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0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2">
        <a:schemeClr val="bg2"/>
      </p:bgRef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5"/>
          <p:cNvSpPr/>
          <p:nvPr/>
        </p:nvSpPr>
        <p:spPr>
          <a:xfrm>
            <a:off x="0" y="0"/>
            <a:ext cx="12192000" cy="6858000"/>
          </a:xfrm>
          <a:prstGeom prst="rect"/>
          <a:blipFill rotWithShape="1" dpi="0">
            <a:blip xmlns:r="http://schemas.openxmlformats.org/officeDocument/2006/relationships" r:embed="rId1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algn="tl" flip="none" sx="85000" sy="85000" tx="-44450" ty="381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2" name="Rectangle 9"/>
          <p:cNvSpPr/>
          <p:nvPr/>
        </p:nvSpPr>
        <p:spPr>
          <a:xfrm>
            <a:off x="1307870" y="1267730"/>
            <a:ext cx="9576262" cy="4307950"/>
          </a:xfrm>
          <a:prstGeom prst="rect"/>
          <a:solidFill>
            <a:schemeClr val="bg1"/>
          </a:solidFill>
          <a:ln w="6350" cap="flat" cmpd="sng" algn="ctr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03" name="Rectangle 10"/>
          <p:cNvSpPr/>
          <p:nvPr/>
        </p:nvSpPr>
        <p:spPr>
          <a:xfrm>
            <a:off x="1447801" y="1411615"/>
            <a:ext cx="9296400" cy="4034770"/>
          </a:xfrm>
          <a:prstGeom prst="rect"/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04" name="Rectangle 14"/>
          <p:cNvSpPr/>
          <p:nvPr/>
        </p:nvSpPr>
        <p:spPr>
          <a:xfrm>
            <a:off x="5135880" y="1267730"/>
            <a:ext cx="1920240" cy="73152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145728" name="Straight Connector 16"/>
            <p:cNvCxnSpPr>
              <a:cxnSpLocks/>
            </p:cNvCxnSpPr>
            <p:nvPr/>
          </p:nvCxnSpPr>
          <p:spPr>
            <a:xfrm>
              <a:off x="5318306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17"/>
            <p:cNvCxnSpPr>
              <a:cxnSpLocks/>
            </p:cNvCxnSpPr>
            <p:nvPr/>
          </p:nvCxnSpPr>
          <p:spPr>
            <a:xfrm>
              <a:off x="6885637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5318306" y="2031563"/>
              <a:ext cx="1567331" cy="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anchor="ctr" bIns="45720" tIns="45720">
            <a:noAutofit/>
          </a:bodyPr>
          <a:lstStyle>
            <a:lvl1pPr algn="ctr">
              <a:lnSpc>
                <a:spcPct val="83000"/>
              </a:lnSpc>
              <a:defRPr baseline="0" b="0" cap="all" dirty="0" sz="7200" kern="1200" lang="en-US" spc="-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algn="ctr" indent="0" marL="0">
              <a:spcBef>
                <a:spcPts val="0"/>
              </a:spcBef>
              <a:buNone/>
              <a:defRPr baseline="0" sz="1600" spc="80">
                <a:solidFill>
                  <a:schemeClr val="tx1"/>
                </a:solidFill>
              </a:defRPr>
            </a:lvl1pPr>
            <a:lvl2pPr algn="ctr" indent="0" marL="457200">
              <a:buNone/>
              <a:defRPr sz="1600"/>
            </a:lvl2pPr>
            <a:lvl3pPr algn="ctr" indent="0" marL="914400">
              <a:buNone/>
              <a:defRPr sz="16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7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baseline="0" sz="1300" spc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08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09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11A6AA8-A04B-4104-9AE2-BD48D340E27F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E0BF79-FAC6-4A96-8DE1-F7B82E2E1652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F5DD9-2C52-442D-92E2-8072C0C3D7CD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5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2">
        <a:schemeClr val="bg2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1"/>
          <p:cNvSpPr/>
          <p:nvPr/>
        </p:nvSpPr>
        <p:spPr>
          <a:xfrm>
            <a:off x="0" y="0"/>
            <a:ext cx="12192000" cy="6858000"/>
          </a:xfrm>
          <a:prstGeom prst="rect"/>
          <a:blipFill rotWithShape="1" dpi="0">
            <a:blip xmlns:r="http://schemas.openxmlformats.org/officeDocument/2006/relationships" r:embed="rId1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algn="tl" flip="none" sx="85000" sy="85000" tx="-44450" ty="38100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3" name="Rectangle 22"/>
          <p:cNvSpPr/>
          <p:nvPr/>
        </p:nvSpPr>
        <p:spPr>
          <a:xfrm>
            <a:off x="1307870" y="1267730"/>
            <a:ext cx="9576262" cy="4307950"/>
          </a:xfrm>
          <a:prstGeom prst="rect"/>
          <a:solidFill>
            <a:schemeClr val="bg1"/>
          </a:solidFill>
          <a:ln w="6350" cap="flat" cmpd="sng" algn="ctr">
            <a:noFill/>
            <a:prstDash val="solid"/>
          </a:ln>
          <a:effectLst>
            <a:outerShdw algn="ctr" blurRad="50800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48644" name="Rectangle 23"/>
          <p:cNvSpPr/>
          <p:nvPr/>
        </p:nvSpPr>
        <p:spPr>
          <a:xfrm>
            <a:off x="1447800" y="1411615"/>
            <a:ext cx="9296400" cy="4034770"/>
          </a:xfrm>
          <a:prstGeom prst="rect"/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048645" name="Rectangle 29"/>
          <p:cNvSpPr/>
          <p:nvPr/>
        </p:nvSpPr>
        <p:spPr>
          <a:xfrm>
            <a:off x="5135880" y="1267730"/>
            <a:ext cx="1920240" cy="731520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5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145731" name="Straight Connector 31"/>
            <p:cNvCxnSpPr>
              <a:cxnSpLocks/>
            </p:cNvCxnSpPr>
            <p:nvPr/>
          </p:nvCxnSpPr>
          <p:spPr>
            <a:xfrm>
              <a:off x="5318306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32"/>
            <p:cNvCxnSpPr>
              <a:cxnSpLocks/>
            </p:cNvCxnSpPr>
            <p:nvPr/>
          </p:nvCxnSpPr>
          <p:spPr>
            <a:xfrm>
              <a:off x="6885637" y="1386268"/>
              <a:ext cx="0" cy="64008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Straight Connector 33"/>
            <p:cNvCxnSpPr>
              <a:cxnSpLocks/>
            </p:cNvCxnSpPr>
            <p:nvPr/>
          </p:nvCxnSpPr>
          <p:spPr>
            <a:xfrm>
              <a:off x="5318306" y="2031563"/>
              <a:ext cx="1567331" cy="0"/>
            </a:xfrm>
            <a:prstGeom prst="line"/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baseline="0" cap="all" dirty="0" sz="7200" kern="1200" lang="en-US" spc="-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>
                <a:solidFill>
                  <a:schemeClr val="tx1"/>
                </a:solidFill>
                <a:effectLst/>
              </a:defRPr>
            </a:lvl1pPr>
            <a:lvl2pPr indent="0" marL="457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baseline="0" sz="1300" kern="1200" lang="en-US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/>
          </a:lstStyle>
          <a:p>
            <a:endParaRPr dirty="0" lang="en-US"/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2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3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BD3D6FB-79CC-4683-A046-BBE785BA1BED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algn="ctr" indent="0" marL="0">
              <a:spcBef>
                <a:spcPts val="0"/>
              </a:spcBef>
              <a:buNone/>
              <a:defRPr b="0" sz="1900">
                <a:solidFill>
                  <a:schemeClr val="tx2"/>
                </a:solidFill>
                <a:latin typeface="+mn-lt"/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algn="ctr" indent="0" marL="0">
              <a:spcBef>
                <a:spcPts val="0"/>
              </a:spcBef>
              <a:buNone/>
              <a:defRPr b="0" sz="1900">
                <a:solidFill>
                  <a:schemeClr val="tx2"/>
                </a:solidFill>
              </a:defRPr>
            </a:lvl1pPr>
            <a:lvl2pPr indent="0" marL="457200">
              <a:buNone/>
              <a:defRPr b="1" sz="19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512B3E8-48F1-4B23-8498-D8A04A81EC9C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B90D90-AA62-404D-A741-635B4370F9CB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57002E4-6836-46D1-9DBB-3C27C0DD3A89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15"/>
          <p:cNvSpPr/>
          <p:nvPr/>
        </p:nvSpPr>
        <p:spPr>
          <a:xfrm>
            <a:off x="245529" y="237744"/>
            <a:ext cx="8531352" cy="6382512"/>
          </a:xfrm>
          <a:prstGeom prst="rect"/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9" name="Rectangle 14"/>
          <p:cNvSpPr/>
          <p:nvPr/>
        </p:nvSpPr>
        <p:spPr>
          <a:xfrm>
            <a:off x="9020386" y="237744"/>
            <a:ext cx="2926080" cy="638251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aseline="0" b="0" cap="none" dirty="0" sz="2800" kern="1200" lang="en-US" spc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indent="0" marL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CF131DD-A141-4471-BCF9-C6073EDD7E20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7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/>
          </a:lstStyle>
          <a:p>
            <a:endParaRPr dirty="0" lang="en-US"/>
          </a:p>
        </p:txBody>
      </p:sp>
      <p:sp>
        <p:nvSpPr>
          <p:cNvPr id="1048675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76" name="Rectangle 11"/>
          <p:cNvSpPr/>
          <p:nvPr/>
        </p:nvSpPr>
        <p:spPr>
          <a:xfrm>
            <a:off x="9157546" y="374904"/>
            <a:ext cx="2651760" cy="6108192"/>
          </a:xfrm>
          <a:prstGeom prst="rect"/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13"/>
          <p:cNvSpPr/>
          <p:nvPr/>
        </p:nvSpPr>
        <p:spPr>
          <a:xfrm>
            <a:off x="9020386" y="237744"/>
            <a:ext cx="2926080" cy="6382512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b="0" sz="28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algn="l" indent="0" marL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algn="tl" blurRad="12700" dir="2700000" dist="6350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defTabSz="914400" eaLnBrk="1" hangingPunct="1" latinLnBrk="0" marL="0" rtl="0">
              <a:defRPr dirty="0" sz="1000" kern="1200" lang="en-US">
                <a:solidFill>
                  <a:srgbClr val="FFFFFF"/>
                </a:solidFill>
                <a:effectLst>
                  <a:outerShdw algn="tl" blurRad="12700" dir="2700000" dist="635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6" name="Rectangle 9"/>
          <p:cNvSpPr/>
          <p:nvPr/>
        </p:nvSpPr>
        <p:spPr>
          <a:xfrm>
            <a:off x="9157546" y="374904"/>
            <a:ext cx="2651760" cy="6108192"/>
          </a:xfrm>
          <a:prstGeom prst="rect"/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234696" y="237744"/>
            <a:ext cx="11722608" cy="6382512"/>
          </a:xfrm>
          <a:prstGeom prst="rect"/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dirty="0" lang="en-US"/>
              <a:t>9/20/2024</a:t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none" dirty="0" sz="4800" kern="1200" lang="en-US" spc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algn="l" defTabSz="914400" eaLnBrk="1" hangingPunct="1" indent="-182880" latinLnBrk="0" marL="182880" rtl="0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ctrTitle"/>
          </p:nvPr>
        </p:nvSpPr>
        <p:spPr>
          <a:xfrm>
            <a:off x="647008" y="1754391"/>
            <a:ext cx="9068586" cy="2590800"/>
          </a:xfrm>
        </p:spPr>
        <p:txBody>
          <a:bodyPr/>
          <a:p>
            <a:r>
              <a:rPr dirty="0" sz="4400" lang="en-US"/>
              <a:t>Employee data analysis</a:t>
            </a:r>
            <a:br>
              <a:rPr dirty="0" sz="4400" lang="en-US"/>
            </a:br>
            <a:r>
              <a:rPr dirty="0" sz="4400" lang="en-US"/>
              <a:t> using Excel </a:t>
            </a:r>
          </a:p>
        </p:txBody>
      </p:sp>
      <p:sp>
        <p:nvSpPr>
          <p:cNvPr id="1048611" name="TextBox 3"/>
          <p:cNvSpPr txBox="1"/>
          <p:nvPr/>
        </p:nvSpPr>
        <p:spPr>
          <a:xfrm>
            <a:off x="5181301" y="2516391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>
          <a:xfrm>
            <a:off x="1977339" y="4062586"/>
            <a:ext cx="9070848" cy="1015332"/>
          </a:xfrm>
        </p:spPr>
        <p:txBody>
          <a:bodyPr>
            <a:normAutofit fontScale="93750" lnSpcReduction="20000"/>
          </a:bodyPr>
          <a:p>
            <a:pPr algn="l"/>
            <a:r>
              <a:rPr dirty="0" lang="en-US"/>
              <a:t>Student name: P. </a:t>
            </a:r>
            <a:r>
              <a:rPr dirty="0" lang="en-US" err="1"/>
              <a:t>Sakthipriya</a:t>
            </a:r>
            <a:endParaRPr dirty="0" lang="en-US"/>
          </a:p>
          <a:p>
            <a:pPr algn="l"/>
            <a:r>
              <a:rPr dirty="0" lang="en-US"/>
              <a:t>Register no: 312214943</a:t>
            </a:r>
          </a:p>
          <a:p>
            <a:pPr algn="l"/>
            <a:r>
              <a:rPr dirty="0" lang="en-US"/>
              <a:t>Department: commerce </a:t>
            </a:r>
          </a:p>
          <a:p>
            <a:pPr algn="l"/>
            <a:r>
              <a:rPr dirty="0" lang="en-US"/>
              <a:t>College: </a:t>
            </a:r>
            <a:r>
              <a:rPr dirty="0" lang="en-US" err="1"/>
              <a:t>Annai</a:t>
            </a:r>
            <a:r>
              <a:rPr dirty="0" lang="en-US"/>
              <a:t>  </a:t>
            </a:r>
            <a:r>
              <a:rPr dirty="0" lang="en-US" err="1"/>
              <a:t>veilankanni</a:t>
            </a:r>
            <a:r>
              <a:rPr dirty="0" lang="en-US"/>
              <a:t> ‘s college for women </a:t>
            </a:r>
          </a:p>
          <a:p>
            <a:pPr algn="l"/>
            <a:r>
              <a:rPr dirty="0" lang="en-US"/>
              <a:t>NMID: asunm1483312214943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ING </a:t>
            </a:r>
            <a:endParaRPr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alysis</a:t>
            </a:r>
            <a:endParaRPr lang="en-US"/>
          </a:p>
          <a:p>
            <a:r>
              <a:rPr lang="en-US"/>
              <a:t>D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sion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ee</a:t>
            </a:r>
            <a:endParaRPr lang="en-US"/>
          </a:p>
          <a:p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ng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ysis</a:t>
            </a:r>
            <a:endParaRPr lang="en-US"/>
          </a:p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endParaRPr lang="en-US"/>
          </a:p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sity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endParaRPr lang="en-US"/>
          </a:p>
          <a:p>
            <a:r>
              <a:rPr lang="en-US"/>
              <a:t>S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al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lysis</a:t>
            </a:r>
            <a:endParaRPr lang="en-US"/>
          </a:p>
          <a:p>
            <a:r>
              <a:rPr lang="en-US"/>
              <a:t>N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rk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alysis</a:t>
            </a:r>
            <a:endParaRPr lang="en-US"/>
          </a:p>
          <a:p>
            <a:r>
              <a:rPr lang="en-US"/>
              <a:t>M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arning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g</a:t>
            </a:r>
            <a:r>
              <a:rPr lang="en-US"/>
              <a:t>o</a:t>
            </a:r>
            <a:r>
              <a:rPr lang="en-US"/>
              <a:t>rithm</a:t>
            </a:r>
            <a:endParaRPr lang="en-US"/>
          </a:p>
          <a:p>
            <a:r>
              <a:rPr lang="en-US"/>
              <a:t>S</a:t>
            </a:r>
            <a:r>
              <a:rPr lang="en-US"/>
              <a:t>i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ation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dell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endParaRPr lang="en-US"/>
          </a:p>
          <a:p>
            <a:r>
              <a:rPr lang="en-US"/>
              <a:t>B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an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twork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 </a:t>
            </a:r>
          </a:p>
        </p:txBody>
      </p:sp>
      <p:pic>
        <p:nvPicPr>
          <p:cNvPr id="209715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65160" y="2472319"/>
            <a:ext cx="7117343" cy="326059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sion </a:t>
            </a:r>
            <a:endParaRPr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oyee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rmance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ysis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ical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onent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ent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ement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ng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z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e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sion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ve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ness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p</a:t>
            </a:r>
            <a:r>
              <a:rPr lang="en-US"/>
              <a:t>u</a:t>
            </a:r>
            <a:r>
              <a:rPr lang="en-US"/>
              <a:t>ts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nce 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oyee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rience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ng 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ytics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hniques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title 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Employee performance analysis using Excel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Agenda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Problem statement </a:t>
            </a:r>
          </a:p>
          <a:p>
            <a:r>
              <a:rPr dirty="0" lang="en-US"/>
              <a:t>Project overview </a:t>
            </a:r>
          </a:p>
          <a:p>
            <a:r>
              <a:rPr dirty="0" lang="en-US"/>
              <a:t>End users </a:t>
            </a:r>
          </a:p>
          <a:p>
            <a:r>
              <a:rPr dirty="0" lang="en-US"/>
              <a:t>Our solution and proportion </a:t>
            </a:r>
          </a:p>
          <a:p>
            <a:r>
              <a:rPr dirty="0" lang="en-US"/>
              <a:t>Dataset description </a:t>
            </a:r>
          </a:p>
          <a:p>
            <a:r>
              <a:rPr dirty="0" lang="en-US"/>
              <a:t>Modelling approach </a:t>
            </a:r>
          </a:p>
          <a:p>
            <a:r>
              <a:rPr dirty="0" lang="en-US"/>
              <a:t>Conclusion.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Problem statement 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Accurately evaluate employee performance </a:t>
            </a:r>
          </a:p>
          <a:p>
            <a:r>
              <a:rPr dirty="0" lang="en-US"/>
              <a:t>Identify strengths, weaknesses, Opportunities and threats (SWOT analysis)</a:t>
            </a:r>
          </a:p>
          <a:p>
            <a:r>
              <a:rPr dirty="0" lang="en-US"/>
              <a:t>Develop targeted interventions and programs </a:t>
            </a:r>
          </a:p>
          <a:p>
            <a:r>
              <a:rPr dirty="0" lang="en-US"/>
              <a:t>Inform talent management decisions (promotion, successions)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overview 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Analysis employee performance data to identify key drivers of performance and areas for improvement </a:t>
            </a:r>
          </a:p>
          <a:p>
            <a:r>
              <a:rPr dirty="0" lang="en-US"/>
              <a:t>Develop data-driven insights to inform talent management decisions, training programs and leadership development initiatives </a:t>
            </a:r>
          </a:p>
          <a:p>
            <a:r>
              <a:rPr dirty="0" lang="en-US"/>
              <a:t>Focus on </a:t>
            </a:r>
            <a:r>
              <a:rPr dirty="0" lang="en-US" err="1"/>
              <a:t>indentifying</a:t>
            </a:r>
            <a:r>
              <a:rPr dirty="0" lang="en-US"/>
              <a:t> key predictors of performance, area of improvement and opportunities for growth and development.</a:t>
            </a:r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Who are the end users?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Line managers </a:t>
            </a:r>
          </a:p>
          <a:p>
            <a:r>
              <a:rPr dirty="0" lang="en-US"/>
              <a:t>HR business partners </a:t>
            </a:r>
          </a:p>
          <a:p>
            <a:r>
              <a:rPr dirty="0" lang="en-US"/>
              <a:t>Senior leadership </a:t>
            </a:r>
          </a:p>
          <a:p>
            <a:r>
              <a:rPr dirty="0" lang="en-US"/>
              <a:t>Employee development teams </a:t>
            </a:r>
          </a:p>
          <a:p>
            <a:r>
              <a:rPr dirty="0" lang="en-US"/>
              <a:t>Compensation and benefits teams </a:t>
            </a:r>
          </a:p>
          <a:p>
            <a:r>
              <a:rPr dirty="0" lang="en-US" err="1"/>
              <a:t>Telent</a:t>
            </a:r>
            <a:r>
              <a:rPr dirty="0" lang="en-US"/>
              <a:t> acquisition teams </a:t>
            </a:r>
          </a:p>
          <a:p>
            <a:r>
              <a:rPr dirty="0" lang="en-US"/>
              <a:t>Employee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/>
              <a:t>Our solution and it’s value proposition 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>
          <a:xfrm>
            <a:off x="669034" y="2410709"/>
            <a:ext cx="10058400" cy="3931920"/>
          </a:xfrm>
        </p:spPr>
        <p:txBody>
          <a:bodyPr/>
          <a:p>
            <a:r>
              <a:rPr dirty="0" lang="en-US"/>
              <a:t>Solution: Employee AI- employee performance insights </a:t>
            </a:r>
          </a:p>
          <a:p>
            <a:r>
              <a:rPr dirty="0" lang="en-US"/>
              <a:t>Value proposition:</a:t>
            </a:r>
          </a:p>
          <a:p>
            <a:r>
              <a:rPr dirty="0" lang="en-US"/>
              <a:t>Identify top performances </a:t>
            </a:r>
          </a:p>
          <a:p>
            <a:r>
              <a:rPr lang="en-US"/>
              <a:t>Pin</a:t>
            </a:r>
            <a:r>
              <a:rPr altLang="en-US" lang="en-US"/>
              <a:t>P</a:t>
            </a:r>
            <a:r>
              <a:rPr altLang="en-US" lang="en-US"/>
              <a:t>o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t 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k</a:t>
            </a:r>
            <a:r>
              <a:rPr altLang="en-US" lang="en-US"/>
              <a:t>i</a:t>
            </a:r>
            <a:r>
              <a:rPr altLang="en-US" lang="en-US"/>
              <a:t>l</a:t>
            </a:r>
            <a:r>
              <a:rPr altLang="en-US" lang="en-US"/>
              <a:t>l</a:t>
            </a:r>
            <a:r>
              <a:rPr altLang="en-US" lang="en-US"/>
              <a:t> </a:t>
            </a:r>
            <a:r>
              <a:rPr altLang="en-US" lang="en-US"/>
              <a:t>g</a:t>
            </a:r>
            <a:r>
              <a:rPr altLang="en-US" lang="en-US"/>
              <a:t>a</a:t>
            </a:r>
            <a:r>
              <a:rPr altLang="en-US" lang="en-US"/>
              <a:t>p</a:t>
            </a:r>
            <a:r>
              <a:rPr altLang="en-US" lang="en-US"/>
              <a:t>s</a:t>
            </a:r>
            <a:r>
              <a:rPr altLang="en-US" lang="en-US"/>
              <a:t> </a:t>
            </a:r>
            <a:endParaRPr altLang="en-US" lang="zh-CN"/>
          </a:p>
          <a:p>
            <a:r>
              <a:rPr altLang="en-US" lang="en-US"/>
              <a:t>Enhance </a:t>
            </a:r>
            <a:r>
              <a:rPr altLang="en-US" lang="en-US"/>
              <a:t>e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l</a:t>
            </a:r>
            <a:r>
              <a:rPr altLang="en-US" lang="en-US"/>
              <a:t>o</a:t>
            </a:r>
            <a:r>
              <a:rPr altLang="en-US" lang="en-US"/>
              <a:t>yee 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a</a:t>
            </a:r>
            <a:r>
              <a:rPr altLang="en-US" lang="en-US"/>
              <a:t>gement</a:t>
            </a:r>
            <a:endParaRPr altLang="en-US" lang="zh-CN"/>
          </a:p>
          <a:p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f</a:t>
            </a:r>
            <a:r>
              <a:rPr altLang="en-US" lang="en-US"/>
              <a:t>o</a:t>
            </a:r>
            <a:r>
              <a:rPr altLang="en-US" lang="en-US"/>
              <a:t>r</a:t>
            </a:r>
            <a:r>
              <a:rPr altLang="en-US" lang="en-US"/>
              <a:t>m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-</a:t>
            </a:r>
            <a:r>
              <a:rPr altLang="en-US" lang="en-US"/>
              <a:t>d</a:t>
            </a:r>
            <a:r>
              <a:rPr altLang="en-US" lang="en-US"/>
              <a:t>r</a:t>
            </a:r>
            <a:r>
              <a:rPr altLang="en-US" lang="en-US"/>
              <a:t>i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c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ion</a:t>
            </a:r>
            <a:endParaRPr altLang="en-US" lang="zh-CN"/>
          </a:p>
          <a:p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o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d</a:t>
            </a:r>
            <a:r>
              <a:rPr altLang="en-US" lang="en-US"/>
              <a:t>u</a:t>
            </a:r>
            <a:r>
              <a:rPr altLang="en-US" lang="en-US"/>
              <a:t>c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vity </a:t>
            </a:r>
            <a:endParaRPr altLang="en-US" lang="zh-CN"/>
          </a:p>
        </p:txBody>
      </p:sp>
      <p:sp>
        <p:nvSpPr>
          <p:cNvPr id="1048684" name=""/>
          <p:cNvSpPr txBox="1"/>
          <p:nvPr/>
        </p:nvSpPr>
        <p:spPr>
          <a:xfrm>
            <a:off x="4095999" y="7684561"/>
            <a:ext cx="4000000" cy="510539"/>
          </a:xfrm>
          <a:prstGeom prst="rect"/>
        </p:spPr>
        <p:txBody>
          <a:bodyPr rtlCol="0" wrap="square">
            <a:spAutoFit/>
          </a:bodyPr>
          <a:p>
            <a:endParaRPr sz="2800" lang="en-NZ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 </a:t>
            </a:r>
            <a:r>
              <a:rPr sz="5400" lang="en-US"/>
              <a:t>D</a:t>
            </a:r>
            <a:r>
              <a:rPr sz="5400" lang="en-US"/>
              <a:t>a</a:t>
            </a:r>
            <a:r>
              <a:rPr sz="5400" lang="en-US"/>
              <a:t>t</a:t>
            </a:r>
            <a:r>
              <a:rPr sz="5400" lang="en-US"/>
              <a:t>a</a:t>
            </a:r>
            <a:r>
              <a:rPr sz="5400" lang="en-US"/>
              <a:t>s</a:t>
            </a:r>
            <a:r>
              <a:rPr sz="5400" lang="en-US"/>
              <a:t>e</a:t>
            </a:r>
            <a:r>
              <a:rPr sz="5400" lang="en-US"/>
              <a:t>t </a:t>
            </a:r>
            <a:r>
              <a:rPr sz="5400" lang="en-US"/>
              <a:t>D</a:t>
            </a:r>
            <a:r>
              <a:rPr sz="5400" lang="en-US"/>
              <a:t>e</a:t>
            </a:r>
            <a:r>
              <a:rPr sz="5400" lang="en-US"/>
              <a:t>s</a:t>
            </a:r>
            <a:r>
              <a:rPr sz="5400" lang="en-US"/>
              <a:t>c</a:t>
            </a:r>
            <a:r>
              <a:rPr sz="5400" lang="en-US"/>
              <a:t>r</a:t>
            </a:r>
            <a:r>
              <a:rPr sz="5400" lang="en-US"/>
              <a:t>i</a:t>
            </a:r>
            <a:r>
              <a:rPr sz="5400" lang="en-US"/>
              <a:t>p</a:t>
            </a:r>
            <a:r>
              <a:rPr sz="5400" lang="en-US"/>
              <a:t>tion</a:t>
            </a:r>
            <a:endParaRPr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  <a:prstDash val="solid"/>
          </a:ln>
        </p:spPr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3600" lang="en-US"/>
              <a:t>D</a:t>
            </a:r>
            <a:r>
              <a:rPr sz="2800" lang="en-US"/>
              <a:t>e</a:t>
            </a:r>
            <a:r>
              <a:rPr sz="2800" lang="en-US"/>
              <a:t>s</a:t>
            </a:r>
            <a:r>
              <a:rPr sz="2800" lang="en-US"/>
              <a:t>c</a:t>
            </a:r>
            <a:r>
              <a:rPr sz="2800" lang="en-US"/>
              <a:t>r</a:t>
            </a:r>
            <a:r>
              <a:rPr sz="2800" lang="en-US"/>
              <a:t>iption</a:t>
            </a:r>
            <a:r>
              <a:rPr sz="2800" lang="en-US"/>
              <a:t>:</a:t>
            </a:r>
            <a:r>
              <a:rPr sz="2800" lang="en-US"/>
              <a:t> 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s </a:t>
            </a:r>
            <a:r>
              <a:rPr sz="2400" lang="en-US"/>
              <a:t>d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ins </a:t>
            </a:r>
            <a:r>
              <a:rPr sz="2400" lang="en-US"/>
              <a:t>information 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employee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formance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g</a:t>
            </a:r>
            <a:r>
              <a:rPr sz="2400" lang="en-US"/>
              <a:t>t</a:t>
            </a:r>
            <a:r>
              <a:rPr sz="2400" lang="en-US"/>
              <a:t>,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v</a:t>
            </a:r>
            <a:r>
              <a:rPr sz="2400" lang="en-US"/>
              <a:t>elopment 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t</a:t>
            </a:r>
            <a:r>
              <a:rPr sz="2400" lang="en-US"/>
              <a:t>ivities</a:t>
            </a:r>
            <a:endParaRPr lang="en-US"/>
          </a:p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sz="3200" lang="en-US"/>
              <a:t>F</a:t>
            </a:r>
            <a:r>
              <a:rPr sz="3200" lang="en-US"/>
              <a:t>i</a:t>
            </a:r>
            <a:r>
              <a:rPr sz="3200" lang="en-US"/>
              <a:t>e</a:t>
            </a:r>
            <a:r>
              <a:rPr sz="3200" lang="en-US"/>
              <a:t>lds</a:t>
            </a:r>
            <a:r>
              <a:rPr sz="3200" lang="en-US"/>
              <a:t>:</a:t>
            </a:r>
            <a:endParaRPr lang="en-US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E</a:t>
            </a:r>
            <a:r>
              <a:rPr sz="2400" lang="en-US"/>
              <a:t>m</a:t>
            </a:r>
            <a:r>
              <a:rPr sz="2400" lang="en-US"/>
              <a:t>ployee </a:t>
            </a:r>
            <a:r>
              <a:rPr sz="2400" lang="en-US"/>
              <a:t>ID</a:t>
            </a:r>
            <a:endParaRPr lang="en-US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 </a:t>
            </a:r>
            <a:endParaRPr lang="en-US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Job </a:t>
            </a:r>
            <a:r>
              <a:rPr sz="2400" lang="en-US"/>
              <a:t>r</a:t>
            </a:r>
            <a:r>
              <a:rPr sz="2400" lang="en-US"/>
              <a:t>ole</a:t>
            </a:r>
            <a:endParaRPr lang="en-US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Department</a:t>
            </a:r>
            <a:endParaRPr lang="en-US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f</a:t>
            </a:r>
            <a:r>
              <a:rPr sz="2400" lang="en-US"/>
              <a:t>ormance 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ng</a:t>
            </a:r>
            <a:endParaRPr lang="en-US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formance </a:t>
            </a:r>
            <a:r>
              <a:rPr sz="2400" lang="en-US"/>
              <a:t>l</a:t>
            </a:r>
            <a:r>
              <a:rPr sz="2400" lang="en-US"/>
              <a:t>evel 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6600" lang="en-US"/>
              <a:t> </a:t>
            </a:r>
            <a:r>
              <a:rPr sz="4800" lang="en-US"/>
              <a:t> </a:t>
            </a:r>
            <a:r>
              <a:rPr sz="4800" lang="en-US"/>
              <a:t> </a:t>
            </a:r>
            <a:r>
              <a:rPr sz="4800" lang="en-US"/>
              <a:t>T</a:t>
            </a:r>
            <a:r>
              <a:rPr sz="4800" lang="en-US"/>
              <a:t>H</a:t>
            </a:r>
            <a:r>
              <a:rPr sz="4800" lang="en-US"/>
              <a:t>E</a:t>
            </a:r>
            <a:r>
              <a:rPr sz="4800" lang="en-US"/>
              <a:t> </a:t>
            </a:r>
            <a:r>
              <a:rPr sz="4800" lang="en-US"/>
              <a:t>"</a:t>
            </a:r>
            <a:r>
              <a:rPr sz="4800" lang="en-US"/>
              <a:t>W</a:t>
            </a:r>
            <a:r>
              <a:rPr sz="4800" lang="en-US"/>
              <a:t>O</a:t>
            </a:r>
            <a:r>
              <a:rPr sz="4800" lang="en-US"/>
              <a:t>W</a:t>
            </a:r>
            <a:r>
              <a:rPr sz="4800" lang="en-US"/>
              <a:t>"</a:t>
            </a:r>
            <a:r>
              <a:rPr sz="4800" lang="en-US"/>
              <a:t> </a:t>
            </a:r>
            <a:r>
              <a:rPr sz="4800" lang="en-US"/>
              <a:t>I</a:t>
            </a:r>
            <a:r>
              <a:rPr sz="4800" lang="en-US"/>
              <a:t>n</a:t>
            </a:r>
            <a:r>
              <a:rPr sz="4800" lang="en-US"/>
              <a:t> </a:t>
            </a:r>
            <a:r>
              <a:rPr sz="4800" lang="en-US"/>
              <a:t>O</a:t>
            </a:r>
            <a:r>
              <a:rPr sz="4800" lang="en-US"/>
              <a:t>U</a:t>
            </a:r>
            <a:r>
              <a:rPr sz="4800" lang="en-US"/>
              <a:t>R</a:t>
            </a:r>
            <a:r>
              <a:rPr sz="4800" lang="en-US"/>
              <a:t> </a:t>
            </a:r>
            <a:r>
              <a:rPr sz="4800" lang="en-US"/>
              <a:t>S</a:t>
            </a:r>
            <a:r>
              <a:rPr sz="4800" lang="en-US"/>
              <a:t>O</a:t>
            </a:r>
            <a:r>
              <a:rPr sz="4800" lang="en-US"/>
              <a:t>L</a:t>
            </a:r>
            <a:r>
              <a:rPr sz="4800" lang="en-US"/>
              <a:t>U</a:t>
            </a:r>
            <a:r>
              <a:rPr sz="4800" lang="en-US"/>
              <a:t>TION </a:t>
            </a:r>
            <a:endParaRPr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endParaRPr lang="en-US"/>
          </a:p>
          <a:p>
            <a:pPr indent="0" marL="0">
              <a:buNone/>
            </a:pPr>
            <a:r>
              <a:rPr sz="3200" lang="en-US"/>
              <a:t> </a:t>
            </a:r>
            <a:r>
              <a:rPr sz="3200" lang="en-US"/>
              <a:t>.</a:t>
            </a:r>
            <a:r>
              <a:rPr sz="3200" lang="en-US"/>
              <a:t> 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i</a:t>
            </a:r>
            <a:r>
              <a:rPr sz="2400" lang="en-US"/>
              <a:t>ction 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y</a:t>
            </a:r>
            <a:r>
              <a:rPr sz="2400" lang="en-US"/>
              <a:t>t</a:t>
            </a:r>
            <a:r>
              <a:rPr sz="2400" lang="en-US"/>
              <a:t>i</a:t>
            </a:r>
            <a:r>
              <a:rPr sz="2400" lang="en-US"/>
              <a:t>cs </a:t>
            </a:r>
            <a:r>
              <a:rPr sz="2400" lang="en-US"/>
              <a:t>f</a:t>
            </a:r>
            <a:r>
              <a:rPr sz="2400" lang="en-US"/>
              <a:t>or 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c</a:t>
            </a:r>
            <a:r>
              <a:rPr sz="2400" lang="en-US"/>
              <a:t>u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te</a:t>
            </a:r>
            <a:r>
              <a:rPr sz="2400" lang="en-US"/>
              <a:t> </a:t>
            </a:r>
            <a:r>
              <a:rPr sz="2400" lang="en-US"/>
              <a:t>f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c</a:t>
            </a:r>
            <a:r>
              <a:rPr sz="2400" lang="en-US"/>
              <a:t>a</a:t>
            </a:r>
            <a:r>
              <a:rPr sz="2400" lang="en-US"/>
              <a:t>st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g 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s</a:t>
            </a:r>
            <a:r>
              <a:rPr sz="2400" lang="en-US"/>
              <a:t>i</a:t>
            </a:r>
            <a:r>
              <a:rPr sz="2400" lang="en-US"/>
              <a:t>g</a:t>
            </a:r>
            <a:r>
              <a:rPr sz="2400" lang="en-US"/>
              <a:t>h</a:t>
            </a:r>
            <a:r>
              <a:rPr sz="2400" lang="en-US"/>
              <a:t>ts</a:t>
            </a:r>
            <a:r>
              <a:rPr sz="2400" lang="en-US"/>
              <a:t>. </a:t>
            </a:r>
            <a:endParaRPr lang="en-US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u</a:t>
            </a:r>
            <a:r>
              <a:rPr sz="2400" lang="en-US"/>
              <a:t>t</a:t>
            </a:r>
            <a:r>
              <a:rPr sz="2400" lang="en-US"/>
              <a:t>o</a:t>
            </a:r>
            <a:r>
              <a:rPr sz="2400" lang="en-US"/>
              <a:t>ma</a:t>
            </a:r>
            <a:r>
              <a:rPr sz="2400" lang="en-US"/>
              <a:t>t</a:t>
            </a:r>
            <a:r>
              <a:rPr sz="2400" lang="en-US"/>
              <a:t>ed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f</a:t>
            </a:r>
            <a:r>
              <a:rPr sz="2400" lang="en-US"/>
              <a:t>ormance </a:t>
            </a:r>
            <a:r>
              <a:rPr sz="2400" lang="en-US"/>
              <a:t>s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i</a:t>
            </a:r>
            <a:r>
              <a:rPr sz="2400" lang="en-US"/>
              <a:t>ng </a:t>
            </a:r>
            <a:r>
              <a:rPr sz="2400" lang="en-US"/>
              <a:t>f</a:t>
            </a:r>
            <a:r>
              <a:rPr sz="2400" lang="en-US"/>
              <a:t>or </a:t>
            </a:r>
            <a:r>
              <a:rPr sz="2400" lang="en-US"/>
              <a:t>u</a:t>
            </a:r>
            <a:r>
              <a:rPr sz="2400" lang="en-US"/>
              <a:t>n</a:t>
            </a:r>
            <a:r>
              <a:rPr sz="2400" lang="en-US"/>
              <a:t>b</a:t>
            </a:r>
            <a:r>
              <a:rPr sz="2400" lang="en-US"/>
              <a:t>i</a:t>
            </a:r>
            <a:r>
              <a:rPr sz="2400" lang="en-US"/>
              <a:t>ased </a:t>
            </a:r>
            <a:r>
              <a:rPr sz="2400" lang="en-US"/>
              <a:t>e</a:t>
            </a:r>
            <a:r>
              <a:rPr sz="2400" lang="en-US"/>
              <a:t>v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u</a:t>
            </a:r>
            <a:r>
              <a:rPr sz="2400" lang="en-US"/>
              <a:t>ation</a:t>
            </a:r>
            <a:endParaRPr lang="en-US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P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z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e</a:t>
            </a:r>
            <a:r>
              <a:rPr sz="2400" lang="en-US"/>
              <a:t>v</a:t>
            </a:r>
            <a:r>
              <a:rPr sz="2400" lang="en-US"/>
              <a:t>elopment </a:t>
            </a:r>
            <a:r>
              <a:rPr sz="2400" lang="en-US"/>
              <a:t>p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s </a:t>
            </a:r>
            <a:r>
              <a:rPr sz="2400" lang="en-US"/>
              <a:t>f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g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d </a:t>
            </a:r>
            <a:r>
              <a:rPr sz="2400" lang="en-US"/>
              <a:t>g</a:t>
            </a:r>
            <a:r>
              <a:rPr sz="2400" lang="en-US"/>
              <a:t>r</a:t>
            </a:r>
            <a:r>
              <a:rPr sz="2400" lang="en-US"/>
              <a:t>o</a:t>
            </a:r>
            <a:r>
              <a:rPr sz="2400" lang="en-US"/>
              <a:t>w</a:t>
            </a:r>
            <a:r>
              <a:rPr sz="2400" lang="en-US"/>
              <a:t>th </a:t>
            </a:r>
            <a:r>
              <a:rPr sz="2400" lang="en-US"/>
              <a:t>and </a:t>
            </a:r>
            <a:r>
              <a:rPr sz="2400" lang="en-US"/>
              <a:t>i</a:t>
            </a:r>
            <a:r>
              <a:rPr sz="2400" lang="en-US"/>
              <a:t>m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o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m</a:t>
            </a:r>
            <a:r>
              <a:rPr sz="2400" lang="en-US"/>
              <a:t>ent</a:t>
            </a:r>
            <a:endParaRPr lang="en-US"/>
          </a:p>
          <a:p>
            <a:pPr indent="0" marL="0">
              <a:buNone/>
            </a:pP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u</a:t>
            </a:r>
            <a:r>
              <a:rPr sz="2400" lang="en-US"/>
              <a:t>i</a:t>
            </a:r>
            <a:r>
              <a:rPr sz="2400" lang="en-US"/>
              <a:t>tive </a:t>
            </a:r>
            <a:r>
              <a:rPr sz="2400" lang="en-US"/>
              <a:t>and 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t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ctive </a:t>
            </a:r>
            <a:r>
              <a:rPr sz="2400" lang="en-US"/>
              <a:t>d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b</a:t>
            </a:r>
            <a:r>
              <a:rPr sz="2400" lang="en-US"/>
              <a:t>o</a:t>
            </a:r>
            <a:r>
              <a:rPr sz="2400" lang="en-US"/>
              <a:t>ards </a:t>
            </a:r>
            <a:r>
              <a:rPr sz="2400" lang="en-US"/>
              <a:t>f</a:t>
            </a:r>
            <a:r>
              <a:rPr sz="2400" lang="en-US"/>
              <a:t>o</a:t>
            </a:r>
            <a:r>
              <a:rPr sz="2400" lang="en-US"/>
              <a:t>r</a:t>
            </a:r>
            <a:r>
              <a:rPr sz="2400" lang="en-US"/>
              <a:t> </a:t>
            </a:r>
            <a:r>
              <a:rPr sz="2400" lang="en-US"/>
              <a:t>e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y </a:t>
            </a:r>
            <a:r>
              <a:rPr sz="2400" lang="en-US"/>
              <a:t>visualisation </a:t>
            </a:r>
            <a:r>
              <a:rPr sz="2400" lang="en-US"/>
              <a:t>and </a:t>
            </a:r>
            <a:r>
              <a:rPr sz="2400" lang="en-US"/>
              <a:t>t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c</a:t>
            </a:r>
            <a:r>
              <a:rPr sz="2400" lang="en-US"/>
              <a:t>king</a:t>
            </a:r>
            <a:endParaRPr lang="en-US"/>
          </a:p>
          <a:p>
            <a:pPr indent="0" marL="0">
              <a:buNone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lastClr="000000" val="windowText"/>
      </a:dk1>
      <a:lt1>
        <a:sysClr lastClr="FFFFFF" val="window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38100" dir="5400000" dist="12700" rotWithShape="0">
              <a:srgbClr val="000000">
                <a:alpha val="63000"/>
              </a:srgbClr>
            </a:outerShdw>
          </a:effectLst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l" rig="flat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algn="tl" flip="none" sx="60000" sy="6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 using Excel </dc:title>
  <dc:creator>rr9606557@gmail.com</dc:creator>
  <cp:lastModifiedBy>rr9606557@gmail.com</cp:lastModifiedBy>
  <dcterms:created xsi:type="dcterms:W3CDTF">2024-09-19T19:45:32Z</dcterms:created>
  <dcterms:modified xsi:type="dcterms:W3CDTF">2024-09-20T16:33:24Z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a7127f0b00c3494890494c4daab4e843</vt:lpwstr>
  </property>
</Properties>
</file>