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65" r:id="rId11"/>
    <p:sldId id="273" r:id="rId12"/>
    <p:sldId id="269" r:id="rId13"/>
    <p:sldId id="270" r:id="rId14"/>
    <p:sldId id="266" r:id="rId15"/>
    <p:sldId id="276" r:id="rId16"/>
    <p:sldId id="271" r:id="rId17"/>
    <p:sldId id="274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E727-3F29-4855-BD47-E0C2A333D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671FA-D0DE-4193-B50B-3F7774FE4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B19E-EAA8-4938-9E9F-2F368232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1B9A-1E5A-428C-B38B-23461E7B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54F5-42B2-45C4-9A31-79E57B92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0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CF45-97D8-4C93-B84F-F608B2A7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354EB-EF1E-45C4-AC0D-F8BB27C92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8CDC-2A0B-4488-9C12-F8A6B8F0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54DA3-4164-45B4-BBAD-089DE128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F6BBE-6F76-45CF-ADBB-FAD5F819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3281F-7EE0-43C9-8FAD-0BC2563E5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8B6C2-E039-4F2A-A145-7430EC444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7BA4-A283-4F1C-851E-6DA5855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C8E6-1745-44AC-8420-E07857EA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1756-7CC4-4C93-B04A-BBB45E39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5E3A-84FE-48FC-864D-00A0355B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F096-A0B1-48B0-9409-429D76EA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4774-F9F7-460F-A385-B59515C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DE19-3BD2-4D97-B500-07CDC789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8A68-7E19-445A-85AA-CAC43E88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9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02C8-CD3C-4C29-A71E-1B4DADD4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7C7E-8613-4D71-9A60-FF3AEADBC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5B55-61DA-4175-BFCA-05DF8AF4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897A-1D23-4797-8A7D-44DB6150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EB8E-D0F9-45B8-AD24-4EC4D0BB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6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390D-CA19-4FF6-B780-2A55904F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88F-9576-46A1-9733-E199B3AFD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8FC2E-89E8-49A4-B381-FD2804FF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3884-BB14-4330-89C1-385DFDF3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2752-8865-4E2F-BF11-04E94BDE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FF4B-C347-4A44-88B0-4F6A7667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F866-D0D9-4AC9-A710-9447251B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CFB08-9055-425B-AD19-F978087A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DAEC3-C857-4869-97B6-5F83F4D0A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FDBC1-FDD9-47B2-91D1-B84D74BB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FEB78-4E19-4CD9-9ECE-8546D0CC1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0B9C2-D724-4478-A8BD-FDB0BEAD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2590D-8B37-49BC-8BC6-1739FF5B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1286F-7B13-457A-8250-CA4E1FE3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7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A971-EB96-4222-8281-B9105E76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FEA87-0B8A-43E0-BB3E-1EF4C517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4760F-87D4-4548-AE88-F02AC228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3BA74-28D0-4719-9E48-0EC84355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2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687C1-BAB9-48F2-A44B-E061A75E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219E4-5E6C-475B-B247-AE97A48C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F4325-F025-4ADC-A79B-C0E8A64B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2A8E-4071-4411-95F5-04A14C7B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E47F-CF7E-46D1-B57B-1C39F4EB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7737A-37D5-46A1-A982-5E5C30E04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F5AA2-49CB-49AD-82C1-C36F7F10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C190-8E07-45AF-992E-434D12BC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B6C0-2ECB-4FD8-982C-8B84370F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1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BB73-57F9-4C43-94E4-68EF3B35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5E797-0E77-4608-9653-F8B231394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3502C-0763-4B09-870C-EA995EB8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5A80-9076-449D-9CD9-DCFFE9E9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4F04-A7A6-42F7-83B3-33A0E8CF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0DF45-76B3-431E-B135-658BF249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7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DFFB3-C7FA-4174-8F8D-5CBD7A21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3AAC2-AD3A-4BEC-A96E-ABCA6853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195C-A272-4909-B7F0-2783CD9F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C130-AC4D-4FC7-BDC7-1DF12CEE0A99}" type="datetimeFigureOut">
              <a:rPr lang="en-IN" smtClean="0"/>
              <a:t>27-03-2019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06F4-276B-4768-8888-9AEE847D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2B32-D595-4BB6-B6B5-D0E2ADAA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187B-503D-41F7-B685-5C98F833D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0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5EFE-3111-4F74-A56A-F351A0812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u="sng" dirty="0">
                <a:solidFill>
                  <a:srgbClr val="000000"/>
                </a:solidFill>
              </a:rPr>
              <a:t>FACE RECOGNITION ATTENDANCE SYSTEM USING RASPBERRY PI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56717-EA1E-4332-A942-6E65B478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</a:rPr>
              <a:t>ABHISH KUMAR D	2015105502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</a:rPr>
              <a:t>SAKTHI SRI P 		2015105528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</a:rPr>
              <a:t>SABARINATH M 	2015105558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r>
              <a:rPr lang="en-GB" dirty="0">
                <a:solidFill>
                  <a:srgbClr val="000000"/>
                </a:solidFill>
              </a:rPr>
              <a:t>VAISHALI B 		2015105566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500" b="1" dirty="0">
                <a:solidFill>
                  <a:srgbClr val="000000"/>
                </a:solidFill>
              </a:rPr>
              <a:t>Guided By,  DR M.SHANMUGAPRIYA,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500" b="1" dirty="0">
                <a:solidFill>
                  <a:srgbClr val="000000"/>
                </a:solidFill>
              </a:rPr>
              <a:t> ECE Department </a:t>
            </a:r>
          </a:p>
          <a:p>
            <a:pPr lvl="0">
              <a:lnSpc>
                <a:spcPct val="115000"/>
              </a:lnSpc>
              <a:spcBef>
                <a:spcPts val="0"/>
              </a:spcBef>
            </a:pPr>
            <a:endParaRPr lang="en-GB" dirty="0">
              <a:solidFill>
                <a:srgbClr val="0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30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C908-0DCD-4900-BA2B-4FE88A8C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the Recognizer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D9E9E-9FE7-47BF-82F2-E4D32741A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78" y="1971764"/>
            <a:ext cx="8801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4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5E9400-38D4-4398-9DF4-240B3484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8" y="1242391"/>
            <a:ext cx="9183757" cy="47807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764988-6530-4E26-878E-EAFBD757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HISTOGRAM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7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08345-C9D5-4CF2-8F7C-75A1A1010689}"/>
              </a:ext>
            </a:extLst>
          </p:cNvPr>
          <p:cNvSpPr/>
          <p:nvPr/>
        </p:nvSpPr>
        <p:spPr>
          <a:xfrm>
            <a:off x="357809" y="854143"/>
            <a:ext cx="1151945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                </a:t>
            </a:r>
            <a:endParaRPr lang="en-US" sz="2800" dirty="0">
              <a:latin typeface="Bernard MT Condensed" panose="020508060609050204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Algorithm for blink detection is also implemented to avoid fraudulent cases wherein a static photo can be used to enter attendance and not by the actual person.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09E1E-E900-4164-95C7-814663EE2F85}"/>
              </a:ext>
            </a:extLst>
          </p:cNvPr>
          <p:cNvSpPr/>
          <p:nvPr/>
        </p:nvSpPr>
        <p:spPr>
          <a:xfrm>
            <a:off x="357809" y="3059668"/>
            <a:ext cx="116784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800" b="1" dirty="0"/>
              <a:t>To build our blink detector, we’ll be computing a metric called the </a:t>
            </a:r>
            <a:r>
              <a:rPr lang="en-US" sz="2800" b="1" i="1" dirty="0"/>
              <a:t>eye aspect ratio</a:t>
            </a:r>
            <a:r>
              <a:rPr lang="en-US" sz="2800" b="1" dirty="0"/>
              <a:t> (EAR), </a:t>
            </a:r>
          </a:p>
        </p:txBody>
      </p:sp>
      <p:pic>
        <p:nvPicPr>
          <p:cNvPr id="1026" name="Picture 2" descr="https://lh3.googleusercontent.com/DrwCWJg7eT7hYONZx3c7pWSjMYD-FMAuCjP3FIENk5wgHPF6XjxY-f8qN-JDjSNyR6AMScXpNqsZ-8ANxbltuayh3BkASF0fLtKuL47U9jzxOegCypyV05u1mDTBvjlAGAw951F94NA">
            <a:extLst>
              <a:ext uri="{FF2B5EF4-FFF2-40B4-BE49-F238E27FC236}">
                <a16:creationId xmlns:a16="http://schemas.microsoft.com/office/drawing/2014/main" id="{D94396CF-7FE0-49D8-8185-05EFA8588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43" y="4557307"/>
            <a:ext cx="60198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C04559-C8BD-47D8-8899-BAF91F4D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            TRACKING THE EYE MOVEMENT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72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-ftDElP82XcXDRgqzX19-ckkLXbUaU3PvFoiHCsJgRCrgFrgrbKDLNIG6r5-rt_P6-eJycfYv5CNZ6D8yiEQU5rsa3xK14jKHWcllzr3JVbPFAuJ0uUpgat24F4zn8iZ0-m0tyREKYk">
            <a:extLst>
              <a:ext uri="{FF2B5EF4-FFF2-40B4-BE49-F238E27FC236}">
                <a16:creationId xmlns:a16="http://schemas.microsoft.com/office/drawing/2014/main" id="{B26EFCD8-02F1-43C7-B051-48AFB4BC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" y="1075290"/>
            <a:ext cx="12274826" cy="57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FC798B-13EB-4901-A626-DE084F8C5518}"/>
              </a:ext>
            </a:extLst>
          </p:cNvPr>
          <p:cNvSpPr/>
          <p:nvPr/>
        </p:nvSpPr>
        <p:spPr>
          <a:xfrm>
            <a:off x="4593825" y="675180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</a:rPr>
              <a:t>Eye aspect ratio</a:t>
            </a:r>
            <a:r>
              <a:rPr lang="en-US" sz="2000" b="1" dirty="0">
                <a:latin typeface="Arial" panose="020B0604020202020204" pitchFamily="34" charset="0"/>
              </a:rPr>
              <a:t> (EAR)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1307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4C99-08A5-41E3-BB66-167E6C2C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 and identification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0F82EC-9893-4241-A8B8-333264B3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" t="2814" r="50046" b="28661"/>
          <a:stretch/>
        </p:blipFill>
        <p:spPr>
          <a:xfrm>
            <a:off x="1637968" y="1534603"/>
            <a:ext cx="5403664" cy="41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8BE20-2F0C-4259-802D-2785431E4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1" y="865636"/>
            <a:ext cx="10386391" cy="58423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883E61-CAAC-4D9C-8B1E-D60B2C9DE73E}"/>
              </a:ext>
            </a:extLst>
          </p:cNvPr>
          <p:cNvSpPr/>
          <p:nvPr/>
        </p:nvSpPr>
        <p:spPr>
          <a:xfrm>
            <a:off x="1835425" y="2036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38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52EA2-6063-4454-B2BD-DD9F0B864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9" y="337930"/>
            <a:ext cx="10990469" cy="61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8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3C7DCD-C3F2-4C87-B633-31028A19C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922166"/>
            <a:ext cx="8913188" cy="5013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1D730D-0116-420D-843F-3DDF8F7223B0}"/>
              </a:ext>
            </a:extLst>
          </p:cNvPr>
          <p:cNvSpPr/>
          <p:nvPr/>
        </p:nvSpPr>
        <p:spPr>
          <a:xfrm>
            <a:off x="1835425" y="2036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CODE SNIPPETS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34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F5DC57-C11A-4BBF-B805-317FFA9E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" y="665921"/>
            <a:ext cx="9824278" cy="55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FDBE-47E7-4470-85E0-B35CBC49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chart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810BC-C95E-41AA-B314-47BC6B625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569056"/>
              </p:ext>
            </p:extLst>
          </p:nvPr>
        </p:nvGraphicFramePr>
        <p:xfrm>
          <a:off x="838199" y="1825624"/>
          <a:ext cx="8862392" cy="372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196">
                  <a:extLst>
                    <a:ext uri="{9D8B030D-6E8A-4147-A177-3AD203B41FA5}">
                      <a16:colId xmlns:a16="http://schemas.microsoft.com/office/drawing/2014/main" val="904729433"/>
                    </a:ext>
                  </a:extLst>
                </a:gridCol>
                <a:gridCol w="4431196">
                  <a:extLst>
                    <a:ext uri="{9D8B030D-6E8A-4147-A177-3AD203B41FA5}">
                      <a16:colId xmlns:a16="http://schemas.microsoft.com/office/drawing/2014/main" val="4156917401"/>
                    </a:ext>
                  </a:extLst>
                </a:gridCol>
              </a:tblGrid>
              <a:tr h="683116">
                <a:tc>
                  <a:txBody>
                    <a:bodyPr/>
                    <a:lstStyle/>
                    <a:p>
                      <a:r>
                        <a:rPr lang="en-IN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Literature survey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409258"/>
                  </a:ext>
                </a:extLst>
              </a:tr>
              <a:tr h="1179077">
                <a:tc>
                  <a:txBody>
                    <a:bodyPr/>
                    <a:lstStyle/>
                    <a:p>
                      <a:r>
                        <a:rPr lang="en-IN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 detection, recognition and system training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51136"/>
                  </a:ext>
                </a:extLst>
              </a:tr>
              <a:tr h="1179077">
                <a:tc>
                  <a:txBody>
                    <a:bodyPr/>
                    <a:lstStyle/>
                    <a:p>
                      <a:r>
                        <a:rPr lang="en-IN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creation and </a:t>
                      </a:r>
                      <a:r>
                        <a:rPr lang="en-US" dirty="0" err="1"/>
                        <a:t>updation</a:t>
                      </a:r>
                      <a:r>
                        <a:rPr lang="en-US" dirty="0"/>
                        <a:t> using the dataset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00705"/>
                  </a:ext>
                </a:extLst>
              </a:tr>
              <a:tr h="683116">
                <a:tc>
                  <a:txBody>
                    <a:bodyPr/>
                    <a:lstStyle/>
                    <a:p>
                      <a:r>
                        <a:rPr lang="en-IN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testing of the system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3844-F5E5-46A4-8266-B5BF88A7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152C-A68F-498B-9B60-8F8A92A9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and Objective</a:t>
            </a:r>
          </a:p>
          <a:p>
            <a:r>
              <a:rPr lang="en-GB" dirty="0"/>
              <a:t>Block diagram</a:t>
            </a:r>
          </a:p>
          <a:p>
            <a:r>
              <a:rPr lang="en-GB" dirty="0"/>
              <a:t>Module Diagram</a:t>
            </a:r>
          </a:p>
          <a:p>
            <a:r>
              <a:rPr lang="en-GB" dirty="0"/>
              <a:t>Workflow</a:t>
            </a:r>
          </a:p>
          <a:p>
            <a:r>
              <a:rPr lang="en-GB" dirty="0"/>
              <a:t>Timeline chart</a:t>
            </a:r>
          </a:p>
          <a:p>
            <a:r>
              <a:rPr lang="en-GB" dirty="0"/>
              <a:t>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19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1571-3ACC-4AEE-A5D4-73D45B6A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A44A-C267-43A4-9161-E29996D8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U. </a:t>
            </a:r>
            <a:r>
              <a:rPr lang="en-IN" sz="2400" dirty="0" err="1"/>
              <a:t>Eze</a:t>
            </a:r>
            <a:r>
              <a:rPr lang="en-IN" sz="2400" dirty="0"/>
              <a:t> peter; Owerri Nigeria; C.K.A. </a:t>
            </a:r>
            <a:r>
              <a:rPr lang="en-IN" sz="2400" dirty="0" err="1"/>
              <a:t>JoeUzuegbu</a:t>
            </a:r>
            <a:r>
              <a:rPr lang="en-IN" sz="2400" dirty="0"/>
              <a:t>; Laz </a:t>
            </a:r>
            <a:r>
              <a:rPr lang="en-IN" sz="2400" dirty="0" err="1"/>
              <a:t>Uzoechi</a:t>
            </a:r>
            <a:r>
              <a:rPr lang="en-IN" sz="2400" dirty="0"/>
              <a:t>; F.K. Opera biometric based attendance system with remote real time monitoring </a:t>
            </a:r>
            <a:r>
              <a:rPr lang="en-IN" sz="2400" dirty="0" err="1"/>
              <a:t>tertary</a:t>
            </a:r>
            <a:r>
              <a:rPr lang="en-IN" sz="2400" dirty="0"/>
              <a:t> institutions in developing countries emerging and sustainable technologies for power and ICT in a developing society NIGERCON, IEEE. </a:t>
            </a:r>
          </a:p>
          <a:p>
            <a:r>
              <a:rPr lang="en-US" sz="2400" dirty="0"/>
              <a:t>Adam Schmidt, Andrzej </a:t>
            </a:r>
            <a:r>
              <a:rPr lang="en-US" sz="2400" dirty="0" err="1"/>
              <a:t>Kasinski</a:t>
            </a:r>
            <a:r>
              <a:rPr lang="en-US" sz="2400" dirty="0"/>
              <a:t>, “The Performance of the </a:t>
            </a:r>
            <a:r>
              <a:rPr lang="en-US" sz="2400" dirty="0" err="1"/>
              <a:t>Haar</a:t>
            </a:r>
            <a:r>
              <a:rPr lang="en-US" sz="2400" dirty="0"/>
              <a:t> Cascade Classifiers Applied to the Face and Eyes Detection”, Computer Recognition Systems.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246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DB08-127E-4FF1-8DF7-BD28BCE6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5302-24D9-40FF-9B65-3BAB741D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motto of this work is to take and manage attendance using face recognition.</a:t>
            </a:r>
          </a:p>
          <a:p>
            <a:r>
              <a:rPr lang="en-GB" dirty="0"/>
              <a:t>it is important to construct an efficient method for managing attendance automatically.</a:t>
            </a:r>
          </a:p>
          <a:p>
            <a:r>
              <a:rPr lang="en-US" dirty="0"/>
              <a:t>Open Command Visualization (Open-CV) is an open source library in which the source code is open and it is useful in visual field such as image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67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884A-44ED-4F96-951E-D62B430B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  <a:br>
              <a:rPr lang="en-GB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4A669-7F27-4DE1-9F58-80DC817C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363" y="1033969"/>
            <a:ext cx="7271916" cy="5142994"/>
          </a:xfrm>
        </p:spPr>
      </p:pic>
    </p:spTree>
    <p:extLst>
      <p:ext uri="{BB962C8B-B14F-4D97-AF65-F5344CB8AC3E}">
        <p14:creationId xmlns:p14="http://schemas.microsoft.com/office/powerpoint/2010/main" val="3795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A7FB-A871-47FD-BADC-641A1B04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Diagram</a:t>
            </a:r>
            <a:br>
              <a:rPr lang="en-GB" dirty="0"/>
            </a:b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6E1FFC-D7FB-475D-95AD-CBF5D4436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82" y="1213373"/>
            <a:ext cx="6893443" cy="6893443"/>
          </a:xfrm>
        </p:spPr>
      </p:pic>
    </p:spTree>
    <p:extLst>
      <p:ext uri="{BB962C8B-B14F-4D97-AF65-F5344CB8AC3E}">
        <p14:creationId xmlns:p14="http://schemas.microsoft.com/office/powerpoint/2010/main" val="175644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AE44ED-F3E4-433C-967E-75564334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1083365"/>
            <a:ext cx="11430000" cy="55360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BB4C99-D540-4F43-A899-2B2BF1F5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ARCHITECTURE DIAGRAM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72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2845-87F7-44EB-ADED-21E6D51A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12A5-83BC-4E4E-A5CB-0C12A978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Gathering</a:t>
            </a:r>
          </a:p>
          <a:p>
            <a:r>
              <a:rPr lang="en-IN" dirty="0"/>
              <a:t>Train the Recognizer</a:t>
            </a:r>
          </a:p>
          <a:p>
            <a:r>
              <a:rPr lang="en-IN" dirty="0"/>
              <a:t>Verification and identification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8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72C6-68D5-467E-BC92-4931B64F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3CDC6-4CB1-4FF6-8E0E-DE4C09583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7787"/>
            <a:ext cx="10515600" cy="3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FB35-158A-4181-BCE2-3275BD97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the Recognizer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BC49-E29F-479A-9189-E1B82958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LBPH algorithm(Local Binary Patterns Histograms)</a:t>
            </a:r>
          </a:p>
          <a:p>
            <a:r>
              <a:rPr lang="en-US" dirty="0"/>
              <a:t>Vectorizing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51BB7-17E2-4675-8EF5-A9F0FFCC6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8175"/>
            <a:ext cx="102584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266</Words>
  <Application>Microsoft Office PowerPoint</Application>
  <PresentationFormat>Widescreen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Bernard MT Condensed</vt:lpstr>
      <vt:lpstr>Calibri</vt:lpstr>
      <vt:lpstr>Calibri Light</vt:lpstr>
      <vt:lpstr>Office Theme</vt:lpstr>
      <vt:lpstr>FACE RECOGNITION ATTENDANCE SYSTEM USING RASPBERRY PI</vt:lpstr>
      <vt:lpstr>Table Of Contents</vt:lpstr>
      <vt:lpstr>Aim and Objective </vt:lpstr>
      <vt:lpstr>Block diagram </vt:lpstr>
      <vt:lpstr>Module Diagram </vt:lpstr>
      <vt:lpstr>ARCHITECTURE DIAGRAM </vt:lpstr>
      <vt:lpstr>Workflow </vt:lpstr>
      <vt:lpstr>Dataset Creation </vt:lpstr>
      <vt:lpstr>Train the Recognizer </vt:lpstr>
      <vt:lpstr>Train the Recognizer</vt:lpstr>
      <vt:lpstr>                            HISTOGRAM</vt:lpstr>
      <vt:lpstr>            TRACKING THE EYE MOVEMENT </vt:lpstr>
      <vt:lpstr>PowerPoint Presentation</vt:lpstr>
      <vt:lpstr>Verification and identification </vt:lpstr>
      <vt:lpstr>PowerPoint Presentation</vt:lpstr>
      <vt:lpstr>PowerPoint Presentation</vt:lpstr>
      <vt:lpstr>PowerPoint Presentation</vt:lpstr>
      <vt:lpstr>PowerPoint Presentation</vt:lpstr>
      <vt:lpstr>Timeline chart </vt:lpstr>
      <vt:lpstr> 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 USING RASPBERRY PI</dc:title>
  <dc:creator>Sabarinath Murugesan</dc:creator>
  <cp:lastModifiedBy>Sabarinath Murugesan</cp:lastModifiedBy>
  <cp:revision>14</cp:revision>
  <dcterms:created xsi:type="dcterms:W3CDTF">2019-02-06T05:34:12Z</dcterms:created>
  <dcterms:modified xsi:type="dcterms:W3CDTF">2019-03-27T04:48:05Z</dcterms:modified>
</cp:coreProperties>
</file>