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292" r:id="rId5"/>
    <p:sldId id="1305" r:id="rId6"/>
    <p:sldId id="352" r:id="rId7"/>
    <p:sldId id="1300" r:id="rId8"/>
    <p:sldId id="1284" r:id="rId9"/>
    <p:sldId id="1285" r:id="rId10"/>
    <p:sldId id="1303" r:id="rId11"/>
    <p:sldId id="1304" r:id="rId12"/>
    <p:sldId id="1286" r:id="rId13"/>
    <p:sldId id="1287" r:id="rId14"/>
    <p:sldId id="1306" r:id="rId15"/>
    <p:sldId id="1307" r:id="rId16"/>
    <p:sldId id="1292" r:id="rId17"/>
    <p:sldId id="1293" r:id="rId18"/>
    <p:sldId id="1294" r:id="rId19"/>
    <p:sldId id="1295" r:id="rId20"/>
    <p:sldId id="1296" r:id="rId21"/>
    <p:sldId id="1297" r:id="rId22"/>
    <p:sldId id="1288" r:id="rId23"/>
    <p:sldId id="1249" r:id="rId24"/>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1FB"/>
    <a:srgbClr val="213264"/>
    <a:srgbClr val="841910"/>
    <a:srgbClr val="DFDDFB"/>
    <a:srgbClr val="213164"/>
    <a:srgbClr val="213163"/>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:SAKTHIVEL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:au511321205026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Kingston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E3B1BFF-263C-AE0D-7828-5827797A020D}"/>
              </a:ext>
            </a:extLst>
          </p:cNvPr>
          <p:cNvSpPr txBox="1"/>
          <p:nvPr/>
        </p:nvSpPr>
        <p:spPr>
          <a:xfrm>
            <a:off x="398585" y="1250462"/>
            <a:ext cx="8464061" cy="3416320"/>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Modeling and Results for the Bus Ticket Reservation Application</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Modeling:</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a:t>
            </a:r>
            <a:r>
              <a:rPr lang="en-US" sz="1200" b="1" dirty="0">
                <a:latin typeface="Cambria" panose="02040503050406030204" pitchFamily="18" charset="0"/>
                <a:ea typeface="Cambria" panose="02040503050406030204" pitchFamily="18" charset="0"/>
              </a:rPr>
              <a:t>. Database Schema:</a:t>
            </a:r>
          </a:p>
          <a:p>
            <a:r>
              <a:rPr lang="en-US" sz="1200" dirty="0">
                <a:latin typeface="Cambria" panose="02040503050406030204" pitchFamily="18" charset="0"/>
                <a:ea typeface="Cambria" panose="02040503050406030204" pitchFamily="18" charset="0"/>
              </a:rPr>
              <a:t>   - The database schema includes tables for users, bus routes, bookings, and seats, with appropriate relationships established between them using foreign keys.</a:t>
            </a:r>
          </a:p>
          <a:p>
            <a:r>
              <a:rPr lang="en-US" sz="1200" dirty="0">
                <a:latin typeface="Cambria" panose="02040503050406030204" pitchFamily="18" charset="0"/>
                <a:ea typeface="Cambria" panose="02040503050406030204" pitchFamily="18" charset="0"/>
              </a:rPr>
              <a:t>   - Each table is designed to store relevant information, such as user details, route information, booking details, and seat availability.</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User Interface Mockups:</a:t>
            </a:r>
          </a:p>
          <a:p>
            <a:r>
              <a:rPr lang="en-US" sz="1200" dirty="0">
                <a:latin typeface="Cambria" panose="02040503050406030204" pitchFamily="18" charset="0"/>
                <a:ea typeface="Cambria" panose="02040503050406030204" pitchFamily="18" charset="0"/>
              </a:rPr>
              <a:t>   - Mockups of the user interface depict the layout, design, and functionality of the application, including screens for user registration, route selection, seat selection, payment processing, and booking confirmation.</a:t>
            </a:r>
          </a:p>
          <a:p>
            <a:r>
              <a:rPr lang="en-US" sz="1200" dirty="0">
                <a:latin typeface="Cambria" panose="02040503050406030204" pitchFamily="18" charset="0"/>
                <a:ea typeface="Cambria" panose="02040503050406030204" pitchFamily="18" charset="0"/>
              </a:rPr>
              <a:t>   - The interface prioritizes usability, clarity, and responsiveness to ensure a seamless booking experience for passengers.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System Architecture:</a:t>
            </a:r>
          </a:p>
          <a:p>
            <a:r>
              <a:rPr lang="en-US" sz="1200" dirty="0">
                <a:latin typeface="Cambria" panose="02040503050406030204" pitchFamily="18" charset="0"/>
                <a:ea typeface="Cambria" panose="02040503050406030204" pitchFamily="18" charset="0"/>
              </a:rPr>
              <a:t>   - The system architecture outlines the overall structure of the application, including the front-end and back-end components, communication protocols, and data flow.</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D621-7EA8-24DA-BB79-7B8BCA02D6CE}"/>
              </a:ext>
            </a:extLst>
          </p:cNvPr>
          <p:cNvSpPr>
            <a:spLocks noGrp="1"/>
          </p:cNvSpPr>
          <p:nvPr>
            <p:ph type="title"/>
          </p:nvPr>
        </p:nvSpPr>
        <p:spPr>
          <a:xfrm>
            <a:off x="8721969" y="574500"/>
            <a:ext cx="125046" cy="191408"/>
          </a:xfrm>
        </p:spPr>
        <p:txBody>
          <a:bodyPr/>
          <a:lstStyle/>
          <a:p>
            <a:endParaRPr lang="en-IN" dirty="0"/>
          </a:p>
        </p:txBody>
      </p:sp>
      <p:sp>
        <p:nvSpPr>
          <p:cNvPr id="3" name="Text Placeholder 2">
            <a:extLst>
              <a:ext uri="{FF2B5EF4-FFF2-40B4-BE49-F238E27FC236}">
                <a16:creationId xmlns:a16="http://schemas.microsoft.com/office/drawing/2014/main" id="{95D11B19-077F-82DA-089C-FB057B23302A}"/>
              </a:ext>
            </a:extLst>
          </p:cNvPr>
          <p:cNvSpPr>
            <a:spLocks noGrp="1"/>
          </p:cNvSpPr>
          <p:nvPr>
            <p:ph type="body" idx="1"/>
          </p:nvPr>
        </p:nvSpPr>
        <p:spPr>
          <a:xfrm>
            <a:off x="311699" y="574500"/>
            <a:ext cx="8535315" cy="4169438"/>
          </a:xfrm>
        </p:spPr>
        <p:txBody>
          <a:bodyPr/>
          <a:lstStyle/>
          <a:p>
            <a:pPr marL="152396" indent="0">
              <a:buNone/>
            </a:pPr>
            <a:r>
              <a:rPr lang="en-US"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 Components such as the user interface, application logic, database management, and external integrations are identified and described.</a:t>
            </a:r>
          </a:p>
          <a:p>
            <a:pPr marL="152396" indent="0">
              <a:buNone/>
            </a:pPr>
            <a:r>
              <a:rPr lang="en-US" dirty="0">
                <a:latin typeface="Cambria" panose="02040503050406030204" pitchFamily="18" charset="0"/>
                <a:ea typeface="Cambria" panose="02040503050406030204" pitchFamily="18" charset="0"/>
              </a:rPr>
              <a:t> </a:t>
            </a:r>
          </a:p>
          <a:p>
            <a:pPr marL="152396" indent="0">
              <a:buNone/>
            </a:pPr>
            <a:r>
              <a:rPr lang="en-US" sz="1200" b="1" dirty="0">
                <a:latin typeface="Cambria" panose="02040503050406030204" pitchFamily="18" charset="0"/>
                <a:ea typeface="Cambria" panose="02040503050406030204" pitchFamily="18" charset="0"/>
              </a:rPr>
              <a:t>     Results:</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 1. </a:t>
            </a:r>
            <a:r>
              <a:rPr lang="en-US" sz="1200" b="1" dirty="0">
                <a:latin typeface="Cambria" panose="02040503050406030204" pitchFamily="18" charset="0"/>
                <a:ea typeface="Cambria" panose="02040503050406030204" pitchFamily="18" charset="0"/>
              </a:rPr>
              <a:t>User Registration and Authentication:</a:t>
            </a:r>
          </a:p>
          <a:p>
            <a:pPr marL="152396" indent="0">
              <a:buNone/>
            </a:pPr>
            <a:r>
              <a:rPr lang="en-US" sz="1200" dirty="0">
                <a:latin typeface="Cambria" panose="02040503050406030204" pitchFamily="18" charset="0"/>
                <a:ea typeface="Cambria" panose="02040503050406030204" pitchFamily="18" charset="0"/>
              </a:rPr>
              <a:t>   - Users can register securely using their email address and password, with authentication mechanisms implemented to ensure data security.</a:t>
            </a:r>
          </a:p>
          <a:p>
            <a:pPr marL="152396" indent="0">
              <a:buNone/>
            </a:pPr>
            <a:r>
              <a:rPr lang="en-US" sz="1200" dirty="0">
                <a:latin typeface="Cambria" panose="02040503050406030204" pitchFamily="18" charset="0"/>
                <a:ea typeface="Cambria" panose="02040503050406030204" pitchFamily="18" charset="0"/>
              </a:rPr>
              <a:t>   - Upon successful registration, users receive a confirmation email and can log in to access the booking system.</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2.</a:t>
            </a:r>
            <a:r>
              <a:rPr lang="en-US" sz="1200" b="1" dirty="0">
                <a:latin typeface="Cambria" panose="02040503050406030204" pitchFamily="18" charset="0"/>
                <a:ea typeface="Cambria" panose="02040503050406030204" pitchFamily="18" charset="0"/>
              </a:rPr>
              <a:t> Bus Route Management:</a:t>
            </a:r>
          </a:p>
          <a:p>
            <a:pPr marL="152396" indent="0">
              <a:buNone/>
            </a:pPr>
            <a:r>
              <a:rPr lang="en-US" sz="1200" dirty="0">
                <a:latin typeface="Cambria" panose="02040503050406030204" pitchFamily="18" charset="0"/>
                <a:ea typeface="Cambria" panose="02040503050406030204" pitchFamily="18" charset="0"/>
              </a:rPr>
              <a:t>  - Administrators can add, edit, and delete bus routes, specifying details such as departure times, destinations, and ticket prices.</a:t>
            </a:r>
          </a:p>
          <a:p>
            <a:pPr marL="152396" indent="0">
              <a:buNone/>
            </a:pPr>
            <a:r>
              <a:rPr lang="en-US" sz="1200" dirty="0">
                <a:latin typeface="Cambria" panose="02040503050406030204" pitchFamily="18" charset="0"/>
                <a:ea typeface="Cambria" panose="02040503050406030204" pitchFamily="18" charset="0"/>
              </a:rPr>
              <a:t>   - Route information is stored in the database and displayed to passengers for selection during the booking process.</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3. </a:t>
            </a:r>
            <a:r>
              <a:rPr lang="en-US" sz="1200" b="1" dirty="0">
                <a:latin typeface="Cambria" panose="02040503050406030204" pitchFamily="18" charset="0"/>
                <a:ea typeface="Cambria" panose="02040503050406030204" pitchFamily="18" charset="0"/>
              </a:rPr>
              <a:t>Ticket Booking and Seat Selection:</a:t>
            </a:r>
          </a:p>
          <a:p>
            <a:pPr marL="152396" indent="0">
              <a:buNone/>
            </a:pPr>
            <a:r>
              <a:rPr lang="en-US" sz="1200" dirty="0">
                <a:latin typeface="Cambria" panose="02040503050406030204" pitchFamily="18" charset="0"/>
                <a:ea typeface="Cambria" panose="02040503050406030204" pitchFamily="18" charset="0"/>
              </a:rPr>
              <a:t>  - Passengers can search for available buses based on their preferred route, date, and time, and select seats from an interactive seat map.</a:t>
            </a:r>
          </a:p>
          <a:p>
            <a:pPr marL="152396" indent="0">
              <a:buNone/>
            </a:pPr>
            <a:r>
              <a:rPr lang="en-US" sz="1200" dirty="0">
                <a:latin typeface="Cambria" panose="02040503050406030204" pitchFamily="18" charset="0"/>
                <a:ea typeface="Cambria" panose="02040503050406030204" pitchFamily="18" charset="0"/>
              </a:rPr>
              <a:t>   - Seat availability is updated in real-time, ensuring accurate booking information for passengers.</a:t>
            </a:r>
          </a:p>
          <a:p>
            <a:endParaRPr lang="en-US" sz="1200" dirty="0"/>
          </a:p>
        </p:txBody>
      </p:sp>
    </p:spTree>
    <p:extLst>
      <p:ext uri="{BB962C8B-B14F-4D97-AF65-F5344CB8AC3E}">
        <p14:creationId xmlns:p14="http://schemas.microsoft.com/office/powerpoint/2010/main" val="351223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B1A3-75D1-1619-1A43-8F5C3D20F9DA}"/>
              </a:ext>
            </a:extLst>
          </p:cNvPr>
          <p:cNvSpPr>
            <a:spLocks noGrp="1"/>
          </p:cNvSpPr>
          <p:nvPr>
            <p:ph type="title"/>
          </p:nvPr>
        </p:nvSpPr>
        <p:spPr>
          <a:xfrm>
            <a:off x="9581662" y="969108"/>
            <a:ext cx="304800" cy="45719"/>
          </a:xfrm>
        </p:spPr>
        <p:txBody>
          <a:bodyPr/>
          <a:lstStyle/>
          <a:p>
            <a:endParaRPr lang="en-IN" dirty="0"/>
          </a:p>
        </p:txBody>
      </p:sp>
      <p:sp>
        <p:nvSpPr>
          <p:cNvPr id="3" name="Text Placeholder 2">
            <a:extLst>
              <a:ext uri="{FF2B5EF4-FFF2-40B4-BE49-F238E27FC236}">
                <a16:creationId xmlns:a16="http://schemas.microsoft.com/office/drawing/2014/main" id="{7ABC12E8-016C-76FE-DE19-A3F4E6079A7B}"/>
              </a:ext>
            </a:extLst>
          </p:cNvPr>
          <p:cNvSpPr>
            <a:spLocks noGrp="1"/>
          </p:cNvSpPr>
          <p:nvPr>
            <p:ph type="body" idx="1"/>
          </p:nvPr>
        </p:nvSpPr>
        <p:spPr>
          <a:xfrm>
            <a:off x="289170" y="717843"/>
            <a:ext cx="8620368" cy="4354342"/>
          </a:xfrm>
        </p:spPr>
        <p:txBody>
          <a:bodyPr/>
          <a:lstStyle/>
          <a:p>
            <a:pPr marL="152396" indent="0">
              <a:buNone/>
            </a:pPr>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Payment Gateway Integration:</a:t>
            </a:r>
          </a:p>
          <a:p>
            <a:pPr marL="152396" indent="0">
              <a:buNone/>
            </a:pPr>
            <a:r>
              <a:rPr lang="en-US" sz="1200" dirty="0">
                <a:latin typeface="Cambria" panose="02040503050406030204" pitchFamily="18" charset="0"/>
                <a:ea typeface="Cambria" panose="02040503050406030204" pitchFamily="18" charset="0"/>
              </a:rPr>
              <a:t>   - Secure payment gateways are seamlessly integrated into the application, allowing passengers to make payments using credit/debit cards or other preferred methods.</a:t>
            </a:r>
          </a:p>
          <a:p>
            <a:pPr marL="152396" indent="0">
              <a:buNone/>
            </a:pPr>
            <a:r>
              <a:rPr lang="en-US" sz="1200" dirty="0">
                <a:latin typeface="Cambria" panose="02040503050406030204" pitchFamily="18" charset="0"/>
                <a:ea typeface="Cambria" panose="02040503050406030204" pitchFamily="18" charset="0"/>
              </a:rPr>
              <a:t>   - Payment processing is encrypted and secure, protecting sensitive financial information.</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5</a:t>
            </a:r>
            <a:r>
              <a:rPr lang="en-US" sz="1200" b="1" dirty="0">
                <a:latin typeface="Cambria" panose="02040503050406030204" pitchFamily="18" charset="0"/>
                <a:ea typeface="Cambria" panose="02040503050406030204" pitchFamily="18" charset="0"/>
              </a:rPr>
              <a:t>. Booking Management:</a:t>
            </a:r>
          </a:p>
          <a:p>
            <a:pPr marL="152396" indent="0">
              <a:buNone/>
            </a:pPr>
            <a:r>
              <a:rPr lang="en-US" sz="1200" dirty="0">
                <a:latin typeface="Cambria" panose="02040503050406030204" pitchFamily="18" charset="0"/>
                <a:ea typeface="Cambria" panose="02040503050406030204" pitchFamily="18" charset="0"/>
              </a:rPr>
              <a:t>   - Passengers and administrators can view and manage bookings, including viewing booked tickets, cancelling bookings (if applicable), and generating booking confirmations.</a:t>
            </a:r>
          </a:p>
          <a:p>
            <a:pPr marL="152396" indent="0">
              <a:buNone/>
            </a:pPr>
            <a:r>
              <a:rPr lang="en-US" sz="1200" dirty="0">
                <a:latin typeface="Cambria" panose="02040503050406030204" pitchFamily="18" charset="0"/>
                <a:ea typeface="Cambria" panose="02040503050406030204" pitchFamily="18" charset="0"/>
              </a:rPr>
              <a:t>   - Booking details are stored in the database and updated dynamically as changes occur.</a:t>
            </a:r>
          </a:p>
          <a:p>
            <a:endParaRPr lang="en-US" sz="1200"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User Profiles and Administration Tools:</a:t>
            </a:r>
          </a:p>
          <a:p>
            <a:pPr marL="152396" indent="0">
              <a:buNone/>
            </a:pPr>
            <a:r>
              <a:rPr lang="en-US" sz="1200" dirty="0">
                <a:latin typeface="Cambria" panose="02040503050406030204" pitchFamily="18" charset="0"/>
                <a:ea typeface="Cambria" panose="02040503050406030204" pitchFamily="18" charset="0"/>
              </a:rPr>
              <a:t>   - Passengers can manage their profiles, view booking history, and update personal information through user-friendly interfaces.</a:t>
            </a:r>
          </a:p>
          <a:p>
            <a:pPr marL="152396" indent="0">
              <a:buNone/>
            </a:pPr>
            <a:r>
              <a:rPr lang="en-US" sz="1200" dirty="0">
                <a:latin typeface="Cambria" panose="02040503050406030204" pitchFamily="18" charset="0"/>
                <a:ea typeface="Cambria" panose="02040503050406030204" pitchFamily="18" charset="0"/>
              </a:rPr>
              <a:t>   - Administrators have access to a centralized dashboard for monitoring and managing various aspects of the system, including user management, ticket sales analytics, and system maintenance.</a:t>
            </a:r>
          </a:p>
          <a:p>
            <a:pPr marL="152396" indent="0">
              <a:buNone/>
            </a:pPr>
            <a:endParaRPr lang="en-US" dirty="0">
              <a:latin typeface="Cambria" panose="02040503050406030204" pitchFamily="18" charset="0"/>
              <a:ea typeface="Cambria" panose="02040503050406030204" pitchFamily="18" charset="0"/>
            </a:endParaRPr>
          </a:p>
          <a:p>
            <a:pPr marL="152396" indent="0">
              <a:buNone/>
            </a:pPr>
            <a:r>
              <a:rPr lang="en-US" sz="1200" dirty="0">
                <a:latin typeface="Cambria" panose="02040503050406030204" pitchFamily="18" charset="0"/>
                <a:ea typeface="Cambria" panose="02040503050406030204" pitchFamily="18" charset="0"/>
              </a:rPr>
              <a:t>Overall, the Bus Ticket Reservation Application demonstrates effective modeling and delivers tangible results in enhancing efficiency and user experience in the bus ticket reservation process. Through intuitive interfaces, seamless functionality, and robust security measures, the application offers a reliable and convenient solution for passengers and bus operators alike.</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0374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3AC62036-5906-4D81-C1EB-38789CDA75DF}"/>
              </a:ext>
            </a:extLst>
          </p:cNvPr>
          <p:cNvPicPr>
            <a:picLocks noChangeAspect="1"/>
          </p:cNvPicPr>
          <p:nvPr/>
        </p:nvPicPr>
        <p:blipFill>
          <a:blip r:embed="rId2"/>
          <a:stretch>
            <a:fillRect/>
          </a:stretch>
        </p:blipFill>
        <p:spPr>
          <a:xfrm>
            <a:off x="318284" y="1156677"/>
            <a:ext cx="8669865" cy="361852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A5E33290-B9F1-EB2C-9CD0-425A99F20D72}"/>
              </a:ext>
            </a:extLst>
          </p:cNvPr>
          <p:cNvPicPr>
            <a:picLocks noChangeAspect="1"/>
          </p:cNvPicPr>
          <p:nvPr/>
        </p:nvPicPr>
        <p:blipFill>
          <a:blip r:embed="rId2"/>
          <a:stretch>
            <a:fillRect/>
          </a:stretch>
        </p:blipFill>
        <p:spPr>
          <a:xfrm>
            <a:off x="628560" y="1353618"/>
            <a:ext cx="8057662" cy="33657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8723A74-7B13-D5D2-0F7D-31265DB5DDA4}"/>
              </a:ext>
            </a:extLst>
          </p:cNvPr>
          <p:cNvPicPr>
            <a:picLocks noChangeAspect="1"/>
          </p:cNvPicPr>
          <p:nvPr/>
        </p:nvPicPr>
        <p:blipFill>
          <a:blip r:embed="rId2"/>
          <a:stretch>
            <a:fillRect/>
          </a:stretch>
        </p:blipFill>
        <p:spPr>
          <a:xfrm>
            <a:off x="375138" y="1477107"/>
            <a:ext cx="8516437" cy="346221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CA379B71-D668-99B7-E63A-004BDE468AAE}"/>
              </a:ext>
            </a:extLst>
          </p:cNvPr>
          <p:cNvPicPr>
            <a:picLocks noChangeAspect="1"/>
          </p:cNvPicPr>
          <p:nvPr/>
        </p:nvPicPr>
        <p:blipFill>
          <a:blip r:embed="rId2"/>
          <a:stretch>
            <a:fillRect/>
          </a:stretch>
        </p:blipFill>
        <p:spPr>
          <a:xfrm>
            <a:off x="1183603" y="1153349"/>
            <a:ext cx="6772459" cy="380950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id="{72EC083E-F996-D070-5FD9-D053C5DA6A7E}"/>
              </a:ext>
            </a:extLst>
          </p:cNvPr>
          <p:cNvPicPr>
            <a:picLocks noChangeAspect="1"/>
          </p:cNvPicPr>
          <p:nvPr/>
        </p:nvPicPr>
        <p:blipFill>
          <a:blip r:embed="rId2"/>
          <a:stretch>
            <a:fillRect/>
          </a:stretch>
        </p:blipFill>
        <p:spPr>
          <a:xfrm>
            <a:off x="723052" y="1267649"/>
            <a:ext cx="7791938" cy="376101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2580552C-F371-1EDD-F299-9221D3F9DA8E}"/>
              </a:ext>
            </a:extLst>
          </p:cNvPr>
          <p:cNvSpPr txBox="1"/>
          <p:nvPr/>
        </p:nvSpPr>
        <p:spPr>
          <a:xfrm>
            <a:off x="289169" y="1267649"/>
            <a:ext cx="8347741" cy="3539430"/>
          </a:xfrm>
          <a:prstGeom prst="rect">
            <a:avLst/>
          </a:prstGeom>
          <a:noFill/>
        </p:spPr>
        <p:txBody>
          <a:bodyPr wrap="square" rtlCol="0">
            <a:spAutoFit/>
          </a:bodyPr>
          <a:lstStyle/>
          <a:p>
            <a:br>
              <a:rPr lang="en-US" dirty="0">
                <a:solidFill>
                  <a:schemeClr val="tx1"/>
                </a:solidFill>
                <a:highlight>
                  <a:srgbClr val="E3E1FB"/>
                </a:highlight>
              </a:rPr>
            </a:br>
            <a:r>
              <a:rPr lang="en-US" b="0" i="0" dirty="0">
                <a:solidFill>
                  <a:schemeClr val="tx1"/>
                </a:solidFill>
                <a:effectLst/>
                <a:highlight>
                  <a:srgbClr val="E3E1FB"/>
                </a:highlight>
                <a:latin typeface="Cambria" panose="02040503050406030204" pitchFamily="18" charset="0"/>
                <a:ea typeface="Cambria" panose="02040503050406030204" pitchFamily="18" charset="0"/>
              </a:rPr>
              <a:t>Certainly! Here are some potential future enhancements that could be implemented for a bus reservation application:</a:t>
            </a:r>
          </a:p>
          <a:p>
            <a:endParaRPr lang="en-US" dirty="0">
              <a:solidFill>
                <a:schemeClr val="tx1"/>
              </a:solidFill>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1.Real-Time Tracking: Integrate GPS technology to allow users to track buses in real-time. This feature could help passengers plan their journeys more effectively and reduce wait times at bus stops.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2.Dynamic Pricing: Implement dynamic pricing algorithms that adjust ticket prices based on factors such as demand, time of booking, and availability of seats.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3.Integration with Payment Gateways: Offer a variety of payment options including credit/debit cards, mobile wallets, and net banking to facilitate seamless transactions.</a:t>
            </a:r>
          </a:p>
          <a:p>
            <a:endParaRPr lang="en-US" b="0" i="0" dirty="0">
              <a:solidFill>
                <a:schemeClr val="tx1"/>
              </a:solidFill>
              <a:effectLst/>
              <a:highlight>
                <a:srgbClr val="E3E1FB"/>
              </a:highlight>
              <a:latin typeface="Cambria" panose="02040503050406030204" pitchFamily="18" charset="0"/>
              <a:ea typeface="Cambria" panose="02040503050406030204" pitchFamily="18" charset="0"/>
            </a:endParaRPr>
          </a:p>
          <a:p>
            <a:r>
              <a:rPr lang="en-US" b="0" i="0" dirty="0">
                <a:solidFill>
                  <a:schemeClr val="tx1"/>
                </a:solidFill>
                <a:effectLst/>
                <a:highlight>
                  <a:srgbClr val="E3E1FB"/>
                </a:highlight>
                <a:latin typeface="Cambria" panose="02040503050406030204" pitchFamily="18" charset="0"/>
                <a:ea typeface="Cambria" panose="02040503050406030204" pitchFamily="18" charset="0"/>
              </a:rPr>
              <a:t>4.Multi-Language Support: Enable multi-language support to cater to a wider audience, especially in regions with diverse linguistic backgrounds.</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09802BE-CF01-46C8-09B6-C4DE346142C0}"/>
              </a:ext>
            </a:extLst>
          </p:cNvPr>
          <p:cNvSpPr txBox="1"/>
          <p:nvPr/>
        </p:nvSpPr>
        <p:spPr>
          <a:xfrm>
            <a:off x="265723" y="1211385"/>
            <a:ext cx="8479692"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 conclusion, the development of a bus ticket reservation application using HTML, CSS, Python, Django, and MySQLite3 presents a robust and versatile solution for managing bus bookings effectively. Through the integration of these technologies, the application can offer a user-friendly interface, seamless booking process, and efficient data management.</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HTML and CSS provide the foundation for creating a visually appealing and responsive user interface, ensuring that passengers can easily navigate the application across different devices. JavaScript enhances the interactivity of the application, enabling dynamic features such as form validation and interactive elements.</a:t>
            </a:r>
          </a:p>
          <a:p>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Overall, the integration of HTML, CSS, Python, Django, JavaScript, and MySQLite3 empowers the bus ticket reservation application to provide a streamlined and efficient booking experience for passengers while offering administrators the tools they need to manage operations effectively. With continuous updates and enhancements, the application can remain competitive and meet the evolving needs of the transportation industry.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62708"/>
            <a:ext cx="2936082" cy="328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2045D3B-DA8C-B226-576D-F11973EFF0B3}"/>
              </a:ext>
            </a:extLst>
          </p:cNvPr>
          <p:cNvSpPr txBox="1"/>
          <p:nvPr/>
        </p:nvSpPr>
        <p:spPr>
          <a:xfrm>
            <a:off x="203200" y="1173364"/>
            <a:ext cx="873760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Project is a comprehensive web-based application designed to simplify and streamline the process of booking bus tickets for passengers while providing efficient management tools for bus operators. This project utilizes a combination of HTML, CSS, Python, Django, and SQLite3 to create a robust and user-friendly platform.</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key features of the Bus Ticket Reservation Project include user registration and authentication, bus route management, ticket booking, seat selection, payment gateway integration, booking management, user profiles, and an admin dashboard. Passengers can create accounts securely, search for available buses based on their preferred route, date, and time, select seats, and proceed to book tickets securely through the platform. They can also manage their profiles, view booking history, and update personal information.</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Administrators have access to a centralized dashboard for monitoring and managing various aspects of the system, including bus route management, user management, ticket sales analytics, and system maintenance. They can add, edit, and delete bus routes, specify details such as departure times, destinations, and ticket prices, and view and manage bookings.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Bus Ticket Reservation Project aims to enhance convenience for travelers by providing a user-friendly interface and efficient booking process while empowering bus operators with tools for efficient management and monitoring. By leveraging modern web technologies and user-centered design principles, the project seeks to improve the overall experience for passengers and bus operators alike in the bus ticket reservation process.</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D167335-BB33-0890-D320-F4344734D223}"/>
              </a:ext>
            </a:extLst>
          </p:cNvPr>
          <p:cNvSpPr txBox="1"/>
          <p:nvPr/>
        </p:nvSpPr>
        <p:spPr>
          <a:xfrm>
            <a:off x="138652" y="1195753"/>
            <a:ext cx="8747440" cy="3231654"/>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Problem Statement: Enhancing Efficiency and User Experience in Bus Ticket Reservation</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In the realm of bus ticket reservation systems, prevalent issues persist, hindering both passengers and service providers. Current platforms suffer from convoluted interfaces, insufficient route information, inefficient seat selection mechanisms, unreliable payment processing, and limited administrative functionalities. Passengers encounter frustration navigating complex interfaces, lack of route details, and suboptimal seat choices, while bus operators grapple with inefficient management and revenue loss.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Addressing these challenges requires the development of a modern, user-centric reservation application. This solution must prioritize intuitive interfaces, comprehensive route information, seamless seat selection, secure payment integration, and robust administration tools. By streamlining the booking process, providing detailed route information, facilitating intuitive seat selection, ensuring secure transactions, and empowering efficient management, the proposed application aims to revolutionize the bus ticket reservation experience for both passengers and service providers.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Through clear interfaces, extensive route details, interactive seat maps, reliable payment processing, and comprehensive administrative dashboards, this solution seeks to enhance efficiency, convenience, and satisfaction in the bus ticket reservation process. By embracing modern technology and user-centered design principles, the proposed application has the potential to set new standards in the industry and improve the overall experience for all stakeholders involved.</a:t>
            </a:r>
            <a:endParaRPr lang="en-IN"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B3BBE60-D218-A6B8-ABE9-992777CE8E71}"/>
              </a:ext>
            </a:extLst>
          </p:cNvPr>
          <p:cNvSpPr txBox="1"/>
          <p:nvPr/>
        </p:nvSpPr>
        <p:spPr>
          <a:xfrm>
            <a:off x="37247" y="1004393"/>
            <a:ext cx="8895737" cy="3785652"/>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The Bus Ticket Reservation Application is a web-based platform designed to streamline the process of booking bus tickets for travelers. Utilizing HTML, CSS, Python, Django, and SQLite3, this application provides a user-friendly interface for both passengers and administrators.</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1. </a:t>
            </a:r>
            <a:r>
              <a:rPr lang="en-US" sz="1200" b="1" dirty="0">
                <a:latin typeface="Cambria" panose="02040503050406030204" pitchFamily="18" charset="0"/>
                <a:ea typeface="Cambria" panose="02040503050406030204" pitchFamily="18" charset="0"/>
              </a:rPr>
              <a:t>User Registration and Authentication</a:t>
            </a:r>
            <a:r>
              <a:rPr lang="en-US" sz="1200" dirty="0">
                <a:latin typeface="Cambria" panose="02040503050406030204" pitchFamily="18" charset="0"/>
                <a:ea typeface="Cambria" panose="02040503050406030204" pitchFamily="18" charset="0"/>
              </a:rPr>
              <a:t>: Passengers can create accounts securely and log in to access the booking system, while administrators have access to additional functionalities for managing the system.</a:t>
            </a:r>
          </a:p>
          <a:p>
            <a:r>
              <a:rPr lang="en-US" sz="1200" dirty="0">
                <a:latin typeface="Cambria" panose="02040503050406030204" pitchFamily="18" charset="0"/>
                <a:ea typeface="Cambria" panose="02040503050406030204" pitchFamily="18" charset="0"/>
              </a:rPr>
              <a:t>2. </a:t>
            </a:r>
            <a:r>
              <a:rPr lang="en-US" sz="1200" b="1" dirty="0">
                <a:latin typeface="Cambria" panose="02040503050406030204" pitchFamily="18" charset="0"/>
                <a:ea typeface="Cambria" panose="02040503050406030204" pitchFamily="18" charset="0"/>
              </a:rPr>
              <a:t>Bus Route Management</a:t>
            </a:r>
            <a:r>
              <a:rPr lang="en-US" sz="1200" dirty="0">
                <a:latin typeface="Cambria" panose="02040503050406030204" pitchFamily="18" charset="0"/>
                <a:ea typeface="Cambria" panose="02040503050406030204" pitchFamily="18" charset="0"/>
              </a:rPr>
              <a:t>: The system allows administrators to manage bus routes, including adding, editing, and deleting routes, as well as specifying details such as departure times, destinations, and ticket prices.</a:t>
            </a:r>
          </a:p>
          <a:p>
            <a:r>
              <a:rPr lang="en-US" sz="1200" dirty="0">
                <a:latin typeface="Cambria" panose="02040503050406030204" pitchFamily="18" charset="0"/>
                <a:ea typeface="Cambria" panose="02040503050406030204" pitchFamily="18" charset="0"/>
              </a:rPr>
              <a:t>3.</a:t>
            </a:r>
            <a:r>
              <a:rPr lang="en-US" sz="1200" b="1" dirty="0">
                <a:latin typeface="Cambria" panose="02040503050406030204" pitchFamily="18" charset="0"/>
                <a:ea typeface="Cambria" panose="02040503050406030204" pitchFamily="18" charset="0"/>
              </a:rPr>
              <a:t>Ticket Booking</a:t>
            </a:r>
            <a:r>
              <a:rPr lang="en-US" sz="1200" dirty="0">
                <a:latin typeface="Cambria" panose="02040503050406030204" pitchFamily="18" charset="0"/>
                <a:ea typeface="Cambria" panose="02040503050406030204" pitchFamily="18" charset="0"/>
              </a:rPr>
              <a:t>: Passengers can search for available buses based on their preferred route, date, and time. They can then select seats and proceed to book tickets securely through the platform.</a:t>
            </a:r>
          </a:p>
          <a:p>
            <a:r>
              <a:rPr lang="en-US" sz="1200" dirty="0">
                <a:latin typeface="Cambria" panose="02040503050406030204" pitchFamily="18" charset="0"/>
                <a:ea typeface="Cambria" panose="02040503050406030204" pitchFamily="18" charset="0"/>
              </a:rPr>
              <a:t>4. </a:t>
            </a:r>
            <a:r>
              <a:rPr lang="en-US" sz="1200" b="1" dirty="0">
                <a:latin typeface="Cambria" panose="02040503050406030204" pitchFamily="18" charset="0"/>
                <a:ea typeface="Cambria" panose="02040503050406030204" pitchFamily="18" charset="0"/>
              </a:rPr>
              <a:t>Seat Selection</a:t>
            </a:r>
            <a:r>
              <a:rPr lang="en-US" sz="1200" dirty="0">
                <a:latin typeface="Cambria" panose="02040503050406030204" pitchFamily="18" charset="0"/>
                <a:ea typeface="Cambria" panose="02040503050406030204" pitchFamily="18" charset="0"/>
              </a:rPr>
              <a:t>: Passengers can view available seats on buses and select their preferred seats based on availability, enabling them to choose their desired seating arrangements.</a:t>
            </a:r>
          </a:p>
          <a:p>
            <a:r>
              <a:rPr lang="en-US" sz="1200" dirty="0">
                <a:latin typeface="Cambria" panose="02040503050406030204" pitchFamily="18" charset="0"/>
                <a:ea typeface="Cambria" panose="02040503050406030204" pitchFamily="18" charset="0"/>
              </a:rPr>
              <a:t>5. </a:t>
            </a:r>
            <a:r>
              <a:rPr lang="en-US" sz="1200" b="1" dirty="0">
                <a:latin typeface="Cambria" panose="02040503050406030204" pitchFamily="18" charset="0"/>
                <a:ea typeface="Cambria" panose="02040503050406030204" pitchFamily="18" charset="0"/>
              </a:rPr>
              <a:t>Payment Gateway Integration</a:t>
            </a:r>
            <a:r>
              <a:rPr lang="en-US" sz="1200" dirty="0">
                <a:latin typeface="Cambria" panose="02040503050406030204" pitchFamily="18" charset="0"/>
                <a:ea typeface="Cambria" panose="02040503050406030204" pitchFamily="18" charset="0"/>
              </a:rPr>
              <a:t>: Secure payment gateways are integrated into the application to facilitate online transactions for ticket purchases, ensuring a seamless and hassle-free booking experience for users.</a:t>
            </a:r>
          </a:p>
          <a:p>
            <a:r>
              <a:rPr lang="en-US" sz="1200" dirty="0">
                <a:latin typeface="Cambria" panose="02040503050406030204" pitchFamily="18" charset="0"/>
                <a:ea typeface="Cambria" panose="02040503050406030204" pitchFamily="18" charset="0"/>
              </a:rPr>
              <a:t>6. </a:t>
            </a:r>
            <a:r>
              <a:rPr lang="en-US" sz="1200" b="1" dirty="0">
                <a:latin typeface="Cambria" panose="02040503050406030204" pitchFamily="18" charset="0"/>
                <a:ea typeface="Cambria" panose="02040503050406030204" pitchFamily="18" charset="0"/>
              </a:rPr>
              <a:t>Booking Management</a:t>
            </a:r>
            <a:r>
              <a:rPr lang="en-US" sz="1200" dirty="0">
                <a:latin typeface="Cambria" panose="02040503050406030204" pitchFamily="18" charset="0"/>
                <a:ea typeface="Cambria" panose="02040503050406030204" pitchFamily="18" charset="0"/>
              </a:rPr>
              <a:t>: Both passengers and administrators can view and manage bookings, including viewing booked tickets, cancelling bookings (if applicable), and generating booking confirmations.</a:t>
            </a:r>
          </a:p>
          <a:p>
            <a:r>
              <a:rPr lang="en-US" sz="1200" dirty="0">
                <a:latin typeface="Cambria" panose="02040503050406030204" pitchFamily="18" charset="0"/>
                <a:ea typeface="Cambria" panose="02040503050406030204" pitchFamily="18" charset="0"/>
              </a:rPr>
              <a:t>7. </a:t>
            </a:r>
            <a:r>
              <a:rPr lang="en-US" sz="1200" b="1" dirty="0">
                <a:latin typeface="Cambria" panose="02040503050406030204" pitchFamily="18" charset="0"/>
                <a:ea typeface="Cambria" panose="02040503050406030204" pitchFamily="18" charset="0"/>
              </a:rPr>
              <a:t>User Profiles</a:t>
            </a:r>
            <a:r>
              <a:rPr lang="en-US" sz="1200" dirty="0">
                <a:latin typeface="Cambria" panose="02040503050406030204" pitchFamily="18" charset="0"/>
                <a:ea typeface="Cambria" panose="02040503050406030204" pitchFamily="18" charset="0"/>
              </a:rPr>
              <a:t>: Passengers can manage their profiles, view booking history, and update personal information, providing a personalized experience tailored to individual preferences.</a:t>
            </a:r>
          </a:p>
          <a:p>
            <a:r>
              <a:rPr lang="en-US" sz="1200" dirty="0">
                <a:latin typeface="Cambria" panose="02040503050406030204" pitchFamily="18" charset="0"/>
                <a:ea typeface="Cambria" panose="02040503050406030204" pitchFamily="18" charset="0"/>
              </a:rPr>
              <a:t>8. </a:t>
            </a:r>
            <a:r>
              <a:rPr lang="en-US" sz="1200" b="1" dirty="0">
                <a:latin typeface="Cambria" panose="02040503050406030204" pitchFamily="18" charset="0"/>
                <a:ea typeface="Cambria" panose="02040503050406030204" pitchFamily="18" charset="0"/>
              </a:rPr>
              <a:t>Admin Dashboard</a:t>
            </a:r>
            <a:r>
              <a:rPr lang="en-US" sz="1200" dirty="0">
                <a:latin typeface="Cambria" panose="02040503050406030204" pitchFamily="18" charset="0"/>
                <a:ea typeface="Cambria" panose="02040503050406030204" pitchFamily="18" charset="0"/>
              </a:rPr>
              <a:t>: Administrators have access to a centralized dashboard for monitoring and managing various aspects of the system, including user management, ticket sales analytics, and overall system maintenance.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004393"/>
            <a:ext cx="7508826" cy="3937103"/>
          </a:xfrm>
          <a:prstGeom prst="rect">
            <a:avLst/>
          </a:prstGeom>
          <a:noFill/>
        </p:spPr>
        <p:txBody>
          <a:bodyPr wrap="square">
            <a:spAutoFit/>
          </a:bodyPr>
          <a:lstStyle/>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Bus Ticket Reservation Project proposes the development of a modern, user-centric web application aimed at revolutionizing the process of booking bus tickets for passengers and enhancing management capabilities for bus operators.</a:t>
            </a: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This solution encompasses several key components.</a:t>
            </a:r>
          </a:p>
          <a:p>
            <a:pPr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1.</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User-Centric Interface: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feature an intuitive and easy-to-use interface for passengers, ensuring a seamless booking experience. Clear navigation, informative prompts, and visually appealing design elements will enhance user satisfaction and facilitate efficient booking.</a:t>
            </a:r>
          </a:p>
          <a:p>
            <a:pPr algn="l">
              <a:lnSpc>
                <a:spcPct val="150000"/>
              </a:lnSpc>
            </a:pPr>
            <a:endParaRPr lang="en-US" sz="1200"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2.</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Comprehensive Route Information: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Passengers will have access to detailed information about available bus routes, including departure times, destinations, and ticket prices. This comprehensive data will enable informed decision-making and improve the overall booking experience.</a:t>
            </a:r>
          </a:p>
          <a:p>
            <a:pPr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531818"/>
          </a:xfrm>
          <a:prstGeom prst="rect">
            <a:avLst/>
          </a:prstGeom>
          <a:noFill/>
        </p:spPr>
        <p:txBody>
          <a:bodyPr wrap="square">
            <a:spAutoFit/>
          </a:bodyPr>
          <a:lstStyle/>
          <a:p>
            <a:pPr marL="457200" lvl="1">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3.</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Efficient Seat Selection Mechanisms: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employ interactive seat maps with real-time availability indicators, allowing passengers to select their preferred seats easily. Customizable seating preferences and intuitive seat selection processes will optimize passenger comfort and satisfaction.</a:t>
            </a: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4.</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Secure Payment Integration: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Seamless integration with secure payment gateways will ensure reliable and hassle-free transactions for passengers. Robust security measures will be implemented to protect sensitive financial information and enhance trust in the booking process.</a:t>
            </a:r>
          </a:p>
          <a:p>
            <a:pPr marL="457200" lvl="1" algn="l">
              <a:lnSpc>
                <a:spcPct val="150000"/>
              </a:lnSpc>
            </a:pPr>
            <a:endPar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5.</a:t>
            </a:r>
            <a:r>
              <a:rPr lang="en-US" sz="12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Advanced Administration Tools: </a:t>
            </a:r>
            <a:r>
              <a:rPr lang="en-US" sz="12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 application will provide bus operators with a centralized dashboard for efficient management of routes, schedules, ticket inventory, and user accounts. Powerful analytics tools will enable data-driven decision-making and optimization of operational processes.</a:t>
            </a: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sz="1200" dirty="0">
              <a:solidFill>
                <a:srgbClr val="374151"/>
              </a:solidFill>
              <a:latin typeface="Times New Roman" panose="02020603050405020304" pitchFamily="18" charset="0"/>
              <a:cs typeface="Times New Roman" panose="02020603050405020304" pitchFamily="18" charset="0"/>
            </a:endParaRPr>
          </a:p>
          <a:p>
            <a:pPr marL="457200" lvl="1" algn="l">
              <a:lnSpc>
                <a:spcPct val="150000"/>
              </a:lnSpc>
            </a:pPr>
            <a:endParaRPr lang="en-US" sz="1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4254819"/>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6.</a:t>
            </a:r>
            <a:r>
              <a:rPr lang="en-US" sz="1400" b="1"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Notification System: </a:t>
            </a: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Implementing a notification system will allow passengers to receive timely updates about their bookings, such as confirmation emails, reminders for upcoming trips, and notifications for any changes or cancellations. This proactive communication will enhance passenger satisfaction and reduce the likelihood of missed bookings.</a:t>
            </a:r>
          </a:p>
          <a:p>
            <a:pPr marL="457200" lvl="1" algn="l">
              <a:lnSpc>
                <a:spcPct val="150000"/>
              </a:lnSpc>
            </a:pPr>
            <a:endPar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algn="l">
              <a:lnSpc>
                <a:spcPct val="150000"/>
              </a:lnSpc>
            </a:pPr>
            <a:r>
              <a:rPr lang="en-US" sz="1400" b="0" i="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Through the implementation of these key components, the Bus Ticket Reservation Project aims to address the current challenges faced by both passengers and bus operators in the booking process. By prioritizing user experience, comprehensive information, secure transactions, and efficient management tools, the proposed solution seeks to enhance efficiency, convenience, and satisfaction in the bus ticket reservation process for all stakeholders involved.</a:t>
            </a: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127</TotalTime>
  <Words>2166</Words>
  <Application>Microsoft Office PowerPoint</Application>
  <PresentationFormat>On-screen Show (16:9)</PresentationFormat>
  <Paragraphs>137</Paragraphs>
  <Slides>20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8" baseType="lpstr">
      <vt:lpstr>Arial</vt:lpstr>
      <vt:lpstr>Arial MT</vt:lpstr>
      <vt:lpstr>Calibri</vt:lpstr>
      <vt:lpstr>Cambria</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PowerPoint Presentation</vt:lpstr>
      <vt:lpstr>PowerPoint Presentation</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sakthivel R</cp:lastModifiedBy>
  <cp:revision>11</cp:revision>
  <dcterms:modified xsi:type="dcterms:W3CDTF">2024-04-08T15:17:41Z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