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67" r:id="rId7"/>
    <p:sldId id="265" r:id="rId8"/>
    <p:sldId id="262" r:id="rId9"/>
    <p:sldId id="272" r:id="rId10"/>
    <p:sldId id="264" r:id="rId11"/>
    <p:sldId id="273" r:id="rId12"/>
    <p:sldId id="25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55FB2-7EE8-4039-84A7-271AEA4B2386}" v="197" dt="2024-04-03T03:05:1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89974-F321-44AD-AD22-0EADE2B6C62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omic Sans MS" panose="030F0702030302020204" pitchFamily="66" charset="0"/>
            </a:rPr>
            <a:t>Our project aims to develop a robust flower recognition system using Convolutional Neural Networks (CNN) to accurately identify flowers from images or videos.</a:t>
          </a:r>
          <a:endParaRPr lang="en-IN" b="1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C14B4B71-036B-4630-931A-AEE69B7B868A}" type="parTrans" cxnId="{BEF5A353-CACF-4468-835E-40B81DDD80BF}">
      <dgm:prSet/>
      <dgm:spPr/>
      <dgm:t>
        <a:bodyPr/>
        <a:lstStyle/>
        <a:p>
          <a:endParaRPr lang="en-IN"/>
        </a:p>
      </dgm:t>
    </dgm:pt>
    <dgm:pt modelId="{3166B61D-0F7D-46DC-9A4F-37D7DF76FC9B}" type="sibTrans" cxnId="{BEF5A353-CACF-4468-835E-40B81DDD80BF}">
      <dgm:prSet phldrT="01" phldr="0"/>
      <dgm:spPr/>
      <dgm:t>
        <a:bodyPr/>
        <a:lstStyle/>
        <a:p>
          <a:r>
            <a:rPr lang="en-IN"/>
            <a:t>01</a:t>
          </a:r>
          <a:endParaRPr lang="en-IN" dirty="0"/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7E6586-CED3-4731-837A-8007A6BF1339}" type="pres">
      <dgm:prSet presAssocID="{3FB89974-F321-44AD-AD22-0EADE2B6C62B}" presName="compositeNode" presStyleCnt="0">
        <dgm:presLayoutVars>
          <dgm:bulletEnabled val="1"/>
        </dgm:presLayoutVars>
      </dgm:prSet>
      <dgm:spPr/>
    </dgm:pt>
    <dgm:pt modelId="{CE16E78D-0B46-404C-A993-D5EE2BE8EEFC}" type="pres">
      <dgm:prSet presAssocID="{3FB89974-F321-44AD-AD22-0EADE2B6C62B}" presName="bgRect" presStyleLbl="alignNode1" presStyleIdx="0" presStyleCnt="1" custScaleX="100000" custScaleY="100000" custLinFactNeighborX="8030" custLinFactNeighborY="25614"/>
      <dgm:spPr/>
      <dgm:t>
        <a:bodyPr/>
        <a:lstStyle/>
        <a:p>
          <a:endParaRPr lang="en-US"/>
        </a:p>
      </dgm:t>
    </dgm:pt>
    <dgm:pt modelId="{3A06BE97-7068-4973-ADC9-B9F3F2FBBFE6}" type="pres">
      <dgm:prSet presAssocID="{3166B61D-0F7D-46DC-9A4F-37D7DF76FC9B}" presName="sibTransNodeRect" presStyleLbl="align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EBFD9-9A1B-4DEB-979C-BE84A4777AC2}" type="pres">
      <dgm:prSet presAssocID="{3FB89974-F321-44AD-AD22-0EADE2B6C62B}" presName="nodeRect" presStyleLbl="alig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81DFC554-80CF-4D5C-9388-1FFA610672A8}" type="presOf" srcId="{3166B61D-0F7D-46DC-9A4F-37D7DF76FC9B}" destId="{3A06BE97-7068-4973-ADC9-B9F3F2FBBFE6}" srcOrd="0" destOrd="0" presId="urn:microsoft.com/office/officeart/2016/7/layout/LinearBlockProcessNumbered"/>
    <dgm:cxn modelId="{2AB8B54F-2FB4-4F15-977C-E87FB83DB153}" type="presOf" srcId="{3FB89974-F321-44AD-AD22-0EADE2B6C62B}" destId="{CE16E78D-0B46-404C-A993-D5EE2BE8EEFC}" srcOrd="0" destOrd="0" presId="urn:microsoft.com/office/officeart/2016/7/layout/LinearBlockProcessNumbered"/>
    <dgm:cxn modelId="{8BE0D9C2-A599-488F-90AE-DD03260DD35D}" type="presOf" srcId="{3FB89974-F321-44AD-AD22-0EADE2B6C62B}" destId="{07AEBFD9-9A1B-4DEB-979C-BE84A4777AC2}" srcOrd="1" destOrd="0" presId="urn:microsoft.com/office/officeart/2016/7/layout/LinearBlockProcessNumbered"/>
    <dgm:cxn modelId="{BEF5A353-CACF-4468-835E-40B81DDD80BF}" srcId="{6F088E63-D463-4A62-BD6B-2427648B36DE}" destId="{3FB89974-F321-44AD-AD22-0EADE2B6C62B}" srcOrd="0" destOrd="0" parTransId="{C14B4B71-036B-4630-931A-AEE69B7B868A}" sibTransId="{3166B61D-0F7D-46DC-9A4F-37D7DF76FC9B}"/>
    <dgm:cxn modelId="{F378F364-C257-4D0F-BBC1-A4B10DEDA860}" type="presParOf" srcId="{5B720CB1-982E-452E-AC13-893FC213A62B}" destId="{E07E6586-CED3-4731-837A-8007A6BF1339}" srcOrd="0" destOrd="0" presId="urn:microsoft.com/office/officeart/2016/7/layout/LinearBlockProcessNumbered"/>
    <dgm:cxn modelId="{302414B7-A0EF-42BB-9675-06EAEDDF0D1D}" type="presParOf" srcId="{E07E6586-CED3-4731-837A-8007A6BF1339}" destId="{CE16E78D-0B46-404C-A993-D5EE2BE8EEFC}" srcOrd="0" destOrd="0" presId="urn:microsoft.com/office/officeart/2016/7/layout/LinearBlockProcessNumbered"/>
    <dgm:cxn modelId="{167C6ED2-8849-4B38-88DD-88DF2CF05AFF}" type="presParOf" srcId="{E07E6586-CED3-4731-837A-8007A6BF1339}" destId="{3A06BE97-7068-4973-ADC9-B9F3F2FBBFE6}" srcOrd="1" destOrd="0" presId="urn:microsoft.com/office/officeart/2016/7/layout/LinearBlockProcessNumbered"/>
    <dgm:cxn modelId="{507BB30A-EB2F-4DD1-A6BD-4F1E6AE99DCE}" type="presParOf" srcId="{E07E6586-CED3-4731-837A-8007A6BF1339}" destId="{07AEBFD9-9A1B-4DEB-979C-BE84A4777AC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6E78D-0B46-404C-A993-D5EE2BE8EEFC}">
      <dsp:nvSpPr>
        <dsp:cNvPr id="0" name=""/>
        <dsp:cNvSpPr/>
      </dsp:nvSpPr>
      <dsp:spPr>
        <a:xfrm>
          <a:off x="0" y="0"/>
          <a:ext cx="4659465" cy="339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252" tIns="0" rIns="4602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Comic Sans MS" panose="030F0702030302020204" pitchFamily="66" charset="0"/>
            </a:rPr>
            <a:t>Our project aims to develop a robust flower recognition system using Convolutional Neural Networks (CNN) to accurately identify flowers from images or videos.</a:t>
          </a:r>
          <a:endParaRPr lang="en-IN" sz="1700" b="1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0" y="1358083"/>
        <a:ext cx="4659465" cy="2037124"/>
      </dsp:txXfrm>
    </dsp:sp>
    <dsp:sp modelId="{3A06BE97-7068-4973-ADC9-B9F3F2FBBFE6}">
      <dsp:nvSpPr>
        <dsp:cNvPr id="0" name=""/>
        <dsp:cNvSpPr/>
      </dsp:nvSpPr>
      <dsp:spPr>
        <a:xfrm>
          <a:off x="0" y="0"/>
          <a:ext cx="4659465" cy="135808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252" tIns="165100" rIns="46025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01</a:t>
          </a:r>
          <a:endParaRPr lang="en-IN" sz="6600" kern="1200" dirty="0"/>
        </a:p>
      </dsp:txBody>
      <dsp:txXfrm>
        <a:off x="0" y="0"/>
        <a:ext cx="4659465" cy="1358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xmlns="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xmlns="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xmlns="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xmlns="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xmlns="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xmlns="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xmlns="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xmlns="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Sakthisundaresan</a:t>
            </a:r>
            <a:r>
              <a:rPr lang="en-US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V</a:t>
            </a:r>
            <a:br>
              <a:rPr lang="en-US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r>
              <a:rPr lang="en-US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2021503550</a:t>
            </a:r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8B62351-8C90-8BD9-CE57-40F78871AE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3907" y="3549817"/>
            <a:ext cx="5169616" cy="216916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Achieved accuracy rates on benchmark datasets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Performance metrics such as precision, recall, and F1-score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Potential applications and future enhancements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B2607E2-5BF2-61E3-2EE8-0E8CE4F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22EA48-66ED-D171-9CC4-B94B7DF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1C538B-AD93-604C-187E-7367150F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2822"/>
            <a:ext cx="5852667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82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539194" cy="2451948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chemeClr val="accent1"/>
                </a:solidFill>
                <a:latin typeface="Algerian" panose="04020705040A02060702" pitchFamily="82" charset="0"/>
              </a:rPr>
              <a:t>FLOWer</a:t>
            </a:r>
            <a:r>
              <a:rPr lang="en-US" sz="4800" b="1" dirty="0">
                <a:solidFill>
                  <a:schemeClr val="accent1"/>
                </a:solidFill>
                <a:latin typeface="Algerian" panose="04020705040A02060702" pitchFamily="82" charset="0"/>
              </a:rPr>
              <a:t> RECOGNITION USING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9B796C5A-4954-6348-83AF-55D35A94F3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966" r="28966"/>
          <a:stretch>
            <a:fillRect/>
          </a:stretch>
        </p:blipFill>
        <p:spPr>
          <a:xfrm>
            <a:off x="5608064" y="415270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xmlns="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AGENDA</a:t>
            </a:r>
            <a:endParaRPr lang="en-US" sz="23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693" y="1067959"/>
            <a:ext cx="3627143" cy="510122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Problem Statement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02693" y="1737424"/>
            <a:ext cx="3639198" cy="5101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Project Overview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8596" y="2393931"/>
            <a:ext cx="3649648" cy="53309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End Users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5397" y="3105578"/>
            <a:ext cx="3649648" cy="510122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Solution and Value Proposition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6649" y="3797150"/>
            <a:ext cx="3604638" cy="510122"/>
          </a:xfrm>
        </p:spPr>
        <p:txBody>
          <a:bodyPr/>
          <a:lstStyle/>
          <a:p>
            <a:r>
              <a:rPr lang="en-US" sz="1900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The Wow in Our 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27167FE0-4064-8FFE-DFA2-AFE3B23C7D14}"/>
              </a:ext>
            </a:extLst>
          </p:cNvPr>
          <p:cNvSpPr txBox="1">
            <a:spLocks/>
          </p:cNvSpPr>
          <p:nvPr/>
        </p:nvSpPr>
        <p:spPr>
          <a:xfrm>
            <a:off x="6747099" y="4499450"/>
            <a:ext cx="3649648" cy="4453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Modelling Approach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A4E1B9BF-1FE7-A009-23A0-478ADA3CB25A}"/>
              </a:ext>
            </a:extLst>
          </p:cNvPr>
          <p:cNvSpPr txBox="1">
            <a:spLocks/>
          </p:cNvSpPr>
          <p:nvPr/>
        </p:nvSpPr>
        <p:spPr>
          <a:xfrm>
            <a:off x="6713342" y="5119893"/>
            <a:ext cx="3639198" cy="5101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Results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xmlns="" id="{D2B44DF5-6509-97F6-9BA4-BCF3EFC34D89}"/>
              </a:ext>
            </a:extLst>
          </p:cNvPr>
          <p:cNvSpPr txBox="1">
            <a:spLocks/>
          </p:cNvSpPr>
          <p:nvPr/>
        </p:nvSpPr>
        <p:spPr>
          <a:xfrm>
            <a:off x="6747099" y="5805153"/>
            <a:ext cx="3649648" cy="5101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Conclusion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1693332"/>
            <a:ext cx="4214192" cy="17356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2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sz="5600" b="1" dirty="0">
                <a:solidFill>
                  <a:schemeClr val="tx1"/>
                </a:solidFill>
                <a:latin typeface="Comic Sans MS" panose="030F0702030302020204" pitchFamily="66" charset="0"/>
              </a:rPr>
              <a:t>Challenge: Variations in lighting, background clutter, and diverse appearances of flowers.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600" b="1" dirty="0">
                <a:solidFill>
                  <a:schemeClr val="tx1"/>
                </a:solidFill>
                <a:latin typeface="Comic Sans MS" panose="030F0702030302020204" pitchFamily="66" charset="0"/>
              </a:rPr>
              <a:t>Objective: Develop a robust flower recognition system for accurate species identification.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600" b="1" dirty="0">
                <a:solidFill>
                  <a:schemeClr val="tx1"/>
                </a:solidFill>
                <a:latin typeface="Comic Sans MS" panose="030F0702030302020204" pitchFamily="66" charset="0"/>
              </a:rPr>
              <a:t>Importance: Crucial for applications in botanical research, agriculture, and environmental monitoring.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502255-8BD2-43EF-A167-C5C8FB49F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D2CDFDF8-5A5C-A90E-FD57-FFC38BB72E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651" b="9651"/>
          <a:stretch>
            <a:fillRect/>
          </a:stretch>
        </p:blipFill>
        <p:spPr>
          <a:xfrm>
            <a:off x="5677198" y="571500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xmlns="" val="31624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7088"/>
            <a:ext cx="3949781" cy="22838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Project Overview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xmlns="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604123376"/>
              </p:ext>
            </p:extLst>
          </p:nvPr>
        </p:nvGraphicFramePr>
        <p:xfrm>
          <a:off x="5836257" y="1876508"/>
          <a:ext cx="4659465" cy="339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6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C000"/>
                </a:solidFill>
                <a:latin typeface="Algerian" panose="04020705040A02060702" pitchFamily="82" charset="0"/>
              </a:rPr>
              <a:t>End users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xmlns="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Botanists and Researchers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xmlns="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Florists and Gardeners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xmlns="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Agriculturists and Horticulturists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xmlns="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Environmentalists and Conservationists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xmlns="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3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0" y="914104"/>
            <a:ext cx="4167087" cy="13716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Solution and Value Proposition</a:t>
            </a:r>
            <a:b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183" y="2417197"/>
            <a:ext cx="3900984" cy="26120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Utilizing CNN for Flower Recognition: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Improved accuracy and reliability compared to traditional methods.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Our Solution: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Real-time flower detection and recognition.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Enhances security and efficiency for diverse applications.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F1F545D-EFC6-4292-A41D-186A85833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80861DD8-BB3B-84D2-5DE4-F7218364AB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495" r="27495"/>
          <a:stretch>
            <a:fillRect/>
          </a:stretch>
        </p:blipFill>
        <p:spPr>
          <a:xfrm>
            <a:off x="5716954" y="474737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xmlns="" val="404952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D6C01-A056-17E3-FEFE-D5B2BAD5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lgerian" panose="04020705040A02060702" pitchFamily="82" charset="0"/>
              </a:rPr>
              <a:t>The Wow in Our Solution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4E6D50-5C77-BB05-9C57-C1941B901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394" y="2738121"/>
            <a:ext cx="3686744" cy="236219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</a:rPr>
              <a:t>Leveraging advanced CNN algorithms for precise flower identification.</a:t>
            </a:r>
            <a:endParaRPr lang="en-IN" sz="2800" dirty="0">
              <a:solidFill>
                <a:srgbClr val="0D0D0D"/>
              </a:solidFill>
              <a:highlight>
                <a:srgbClr val="FFFFFF"/>
              </a:highlight>
              <a:latin typeface="Sitka Text Semibold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9E97E-9C8C-8491-6C49-F91D5AEA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9621" y="2603501"/>
            <a:ext cx="3461022" cy="322749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</a:rPr>
              <a:t>Instantaneous detection and classification of flowers, ensuring swift decision-making.</a:t>
            </a:r>
            <a:endParaRPr lang="en-IN" sz="2800" dirty="0">
              <a:solidFill>
                <a:srgbClr val="0D0D0D"/>
              </a:solidFill>
              <a:highlight>
                <a:srgbClr val="FFFFFF"/>
              </a:highlight>
              <a:latin typeface="Sitka Text Semibold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9580CA-7D41-CBF8-1E66-BA42489F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F98685-A8EB-6733-542E-A85F392E9F75}"/>
              </a:ext>
            </a:extLst>
          </p:cNvPr>
          <p:cNvSpPr txBox="1"/>
          <p:nvPr/>
        </p:nvSpPr>
        <p:spPr>
          <a:xfrm>
            <a:off x="8130643" y="2603501"/>
            <a:ext cx="33249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</a:rPr>
              <a:t>Improving security and efficiency in agriculture, botany, and environmental monitoring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IN" sz="2800" dirty="0"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81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400" dirty="0">
                <a:latin typeface="Algerian" panose="04020705040A02060702" pitchFamily="82" charset="0"/>
              </a:rPr>
              <a:t>Modeling Approach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4953" y="2763520"/>
            <a:ext cx="9340327" cy="3850640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Data collection and preprocessing</a:t>
            </a:r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CNN architecture design and training</a:t>
            </a:r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Model evaluation and optimization techniques</a:t>
            </a:r>
          </a:p>
          <a:p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112</TotalTime>
  <Words>231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Sakthisundaresan V 2021503550</vt:lpstr>
      <vt:lpstr>FLOWer RECOGNITION USING CNN</vt:lpstr>
      <vt:lpstr> AGENDA</vt:lpstr>
      <vt:lpstr>Problem Statement</vt:lpstr>
      <vt:lpstr>Project Overview</vt:lpstr>
      <vt:lpstr>End users</vt:lpstr>
      <vt:lpstr> Solution and Value Proposition </vt:lpstr>
      <vt:lpstr>The Wow in Our Solution</vt:lpstr>
      <vt:lpstr> Modeling Approach</vt:lpstr>
      <vt:lpstr>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PADMAPRIYA S</dc:title>
  <dc:creator>padma priya</dc:creator>
  <cp:lastModifiedBy>2021503550</cp:lastModifiedBy>
  <cp:revision>7</cp:revision>
  <dcterms:created xsi:type="dcterms:W3CDTF">2024-04-03T01:37:31Z</dcterms:created>
  <dcterms:modified xsi:type="dcterms:W3CDTF">2024-04-29T04:57:55Z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