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y="8229600" cx="14630400"/>
  <p:notesSz cx="8229600" cy="14630400"/>
  <p:embeddedFontLst>
    <p:embeddedFont>
      <p:font typeface="Gelasio" charset="0"/>
      <p:regular r:id="rId23"/>
    </p:embeddedFont>
    <p:embeddedFont>
      <p:font typeface="Lucida Bright" pitchFamily="18" charset="0"/>
      <p:regular r:id="rId24"/>
      <p:bold r:id="rId25"/>
      <p:italic r:id="rId26"/>
      <p:boldItalic r:id="rId27"/>
    </p:embeddedFont>
    <p:embeddedFont>
      <p:font typeface="Gelasio Semi Bold" charset="0"/>
      <p:regular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defTabSz="914354" eaLnBrk="1" hangingPunct="1" latinLnBrk="0" marL="0" rtl="0">
      <a:defRPr sz="1900" kern="1200">
        <a:solidFill>
          <a:schemeClr val="tx1"/>
        </a:solidFill>
        <a:latin typeface="+mn-lt"/>
        <a:ea typeface="+mn-ea"/>
        <a:cs typeface="+mn-cs"/>
      </a:defRPr>
    </a:lvl1pPr>
    <a:lvl2pPr algn="l" defTabSz="914354" eaLnBrk="1" hangingPunct="1" latinLnBrk="0" marL="457177" rtl="0">
      <a:defRPr sz="1900" kern="1200">
        <a:solidFill>
          <a:schemeClr val="tx1"/>
        </a:solidFill>
        <a:latin typeface="+mn-lt"/>
        <a:ea typeface="+mn-ea"/>
        <a:cs typeface="+mn-cs"/>
      </a:defRPr>
    </a:lvl2pPr>
    <a:lvl3pPr algn="l" defTabSz="914354" eaLnBrk="1" hangingPunct="1" latinLnBrk="0" marL="914354" rtl="0">
      <a:defRPr sz="1900" kern="1200">
        <a:solidFill>
          <a:schemeClr val="tx1"/>
        </a:solidFill>
        <a:latin typeface="+mn-lt"/>
        <a:ea typeface="+mn-ea"/>
        <a:cs typeface="+mn-cs"/>
      </a:defRPr>
    </a:lvl3pPr>
    <a:lvl4pPr algn="l" defTabSz="914354" eaLnBrk="1" hangingPunct="1" latinLnBrk="0" marL="1371531" rtl="0">
      <a:defRPr sz="1900" kern="1200">
        <a:solidFill>
          <a:schemeClr val="tx1"/>
        </a:solidFill>
        <a:latin typeface="+mn-lt"/>
        <a:ea typeface="+mn-ea"/>
        <a:cs typeface="+mn-cs"/>
      </a:defRPr>
    </a:lvl4pPr>
    <a:lvl5pPr algn="l" defTabSz="914354" eaLnBrk="1" hangingPunct="1" latinLnBrk="0" marL="1828709" rtl="0">
      <a:defRPr sz="1900" kern="1200">
        <a:solidFill>
          <a:schemeClr val="tx1"/>
        </a:solidFill>
        <a:latin typeface="+mn-lt"/>
        <a:ea typeface="+mn-ea"/>
        <a:cs typeface="+mn-cs"/>
      </a:defRPr>
    </a:lvl5pPr>
    <a:lvl6pPr algn="l" defTabSz="914354" eaLnBrk="1" hangingPunct="1" latinLnBrk="0" marL="2285886" rtl="0">
      <a:defRPr sz="1900" kern="1200">
        <a:solidFill>
          <a:schemeClr val="tx1"/>
        </a:solidFill>
        <a:latin typeface="+mn-lt"/>
        <a:ea typeface="+mn-ea"/>
        <a:cs typeface="+mn-cs"/>
      </a:defRPr>
    </a:lvl6pPr>
    <a:lvl7pPr algn="l" defTabSz="914354" eaLnBrk="1" hangingPunct="1" latinLnBrk="0" marL="2743063" rtl="0">
      <a:defRPr sz="1900" kern="1200">
        <a:solidFill>
          <a:schemeClr val="tx1"/>
        </a:solidFill>
        <a:latin typeface="+mn-lt"/>
        <a:ea typeface="+mn-ea"/>
        <a:cs typeface="+mn-cs"/>
      </a:defRPr>
    </a:lvl7pPr>
    <a:lvl8pPr algn="l" defTabSz="914354" eaLnBrk="1" hangingPunct="1" latinLnBrk="0" marL="3200240" rtl="0">
      <a:defRPr sz="1900" kern="1200">
        <a:solidFill>
          <a:schemeClr val="tx1"/>
        </a:solidFill>
        <a:latin typeface="+mn-lt"/>
        <a:ea typeface="+mn-ea"/>
        <a:cs typeface="+mn-cs"/>
      </a:defRPr>
    </a:lvl8pPr>
    <a:lvl9pPr algn="l" defTabSz="914354" eaLnBrk="1" hangingPunct="1" latinLnBrk="0" marL="3657417" rtl="0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>
        <p:scale>
          <a:sx n="102" d="100"/>
          <a:sy n="102" d="100"/>
        </p:scale>
        <p:origin x="-90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font" Target="fonts/font1.fntdata"/><Relationship Id="rId24" Type="http://schemas.openxmlformats.org/officeDocument/2006/relationships/font" Target="fonts/font2.fntdata"/><Relationship Id="rId25" Type="http://schemas.openxmlformats.org/officeDocument/2006/relationships/font" Target="fonts/font3.fntdata"/><Relationship Id="rId26" Type="http://schemas.openxmlformats.org/officeDocument/2006/relationships/font" Target="fonts/font4.fntdata"/><Relationship Id="rId27" Type="http://schemas.openxmlformats.org/officeDocument/2006/relationships/font" Target="fonts/font5.fntdata"/><Relationship Id="rId28" Type="http://schemas.openxmlformats.org/officeDocument/2006/relationships/font" Target="fonts/font6.fntdata"/><Relationship Id="rId29" Type="http://schemas.openxmlformats.org/officeDocument/2006/relationships/font" Target="fonts/font7.fntdata"/><Relationship Id="rId30" Type="http://schemas.openxmlformats.org/officeDocument/2006/relationships/font" Target="fonts/font8.fntdata"/><Relationship Id="rId31" Type="http://schemas.openxmlformats.org/officeDocument/2006/relationships/font" Target="fonts/font9.fntdata"/><Relationship Id="rId32" Type="http://schemas.openxmlformats.org/officeDocument/2006/relationships/font" Target="fonts/font10.fntdata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0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18ED67D-0B64-435B-9C46-513CB42FE3B9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8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FA689E2-9EEE-413D-9947-56EFFFAB559D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354" eaLnBrk="1" hangingPunct="1" latinLnBrk="0" marL="0" rtl="0">
      <a:defRPr sz="1100" kern="1200">
        <a:solidFill>
          <a:schemeClr val="tx1"/>
        </a:solidFill>
        <a:latin typeface="+mn-lt"/>
        <a:ea typeface="+mn-ea"/>
        <a:cs typeface="+mn-cs"/>
      </a:defRPr>
    </a:lvl1pPr>
    <a:lvl2pPr algn="l" defTabSz="914354" eaLnBrk="1" hangingPunct="1" latinLnBrk="0" marL="457177" rtl="0">
      <a:defRPr sz="1100" kern="1200">
        <a:solidFill>
          <a:schemeClr val="tx1"/>
        </a:solidFill>
        <a:latin typeface="+mn-lt"/>
        <a:ea typeface="+mn-ea"/>
        <a:cs typeface="+mn-cs"/>
      </a:defRPr>
    </a:lvl2pPr>
    <a:lvl3pPr algn="l" defTabSz="914354" eaLnBrk="1" hangingPunct="1" latinLnBrk="0" marL="914354" rtl="0">
      <a:defRPr sz="1100" kern="1200">
        <a:solidFill>
          <a:schemeClr val="tx1"/>
        </a:solidFill>
        <a:latin typeface="+mn-lt"/>
        <a:ea typeface="+mn-ea"/>
        <a:cs typeface="+mn-cs"/>
      </a:defRPr>
    </a:lvl3pPr>
    <a:lvl4pPr algn="l" defTabSz="914354" eaLnBrk="1" hangingPunct="1" latinLnBrk="0" marL="1371531" rtl="0">
      <a:defRPr sz="1100" kern="1200">
        <a:solidFill>
          <a:schemeClr val="tx1"/>
        </a:solidFill>
        <a:latin typeface="+mn-lt"/>
        <a:ea typeface="+mn-ea"/>
        <a:cs typeface="+mn-cs"/>
      </a:defRPr>
    </a:lvl4pPr>
    <a:lvl5pPr algn="l" defTabSz="914354" eaLnBrk="1" hangingPunct="1" latinLnBrk="0" marL="1828709" rtl="0">
      <a:defRPr sz="1100" kern="1200">
        <a:solidFill>
          <a:schemeClr val="tx1"/>
        </a:solidFill>
        <a:latin typeface="+mn-lt"/>
        <a:ea typeface="+mn-ea"/>
        <a:cs typeface="+mn-cs"/>
      </a:defRPr>
    </a:lvl5pPr>
    <a:lvl6pPr algn="l" defTabSz="914354" eaLnBrk="1" hangingPunct="1" latinLnBrk="0" marL="2285886" rtl="0">
      <a:defRPr sz="1100" kern="1200">
        <a:solidFill>
          <a:schemeClr val="tx1"/>
        </a:solidFill>
        <a:latin typeface="+mn-lt"/>
        <a:ea typeface="+mn-ea"/>
        <a:cs typeface="+mn-cs"/>
      </a:defRPr>
    </a:lvl6pPr>
    <a:lvl7pPr algn="l" defTabSz="914354" eaLnBrk="1" hangingPunct="1" latinLnBrk="0" marL="2743063" rtl="0">
      <a:defRPr sz="1100" kern="1200">
        <a:solidFill>
          <a:schemeClr val="tx1"/>
        </a:solidFill>
        <a:latin typeface="+mn-lt"/>
        <a:ea typeface="+mn-ea"/>
        <a:cs typeface="+mn-cs"/>
      </a:defRPr>
    </a:lvl7pPr>
    <a:lvl8pPr algn="l" defTabSz="914354" eaLnBrk="1" hangingPunct="1" latinLnBrk="0" marL="3200240" rtl="0">
      <a:defRPr sz="1100" kern="1200">
        <a:solidFill>
          <a:schemeClr val="tx1"/>
        </a:solidFill>
        <a:latin typeface="+mn-lt"/>
        <a:ea typeface="+mn-ea"/>
        <a:cs typeface="+mn-cs"/>
      </a:defRPr>
    </a:lvl8pPr>
    <a:lvl9pPr algn="l" defTabSz="914354" eaLnBrk="1" hangingPunct="1" latinLnBrk="0" marL="3657417" rtl="0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7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4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10486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55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65311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130622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95933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261244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326555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391866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457177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5224882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9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7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7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b="1" cap="all" sz="57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indent="0" marL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indent="0" marL="65311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indent="0" marL="130622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indent="0" marL="195933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marL="261244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marL="326555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marL="391866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marL="457177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marL="5224882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98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99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8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8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80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indent="0" marL="0">
              <a:buNone/>
              <a:defRPr b="1" sz="3400"/>
            </a:lvl1pPr>
            <a:lvl2pPr indent="0" marL="653110">
              <a:buNone/>
              <a:defRPr b="1" sz="2900"/>
            </a:lvl2pPr>
            <a:lvl3pPr indent="0" marL="1306220">
              <a:buNone/>
              <a:defRPr b="1" sz="2600"/>
            </a:lvl3pPr>
            <a:lvl4pPr indent="0" marL="1959331">
              <a:buNone/>
              <a:defRPr b="1" sz="2300"/>
            </a:lvl4pPr>
            <a:lvl5pPr indent="0" marL="2612441">
              <a:buNone/>
              <a:defRPr b="1" sz="2300"/>
            </a:lvl5pPr>
            <a:lvl6pPr indent="0" marL="3265551">
              <a:buNone/>
              <a:defRPr b="1" sz="2300"/>
            </a:lvl6pPr>
            <a:lvl7pPr indent="0" marL="3918661">
              <a:buNone/>
              <a:defRPr b="1" sz="2300"/>
            </a:lvl7pPr>
            <a:lvl8pPr indent="0" marL="4571771">
              <a:buNone/>
              <a:defRPr b="1" sz="2300"/>
            </a:lvl8pPr>
            <a:lvl9pPr indent="0" marL="5224882">
              <a:buNone/>
              <a:defRPr b="1"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indent="0" marL="0">
              <a:buNone/>
              <a:defRPr b="1" sz="3400"/>
            </a:lvl1pPr>
            <a:lvl2pPr indent="0" marL="653110">
              <a:buNone/>
              <a:defRPr b="1" sz="2900"/>
            </a:lvl2pPr>
            <a:lvl3pPr indent="0" marL="1306220">
              <a:buNone/>
              <a:defRPr b="1" sz="2600"/>
            </a:lvl3pPr>
            <a:lvl4pPr indent="0" marL="1959331">
              <a:buNone/>
              <a:defRPr b="1" sz="2300"/>
            </a:lvl4pPr>
            <a:lvl5pPr indent="0" marL="2612441">
              <a:buNone/>
              <a:defRPr b="1" sz="2300"/>
            </a:lvl5pPr>
            <a:lvl6pPr indent="0" marL="3265551">
              <a:buNone/>
              <a:defRPr b="1" sz="2300"/>
            </a:lvl6pPr>
            <a:lvl7pPr indent="0" marL="3918661">
              <a:buNone/>
              <a:defRPr b="1" sz="2300"/>
            </a:lvl7pPr>
            <a:lvl8pPr indent="0" marL="4571771">
              <a:buNone/>
              <a:defRPr b="1" sz="2300"/>
            </a:lvl8pPr>
            <a:lvl9pPr indent="0" marL="5224882">
              <a:buNone/>
              <a:defRPr b="1"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3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7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7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b="1" sz="29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804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8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indent="0" marL="0">
              <a:buNone/>
              <a:defRPr sz="2000"/>
            </a:lvl1pPr>
            <a:lvl2pPr indent="0" marL="653110">
              <a:buNone/>
              <a:defRPr sz="1700"/>
            </a:lvl2pPr>
            <a:lvl3pPr indent="0" marL="1306220">
              <a:buNone/>
              <a:defRPr sz="1400"/>
            </a:lvl3pPr>
            <a:lvl4pPr indent="0" marL="1959331">
              <a:buNone/>
              <a:defRPr sz="1300"/>
            </a:lvl4pPr>
            <a:lvl5pPr indent="0" marL="2612441">
              <a:buNone/>
              <a:defRPr sz="1300"/>
            </a:lvl5pPr>
            <a:lvl6pPr indent="0" marL="3265551">
              <a:buNone/>
              <a:defRPr sz="1300"/>
            </a:lvl6pPr>
            <a:lvl7pPr indent="0" marL="3918661">
              <a:buNone/>
              <a:defRPr sz="1300"/>
            </a:lvl7pPr>
            <a:lvl8pPr indent="0" marL="4571771">
              <a:buNone/>
              <a:defRPr sz="1300"/>
            </a:lvl8pPr>
            <a:lvl9pPr indent="0" marL="5224882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8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b="1" sz="29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69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indent="0" marL="0">
              <a:buNone/>
              <a:defRPr sz="4600"/>
            </a:lvl1pPr>
            <a:lvl2pPr indent="0" marL="653110">
              <a:buNone/>
              <a:defRPr sz="4000"/>
            </a:lvl2pPr>
            <a:lvl3pPr indent="0" marL="1306220">
              <a:buNone/>
              <a:defRPr sz="3400"/>
            </a:lvl3pPr>
            <a:lvl4pPr indent="0" marL="1959331">
              <a:buNone/>
              <a:defRPr sz="2900"/>
            </a:lvl4pPr>
            <a:lvl5pPr indent="0" marL="2612441">
              <a:buNone/>
              <a:defRPr sz="2900"/>
            </a:lvl5pPr>
            <a:lvl6pPr indent="0" marL="3265551">
              <a:buNone/>
              <a:defRPr sz="2900"/>
            </a:lvl6pPr>
            <a:lvl7pPr indent="0" marL="3918661">
              <a:buNone/>
              <a:defRPr sz="2900"/>
            </a:lvl7pPr>
            <a:lvl8pPr indent="0" marL="4571771">
              <a:buNone/>
              <a:defRPr sz="2900"/>
            </a:lvl8pPr>
            <a:lvl9pPr indent="0" marL="5224882">
              <a:buNone/>
              <a:defRPr sz="2900"/>
            </a:lvl9pPr>
          </a:lstStyle>
          <a:p>
            <a:endParaRPr lang="en-IN"/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indent="0" marL="0">
              <a:buNone/>
              <a:defRPr sz="2000"/>
            </a:lvl1pPr>
            <a:lvl2pPr indent="0" marL="653110">
              <a:buNone/>
              <a:defRPr sz="1700"/>
            </a:lvl2pPr>
            <a:lvl3pPr indent="0" marL="1306220">
              <a:buNone/>
              <a:defRPr sz="1400"/>
            </a:lvl3pPr>
            <a:lvl4pPr indent="0" marL="1959331">
              <a:buNone/>
              <a:defRPr sz="1300"/>
            </a:lvl4pPr>
            <a:lvl5pPr indent="0" marL="2612441">
              <a:buNone/>
              <a:defRPr sz="1300"/>
            </a:lvl5pPr>
            <a:lvl6pPr indent="0" marL="3265551">
              <a:buNone/>
              <a:defRPr sz="1300"/>
            </a:lvl6pPr>
            <a:lvl7pPr indent="0" marL="3918661">
              <a:buNone/>
              <a:defRPr sz="1300"/>
            </a:lvl7pPr>
            <a:lvl8pPr indent="0" marL="4571771">
              <a:buNone/>
              <a:defRPr sz="1300"/>
            </a:lvl8pPr>
            <a:lvl9pPr indent="0" marL="5224882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/>
        </p:spPr>
        <p:txBody>
          <a:bodyPr anchor="ctr" bIns="65311" lIns="130622" rIns="130622" rtlCol="0" tIns="65311" vert="horz">
            <a:normAutofit/>
          </a:bodyPr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/>
        </p:spPr>
        <p:txBody>
          <a:bodyPr bIns="65311" lIns="130622" rIns="130622" rtlCol="0" tIns="65311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/>
        </p:spPr>
        <p:txBody>
          <a:bodyPr anchor="ctr" bIns="65311" lIns="130622" rIns="130622" rtlCol="0" tIns="65311" vert="horz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68EA-AE1D-4BDB-9624-82D1F974097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/>
        </p:spPr>
        <p:txBody>
          <a:bodyPr anchor="ctr" bIns="65311" lIns="130622" rIns="130622" rtlCol="0" tIns="65311" vert="horz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/>
        </p:spPr>
        <p:txBody>
          <a:bodyPr anchor="ctr" bIns="65311" lIns="130622" rIns="130622" rtlCol="0" tIns="65311" vert="horz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0DDC-C240-4DCE-A50B-9D1AF698C8E8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lvl1pPr algn="ctr" defTabSz="1306220" eaLnBrk="1" hangingPunct="1" latinLnBrk="0" rtl="0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1306220" eaLnBrk="1" hangingPunct="1" indent="-489833" latinLnBrk="0" marL="489833" rtl="0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306220" eaLnBrk="1" hangingPunct="1" indent="-408194" latinLnBrk="0" marL="1061304" rtl="0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306220" eaLnBrk="1" hangingPunct="1" indent="-326555" latinLnBrk="0" marL="1632776" rtl="0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306220" eaLnBrk="1" hangingPunct="1" indent="-326555" latinLnBrk="0" marL="2285886" rtl="0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306220" eaLnBrk="1" hangingPunct="1" indent="-326555" latinLnBrk="0" marL="2938996" rtl="0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306220" eaLnBrk="1" hangingPunct="1" indent="-326555" latinLnBrk="0" marL="3592106" rtl="0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306220" eaLnBrk="1" hangingPunct="1" indent="-326555" latinLnBrk="0" marL="4245216" rtl="0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306220" eaLnBrk="1" hangingPunct="1" indent="-326555" latinLnBrk="0" marL="4898327" rtl="0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306220" eaLnBrk="1" hangingPunct="1" indent="-326555" latinLnBrk="0" marL="5551437" rtl="0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306220" eaLnBrk="1" hangingPunct="1" latinLnBrk="0" marL="0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306220" eaLnBrk="1" hangingPunct="1" latinLnBrk="0" marL="653110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306220" eaLnBrk="1" hangingPunct="1" latinLnBrk="0" marL="1306220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306220" eaLnBrk="1" hangingPunct="1" latinLnBrk="0" marL="1959331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306220" eaLnBrk="1" hangingPunct="1" latinLnBrk="0" marL="2612441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306220" eaLnBrk="1" hangingPunct="1" latinLnBrk="0" marL="3265551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306220" eaLnBrk="1" hangingPunct="1" latinLnBrk="0" marL="3918661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306220" eaLnBrk="1" hangingPunct="1" latinLnBrk="0" marL="4571771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306220" eaLnBrk="1" hangingPunct="1" latinLnBrk="0" marL="5224882" rtl="0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-1" y="-604842"/>
            <a:ext cx="6562329" cy="8939998"/>
          </a:xfrm>
          <a:prstGeom prst="rect"/>
        </p:spPr>
      </p:pic>
      <p:sp>
        <p:nvSpPr>
          <p:cNvPr id="1048584" name="Rectangle 3"/>
          <p:cNvSpPr/>
          <p:nvPr/>
        </p:nvSpPr>
        <p:spPr>
          <a:xfrm>
            <a:off x="83975" y="1695494"/>
            <a:ext cx="6073486" cy="4003019"/>
          </a:xfrm>
          <a:prstGeom prst="rect"/>
        </p:spPr>
        <p:txBody>
          <a:bodyPr>
            <a:spAutoFit/>
          </a:bodyPr>
          <a:p>
            <a:pPr>
              <a:lnSpc>
                <a:spcPts val="7700"/>
              </a:lnSpc>
            </a:pPr>
            <a:r>
              <a:rPr dirty="0" sz="54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 Demonstration of Text Input and Validation with Android Compose</a:t>
            </a:r>
            <a:endParaRPr dirty="0" sz="5400" lang="en-US"/>
          </a:p>
        </p:txBody>
      </p:sp>
      <p:sp>
        <p:nvSpPr>
          <p:cNvPr id="1048585" name="Rectangle 4"/>
          <p:cNvSpPr/>
          <p:nvPr/>
        </p:nvSpPr>
        <p:spPr>
          <a:xfrm>
            <a:off x="7175239" y="2264848"/>
            <a:ext cx="7352524" cy="3433665"/>
          </a:xfrm>
          <a:prstGeom prst="rec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r>
              <a:rPr b="1" dirty="0" lang="en-GB" smtClean="0">
                <a:latin typeface="Times New Roman" pitchFamily="18" charset="0"/>
                <a:cs typeface="Times New Roman" pitchFamily="18" charset="0"/>
              </a:rPr>
              <a:t>TEAM MEMBERS :</a:t>
            </a:r>
          </a:p>
          <a:p>
            <a:pPr algn="ctr"/>
            <a:endParaRPr dirty="0" lang="en-GB"/>
          </a:p>
          <a:p>
            <a:pPr algn="just"/>
            <a:r>
              <a:rPr dirty="0" lang="en-GB" smtClean="0">
                <a:latin typeface="Lucida Bright" pitchFamily="18" charset="0"/>
              </a:rPr>
              <a:t>P.SAKTHIVEL(</a:t>
            </a:r>
            <a:r>
              <a:rPr dirty="0" lang="en-IN" smtClean="0"/>
              <a:t>1597EA78FCA7B0FB3624205ABEC01091)</a:t>
            </a:r>
          </a:p>
          <a:p>
            <a:pPr algn="just"/>
            <a:r>
              <a:rPr dirty="0" lang="en-GB" smtClean="0">
                <a:latin typeface="Lucida Bright" pitchFamily="18" charset="0"/>
              </a:rPr>
              <a:t>R.SATHISH(</a:t>
            </a:r>
            <a:r>
              <a:rPr dirty="0" lang="en-GB" smtClean="0"/>
              <a:t>00E5D210BD3135783314385E57929738</a:t>
            </a:r>
            <a:r>
              <a:rPr dirty="0" lang="en-GB" smtClean="0">
                <a:latin typeface="Lucida Bright" pitchFamily="18" charset="0"/>
              </a:rPr>
              <a:t>)</a:t>
            </a:r>
          </a:p>
          <a:p>
            <a:pPr algn="just"/>
            <a:r>
              <a:rPr dirty="0" lang="en-GB" smtClean="0">
                <a:latin typeface="Lucida Bright" pitchFamily="18" charset="0"/>
              </a:rPr>
              <a:t>R.SHANMUGAM(</a:t>
            </a:r>
            <a:r>
              <a:rPr dirty="0" lang="en-IN" smtClean="0"/>
              <a:t>07A01FBFB633AD7B8AB4D936682F324E)</a:t>
            </a:r>
            <a:endParaRPr dirty="0" lang="en-GB" smtClean="0">
              <a:latin typeface="Lucida Bright" pitchFamily="18" charset="0"/>
            </a:endParaRPr>
          </a:p>
          <a:p>
            <a:pPr algn="just"/>
            <a:r>
              <a:rPr dirty="0" lang="en-GB" smtClean="0">
                <a:latin typeface="Lucida Bright" pitchFamily="18" charset="0"/>
              </a:rPr>
              <a:t>P.RAJESHWARAN(</a:t>
            </a:r>
            <a:r>
              <a:rPr dirty="0" lang="en-IN" smtClean="0"/>
              <a:t>0B579486CA1A2719D0F43714E82F4C36)</a:t>
            </a:r>
            <a:endParaRPr dirty="0" lang="en-GB" smtClean="0">
              <a:latin typeface="Lucida Bright" pitchFamily="18" charset="0"/>
            </a:endParaRPr>
          </a:p>
          <a:p>
            <a:pPr algn="just"/>
            <a:r>
              <a:rPr dirty="0" lang="en-GB" smtClean="0">
                <a:latin typeface="Lucida Bright" pitchFamily="18" charset="0"/>
              </a:rPr>
              <a:t>G.SIVAPRAGASAM(</a:t>
            </a:r>
            <a:r>
              <a:rPr dirty="0" lang="en-IN" smtClean="0"/>
              <a:t>10DA8659C39D11E877546A627950070A)</a:t>
            </a:r>
            <a:endParaRPr dirty="0" lang="en-IN">
              <a:latin typeface="Lucida Bright" pitchFamily="18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12"/>
          <p:cNvSpPr/>
          <p:nvPr/>
        </p:nvSpPr>
        <p:spPr>
          <a:xfrm>
            <a:off x="5047860" y="1101013"/>
            <a:ext cx="8724124" cy="5262979"/>
          </a:xfrm>
          <a:prstGeom prst="rect"/>
        </p:spPr>
        <p:txBody>
          <a:bodyPr wrap="square">
            <a:spAutoFit/>
          </a:bodyPr>
          <a:p>
            <a:endParaRPr b="1" dirty="0" sz="2400" lang="en-GB" smtClean="0"/>
          </a:p>
          <a:p>
            <a:r>
              <a:rPr b="1" dirty="0" sz="2400" lang="en-GB" smtClean="0"/>
              <a:t>Definition </a:t>
            </a:r>
            <a:r>
              <a:rPr b="1" dirty="0" sz="2400" lang="en-GB"/>
              <a:t>of Jetpack Compose</a:t>
            </a:r>
            <a:r>
              <a:rPr dirty="0" sz="2400" lang="en-GB"/>
              <a:t>: </a:t>
            </a:r>
            <a:endParaRPr dirty="0" sz="2400" lang="en-GB" smtClean="0"/>
          </a:p>
          <a:p>
            <a:r>
              <a:rPr dirty="0" sz="2400" lang="en-GB" smtClean="0"/>
              <a:t>Jetpack </a:t>
            </a:r>
            <a:r>
              <a:rPr dirty="0" sz="2400" lang="en-GB"/>
              <a:t>Compose is Android’s modern toolkit for building native UI, streamlining development with declarative programming and reducing boilerplate code.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Why </a:t>
            </a:r>
            <a:r>
              <a:rPr b="1" dirty="0" sz="2400" lang="en-GB"/>
              <a:t>Compose is Important</a:t>
            </a:r>
            <a:r>
              <a:rPr dirty="0" sz="2400" lang="en-GB"/>
              <a:t>: </a:t>
            </a:r>
            <a:r>
              <a:rPr dirty="0" sz="2400" lang="en-GB" smtClean="0"/>
              <a:t>C</a:t>
            </a:r>
          </a:p>
          <a:p>
            <a:r>
              <a:rPr dirty="0" sz="2400" lang="en-GB" err="1" smtClean="0"/>
              <a:t>ompose</a:t>
            </a:r>
            <a:r>
              <a:rPr dirty="0" sz="2400" lang="en-GB" smtClean="0"/>
              <a:t> </a:t>
            </a:r>
            <a:r>
              <a:rPr dirty="0" sz="2400" lang="en-GB"/>
              <a:t>allows developers to create more intuitive, responsive UIs by focusing on the UI's state, enhancing development speed and flexibility.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Adoption </a:t>
            </a:r>
            <a:r>
              <a:rPr b="1" dirty="0" sz="2400" lang="en-GB"/>
              <a:t>in the Industry</a:t>
            </a:r>
            <a:r>
              <a:rPr dirty="0" sz="2400" lang="en-GB"/>
              <a:t>: As Compose continues to mature, it is increasingly adopted in mobile development, with major apps integrating it for better maintainability and scalability.</a:t>
            </a:r>
          </a:p>
        </p:txBody>
      </p:sp>
      <p:pic>
        <p:nvPicPr>
          <p:cNvPr id="2097166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689" name="Rectangle 1"/>
          <p:cNvSpPr/>
          <p:nvPr/>
        </p:nvSpPr>
        <p:spPr>
          <a:xfrm rot="16200000">
            <a:off x="-1417358" y="3555840"/>
            <a:ext cx="6698244" cy="707886"/>
          </a:xfrm>
          <a:prstGeom prst="rect"/>
        </p:spPr>
        <p:txBody>
          <a:bodyPr wrap="none">
            <a:spAutoFit/>
          </a:bodyPr>
          <a:p>
            <a:r>
              <a:rPr b="1" dirty="0" sz="4000" lang="en-GB"/>
              <a:t>Overview of Android Compose</a:t>
            </a:r>
            <a:endParaRPr b="1" dirty="0" sz="4000"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12"/>
          <p:cNvSpPr/>
          <p:nvPr/>
        </p:nvSpPr>
        <p:spPr>
          <a:xfrm>
            <a:off x="5047860" y="1101013"/>
            <a:ext cx="8724124" cy="4893647"/>
          </a:xfrm>
          <a:prstGeom prst="rect"/>
        </p:spPr>
        <p:txBody>
          <a:bodyPr wrap="square">
            <a:spAutoFit/>
          </a:bodyPr>
          <a:p>
            <a:r>
              <a:rPr b="1" dirty="0" sz="2400" lang="en-GB" smtClean="0"/>
              <a:t>Introduction </a:t>
            </a:r>
            <a:r>
              <a:rPr b="1" dirty="0" sz="2400" lang="en-GB"/>
              <a:t>to </a:t>
            </a:r>
            <a:r>
              <a:rPr b="1" dirty="0" sz="2400" lang="en-GB" err="1"/>
              <a:t>TextField</a:t>
            </a:r>
            <a:r>
              <a:rPr b="1" dirty="0" sz="2400" lang="en-GB"/>
              <a:t> Component</a:t>
            </a:r>
            <a:r>
              <a:rPr dirty="0" sz="2400" lang="en-GB"/>
              <a:t>: </a:t>
            </a:r>
            <a:endParaRPr dirty="0" sz="2400" lang="en-GB" smtClean="0"/>
          </a:p>
          <a:p>
            <a:r>
              <a:rPr dirty="0" sz="2400" lang="en-GB" smtClean="0"/>
              <a:t>The </a:t>
            </a:r>
            <a:r>
              <a:rPr dirty="0" sz="2400" lang="en-GB" err="1"/>
              <a:t>TextField</a:t>
            </a:r>
            <a:r>
              <a:rPr dirty="0" sz="2400" lang="en-GB"/>
              <a:t> component in Compose is used to capture user input, providing essential attributes like placeholder, value, and </a:t>
            </a:r>
            <a:r>
              <a:rPr dirty="0" sz="2400" lang="en-GB" err="1"/>
              <a:t>onValueChange</a:t>
            </a:r>
            <a:r>
              <a:rPr dirty="0" sz="2400" lang="en-GB"/>
              <a:t> for real-time updates.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Customizing </a:t>
            </a:r>
            <a:r>
              <a:rPr b="1" dirty="0" sz="2400" lang="en-GB"/>
              <a:t>the </a:t>
            </a:r>
            <a:r>
              <a:rPr b="1" dirty="0" sz="2400" lang="en-GB" err="1"/>
              <a:t>TextField</a:t>
            </a:r>
            <a:r>
              <a:rPr b="1" dirty="0" sz="2400" lang="en-GB"/>
              <a:t> Appearance</a:t>
            </a:r>
            <a:r>
              <a:rPr dirty="0" sz="2400" lang="en-GB"/>
              <a:t>: </a:t>
            </a:r>
            <a:endParaRPr dirty="0" sz="2400" lang="en-GB" smtClean="0"/>
          </a:p>
          <a:p>
            <a:r>
              <a:rPr dirty="0" sz="2400" lang="en-GB" smtClean="0"/>
              <a:t>Compose </a:t>
            </a:r>
            <a:r>
              <a:rPr dirty="0" sz="2400" lang="en-GB"/>
              <a:t>offers flexibility in customizing </a:t>
            </a:r>
            <a:r>
              <a:rPr dirty="0" sz="2400" lang="en-GB" err="1"/>
              <a:t>TextField’s</a:t>
            </a:r>
            <a:r>
              <a:rPr dirty="0" sz="2400" lang="en-GB"/>
              <a:t> appearance, including styling, padding, and </a:t>
            </a:r>
            <a:r>
              <a:rPr dirty="0" sz="2400" lang="en-GB" err="1"/>
              <a:t>colors</a:t>
            </a:r>
            <a:r>
              <a:rPr dirty="0" sz="2400" lang="en-GB"/>
              <a:t>, to match design requirements.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Single </a:t>
            </a:r>
            <a:r>
              <a:rPr b="1" dirty="0" sz="2400" lang="en-GB"/>
              <a:t>vs. Multiple Line Input</a:t>
            </a:r>
            <a:r>
              <a:rPr dirty="0" sz="2400" lang="en-GB"/>
              <a:t>: </a:t>
            </a:r>
            <a:r>
              <a:rPr dirty="0" sz="2400" lang="en-GB" err="1"/>
              <a:t>TextField</a:t>
            </a:r>
            <a:r>
              <a:rPr dirty="0" sz="2400" lang="en-GB"/>
              <a:t> can be adjusted to support single or multi-line inputs, accommodating diverse input types such as comments, addresses, or short-form fields.</a:t>
            </a:r>
          </a:p>
          <a:p>
            <a:endParaRPr dirty="0" sz="2400" lang="en-GB"/>
          </a:p>
        </p:txBody>
      </p:sp>
      <p:pic>
        <p:nvPicPr>
          <p:cNvPr id="2097167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694" name="Rectangle 16"/>
          <p:cNvSpPr/>
          <p:nvPr/>
        </p:nvSpPr>
        <p:spPr>
          <a:xfrm rot="16200000">
            <a:off x="-961856" y="3543985"/>
            <a:ext cx="6098721" cy="707886"/>
          </a:xfrm>
          <a:prstGeom prst="rect"/>
        </p:spPr>
        <p:txBody>
          <a:bodyPr wrap="none">
            <a:spAutoFit/>
          </a:bodyPr>
          <a:p>
            <a:r>
              <a:rPr b="1" dirty="0" sz="4000" lang="en-GB" err="1" smtClean="0"/>
              <a:t>TextField</a:t>
            </a:r>
            <a:r>
              <a:rPr b="1" dirty="0" sz="4000" lang="en-GB" smtClean="0"/>
              <a:t> Basics in Compose</a:t>
            </a:r>
            <a:endParaRPr b="1" dirty="0" sz="4000"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12"/>
          <p:cNvSpPr/>
          <p:nvPr/>
        </p:nvSpPr>
        <p:spPr>
          <a:xfrm>
            <a:off x="5047860" y="1101013"/>
            <a:ext cx="8724124" cy="4524315"/>
          </a:xfrm>
          <a:prstGeom prst="rect"/>
        </p:spPr>
        <p:txBody>
          <a:bodyPr wrap="square">
            <a:spAutoFit/>
          </a:bodyPr>
          <a:p>
            <a:endParaRPr b="1" dirty="0" sz="2400" lang="en-GB" smtClean="0"/>
          </a:p>
          <a:p>
            <a:r>
              <a:rPr b="1" dirty="0" sz="2400" lang="en-GB" smtClean="0"/>
              <a:t>Understanding </a:t>
            </a:r>
            <a:r>
              <a:rPr b="1" dirty="0" sz="2400" lang="en-GB"/>
              <a:t>State in Compose</a:t>
            </a:r>
            <a:r>
              <a:rPr dirty="0" sz="2400" lang="en-GB"/>
              <a:t>: </a:t>
            </a:r>
            <a:endParaRPr dirty="0" sz="2400" lang="en-GB" smtClean="0"/>
          </a:p>
          <a:p>
            <a:r>
              <a:rPr dirty="0" sz="2400" lang="en-GB" smtClean="0"/>
              <a:t>State </a:t>
            </a:r>
            <a:r>
              <a:rPr dirty="0" sz="2400" lang="en-GB"/>
              <a:t>is central in Compose; it enables UI elements to respond dynamically to user input, providing reactivity across the UI.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Using </a:t>
            </a:r>
            <a:r>
              <a:rPr b="1" dirty="0" sz="2400" lang="en-GB"/>
              <a:t>remember and </a:t>
            </a:r>
            <a:r>
              <a:rPr b="1" dirty="0" sz="2400" lang="en-GB" err="1"/>
              <a:t>mutableStateOf</a:t>
            </a:r>
            <a:r>
              <a:rPr dirty="0" sz="2400" lang="en-GB"/>
              <a:t>: </a:t>
            </a:r>
            <a:endParaRPr dirty="0" sz="2400" lang="en-GB" smtClean="0"/>
          </a:p>
          <a:p>
            <a:r>
              <a:rPr dirty="0" sz="2400" lang="en-GB" smtClean="0"/>
              <a:t>Compose </a:t>
            </a:r>
            <a:r>
              <a:rPr dirty="0" sz="2400" lang="en-GB"/>
              <a:t>uses remember and </a:t>
            </a:r>
            <a:r>
              <a:rPr dirty="0" sz="2400" lang="en-GB" err="1"/>
              <a:t>mutableStateOf</a:t>
            </a:r>
            <a:r>
              <a:rPr dirty="0" sz="2400" lang="en-GB"/>
              <a:t> to store and update state, making the </a:t>
            </a:r>
            <a:r>
              <a:rPr dirty="0" sz="2400" lang="en-GB" err="1"/>
              <a:t>TextField</a:t>
            </a:r>
            <a:r>
              <a:rPr dirty="0" sz="2400" lang="en-GB"/>
              <a:t> responsive to input changes.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Managing </a:t>
            </a:r>
            <a:r>
              <a:rPr b="1" dirty="0" sz="2400" lang="en-GB"/>
              <a:t>Input Changes</a:t>
            </a:r>
            <a:r>
              <a:rPr dirty="0" sz="2400" lang="en-GB"/>
              <a:t>: With </a:t>
            </a:r>
            <a:r>
              <a:rPr dirty="0" sz="2400" lang="en-GB" err="1"/>
              <a:t>onValueChange</a:t>
            </a:r>
            <a:r>
              <a:rPr dirty="0" sz="2400" lang="en-GB"/>
              <a:t>, developers can validate or manipulate user input as it changes, creating a responsive and user-friendly experience.</a:t>
            </a:r>
          </a:p>
        </p:txBody>
      </p:sp>
      <p:pic>
        <p:nvPicPr>
          <p:cNvPr id="2097168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699" name="Rectangle 1"/>
          <p:cNvSpPr/>
          <p:nvPr/>
        </p:nvSpPr>
        <p:spPr>
          <a:xfrm rot="16200000">
            <a:off x="-2001024" y="3604082"/>
            <a:ext cx="7771615" cy="707886"/>
          </a:xfrm>
          <a:prstGeom prst="rect"/>
        </p:spPr>
        <p:txBody>
          <a:bodyPr wrap="none">
            <a:spAutoFit/>
          </a:bodyPr>
          <a:p>
            <a:r>
              <a:rPr b="1" dirty="0" sz="4000" lang="en-GB"/>
              <a:t>State Management with Text Inputs</a:t>
            </a:r>
            <a:endParaRPr b="1" dirty="0" sz="4000"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12"/>
          <p:cNvSpPr/>
          <p:nvPr/>
        </p:nvSpPr>
        <p:spPr>
          <a:xfrm>
            <a:off x="5047860" y="1101013"/>
            <a:ext cx="8724124" cy="5262979"/>
          </a:xfrm>
          <a:prstGeom prst="rect"/>
        </p:spPr>
        <p:txBody>
          <a:bodyPr wrap="square">
            <a:spAutoFit/>
          </a:bodyPr>
          <a:p>
            <a:endParaRPr b="1" dirty="0" sz="2400" lang="en-IN" smtClean="0"/>
          </a:p>
          <a:p>
            <a:r>
              <a:rPr b="1" dirty="0" sz="2400" lang="en-IN" smtClean="0"/>
              <a:t>Importance </a:t>
            </a:r>
            <a:r>
              <a:rPr b="1" dirty="0" sz="2400" lang="en-IN"/>
              <a:t>of Input Validation</a:t>
            </a:r>
          </a:p>
          <a:p>
            <a:endParaRPr b="1" dirty="0" sz="2400" lang="en-IN" smtClean="0"/>
          </a:p>
          <a:p>
            <a:r>
              <a:rPr b="1" dirty="0" sz="2400" lang="en-IN" smtClean="0"/>
              <a:t>Security </a:t>
            </a:r>
            <a:r>
              <a:rPr b="1" dirty="0" sz="2400" lang="en-IN"/>
              <a:t>and Data Integrity</a:t>
            </a:r>
            <a:r>
              <a:rPr dirty="0" sz="2400" lang="en-IN"/>
              <a:t>: Input validation ensures that the data entered is correct, reducing security risks like SQL injection, buffer overflows, and input corruption.</a:t>
            </a:r>
          </a:p>
          <a:p>
            <a:endParaRPr b="1" dirty="0" sz="2400" lang="en-IN" smtClean="0"/>
          </a:p>
          <a:p>
            <a:r>
              <a:rPr b="1" dirty="0" sz="2400" lang="en-IN" smtClean="0"/>
              <a:t>User </a:t>
            </a:r>
            <a:r>
              <a:rPr b="1" dirty="0" sz="2400" lang="en-IN"/>
              <a:t>Experience Enhancement</a:t>
            </a:r>
            <a:r>
              <a:rPr dirty="0" sz="2400" lang="en-IN"/>
              <a:t>: Immediate validation feedback enhances user experience by preventing submission of incorrect data, thus improving app reliability.</a:t>
            </a:r>
          </a:p>
          <a:p>
            <a:endParaRPr b="1" dirty="0" sz="2400" lang="en-IN" smtClean="0"/>
          </a:p>
          <a:p>
            <a:r>
              <a:rPr b="1" dirty="0" sz="2400" lang="en-IN" smtClean="0"/>
              <a:t>Error </a:t>
            </a:r>
            <a:r>
              <a:rPr b="1" dirty="0" sz="2400" lang="en-IN"/>
              <a:t>Handling Approaches</a:t>
            </a:r>
            <a:r>
              <a:rPr dirty="0" sz="2400" lang="en-IN"/>
              <a:t>: Validation helps manage errors proactively, reducing app crashes and improving stability by handling invalid inputs gracefully.</a:t>
            </a:r>
          </a:p>
        </p:txBody>
      </p:sp>
      <p:pic>
        <p:nvPicPr>
          <p:cNvPr id="2097169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704" name="Rectangle 1"/>
          <p:cNvSpPr/>
          <p:nvPr/>
        </p:nvSpPr>
        <p:spPr>
          <a:xfrm rot="16200000">
            <a:off x="-1144108" y="3631335"/>
            <a:ext cx="6092950" cy="707886"/>
          </a:xfrm>
          <a:prstGeom prst="rect"/>
        </p:spPr>
        <p:txBody>
          <a:bodyPr wrap="none">
            <a:spAutoFit/>
          </a:bodyPr>
          <a:p>
            <a:r>
              <a:rPr b="1" dirty="0" sz="4000" lang="en-IN"/>
              <a:t>Input Validation Techniques</a:t>
            </a:r>
            <a:endParaRPr b="1" dirty="0" sz="400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12"/>
          <p:cNvSpPr/>
          <p:nvPr/>
        </p:nvSpPr>
        <p:spPr>
          <a:xfrm>
            <a:off x="5047860" y="1101013"/>
            <a:ext cx="8724124" cy="4154984"/>
          </a:xfrm>
          <a:prstGeom prst="rect"/>
        </p:spPr>
        <p:txBody>
          <a:bodyPr wrap="square">
            <a:spAutoFit/>
          </a:bodyPr>
          <a:p>
            <a:r>
              <a:rPr b="1" dirty="0" sz="2400" lang="en-GB" smtClean="0"/>
              <a:t>Using Regular Expressions (Regex)</a:t>
            </a:r>
            <a:r>
              <a:rPr dirty="0" sz="2400" lang="en-GB" smtClean="0"/>
              <a:t>: Regular expressions allow for sophisticated validation patterns, handling complex input formats like emails, phone numbers, and passwords.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Custom Validation Logic</a:t>
            </a:r>
            <a:r>
              <a:rPr dirty="0" sz="2400" lang="en-GB" smtClean="0"/>
              <a:t>: Compose enables custom validation functions to check for specific conditions or requirements based on user input, enhancing flexibility.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Combining </a:t>
            </a:r>
            <a:r>
              <a:rPr b="1" dirty="0" sz="2400" lang="en-GB"/>
              <a:t>Validations</a:t>
            </a:r>
            <a:r>
              <a:rPr dirty="0" sz="2400" lang="en-GB"/>
              <a:t>: Multiple validation checks can be layered for fields with complex requirements, such as passwords, ensuring high data accuracy and compliance.</a:t>
            </a:r>
          </a:p>
        </p:txBody>
      </p:sp>
      <p:pic>
        <p:nvPicPr>
          <p:cNvPr id="2097170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709" name="Rectangle 1"/>
          <p:cNvSpPr/>
          <p:nvPr/>
        </p:nvSpPr>
        <p:spPr>
          <a:xfrm rot="16200000">
            <a:off x="-1642998" y="3880027"/>
            <a:ext cx="7050456" cy="707886"/>
          </a:xfrm>
          <a:prstGeom prst="rect"/>
        </p:spPr>
        <p:txBody>
          <a:bodyPr wrap="none">
            <a:spAutoFit/>
          </a:bodyPr>
          <a:p>
            <a:r>
              <a:rPr b="1" dirty="0" sz="4000" lang="en-GB"/>
              <a:t>Advanced Validation Techniques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12"/>
          <p:cNvSpPr/>
          <p:nvPr/>
        </p:nvSpPr>
        <p:spPr>
          <a:xfrm>
            <a:off x="5047860" y="1101013"/>
            <a:ext cx="8724124" cy="5262979"/>
          </a:xfrm>
          <a:prstGeom prst="rect"/>
        </p:spPr>
        <p:txBody>
          <a:bodyPr wrap="square">
            <a:spAutoFit/>
          </a:bodyPr>
          <a:p>
            <a:endParaRPr b="1" dirty="0" sz="2400" lang="en-GB" smtClean="0"/>
          </a:p>
          <a:p>
            <a:r>
              <a:rPr b="1" dirty="0" sz="2400" lang="en-GB" smtClean="0"/>
              <a:t>Form </a:t>
            </a:r>
            <a:r>
              <a:rPr b="1" dirty="0" sz="2400" lang="en-GB"/>
              <a:t>Submission Workflow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Composing </a:t>
            </a:r>
            <a:r>
              <a:rPr b="1" dirty="0" sz="2400" lang="en-GB"/>
              <a:t>Forms in Compose</a:t>
            </a:r>
            <a:r>
              <a:rPr dirty="0" sz="2400" lang="en-GB"/>
              <a:t>: Forms with multiple </a:t>
            </a:r>
            <a:r>
              <a:rPr dirty="0" sz="2400" lang="en-GB" err="1"/>
              <a:t>TextFields</a:t>
            </a:r>
            <a:r>
              <a:rPr dirty="0" sz="2400" lang="en-GB"/>
              <a:t> in Compose can capture varied inputs, like user profile data, contact forms, or checkout pages.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Handling </a:t>
            </a:r>
            <a:r>
              <a:rPr b="1" dirty="0" sz="2400" lang="en-GB"/>
              <a:t>Form State</a:t>
            </a:r>
            <a:r>
              <a:rPr dirty="0" sz="2400" lang="en-GB"/>
              <a:t>: Storing form data in a centralized state allows for streamlined validation and submission, reducing bugs and improving code readability.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Form </a:t>
            </a:r>
            <a:r>
              <a:rPr b="1" dirty="0" sz="2400" lang="en-GB"/>
              <a:t>Reset and Error Handling</a:t>
            </a:r>
            <a:r>
              <a:rPr dirty="0" sz="2400" lang="en-GB"/>
              <a:t>: Features like form reset and error display (e.g., missing fields) contribute to a smoother user experience and provide clear feedback.</a:t>
            </a:r>
          </a:p>
        </p:txBody>
      </p:sp>
      <p:pic>
        <p:nvPicPr>
          <p:cNvPr id="2097171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714" name="Rectangle 2"/>
          <p:cNvSpPr/>
          <p:nvPr/>
        </p:nvSpPr>
        <p:spPr>
          <a:xfrm rot="16200000">
            <a:off x="-1259333" y="3409336"/>
            <a:ext cx="7053341" cy="646331"/>
          </a:xfrm>
          <a:prstGeom prst="rect"/>
        </p:spPr>
        <p:txBody>
          <a:bodyPr wrap="none">
            <a:spAutoFit/>
          </a:bodyPr>
          <a:p>
            <a:r>
              <a:rPr b="1" dirty="0" sz="3600" lang="en-GB"/>
              <a:t>Implementing Real-World Scenarios</a:t>
            </a:r>
            <a:endParaRPr b="1" dirty="0" sz="3600"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12"/>
          <p:cNvSpPr/>
          <p:nvPr/>
        </p:nvSpPr>
        <p:spPr>
          <a:xfrm>
            <a:off x="5047860" y="1101013"/>
            <a:ext cx="8724124" cy="4524315"/>
          </a:xfrm>
          <a:prstGeom prst="rect"/>
        </p:spPr>
        <p:txBody>
          <a:bodyPr wrap="square">
            <a:spAutoFit/>
          </a:bodyPr>
          <a:p>
            <a:endParaRPr b="1" dirty="0" sz="2400" lang="en-GB" smtClean="0"/>
          </a:p>
          <a:p>
            <a:r>
              <a:rPr b="1" dirty="0" sz="2400" lang="en-GB" smtClean="0"/>
              <a:t>Custom </a:t>
            </a:r>
            <a:r>
              <a:rPr b="1" dirty="0" sz="2400" lang="en-GB"/>
              <a:t>Error Messages</a:t>
            </a:r>
            <a:r>
              <a:rPr dirty="0" sz="2400" lang="en-GB"/>
              <a:t>: Meaningful error messages guide users on how to correct their input, enhancing both accessibility and user satisfaction.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Accessible </a:t>
            </a:r>
            <a:r>
              <a:rPr b="1" dirty="0" sz="2400" lang="en-GB"/>
              <a:t>Validation Cues</a:t>
            </a:r>
            <a:r>
              <a:rPr dirty="0" sz="2400" lang="en-GB"/>
              <a:t>: Ensuring validation feedback, such as error icons or helper text, is accessible improves the experience for visually impaired users.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Testing </a:t>
            </a:r>
            <a:r>
              <a:rPr b="1" dirty="0" sz="2400" lang="en-GB"/>
              <a:t>for Accessibility Compliance</a:t>
            </a:r>
            <a:r>
              <a:rPr dirty="0" sz="2400" lang="en-GB"/>
              <a:t>: </a:t>
            </a:r>
            <a:r>
              <a:rPr dirty="0" sz="2400" lang="en-GB" err="1"/>
              <a:t>Compose’s</a:t>
            </a:r>
            <a:r>
              <a:rPr dirty="0" sz="2400" lang="en-GB"/>
              <a:t> tools allow developers to test validation and input fields to meet accessibility standards, creating inclusive apps.</a:t>
            </a:r>
          </a:p>
        </p:txBody>
      </p:sp>
      <p:pic>
        <p:nvPicPr>
          <p:cNvPr id="2097172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719" name="Rectangle 1"/>
          <p:cNvSpPr/>
          <p:nvPr/>
        </p:nvSpPr>
        <p:spPr>
          <a:xfrm rot="16200000">
            <a:off x="-1742064" y="3529795"/>
            <a:ext cx="7088222" cy="707886"/>
          </a:xfrm>
          <a:prstGeom prst="rect"/>
        </p:spPr>
        <p:txBody>
          <a:bodyPr wrap="none">
            <a:spAutoFit/>
          </a:bodyPr>
          <a:p>
            <a:r>
              <a:rPr b="1" dirty="0" sz="4000" lang="en-GB"/>
              <a:t>Error Messages and Accessibility</a:t>
            </a:r>
            <a:endParaRPr b="1" dirty="0" sz="4000"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12"/>
          <p:cNvSpPr/>
          <p:nvPr/>
        </p:nvSpPr>
        <p:spPr>
          <a:xfrm>
            <a:off x="5047860" y="1101013"/>
            <a:ext cx="8724124" cy="4524315"/>
          </a:xfrm>
          <a:prstGeom prst="rect"/>
        </p:spPr>
        <p:txBody>
          <a:bodyPr wrap="square">
            <a:spAutoFit/>
          </a:bodyPr>
          <a:p>
            <a:endParaRPr b="1" dirty="0" sz="2400" lang="en-GB" smtClean="0"/>
          </a:p>
          <a:p>
            <a:r>
              <a:rPr b="1" dirty="0" sz="2400" lang="en-GB" smtClean="0"/>
              <a:t>Efficient </a:t>
            </a:r>
            <a:r>
              <a:rPr b="1" dirty="0" sz="2400" lang="en-GB"/>
              <a:t>State Management</a:t>
            </a:r>
            <a:r>
              <a:rPr dirty="0" sz="2400" lang="en-GB"/>
              <a:t>: Minimizing </a:t>
            </a:r>
            <a:r>
              <a:rPr dirty="0" sz="2400" lang="en-GB" err="1"/>
              <a:t>recompositions</a:t>
            </a:r>
            <a:r>
              <a:rPr dirty="0" sz="2400" lang="en-GB"/>
              <a:t> by managing state effectively in Compose reduces lag, enhancing input field performance.</a:t>
            </a:r>
          </a:p>
          <a:p>
            <a:endParaRPr b="1" dirty="0" sz="2400" lang="en-GB" smtClean="0"/>
          </a:p>
          <a:p>
            <a:r>
              <a:rPr b="1" dirty="0" sz="2400" lang="en-GB" err="1" smtClean="0"/>
              <a:t>Debouncing</a:t>
            </a:r>
            <a:r>
              <a:rPr b="1" dirty="0" sz="2400" lang="en-GB" smtClean="0"/>
              <a:t> </a:t>
            </a:r>
            <a:r>
              <a:rPr b="1" dirty="0" sz="2400" lang="en-GB"/>
              <a:t>Input</a:t>
            </a:r>
            <a:r>
              <a:rPr dirty="0" sz="2400" lang="en-GB"/>
              <a:t>: Techniques like </a:t>
            </a:r>
            <a:r>
              <a:rPr dirty="0" sz="2400" lang="en-GB" err="1"/>
              <a:t>debouncing</a:t>
            </a:r>
            <a:r>
              <a:rPr dirty="0" sz="2400" lang="en-GB"/>
              <a:t> prevent excessive </a:t>
            </a:r>
            <a:r>
              <a:rPr dirty="0" sz="2400" lang="en-GB" err="1"/>
              <a:t>recompositions</a:t>
            </a:r>
            <a:r>
              <a:rPr dirty="0" sz="2400" lang="en-GB"/>
              <a:t> for fields with fast input changes, like search bars, improving responsiveness.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Managing </a:t>
            </a:r>
            <a:r>
              <a:rPr b="1" dirty="0" sz="2400" lang="en-GB"/>
              <a:t>Large Forms</a:t>
            </a:r>
            <a:r>
              <a:rPr dirty="0" sz="2400" lang="en-GB"/>
              <a:t>: For extensive forms, dividing fields into smaller, manageable sections keeps performance high and prevents UI slowdown.</a:t>
            </a:r>
          </a:p>
        </p:txBody>
      </p:sp>
      <p:pic>
        <p:nvPicPr>
          <p:cNvPr id="2097173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724" name="Rectangle 1"/>
          <p:cNvSpPr/>
          <p:nvPr/>
        </p:nvSpPr>
        <p:spPr>
          <a:xfrm rot="16200000">
            <a:off x="-1756297" y="3800379"/>
            <a:ext cx="7171194" cy="584775"/>
          </a:xfrm>
          <a:prstGeom prst="rect"/>
        </p:spPr>
        <p:txBody>
          <a:bodyPr wrap="none">
            <a:spAutoFit/>
          </a:bodyPr>
          <a:p>
            <a:r>
              <a:rPr b="1" dirty="0" sz="3200" lang="en-GB"/>
              <a:t>Performance Optimization in Input Fields</a:t>
            </a:r>
            <a:endParaRPr b="1" dirty="0" sz="3200"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Rectangle 12"/>
          <p:cNvSpPr/>
          <p:nvPr/>
        </p:nvSpPr>
        <p:spPr>
          <a:xfrm>
            <a:off x="5047860" y="1101013"/>
            <a:ext cx="8724124" cy="4524315"/>
          </a:xfrm>
          <a:prstGeom prst="rect"/>
        </p:spPr>
        <p:txBody>
          <a:bodyPr wrap="square">
            <a:spAutoFit/>
          </a:bodyPr>
          <a:p>
            <a:endParaRPr b="1" dirty="0" sz="2400" lang="en-GB" smtClean="0"/>
          </a:p>
          <a:p>
            <a:r>
              <a:rPr b="1" dirty="0" sz="2400" lang="en-GB" smtClean="0"/>
              <a:t>Adapting </a:t>
            </a:r>
            <a:r>
              <a:rPr b="1" dirty="0" sz="2400" lang="en-GB"/>
              <a:t>to API Updates</a:t>
            </a:r>
            <a:r>
              <a:rPr dirty="0" sz="2400" lang="en-GB"/>
              <a:t>: Staying updated with new Compose releases helps maintain code compatibility, especially as input handling evolves.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AI </a:t>
            </a:r>
            <a:r>
              <a:rPr b="1" dirty="0" sz="2400" lang="en-GB"/>
              <a:t>for Validation</a:t>
            </a:r>
            <a:r>
              <a:rPr dirty="0" sz="2400" lang="en-GB"/>
              <a:t>: Leveraging AI for complex validations, like </a:t>
            </a:r>
            <a:r>
              <a:rPr dirty="0" sz="2400" lang="en-GB" err="1"/>
              <a:t>analyzing</a:t>
            </a:r>
            <a:r>
              <a:rPr dirty="0" sz="2400" lang="en-GB"/>
              <a:t> free-text inputs, can enhance user experience and data quality.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Improving </a:t>
            </a:r>
            <a:r>
              <a:rPr b="1" dirty="0" sz="2400" lang="en-GB"/>
              <a:t>UX with Predictive Text and Suggestions</a:t>
            </a:r>
            <a:r>
              <a:rPr dirty="0" sz="2400" lang="en-GB"/>
              <a:t>: Adding predictive text or auto-suggestions can simplify data entry, reducing input errors and enhancing </a:t>
            </a:r>
            <a:r>
              <a:rPr dirty="0" sz="2400" lang="en-GB" err="1"/>
              <a:t>usabili</a:t>
            </a:r>
            <a:endParaRPr dirty="0" sz="2400" lang="en-GB"/>
          </a:p>
        </p:txBody>
      </p:sp>
      <p:pic>
        <p:nvPicPr>
          <p:cNvPr id="2097174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729" name="Rectangle 1"/>
          <p:cNvSpPr/>
          <p:nvPr/>
        </p:nvSpPr>
        <p:spPr>
          <a:xfrm rot="16200000">
            <a:off x="-1510727" y="3800377"/>
            <a:ext cx="6660221" cy="584775"/>
          </a:xfrm>
          <a:prstGeom prst="rect"/>
        </p:spPr>
        <p:txBody>
          <a:bodyPr wrap="none">
            <a:spAutoFit/>
          </a:bodyPr>
          <a:p>
            <a:r>
              <a:rPr b="1" dirty="0" sz="3200" lang="en-GB"/>
              <a:t>Future of Input Validation in Compose</a:t>
            </a:r>
            <a:endParaRPr b="1" dirty="0" sz="3200"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12"/>
          <p:cNvSpPr/>
          <p:nvPr/>
        </p:nvSpPr>
        <p:spPr>
          <a:xfrm>
            <a:off x="5047860" y="1101013"/>
            <a:ext cx="8724124" cy="4893647"/>
          </a:xfrm>
          <a:prstGeom prst="rect"/>
        </p:spPr>
        <p:txBody>
          <a:bodyPr wrap="square">
            <a:spAutoFit/>
          </a:bodyPr>
          <a:p>
            <a:endParaRPr b="1" dirty="0" sz="2400" lang="en-GB" smtClean="0"/>
          </a:p>
          <a:p>
            <a:endParaRPr b="1" dirty="0" sz="2400" lang="en-GB" smtClean="0"/>
          </a:p>
          <a:p>
            <a:r>
              <a:rPr b="1" dirty="0" sz="2400" lang="en-GB" smtClean="0"/>
              <a:t>Handling </a:t>
            </a:r>
            <a:r>
              <a:rPr b="1" dirty="0" sz="2400" lang="en-GB"/>
              <a:t>Edge Cases in Input</a:t>
            </a:r>
            <a:r>
              <a:rPr dirty="0" sz="2400" lang="en-GB"/>
              <a:t>: Addressing scenarios like empty fields, null values, or unexpected characters ensures stability in various user contexts.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Network </a:t>
            </a:r>
            <a:r>
              <a:rPr b="1" dirty="0" sz="2400" lang="en-GB"/>
              <a:t>Errors on Submission</a:t>
            </a:r>
            <a:r>
              <a:rPr dirty="0" sz="2400" lang="en-GB"/>
              <a:t>: Handling network or API errors during form submission prevents data loss and improves user trust by managing issues gracefully.</a:t>
            </a:r>
          </a:p>
          <a:p>
            <a:endParaRPr b="1" dirty="0" sz="2400" lang="en-GB" smtClean="0"/>
          </a:p>
          <a:p>
            <a:r>
              <a:rPr b="1" dirty="0" sz="2400" lang="en-GB" smtClean="0"/>
              <a:t>Optimizing </a:t>
            </a:r>
            <a:r>
              <a:rPr b="1" dirty="0" sz="2400" lang="en-GB"/>
              <a:t>Error Messages for Clarity</a:t>
            </a:r>
            <a:r>
              <a:rPr dirty="0" sz="2400" lang="en-GB"/>
              <a:t>: Error messages should be clear and actionable, making it easy for users to understand and resolve issues quickly.</a:t>
            </a:r>
          </a:p>
        </p:txBody>
      </p:sp>
      <p:pic>
        <p:nvPicPr>
          <p:cNvPr id="2097175" name="Image 0" descr="preencoded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6219"/>
          <a:stretch>
            <a:fillRect/>
          </a:stretch>
        </p:blipFill>
        <p:spPr>
          <a:xfrm>
            <a:off x="0" y="0"/>
            <a:ext cx="4175008" cy="8185531"/>
          </a:xfrm>
          <a:prstGeom prst="rect"/>
        </p:spPr>
      </p:pic>
      <p:sp>
        <p:nvSpPr>
          <p:cNvPr id="1048734" name="Rectangle 1"/>
          <p:cNvSpPr/>
          <p:nvPr/>
        </p:nvSpPr>
        <p:spPr>
          <a:xfrm rot="16200000">
            <a:off x="-846858" y="3554156"/>
            <a:ext cx="5332485" cy="1077218"/>
          </a:xfrm>
          <a:prstGeom prst="rect"/>
        </p:spPr>
        <p:txBody>
          <a:bodyPr wrap="none">
            <a:spAutoFit/>
          </a:bodyPr>
          <a:p>
            <a:r>
              <a:rPr b="1" dirty="0" sz="3200" lang="en-GB"/>
              <a:t>Error Handling and Edge Cases</a:t>
            </a:r>
          </a:p>
          <a:p>
            <a:endParaRPr b="1" dirty="0" sz="3200"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34949"/>
            <a:ext cx="5486400" cy="8229600"/>
          </a:xfrm>
          <a:prstGeom prst="rect"/>
        </p:spPr>
      </p:pic>
      <p:sp>
        <p:nvSpPr>
          <p:cNvPr id="1048586" name="Text 0"/>
          <p:cNvSpPr/>
          <p:nvPr/>
        </p:nvSpPr>
        <p:spPr>
          <a:xfrm>
            <a:off x="6280191" y="1443872"/>
            <a:ext cx="7556421" cy="391287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7700"/>
              </a:lnSpc>
            </a:pPr>
            <a:r>
              <a:rPr dirty="0" sz="61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 Demonstration of Text Input and Validation with Android Compose</a:t>
            </a:r>
            <a:endParaRPr dirty="0" sz="6100" lang="en-US"/>
          </a:p>
        </p:txBody>
      </p:sp>
      <p:sp>
        <p:nvSpPr>
          <p:cNvPr id="1048587" name="Text 1"/>
          <p:cNvSpPr/>
          <p:nvPr/>
        </p:nvSpPr>
        <p:spPr>
          <a:xfrm>
            <a:off x="6280191" y="5696904"/>
            <a:ext cx="7556421" cy="108870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presentation explores the fundamentals of text input and validation in Android Compose, a modern declarative UI toolkit for building beautiful and responsive Android applications.</a:t>
            </a:r>
            <a:endParaRPr dirty="0" sz="170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/>
        </p:spPr>
      </p:pic>
      <p:sp>
        <p:nvSpPr>
          <p:cNvPr id="1048738" name="Text 0"/>
          <p:cNvSpPr/>
          <p:nvPr/>
        </p:nvSpPr>
        <p:spPr>
          <a:xfrm>
            <a:off x="793791" y="3909299"/>
            <a:ext cx="8718114" cy="708779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5550"/>
              </a:lnSpc>
            </a:pPr>
            <a:r>
              <a:rPr dirty="0" sz="44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 and Key Takeaways</a:t>
            </a:r>
            <a:endParaRPr dirty="0" sz="4400" lang="en-US"/>
          </a:p>
        </p:txBody>
      </p:sp>
      <p:sp>
        <p:nvSpPr>
          <p:cNvPr id="1048739" name="Shape 1"/>
          <p:cNvSpPr/>
          <p:nvPr/>
        </p:nvSpPr>
        <p:spPr>
          <a:xfrm>
            <a:off x="793791" y="52133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48740" name="Text 2"/>
          <p:cNvSpPr/>
          <p:nvPr/>
        </p:nvSpPr>
        <p:spPr>
          <a:xfrm>
            <a:off x="968693" y="5298401"/>
            <a:ext cx="160496" cy="340282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50"/>
              </a:lnSpc>
            </a:pPr>
            <a:r>
              <a:rPr dirty="0" sz="27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dirty="0" sz="2700" lang="en-US"/>
          </a:p>
        </p:txBody>
      </p:sp>
      <p:sp>
        <p:nvSpPr>
          <p:cNvPr id="1048741" name="Text 3"/>
          <p:cNvSpPr/>
          <p:nvPr/>
        </p:nvSpPr>
        <p:spPr>
          <a:xfrm>
            <a:off x="1530907" y="5213391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Powerful Tool</a:t>
            </a:r>
            <a:endParaRPr dirty="0" sz="2100" lang="en-US"/>
          </a:p>
        </p:txBody>
      </p:sp>
      <p:sp>
        <p:nvSpPr>
          <p:cNvPr id="1048742" name="Text 4"/>
          <p:cNvSpPr/>
          <p:nvPr/>
        </p:nvSpPr>
        <p:spPr>
          <a:xfrm>
            <a:off x="1530905" y="5703808"/>
            <a:ext cx="3459242" cy="108870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Compose provides a robust and intuitive way to implement text input and validation.</a:t>
            </a:r>
            <a:endParaRPr dirty="0" sz="1700" lang="en-US"/>
          </a:p>
        </p:txBody>
      </p:sp>
      <p:sp>
        <p:nvSpPr>
          <p:cNvPr id="1048743" name="Shape 5"/>
          <p:cNvSpPr/>
          <p:nvPr/>
        </p:nvSpPr>
        <p:spPr>
          <a:xfrm>
            <a:off x="5216963" y="52133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48744" name="Text 6"/>
          <p:cNvSpPr/>
          <p:nvPr/>
        </p:nvSpPr>
        <p:spPr>
          <a:xfrm>
            <a:off x="5369006" y="5298401"/>
            <a:ext cx="206216" cy="340282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50"/>
              </a:lnSpc>
            </a:pPr>
            <a:r>
              <a:rPr dirty="0" sz="27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dirty="0" sz="2700" lang="en-US"/>
          </a:p>
        </p:txBody>
      </p:sp>
      <p:sp>
        <p:nvSpPr>
          <p:cNvPr id="1048745" name="Text 7"/>
          <p:cNvSpPr/>
          <p:nvPr/>
        </p:nvSpPr>
        <p:spPr>
          <a:xfrm>
            <a:off x="5954078" y="5213391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Experience</a:t>
            </a:r>
            <a:endParaRPr dirty="0" sz="2100" lang="en-US"/>
          </a:p>
        </p:txBody>
      </p:sp>
      <p:sp>
        <p:nvSpPr>
          <p:cNvPr id="1048746" name="Text 8"/>
          <p:cNvSpPr/>
          <p:nvPr/>
        </p:nvSpPr>
        <p:spPr>
          <a:xfrm>
            <a:off x="5954078" y="5703808"/>
            <a:ext cx="3459242" cy="108870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 on creating a seamless and user-friendly experience for text input.</a:t>
            </a:r>
            <a:endParaRPr dirty="0" sz="1700" lang="en-US"/>
          </a:p>
        </p:txBody>
      </p:sp>
      <p:sp>
        <p:nvSpPr>
          <p:cNvPr id="1048747" name="Shape 9"/>
          <p:cNvSpPr/>
          <p:nvPr/>
        </p:nvSpPr>
        <p:spPr>
          <a:xfrm>
            <a:off x="9640134" y="52133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48748" name="Text 10"/>
          <p:cNvSpPr/>
          <p:nvPr/>
        </p:nvSpPr>
        <p:spPr>
          <a:xfrm>
            <a:off x="9792773" y="5298401"/>
            <a:ext cx="205026" cy="340282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50"/>
              </a:lnSpc>
            </a:pPr>
            <a:r>
              <a:rPr dirty="0" sz="27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dirty="0" sz="2700" lang="en-US"/>
          </a:p>
        </p:txBody>
      </p:sp>
      <p:sp>
        <p:nvSpPr>
          <p:cNvPr id="1048749" name="Text 11"/>
          <p:cNvSpPr/>
          <p:nvPr/>
        </p:nvSpPr>
        <p:spPr>
          <a:xfrm>
            <a:off x="10377250" y="5213391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Validation is Key</a:t>
            </a:r>
            <a:endParaRPr dirty="0" sz="2100" lang="en-US"/>
          </a:p>
        </p:txBody>
      </p:sp>
      <p:sp>
        <p:nvSpPr>
          <p:cNvPr id="1048750" name="Text 12"/>
          <p:cNvSpPr/>
          <p:nvPr/>
        </p:nvSpPr>
        <p:spPr>
          <a:xfrm>
            <a:off x="10377249" y="5703808"/>
            <a:ext cx="3459242" cy="145161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Implementing validation is crucial for ensuring data integrity and providing helpful feedback to users.</a:t>
            </a:r>
            <a:endParaRPr dirty="0" sz="17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sp>
        <p:nvSpPr>
          <p:cNvPr id="1048591" name="Text 0"/>
          <p:cNvSpPr/>
          <p:nvPr/>
        </p:nvSpPr>
        <p:spPr>
          <a:xfrm>
            <a:off x="793791" y="743903"/>
            <a:ext cx="7556421" cy="141755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5550"/>
              </a:lnSpc>
            </a:pPr>
            <a:r>
              <a:rPr dirty="0" sz="44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 to Android Compose</a:t>
            </a:r>
            <a:endParaRPr dirty="0" sz="4400" lang="en-US"/>
          </a:p>
        </p:txBody>
      </p:sp>
      <p:sp>
        <p:nvSpPr>
          <p:cNvPr id="1048592" name="Shape 1"/>
          <p:cNvSpPr/>
          <p:nvPr/>
        </p:nvSpPr>
        <p:spPr>
          <a:xfrm>
            <a:off x="793791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48593" name="Text 2"/>
          <p:cNvSpPr/>
          <p:nvPr/>
        </p:nvSpPr>
        <p:spPr>
          <a:xfrm>
            <a:off x="968693" y="2841785"/>
            <a:ext cx="160496" cy="340282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50"/>
              </a:lnSpc>
            </a:pPr>
            <a:r>
              <a:rPr dirty="0" sz="27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dirty="0" sz="2700" lang="en-US"/>
          </a:p>
        </p:txBody>
      </p:sp>
      <p:sp>
        <p:nvSpPr>
          <p:cNvPr id="1048594" name="Text 3"/>
          <p:cNvSpPr/>
          <p:nvPr/>
        </p:nvSpPr>
        <p:spPr>
          <a:xfrm>
            <a:off x="1530907" y="2756774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Declarative UI</a:t>
            </a:r>
            <a:endParaRPr dirty="0" sz="2100" lang="en-US"/>
          </a:p>
        </p:txBody>
      </p:sp>
      <p:sp>
        <p:nvSpPr>
          <p:cNvPr id="1048595" name="Text 4"/>
          <p:cNvSpPr/>
          <p:nvPr/>
        </p:nvSpPr>
        <p:spPr>
          <a:xfrm>
            <a:off x="1530907" y="3247192"/>
            <a:ext cx="2927747" cy="145161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Compose emphasizes describing the UI's state rather than managing intricate view hierarchies.</a:t>
            </a:r>
            <a:endParaRPr dirty="0" sz="1700" lang="en-US"/>
          </a:p>
        </p:txBody>
      </p:sp>
      <p:sp>
        <p:nvSpPr>
          <p:cNvPr id="1048596" name="Shape 5"/>
          <p:cNvSpPr/>
          <p:nvPr/>
        </p:nvSpPr>
        <p:spPr>
          <a:xfrm>
            <a:off x="4685468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48597" name="Text 6"/>
          <p:cNvSpPr/>
          <p:nvPr/>
        </p:nvSpPr>
        <p:spPr>
          <a:xfrm>
            <a:off x="4837510" y="2841785"/>
            <a:ext cx="206216" cy="340282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50"/>
              </a:lnSpc>
            </a:pPr>
            <a:r>
              <a:rPr dirty="0" sz="27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dirty="0" sz="2700" lang="en-US"/>
          </a:p>
        </p:txBody>
      </p:sp>
      <p:sp>
        <p:nvSpPr>
          <p:cNvPr id="1048598" name="Text 7"/>
          <p:cNvSpPr/>
          <p:nvPr/>
        </p:nvSpPr>
        <p:spPr>
          <a:xfrm>
            <a:off x="5422584" y="2756774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Kotlin-Based</a:t>
            </a:r>
            <a:endParaRPr dirty="0" sz="2100" lang="en-US"/>
          </a:p>
        </p:txBody>
      </p:sp>
      <p:sp>
        <p:nvSpPr>
          <p:cNvPr id="1048599" name="Text 8"/>
          <p:cNvSpPr/>
          <p:nvPr/>
        </p:nvSpPr>
        <p:spPr>
          <a:xfrm>
            <a:off x="5422584" y="3247192"/>
            <a:ext cx="2927747" cy="145161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Compose leverages Kotlin, a concise and expressive language, for writing UI code.</a:t>
            </a:r>
            <a:endParaRPr dirty="0" sz="1700" lang="en-US"/>
          </a:p>
        </p:txBody>
      </p:sp>
      <p:sp>
        <p:nvSpPr>
          <p:cNvPr id="1048600" name="Shape 9"/>
          <p:cNvSpPr/>
          <p:nvPr/>
        </p:nvSpPr>
        <p:spPr>
          <a:xfrm>
            <a:off x="793791" y="51807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48601" name="Text 10"/>
          <p:cNvSpPr/>
          <p:nvPr/>
        </p:nvSpPr>
        <p:spPr>
          <a:xfrm>
            <a:off x="946429" y="5265777"/>
            <a:ext cx="205026" cy="340282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50"/>
              </a:lnSpc>
            </a:pPr>
            <a:r>
              <a:rPr dirty="0" sz="27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dirty="0" sz="2700" lang="en-US"/>
          </a:p>
        </p:txBody>
      </p:sp>
      <p:sp>
        <p:nvSpPr>
          <p:cNvPr id="1048602" name="Text 11"/>
          <p:cNvSpPr/>
          <p:nvPr/>
        </p:nvSpPr>
        <p:spPr>
          <a:xfrm>
            <a:off x="1530907" y="5180768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Jetpack Integration</a:t>
            </a:r>
            <a:endParaRPr dirty="0" sz="2100" lang="en-US"/>
          </a:p>
        </p:txBody>
      </p:sp>
      <p:sp>
        <p:nvSpPr>
          <p:cNvPr id="1048603" name="Text 12"/>
          <p:cNvSpPr/>
          <p:nvPr/>
        </p:nvSpPr>
        <p:spPr>
          <a:xfrm>
            <a:off x="1530907" y="5671186"/>
            <a:ext cx="2927747" cy="1814513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Compose integrates seamlessly with other Jetpack components, providing a unified development experience.</a:t>
            </a:r>
            <a:endParaRPr dirty="0" sz="1700" lang="en-US"/>
          </a:p>
        </p:txBody>
      </p:sp>
      <p:sp>
        <p:nvSpPr>
          <p:cNvPr id="1048604" name="Shape 13"/>
          <p:cNvSpPr/>
          <p:nvPr/>
        </p:nvSpPr>
        <p:spPr>
          <a:xfrm>
            <a:off x="4685468" y="51807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48605" name="Text 14"/>
          <p:cNvSpPr/>
          <p:nvPr/>
        </p:nvSpPr>
        <p:spPr>
          <a:xfrm>
            <a:off x="4834533" y="5265777"/>
            <a:ext cx="212170" cy="340282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50"/>
              </a:lnSpc>
            </a:pPr>
            <a:r>
              <a:rPr dirty="0" sz="27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dirty="0" sz="2700" lang="en-US"/>
          </a:p>
        </p:txBody>
      </p:sp>
      <p:sp>
        <p:nvSpPr>
          <p:cNvPr id="1048606" name="Text 15"/>
          <p:cNvSpPr/>
          <p:nvPr/>
        </p:nvSpPr>
        <p:spPr>
          <a:xfrm>
            <a:off x="5422584" y="5180767"/>
            <a:ext cx="2927747" cy="70866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Improved Performance</a:t>
            </a:r>
            <a:endParaRPr dirty="0" sz="2100" lang="en-US"/>
          </a:p>
        </p:txBody>
      </p:sp>
      <p:sp>
        <p:nvSpPr>
          <p:cNvPr id="1048607" name="Text 16"/>
          <p:cNvSpPr/>
          <p:nvPr/>
        </p:nvSpPr>
        <p:spPr>
          <a:xfrm>
            <a:off x="5422584" y="6025516"/>
            <a:ext cx="2927747" cy="145161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Compose's efficient rendering engine leads to smoother and faster UI updates.</a:t>
            </a:r>
            <a:endParaRPr dirty="0" sz="17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0"/>
          <p:cNvSpPr/>
          <p:nvPr/>
        </p:nvSpPr>
        <p:spPr>
          <a:xfrm>
            <a:off x="793791" y="2539961"/>
            <a:ext cx="9244133" cy="708779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5550"/>
              </a:lnSpc>
            </a:pPr>
            <a:r>
              <a:rPr dirty="0" sz="44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Exploring Text Input in Compose</a:t>
            </a:r>
            <a:endParaRPr dirty="0" sz="4400" lang="en-US"/>
          </a:p>
        </p:txBody>
      </p:sp>
      <p:sp>
        <p:nvSpPr>
          <p:cNvPr id="1048612" name="Text 1"/>
          <p:cNvSpPr/>
          <p:nvPr/>
        </p:nvSpPr>
        <p:spPr>
          <a:xfrm>
            <a:off x="793791" y="3815716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TextField</a:t>
            </a:r>
            <a:endParaRPr dirty="0" sz="2100" lang="en-US"/>
          </a:p>
        </p:txBody>
      </p:sp>
      <p:sp>
        <p:nvSpPr>
          <p:cNvPr id="1048613" name="Text 2"/>
          <p:cNvSpPr/>
          <p:nvPr/>
        </p:nvSpPr>
        <p:spPr>
          <a:xfrm>
            <a:off x="793791" y="4396860"/>
            <a:ext cx="3978117" cy="108870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core component for handling user input, allowing users to enter and edit text.</a:t>
            </a:r>
            <a:endParaRPr dirty="0" sz="1700" lang="en-US"/>
          </a:p>
        </p:txBody>
      </p:sp>
      <p:sp>
        <p:nvSpPr>
          <p:cNvPr id="1048614" name="Text 3"/>
          <p:cNvSpPr/>
          <p:nvPr/>
        </p:nvSpPr>
        <p:spPr>
          <a:xfrm>
            <a:off x="5332928" y="3815716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Customization</a:t>
            </a:r>
            <a:endParaRPr dirty="0" sz="2100" lang="en-US"/>
          </a:p>
        </p:txBody>
      </p:sp>
      <p:sp>
        <p:nvSpPr>
          <p:cNvPr id="1048615" name="Text 4"/>
          <p:cNvSpPr/>
          <p:nvPr/>
        </p:nvSpPr>
        <p:spPr>
          <a:xfrm>
            <a:off x="5332929" y="4396860"/>
            <a:ext cx="3978117" cy="108870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Compose provides a wide range of properties to style and customize the appearance of TextFields.</a:t>
            </a:r>
            <a:endParaRPr dirty="0" sz="1700" lang="en-US"/>
          </a:p>
        </p:txBody>
      </p:sp>
      <p:sp>
        <p:nvSpPr>
          <p:cNvPr id="1048616" name="Text 5"/>
          <p:cNvSpPr/>
          <p:nvPr/>
        </p:nvSpPr>
        <p:spPr>
          <a:xfrm>
            <a:off x="9872067" y="3815716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Input Types</a:t>
            </a:r>
            <a:endParaRPr dirty="0" sz="2100" lang="en-US"/>
          </a:p>
        </p:txBody>
      </p:sp>
      <p:sp>
        <p:nvSpPr>
          <p:cNvPr id="1048617" name="Text 6"/>
          <p:cNvSpPr/>
          <p:nvPr/>
        </p:nvSpPr>
        <p:spPr>
          <a:xfrm>
            <a:off x="9872068" y="4396860"/>
            <a:ext cx="3978117" cy="108870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Support for different input types, including text, numbers, passwords, and emails.</a:t>
            </a:r>
            <a:endParaRPr dirty="0" sz="17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  <p:sp>
        <p:nvSpPr>
          <p:cNvPr id="1048621" name="Text 0"/>
          <p:cNvSpPr/>
          <p:nvPr/>
        </p:nvSpPr>
        <p:spPr>
          <a:xfrm>
            <a:off x="6259475" y="608291"/>
            <a:ext cx="7597854" cy="1380412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5400"/>
              </a:lnSpc>
            </a:pPr>
            <a:r>
              <a:rPr dirty="0" sz="43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Implementing Basic Text Input</a:t>
            </a:r>
            <a:endParaRPr dirty="0" sz="4300" lang="en-US"/>
          </a:p>
        </p:txBody>
      </p:sp>
      <p:pic>
        <p:nvPicPr>
          <p:cNvPr id="2097156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259474" y="2319934"/>
            <a:ext cx="1104424" cy="1767126"/>
          </a:xfrm>
          <a:prstGeom prst="rect"/>
        </p:spPr>
      </p:pic>
      <p:sp>
        <p:nvSpPr>
          <p:cNvPr id="1048622" name="Text 1"/>
          <p:cNvSpPr/>
          <p:nvPr/>
        </p:nvSpPr>
        <p:spPr>
          <a:xfrm>
            <a:off x="7695129" y="2540795"/>
            <a:ext cx="3895368" cy="34504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0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Import the Required Library</a:t>
            </a:r>
            <a:endParaRPr dirty="0" sz="2100" lang="en-US"/>
          </a:p>
        </p:txBody>
      </p:sp>
      <p:sp>
        <p:nvSpPr>
          <p:cNvPr id="1048623" name="Text 2"/>
          <p:cNvSpPr/>
          <p:nvPr/>
        </p:nvSpPr>
        <p:spPr>
          <a:xfrm>
            <a:off x="7695130" y="3018353"/>
            <a:ext cx="6162198" cy="706756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7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 the necessary Compose library to access the TextField component.</a:t>
            </a:r>
            <a:endParaRPr dirty="0" sz="1700" lang="en-US"/>
          </a:p>
        </p:txBody>
      </p:sp>
      <p:pic>
        <p:nvPicPr>
          <p:cNvPr id="2097157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259474" y="4087059"/>
            <a:ext cx="1104424" cy="1767126"/>
          </a:xfrm>
          <a:prstGeom prst="rect"/>
        </p:spPr>
      </p:pic>
      <p:sp>
        <p:nvSpPr>
          <p:cNvPr id="1048624" name="Text 3"/>
          <p:cNvSpPr/>
          <p:nvPr/>
        </p:nvSpPr>
        <p:spPr>
          <a:xfrm>
            <a:off x="7695129" y="4307920"/>
            <a:ext cx="3095269" cy="34504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0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Create a State Variable</a:t>
            </a:r>
            <a:endParaRPr dirty="0" sz="2100" lang="en-US"/>
          </a:p>
        </p:txBody>
      </p:sp>
      <p:sp>
        <p:nvSpPr>
          <p:cNvPr id="1048625" name="Text 4"/>
          <p:cNvSpPr/>
          <p:nvPr/>
        </p:nvSpPr>
        <p:spPr>
          <a:xfrm>
            <a:off x="7695130" y="4785479"/>
            <a:ext cx="6162198" cy="353378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Define a state variable to store the text entered by the user.</a:t>
            </a:r>
            <a:endParaRPr dirty="0" sz="1700" lang="en-US"/>
          </a:p>
        </p:txBody>
      </p:sp>
      <p:pic>
        <p:nvPicPr>
          <p:cNvPr id="2097158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59474" y="5854185"/>
            <a:ext cx="1104424" cy="1767126"/>
          </a:xfrm>
          <a:prstGeom prst="rect"/>
        </p:spPr>
      </p:pic>
      <p:sp>
        <p:nvSpPr>
          <p:cNvPr id="1048626" name="Text 5"/>
          <p:cNvSpPr/>
          <p:nvPr/>
        </p:nvSpPr>
        <p:spPr>
          <a:xfrm>
            <a:off x="7695129" y="6075046"/>
            <a:ext cx="2859643" cy="34504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0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Render the TextField</a:t>
            </a:r>
            <a:endParaRPr dirty="0" sz="2100" lang="en-US"/>
          </a:p>
        </p:txBody>
      </p:sp>
      <p:sp>
        <p:nvSpPr>
          <p:cNvPr id="1048627" name="Text 6"/>
          <p:cNvSpPr/>
          <p:nvPr/>
        </p:nvSpPr>
        <p:spPr>
          <a:xfrm>
            <a:off x="7695130" y="6552605"/>
            <a:ext cx="6162198" cy="706756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7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the TextField component to display the input field and bind it to the state variable.</a:t>
            </a:r>
            <a:endParaRPr dirty="0" sz="17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31148"/>
          </a:xfrm>
          <a:prstGeom prst="rect"/>
        </p:spPr>
      </p:pic>
      <p:sp>
        <p:nvSpPr>
          <p:cNvPr id="1048631" name="Text 0"/>
          <p:cNvSpPr/>
          <p:nvPr/>
        </p:nvSpPr>
        <p:spPr>
          <a:xfrm>
            <a:off x="771646" y="606266"/>
            <a:ext cx="7600712" cy="137803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5400"/>
              </a:lnSpc>
            </a:pPr>
            <a:r>
              <a:rPr dirty="0" sz="43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Handling Text State and Updates</a:t>
            </a:r>
            <a:endParaRPr dirty="0" sz="4300" lang="en-US"/>
          </a:p>
        </p:txBody>
      </p:sp>
      <p:sp>
        <p:nvSpPr>
          <p:cNvPr id="1048632" name="Shape 1"/>
          <p:cNvSpPr/>
          <p:nvPr/>
        </p:nvSpPr>
        <p:spPr>
          <a:xfrm>
            <a:off x="1087042" y="2314932"/>
            <a:ext cx="30480" cy="5309950"/>
          </a:xfrm>
          <a:prstGeom prst="roundRect">
            <a:avLst>
              <a:gd name="adj" fmla="val 108513"/>
            </a:avLst>
          </a:prstGeom>
          <a:solidFill>
            <a:srgbClr val="D4CEC3"/>
          </a:solidFill>
        </p:spPr>
      </p:sp>
      <p:sp>
        <p:nvSpPr>
          <p:cNvPr id="1048633" name="Shape 2"/>
          <p:cNvSpPr/>
          <p:nvPr/>
        </p:nvSpPr>
        <p:spPr>
          <a:xfrm>
            <a:off x="1319808" y="2795707"/>
            <a:ext cx="771645" cy="30480"/>
          </a:xfrm>
          <a:prstGeom prst="roundRect">
            <a:avLst>
              <a:gd name="adj" fmla="val 108513"/>
            </a:avLst>
          </a:prstGeom>
          <a:solidFill>
            <a:srgbClr val="D4CEC3"/>
          </a:solidFill>
        </p:spPr>
      </p:sp>
      <p:sp>
        <p:nvSpPr>
          <p:cNvPr id="1048634" name="Shape 3"/>
          <p:cNvSpPr/>
          <p:nvPr/>
        </p:nvSpPr>
        <p:spPr>
          <a:xfrm>
            <a:off x="854275" y="2562940"/>
            <a:ext cx="496014" cy="496014"/>
          </a:xfrm>
          <a:prstGeom prst="roundRect">
            <a:avLst>
              <a:gd name="adj" fmla="val 6668"/>
            </a:avLst>
          </a:prstGeom>
          <a:solidFill>
            <a:srgbClr val="EEE8DD"/>
          </a:solidFill>
        </p:spPr>
      </p:sp>
      <p:sp>
        <p:nvSpPr>
          <p:cNvPr id="1048635" name="Text 4"/>
          <p:cNvSpPr/>
          <p:nvPr/>
        </p:nvSpPr>
        <p:spPr>
          <a:xfrm>
            <a:off x="1024295" y="2645569"/>
            <a:ext cx="155973" cy="330756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00"/>
              </a:lnSpc>
            </a:pPr>
            <a:r>
              <a:rPr dirty="0" sz="26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dirty="0" sz="2600" lang="en-US"/>
          </a:p>
        </p:txBody>
      </p:sp>
      <p:sp>
        <p:nvSpPr>
          <p:cNvPr id="1048636" name="Text 5"/>
          <p:cNvSpPr/>
          <p:nvPr/>
        </p:nvSpPr>
        <p:spPr>
          <a:xfrm>
            <a:off x="2314933" y="2535317"/>
            <a:ext cx="2756178" cy="344448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0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onValueChange</a:t>
            </a:r>
            <a:endParaRPr dirty="0" sz="2100" lang="en-US"/>
          </a:p>
        </p:txBody>
      </p:sp>
      <p:sp>
        <p:nvSpPr>
          <p:cNvPr id="1048637" name="Text 6"/>
          <p:cNvSpPr/>
          <p:nvPr/>
        </p:nvSpPr>
        <p:spPr>
          <a:xfrm>
            <a:off x="2314933" y="3012043"/>
            <a:ext cx="6057424" cy="705564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7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lambda function that updates the state variable whenever the user modifies the input text.</a:t>
            </a:r>
            <a:endParaRPr dirty="0" sz="1700" lang="en-US"/>
          </a:p>
        </p:txBody>
      </p:sp>
      <p:sp>
        <p:nvSpPr>
          <p:cNvPr id="1048638" name="Shape 7"/>
          <p:cNvSpPr/>
          <p:nvPr/>
        </p:nvSpPr>
        <p:spPr>
          <a:xfrm>
            <a:off x="1319808" y="4639151"/>
            <a:ext cx="771645" cy="30480"/>
          </a:xfrm>
          <a:prstGeom prst="roundRect">
            <a:avLst>
              <a:gd name="adj" fmla="val 108513"/>
            </a:avLst>
          </a:prstGeom>
          <a:solidFill>
            <a:srgbClr val="D4CEC3"/>
          </a:solidFill>
        </p:spPr>
      </p:sp>
      <p:sp>
        <p:nvSpPr>
          <p:cNvPr id="1048639" name="Shape 8"/>
          <p:cNvSpPr/>
          <p:nvPr/>
        </p:nvSpPr>
        <p:spPr>
          <a:xfrm>
            <a:off x="854275" y="4406385"/>
            <a:ext cx="496014" cy="496014"/>
          </a:xfrm>
          <a:prstGeom prst="roundRect">
            <a:avLst>
              <a:gd name="adj" fmla="val 6668"/>
            </a:avLst>
          </a:prstGeom>
          <a:solidFill>
            <a:srgbClr val="EEE8DD"/>
          </a:solidFill>
        </p:spPr>
      </p:sp>
      <p:sp>
        <p:nvSpPr>
          <p:cNvPr id="1048640" name="Text 9"/>
          <p:cNvSpPr/>
          <p:nvPr/>
        </p:nvSpPr>
        <p:spPr>
          <a:xfrm>
            <a:off x="1002031" y="4489013"/>
            <a:ext cx="200382" cy="330756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00"/>
              </a:lnSpc>
            </a:pPr>
            <a:r>
              <a:rPr dirty="0" sz="26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dirty="0" sz="2600" lang="en-US"/>
          </a:p>
        </p:txBody>
      </p:sp>
      <p:sp>
        <p:nvSpPr>
          <p:cNvPr id="1048641" name="Text 10"/>
          <p:cNvSpPr/>
          <p:nvPr/>
        </p:nvSpPr>
        <p:spPr>
          <a:xfrm>
            <a:off x="2314933" y="4378762"/>
            <a:ext cx="2756178" cy="344448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0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State Management</a:t>
            </a:r>
            <a:endParaRPr dirty="0" sz="2100" lang="en-US"/>
          </a:p>
        </p:txBody>
      </p:sp>
      <p:sp>
        <p:nvSpPr>
          <p:cNvPr id="1048642" name="Text 11"/>
          <p:cNvSpPr/>
          <p:nvPr/>
        </p:nvSpPr>
        <p:spPr>
          <a:xfrm>
            <a:off x="2314933" y="4855488"/>
            <a:ext cx="6057424" cy="705564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7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Manage the input text state effectively using state variables and composable functions.</a:t>
            </a:r>
            <a:endParaRPr dirty="0" sz="1700" lang="en-US"/>
          </a:p>
        </p:txBody>
      </p:sp>
      <p:sp>
        <p:nvSpPr>
          <p:cNvPr id="1048643" name="Shape 12"/>
          <p:cNvSpPr/>
          <p:nvPr/>
        </p:nvSpPr>
        <p:spPr>
          <a:xfrm>
            <a:off x="1319808" y="6482596"/>
            <a:ext cx="771645" cy="30480"/>
          </a:xfrm>
          <a:prstGeom prst="roundRect">
            <a:avLst>
              <a:gd name="adj" fmla="val 108513"/>
            </a:avLst>
          </a:prstGeom>
          <a:solidFill>
            <a:srgbClr val="D4CEC3"/>
          </a:solidFill>
        </p:spPr>
      </p:sp>
      <p:sp>
        <p:nvSpPr>
          <p:cNvPr id="1048644" name="Shape 13"/>
          <p:cNvSpPr/>
          <p:nvPr/>
        </p:nvSpPr>
        <p:spPr>
          <a:xfrm>
            <a:off x="854275" y="6249830"/>
            <a:ext cx="496014" cy="496014"/>
          </a:xfrm>
          <a:prstGeom prst="roundRect">
            <a:avLst>
              <a:gd name="adj" fmla="val 6668"/>
            </a:avLst>
          </a:prstGeom>
          <a:solidFill>
            <a:srgbClr val="EEE8DD"/>
          </a:solidFill>
        </p:spPr>
      </p:sp>
      <p:sp>
        <p:nvSpPr>
          <p:cNvPr id="1048645" name="Text 14"/>
          <p:cNvSpPr/>
          <p:nvPr/>
        </p:nvSpPr>
        <p:spPr>
          <a:xfrm>
            <a:off x="1002627" y="6332458"/>
            <a:ext cx="199310" cy="330756"/>
          </a:xfrm>
          <a:prstGeom prst="rect"/>
          <a:noFill/>
        </p:spPr>
        <p:txBody>
          <a:bodyPr anchor="t" bIns="0" lIns="0" rIns="0" rtlCol="0" tIns="0" wrap="none"/>
          <a:p>
            <a:pPr algn="ctr">
              <a:lnSpc>
                <a:spcPts val="2600"/>
              </a:lnSpc>
            </a:pPr>
            <a:r>
              <a:rPr dirty="0" sz="26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dirty="0" sz="2600" lang="en-US"/>
          </a:p>
        </p:txBody>
      </p:sp>
      <p:sp>
        <p:nvSpPr>
          <p:cNvPr id="1048646" name="Text 15"/>
          <p:cNvSpPr/>
          <p:nvPr/>
        </p:nvSpPr>
        <p:spPr>
          <a:xfrm>
            <a:off x="2314933" y="6222206"/>
            <a:ext cx="3034666" cy="344448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0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Single Source of Truth</a:t>
            </a:r>
            <a:endParaRPr dirty="0" sz="2100" lang="en-US"/>
          </a:p>
        </p:txBody>
      </p:sp>
      <p:sp>
        <p:nvSpPr>
          <p:cNvPr id="1048647" name="Text 16"/>
          <p:cNvSpPr/>
          <p:nvPr/>
        </p:nvSpPr>
        <p:spPr>
          <a:xfrm>
            <a:off x="2314933" y="6698933"/>
            <a:ext cx="6057424" cy="705564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7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Maintain a single source of truth for the input text, ensuring consistent UI updates.</a:t>
            </a:r>
            <a:endParaRPr dirty="0" sz="17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  <p:sp>
        <p:nvSpPr>
          <p:cNvPr id="1048651" name="Text 0"/>
          <p:cNvSpPr/>
          <p:nvPr/>
        </p:nvSpPr>
        <p:spPr>
          <a:xfrm>
            <a:off x="6280191" y="1444111"/>
            <a:ext cx="6052661" cy="708779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5550"/>
              </a:lnSpc>
            </a:pPr>
            <a:r>
              <a:rPr dirty="0" sz="44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Validating User Input</a:t>
            </a:r>
            <a:endParaRPr dirty="0" sz="4400" lang="en-US"/>
          </a:p>
        </p:txBody>
      </p:sp>
      <p:sp>
        <p:nvSpPr>
          <p:cNvPr id="1048652" name="Shape 1"/>
          <p:cNvSpPr/>
          <p:nvPr/>
        </p:nvSpPr>
        <p:spPr>
          <a:xfrm>
            <a:off x="6280191" y="2493051"/>
            <a:ext cx="3664862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</p:spPr>
      </p:sp>
      <p:sp>
        <p:nvSpPr>
          <p:cNvPr id="1048653" name="Text 2"/>
          <p:cNvSpPr/>
          <p:nvPr/>
        </p:nvSpPr>
        <p:spPr>
          <a:xfrm>
            <a:off x="6507005" y="2719864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Validation Rules</a:t>
            </a:r>
            <a:endParaRPr dirty="0" sz="2100" lang="en-US"/>
          </a:p>
        </p:txBody>
      </p:sp>
      <p:sp>
        <p:nvSpPr>
          <p:cNvPr id="1048654" name="Text 3"/>
          <p:cNvSpPr/>
          <p:nvPr/>
        </p:nvSpPr>
        <p:spPr>
          <a:xfrm>
            <a:off x="6507005" y="3210283"/>
            <a:ext cx="3211235" cy="145161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Define rules to check the validity of the input text, such as length, format, and specific patterns.</a:t>
            </a:r>
            <a:endParaRPr dirty="0" sz="1700" lang="en-US"/>
          </a:p>
        </p:txBody>
      </p:sp>
      <p:sp>
        <p:nvSpPr>
          <p:cNvPr id="1048655" name="Shape 4"/>
          <p:cNvSpPr/>
          <p:nvPr/>
        </p:nvSpPr>
        <p:spPr>
          <a:xfrm>
            <a:off x="10171868" y="2493051"/>
            <a:ext cx="3664862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</p:spPr>
      </p:sp>
      <p:sp>
        <p:nvSpPr>
          <p:cNvPr id="1048656" name="Text 5"/>
          <p:cNvSpPr/>
          <p:nvPr/>
        </p:nvSpPr>
        <p:spPr>
          <a:xfrm>
            <a:off x="10398682" y="2719864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Error Handling</a:t>
            </a:r>
            <a:endParaRPr dirty="0" sz="2100" lang="en-US"/>
          </a:p>
        </p:txBody>
      </p:sp>
      <p:sp>
        <p:nvSpPr>
          <p:cNvPr id="1048657" name="Text 6"/>
          <p:cNvSpPr/>
          <p:nvPr/>
        </p:nvSpPr>
        <p:spPr>
          <a:xfrm>
            <a:off x="10398682" y="3210283"/>
            <a:ext cx="3211235" cy="145161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error handling mechanisms to inform the user about invalid input and provide guidance.</a:t>
            </a:r>
            <a:endParaRPr dirty="0" sz="1700" lang="en-US"/>
          </a:p>
        </p:txBody>
      </p:sp>
      <p:sp>
        <p:nvSpPr>
          <p:cNvPr id="1048658" name="Shape 7"/>
          <p:cNvSpPr/>
          <p:nvPr/>
        </p:nvSpPr>
        <p:spPr>
          <a:xfrm>
            <a:off x="6280191" y="5115521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EE8DD"/>
          </a:solidFill>
        </p:spPr>
      </p:sp>
      <p:sp>
        <p:nvSpPr>
          <p:cNvPr id="1048659" name="Text 8"/>
          <p:cNvSpPr/>
          <p:nvPr/>
        </p:nvSpPr>
        <p:spPr>
          <a:xfrm>
            <a:off x="6507005" y="5342335"/>
            <a:ext cx="2835235" cy="354330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750"/>
              </a:lnSpc>
            </a:pPr>
            <a:r>
              <a:rPr dirty="0" sz="21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Validation Logic</a:t>
            </a:r>
            <a:endParaRPr dirty="0" sz="2100" lang="en-US"/>
          </a:p>
        </p:txBody>
      </p:sp>
      <p:sp>
        <p:nvSpPr>
          <p:cNvPr id="1048660" name="Text 9"/>
          <p:cNvSpPr/>
          <p:nvPr/>
        </p:nvSpPr>
        <p:spPr>
          <a:xfrm>
            <a:off x="6507005" y="5832753"/>
            <a:ext cx="7102794" cy="725806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validation logic using functions or conditions to evaluate the input text against the rules.</a:t>
            </a:r>
            <a:endParaRPr dirty="0" sz="17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sp>
        <p:nvSpPr>
          <p:cNvPr id="1048664" name="Text 0"/>
          <p:cNvSpPr/>
          <p:nvPr/>
        </p:nvSpPr>
        <p:spPr>
          <a:xfrm>
            <a:off x="793791" y="982623"/>
            <a:ext cx="7556421" cy="141755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5550"/>
              </a:lnSpc>
            </a:pPr>
            <a:r>
              <a:rPr dirty="0" sz="44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Displaying Validation Feedback</a:t>
            </a:r>
            <a:endParaRPr dirty="0" sz="4400" lang="en-US"/>
          </a:p>
        </p:txBody>
      </p:sp>
      <p:sp>
        <p:nvSpPr>
          <p:cNvPr id="1048665" name="Shape 1"/>
          <p:cNvSpPr/>
          <p:nvPr/>
        </p:nvSpPr>
        <p:spPr>
          <a:xfrm>
            <a:off x="793791" y="2740343"/>
            <a:ext cx="7556421" cy="4506516"/>
          </a:xfrm>
          <a:prstGeom prst="roundRect">
            <a:avLst>
              <a:gd name="adj" fmla="val 75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048666" name="Shape 2"/>
          <p:cNvSpPr/>
          <p:nvPr/>
        </p:nvSpPr>
        <p:spPr>
          <a:xfrm>
            <a:off x="801411" y="2747963"/>
            <a:ext cx="7541181" cy="1376124"/>
          </a:xfrm>
          <a:prstGeom prst="rect"/>
          <a:solidFill>
            <a:srgbClr val="FFFFFF">
              <a:alpha val="4000"/>
            </a:srgbClr>
          </a:solidFill>
        </p:spPr>
      </p:sp>
      <p:sp>
        <p:nvSpPr>
          <p:cNvPr id="1048667" name="Text 3"/>
          <p:cNvSpPr/>
          <p:nvPr/>
        </p:nvSpPr>
        <p:spPr>
          <a:xfrm>
            <a:off x="1028224" y="2891672"/>
            <a:ext cx="3313152" cy="36290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Error Messages</a:t>
            </a:r>
            <a:endParaRPr dirty="0" sz="1700" lang="en-US"/>
          </a:p>
        </p:txBody>
      </p:sp>
      <p:sp>
        <p:nvSpPr>
          <p:cNvPr id="1048668" name="Text 4"/>
          <p:cNvSpPr/>
          <p:nvPr/>
        </p:nvSpPr>
        <p:spPr>
          <a:xfrm>
            <a:off x="4802624" y="2891672"/>
            <a:ext cx="3313152" cy="108870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 clear and concise messages explaining why the input is invalid.</a:t>
            </a:r>
            <a:endParaRPr dirty="0" sz="1700" lang="en-US"/>
          </a:p>
        </p:txBody>
      </p:sp>
      <p:sp>
        <p:nvSpPr>
          <p:cNvPr id="1048669" name="Shape 5"/>
          <p:cNvSpPr/>
          <p:nvPr/>
        </p:nvSpPr>
        <p:spPr>
          <a:xfrm>
            <a:off x="801411" y="4124089"/>
            <a:ext cx="7541181" cy="1739027"/>
          </a:xfrm>
          <a:prstGeom prst="rect"/>
          <a:solidFill>
            <a:srgbClr val="000000">
              <a:alpha val="4000"/>
            </a:srgbClr>
          </a:solidFill>
        </p:spPr>
      </p:sp>
      <p:sp>
        <p:nvSpPr>
          <p:cNvPr id="1048670" name="Text 6"/>
          <p:cNvSpPr/>
          <p:nvPr/>
        </p:nvSpPr>
        <p:spPr>
          <a:xfrm>
            <a:off x="1028224" y="4267796"/>
            <a:ext cx="3313152" cy="36290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 Indicators</a:t>
            </a:r>
            <a:endParaRPr dirty="0" sz="1700" lang="en-US"/>
          </a:p>
        </p:txBody>
      </p:sp>
      <p:sp>
        <p:nvSpPr>
          <p:cNvPr id="1048671" name="Text 7"/>
          <p:cNvSpPr/>
          <p:nvPr/>
        </p:nvSpPr>
        <p:spPr>
          <a:xfrm>
            <a:off x="4802624" y="4267796"/>
            <a:ext cx="3313152" cy="1451610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visual cues such as red borders, error icons, or color changes to highlight invalid input.</a:t>
            </a:r>
            <a:endParaRPr dirty="0" sz="1700" lang="en-US"/>
          </a:p>
        </p:txBody>
      </p:sp>
      <p:sp>
        <p:nvSpPr>
          <p:cNvPr id="1048672" name="Shape 8"/>
          <p:cNvSpPr/>
          <p:nvPr/>
        </p:nvSpPr>
        <p:spPr>
          <a:xfrm>
            <a:off x="801411" y="5863114"/>
            <a:ext cx="7541181" cy="1376124"/>
          </a:xfrm>
          <a:prstGeom prst="rect"/>
          <a:solidFill>
            <a:srgbClr val="FFFFFF">
              <a:alpha val="4000"/>
            </a:srgbClr>
          </a:solidFill>
        </p:spPr>
      </p:sp>
      <p:sp>
        <p:nvSpPr>
          <p:cNvPr id="1048673" name="Text 9"/>
          <p:cNvSpPr/>
          <p:nvPr/>
        </p:nvSpPr>
        <p:spPr>
          <a:xfrm>
            <a:off x="1028224" y="6006824"/>
            <a:ext cx="3313152" cy="36290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Guidance</a:t>
            </a:r>
            <a:endParaRPr dirty="0" sz="1700" lang="en-US"/>
          </a:p>
        </p:txBody>
      </p:sp>
      <p:sp>
        <p:nvSpPr>
          <p:cNvPr id="1048674" name="Text 10"/>
          <p:cNvSpPr/>
          <p:nvPr/>
        </p:nvSpPr>
        <p:spPr>
          <a:xfrm>
            <a:off x="4802624" y="6006823"/>
            <a:ext cx="3313152" cy="1088708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2850"/>
              </a:lnSpc>
            </a:pPr>
            <a:r>
              <a:rPr dirty="0" sz="17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 suggestions or instructions to help users correct invalid input.</a:t>
            </a: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"/>
            <a:ext cx="5486400" cy="8232577"/>
          </a:xfrm>
          <a:prstGeom prst="rect"/>
        </p:spPr>
      </p:pic>
      <p:sp>
        <p:nvSpPr>
          <p:cNvPr id="1048678" name="Text 0"/>
          <p:cNvSpPr/>
          <p:nvPr/>
        </p:nvSpPr>
        <p:spPr>
          <a:xfrm>
            <a:off x="6188513" y="551736"/>
            <a:ext cx="7739778" cy="1253966"/>
          </a:xfrm>
          <a:prstGeom prst="rect"/>
          <a:noFill/>
        </p:spPr>
        <p:txBody>
          <a:bodyPr anchor="t" bIns="0" lIns="0" rIns="0" rtlCol="0" tIns="0" wrap="square"/>
          <a:p>
            <a:pPr>
              <a:lnSpc>
                <a:spcPts val="4900"/>
              </a:lnSpc>
            </a:pPr>
            <a:r>
              <a:rPr dirty="0" sz="3900" lang="en-US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Best Practices for Text Input in Compose</a:t>
            </a:r>
            <a:endParaRPr dirty="0" sz="3900" lang="en-US"/>
          </a:p>
        </p:txBody>
      </p:sp>
      <p:pic>
        <p:nvPicPr>
          <p:cNvPr id="209716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188512" y="2106574"/>
            <a:ext cx="501491" cy="501491"/>
          </a:xfrm>
          <a:prstGeom prst="rect"/>
        </p:spPr>
      </p:pic>
      <p:sp>
        <p:nvSpPr>
          <p:cNvPr id="1048679" name="Text 1"/>
          <p:cNvSpPr/>
          <p:nvPr/>
        </p:nvSpPr>
        <p:spPr>
          <a:xfrm>
            <a:off x="6188512" y="2808685"/>
            <a:ext cx="2608778" cy="31337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450"/>
              </a:lnSpc>
            </a:pPr>
            <a:r>
              <a:rPr dirty="0" sz="20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Keyboard Navigation</a:t>
            </a:r>
            <a:endParaRPr dirty="0" sz="2000" lang="en-US"/>
          </a:p>
        </p:txBody>
      </p:sp>
      <p:sp>
        <p:nvSpPr>
          <p:cNvPr id="1048680" name="Text 2"/>
          <p:cNvSpPr/>
          <p:nvPr/>
        </p:nvSpPr>
        <p:spPr>
          <a:xfrm>
            <a:off x="6188513" y="3242429"/>
            <a:ext cx="7739778" cy="320992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500"/>
              </a:lnSpc>
            </a:pPr>
            <a:r>
              <a:rPr dirty="0" sz="16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Enable efficient keyboard navigation for better user experience.</a:t>
            </a:r>
            <a:endParaRPr dirty="0" sz="1600" lang="en-US"/>
          </a:p>
        </p:txBody>
      </p:sp>
      <p:pic>
        <p:nvPicPr>
          <p:cNvPr id="2097164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188512" y="4165285"/>
            <a:ext cx="501491" cy="501491"/>
          </a:xfrm>
          <a:prstGeom prst="rect"/>
        </p:spPr>
      </p:pic>
      <p:sp>
        <p:nvSpPr>
          <p:cNvPr id="1048681" name="Text 3"/>
          <p:cNvSpPr/>
          <p:nvPr/>
        </p:nvSpPr>
        <p:spPr>
          <a:xfrm>
            <a:off x="6188513" y="4867394"/>
            <a:ext cx="2507813" cy="31337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450"/>
              </a:lnSpc>
            </a:pPr>
            <a:r>
              <a:rPr dirty="0" sz="20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Accessibility</a:t>
            </a:r>
            <a:endParaRPr dirty="0" sz="2000" lang="en-US"/>
          </a:p>
        </p:txBody>
      </p:sp>
      <p:sp>
        <p:nvSpPr>
          <p:cNvPr id="1048682" name="Text 4"/>
          <p:cNvSpPr/>
          <p:nvPr/>
        </p:nvSpPr>
        <p:spPr>
          <a:xfrm>
            <a:off x="6188513" y="5301140"/>
            <a:ext cx="7739778" cy="320992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500"/>
              </a:lnSpc>
            </a:pPr>
            <a:r>
              <a:rPr dirty="0" sz="16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 proper accessibility for users with disabilities.</a:t>
            </a:r>
            <a:endParaRPr dirty="0" sz="1600" lang="en-US"/>
          </a:p>
        </p:txBody>
      </p:sp>
      <p:pic>
        <p:nvPicPr>
          <p:cNvPr id="2097165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188512" y="6223994"/>
            <a:ext cx="501491" cy="501491"/>
          </a:xfrm>
          <a:prstGeom prst="rect"/>
        </p:spPr>
      </p:pic>
      <p:sp>
        <p:nvSpPr>
          <p:cNvPr id="1048683" name="Text 5"/>
          <p:cNvSpPr/>
          <p:nvPr/>
        </p:nvSpPr>
        <p:spPr>
          <a:xfrm>
            <a:off x="6188513" y="6926105"/>
            <a:ext cx="3304818" cy="313373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450"/>
              </a:lnSpc>
            </a:pPr>
            <a:r>
              <a:rPr dirty="0" sz="2000" lang="en-US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Performance Optimization</a:t>
            </a:r>
            <a:endParaRPr dirty="0" sz="2000" lang="en-US"/>
          </a:p>
        </p:txBody>
      </p:sp>
      <p:sp>
        <p:nvSpPr>
          <p:cNvPr id="1048684" name="Text 6"/>
          <p:cNvSpPr/>
          <p:nvPr/>
        </p:nvSpPr>
        <p:spPr>
          <a:xfrm>
            <a:off x="6188513" y="7359849"/>
            <a:ext cx="7739778" cy="320992"/>
          </a:xfrm>
          <a:prstGeom prst="rect"/>
          <a:noFill/>
        </p:spPr>
        <p:txBody>
          <a:bodyPr anchor="t" bIns="0" lIns="0" rIns="0" rtlCol="0" tIns="0" wrap="none"/>
          <a:p>
            <a:pPr>
              <a:lnSpc>
                <a:spcPts val="2500"/>
              </a:lnSpc>
            </a:pPr>
            <a:r>
              <a:rPr dirty="0" sz="1600" lang="en-US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 input handling for smooth and responsive performance.</a:t>
            </a:r>
            <a:endParaRPr dirty="0" sz="1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College 22</cp:lastModifiedBy>
  <dcterms:created xsi:type="dcterms:W3CDTF">2024-11-13T22:19:06Z</dcterms:created>
  <dcterms:modified xsi:type="dcterms:W3CDTF">2024-11-14T11:44:48Z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441fd19a0ae34f768dba6fecf78f10a1</vt:lpwstr>
  </property>
</Properties>
</file>