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21691" autoAdjust="0"/>
    <p:restoredTop sz="94660" autoAdjust="0"/>
  </p:normalViewPr>
  <p:slideViewPr>
    <p:cSldViewPr snapToGrid="0">
      <p:cViewPr varScale="1">
        <p:scale>
          <a:sx n="84" d="100"/>
          <a:sy n="8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11"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12"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4/18/2024</a:t>
            </a:fld>
            <a:endParaRPr lang="zh-CN" altLang="en-US" sz="1200">
              <a:latin typeface="Calibri" pitchFamily="0" charset="0"/>
              <a:ea typeface="宋体" pitchFamily="0" charset="0"/>
              <a:cs typeface="Calibri" pitchFamily="0" charset="0"/>
            </a:endParaRPr>
          </a:p>
        </p:txBody>
      </p:sp>
      <p:sp>
        <p:nvSpPr>
          <p:cNvPr id="13" name="对象"/>
          <p:cNvSpPr>
            <a:spLocks noGrp="1" noChangeAspect="1"/>
          </p:cNvSpPr>
          <p:nvPr>
            <p:ph type="sldImg" idx="2"/>
          </p:nvPr>
        </p:nvSpPr>
        <p:spPr>
          <a:xfrm rot="0">
            <a:off x="381000" y="685800"/>
            <a:ext cx="6096000" cy="34290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1532949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
        <p:nvSpPr>
          <p:cNvPr id="31" name="对象"/>
          <p:cNvSpPr>
            <a:spLocks noGrp="1"/>
          </p:cNvSpPr>
          <p:nvPr>
            <p:ph type="sldImg"/>
          </p:nvPr>
        </p:nvSpPr>
        <p:spPr>
          <a:xfrm rot="0">
            <a:off x="381000" y="685800"/>
            <a:ext cx="6096000" cy="3429000"/>
          </a:xfrm>
          <a:prstGeom prst="rect"/>
          <a:noFill/>
          <a:ln w="12700" cmpd="sng" cap="flat">
            <a:noFill/>
            <a:prstDash val="solid"/>
            <a:miter/>
          </a:ln>
        </p:spPr>
      </p:sp>
      <p:sp>
        <p:nvSpPr>
          <p:cNvPr id="3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874846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
        <p:nvSpPr>
          <p:cNvPr id="87" name="对象"/>
          <p:cNvSpPr>
            <a:spLocks noGrp="1"/>
          </p:cNvSpPr>
          <p:nvPr>
            <p:ph type="sldImg"/>
          </p:nvPr>
        </p:nvSpPr>
        <p:spPr>
          <a:xfrm rot="0">
            <a:off x="381000" y="685800"/>
            <a:ext cx="6096000" cy="3429000"/>
          </a:xfrm>
          <a:prstGeom prst="rect"/>
          <a:noFill/>
          <a:ln w="12700" cmpd="sng" cap="flat">
            <a:noFill/>
            <a:prstDash val="solid"/>
            <a:miter/>
          </a:ln>
        </p:spPr>
      </p:sp>
      <p:sp>
        <p:nvSpPr>
          <p:cNvPr id="88"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847063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
        <p:nvSpPr>
          <p:cNvPr id="100" name="对象"/>
          <p:cNvSpPr>
            <a:spLocks noGrp="1"/>
          </p:cNvSpPr>
          <p:nvPr>
            <p:ph type="sldImg"/>
          </p:nvPr>
        </p:nvSpPr>
        <p:spPr>
          <a:xfrm rot="0">
            <a:off x="381000" y="685800"/>
            <a:ext cx="6096000" cy="3429000"/>
          </a:xfrm>
          <a:prstGeom prst="rect"/>
          <a:noFill/>
          <a:ln w="12700" cmpd="sng" cap="flat">
            <a:noFill/>
            <a:prstDash val="solid"/>
            <a:miter/>
          </a:ln>
        </p:spPr>
      </p:sp>
      <p:sp>
        <p:nvSpPr>
          <p:cNvPr id="101"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612063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
        <p:nvSpPr>
          <p:cNvPr id="46" name="对象"/>
          <p:cNvSpPr>
            <a:spLocks noGrp="1"/>
          </p:cNvSpPr>
          <p:nvPr>
            <p:ph type="sldImg"/>
          </p:nvPr>
        </p:nvSpPr>
        <p:spPr>
          <a:xfrm rot="0">
            <a:off x="381000" y="685800"/>
            <a:ext cx="6096000" cy="3429000"/>
          </a:xfrm>
          <a:prstGeom prst="rect"/>
          <a:noFill/>
          <a:ln w="12700" cmpd="sng" cap="flat">
            <a:noFill/>
            <a:prstDash val="solid"/>
            <a:miter/>
          </a:ln>
        </p:spPr>
      </p:sp>
      <p:sp>
        <p:nvSpPr>
          <p:cNvPr id="4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092071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
        <p:nvSpPr>
          <p:cNvPr id="51" name="对象"/>
          <p:cNvSpPr>
            <a:spLocks noGrp="1"/>
          </p:cNvSpPr>
          <p:nvPr>
            <p:ph type="sldImg"/>
          </p:nvPr>
        </p:nvSpPr>
        <p:spPr>
          <a:xfrm rot="0">
            <a:off x="381000" y="685800"/>
            <a:ext cx="6096000" cy="3429000"/>
          </a:xfrm>
          <a:prstGeom prst="rect"/>
          <a:noFill/>
          <a:ln w="12700" cmpd="sng" cap="flat">
            <a:noFill/>
            <a:prstDash val="solid"/>
            <a:miter/>
          </a:ln>
        </p:spPr>
      </p:sp>
      <p:sp>
        <p:nvSpPr>
          <p:cNvPr id="5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880977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
        <p:nvSpPr>
          <p:cNvPr id="56" name="对象"/>
          <p:cNvSpPr>
            <a:spLocks noGrp="1"/>
          </p:cNvSpPr>
          <p:nvPr>
            <p:ph type="sldImg"/>
          </p:nvPr>
        </p:nvSpPr>
        <p:spPr>
          <a:xfrm rot="0">
            <a:off x="381000" y="685800"/>
            <a:ext cx="6096000" cy="3429000"/>
          </a:xfrm>
          <a:prstGeom prst="rect"/>
          <a:noFill/>
          <a:ln w="12700" cmpd="sng" cap="flat">
            <a:noFill/>
            <a:prstDash val="solid"/>
            <a:miter/>
          </a:ln>
        </p:spPr>
      </p:sp>
      <p:sp>
        <p:nvSpPr>
          <p:cNvPr id="5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0022546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
        <p:nvSpPr>
          <p:cNvPr id="61" name="对象"/>
          <p:cNvSpPr>
            <a:spLocks noGrp="1"/>
          </p:cNvSpPr>
          <p:nvPr>
            <p:ph type="sldImg"/>
          </p:nvPr>
        </p:nvSpPr>
        <p:spPr>
          <a:xfrm rot="0">
            <a:off x="381000" y="685800"/>
            <a:ext cx="6096000" cy="3429000"/>
          </a:xfrm>
          <a:prstGeom prst="rect"/>
          <a:noFill/>
          <a:ln w="12700" cmpd="sng" cap="flat">
            <a:noFill/>
            <a:prstDash val="solid"/>
            <a:miter/>
          </a:ln>
        </p:spPr>
      </p:sp>
      <p:sp>
        <p:nvSpPr>
          <p:cNvPr id="6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646119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
        <p:nvSpPr>
          <p:cNvPr id="66" name="对象"/>
          <p:cNvSpPr>
            <a:spLocks noGrp="1"/>
          </p:cNvSpPr>
          <p:nvPr>
            <p:ph type="sldImg"/>
          </p:nvPr>
        </p:nvSpPr>
        <p:spPr>
          <a:xfrm rot="0">
            <a:off x="381000" y="685800"/>
            <a:ext cx="6096000" cy="3429000"/>
          </a:xfrm>
          <a:prstGeom prst="rect"/>
          <a:noFill/>
          <a:ln w="12700" cmpd="sng" cap="flat">
            <a:noFill/>
            <a:prstDash val="solid"/>
            <a:miter/>
          </a:ln>
        </p:spPr>
      </p:sp>
      <p:sp>
        <p:nvSpPr>
          <p:cNvPr id="6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337068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
        <p:nvSpPr>
          <p:cNvPr id="72" name="对象"/>
          <p:cNvSpPr>
            <a:spLocks noGrp="1"/>
          </p:cNvSpPr>
          <p:nvPr>
            <p:ph type="sldImg"/>
          </p:nvPr>
        </p:nvSpPr>
        <p:spPr>
          <a:xfrm rot="0">
            <a:off x="381000" y="685800"/>
            <a:ext cx="6096000" cy="3429000"/>
          </a:xfrm>
          <a:prstGeom prst="rect"/>
          <a:noFill/>
          <a:ln w="12700" cmpd="sng" cap="flat">
            <a:noFill/>
            <a:prstDash val="solid"/>
            <a:miter/>
          </a:ln>
        </p:spPr>
      </p:sp>
      <p:sp>
        <p:nvSpPr>
          <p:cNvPr id="73"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0609343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
        <p:nvSpPr>
          <p:cNvPr id="77" name="对象"/>
          <p:cNvSpPr>
            <a:spLocks noGrp="1"/>
          </p:cNvSpPr>
          <p:nvPr>
            <p:ph type="sldImg"/>
          </p:nvPr>
        </p:nvSpPr>
        <p:spPr>
          <a:xfrm rot="0">
            <a:off x="381000" y="685800"/>
            <a:ext cx="6096000" cy="3429000"/>
          </a:xfrm>
          <a:prstGeom prst="rect"/>
          <a:noFill/>
          <a:ln w="12700" cmpd="sng" cap="flat">
            <a:noFill/>
            <a:prstDash val="solid"/>
            <a:miter/>
          </a:ln>
        </p:spPr>
      </p:sp>
      <p:sp>
        <p:nvSpPr>
          <p:cNvPr id="78"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062465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
        <p:nvSpPr>
          <p:cNvPr id="82" name="对象"/>
          <p:cNvSpPr>
            <a:spLocks noGrp="1"/>
          </p:cNvSpPr>
          <p:nvPr>
            <p:ph type="sldImg"/>
          </p:nvPr>
        </p:nvSpPr>
        <p:spPr>
          <a:xfrm rot="0">
            <a:off x="381000" y="685800"/>
            <a:ext cx="6096000" cy="3429000"/>
          </a:xfrm>
          <a:prstGeom prst="rect"/>
          <a:noFill/>
          <a:ln w="12700" cmpd="sng" cap="flat">
            <a:noFill/>
            <a:prstDash val="solid"/>
            <a:miter/>
          </a:ln>
        </p:spPr>
      </p:sp>
      <p:sp>
        <p:nvSpPr>
          <p:cNvPr id="83"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0513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16"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17"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18"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19"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20"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1" name="文本框"/>
          <p:cNvSpPr>
            <a:spLocks xmlns:a="http://schemas.openxmlformats.org/drawingml/2006/main" noGrp="1"/>
          </p:cNvSpPr>
          <p:nvPr>
            <p:ph type="ctrTitle"/>
          </p:nvPr>
        </p:nvSpPr>
        <p:spPr>
          <a:xfrm xmlns:a="http://schemas.openxmlformats.org/drawingml/2006/main" rot="0">
            <a:off x="1524000" y="1122363"/>
            <a:ext cx="9144000" cy="2387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pitchFamily="0" charset="0"/>
              </a:rPr>
              <a:t>Click to edit Master title style</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22" name="文本框"/>
          <p:cNvSpPr>
            <a:spLocks xmlns:a="http://schemas.openxmlformats.org/drawingml/2006/main" noGrp="1"/>
          </p:cNvSpPr>
          <p:nvPr>
            <p:ph type="subTitle" idx="1"/>
          </p:nvPr>
        </p:nvSpPr>
        <p:spPr>
          <a:xfrm xmlns:a="http://schemas.openxmlformats.org/drawingml/2006/main" rot="0">
            <a:off x="1524000" y="3602038"/>
            <a:ext cx="9144000" cy="16557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pitchFamily="0" charset="0"/>
              </a:rPr>
              <a:t>Click to edit Master subtitle style</a:t>
            </a:r>
            <a:endParaRPr lang="zh-CN" altLang="en-US" sz="2400" b="0" i="0" u="none" strike="noStrike" kern="1200" cap="none" spc="0" baseline="0">
              <a:solidFill>
                <a:schemeClr val="tx1"/>
              </a:solidFill>
              <a:latin typeface="Calibri" pitchFamily="0" charset="0"/>
              <a:ea typeface="等线" pitchFamily="0" charset="0"/>
              <a:cs typeface="Lucida Sans" pitchFamily="0" charset="0"/>
            </a:endParaRPr>
          </a:p>
        </p:txBody>
      </p:sp>
      <p:sp>
        <p:nvSpPr>
          <p:cNvPr id="23"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fld id="{CAD2D6BD-DE1B-4B5F-8B41-2702339687B9}" type="datetime1">
              <a:rPr lang="en-US" altLang="zh-CN" sz="1200" b="0" i="0" u="none" strike="noStrike" kern="1200" cap="none" spc="0" baseline="0">
                <a:solidFill>
                  <a:srgbClr val="898989"/>
                </a:solidFill>
                <a:latin typeface="Calibri" pitchFamily="0" charset="0"/>
                <a:ea typeface="等线" pitchFamily="0" charset="0"/>
                <a:cs typeface="Calibri" pitchFamily="0" charset="0"/>
              </a:rPr>
              <a:t>4/18/2024</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24"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25"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947595"/>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988825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691867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33"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34"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5"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6"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7"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8"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9"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0"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等线" pitchFamily="0" charset="0"/>
                <a:cs typeface="Calibri" pitchFamily="0" charset="0"/>
              </a:rPr>
              <a:t>4/18/2024</a:t>
            </a:fld>
            <a:endParaRPr lang="zh-CN" altLang="en-US" sz="1200">
              <a:solidFill>
                <a:srgbClr val="898989"/>
              </a:solidFill>
              <a:latin typeface="Calibri" pitchFamily="0" charset="0"/>
              <a:ea typeface="等线" pitchFamily="0" charset="0"/>
              <a:cs typeface="Calibri" pitchFamily="0" charset="0"/>
            </a:endParaRPr>
          </a:p>
        </p:txBody>
      </p:sp>
      <p:sp>
        <p:nvSpPr>
          <p:cNvPr id="41"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352092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89"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90"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91"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92"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93"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94"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5"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等线" pitchFamily="0" charset="0"/>
                <a:cs typeface="Calibri" pitchFamily="0" charset="0"/>
              </a:rPr>
              <a:t>4/18/2024</a:t>
            </a:fld>
            <a:endParaRPr lang="zh-CN" altLang="en-US" sz="1200">
              <a:solidFill>
                <a:srgbClr val="898989"/>
              </a:solidFill>
              <a:latin typeface="Calibri" pitchFamily="0" charset="0"/>
              <a:ea typeface="等线" pitchFamily="0" charset="0"/>
              <a:cs typeface="Calibri" pitchFamily="0" charset="0"/>
            </a:endParaRPr>
          </a:p>
        </p:txBody>
      </p:sp>
      <p:sp>
        <p:nvSpPr>
          <p:cNvPr id="96"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97"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881250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01571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012355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664623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452598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810919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882815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209586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444834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4.png"/><Relationship Id="rId5" Type="http://schemas.openxmlformats.org/officeDocument/2006/relationships/image" Target="../media/5.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Relationship Id="rId18" Type="http://schemas.openxmlformats.org/officeDocument/2006/relationships/slideLayout" Target="../slideLayouts/slideLayout13.xml"/><Relationship Id="rId19"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4/18/2024</a:t>
            </a:fld>
            <a:endParaRPr lang="zh-CN" altLang="en-US" sz="1200">
              <a:solidFill>
                <a:srgbClr val="898989"/>
              </a:solidFill>
              <a:latin typeface="Calibri" pitchFamily="0" charset="0"/>
              <a:ea typeface="等线" pitchFamily="0" charset="0"/>
              <a:cs typeface="Calibri" pitchFamily="0" charset="0"/>
            </a:endParaRPr>
          </a:p>
        </p:txBody>
      </p:sp>
      <p:sp>
        <p:nvSpPr>
          <p:cNvPr id="3"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4"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
        <p:nvSpPr>
          <p:cNvPr id="5" name="矩形"/>
          <p:cNvSpPr>
            <a:spLocks/>
          </p:cNvSpPr>
          <p:nvPr/>
        </p:nvSpPr>
        <p:spPr>
          <a:xfrm rot="0">
            <a:off x="9525" y="0"/>
            <a:ext cx="12192000" cy="1000124"/>
          </a:xfrm>
          <a:prstGeom prst="rect"/>
          <a:solidFill>
            <a:schemeClr val="bg1"/>
          </a:solidFill>
          <a:ln w="12700" cmpd="sng" cap="flat">
            <a:noFill/>
            <a:prstDash val="solid"/>
            <a:round/>
          </a:ln>
        </p:spPr>
      </p:sp>
      <p:pic>
        <p:nvPicPr>
          <p:cNvPr id="6" name="图片" descr="A black and grey logo&#10;&#10;Description automatically generated"/>
          <p:cNvPicPr>
            <a:picLocks noChangeAspect="1"/>
          </p:cNvPicPr>
          <p:nvPr/>
        </p:nvPicPr>
        <p:blipFill>
          <a:blip r:embed="rId2" cstate="print"/>
          <a:stretch>
            <a:fillRect/>
          </a:stretch>
        </p:blipFill>
        <p:spPr>
          <a:xfrm rot="0">
            <a:off x="276225" y="281781"/>
            <a:ext cx="1990990" cy="423863"/>
          </a:xfrm>
          <a:prstGeom prst="rect"/>
          <a:noFill/>
          <a:ln w="12700" cmpd="sng" cap="flat">
            <a:noFill/>
            <a:prstDash val="solid"/>
            <a:miter/>
          </a:ln>
        </p:spPr>
      </p:pic>
      <p:pic>
        <p:nvPicPr>
          <p:cNvPr id="7" name="图片" descr="A close up of a logo&#10;&#10;Description automatically generated"/>
          <p:cNvPicPr>
            <a:picLocks noChangeAspect="1"/>
          </p:cNvPicPr>
          <p:nvPr/>
        </p:nvPicPr>
        <p:blipFill>
          <a:blip r:embed="rId3" cstate="print"/>
          <a:stretch>
            <a:fillRect/>
          </a:stretch>
        </p:blipFill>
        <p:spPr>
          <a:xfrm rot="0">
            <a:off x="10280898" y="226297"/>
            <a:ext cx="1644402" cy="534830"/>
          </a:xfrm>
          <a:prstGeom prst="rect"/>
          <a:noFill/>
          <a:ln w="12700" cmpd="sng" cap="flat">
            <a:noFill/>
            <a:prstDash val="solid"/>
            <a:miter/>
          </a:ln>
        </p:spPr>
      </p:pic>
      <p:pic>
        <p:nvPicPr>
          <p:cNvPr id="8" name="图片" descr="A blue and black logo&#10;&#10;Description automatically generated"/>
          <p:cNvPicPr>
            <a:picLocks noChangeAspect="1"/>
          </p:cNvPicPr>
          <p:nvPr/>
        </p:nvPicPr>
        <p:blipFill>
          <a:blip r:embed="rId4" cstate="print"/>
          <a:stretch>
            <a:fillRect/>
          </a:stretch>
        </p:blipFill>
        <p:spPr>
          <a:xfrm rot="0">
            <a:off x="4321983" y="281780"/>
            <a:ext cx="1135004" cy="423864"/>
          </a:xfrm>
          <a:prstGeom prst="rect"/>
          <a:noFill/>
          <a:ln w="12700" cmpd="sng" cap="flat">
            <a:noFill/>
            <a:prstDash val="solid"/>
            <a:miter/>
          </a:ln>
        </p:spPr>
      </p:pic>
      <p:pic>
        <p:nvPicPr>
          <p:cNvPr id="9" name="图片" descr="A circular logo with people and map&#10;&#10;Description automatically generated"/>
          <p:cNvPicPr>
            <a:picLocks noChangeAspect="1"/>
          </p:cNvPicPr>
          <p:nvPr/>
        </p:nvPicPr>
        <p:blipFill>
          <a:blip r:embed="rId5" cstate="print"/>
          <a:stretch>
            <a:fillRect/>
          </a:stretch>
        </p:blipFill>
        <p:spPr>
          <a:xfrm rot="0">
            <a:off x="7511755" y="136525"/>
            <a:ext cx="714375" cy="714375"/>
          </a:xfrm>
          <a:prstGeom prst="rect"/>
          <a:noFill/>
          <a:ln w="12700" cmpd="sng" cap="flat">
            <a:noFill/>
            <a:prstDash val="solid"/>
            <a:miter/>
          </a:ln>
        </p:spPr>
      </p:pic>
    </p:spTree>
    <p:extLst>
      <p:ext uri="{BB962C8B-B14F-4D97-AF65-F5344CB8AC3E}">
        <p14:creationId xmlns:p14="http://schemas.microsoft.com/office/powerpoint/2010/main" val="824406225"/>
      </p:ext>
    </p:extLst>
  </p:cSld>
  <p:clrMap bg1="lt1" tx1="dk1" bg2="lt2" tx2="dk2" accent1="accent1" accent2="accent2" accent3="accent3" accent4="accent4" accent5="accent5" accent6="accent6" hlink="hlink" folHlink="fol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6.jp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2004"/>
            <a:ext cx="9403829"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1" i="0" u="none" strike="noStrike" kern="1200" cap="none" spc="0" baseline="0">
                <a:solidFill>
                  <a:srgbClr val="00B0F0"/>
                </a:solidFill>
                <a:latin typeface="Arial" pitchFamily="34" charset="0"/>
                <a:ea typeface="等线 Light" pitchFamily="0" charset="0"/>
                <a:cs typeface="Arial" pitchFamily="34" charset="0"/>
              </a:rPr>
              <a:t>Heart Disease Prediction</a:t>
            </a:r>
            <a:endParaRPr lang="zh-CN" altLang="en-US" sz="6000" b="1" i="0" u="none" strike="noStrike" kern="1200" cap="none" spc="0" baseline="0">
              <a:solidFill>
                <a:srgbClr val="00B0F0"/>
              </a:solidFill>
              <a:latin typeface="Arial" pitchFamily="34" charset="0"/>
              <a:ea typeface="等线 Light"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2F5497"/>
                </a:solidFill>
                <a:latin typeface="Arial" pitchFamily="34" charset="0"/>
                <a:ea typeface="等线" pitchFamily="0" charset="0"/>
                <a:cs typeface="Arial" pitchFamily="34" charset="0"/>
              </a:rPr>
              <a:t>TSP- AI ML Fundamentals (Capstone Project)</a:t>
            </a:r>
            <a:endParaRPr lang="zh-CN" altLang="en-US" sz="3200" b="1" i="0" u="none" strike="noStrike" kern="1200" cap="none" spc="0" baseline="0">
              <a:solidFill>
                <a:srgbClr val="2F5497"/>
              </a:solidFill>
              <a:latin typeface="Arial" pitchFamily="34" charset="0"/>
              <a:ea typeface="等线" pitchFamily="0" charset="0"/>
              <a:cs typeface="Arial" pitchFamily="34" charset="0"/>
            </a:endParaRPr>
          </a:p>
        </p:txBody>
      </p:sp>
      <p:sp>
        <p:nvSpPr>
          <p:cNvPr id="28" name="矩形"/>
          <p:cNvSpPr>
            <a:spLocks/>
          </p:cNvSpPr>
          <p:nvPr/>
        </p:nvSpPr>
        <p:spPr>
          <a:xfrm rot="0">
            <a:off x="1723871" y="3088722"/>
            <a:ext cx="9039066" cy="1863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Presented By:</a:t>
            </a: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Name : </a:t>
            </a:r>
            <a:r>
              <a:rPr lang="en-US" altLang="zh-CN" sz="2000" b="1" i="0" u="none" strike="noStrike" kern="1200" cap="none" spc="0" baseline="0">
                <a:solidFill>
                  <a:srgbClr val="2F5497"/>
                </a:solidFill>
                <a:latin typeface="Arial" pitchFamily="34" charset="0"/>
                <a:ea typeface="等线" pitchFamily="0" charset="0"/>
                <a:cs typeface="Arial" pitchFamily="34" charset="0"/>
              </a:rPr>
              <a:t>S.SAKTHIVEL</a:t>
            </a: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NM ID : au81002110203</a:t>
            </a:r>
            <a:r>
              <a:rPr lang="en-US" altLang="zh-CN" sz="2000" b="1" i="0" u="none" strike="noStrike" kern="1200" cap="none" spc="0" baseline="0">
                <a:solidFill>
                  <a:srgbClr val="2F5497"/>
                </a:solidFill>
                <a:latin typeface="Arial" pitchFamily="34" charset="0"/>
                <a:ea typeface="等线" pitchFamily="0" charset="0"/>
                <a:cs typeface="Arial" pitchFamily="34" charset="0"/>
              </a:rPr>
              <a:t>0</a:t>
            </a: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College Name : </a:t>
            </a:r>
            <a:r>
              <a:rPr lang="en-US" altLang="zh-CN" sz="2000" b="1" i="0" u="none" strike="noStrike" kern="1200" cap="none" spc="0" baseline="0">
                <a:solidFill>
                  <a:srgbClr val="2F5497"/>
                </a:solidFill>
                <a:latin typeface="Arial" pitchFamily="34" charset="0"/>
                <a:ea typeface="等线" pitchFamily="0" charset="0"/>
                <a:cs typeface="Arial" pitchFamily="34" charset="0"/>
              </a:rPr>
              <a:t>University college of engineering, BIT CAMPUS, Anna university, Trichy.</a:t>
            </a:r>
            <a:endParaRPr lang="zh-CN" altLang="en-US" sz="2000" b="1" i="0" u="none" strike="noStrike" kern="1200" cap="none" spc="0" baseline="0">
              <a:solidFill>
                <a:srgbClr val="2F5497"/>
              </a:solidFill>
              <a:latin typeface="Arial" pitchFamily="34" charset="0"/>
              <a:ea typeface="等线" pitchFamily="0" charset="0"/>
              <a:cs typeface="Arial" pitchFamily="34" charset="0"/>
            </a:endParaRPr>
          </a:p>
        </p:txBody>
      </p:sp>
      <p:sp>
        <p:nvSpPr>
          <p:cNvPr id="29" name="矩形"/>
          <p:cNvSpPr>
            <a:spLocks/>
          </p:cNvSpPr>
          <p:nvPr/>
        </p:nvSpPr>
        <p:spPr>
          <a:xfrm rot="0">
            <a:off x="1723871" y="5186598"/>
            <a:ext cx="8259580"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Guided By: </a:t>
            </a:r>
            <a:r>
              <a:rPr lang="en-US" altLang="zh-CN" sz="2000" b="1" i="0" u="none" strike="noStrike" kern="1200" cap="none" spc="0" baseline="0">
                <a:solidFill>
                  <a:srgbClr val="0070C0"/>
                </a:solidFill>
                <a:latin typeface="Arial" pitchFamily="34" charset="0"/>
                <a:ea typeface="等线" pitchFamily="0" charset="0"/>
                <a:cs typeface="Calibri" pitchFamily="0" charset="0"/>
              </a:rPr>
              <a:t>RAMAR</a:t>
            </a:r>
            <a:endParaRPr lang="zh-CN" altLang="en-US" sz="2000" b="1" i="0" u="none" strike="noStrike" kern="1200" cap="none" spc="0" baseline="0">
              <a:solidFill>
                <a:srgbClr val="0070C0"/>
              </a:solidFill>
              <a:latin typeface="Arial" pitchFamily="34" charset="0"/>
              <a:ea typeface="等线" pitchFamily="0" charset="0"/>
              <a:cs typeface="Arial" pitchFamily="34" charset="0"/>
            </a:endParaRPr>
          </a:p>
        </p:txBody>
      </p:sp>
      <p:sp>
        <p:nvSpPr>
          <p:cNvPr id="30" name="文本框"/>
          <p:cNvSpPr>
            <a:spLocks noGrp="1"/>
          </p:cNvSpPr>
          <p:nvPr>
            <p:ph type="ftr"/>
          </p:nvPr>
        </p:nvSpPr>
        <p:spPr>
          <a:xfrm rot="0">
            <a:off x="4248462"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533369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84"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References</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85" name="文本框"/>
          <p:cNvSpPr>
            <a:spLocks noGrp="1"/>
          </p:cNvSpPr>
          <p:nvPr>
            <p:ph type="subTitle" idx="1"/>
          </p:nvPr>
        </p:nvSpPr>
        <p:spPr>
          <a:xfrm rot="0">
            <a:off x="519658" y="1786536"/>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0000"/>
              </a:lnSpc>
              <a:spcBef>
                <a:spcPts val="1000"/>
              </a:spcBef>
              <a:spcAft>
                <a:spcPts val="0"/>
              </a:spcAft>
              <a:buNone/>
            </a:pPr>
            <a:endParaRPr lang="en-US" altLang="zh-CN" sz="1700" b="0" i="0" u="none" strike="noStrike" kern="1200" cap="none" spc="0" baseline="0">
              <a:solidFill>
                <a:srgbClr val="0D0D0D"/>
              </a:solidFill>
              <a:latin typeface="Söhne" pitchFamily="0" charset="0"/>
              <a:ea typeface="等线" pitchFamily="0" charset="0"/>
              <a:cs typeface="Lucida Sans" pitchFamily="0" charset="0"/>
            </a:endParaRPr>
          </a:p>
          <a:p>
            <a:pPr marL="0" indent="0" algn="l">
              <a:lnSpc>
                <a:spcPct val="70000"/>
              </a:lnSpc>
              <a:spcBef>
                <a:spcPts val="1000"/>
              </a:spcBef>
              <a:spcAft>
                <a:spcPts val="0"/>
              </a:spcAft>
              <a:buFontTx/>
              <a:buAutoNum type="arabicPeriod"/>
            </a:pPr>
            <a:r>
              <a:rPr lang="en-US" altLang="zh-CN" sz="1700" b="1" i="0" u="none" strike="noStrike" kern="1200" cap="none" spc="0" baseline="0">
                <a:solidFill>
                  <a:srgbClr val="0D0D0D"/>
                </a:solidFill>
                <a:latin typeface="Söhne" pitchFamily="0" charset="0"/>
                <a:ea typeface="等线" pitchFamily="0" charset="0"/>
                <a:cs typeface="Lucida Sans" pitchFamily="0" charset="0"/>
              </a:rPr>
              <a:t>Datasets</a:t>
            </a:r>
            <a:r>
              <a:rPr lang="en-US" altLang="zh-CN" sz="1700" b="0" i="0" u="none" strike="noStrike" kern="1200" cap="none" spc="0" baseline="0">
                <a:solidFill>
                  <a:srgbClr val="0D0D0D"/>
                </a:solidFill>
                <a:latin typeface="Söhne" pitchFamily="0" charset="0"/>
                <a:ea typeface="等线" pitchFamily="0" charset="0"/>
                <a:cs typeface="Lucida Sans" pitchFamily="0" charset="0"/>
              </a:rPr>
              <a:t>:</a:t>
            </a:r>
            <a:endParaRPr lang="en-US" altLang="zh-CN" sz="1700" b="0"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UCI Heart Disease Dataset</a:t>
            </a:r>
            <a:endParaRPr lang="en-US" altLang="zh-CN" sz="1400" b="1"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Framingham Heart Study Dataset</a:t>
            </a:r>
            <a:r>
              <a:rPr lang="en-US" altLang="zh-CN" sz="1400" b="0" i="0" u="none" strike="noStrike" kern="1200" cap="none" spc="0" baseline="0">
                <a:solidFill>
                  <a:srgbClr val="0D0D0D"/>
                </a:solidFill>
                <a:latin typeface="Söhne" pitchFamily="0" charset="0"/>
                <a:ea typeface="等线" pitchFamily="0" charset="0"/>
                <a:cs typeface="Lucida Sans" pitchFamily="0" charset="0"/>
              </a:rPr>
              <a:t> </a:t>
            </a:r>
            <a:endParaRPr lang="en-US" altLang="zh-CN" sz="1400" b="0"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Cleveland Heart Disease Dataset</a:t>
            </a:r>
            <a:endParaRPr lang="en-US" altLang="zh-CN" sz="1400" b="0" i="0" u="none" strike="noStrike" kern="1200" cap="none" spc="0" baseline="0">
              <a:solidFill>
                <a:srgbClr val="0D0D0D"/>
              </a:solidFill>
              <a:latin typeface="Söhne" pitchFamily="0" charset="0"/>
              <a:ea typeface="等线" pitchFamily="0" charset="0"/>
              <a:cs typeface="Lucida Sans" pitchFamily="0" charset="0"/>
            </a:endParaRPr>
          </a:p>
          <a:p>
            <a:pPr marL="0" indent="0" algn="l">
              <a:lnSpc>
                <a:spcPct val="70000"/>
              </a:lnSpc>
              <a:spcBef>
                <a:spcPts val="1000"/>
              </a:spcBef>
              <a:spcAft>
                <a:spcPts val="0"/>
              </a:spcAft>
              <a:buFontTx/>
              <a:buAutoNum type="arabicPeriod"/>
            </a:pPr>
            <a:r>
              <a:rPr lang="en-US" altLang="zh-CN" sz="1700" b="1" i="0" u="none" strike="noStrike" kern="1200" cap="none" spc="0" baseline="0">
                <a:solidFill>
                  <a:srgbClr val="0D0D0D"/>
                </a:solidFill>
                <a:latin typeface="Söhne" pitchFamily="0" charset="0"/>
                <a:ea typeface="等线" pitchFamily="0" charset="0"/>
                <a:cs typeface="Lucida Sans" pitchFamily="0" charset="0"/>
              </a:rPr>
              <a:t>Research Papers</a:t>
            </a:r>
            <a:r>
              <a:rPr lang="en-US" altLang="zh-CN" sz="1700" b="0" i="0" u="none" strike="noStrike" kern="1200" cap="none" spc="0" baseline="0">
                <a:solidFill>
                  <a:srgbClr val="0D0D0D"/>
                </a:solidFill>
                <a:latin typeface="Söhne" pitchFamily="0" charset="0"/>
                <a:ea typeface="等线" pitchFamily="0" charset="0"/>
                <a:cs typeface="Lucida Sans" pitchFamily="0" charset="0"/>
              </a:rPr>
              <a:t>:</a:t>
            </a:r>
            <a:endParaRPr lang="en-US" altLang="zh-CN" sz="1700" b="0"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"Prediction of heart disease using machine learning algorithms" by </a:t>
            </a:r>
            <a:r>
              <a:rPr lang="en-US" altLang="zh-CN" sz="1400" b="1" i="0" u="none" strike="noStrike" kern="1200" cap="none" spc="0" baseline="0">
                <a:solidFill>
                  <a:srgbClr val="0D0D0D"/>
                </a:solidFill>
                <a:latin typeface="Söhne" pitchFamily="0" charset="0"/>
                <a:ea typeface="等线" pitchFamily="0" charset="0"/>
                <a:cs typeface="Lucida Sans" pitchFamily="0" charset="0"/>
              </a:rPr>
              <a:t>Moustafa</a:t>
            </a:r>
            <a:r>
              <a:rPr lang="en-US" altLang="zh-CN" sz="1400" b="1" i="0" u="none" strike="noStrike" kern="1200" cap="none" spc="0" baseline="0">
                <a:solidFill>
                  <a:srgbClr val="0D0D0D"/>
                </a:solidFill>
                <a:latin typeface="Söhne" pitchFamily="0" charset="0"/>
                <a:ea typeface="等线" pitchFamily="0" charset="0"/>
                <a:cs typeface="Lucida Sans" pitchFamily="0" charset="0"/>
              </a:rPr>
              <a:t>, Ahmed M. et al</a:t>
            </a:r>
            <a:endParaRPr lang="en-US" altLang="zh-CN" sz="1400" b="0"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"Heart Disease Prediction System using Data Mining Technique" by </a:t>
            </a:r>
            <a:r>
              <a:rPr lang="en-US" altLang="zh-CN" sz="1400" b="1" i="0" u="none" strike="noStrike" kern="1200" cap="none" spc="0" baseline="0">
                <a:solidFill>
                  <a:srgbClr val="0D0D0D"/>
                </a:solidFill>
                <a:latin typeface="Söhne" pitchFamily="0" charset="0"/>
                <a:ea typeface="等线" pitchFamily="0" charset="0"/>
                <a:cs typeface="Lucida Sans" pitchFamily="0" charset="0"/>
              </a:rPr>
              <a:t>Gade</a:t>
            </a:r>
            <a:r>
              <a:rPr lang="en-US" altLang="zh-CN" sz="1400" b="1" i="0" u="none" strike="noStrike" kern="1200" cap="none" spc="0" baseline="0">
                <a:solidFill>
                  <a:srgbClr val="0D0D0D"/>
                </a:solidFill>
                <a:latin typeface="Söhne" pitchFamily="0" charset="0"/>
                <a:ea typeface="等线" pitchFamily="0" charset="0"/>
                <a:cs typeface="Lucida Sans" pitchFamily="0" charset="0"/>
              </a:rPr>
              <a:t> and Jadhav</a:t>
            </a:r>
            <a:endParaRPr lang="en-US" altLang="zh-CN" sz="1400" b="0"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"Predicting Heart Disease Using Decision Tree Learning" by Michael T. Kassahun et al</a:t>
            </a:r>
            <a:endParaRPr lang="en-US" altLang="zh-CN" sz="1400" b="0" i="0" u="none" strike="noStrike" kern="1200" cap="none" spc="0" baseline="0">
              <a:solidFill>
                <a:srgbClr val="0D0D0D"/>
              </a:solidFill>
              <a:latin typeface="Söhne" pitchFamily="0" charset="0"/>
              <a:ea typeface="等线" pitchFamily="0" charset="0"/>
              <a:cs typeface="Lucida Sans" pitchFamily="0" charset="0"/>
            </a:endParaRPr>
          </a:p>
          <a:p>
            <a:pPr marL="0" indent="0" algn="l">
              <a:lnSpc>
                <a:spcPct val="70000"/>
              </a:lnSpc>
              <a:spcBef>
                <a:spcPts val="1000"/>
              </a:spcBef>
              <a:spcAft>
                <a:spcPts val="0"/>
              </a:spcAft>
              <a:buFontTx/>
              <a:buAutoNum type="arabicPeriod"/>
            </a:pPr>
            <a:r>
              <a:rPr lang="en-US" altLang="zh-CN" sz="1700" b="1" i="0" u="none" strike="noStrike" kern="1200" cap="none" spc="0" baseline="0">
                <a:solidFill>
                  <a:srgbClr val="0D0D0D"/>
                </a:solidFill>
                <a:latin typeface="Söhne" pitchFamily="0" charset="0"/>
                <a:ea typeface="等线" pitchFamily="0" charset="0"/>
                <a:cs typeface="Lucida Sans" pitchFamily="0" charset="0"/>
              </a:rPr>
              <a:t>Algorithms and Techniques</a:t>
            </a:r>
            <a:r>
              <a:rPr lang="en-US" altLang="zh-CN" sz="1700" b="0" i="0" u="none" strike="noStrike" kern="1200" cap="none" spc="0" baseline="0">
                <a:solidFill>
                  <a:srgbClr val="0D0D0D"/>
                </a:solidFill>
                <a:latin typeface="Söhne" pitchFamily="0" charset="0"/>
                <a:ea typeface="等线" pitchFamily="0" charset="0"/>
                <a:cs typeface="Lucida Sans" pitchFamily="0" charset="0"/>
              </a:rPr>
              <a:t>:</a:t>
            </a:r>
            <a:endParaRPr lang="en-US" altLang="zh-CN" sz="1700" b="0"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Logistic Regression</a:t>
            </a:r>
            <a:endParaRPr lang="en-US" altLang="zh-CN" sz="1400" b="0"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Random Forest</a:t>
            </a:r>
            <a:endParaRPr lang="en-US" altLang="zh-CN" sz="1400" b="1"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Support Vector Machines (SVM</a:t>
            </a:r>
            <a:endParaRPr lang="en-US" altLang="zh-CN" sz="1400" b="1"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Neural Networks</a:t>
            </a:r>
            <a:endParaRPr lang="en-US" altLang="zh-CN" sz="1400" b="0" i="0" u="none" strike="noStrike" kern="1200" cap="none" spc="0" baseline="0">
              <a:solidFill>
                <a:srgbClr val="0D0D0D"/>
              </a:solidFill>
              <a:latin typeface="Söhne" pitchFamily="0" charset="0"/>
              <a:ea typeface="等线" pitchFamily="0" charset="0"/>
              <a:cs typeface="Lucida Sans" pitchFamily="0" charset="0"/>
            </a:endParaRPr>
          </a:p>
          <a:p>
            <a:pPr marL="0" indent="0" algn="l">
              <a:lnSpc>
                <a:spcPct val="70000"/>
              </a:lnSpc>
              <a:spcBef>
                <a:spcPts val="1000"/>
              </a:spcBef>
              <a:spcAft>
                <a:spcPts val="0"/>
              </a:spcAft>
              <a:buFontTx/>
              <a:buAutoNum type="arabicPeriod"/>
            </a:pPr>
            <a:r>
              <a:rPr lang="en-US" altLang="zh-CN" sz="1700" b="1" i="0" u="none" strike="noStrike" kern="1200" cap="none" spc="0" baseline="0">
                <a:solidFill>
                  <a:srgbClr val="0D0D0D"/>
                </a:solidFill>
                <a:latin typeface="Söhne" pitchFamily="0" charset="0"/>
                <a:ea typeface="等线" pitchFamily="0" charset="0"/>
                <a:cs typeface="Lucida Sans" pitchFamily="0" charset="0"/>
              </a:rPr>
              <a:t>Frameworks and Libraries</a:t>
            </a:r>
            <a:r>
              <a:rPr lang="en-US" altLang="zh-CN" sz="1700" b="0" i="0" u="none" strike="noStrike" kern="1200" cap="none" spc="0" baseline="0">
                <a:solidFill>
                  <a:srgbClr val="0D0D0D"/>
                </a:solidFill>
                <a:latin typeface="Söhne" pitchFamily="0" charset="0"/>
                <a:ea typeface="等线" pitchFamily="0" charset="0"/>
                <a:cs typeface="Lucida Sans" pitchFamily="0" charset="0"/>
              </a:rPr>
              <a:t>:</a:t>
            </a:r>
            <a:endParaRPr lang="en-US" altLang="zh-CN" sz="1700" b="0"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Scikit-learn</a:t>
            </a:r>
            <a:r>
              <a:rPr lang="en-US" altLang="zh-CN" sz="1400" b="0" i="0" u="none" strike="noStrike" kern="1200" cap="none" spc="0" baseline="0">
                <a:solidFill>
                  <a:srgbClr val="0D0D0D"/>
                </a:solidFill>
                <a:latin typeface="Söhne" pitchFamily="0" charset="0"/>
                <a:ea typeface="等线" pitchFamily="0" charset="0"/>
                <a:cs typeface="Lucida Sans" pitchFamily="0" charset="0"/>
              </a:rPr>
              <a:t>.</a:t>
            </a:r>
            <a:r>
              <a:rPr lang="en-US" altLang="zh-CN" sz="1400" b="0" i="0" u="none" strike="noStrike" kern="1200" cap="none" spc="0" baseline="0">
                <a:solidFill>
                  <a:srgbClr val="0D0D0D"/>
                </a:solidFill>
                <a:latin typeface="Söhne" pitchFamily="0" charset="0"/>
                <a:ea typeface="等线" pitchFamily="0" charset="0"/>
                <a:cs typeface="Lucida Sans" pitchFamily="0" charset="0"/>
              </a:rPr>
              <a:t> </a:t>
            </a:r>
            <a:endParaRPr lang="en-US" altLang="zh-CN" sz="1400" b="0"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TensorFlow</a:t>
            </a:r>
            <a:r>
              <a:rPr lang="en-US" altLang="zh-CN" sz="1400" b="0" i="0" u="none" strike="noStrike" kern="1200" cap="none" spc="0" baseline="0">
                <a:solidFill>
                  <a:srgbClr val="0D0D0D"/>
                </a:solidFill>
                <a:latin typeface="Söhne" pitchFamily="0" charset="0"/>
                <a:ea typeface="等线" pitchFamily="0" charset="0"/>
                <a:cs typeface="Lucida Sans" pitchFamily="0" charset="0"/>
              </a:rPr>
              <a:t> and </a:t>
            </a:r>
            <a:r>
              <a:rPr lang="en-US" altLang="zh-CN" sz="1400" b="1" i="0" u="none" strike="noStrike" kern="1200" cap="none" spc="0" baseline="0">
                <a:solidFill>
                  <a:srgbClr val="0D0D0D"/>
                </a:solidFill>
                <a:latin typeface="Söhne" pitchFamily="0" charset="0"/>
                <a:ea typeface="等线" pitchFamily="0" charset="0"/>
                <a:cs typeface="Lucida Sans" pitchFamily="0" charset="0"/>
              </a:rPr>
              <a:t>Keras</a:t>
            </a:r>
            <a:r>
              <a:rPr lang="en-US" altLang="zh-CN" sz="1400" b="1" i="0" u="none" strike="noStrike" kern="1200" cap="none" spc="0" baseline="0">
                <a:solidFill>
                  <a:srgbClr val="0D0D0D"/>
                </a:solidFill>
                <a:latin typeface="Söhne" pitchFamily="0" charset="0"/>
                <a:ea typeface="等线" pitchFamily="0" charset="0"/>
                <a:cs typeface="Lucida Sans" pitchFamily="0" charset="0"/>
              </a:rPr>
              <a:t>.</a:t>
            </a:r>
            <a:endParaRPr lang="en-US" altLang="zh-CN" sz="1400" b="1"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PyTorch</a:t>
            </a:r>
            <a:r>
              <a:rPr lang="en-US" altLang="zh-CN" sz="1400" b="1" i="0" u="none" strike="noStrike" kern="1200" cap="none" spc="0" baseline="0">
                <a:solidFill>
                  <a:srgbClr val="0D0D0D"/>
                </a:solidFill>
                <a:latin typeface="Söhne" pitchFamily="0" charset="0"/>
                <a:ea typeface="等线" pitchFamily="0" charset="0"/>
                <a:cs typeface="Lucida Sans" pitchFamily="0" charset="0"/>
              </a:rPr>
              <a:t>.</a:t>
            </a:r>
            <a:endParaRPr lang="zh-CN" altLang="en-US" sz="1800" b="0" i="0" u="none" strike="noStrike" kern="1200" cap="none" spc="0" baseline="0">
              <a:solidFill>
                <a:schemeClr val="tx1"/>
              </a:solidFill>
              <a:latin typeface="Arial" pitchFamily="34" charset="0"/>
              <a:ea typeface="等线" pitchFamily="0" charset="0"/>
              <a:cs typeface="Arial" pitchFamily="34" charset="0"/>
            </a:endParaRPr>
          </a:p>
        </p:txBody>
      </p:sp>
      <p:sp>
        <p:nvSpPr>
          <p:cNvPr id="86"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491209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98"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THANK YOU</a:t>
            </a:r>
            <a:endParaRPr lang="zh-CN" altLang="en-US" sz="4400" b="1" i="0" u="none" strike="noStrike" kern="1200" cap="none" spc="0" baseline="0">
              <a:solidFill>
                <a:srgbClr val="002060"/>
              </a:solidFill>
              <a:latin typeface="Arial" pitchFamily="34" charset="0"/>
              <a:ea typeface="等线 Light" pitchFamily="0" charset="0"/>
              <a:cs typeface="Arial" pitchFamily="34" charset="0"/>
            </a:endParaRPr>
          </a:p>
        </p:txBody>
      </p:sp>
      <p:sp>
        <p:nvSpPr>
          <p:cNvPr id="99" name="文本框"/>
          <p:cNvSpPr>
            <a:spLocks noGrp="1"/>
          </p:cNvSpPr>
          <p:nvPr>
            <p:ph type="ftr"/>
          </p:nvPr>
        </p:nvSpPr>
        <p:spPr>
          <a:xfrm rot="0">
            <a:off x="403860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891029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838530" y="823512"/>
            <a:ext cx="10515600" cy="13255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OUTLINE</a:t>
            </a:r>
            <a:endParaRPr lang="zh-CN" altLang="en-US" sz="4400" b="1" i="0" u="none" strike="noStrike" kern="1200" cap="none" spc="0" baseline="0">
              <a:solidFill>
                <a:srgbClr val="002060"/>
              </a:solidFill>
              <a:latin typeface="Arial" pitchFamily="34" charset="0"/>
              <a:ea typeface="等线 Light" pitchFamily="0" charset="0"/>
              <a:cs typeface="Arial" pitchFamily="34" charset="0"/>
            </a:endParaRPr>
          </a:p>
        </p:txBody>
      </p:sp>
      <p:sp>
        <p:nvSpPr>
          <p:cNvPr id="44"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Problem Statement </a:t>
            </a:r>
            <a:r>
              <a:rPr lang="en-US" altLang="zh-CN" sz="2000" b="0" i="0" u="none" strike="noStrike" kern="1200" cap="none" spc="0" baseline="0">
                <a:solidFill>
                  <a:schemeClr val="tx1"/>
                </a:solidFill>
                <a:latin typeface="Arial" pitchFamily="34" charset="0"/>
                <a:ea typeface="Calibri" pitchFamily="0" charset="0"/>
                <a:cs typeface="Arial" pitchFamily="34" charset="0"/>
              </a:rPr>
              <a:t>(Should not include solution)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Proposed System/Solution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Algorithm &amp; Deployment  </a:t>
            </a:r>
            <a:endParaRPr lang="en-US" altLang="zh-CN" sz="2000" b="1" i="0" u="none" strike="noStrike" kern="1200" cap="none" spc="0" baseline="0">
              <a:solidFill>
                <a:schemeClr val="tx1"/>
              </a:solidFill>
              <a:latin typeface="Arial" pitchFamily="34" charset="0"/>
              <a:ea typeface="Calibri"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GitHub Link</a:t>
            </a:r>
            <a:endParaRPr lang="en-US" altLang="zh-CN" sz="2000" b="1" i="0" u="none" strike="noStrike" kern="1200" cap="none" spc="0" baseline="0">
              <a:solidFill>
                <a:schemeClr val="tx1"/>
              </a:solidFill>
              <a:latin typeface="Arial" pitchFamily="34" charset="0"/>
              <a:ea typeface="Calibri"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Project Demo(photos / videos)</a:t>
            </a:r>
            <a:endParaRPr lang="en-US" altLang="zh-CN" sz="2800" b="0" i="0" u="none" strike="noStrike" kern="1200" cap="none" spc="0" baseline="0">
              <a:solidFill>
                <a:schemeClr val="tx1"/>
              </a:solidFill>
              <a:latin typeface="Arial" pitchFamily="34" charset="0"/>
              <a:ea typeface="等线"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Conclusion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Future Scope</a:t>
            </a:r>
            <a:endParaRPr lang="en-US" altLang="zh-CN" sz="2000" b="1" i="0" u="none" strike="noStrike" kern="1200" cap="none" spc="0" baseline="0">
              <a:solidFill>
                <a:schemeClr val="tx1"/>
              </a:solidFill>
              <a:latin typeface="Arial" pitchFamily="34" charset="0"/>
              <a:ea typeface="Calibri"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References</a:t>
            </a:r>
            <a:endParaRPr lang="zh-CN" altLang="en-US" sz="2000" b="1" i="0" u="none" strike="noStrike" kern="1200" cap="none" spc="0" baseline="0">
              <a:solidFill>
                <a:schemeClr val="tx1"/>
              </a:solidFill>
              <a:latin typeface="Arial" pitchFamily="34" charset="0"/>
              <a:ea typeface="Calibri" pitchFamily="0" charset="0"/>
              <a:cs typeface="Arial" pitchFamily="34" charset="0"/>
            </a:endParaRPr>
          </a:p>
        </p:txBody>
      </p:sp>
      <p:sp>
        <p:nvSpPr>
          <p:cNvPr id="45" name="文本框"/>
          <p:cNvSpPr>
            <a:spLocks noGrp="1"/>
          </p:cNvSpPr>
          <p:nvPr>
            <p:ph type="ftr"/>
          </p:nvPr>
        </p:nvSpPr>
        <p:spPr>
          <a:xfrm rot="0">
            <a:off x="4083571"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4201813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8"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等线 Light" pitchFamily="0" charset="0"/>
                <a:cs typeface="Arial" pitchFamily="34" charset="0"/>
              </a:rPr>
              <a:t>Problem Statement</a:t>
            </a:r>
            <a:endParaRPr lang="zh-CN" altLang="en-US" sz="44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49"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79000"/>
              </a:lnSpc>
              <a:spcBef>
                <a:spcPts val="1000"/>
              </a:spcBef>
              <a:spcAft>
                <a:spcPts val="0"/>
              </a:spcAft>
              <a:buNone/>
            </a:pPr>
            <a:r>
              <a:rPr lang="en-US" altLang="zh-CN" sz="2000" b="1" i="0" u="none" strike="noStrike" kern="1200" cap="none" spc="0" baseline="0">
                <a:solidFill>
                  <a:srgbClr val="0D0D0D"/>
                </a:solidFill>
                <a:latin typeface="Arial" pitchFamily="34" charset="0"/>
                <a:ea typeface="等线" pitchFamily="0" charset="0"/>
                <a:cs typeface="Arial" pitchFamily="34" charset="0"/>
              </a:rPr>
              <a:t>Problem Statement:</a:t>
            </a:r>
            <a:r>
              <a:rPr lang="en-US" altLang="zh-CN" sz="2000" b="0" i="0" u="none" strike="noStrike" kern="1200" cap="none" spc="0" baseline="0">
                <a:solidFill>
                  <a:srgbClr val="0D0D0D"/>
                </a:solidFill>
                <a:latin typeface="Arial" pitchFamily="34" charset="0"/>
                <a:ea typeface="等线" pitchFamily="0" charset="0"/>
                <a:cs typeface="Arial" pitchFamily="34" charset="0"/>
              </a:rPr>
              <a:t> Develop a predictive model for heart disease that can accurately classify whether a patient is likely to have heart disease based on various medical and demographic features.</a:t>
            </a:r>
            <a:endParaRPr lang="en-US" altLang="zh-CN" sz="2000" b="0" i="0" u="none" strike="noStrike" kern="1200" cap="none" spc="0" baseline="0">
              <a:solidFill>
                <a:srgbClr val="0D0D0D"/>
              </a:solidFill>
              <a:latin typeface="Arial" pitchFamily="34" charset="0"/>
              <a:ea typeface="等线" pitchFamily="0" charset="0"/>
              <a:cs typeface="Arial" pitchFamily="34" charset="0"/>
            </a:endParaRPr>
          </a:p>
          <a:p>
            <a:pPr marL="0" indent="0" algn="just">
              <a:lnSpc>
                <a:spcPct val="79000"/>
              </a:lnSpc>
              <a:spcBef>
                <a:spcPts val="1000"/>
              </a:spcBef>
              <a:spcAft>
                <a:spcPts val="0"/>
              </a:spcAft>
              <a:buNone/>
            </a:pPr>
            <a:r>
              <a:rPr lang="en-US" altLang="zh-CN" sz="2000" b="1" i="0" u="none" strike="noStrike" kern="1200" cap="none" spc="0" baseline="0">
                <a:solidFill>
                  <a:srgbClr val="0D0D0D"/>
                </a:solidFill>
                <a:latin typeface="Arial" pitchFamily="34" charset="0"/>
                <a:ea typeface="等线" pitchFamily="0" charset="0"/>
                <a:cs typeface="Arial" pitchFamily="34" charset="0"/>
              </a:rPr>
              <a:t>Background: </a:t>
            </a:r>
            <a:r>
              <a:rPr lang="en-US" altLang="zh-CN" sz="2000" b="0" i="0" u="none" strike="noStrike" kern="1200" cap="none" spc="0" baseline="0">
                <a:solidFill>
                  <a:srgbClr val="0D0D0D"/>
                </a:solidFill>
                <a:latin typeface="Arial" pitchFamily="34" charset="0"/>
                <a:ea typeface="等线" pitchFamily="0" charset="0"/>
                <a:cs typeface="Arial" pitchFamily="34" charset="0"/>
              </a:rPr>
              <a:t>Heart disease is a leading cause of death worldwide, and its early detection is crucial for effective treatment and prevention. Predictive models can aid healthcare professionals in identifying individuals at high risk of heart disease, allowing for timely intervention and personalized care.</a:t>
            </a:r>
            <a:endParaRPr lang="en-US" altLang="zh-CN" sz="2000" b="0" i="0" u="none" strike="noStrike" kern="1200" cap="none" spc="0" baseline="0">
              <a:solidFill>
                <a:srgbClr val="0D0D0D"/>
              </a:solidFill>
              <a:latin typeface="Arial" pitchFamily="34" charset="0"/>
              <a:ea typeface="等线" pitchFamily="0" charset="0"/>
              <a:cs typeface="Arial" pitchFamily="34" charset="0"/>
            </a:endParaRPr>
          </a:p>
          <a:p>
            <a:pPr marL="0" indent="0" algn="just">
              <a:lnSpc>
                <a:spcPct val="79000"/>
              </a:lnSpc>
              <a:spcBef>
                <a:spcPts val="1000"/>
              </a:spcBef>
              <a:spcAft>
                <a:spcPts val="0"/>
              </a:spcAft>
              <a:buNone/>
            </a:pPr>
            <a:r>
              <a:rPr lang="en-US" altLang="zh-CN" sz="2000" b="1" i="0" u="none" strike="noStrike" kern="1200" cap="none" spc="0" baseline="0">
                <a:solidFill>
                  <a:srgbClr val="0D0D0D"/>
                </a:solidFill>
                <a:latin typeface="Arial" pitchFamily="34" charset="0"/>
                <a:ea typeface="等线" pitchFamily="0" charset="0"/>
                <a:cs typeface="Arial" pitchFamily="34" charset="0"/>
              </a:rPr>
              <a:t>Objective: </a:t>
            </a:r>
            <a:r>
              <a:rPr lang="en-US" altLang="zh-CN" sz="2000" b="0" i="0" u="none" strike="noStrike" kern="1200" cap="none" spc="0" baseline="0">
                <a:solidFill>
                  <a:srgbClr val="0D0D0D"/>
                </a:solidFill>
                <a:latin typeface="Arial" pitchFamily="34" charset="0"/>
                <a:ea typeface="等线" pitchFamily="0" charset="0"/>
                <a:cs typeface="Arial" pitchFamily="34" charset="0"/>
              </a:rPr>
              <a:t>The objective of this project is to build a robust machine learning model capable of accurately predicting the likelihood of heart disease in individuals based on a set of input features such as age, gender, blood pressure, cholesterol levels, etc. The model should achieve high accuracy, sensitivity, and specificity in its predictions.</a:t>
            </a:r>
            <a:endParaRPr lang="en-US" altLang="zh-CN" sz="2000" b="0" i="0" u="none" strike="noStrike" kern="1200" cap="none" spc="0" baseline="0">
              <a:solidFill>
                <a:srgbClr val="0D0D0D"/>
              </a:solidFill>
              <a:latin typeface="Arial" pitchFamily="34" charset="0"/>
              <a:ea typeface="等线" pitchFamily="0" charset="0"/>
              <a:cs typeface="Arial" pitchFamily="34" charset="0"/>
            </a:endParaRPr>
          </a:p>
          <a:p>
            <a:pPr marL="0" indent="0" algn="just">
              <a:lnSpc>
                <a:spcPct val="79000"/>
              </a:lnSpc>
              <a:spcBef>
                <a:spcPts val="1000"/>
              </a:spcBef>
              <a:spcAft>
                <a:spcPts val="0"/>
              </a:spcAft>
              <a:buNone/>
            </a:pPr>
            <a:r>
              <a:rPr lang="en-US" altLang="zh-CN" sz="2000" b="1" i="0" u="none" strike="noStrike" kern="1200" cap="none" spc="0" baseline="0">
                <a:solidFill>
                  <a:srgbClr val="0D0D0D"/>
                </a:solidFill>
                <a:latin typeface="Arial" pitchFamily="34" charset="0"/>
                <a:ea typeface="等线" pitchFamily="0" charset="0"/>
                <a:cs typeface="Arial" pitchFamily="34" charset="0"/>
              </a:rPr>
              <a:t>Data: </a:t>
            </a:r>
            <a:r>
              <a:rPr lang="en-US" altLang="zh-CN" sz="2000" b="0" i="0" u="none" strike="noStrike" kern="1200" cap="none" spc="0" baseline="0">
                <a:solidFill>
                  <a:srgbClr val="0D0D0D"/>
                </a:solidFill>
                <a:latin typeface="Arial" pitchFamily="34" charset="0"/>
                <a:ea typeface="等线" pitchFamily="0" charset="0"/>
                <a:cs typeface="Arial" pitchFamily="34" charset="0"/>
              </a:rPr>
              <a:t>The project will utilize a dataset containing records of patients, each characterized by several attributes including demographic information, medical history, and results of diagnostic tests. The dataset will be preprocessed to handle missing values, normalize features, and possibly perform feature engineering to enhance predictive performance.</a:t>
            </a:r>
            <a:endParaRPr lang="zh-CN" altLang="en-US" sz="2000" b="0" i="0" u="none" strike="noStrike" kern="1200" cap="none" spc="0" baseline="0">
              <a:solidFill>
                <a:srgbClr val="0D0D0D"/>
              </a:solidFill>
              <a:latin typeface="Arial" pitchFamily="34" charset="0"/>
              <a:ea typeface="等线" pitchFamily="0" charset="0"/>
              <a:cs typeface="Arial" pitchFamily="34" charset="0"/>
            </a:endParaRPr>
          </a:p>
        </p:txBody>
      </p:sp>
      <p:sp>
        <p:nvSpPr>
          <p:cNvPr id="50"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190643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3"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等线 Light" pitchFamily="0" charset="0"/>
                <a:cs typeface="Arial" pitchFamily="34" charset="0"/>
              </a:rPr>
              <a:t>Proposed Solution</a:t>
            </a:r>
            <a:endParaRPr lang="zh-CN" altLang="en-US" sz="44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54"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0000"/>
              </a:lnSpc>
              <a:spcBef>
                <a:spcPts val="1000"/>
              </a:spcBef>
              <a:spcAft>
                <a:spcPts val="0"/>
              </a:spcAft>
              <a:buNone/>
            </a:pPr>
            <a:r>
              <a:rPr lang="en-US" altLang="zh-CN" sz="1900" b="0" i="0" u="none" strike="noStrike" kern="1200" cap="none" spc="0" baseline="0">
                <a:solidFill>
                  <a:srgbClr val="0D0D0D"/>
                </a:solidFill>
                <a:latin typeface="Arial" pitchFamily="34" charset="0"/>
                <a:ea typeface="等线" pitchFamily="0" charset="0"/>
                <a:cs typeface="Arial" pitchFamily="34" charset="0"/>
              </a:rPr>
              <a:t>         Predicting heart disease is crucial for early intervention and prevention. One effective solution involves employing machine learning algorithms on comprehensive health data to create predictive models. Here's a proposed solution:</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Data Collection</a:t>
            </a:r>
            <a:r>
              <a:rPr lang="en-US" altLang="zh-CN" sz="1900" b="0" i="0" u="none" strike="noStrike" kern="1200" cap="none" spc="0" baseline="0">
                <a:solidFill>
                  <a:srgbClr val="0D0D0D"/>
                </a:solidFill>
                <a:latin typeface="Arial" pitchFamily="34" charset="0"/>
                <a:ea typeface="等线" pitchFamily="0" charset="0"/>
                <a:cs typeface="Arial" pitchFamily="34" charset="0"/>
              </a:rPr>
              <a:t>.</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Data Preprocessing</a:t>
            </a:r>
            <a:r>
              <a:rPr lang="en-US" altLang="zh-CN" sz="1900" b="0" i="0" u="none" strike="noStrike" kern="1200" cap="none" spc="0" baseline="0">
                <a:solidFill>
                  <a:srgbClr val="0D0D0D"/>
                </a:solidFill>
                <a:latin typeface="Arial" pitchFamily="34" charset="0"/>
                <a:ea typeface="等线" pitchFamily="0" charset="0"/>
                <a:cs typeface="Arial" pitchFamily="34" charset="0"/>
              </a:rPr>
              <a:t> </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Feature Selection.</a:t>
            </a:r>
            <a:endParaRPr lang="en-US" altLang="zh-CN" sz="1900" b="1"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Model Selection</a:t>
            </a:r>
            <a:r>
              <a:rPr lang="en-US" altLang="zh-CN" sz="1900" b="0" i="0" u="none" strike="noStrike" kern="1200" cap="none" spc="0" baseline="0">
                <a:solidFill>
                  <a:srgbClr val="0D0D0D"/>
                </a:solidFill>
                <a:latin typeface="Arial" pitchFamily="34" charset="0"/>
                <a:ea typeface="等线" pitchFamily="0" charset="0"/>
                <a:cs typeface="Arial" pitchFamily="34" charset="0"/>
              </a:rPr>
              <a:t>.</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Model Training.</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Hyperparameter Tuning.</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Model Evaluation.</a:t>
            </a:r>
            <a:endParaRPr lang="en-US" altLang="zh-CN" sz="1900" b="1"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Deployment.</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Monitoring and Updating.</a:t>
            </a:r>
            <a:r>
              <a:rPr lang="en-US" altLang="zh-CN" sz="1900" b="0" i="0" u="none" strike="noStrike" kern="1200" cap="none" spc="0" baseline="0">
                <a:solidFill>
                  <a:srgbClr val="0D0D0D"/>
                </a:solidFill>
                <a:latin typeface="Arial" pitchFamily="34" charset="0"/>
                <a:ea typeface="等线" pitchFamily="0" charset="0"/>
                <a:cs typeface="Arial" pitchFamily="34" charset="0"/>
              </a:rPr>
              <a:t> </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Ethical Considerations.</a:t>
            </a:r>
            <a:endParaRPr lang="zh-CN" altLang="en-US" sz="2400" b="0" i="0" u="none" strike="noStrike" kern="1200" cap="none" spc="0" baseline="0">
              <a:solidFill>
                <a:schemeClr val="tx1"/>
              </a:solidFill>
              <a:latin typeface="Arial" pitchFamily="34" charset="0"/>
              <a:ea typeface="等线" pitchFamily="0" charset="0"/>
              <a:cs typeface="Arial" pitchFamily="34" charset="0"/>
            </a:endParaRPr>
          </a:p>
        </p:txBody>
      </p:sp>
      <p:sp>
        <p:nvSpPr>
          <p:cNvPr id="55"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103202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8"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Algorithm &amp; Deployment</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59"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等线" pitchFamily="0" charset="0"/>
                <a:cs typeface="Arial" pitchFamily="34" charset="0"/>
              </a:rPr>
              <a:t>There are several machine learning algorithms that perform well for heart disease prediction. Here are some popular choices: </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rPr>
              <a:t>Random Forest Classifier: </a:t>
            </a:r>
            <a:r>
              <a:rPr lang="en-US" altLang="zh-CN" sz="2000" b="0" i="0" u="none" strike="noStrike" kern="1200" cap="none" spc="0" baseline="0">
                <a:solidFill>
                  <a:schemeClr val="tx1"/>
                </a:solidFill>
                <a:latin typeface="Arial" pitchFamily="34" charset="0"/>
                <a:ea typeface="等线" pitchFamily="0" charset="0"/>
                <a:cs typeface="Arial" pitchFamily="34" charset="0"/>
              </a:rPr>
              <a:t>This is a robust and flexible ensemble method that often achieves high accuracy on heart disease datasets. </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rPr>
              <a:t>Support Vector Machines (SVM): </a:t>
            </a:r>
            <a:r>
              <a:rPr lang="en-US" altLang="zh-CN" sz="2000" b="0" i="0" u="none" strike="noStrike" kern="1200" cap="none" spc="0" baseline="0">
                <a:solidFill>
                  <a:schemeClr val="tx1"/>
                </a:solidFill>
                <a:latin typeface="Arial" pitchFamily="34" charset="0"/>
                <a:ea typeface="等线" pitchFamily="0" charset="0"/>
                <a:cs typeface="Arial" pitchFamily="34" charset="0"/>
              </a:rPr>
              <a:t>SVMs are powerful for classification tasks and can be effective for heart disease prediction, especially when dealing with imbalanced datasets. </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rPr>
              <a:t>Logistic Regression: </a:t>
            </a:r>
            <a:r>
              <a:rPr lang="en-US" altLang="zh-CN" sz="2000" b="0" i="0" u="none" strike="noStrike" kern="1200" cap="none" spc="0" baseline="0">
                <a:solidFill>
                  <a:schemeClr val="tx1"/>
                </a:solidFill>
                <a:latin typeface="Arial" pitchFamily="34" charset="0"/>
                <a:ea typeface="等线" pitchFamily="0" charset="0"/>
                <a:cs typeface="Arial" pitchFamily="34" charset="0"/>
              </a:rPr>
              <a:t>A simpler model but can still be very effective for heart disease prediction, especially if interpretability of the results is important.</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rPr>
              <a:t>K-Nearest Neighbors (KNN): </a:t>
            </a:r>
            <a:r>
              <a:rPr lang="en-US" altLang="zh-CN" sz="2000" b="0" i="0" u="none" strike="noStrike" kern="1200" cap="none" spc="0" baseline="0">
                <a:solidFill>
                  <a:schemeClr val="tx1"/>
                </a:solidFill>
                <a:latin typeface="Arial" pitchFamily="34" charset="0"/>
                <a:ea typeface="等线" pitchFamily="0" charset="0"/>
                <a:cs typeface="Arial" pitchFamily="34" charset="0"/>
              </a:rPr>
              <a:t>This is a good option for smaller datasets and can be relatively easy to implement.</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rPr>
              <a:t>Artificial Neural Networks (ANNs): </a:t>
            </a:r>
            <a:r>
              <a:rPr lang="en-US" altLang="zh-CN" sz="2000" b="0" i="0" u="none" strike="noStrike" kern="1200" cap="none" spc="0" baseline="0">
                <a:solidFill>
                  <a:schemeClr val="tx1"/>
                </a:solidFill>
                <a:latin typeface="Arial" pitchFamily="34" charset="0"/>
                <a:ea typeface="等线" pitchFamily="0" charset="0"/>
                <a:cs typeface="Arial" pitchFamily="34" charset="0"/>
              </a:rPr>
              <a:t>ANNs can be very powerful but also complex. They may require more data and computational resources compared to other algorithms.</a:t>
            </a:r>
            <a:endParaRPr lang="zh-CN" altLang="en-US" sz="2000" b="0" i="0" u="none" strike="noStrike" kern="1200" cap="none" spc="0" baseline="0">
              <a:solidFill>
                <a:schemeClr val="tx1"/>
              </a:solidFill>
              <a:latin typeface="Arial" pitchFamily="34" charset="0"/>
              <a:ea typeface="等线" pitchFamily="0" charset="0"/>
              <a:cs typeface="Arial" pitchFamily="34" charset="0"/>
            </a:endParaRPr>
          </a:p>
        </p:txBody>
      </p:sp>
      <p:sp>
        <p:nvSpPr>
          <p:cNvPr id="60"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33789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3"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GitHub Link</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64"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65" name="矩形"/>
          <p:cNvSpPr>
            <a:spLocks/>
          </p:cNvSpPr>
          <p:nvPr/>
        </p:nvSpPr>
        <p:spPr>
          <a:xfrm rot="0">
            <a:off x="3063828" y="3200351"/>
            <a:ext cx="12570541"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https://github.com/Sakthivel030/au810021102030-sakthivel.git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7194739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8"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Project Demo(Recorded Video)</a:t>
            </a:r>
            <a:endParaRPr lang="zh-CN" altLang="en-US" sz="6000" b="0" i="0" u="none" strike="noStrike" kern="1200" cap="none" spc="0" baseline="0">
              <a:solidFill>
                <a:schemeClr val="accent1"/>
              </a:solidFill>
              <a:latin typeface="Calibri Light" pitchFamily="0" charset="0"/>
              <a:ea typeface="等线 Light" pitchFamily="0" charset="0"/>
              <a:cs typeface="Lucida Sans" pitchFamily="0" charset="0"/>
            </a:endParaRPr>
          </a:p>
        </p:txBody>
      </p:sp>
      <p:sp>
        <p:nvSpPr>
          <p:cNvPr id="69"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70" name="矩形"/>
          <p:cNvSpPr>
            <a:spLocks/>
          </p:cNvSpPr>
          <p:nvPr/>
        </p:nvSpPr>
        <p:spPr>
          <a:xfrm rot="0">
            <a:off x="5533714" y="2863353"/>
            <a:ext cx="1133457" cy="358140"/>
          </a:xfrm>
          <a:prstGeom prst="rect"/>
          <a:noFill/>
          <a:ln w="12700" cmpd="sng" cap="flat">
            <a:noFill/>
            <a:prstDash val="solid"/>
            <a:miter/>
          </a:ln>
        </p:spPr>
      </p:sp>
      <p:pic>
        <p:nvPicPr>
          <p:cNvPr id="102" name="图片"/>
          <p:cNvPicPr>
            <a:picLocks noChangeAspect="1"/>
          </p:cNvPicPr>
          <p:nvPr/>
        </p:nvPicPr>
        <p:blipFill>
          <a:blip r:embed="rId2" cstate="print"/>
          <a:stretch>
            <a:fillRect/>
          </a:stretch>
        </p:blipFill>
        <p:spPr>
          <a:xfrm rot="0">
            <a:off x="647690" y="1819247"/>
            <a:ext cx="10248744" cy="4304416"/>
          </a:xfrm>
          <a:prstGeom prst="rect"/>
          <a:noFill/>
          <a:ln w="12700" cmpd="sng" cap="flat">
            <a:noFill/>
            <a:prstDash val="solid"/>
            <a:miter/>
          </a:ln>
        </p:spPr>
      </p:pic>
    </p:spTree>
    <p:extLst>
      <p:ext uri="{BB962C8B-B14F-4D97-AF65-F5344CB8AC3E}">
        <p14:creationId xmlns:p14="http://schemas.microsoft.com/office/powerpoint/2010/main" val="22468503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4"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Conclusion</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75"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90000"/>
              </a:lnSpc>
              <a:spcBef>
                <a:spcPts val="1000"/>
              </a:spcBef>
              <a:spcAft>
                <a:spcPts val="0"/>
              </a:spcAft>
              <a:buFont typeface="Arial" pitchFamily="34" charset="0"/>
              <a:buChar char="•"/>
            </a:pPr>
            <a:r>
              <a:rPr lang="en-US" altLang="zh-CN" sz="2000" b="0" i="0" u="none" strike="noStrike" kern="1200" cap="none" spc="0" baseline="0">
                <a:solidFill>
                  <a:srgbClr val="0D0D0D"/>
                </a:solidFill>
                <a:latin typeface="Arial" pitchFamily="34" charset="0"/>
                <a:ea typeface="等线" pitchFamily="0" charset="0"/>
                <a:cs typeface="Arial" pitchFamily="34" charset="0"/>
              </a:rPr>
              <a:t>In conclusion, our heart disease prediction model demonstrates promising accuracy in identifying individuals at risk of developing cardiovascular disorders. Through the utilization of advanced machine learning algorithms and a comprehensive dataset comprising various demographic, clinical, and lifestyle factors, we have achieved a robust predictive capability.</a:t>
            </a:r>
            <a:endParaRPr lang="en-US" altLang="zh-CN" sz="2000" b="0" i="0" u="none" strike="noStrike" kern="1200" cap="none" spc="0" baseline="0">
              <a:solidFill>
                <a:srgbClr val="0D0D0D"/>
              </a:solidFill>
              <a:latin typeface="Arial" pitchFamily="34" charset="0"/>
              <a:ea typeface="等线" pitchFamily="0" charset="0"/>
              <a:cs typeface="Arial" pitchFamily="34" charset="0"/>
            </a:endParaRPr>
          </a:p>
          <a:p>
            <a:pPr marL="0" indent="0" algn="just">
              <a:lnSpc>
                <a:spcPct val="90000"/>
              </a:lnSpc>
              <a:spcBef>
                <a:spcPts val="1000"/>
              </a:spcBef>
              <a:spcAft>
                <a:spcPts val="0"/>
              </a:spcAft>
              <a:buFont typeface="Arial" pitchFamily="34" charset="0"/>
              <a:buChar char="•"/>
            </a:pPr>
            <a:r>
              <a:rPr lang="en-US" altLang="zh-CN" sz="2000" b="0" i="0" u="none" strike="noStrike" kern="1200" cap="none" spc="0" baseline="0">
                <a:solidFill>
                  <a:srgbClr val="0D0D0D"/>
                </a:solidFill>
                <a:latin typeface="Arial" pitchFamily="34" charset="0"/>
                <a:ea typeface="等线" pitchFamily="0" charset="0"/>
                <a:cs typeface="Arial" pitchFamily="34" charset="0"/>
              </a:rPr>
              <a:t>Our findings indicate that factors such as age, gender, blood pressure, cholesterol levels, and smoking status play significant roles in determining an individual's susceptibility to heart disease. Moreover, the inclusion of novel biomarkers and genetic predispositions has enriched the predictive capacity of our model, enhancing its clinical utility.</a:t>
            </a:r>
            <a:endParaRPr lang="en-US" altLang="zh-CN" sz="2000" b="0" i="0" u="none" strike="noStrike" kern="1200" cap="none" spc="0" baseline="0">
              <a:solidFill>
                <a:srgbClr val="0D0D0D"/>
              </a:solidFill>
              <a:latin typeface="Arial" pitchFamily="34" charset="0"/>
              <a:ea typeface="等线" pitchFamily="0" charset="0"/>
              <a:cs typeface="Arial" pitchFamily="34" charset="0"/>
            </a:endParaRPr>
          </a:p>
          <a:p>
            <a:pPr marL="0" indent="0" algn="just">
              <a:lnSpc>
                <a:spcPct val="90000"/>
              </a:lnSpc>
              <a:spcBef>
                <a:spcPts val="1000"/>
              </a:spcBef>
              <a:spcAft>
                <a:spcPts val="0"/>
              </a:spcAft>
              <a:buFont typeface="Arial" pitchFamily="34" charset="0"/>
              <a:buChar char="•"/>
            </a:pPr>
            <a:r>
              <a:rPr lang="en-US" altLang="zh-CN" sz="2000" b="0" i="0" u="none" strike="noStrike" kern="1200" cap="none" spc="0" baseline="0">
                <a:solidFill>
                  <a:srgbClr val="0D0D0D"/>
                </a:solidFill>
                <a:latin typeface="Arial" pitchFamily="34" charset="0"/>
                <a:ea typeface="等线" pitchFamily="0" charset="0"/>
                <a:cs typeface="Arial" pitchFamily="34" charset="0"/>
              </a:rPr>
              <a:t>The implications of this study extend beyond predictive analytics. By accurately identifying high-risk individuals, healthcare providers can implement targeted interventions and preventive measures to mitigate the onset and progression of heart disease. Early identification allows for timely medical interventions, lifestyle modifications, and patient education, ultimately leading to improved patient outcomes and reduced healthcare burden.</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76"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51513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9"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Future Scope</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80"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pitchFamily="0" charset="0"/>
              </a:rPr>
              <a:t>Personalized Medicine.</a:t>
            </a:r>
            <a:endParaRPr lang="en-US" altLang="zh-CN" sz="2000" b="1" i="0" u="none" strike="noStrike" kern="1200" cap="none" spc="0" baseline="0">
              <a:solidFill>
                <a:srgbClr val="0D0D0D"/>
              </a:solidFill>
              <a:latin typeface="Söhne" pitchFamily="0" charset="0"/>
              <a:ea typeface="等线" pitchFamily="0" charset="0"/>
              <a:cs typeface="Lucida Sans" pitchFamily="0" charset="0"/>
            </a:endParaRPr>
          </a:p>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pitchFamily="0" charset="0"/>
              </a:rPr>
              <a:t>Integration of Wearable Devices.</a:t>
            </a:r>
            <a:endParaRPr lang="en-US" altLang="zh-CN" sz="2000" b="1" i="0" u="none" strike="noStrike" kern="1200" cap="none" spc="0" baseline="0">
              <a:solidFill>
                <a:srgbClr val="0D0D0D"/>
              </a:solidFill>
              <a:latin typeface="Söhne" pitchFamily="0" charset="0"/>
              <a:ea typeface="等线" pitchFamily="0" charset="0"/>
              <a:cs typeface="Lucida Sans" pitchFamily="0" charset="0"/>
            </a:endParaRPr>
          </a:p>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pitchFamily="0" charset="0"/>
              </a:rPr>
              <a:t>Artificial Intelligence and Big Data Analytics.</a:t>
            </a:r>
            <a:r>
              <a:rPr lang="en-US" altLang="zh-CN" sz="2000" b="0" i="0" u="none" strike="noStrike" kern="1200" cap="none" spc="0" baseline="0">
                <a:solidFill>
                  <a:srgbClr val="0D0D0D"/>
                </a:solidFill>
                <a:latin typeface="Söhne" pitchFamily="0" charset="0"/>
                <a:ea typeface="等线" pitchFamily="0" charset="0"/>
                <a:cs typeface="Lucida Sans" pitchFamily="0" charset="0"/>
              </a:rPr>
              <a:t> </a:t>
            </a:r>
            <a:endParaRPr lang="en-US" altLang="zh-CN" sz="2000" b="0" i="0" u="none" strike="noStrike" kern="1200" cap="none" spc="0" baseline="0">
              <a:solidFill>
                <a:srgbClr val="0D0D0D"/>
              </a:solidFill>
              <a:latin typeface="Söhne" pitchFamily="0" charset="0"/>
              <a:ea typeface="等线" pitchFamily="0" charset="0"/>
              <a:cs typeface="Lucida Sans" pitchFamily="0" charset="0"/>
            </a:endParaRPr>
          </a:p>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pitchFamily="0" charset="0"/>
              </a:rPr>
              <a:t>Predictive Biomarkers.</a:t>
            </a:r>
            <a:endParaRPr lang="en-US" altLang="zh-CN" sz="2000" b="0" i="0" u="none" strike="noStrike" kern="1200" cap="none" spc="0" baseline="0">
              <a:solidFill>
                <a:srgbClr val="0D0D0D"/>
              </a:solidFill>
              <a:latin typeface="Söhne" pitchFamily="0" charset="0"/>
              <a:ea typeface="等线" pitchFamily="0" charset="0"/>
              <a:cs typeface="Lucida Sans" pitchFamily="0" charset="0"/>
            </a:endParaRPr>
          </a:p>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pitchFamily="0" charset="0"/>
              </a:rPr>
              <a:t>Integration of Multi-omics Data.</a:t>
            </a:r>
            <a:endParaRPr lang="en-US" altLang="zh-CN" sz="2000" b="1" i="0" u="none" strike="noStrike" kern="1200" cap="none" spc="0" baseline="0">
              <a:solidFill>
                <a:srgbClr val="0D0D0D"/>
              </a:solidFill>
              <a:latin typeface="Söhne" pitchFamily="0" charset="0"/>
              <a:ea typeface="等线" pitchFamily="0" charset="0"/>
              <a:cs typeface="Lucida Sans" pitchFamily="0" charset="0"/>
            </a:endParaRPr>
          </a:p>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pitchFamily="0" charset="0"/>
              </a:rPr>
              <a:t>Telemedicine and Remote Monitoring.</a:t>
            </a:r>
            <a:endParaRPr lang="en-US" altLang="zh-CN" sz="2000" b="1" i="0" u="none" strike="noStrike" kern="1200" cap="none" spc="0" baseline="0">
              <a:solidFill>
                <a:srgbClr val="0D0D0D"/>
              </a:solidFill>
              <a:latin typeface="Söhne" pitchFamily="0" charset="0"/>
              <a:ea typeface="等线" pitchFamily="0" charset="0"/>
              <a:cs typeface="Lucida Sans" pitchFamily="0" charset="0"/>
            </a:endParaRPr>
          </a:p>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pitchFamily="0" charset="0"/>
              </a:rPr>
              <a:t>Social Determinants of Health.</a:t>
            </a:r>
            <a:endParaRPr lang="en-US" altLang="zh-CN" sz="2000" b="0" i="0" u="none" strike="noStrike" kern="1200" cap="none" spc="0" baseline="0">
              <a:solidFill>
                <a:srgbClr val="0D0D0D"/>
              </a:solidFill>
              <a:latin typeface="Söhne" pitchFamily="0" charset="0"/>
              <a:ea typeface="等线" pitchFamily="0" charset="0"/>
              <a:cs typeface="Lucida Sans" pitchFamily="0" charset="0"/>
            </a:endParaRPr>
          </a:p>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pitchFamily="0" charset="0"/>
              </a:rPr>
              <a:t>Blockchain Technology for Data Security.</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81"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8587576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777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HEADING</dc:title>
  <dc:creator>Mohammed Ameer</dc:creator>
  <cp:lastModifiedBy>root</cp:lastModifiedBy>
  <cp:revision>78</cp:revision>
  <dcterms:created xsi:type="dcterms:W3CDTF">2021-04-26T07:43:48Z</dcterms:created>
  <dcterms:modified xsi:type="dcterms:W3CDTF">2024-04-18T02:00:22Z</dcterms:modified>
</cp:coreProperties>
</file>