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3" r:id="rId4"/>
    <p:sldId id="311" r:id="rId5"/>
    <p:sldId id="315" r:id="rId6"/>
    <p:sldId id="316" r:id="rId7"/>
    <p:sldId id="317" r:id="rId8"/>
    <p:sldId id="313" r:id="rId9"/>
    <p:sldId id="312" r:id="rId10"/>
    <p:sldId id="318" r:id="rId11"/>
    <p:sldId id="290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41C"/>
    <a:srgbClr val="353F48"/>
    <a:srgbClr val="3C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60"/>
  </p:normalViewPr>
  <p:slideViewPr>
    <p:cSldViewPr snapToGrid="0" showGuides="1">
      <p:cViewPr>
        <p:scale>
          <a:sx n="75" d="100"/>
          <a:sy n="75" d="100"/>
        </p:scale>
        <p:origin x="1914" y="822"/>
      </p:cViewPr>
      <p:guideLst>
        <p:guide orient="horz" pos="2180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presProps" Target="pres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C11944-3ECB-407E-810D-F111F4DFAC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29216A-D554-40A2-B0E0-08D4F1AAE7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>
            <a:off x="0" y="3189288"/>
            <a:ext cx="5148263" cy="3668713"/>
          </a:xfrm>
          <a:custGeom>
            <a:avLst/>
            <a:gdLst>
              <a:gd name="connsiteX0" fmla="*/ 0 w 5735459"/>
              <a:gd name="connsiteY0" fmla="*/ 3657600 h 3657600"/>
              <a:gd name="connsiteX1" fmla="*/ 2867730 w 5735459"/>
              <a:gd name="connsiteY1" fmla="*/ 0 h 3657600"/>
              <a:gd name="connsiteX2" fmla="*/ 5735459 w 5735459"/>
              <a:gd name="connsiteY2" fmla="*/ 3657600 h 3657600"/>
              <a:gd name="connsiteX3" fmla="*/ 0 w 5735459"/>
              <a:gd name="connsiteY3" fmla="*/ 3657600 h 3657600"/>
              <a:gd name="connsiteX0-1" fmla="*/ 0 w 5151259"/>
              <a:gd name="connsiteY0-2" fmla="*/ 3657600 h 3670300"/>
              <a:gd name="connsiteX1-3" fmla="*/ 2867730 w 5151259"/>
              <a:gd name="connsiteY1-4" fmla="*/ 0 h 3670300"/>
              <a:gd name="connsiteX2-5" fmla="*/ 5151259 w 5151259"/>
              <a:gd name="connsiteY2-6" fmla="*/ 3670300 h 3670300"/>
              <a:gd name="connsiteX3-7" fmla="*/ 0 w 5151259"/>
              <a:gd name="connsiteY3-8" fmla="*/ 3657600 h 367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151259" h="3670300">
                <a:moveTo>
                  <a:pt x="0" y="3657600"/>
                </a:moveTo>
                <a:lnTo>
                  <a:pt x="2867730" y="0"/>
                </a:lnTo>
                <a:lnTo>
                  <a:pt x="5151259" y="36703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6"/>
          <p:cNvSpPr txBox="1"/>
          <p:nvPr/>
        </p:nvSpPr>
        <p:spPr>
          <a:xfrm>
            <a:off x="4827270" y="1636713"/>
            <a:ext cx="6454775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en-IN" sz="4000" b="1" dirty="0">
                <a:solidFill>
                  <a:schemeClr val="accent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 A FEEDBACK MANAGEMENT PORTAL FOR </a:t>
            </a:r>
            <a:r>
              <a:rPr lang="en-US" altLang="en-I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TRACKING CUSTOMER FEEDBACK</a:t>
            </a:r>
          </a:p>
        </p:txBody>
      </p:sp>
      <p:sp>
        <p:nvSpPr>
          <p:cNvPr id="5" name="直角三角形 4"/>
          <p:cNvSpPr/>
          <p:nvPr/>
        </p:nvSpPr>
        <p:spPr>
          <a:xfrm rot="5400000">
            <a:off x="-736600" y="736600"/>
            <a:ext cx="6858000" cy="538480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0" y="3575050"/>
            <a:ext cx="5148263" cy="3282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TRP-logo-copy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755" y="365125"/>
            <a:ext cx="3027045" cy="1020445"/>
          </a:xfrm>
          <a:prstGeom prst="rect">
            <a:avLst/>
          </a:prstGeom>
        </p:spPr>
      </p:pic>
      <p:sp>
        <p:nvSpPr>
          <p:cNvPr id="6" name="Text 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2297" y="4400639"/>
            <a:ext cx="29523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r>
              <a:rPr lang="en-GB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Sakthivel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Harivarsha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r>
              <a:rPr lang="en-GB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Aishwarya</a:t>
            </a:r>
            <a:r>
              <a:rPr lang="en-GB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Vikash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411605" y="5123180"/>
            <a:ext cx="26549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 TRP Engineering 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635125" y="4629785"/>
            <a:ext cx="2198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588898">
            <a:off x="3994150" y="4538663"/>
            <a:ext cx="269875" cy="409575"/>
          </a:xfrm>
          <a:custGeom>
            <a:avLst/>
            <a:gdLst>
              <a:gd name="connsiteX0" fmla="*/ 0 w 269920"/>
              <a:gd name="connsiteY0" fmla="*/ 409575 h 409575"/>
              <a:gd name="connsiteX1" fmla="*/ 0 w 269920"/>
              <a:gd name="connsiteY1" fmla="*/ 0 h 409575"/>
              <a:gd name="connsiteX2" fmla="*/ 261445 w 269920"/>
              <a:gd name="connsiteY2" fmla="*/ 255503 h 409575"/>
              <a:gd name="connsiteX3" fmla="*/ 269920 w 269920"/>
              <a:gd name="connsiteY3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20" h="409575">
                <a:moveTo>
                  <a:pt x="0" y="409575"/>
                </a:moveTo>
                <a:lnTo>
                  <a:pt x="0" y="0"/>
                </a:lnTo>
                <a:lnTo>
                  <a:pt x="261445" y="255503"/>
                </a:lnTo>
                <a:lnTo>
                  <a:pt x="269920" y="409575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直角三角形 2"/>
          <p:cNvSpPr/>
          <p:nvPr/>
        </p:nvSpPr>
        <p:spPr>
          <a:xfrm>
            <a:off x="3133725" y="1495425"/>
            <a:ext cx="419100" cy="409575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905000"/>
            <a:ext cx="12192000" cy="2714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25" y="1485900"/>
            <a:ext cx="3076575" cy="3381375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文本框 128"/>
          <p:cNvSpPr txBox="1"/>
          <p:nvPr/>
        </p:nvSpPr>
        <p:spPr>
          <a:xfrm>
            <a:off x="4982210" y="2623185"/>
            <a:ext cx="588962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IN" altLang="zh-CN" sz="6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</a:p>
        </p:txBody>
      </p:sp>
      <p:pic>
        <p:nvPicPr>
          <p:cNvPr id="4" name="Content Placeholder 3" descr="155319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85" y="2270760"/>
            <a:ext cx="1983740" cy="1983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88620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785235" y="828040"/>
            <a:ext cx="4585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PROBLEM STATEMENT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842135"/>
            <a:ext cx="102412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IN" sz="2400" b="1">
                <a:latin typeface="Arial" panose="020B0604020202020204" pitchFamily="34" charset="0"/>
                <a:cs typeface="Arial" panose="020B0604020202020204" pitchFamily="34" charset="0"/>
              </a:rPr>
              <a:t>Develop a feedback management portal for tracking customer </a:t>
            </a:r>
          </a:p>
          <a:p>
            <a:pPr algn="l"/>
            <a:r>
              <a:rPr lang="en-US" altLang="en-IN" sz="2400" b="1">
                <a:latin typeface="Arial" panose="020B0604020202020204" pitchFamily="34" charset="0"/>
                <a:cs typeface="Arial" panose="020B0604020202020204" pitchFamily="34" charset="0"/>
              </a:rPr>
              <a:t>           feedback</a:t>
            </a:r>
            <a:r>
              <a:rPr lang="en-IN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IN" sz="2400" b="1" dirty="0">
              <a:solidFill>
                <a:schemeClr val="accent4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/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The task is to build an application that allows checking the </a:t>
            </a:r>
            <a:r>
              <a:rPr lang="en-US" altLang="en-IN" sz="240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</a:p>
          <a:p>
            <a:pPr algn="l"/>
            <a:r>
              <a:rPr lang="en-US" altLang="en-IN" sz="2400">
                <a:latin typeface="Arial" panose="020B0604020202020204" pitchFamily="34" charset="0"/>
                <a:cs typeface="Arial" panose="020B0604020202020204" pitchFamily="34" charset="0"/>
              </a:rPr>
              <a:t>feedback and manage the portal for tracking customer feedback</a:t>
            </a:r>
          </a:p>
          <a:p>
            <a:pPr algn="l"/>
            <a:endParaRPr lang="en-US" altLang="en-I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The feedback platform collect feedback from various sources, </a:t>
            </a:r>
          </a:p>
          <a:p>
            <a:pPr algn="l"/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including social media, customer reviews, and surveys, and </a:t>
            </a:r>
          </a:p>
          <a:p>
            <a:pPr algn="l"/>
            <a:r>
              <a:rPr lang="en-IN" altLang="en-US" sz="2400">
                <a:latin typeface="Arial" panose="020B0604020202020204" pitchFamily="34" charset="0"/>
                <a:cs typeface="Arial" panose="020B0604020202020204" pitchFamily="34" charset="0"/>
              </a:rPr>
              <a:t>convert the data into a structured format that can be easily analysed.</a:t>
            </a:r>
          </a:p>
          <a:p>
            <a:pPr algn="l">
              <a:buFont typeface="Arial" panose="020B0604020202020204" pitchFamily="34" charset="0"/>
            </a:pPr>
            <a:endParaRPr lang="en-I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88620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93005" y="864870"/>
            <a:ext cx="2171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676400"/>
            <a:ext cx="94297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Feedback Portal</a:t>
            </a:r>
          </a:p>
          <a:p>
            <a:pPr marL="1371600" lvl="2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The feedback platform collect feedback from various sources, </a:t>
            </a:r>
          </a:p>
          <a:p>
            <a:pPr lvl="2" algn="l"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including social media, customer reviews, and surveys,and</a:t>
            </a:r>
          </a:p>
          <a:p>
            <a:pPr lvl="2" algn="l"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convert the data into a structured format that can be easily analysed.</a:t>
            </a:r>
          </a:p>
          <a:p>
            <a:pPr marL="1371600" lvl="2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02995" y="3861435"/>
            <a:ext cx="84150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Collect Feedback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By creating a web applicaion which enables ways to</a:t>
            </a:r>
          </a:p>
          <a:p>
            <a:pPr lvl="2" algn="l"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customers to submit feedback, such as a web form, email, or</a:t>
            </a:r>
          </a:p>
          <a:p>
            <a:pPr lvl="2" algn="l"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social media channels.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88620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93005" y="864870"/>
            <a:ext cx="2171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676400"/>
            <a:ext cx="80403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Categorize Feedback</a:t>
            </a:r>
          </a:p>
          <a:p>
            <a:pPr marL="1371600" lvl="2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Create categories or tags to help organize feedback and</a:t>
            </a:r>
          </a:p>
          <a:p>
            <a:pPr lvl="2" algn="l"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identify common themes.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02995" y="3861435"/>
            <a:ext cx="1053020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Prioritize Feedback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Prioritize feedback based on urgency, severity, or impact on </a:t>
            </a:r>
          </a:p>
          <a:p>
            <a:pPr lvl="2" algn="l"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customer experience.it can be achieved by creating a scoring system based on </a:t>
            </a:r>
          </a:p>
          <a:p>
            <a:pPr lvl="2" algn="l"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customer feedback  frequency, sentiment analysis, and other metrics..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88620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93005" y="864870"/>
            <a:ext cx="2171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676400"/>
            <a:ext cx="94354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Assign Feedback</a:t>
            </a:r>
          </a:p>
          <a:p>
            <a:pPr marL="1371600" lvl="2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Assign feedback to the relevant team member or department based </a:t>
            </a:r>
          </a:p>
          <a:p>
            <a:pPr lvl="2" algn="l"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 on the category and priority level.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02995" y="3861435"/>
            <a:ext cx="80346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The database layer stores feedback and user information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It can be achieved by using MySql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88620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93005" y="864870"/>
            <a:ext cx="21710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SOLUTION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676400"/>
            <a:ext cx="9627235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Admin Panel</a:t>
            </a:r>
          </a:p>
          <a:p>
            <a:pPr marL="1371600" lvl="2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A dashboard with an overview of feedback statistics, such as </a:t>
            </a:r>
          </a:p>
          <a:p>
            <a:pPr lvl="2" algn="l"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the total number of feedback received, feedback status, and feedback </a:t>
            </a:r>
          </a:p>
          <a:p>
            <a:pPr lvl="2" algn="l">
              <a:lnSpc>
                <a:spcPct val="100000"/>
              </a:lnSpc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trends over time.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02995" y="3861435"/>
            <a:ext cx="918146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Report Generation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Generate reports on feedback trends and customer satisfaction</a:t>
            </a:r>
          </a:p>
          <a:p>
            <a:pPr lvl="2" algn="l"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levels to identify areas for improvement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Communicate feedback results to relevant stakeholders, including </a:t>
            </a:r>
          </a:p>
          <a:p>
            <a:pPr lvl="2" algn="l">
              <a:buFont typeface="Arial" panose="020B0604020202020204" pitchFamily="34" charset="0"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product owners, developers, and customer support teams.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75285" y="388620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96435" y="699135"/>
            <a:ext cx="3199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ARCHITECTURE</a:t>
            </a:r>
          </a:p>
        </p:txBody>
      </p:sp>
      <p:pic>
        <p:nvPicPr>
          <p:cNvPr id="7" name="Content Placeholder 6" descr="Untitled Diagram"/>
          <p:cNvPicPr>
            <a:picLocks noGrp="1" noChangeAspect="1"/>
          </p:cNvPicPr>
          <p:nvPr>
            <p:ph idx="1"/>
          </p:nvPr>
        </p:nvPicPr>
        <p:blipFill>
          <a:blip r:embed="rId2"/>
          <a:srcRect t="23740" r="-1940"/>
          <a:stretch>
            <a:fillRect/>
          </a:stretch>
        </p:blipFill>
        <p:spPr>
          <a:xfrm>
            <a:off x="1046480" y="1288415"/>
            <a:ext cx="10218420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40995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85920" y="846455"/>
            <a:ext cx="3784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TECHNICAL STACK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731645"/>
            <a:ext cx="670941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HTML/CSS/JavaScript for the front-end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React for the front-end framework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Django and Node.js for the back-end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MySQL for the database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AWS for the hosting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5285" y="340995"/>
            <a:ext cx="11406505" cy="6113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669790" y="846455"/>
            <a:ext cx="28174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altLang="en-US" sz="3600" b="1">
                <a:solidFill>
                  <a:srgbClr val="FF0000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ADVANTAGES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02995" y="1731645"/>
            <a:ext cx="6153785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Improved Customer Satisfaction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Better Product Development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Increased Efficiency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Centralized Feedback Management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sz="2800">
                <a:latin typeface="Arial" panose="020B0604020202020204" pitchFamily="34" charset="0"/>
                <a:cs typeface="Arial" panose="020B0604020202020204" pitchFamily="34" charset="0"/>
              </a:rPr>
              <a:t>Data-Driven Decision 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2360</Words>
  <Application>Microsoft Office PowerPoint</Application>
  <PresentationFormat>Widescreen</PresentationFormat>
  <Paragraphs>102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sakthivelravichandrant@gmail.com</cp:lastModifiedBy>
  <cp:revision>89</cp:revision>
  <dcterms:created xsi:type="dcterms:W3CDTF">2015-10-17T07:33:00Z</dcterms:created>
  <dcterms:modified xsi:type="dcterms:W3CDTF">2023-09-20T18:06:10Z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1033-11.2.0.11516</vt:lpwstr>
  </property>
  <property fmtid="{D5CDD505-2E9C-101B-9397-08002B2CF9AE}" pid="3" name="ICV">
    <vt:lpwstr>6008661A7C114B7EAC68BCAF4F4776A5</vt:lpwstr>
  </property>
</Properties>
</file>