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0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582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515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33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6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6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4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1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9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9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7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D0E7-7AA8-459B-A629-32F1F580A3BA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02AE9-65F0-455E-9607-0C5942E62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343" y="2409091"/>
            <a:ext cx="7766936" cy="198464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NORMALIZATION OF</a:t>
            </a:r>
            <a:br>
              <a:rPr lang="en-US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5630" y="5389684"/>
            <a:ext cx="33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BY</a:t>
            </a:r>
          </a:p>
          <a:p>
            <a:r>
              <a:rPr lang="en-US" sz="2000" b="1"/>
              <a:t> </a:t>
            </a:r>
            <a:r>
              <a:rPr lang="en-US" sz="2000" b="1" smtClean="0"/>
              <a:t>   SAKTHIVEL.A</a:t>
            </a:r>
          </a:p>
        </p:txBody>
      </p:sp>
    </p:spTree>
    <p:extLst>
      <p:ext uri="{BB962C8B-B14F-4D97-AF65-F5344CB8AC3E}">
        <p14:creationId xmlns:p14="http://schemas.microsoft.com/office/powerpoint/2010/main" val="1056796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65" y="1084384"/>
            <a:ext cx="5336604" cy="63011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BOYCE CODD NORMAL FORM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307" y="1806832"/>
            <a:ext cx="671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Table should be in 3NF.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For any dependency A -&gt; B, A should be a super key.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42165" y="3261947"/>
            <a:ext cx="57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NOT ALLOWDED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307" y="3815945"/>
            <a:ext cx="671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 </a:t>
            </a:r>
            <a:r>
              <a:rPr lang="en-US"/>
              <a:t>primary attribute depends on a non-primary attribute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0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188" y="301870"/>
            <a:ext cx="2487897" cy="656492"/>
          </a:xfrm>
        </p:spPr>
        <p:txBody>
          <a:bodyPr/>
          <a:lstStyle/>
          <a:p>
            <a:r>
              <a:rPr lang="en-US" smtClean="0"/>
              <a:t>EXAMPLE</a:t>
            </a:r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88677"/>
              </p:ext>
            </p:extLst>
          </p:nvPr>
        </p:nvGraphicFramePr>
        <p:xfrm>
          <a:off x="783493" y="122082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0190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83591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654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Std_id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Subject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Professor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0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Java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P.Java1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3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C++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P.CPP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3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Java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P.Java2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525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92" y="2966656"/>
            <a:ext cx="92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the above table, the primary attribute Subject depends on a non-primary attribute Professor.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87188" y="3875454"/>
            <a:ext cx="393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TABLE IN BCNF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58880"/>
              </p:ext>
            </p:extLst>
          </p:nvPr>
        </p:nvGraphicFramePr>
        <p:xfrm>
          <a:off x="465992" y="4599586"/>
          <a:ext cx="46457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899">
                  <a:extLst>
                    <a:ext uri="{9D8B030D-6E8A-4147-A177-3AD203B41FA5}">
                      <a16:colId xmlns:a16="http://schemas.microsoft.com/office/drawing/2014/main" val="1371559804"/>
                    </a:ext>
                  </a:extLst>
                </a:gridCol>
                <a:gridCol w="2322899">
                  <a:extLst>
                    <a:ext uri="{9D8B030D-6E8A-4147-A177-3AD203B41FA5}">
                      <a16:colId xmlns:a16="http://schemas.microsoft.com/office/drawing/2014/main" val="3869192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Std_id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P_id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5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0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3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4883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05707"/>
              </p:ext>
            </p:extLst>
          </p:nvPr>
        </p:nvGraphicFramePr>
        <p:xfrm>
          <a:off x="5319346" y="4599586"/>
          <a:ext cx="45535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53">
                  <a:extLst>
                    <a:ext uri="{9D8B030D-6E8A-4147-A177-3AD203B41FA5}">
                      <a16:colId xmlns:a16="http://schemas.microsoft.com/office/drawing/2014/main" val="2100839216"/>
                    </a:ext>
                  </a:extLst>
                </a:gridCol>
                <a:gridCol w="1517853">
                  <a:extLst>
                    <a:ext uri="{9D8B030D-6E8A-4147-A177-3AD203B41FA5}">
                      <a16:colId xmlns:a16="http://schemas.microsoft.com/office/drawing/2014/main" val="2274466159"/>
                    </a:ext>
                  </a:extLst>
                </a:gridCol>
                <a:gridCol w="1517853">
                  <a:extLst>
                    <a:ext uri="{9D8B030D-6E8A-4147-A177-3AD203B41FA5}">
                      <a16:colId xmlns:a16="http://schemas.microsoft.com/office/drawing/2014/main" val="120398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P_id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Professor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Subject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P.Java1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7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7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P.Java2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8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33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57" y="970085"/>
            <a:ext cx="4527712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FOURTH NORMAL FORM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308" y="1679331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Table should be in BCNF.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It should not have multi-valued dependency.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50957" y="3279669"/>
            <a:ext cx="640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CONDITIONS OF MULTI-VALUED DEPENDENCY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505" y="3741334"/>
            <a:ext cx="74119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A -&gt; B, For a single value of A, more than one value of B exist.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Table should have atleast 3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For a table with A, B, C columns, B and C should be independent.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2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81" y="284285"/>
            <a:ext cx="2162581" cy="524608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99054"/>
              </p:ext>
            </p:extLst>
          </p:nvPr>
        </p:nvGraphicFramePr>
        <p:xfrm>
          <a:off x="827455" y="948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667322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55684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443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Std_id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Course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Hobby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5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Science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Cricket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1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Maths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Hockey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7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C++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Crickey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5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PHP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Hockey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9209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2709" y="3006970"/>
            <a:ext cx="881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the above table, Std_id have more than one value in the other two columns and the other two columns (Course and Hobby ) are having no relationship.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5981" y="3831999"/>
            <a:ext cx="2874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TABLE IN 4NF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90063"/>
              </p:ext>
            </p:extLst>
          </p:nvPr>
        </p:nvGraphicFramePr>
        <p:xfrm>
          <a:off x="562709" y="4472965"/>
          <a:ext cx="40708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419">
                  <a:extLst>
                    <a:ext uri="{9D8B030D-6E8A-4147-A177-3AD203B41FA5}">
                      <a16:colId xmlns:a16="http://schemas.microsoft.com/office/drawing/2014/main" val="2968158241"/>
                    </a:ext>
                  </a:extLst>
                </a:gridCol>
                <a:gridCol w="2035419">
                  <a:extLst>
                    <a:ext uri="{9D8B030D-6E8A-4147-A177-3AD203B41FA5}">
                      <a16:colId xmlns:a16="http://schemas.microsoft.com/office/drawing/2014/main" val="398634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Std_id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Course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0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Science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Maths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C++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PHP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442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40599"/>
              </p:ext>
            </p:extLst>
          </p:nvPr>
        </p:nvGraphicFramePr>
        <p:xfrm>
          <a:off x="4971237" y="4472965"/>
          <a:ext cx="44101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078">
                  <a:extLst>
                    <a:ext uri="{9D8B030D-6E8A-4147-A177-3AD203B41FA5}">
                      <a16:colId xmlns:a16="http://schemas.microsoft.com/office/drawing/2014/main" val="2968158241"/>
                    </a:ext>
                  </a:extLst>
                </a:gridCol>
                <a:gridCol w="2205078">
                  <a:extLst>
                    <a:ext uri="{9D8B030D-6E8A-4147-A177-3AD203B41FA5}">
                      <a16:colId xmlns:a16="http://schemas.microsoft.com/office/drawing/2014/main" val="398634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Std_id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Hobby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0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Cricket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Hockey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Crickey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Hockey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4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6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395828" cy="58615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FIFTH NORMAL FORM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756138" y="1327638"/>
            <a:ext cx="851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Table should be in 4NF.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It should not have join dependency.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85801" y="2497015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JOIN DEPENDENCY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437" y="3042138"/>
            <a:ext cx="87483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If we break a table into two tables and again if we try to join that tables, if the joined table have a problems like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A</a:t>
            </a:r>
            <a:r>
              <a:rPr lang="en-US" smtClean="0"/>
              <a:t>dditional informathon creation or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mtClean="0"/>
              <a:t>Information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Then the table is having join dependency.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3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385429" y="3555021"/>
            <a:ext cx="2603954" cy="568569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IN" sz="28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66303"/>
              </p:ext>
            </p:extLst>
          </p:nvPr>
        </p:nvGraphicFramePr>
        <p:xfrm>
          <a:off x="1343791" y="4193932"/>
          <a:ext cx="5619717" cy="227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39">
                  <a:extLst>
                    <a:ext uri="{9D8B030D-6E8A-4147-A177-3AD203B41FA5}">
                      <a16:colId xmlns:a16="http://schemas.microsoft.com/office/drawing/2014/main" val="3352899738"/>
                    </a:ext>
                  </a:extLst>
                </a:gridCol>
                <a:gridCol w="1873239">
                  <a:extLst>
                    <a:ext uri="{9D8B030D-6E8A-4147-A177-3AD203B41FA5}">
                      <a16:colId xmlns:a16="http://schemas.microsoft.com/office/drawing/2014/main" val="2222158918"/>
                    </a:ext>
                  </a:extLst>
                </a:gridCol>
                <a:gridCol w="1873239">
                  <a:extLst>
                    <a:ext uri="{9D8B030D-6E8A-4147-A177-3AD203B41FA5}">
                      <a16:colId xmlns:a16="http://schemas.microsoft.com/office/drawing/2014/main" val="3508821832"/>
                    </a:ext>
                  </a:extLst>
                </a:gridCol>
              </a:tblGrid>
              <a:tr h="379534">
                <a:tc>
                  <a:txBody>
                    <a:bodyPr/>
                    <a:lstStyle/>
                    <a:p>
                      <a:r>
                        <a:rPr lang="en-US" smtClean="0"/>
                        <a:t>Supplier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Product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Customer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3513"/>
                  </a:ext>
                </a:extLst>
              </a:tr>
              <a:tr h="379534">
                <a:tc>
                  <a:txBody>
                    <a:bodyPr/>
                    <a:lstStyle/>
                    <a:p>
                      <a:r>
                        <a:rPr lang="en-US" smtClean="0"/>
                        <a:t>S1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76392"/>
                  </a:ext>
                </a:extLst>
              </a:tr>
              <a:tr h="379534">
                <a:tc>
                  <a:txBody>
                    <a:bodyPr/>
                    <a:lstStyle/>
                    <a:p>
                      <a:r>
                        <a:rPr lang="en-US" smtClean="0"/>
                        <a:t>S1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C2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71290"/>
                  </a:ext>
                </a:extLst>
              </a:tr>
              <a:tr h="379534">
                <a:tc>
                  <a:txBody>
                    <a:bodyPr/>
                    <a:lstStyle/>
                    <a:p>
                      <a:r>
                        <a:rPr lang="en-US" smtClean="0"/>
                        <a:t>S2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C3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41704"/>
                  </a:ext>
                </a:extLst>
              </a:tr>
              <a:tr h="379534">
                <a:tc>
                  <a:txBody>
                    <a:bodyPr/>
                    <a:lstStyle/>
                    <a:p>
                      <a:r>
                        <a:rPr lang="en-US" smtClean="0"/>
                        <a:t>S2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C4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40225"/>
                  </a:ext>
                </a:extLst>
              </a:tr>
              <a:tr h="379534">
                <a:tc>
                  <a:txBody>
                    <a:bodyPr/>
                    <a:lstStyle/>
                    <a:p>
                      <a:r>
                        <a:rPr lang="en-US" smtClean="0"/>
                        <a:t>S3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7955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5429" y="325287"/>
            <a:ext cx="2714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JOIN DEPENDENCY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17" y="930353"/>
            <a:ext cx="2501701" cy="25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0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50" y="574188"/>
            <a:ext cx="5459697" cy="603738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SPLITTING THE TABLE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07054"/>
              </p:ext>
            </p:extLst>
          </p:nvPr>
        </p:nvGraphicFramePr>
        <p:xfrm>
          <a:off x="351692" y="1331791"/>
          <a:ext cx="2858230" cy="232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15">
                  <a:extLst>
                    <a:ext uri="{9D8B030D-6E8A-4147-A177-3AD203B41FA5}">
                      <a16:colId xmlns:a16="http://schemas.microsoft.com/office/drawing/2014/main" val="2137755634"/>
                    </a:ext>
                  </a:extLst>
                </a:gridCol>
                <a:gridCol w="1429115">
                  <a:extLst>
                    <a:ext uri="{9D8B030D-6E8A-4147-A177-3AD203B41FA5}">
                      <a16:colId xmlns:a16="http://schemas.microsoft.com/office/drawing/2014/main" val="1382025219"/>
                    </a:ext>
                  </a:extLst>
                </a:gridCol>
              </a:tblGrid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Supplier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Product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1827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28267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P2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69001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P3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08757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P4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21678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373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54632"/>
              </p:ext>
            </p:extLst>
          </p:nvPr>
        </p:nvGraphicFramePr>
        <p:xfrm>
          <a:off x="6945320" y="1331790"/>
          <a:ext cx="3851308" cy="232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54">
                  <a:extLst>
                    <a:ext uri="{9D8B030D-6E8A-4147-A177-3AD203B41FA5}">
                      <a16:colId xmlns:a16="http://schemas.microsoft.com/office/drawing/2014/main" val="3770071290"/>
                    </a:ext>
                  </a:extLst>
                </a:gridCol>
                <a:gridCol w="1925654">
                  <a:extLst>
                    <a:ext uri="{9D8B030D-6E8A-4147-A177-3AD203B41FA5}">
                      <a16:colId xmlns:a16="http://schemas.microsoft.com/office/drawing/2014/main" val="1196489212"/>
                    </a:ext>
                  </a:extLst>
                </a:gridCol>
              </a:tblGrid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Supplier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Customer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45676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06453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C2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07297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C3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53969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C4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2978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smtClean="0"/>
                        <a:t>S3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98865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02550" y="4117731"/>
            <a:ext cx="2584612" cy="4542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2" y="4879731"/>
            <a:ext cx="859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After splitting the table, if we try to get to know about an information “ S1 sells P1 to C1 “ it is losted.</a:t>
            </a:r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12766"/>
              </p:ext>
            </p:extLst>
          </p:nvPr>
        </p:nvGraphicFramePr>
        <p:xfrm>
          <a:off x="3342584" y="1363142"/>
          <a:ext cx="3470074" cy="229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037">
                  <a:extLst>
                    <a:ext uri="{9D8B030D-6E8A-4147-A177-3AD203B41FA5}">
                      <a16:colId xmlns:a16="http://schemas.microsoft.com/office/drawing/2014/main" val="2732389955"/>
                    </a:ext>
                  </a:extLst>
                </a:gridCol>
                <a:gridCol w="1735037">
                  <a:extLst>
                    <a:ext uri="{9D8B030D-6E8A-4147-A177-3AD203B41FA5}">
                      <a16:colId xmlns:a16="http://schemas.microsoft.com/office/drawing/2014/main" val="2547177331"/>
                    </a:ext>
                  </a:extLst>
                </a:gridCol>
              </a:tblGrid>
              <a:tr h="458427">
                <a:tc>
                  <a:txBody>
                    <a:bodyPr/>
                    <a:lstStyle/>
                    <a:p>
                      <a:r>
                        <a:rPr lang="en-US" smtClean="0"/>
                        <a:t>Customer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Product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6905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r>
                        <a:rPr lang="en-US" smtClean="0"/>
                        <a:t>C1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52629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r>
                        <a:rPr lang="en-US" smtClean="0"/>
                        <a:t>C2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P2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73443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r>
                        <a:rPr lang="en-US" smtClean="0"/>
                        <a:t>C3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P3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64965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r>
                        <a:rPr lang="en-US" smtClean="0"/>
                        <a:t>C4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P4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7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895" y="3159370"/>
            <a:ext cx="8596668" cy="779585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THANK</a:t>
            </a:r>
            <a:r>
              <a:rPr lang="en-US" smtClean="0"/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YOU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569351" cy="867508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NORMALIZATION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8362" y="1477108"/>
            <a:ext cx="85988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In database, Normalization is used to remove the duplicate data and database anomalies from relational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It also helps us to reduce data redundancy.</a:t>
            </a:r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249690"/>
            <a:ext cx="5134382" cy="867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smtClean="0">
                <a:solidFill>
                  <a:schemeClr val="accent1">
                    <a:lumMod val="75000"/>
                  </a:schemeClr>
                </a:solidFill>
              </a:rPr>
              <a:t>TYPES OF ANOMALIES:</a:t>
            </a:r>
            <a:endParaRPr lang="en-IN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870" y="4052721"/>
            <a:ext cx="63920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Insertion anomalies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Deletion anomalies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Updation anomalies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5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688297" cy="832338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EXAMPLE FOR ANOMALIES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64676"/>
              </p:ext>
            </p:extLst>
          </p:nvPr>
        </p:nvGraphicFramePr>
        <p:xfrm>
          <a:off x="897792" y="159889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501437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34166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40127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4497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3974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Std_id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Std_Name</a:t>
                      </a:r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Dept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Office_No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4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AAA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CSE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Mr.JD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4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BBB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CSE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Mr.JD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CCC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CSE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Mr.JD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2127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6477" y="3455377"/>
            <a:ext cx="9741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When we insert a new row to this table, we need to insert repeated values for it which an </a:t>
            </a:r>
            <a:r>
              <a:rPr lang="en-US" b="1" smtClean="0"/>
              <a:t>insertion anomaly.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When we delete the student details from this table the department details will also get deleted along with the student details which is a </a:t>
            </a:r>
            <a:r>
              <a:rPr lang="en-US" b="1" smtClean="0"/>
              <a:t>deletion anomaly.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If we want to change the HOD name then we have to change it in all the rows which is an </a:t>
            </a:r>
            <a:r>
              <a:rPr lang="en-US" b="1" smtClean="0"/>
              <a:t>updation anomaly.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71466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72" y="723899"/>
            <a:ext cx="8596668" cy="726831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FIRST NORMAL FORM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647" y="1556239"/>
            <a:ext cx="8889023" cy="307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smtClean="0"/>
              <a:t>A table is in First Normal form if it satisfies the following conditions: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Each column should contain atomic values.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A column should contain values in same data type.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Each column should have a unique name.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Order doesn’t matter.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2181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38670"/>
              </p:ext>
            </p:extLst>
          </p:nvPr>
        </p:nvGraphicFramePr>
        <p:xfrm>
          <a:off x="1146003" y="149338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37963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83985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61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Roll_No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Course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9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AAA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C,C++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BBB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Java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9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CCC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Python,Java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470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7346" y="3341792"/>
            <a:ext cx="341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TABLE IN 1NF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50310"/>
              </p:ext>
            </p:extLst>
          </p:nvPr>
        </p:nvGraphicFramePr>
        <p:xfrm>
          <a:off x="1146003" y="4102329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02213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2087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3948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Roll_No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Course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2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AAA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0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AAA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C++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BBB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Java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CCC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Python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6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CCC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Java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1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53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072835" cy="718038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SECOND NORMAL FORM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815" y="1494692"/>
            <a:ext cx="6418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Table should be in 1NF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No partial dependency should be there in the table.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77334" y="2980730"/>
            <a:ext cx="386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PARTIAL DEPENDENCY:</a:t>
            </a:r>
            <a:endParaRPr lang="en-IN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814" y="3683977"/>
            <a:ext cx="8238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Partial dependency is means, a non primary attribute depends on a part of a primary key (candidate key).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8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10" y="284285"/>
            <a:ext cx="8596668" cy="665284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43795"/>
              </p:ext>
            </p:extLst>
          </p:nvPr>
        </p:nvGraphicFramePr>
        <p:xfrm>
          <a:off x="941753" y="1062564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76143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4176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69627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527491"/>
                    </a:ext>
                  </a:extLst>
                </a:gridCol>
              </a:tblGrid>
              <a:tr h="27492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Std_id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Subject_id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Marks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Teacher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24944"/>
                  </a:ext>
                </a:extLst>
              </a:tr>
              <a:tr h="274926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Mr.A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26698"/>
                  </a:ext>
                </a:extLst>
              </a:tr>
              <a:tr h="274926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Mr.B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68134"/>
                  </a:ext>
                </a:extLst>
              </a:tr>
              <a:tr h="274926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Mr.A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6593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0810" y="2751993"/>
            <a:ext cx="8783189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In the above table, (Std_id + Subject_id) are primary keys and teacher column partially depends only on Subject_id column.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2356" y="3729984"/>
            <a:ext cx="399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TABLE IN 2NF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64467"/>
              </p:ext>
            </p:extLst>
          </p:nvPr>
        </p:nvGraphicFramePr>
        <p:xfrm>
          <a:off x="422357" y="4328028"/>
          <a:ext cx="51343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461">
                  <a:extLst>
                    <a:ext uri="{9D8B030D-6E8A-4147-A177-3AD203B41FA5}">
                      <a16:colId xmlns:a16="http://schemas.microsoft.com/office/drawing/2014/main" val="1278030220"/>
                    </a:ext>
                  </a:extLst>
                </a:gridCol>
                <a:gridCol w="1711461">
                  <a:extLst>
                    <a:ext uri="{9D8B030D-6E8A-4147-A177-3AD203B41FA5}">
                      <a16:colId xmlns:a16="http://schemas.microsoft.com/office/drawing/2014/main" val="22436198"/>
                    </a:ext>
                  </a:extLst>
                </a:gridCol>
                <a:gridCol w="1711461">
                  <a:extLst>
                    <a:ext uri="{9D8B030D-6E8A-4147-A177-3AD203B41FA5}">
                      <a16:colId xmlns:a16="http://schemas.microsoft.com/office/drawing/2014/main" val="332605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Std_id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Subject_id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Marks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3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82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85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2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90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691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77181"/>
              </p:ext>
            </p:extLst>
          </p:nvPr>
        </p:nvGraphicFramePr>
        <p:xfrm>
          <a:off x="5732584" y="4328028"/>
          <a:ext cx="5596792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396">
                  <a:extLst>
                    <a:ext uri="{9D8B030D-6E8A-4147-A177-3AD203B41FA5}">
                      <a16:colId xmlns:a16="http://schemas.microsoft.com/office/drawing/2014/main" val="4050158825"/>
                    </a:ext>
                  </a:extLst>
                </a:gridCol>
                <a:gridCol w="2798396">
                  <a:extLst>
                    <a:ext uri="{9D8B030D-6E8A-4147-A177-3AD203B41FA5}">
                      <a16:colId xmlns:a16="http://schemas.microsoft.com/office/drawing/2014/main" val="115191263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Subject_id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Teacher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95892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Mr.A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773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Mr.B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8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80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64" y="987669"/>
            <a:ext cx="5081628" cy="753208"/>
          </a:xfrm>
        </p:spPr>
        <p:txBody>
          <a:bodyPr>
            <a:normAutofit/>
          </a:bodyPr>
          <a:lstStyle/>
          <a:p>
            <a:r>
              <a:rPr lang="en-US" sz="3200" smtClean="0">
                <a:solidFill>
                  <a:schemeClr val="accent1">
                    <a:lumMod val="75000"/>
                  </a:schemeClr>
                </a:solidFill>
              </a:rPr>
              <a:t>THIRD NORMAL FORM</a:t>
            </a:r>
            <a:endParaRPr lang="en-IN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061" y="1740877"/>
            <a:ext cx="648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Table should be in 2NF</a:t>
            </a:r>
            <a:r>
              <a:rPr lang="en-IN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No Transitive dependency is allowed.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880" y="3306046"/>
            <a:ext cx="561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TRANSITIVE DEPENDENCY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776" y="3912577"/>
            <a:ext cx="8651631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A non primary attribute depends on another non primary attribute is called Transitive dependency.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1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65" y="293077"/>
            <a:ext cx="4193604" cy="581008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86313"/>
              </p:ext>
            </p:extLst>
          </p:nvPr>
        </p:nvGraphicFramePr>
        <p:xfrm>
          <a:off x="647899" y="113290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541750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213719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18806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3437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4167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Std_id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Subject_id</a:t>
                      </a:r>
                      <a:endParaRPr lang="en-I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marks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Exam_Name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Total_Marks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Theory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9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Practicals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0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Assignments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7754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899" y="2892669"/>
            <a:ext cx="928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In the above table, Total_Mart column which is a non-primary attribute depends on another non-primary attribute which is Exam_Name.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47899" y="3877408"/>
            <a:ext cx="395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TABLE IN 3NF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95607"/>
              </p:ext>
            </p:extLst>
          </p:nvPr>
        </p:nvGraphicFramePr>
        <p:xfrm>
          <a:off x="647899" y="4602842"/>
          <a:ext cx="5995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844">
                  <a:extLst>
                    <a:ext uri="{9D8B030D-6E8A-4147-A177-3AD203B41FA5}">
                      <a16:colId xmlns:a16="http://schemas.microsoft.com/office/drawing/2014/main" val="3182677735"/>
                    </a:ext>
                  </a:extLst>
                </a:gridCol>
                <a:gridCol w="1498844">
                  <a:extLst>
                    <a:ext uri="{9D8B030D-6E8A-4147-A177-3AD203B41FA5}">
                      <a16:colId xmlns:a16="http://schemas.microsoft.com/office/drawing/2014/main" val="929236693"/>
                    </a:ext>
                  </a:extLst>
                </a:gridCol>
                <a:gridCol w="1498844">
                  <a:extLst>
                    <a:ext uri="{9D8B030D-6E8A-4147-A177-3AD203B41FA5}">
                      <a16:colId xmlns:a16="http://schemas.microsoft.com/office/drawing/2014/main" val="1832007142"/>
                    </a:ext>
                  </a:extLst>
                </a:gridCol>
                <a:gridCol w="1498844">
                  <a:extLst>
                    <a:ext uri="{9D8B030D-6E8A-4147-A177-3AD203B41FA5}">
                      <a16:colId xmlns:a16="http://schemas.microsoft.com/office/drawing/2014/main" val="383258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Std_id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Subject_id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marks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Exam_Name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8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Theory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Practicals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9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Assignmants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9673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86273"/>
              </p:ext>
            </p:extLst>
          </p:nvPr>
        </p:nvGraphicFramePr>
        <p:xfrm>
          <a:off x="7150299" y="4602842"/>
          <a:ext cx="325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6320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0474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Exam_Name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Total_Marks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7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Theory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5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Practicals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Assignmants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45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795</Words>
  <Application>Microsoft Office PowerPoint</Application>
  <PresentationFormat>Widescreen</PresentationFormat>
  <Paragraphs>317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Trebuchet MS</vt:lpstr>
      <vt:lpstr>Wingdings 3</vt:lpstr>
      <vt:lpstr>Facet</vt:lpstr>
      <vt:lpstr>NORMALIZATION OF DATABASE</vt:lpstr>
      <vt:lpstr>NORMALIZATION</vt:lpstr>
      <vt:lpstr>EXAMPLE FOR ANOMALIES</vt:lpstr>
      <vt:lpstr>FIRST NORMAL FORM</vt:lpstr>
      <vt:lpstr>EXAMPLE</vt:lpstr>
      <vt:lpstr>SECOND NORMAL FORM</vt:lpstr>
      <vt:lpstr>EXAMPLE</vt:lpstr>
      <vt:lpstr>THIRD NORMAL FORM</vt:lpstr>
      <vt:lpstr>EXAMPLE</vt:lpstr>
      <vt:lpstr>BOYCE CODD NORMAL FORM</vt:lpstr>
      <vt:lpstr>EXAMPLE</vt:lpstr>
      <vt:lpstr>FOURTH NORMAL FORM</vt:lpstr>
      <vt:lpstr>EXAMPLE</vt:lpstr>
      <vt:lpstr>FIFTH NORMAL FORM</vt:lpstr>
      <vt:lpstr>EXAMPLE</vt:lpstr>
      <vt:lpstr>SPLITTING THE 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 IN DATABASE</dc:title>
  <dc:creator>Sakthivel A</dc:creator>
  <cp:lastModifiedBy>Sakthivel A</cp:lastModifiedBy>
  <cp:revision>34</cp:revision>
  <dcterms:created xsi:type="dcterms:W3CDTF">2023-07-18T16:47:54Z</dcterms:created>
  <dcterms:modified xsi:type="dcterms:W3CDTF">2023-07-21T04:23:05Z</dcterms:modified>
</cp:coreProperties>
</file>