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Black" panose="020B0A04020102020204" pitchFamily="34" charset="0"/>
                <a:cs typeface="Arial"/>
              </a:rPr>
              <a:t>CAPSTONE PROJECT</a:t>
            </a:r>
          </a:p>
        </p:txBody>
      </p:sp>
      <p:sp>
        <p:nvSpPr>
          <p:cNvPr id="1048591" name="TextBox 3"/>
          <p:cNvSpPr txBox="1"/>
          <p:nvPr/>
        </p:nvSpPr>
        <p:spPr>
          <a:xfrm>
            <a:off x="1769805" y="4635526"/>
            <a:ext cx="8868697" cy="802640"/>
          </a:xfrm>
          <a:prstGeom prst="rect"/>
          <a:noFill/>
        </p:spPr>
        <p:txBody>
          <a:bodyPr anchor="t" bIns="45720" lIns="91440" rIns="91440" rtlCol="0" tIns="45720" wrap="square">
            <a:spAutoFit/>
          </a:bodyPr>
          <a:p>
            <a:r>
              <a:rPr b="1" dirty="0" sz="2400" lang="en-US">
                <a:solidFill>
                  <a:schemeClr val="accent1">
                    <a:lumMod val="75000"/>
                  </a:schemeClr>
                </a:solidFill>
                <a:latin typeface="Lucida Bright" panose="02040602050505020304" pitchFamily="18" charset="0"/>
                <a:cs typeface="Arial" pitchFamily="34" charset="0"/>
              </a:rPr>
              <a:t>Presented by:</a:t>
            </a:r>
          </a:p>
          <a:p>
            <a:r>
              <a:rPr b="1" sz="2400" lang="en-US">
                <a:solidFill>
                  <a:schemeClr val="accent1">
                    <a:lumMod val="75000"/>
                  </a:schemeClr>
                </a:solidFill>
                <a:latin typeface="Lucida Bright" panose="02040602050505020304" pitchFamily="18" charset="0"/>
                <a:cs typeface="Arial" pitchFamily="34" charset="0"/>
              </a:rPr>
              <a:t>S</a:t>
            </a:r>
            <a:r>
              <a:rPr b="1" sz="2400" lang="en-US">
                <a:solidFill>
                  <a:schemeClr val="accent1">
                    <a:lumMod val="75000"/>
                  </a:schemeClr>
                </a:solidFill>
                <a:latin typeface="Lucida Bright" panose="02040602050505020304" pitchFamily="18" charset="0"/>
                <a:cs typeface="Arial" pitchFamily="34" charset="0"/>
              </a:rPr>
              <a:t>A</a:t>
            </a:r>
            <a:r>
              <a:rPr b="1" sz="2400" lang="en-US">
                <a:solidFill>
                  <a:schemeClr val="accent1">
                    <a:lumMod val="75000"/>
                  </a:schemeClr>
                </a:solidFill>
                <a:latin typeface="Lucida Bright" panose="02040602050505020304" pitchFamily="18" charset="0"/>
                <a:cs typeface="Arial" pitchFamily="34" charset="0"/>
              </a:rPr>
              <a:t>K</a:t>
            </a:r>
            <a:r>
              <a:rPr b="1" sz="2400" lang="en-US">
                <a:solidFill>
                  <a:schemeClr val="accent1">
                    <a:lumMod val="75000"/>
                  </a:schemeClr>
                </a:solidFill>
                <a:latin typeface="Lucida Bright" panose="02040602050505020304" pitchFamily="18" charset="0"/>
                <a:cs typeface="Arial" pitchFamily="34" charset="0"/>
              </a:rPr>
              <a:t>T</a:t>
            </a:r>
            <a:r>
              <a:rPr b="1" sz="2400" lang="en-US">
                <a:solidFill>
                  <a:schemeClr val="accent1">
                    <a:lumMod val="75000"/>
                  </a:schemeClr>
                </a:solidFill>
                <a:latin typeface="Lucida Bright" panose="02040602050505020304" pitchFamily="18" charset="0"/>
                <a:cs typeface="Arial" pitchFamily="34" charset="0"/>
              </a:rPr>
              <a:t>H</a:t>
            </a:r>
            <a:r>
              <a:rPr b="1" sz="2400" lang="en-US">
                <a:solidFill>
                  <a:schemeClr val="accent1">
                    <a:lumMod val="75000"/>
                  </a:schemeClr>
                </a:solidFill>
                <a:latin typeface="Lucida Bright" panose="02040602050505020304" pitchFamily="18" charset="0"/>
                <a:cs typeface="Arial" pitchFamily="34" charset="0"/>
              </a:rPr>
              <a:t>I</a:t>
            </a:r>
            <a:r>
              <a:rPr b="1" sz="2400" lang="en-US">
                <a:solidFill>
                  <a:schemeClr val="accent1">
                    <a:lumMod val="75000"/>
                  </a:schemeClr>
                </a:solidFill>
                <a:latin typeface="Lucida Bright" panose="02040602050505020304" pitchFamily="18" charset="0"/>
                <a:cs typeface="Arial" pitchFamily="34" charset="0"/>
              </a:rPr>
              <a:t>V</a:t>
            </a:r>
            <a:r>
              <a:rPr b="1" sz="2400" lang="en-US">
                <a:solidFill>
                  <a:schemeClr val="accent1">
                    <a:lumMod val="75000"/>
                  </a:schemeClr>
                </a:solidFill>
                <a:latin typeface="Lucida Bright" panose="02040602050505020304" pitchFamily="18" charset="0"/>
                <a:cs typeface="Arial" pitchFamily="34" charset="0"/>
              </a:rPr>
              <a:t>E</a:t>
            </a:r>
            <a:r>
              <a:rPr b="1" sz="2400" lang="en-US">
                <a:solidFill>
                  <a:schemeClr val="accent1">
                    <a:lumMod val="75000"/>
                  </a:schemeClr>
                </a:solidFill>
                <a:latin typeface="Lucida Bright" panose="02040602050505020304" pitchFamily="18" charset="0"/>
                <a:cs typeface="Arial" pitchFamily="34" charset="0"/>
              </a:rPr>
              <a:t>L</a:t>
            </a:r>
            <a:r>
              <a:rPr b="1" sz="2400" lang="en-US">
                <a:solidFill>
                  <a:schemeClr val="accent1">
                    <a:lumMod val="75000"/>
                  </a:schemeClr>
                </a:solidFill>
                <a:latin typeface="Lucida Bright" panose="02040602050505020304" pitchFamily="18" charset="0"/>
                <a:cs typeface="Arial" pitchFamily="34" charset="0"/>
              </a:rPr>
              <a:t>.</a:t>
            </a:r>
            <a:r>
              <a:rPr b="1" sz="2400" lang="en-US">
                <a:solidFill>
                  <a:schemeClr val="accent1">
                    <a:lumMod val="75000"/>
                  </a:schemeClr>
                </a:solidFill>
                <a:latin typeface="Lucida Bright" panose="02040602050505020304" pitchFamily="18" charset="0"/>
                <a:cs typeface="Arial" pitchFamily="34" charset="0"/>
              </a:rPr>
              <a:t>A</a:t>
            </a:r>
            <a:r>
              <a:rPr b="1" sz="2400" lang="en-US">
                <a:solidFill>
                  <a:schemeClr val="accent1">
                    <a:lumMod val="75000"/>
                  </a:schemeClr>
                </a:solidFill>
                <a:latin typeface="Lucida Bright" panose="02040602050505020304" pitchFamily="18" charset="0"/>
                <a:cs typeface="Arial" pitchFamily="34" charset="0"/>
              </a:rPr>
              <a:t> </a:t>
            </a:r>
            <a:r>
              <a:rPr b="1" sz="2400" lang="en-US">
                <a:solidFill>
                  <a:schemeClr val="accent1">
                    <a:lumMod val="75000"/>
                  </a:schemeClr>
                </a:solidFill>
                <a:latin typeface="Lucida Bright" panose="02040602050505020304" pitchFamily="18" charset="0"/>
                <a:cs typeface="Arial" pitchFamily="34" charset="0"/>
              </a:rPr>
              <a:t>DMI </a:t>
            </a:r>
            <a:r>
              <a:rPr b="1" dirty="0" sz="2400" lang="en-US">
                <a:solidFill>
                  <a:schemeClr val="accent1">
                    <a:lumMod val="75000"/>
                  </a:schemeClr>
                </a:solidFill>
                <a:latin typeface="Lucida Bright" panose="02040602050505020304" pitchFamily="18" charset="0"/>
                <a:cs typeface="Arial" pitchFamily="34" charset="0"/>
              </a:rPr>
              <a:t>COLLEGE OF ENGINEERING –BE.CSE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p>
            <a:r>
              <a:rPr b="1" dirty="0" sz="4400" lang="en-US">
                <a:solidFill>
                  <a:schemeClr val="accent1"/>
                </a:solidFill>
                <a:ea typeface="+mj-lt"/>
                <a:cs typeface="Arial"/>
              </a:rPr>
              <a:t>Conclusion</a:t>
            </a:r>
            <a:endParaRPr dirty="0" lang="en-US"/>
          </a:p>
        </p:txBody>
      </p:sp>
      <p:sp>
        <p:nvSpPr>
          <p:cNvPr id="1048611" name="Content Placeholder 1"/>
          <p:cNvSpPr>
            <a:spLocks noGrp="1"/>
          </p:cNvSpPr>
          <p:nvPr>
            <p:ph idx="1"/>
          </p:nvPr>
        </p:nvSpPr>
        <p:spPr/>
        <p:txBody>
          <a:bodyPr>
            <a:normAutofit/>
          </a:bodyPr>
          <a:p>
            <a:pPr indent="-305435" marL="305435"/>
            <a:r>
              <a:rPr b="1" dirty="0" sz="2400" lang="en-GB">
                <a:solidFill>
                  <a:srgbClr val="0F0F0F"/>
                </a:solidFill>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r>
              <a:rPr b="1" dirty="0" sz="2400" lang="en-IN">
                <a:solidFill>
                  <a:srgbClr val="0F0F0F"/>
                </a:solidFill>
                <a:ea typeface="+mn-lt"/>
                <a:cs typeface="Times New Roman" panose="02020603050405020304" pitchFamily="18" charset="0"/>
              </a:rPr>
              <a:t>.</a:t>
            </a:r>
            <a:endParaRPr b="1" dirty="0" sz="2400" lang="en-IN">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2" name="Content Placeholder 2"/>
          <p:cNvSpPr>
            <a:spLocks noGrp="1"/>
          </p:cNvSpPr>
          <p:nvPr>
            <p:ph idx="1"/>
          </p:nvPr>
        </p:nvSpPr>
        <p:spPr>
          <a:xfrm>
            <a:off x="581192" y="1041400"/>
            <a:ext cx="11029615" cy="5168900"/>
          </a:xfrm>
        </p:spPr>
        <p:txBody>
          <a:bodyPr>
            <a:normAutofit/>
          </a:bodyPr>
          <a:p>
            <a:r>
              <a:rPr b="1" dirty="0" sz="2000" lang="en-US">
                <a:cs typeface="Times New Roman" panose="02020603050405020304" pitchFamily="18" charset="0"/>
              </a:rPr>
              <a:t>Real-time Keylogger Detection: Implement algorithms for immediate detection of keylogger activities, including signature-based identification and behavioral analysis.</a:t>
            </a:r>
          </a:p>
          <a:p>
            <a:r>
              <a:rPr b="1" dirty="0" sz="2000" lang="en-US">
                <a:cs typeface="Times New Roman" panose="02020603050405020304" pitchFamily="18" charset="0"/>
              </a:rPr>
              <a:t>Keystroke Encryption: Develop encryption mechanisms to secure keystrokes from interception by potential keylogging software.</a:t>
            </a:r>
          </a:p>
          <a:p>
            <a:r>
              <a:rPr b="1" dirty="0" sz="2000" lang="en-US">
                <a:cs typeface="Times New Roman" panose="02020603050405020304" pitchFamily="18" charset="0"/>
              </a:rPr>
              <a:t>User-Friendly Interface: Design an intuitive interface for easy configuration and monitoring of the anti-keylogger system, enhancing usability for administrators and end-users.</a:t>
            </a:r>
          </a:p>
          <a:p>
            <a:r>
              <a:rPr b="1" dirty="0" sz="2000" lang="en-US">
                <a:cs typeface="Times New Roman" panose="02020603050405020304" pitchFamily="18" charset="0"/>
              </a:rPr>
              <a:t>Minimal System Impact: Ensure the system operates with minimal resource usage to avoid affecting overall device performance.</a:t>
            </a:r>
          </a:p>
          <a:p>
            <a:r>
              <a:rPr b="1" dirty="0" sz="2000" lang="en-US">
                <a:cs typeface="Times New Roman" panose="02020603050405020304" pitchFamily="18" charset="0"/>
              </a:rPr>
              <a:t>Continuous Updates: Incorporate mechanisms for regular updates to adapt to evolving keylogger threats and integrate new security measures.</a:t>
            </a:r>
            <a:endParaRPr b="1" dirty="0" sz="1800" lang="en-US">
              <a:cs typeface="Times New Roman" panose="02020603050405020304" pitchFamily="18" charset="0"/>
            </a:endParaRPr>
          </a:p>
        </p:txBody>
      </p:sp>
      <p:sp>
        <p:nvSpPr>
          <p:cNvPr id="1048613" name="Title 4"/>
          <p:cNvSpPr txBox="1"/>
          <p:nvPr/>
        </p:nvSpPr>
        <p:spPr>
          <a:xfrm>
            <a:off x="535670" y="762001"/>
            <a:ext cx="11029616" cy="419100"/>
          </a:xfrm>
          <a:prstGeom prst="rect"/>
        </p:spPr>
        <p:txBody>
          <a:bodyPr anchor="b" bIns="45720" lIns="91440" rIns="91440" rtlCol="0" tIns="45720" vert="horz">
            <a:no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000" lang="en-US">
                <a:solidFill>
                  <a:schemeClr val="accent1"/>
                </a:solidFil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4" name="Title 4"/>
          <p:cNvSpPr>
            <a:spLocks noGrp="1"/>
          </p:cNvSpPr>
          <p:nvPr>
            <p:ph type="title"/>
          </p:nvPr>
        </p:nvSpPr>
        <p:spPr/>
        <p:txBody>
          <a:bodyPr>
            <a:normAutofit fontScale="90000"/>
          </a:bodyPr>
          <a:p>
            <a:r>
              <a:rPr b="1" dirty="0" sz="4400" lang="en-US">
                <a:solidFill>
                  <a:schemeClr val="accent1"/>
                </a:solidFill>
                <a:ea typeface="+mj-lt"/>
                <a:cs typeface="Arial"/>
              </a:rPr>
              <a:t>References</a:t>
            </a:r>
            <a:endParaRPr dirty="0" lang="en-US"/>
          </a:p>
        </p:txBody>
      </p:sp>
      <p:sp>
        <p:nvSpPr>
          <p:cNvPr id="1048615" name="Content Placeholder 1"/>
          <p:cNvSpPr>
            <a:spLocks noGrp="1"/>
          </p:cNvSpPr>
          <p:nvPr>
            <p:ph idx="1"/>
          </p:nvPr>
        </p:nvSpPr>
        <p:spPr>
          <a:xfrm>
            <a:off x="581192" y="1302026"/>
            <a:ext cx="11029615" cy="4853818"/>
          </a:xfrm>
        </p:spPr>
        <p:txBody>
          <a:bodyPr>
            <a:normAutofit fontScale="91667" lnSpcReduction="20000"/>
          </a:bodyPr>
          <a:p>
            <a:pPr indent="-305435" marL="305435"/>
            <a:r>
              <a:rPr b="1" dirty="0" sz="2400" lang="en-GB">
                <a:solidFill>
                  <a:srgbClr val="0F0F0F"/>
                </a:solidFill>
                <a:ea typeface="+mn-lt"/>
                <a:cs typeface="Times New Roman" panose="02020603050405020304" pitchFamily="18" charset="0"/>
              </a:rPr>
              <a:t>Kaspersky Lab. (2020). The Evolution of Keyloggers: How They Work and How to Detect Them. Retrieved from: https://www.kaspersky.com/resource-center/threats/keylogger</a:t>
            </a:r>
          </a:p>
          <a:p>
            <a:pPr indent="-305435" marL="305435"/>
            <a:r>
              <a:rPr b="1" dirty="0" sz="2400" lang="en-GB">
                <a:solidFill>
                  <a:srgbClr val="0F0F0F"/>
                </a:solidFill>
                <a:ea typeface="+mn-lt"/>
                <a:cs typeface="Times New Roman" panose="02020603050405020304" pitchFamily="18" charset="0"/>
              </a:rPr>
              <a:t>Narayan, S., &amp; Jothi, P. (2021). An Analysis of Keyloggers and Detection Techniques. Journal of Cybersecurity and Information Management, 5(1), 12-25.</a:t>
            </a:r>
          </a:p>
          <a:p>
            <a:pPr indent="-305435" marL="305435"/>
            <a:r>
              <a:rPr b="1" dirty="0" sz="2400" lang="en-GB">
                <a:solidFill>
                  <a:srgbClr val="0F0F0F"/>
                </a:solidFill>
                <a:ea typeface="+mn-lt"/>
                <a:cs typeface="Times New Roman" panose="02020603050405020304" pitchFamily="18" charset="0"/>
              </a:rPr>
              <a:t>McAfee. (2022). How to Protect Yourself from Keyloggers. Retrieved from: https://www.mcafee.com/enterprise/en-us/security-awareness/protect-against-threats/keyloggers.html</a:t>
            </a:r>
          </a:p>
          <a:p>
            <a:pPr indent="-305435" marL="305435"/>
            <a:r>
              <a:rPr b="1" dirty="0" sz="2400" lang="en-GB">
                <a:solidFill>
                  <a:srgbClr val="0F0F0F"/>
                </a:solidFill>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indent="-305435" marL="305435"/>
            <a:r>
              <a:rPr b="1" dirty="0" sz="2400" lang="en-GB">
                <a:solidFill>
                  <a:srgbClr val="0F0F0F"/>
                </a:solidFill>
                <a:ea typeface="+mn-lt"/>
                <a:cs typeface="Times New Roman" panose="02020603050405020304" pitchFamily="18" charset="0"/>
              </a:rPr>
              <a:t>Symantec. (2020). Keylogging: The Inside Story of the Hackers' </a:t>
            </a:r>
            <a:r>
              <a:rPr b="1" dirty="0" sz="2400" lang="en-GB" err="1">
                <a:solidFill>
                  <a:srgbClr val="0F0F0F"/>
                </a:solidFill>
                <a:ea typeface="+mn-lt"/>
                <a:cs typeface="Times New Roman" panose="02020603050405020304" pitchFamily="18" charset="0"/>
              </a:rPr>
              <a:t>Favorite</a:t>
            </a:r>
            <a:r>
              <a:rPr b="1" dirty="0" sz="2400" lang="en-GB">
                <a:solidFill>
                  <a:srgbClr val="0F0F0F"/>
                </a:solidFill>
                <a:ea typeface="+mn-lt"/>
                <a:cs typeface="Times New Roman" panose="02020603050405020304" pitchFamily="18" charset="0"/>
              </a:rPr>
              <a:t> Malware. Retrieved from: https://www.symantec.com/blogs/threat-intelligence/keylogger-inside-story-hackers-favorite-malware</a:t>
            </a:r>
            <a:endParaRPr b="1" dirty="0" sz="2400" lang="en-IN">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p>
            <a:pPr algn="ctr"/>
            <a:r>
              <a:rPr b="1" dirty="0" lang="en-US">
                <a:solidFill>
                  <a:srgbClr val="002060"/>
                </a:solidFill>
                <a:latin typeface="Sitka Banner Semibold" pitchFamily="2" charset="0"/>
                <a:cs typeface="Times New Roman" panose="02020603050405020304" pitchFamily="18" charset="0"/>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ea typeface="+mn-lt"/>
                <a:cs typeface="Arial"/>
              </a:rPr>
              <a:t>Problem Statement </a:t>
            </a:r>
            <a:r>
              <a:rPr dirty="0" sz="2000" lang="en-US">
                <a:ea typeface="+mn-lt"/>
                <a:cs typeface="Arial"/>
              </a:rPr>
              <a:t>(Should not include solution)</a:t>
            </a:r>
            <a:endParaRPr dirty="0" lang="en-US">
              <a:cs typeface="Arial"/>
            </a:endParaRPr>
          </a:p>
          <a:p>
            <a:pPr indent="-305435" marL="305435"/>
            <a:r>
              <a:rPr b="1" dirty="0" sz="2000" lang="en-US">
                <a:ea typeface="+mn-lt"/>
                <a:cs typeface="Arial"/>
              </a:rPr>
              <a:t>Proposed System/Solution</a:t>
            </a:r>
            <a:endParaRPr dirty="0" lang="en-US">
              <a:cs typeface="Arial"/>
            </a:endParaRPr>
          </a:p>
          <a:p>
            <a:pPr indent="-305435" marL="305435"/>
            <a:r>
              <a:rPr b="1" dirty="0" sz="2000" lang="en-US">
                <a:ea typeface="+mn-lt"/>
                <a:cs typeface="Calibri"/>
              </a:rPr>
              <a:t>System </a:t>
            </a:r>
            <a:r>
              <a:rPr b="1" dirty="0" sz="2000" lang="en-US">
                <a:ea typeface="+mn-lt"/>
                <a:cs typeface="+mn-lt"/>
              </a:rPr>
              <a:t>Development Approach </a:t>
            </a:r>
            <a:r>
              <a:rPr dirty="0" sz="2000" lang="en-US">
                <a:ea typeface="+mn-lt"/>
                <a:cs typeface="+mn-lt"/>
              </a:rPr>
              <a:t>(Technology Used) </a:t>
            </a:r>
            <a:endParaRPr dirty="0" lang="en-US">
              <a:ea typeface="+mn-lt"/>
              <a:cs typeface="+mn-lt"/>
            </a:endParaRPr>
          </a:p>
          <a:p>
            <a:pPr indent="-305435" marL="305435"/>
            <a:r>
              <a:rPr b="1" dirty="0" sz="2000" lang="en-US">
                <a:ea typeface="+mn-lt"/>
                <a:cs typeface="+mn-lt"/>
              </a:rPr>
              <a:t>Algorithm &amp; Deployment  </a:t>
            </a:r>
            <a:endParaRPr dirty="0" lang="en-US">
              <a:cs typeface="Calibri"/>
            </a:endParaRPr>
          </a:p>
          <a:p>
            <a:pPr indent="-305435" marL="305435"/>
            <a:r>
              <a:rPr b="1" dirty="0" sz="2000" lang="en-US">
                <a:ea typeface="+mn-lt"/>
                <a:cs typeface="Arial"/>
              </a:rPr>
              <a:t>Result (Output Image)</a:t>
            </a:r>
          </a:p>
          <a:p>
            <a:pPr indent="-305435" marL="305435"/>
            <a:r>
              <a:rPr b="1" dirty="0" sz="2000" lang="en-US">
                <a:ea typeface="+mn-lt"/>
                <a:cs typeface="Arial"/>
              </a:rPr>
              <a:t>Conclusion</a:t>
            </a:r>
            <a:endParaRPr dirty="0" lang="en-US">
              <a:cs typeface="Arial"/>
            </a:endParaRPr>
          </a:p>
          <a:p>
            <a:pPr indent="-305435" marL="305435"/>
            <a:r>
              <a:rPr b="1" dirty="0" sz="2000" lang="en-US">
                <a:ea typeface="+mn-lt"/>
                <a:cs typeface="Arial"/>
              </a:rPr>
              <a:t>Future Scope</a:t>
            </a:r>
          </a:p>
          <a:p>
            <a:pPr indent="-305435" marL="305435"/>
            <a:r>
              <a:rPr b="1" dirty="0" sz="2000" lang="en-US">
                <a:ea typeface="+mn-lt"/>
                <a:cs typeface="Arial"/>
              </a:rPr>
              <a:t>References</a:t>
            </a:r>
            <a:endParaRPr dirty="0" lang="en-US">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dirty="0" sz="4400" lang="en-US">
                <a:solidFill>
                  <a:schemeClr val="accent1"/>
                </a:solidFill>
                <a:cs typeface="Arial" panose="020B0604020202020204" pitchFamily="34" charset="0"/>
              </a:rPr>
              <a:t>Problem</a:t>
            </a:r>
            <a:r>
              <a:rPr b="1" dirty="0" sz="4400" lang="en-US">
                <a:solidFill>
                  <a:schemeClr val="accent1"/>
                </a:solidFill>
                <a:latin typeface="Arial" panose="020B0604020202020204" pitchFamily="34" charset="0"/>
                <a:cs typeface="Arial" panose="020B0604020202020204" pitchFamily="34" charset="0"/>
              </a:rPr>
              <a:t> Statement</a:t>
            </a:r>
            <a:endParaRPr dirty="0" sz="4400" lang="en-US"/>
          </a:p>
        </p:txBody>
      </p:sp>
      <p:sp>
        <p:nvSpPr>
          <p:cNvPr id="1048598" name="Content Placeholder 1"/>
          <p:cNvSpPr>
            <a:spLocks noGrp="1"/>
          </p:cNvSpPr>
          <p:nvPr>
            <p:ph idx="1"/>
          </p:nvPr>
        </p:nvSpPr>
        <p:spPr>
          <a:xfrm>
            <a:off x="452403" y="1232452"/>
            <a:ext cx="11029615" cy="4800048"/>
          </a:xfrm>
        </p:spPr>
        <p:txBody>
          <a:bodyPr>
            <a:normAutofit/>
          </a:bodyPr>
          <a:p>
            <a:pPr indent="-305435" marL="305435"/>
            <a:r>
              <a:rPr b="1" dirty="0" sz="2400" lang="en-US"/>
              <a:t>The idea of surveillance is central to the problem description, especially in light of the unlawful use of keyloggers to monitor user activity. Keyloggers are a serious threat to privacy and security because they secretly record keystrokes and steal private data, including credit card numbers, passwords, and private communications.</a:t>
            </a:r>
          </a:p>
          <a:p>
            <a:pPr indent="-305435" marL="305435"/>
            <a:r>
              <a:rPr b="1" dirty="0" sz="2400" lang="en-US"/>
              <a:t>Users' confidence in their digital interactions is weakened by this covert monitoring, which might have catastrophic repercussions if misused by bad actors. Therefore, resolving the keylogger issue is essential to protecting people and organizations from illegal data collecting and potential confidentiality violations.</a:t>
            </a:r>
            <a:endParaRPr b="1"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441671" y="702156"/>
            <a:ext cx="11613485" cy="6244744"/>
          </a:xfrm>
        </p:spPr>
        <p:txBody>
          <a:bodyPr anchor="ctr" bIns="45720" lIns="91440" rIns="91440" rtlCol="0" tIns="45720" vert="horz">
            <a:noAutofit/>
          </a:bodyPr>
          <a:p>
            <a:pPr algn="just" indent="-305435" marL="305435"/>
            <a:r>
              <a:rPr b="1" dirty="0" sz="1500" lang="en-IN">
                <a:latin typeface="Calibri"/>
                <a:ea typeface="+mn-lt"/>
                <a:cs typeface="+mn-lt"/>
              </a:rPr>
              <a:t>The </a:t>
            </a:r>
            <a:r>
              <a:rPr b="1" dirty="0" sz="1500" lang="en-US">
                <a:latin typeface="Calibri"/>
                <a:ea typeface="+mn-lt"/>
                <a:cs typeface="+mn-lt"/>
              </a:rPr>
              <a:t>Proposed Solution Explanation: Implementing a multi-faceted approach encompassing encryption, authentication, behavioral analysis, endpoint security, regular updates, and user education to effectively mitigate keylogging threats and bolster overall security measures.</a:t>
            </a:r>
          </a:p>
          <a:p>
            <a:pPr algn="just" indent="-305435" marL="305435"/>
            <a:r>
              <a:rPr b="1" dirty="0" sz="1500" lang="en-IN">
                <a:latin typeface="Calibri"/>
                <a:ea typeface="+mn-lt"/>
                <a:cs typeface="+mn-lt"/>
              </a:rPr>
              <a:t>Encryption:</a:t>
            </a:r>
            <a:endParaRPr b="1" dirty="0" sz="1500" lang="en-IN">
              <a:latin typeface="Calibri"/>
              <a:cs typeface="Calibri"/>
            </a:endParaRPr>
          </a:p>
          <a:p>
            <a:pPr algn="just" indent="-305435" lvl="1" marL="629920"/>
            <a:r>
              <a:rPr b="1" dirty="0" sz="1500" lang="en-US">
                <a:latin typeface="Calibri"/>
                <a:cs typeface="Calibri"/>
              </a:rPr>
              <a:t>Strong encryption methods can aid in preventing unauthorized parties from intercepting or accessing sensitive data. Keyloggers find it much harder to obtain useful data when sensitive information, including keystrokes, is encrypted before being transmitted or stored.</a:t>
            </a:r>
          </a:p>
          <a:p>
            <a:pPr algn="just" indent="-305435" lvl="1" marL="629920"/>
            <a:r>
              <a:rPr b="1" dirty="0" sz="1500" lang="en-US">
                <a:latin typeface="Calibri"/>
                <a:cs typeface="Calibri"/>
              </a:rPr>
              <a:t>The keystrokes can be encoded using encryption algorithms like AES (Advanced Encryption Standard), making them unintelligible to anyone lacking the necessary decryption key.</a:t>
            </a:r>
            <a:endParaRPr b="1" dirty="0" sz="1500" lang="en-IN">
              <a:latin typeface="Calibri"/>
              <a:cs typeface="Calibri"/>
            </a:endParaRPr>
          </a:p>
          <a:p>
            <a:pPr algn="just" indent="-305435" marL="305435"/>
            <a:r>
              <a:rPr b="1" dirty="0" sz="1500" lang="en-IN">
                <a:latin typeface="Calibri"/>
                <a:ea typeface="+mn-lt"/>
                <a:cs typeface="+mn-lt"/>
              </a:rPr>
              <a:t>Authentication:</a:t>
            </a:r>
            <a:endParaRPr b="1" dirty="0" sz="1500" lang="en-IN">
              <a:latin typeface="Calibri"/>
              <a:cs typeface="Calibri"/>
            </a:endParaRPr>
          </a:p>
          <a:p>
            <a:pPr algn="just" indent="-305435" lvl="1" marL="629920"/>
            <a:r>
              <a:rPr b="1" dirty="0" sz="1500" lang="en-US">
                <a:latin typeface="Calibri"/>
                <a:ea typeface="+mn-lt"/>
                <a:cs typeface="+mn-lt"/>
              </a:rPr>
              <a:t>Even in the case that keylogging attempts are undertaken, the implementation of robust authentication procedures can aid in preventing unauthorized access to sensitive systems or applications.</a:t>
            </a:r>
          </a:p>
          <a:p>
            <a:pPr algn="just" indent="-305435" lvl="1" marL="629920"/>
            <a:r>
              <a:rPr b="1" dirty="0" sz="1500" lang="en-US">
                <a:latin typeface="Calibri"/>
                <a:ea typeface="+mn-lt"/>
                <a:cs typeface="+mn-lt"/>
              </a:rPr>
              <a:t>Beyond basic password-based systems, multi-factor authentication (MFA), biometric authentication, and other sophisticated authentication techniques can add an extra layer of security, making it harder for hackers to obtain illegal access.</a:t>
            </a:r>
            <a:endParaRPr b="1" dirty="0" sz="1500" lang="en-IN">
              <a:latin typeface="Calibri"/>
              <a:ea typeface="+mn-lt"/>
              <a:cs typeface="+mn-lt"/>
            </a:endParaRPr>
          </a:p>
          <a:p>
            <a:pPr algn="just" indent="-305435" marL="305435"/>
            <a:r>
              <a:rPr b="1" dirty="0" sz="1500" lang="en-IN">
                <a:latin typeface="Calibri"/>
                <a:ea typeface="+mn-lt"/>
                <a:cs typeface="+mn-lt"/>
              </a:rPr>
              <a:t>Behavioural Analysis:</a:t>
            </a:r>
            <a:endParaRPr b="1" dirty="0" sz="1500" lang="en-IN">
              <a:latin typeface="Calibri"/>
              <a:cs typeface="Calibri"/>
            </a:endParaRPr>
          </a:p>
          <a:p>
            <a:pPr algn="just" indent="-305435" lvl="1" marL="629920"/>
            <a:r>
              <a:rPr b="1" dirty="0" sz="1500" lang="en-US">
                <a:latin typeface="Calibri"/>
                <a:ea typeface="+mn-lt"/>
                <a:cs typeface="+mn-lt"/>
              </a:rPr>
              <a:t>By applying behavioral analysis tools, one can identify unusual or suspicious activity that can point to the existence of a keylogger. </a:t>
            </a:r>
          </a:p>
          <a:p>
            <a:pPr algn="just" indent="-305435" lvl="1" marL="629920"/>
            <a:r>
              <a:rPr b="1" dirty="0" sz="1500" lang="en-US">
                <a:latin typeface="Calibri"/>
                <a:ea typeface="+mn-lt"/>
                <a:cs typeface="+mn-lt"/>
              </a:rPr>
              <a:t>Finding abnormalities suggestive of keylogging activity can be done by tracking user behavior patterns, including typing speed, keystroke dynamics, and program usage. These can then be flagged for additional research or mitigation.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p>
            <a:r>
              <a:rPr b="1" dirty="0" sz="4400" lang="en-US">
                <a:solidFill>
                  <a:schemeClr val="accent1"/>
                </a:solidFill>
                <a:cs typeface="Arial" panose="020B0604020202020204" pitchFamily="34" charset="0"/>
              </a:rPr>
              <a:t>Proposed Solution</a:t>
            </a:r>
            <a:endParaRPr dirty="0" sz="4400" lang="en-US"/>
          </a:p>
        </p:txBody>
      </p:sp>
      <p:sp>
        <p:nvSpPr>
          <p:cNvPr id="1048602" name="Content Placeholder 1"/>
          <p:cNvSpPr>
            <a:spLocks noGrp="1"/>
          </p:cNvSpPr>
          <p:nvPr>
            <p:ph idx="1"/>
          </p:nvPr>
        </p:nvSpPr>
        <p:spPr>
          <a:xfrm>
            <a:off x="441671" y="812800"/>
            <a:ext cx="11613485" cy="5930900"/>
          </a:xfrm>
        </p:spPr>
        <p:txBody>
          <a:bodyPr anchor="ctr" bIns="45720" lIns="91440" rIns="91440" rtlCol="0" tIns="45720" vert="horz">
            <a:noAutofit/>
          </a:bodyPr>
          <a:p>
            <a:pPr indent="-305435" marL="305435"/>
            <a:r>
              <a:rPr b="1" dirty="0" sz="1500" lang="en-IN">
                <a:latin typeface="Calibri"/>
                <a:ea typeface="+mn-lt"/>
                <a:cs typeface="+mn-lt"/>
              </a:rPr>
              <a:t>End point security:</a:t>
            </a:r>
            <a:endParaRPr b="1" dirty="0" sz="1500" lang="en-IN">
              <a:latin typeface="Calibri"/>
              <a:cs typeface="Calibri"/>
            </a:endParaRPr>
          </a:p>
          <a:p>
            <a:pPr indent="-305435" lvl="1" marL="629920"/>
            <a:r>
              <a:rPr b="1" dirty="0" sz="1500" lang="en-US">
                <a:latin typeface="Calibri"/>
                <a:cs typeface="Calibri"/>
              </a:rPr>
              <a:t>Implementing comprehensive endpoint security solutions can help detect and mitigate keylogging threats at the device level. </a:t>
            </a:r>
          </a:p>
          <a:p>
            <a:pPr indent="-305435" lvl="1" marL="629920"/>
            <a:r>
              <a:rPr b="1" dirty="0" sz="1500" lang="en-US">
                <a:latin typeface="Calibri"/>
                <a:cs typeface="Calibri"/>
              </a:rPr>
              <a:t>Endpoint security software can include features such as real-time monitoring, intrusion detection, and anti-keylogging capabilities to identify and block malicious keylogging attempts before they can compromise sensitive data.</a:t>
            </a:r>
          </a:p>
          <a:p>
            <a:pPr indent="-305435" marL="305435"/>
            <a:r>
              <a:rPr b="1" dirty="0" sz="1500" lang="en-IN">
                <a:latin typeface="Calibri"/>
                <a:ea typeface="+mn-lt"/>
                <a:cs typeface="+mn-lt"/>
              </a:rPr>
              <a:t>Regular updates and Patch Management:</a:t>
            </a:r>
            <a:endParaRPr b="1" dirty="0" sz="1500" lang="en-IN">
              <a:latin typeface="Calibri"/>
              <a:cs typeface="Calibri"/>
            </a:endParaRPr>
          </a:p>
          <a:p>
            <a:pPr indent="-305435" lvl="1" marL="629920"/>
            <a:r>
              <a:rPr b="1" dirty="0" sz="1500" lang="en-US">
                <a:latin typeface="Calibri"/>
                <a:ea typeface="+mn-lt"/>
                <a:cs typeface="+mn-lt"/>
              </a:rPr>
              <a:t> Ensuring that systems and software are regularly updated with the latest security patches and fixes is crucial for mitigating keylogging threats.</a:t>
            </a:r>
          </a:p>
          <a:p>
            <a:pPr indent="-305435" lvl="1" marL="629920"/>
            <a:r>
              <a:rPr b="1" dirty="0" sz="1500" lang="en-US">
                <a:latin typeface="Calibri"/>
                <a:ea typeface="+mn-lt"/>
                <a:cs typeface="+mn-lt"/>
              </a:rPr>
              <a:t>Software vendors often release patches to </a:t>
            </a:r>
            <a:r>
              <a:rPr b="1" dirty="0" sz="1500" lang="en-US">
                <a:latin typeface="Times New Roman" panose="02020603050405020304" pitchFamily="18" charset="0"/>
                <a:ea typeface="+mn-lt"/>
                <a:cs typeface="Times New Roman" panose="02020603050405020304" pitchFamily="18" charset="0"/>
              </a:rPr>
              <a:t>address</a:t>
            </a:r>
            <a:r>
              <a:rPr b="1" dirty="0" sz="1500" lang="en-US">
                <a:latin typeface="Calibri"/>
                <a:ea typeface="+mn-lt"/>
                <a:cs typeface="+mn-lt"/>
              </a:rPr>
              <a:t> known vulnerabilities that could be exploited by keyloggers and other malware. By promptly applying these updates, organizations can reduce their exposure to keylogging and other security risks.</a:t>
            </a:r>
          </a:p>
          <a:p>
            <a:pPr indent="-305435" marL="305435"/>
            <a:r>
              <a:rPr b="1" dirty="0" sz="1500" lang="en-IN">
                <a:latin typeface="Calibri"/>
                <a:ea typeface="+mn-lt"/>
                <a:cs typeface="+mn-lt"/>
              </a:rPr>
              <a:t>User Education and Awareness:</a:t>
            </a:r>
            <a:endParaRPr b="1" dirty="0" sz="1500" lang="en-IN">
              <a:latin typeface="Calibri"/>
              <a:cs typeface="Calibri"/>
            </a:endParaRPr>
          </a:p>
          <a:p>
            <a:pPr indent="-305435" lvl="1" marL="629920"/>
            <a:r>
              <a:rPr b="1" dirty="0" sz="1500" lang="en-US">
                <a:latin typeface="Calibri"/>
                <a:ea typeface="+mn-lt"/>
                <a:cs typeface="+mn-lt"/>
              </a:rPr>
              <a:t>Educating users about the risks associated with keyloggers and providing guidance on how to recognize and respond to potential threats is essential for effective security.</a:t>
            </a:r>
          </a:p>
          <a:p>
            <a:pPr indent="-305435" lvl="1" marL="629920"/>
            <a:r>
              <a:rPr b="1" dirty="0" sz="1500" lang="en-US">
                <a:latin typeface="Calibri"/>
                <a:cs typeface="Calibri"/>
              </a:rPr>
              <a:t>Training programs and awareness campaigns can help users understand the importance of practicing good security hygiene, such as avoiding suspicious links or downloads, using strong passwords, and being vigilant for signs of unauthorized access or data theft.</a:t>
            </a:r>
            <a:endParaRPr b="1" dirty="0" sz="1500" lang="en-IN">
              <a:latin typeface="Calibri"/>
              <a:cs typeface="Calibri"/>
            </a:endParaRPr>
          </a:p>
          <a:p>
            <a:pPr indent="-305435" marL="305435"/>
            <a:r>
              <a:rPr b="1" dirty="0" sz="1500" lang="en-US">
                <a:latin typeface="Calibri"/>
                <a:ea typeface="+mn-lt"/>
                <a:cs typeface="+mn-lt"/>
              </a:rPr>
              <a:t>By implementing this comprehensive approach organizations can effectively mitigate the risks posed by keyloggers and enhance overall security posture.</a:t>
            </a:r>
            <a:endParaRPr dirty="0" sz="15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ea typeface="+mj-lt"/>
                <a:cs typeface="Arial"/>
              </a:rPr>
              <a:t>System  Approach</a:t>
            </a:r>
            <a:endParaRPr dirty="0" sz="4400" lang="en-US">
              <a:solidFill>
                <a:schemeClr val="accent1"/>
              </a:solidFill>
              <a:cs typeface="Calibri Light"/>
            </a:endParaRPr>
          </a:p>
        </p:txBody>
      </p:sp>
      <p:sp>
        <p:nvSpPr>
          <p:cNvPr id="1048604" name="Content Placeholder 1"/>
          <p:cNvSpPr>
            <a:spLocks noGrp="1"/>
          </p:cNvSpPr>
          <p:nvPr>
            <p:ph idx="1"/>
          </p:nvPr>
        </p:nvSpPr>
        <p:spPr/>
        <p:txBody>
          <a:bodyPr/>
          <a:p>
            <a:pPr>
              <a:buFont typeface="Wingdings" panose="05000000000000000000" pitchFamily="2" charset="2"/>
              <a:buChar char="§"/>
            </a:pPr>
            <a:r>
              <a:rPr b="1" dirty="0" sz="1800" lang="en-GB">
                <a:solidFill>
                  <a:srgbClr val="0F0F0F"/>
                </a:solidFill>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b="1" dirty="0" sz="1800" lang="en-IN">
              <a:solidFill>
                <a:srgbClr val="0F0F0F"/>
              </a:solidFill>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dirty="0" sz="4400" lang="en-US">
                <a:solidFill>
                  <a:schemeClr val="accent1"/>
                </a:solidFill>
                <a:ea typeface="+mj-lt"/>
                <a:cs typeface="Arial"/>
              </a:rPr>
              <a:t>Algorithm &amp; Deployment</a:t>
            </a:r>
            <a:endParaRPr dirty="0" lang="en-US"/>
          </a:p>
        </p:txBody>
      </p:sp>
      <p:sp>
        <p:nvSpPr>
          <p:cNvPr id="1048606" name="Content Placeholder 1"/>
          <p:cNvSpPr>
            <a:spLocks noGrp="1"/>
          </p:cNvSpPr>
          <p:nvPr>
            <p:ph idx="1"/>
          </p:nvPr>
        </p:nvSpPr>
        <p:spPr>
          <a:xfrm>
            <a:off x="581192" y="1302026"/>
            <a:ext cx="11029615" cy="4420348"/>
          </a:xfrm>
        </p:spPr>
        <p:txBody>
          <a:bodyPr>
            <a:normAutofit/>
          </a:bodyPr>
          <a:p>
            <a:pPr algn="l"/>
            <a:r>
              <a:rPr b="1" dirty="0" sz="2400" i="0" lang="en-IN">
                <a:solidFill>
                  <a:srgbClr val="0D0D0D"/>
                </a:solidFill>
                <a:effectLst/>
              </a:rPr>
              <a:t>Event Handling: </a:t>
            </a:r>
          </a:p>
          <a:p>
            <a:pPr lvl="1"/>
            <a:r>
              <a:rPr b="0" dirty="0" sz="1800" i="0" lang="en-IN" err="1">
                <a:solidFill>
                  <a:srgbClr val="0D0D0D"/>
                </a:solidFill>
                <a:effectLst/>
              </a:rPr>
              <a:t>on_press</a:t>
            </a:r>
            <a:r>
              <a:rPr b="0" dirty="0" sz="1800" i="0" lang="en-IN">
                <a:solidFill>
                  <a:srgbClr val="0D0D0D"/>
                </a:solidFill>
                <a:effectLst/>
              </a:rPr>
              <a:t>(key): Register keys pressed and held.</a:t>
            </a:r>
          </a:p>
          <a:p>
            <a:pPr lvl="1"/>
            <a:r>
              <a:rPr b="0" dirty="0" sz="1800" i="0" lang="en-IN" err="1">
                <a:solidFill>
                  <a:srgbClr val="0D0D0D"/>
                </a:solidFill>
                <a:effectLst/>
              </a:rPr>
              <a:t>on_release</a:t>
            </a:r>
            <a:r>
              <a:rPr b="0" dirty="0" sz="1800" i="0" lang="en-IN">
                <a:solidFill>
                  <a:srgbClr val="0D0D0D"/>
                </a:solidFill>
                <a:effectLst/>
              </a:rPr>
              <a:t>(key): Record released keys and handle flag state.</a:t>
            </a:r>
          </a:p>
          <a:p>
            <a:pPr algn="l"/>
            <a:r>
              <a:rPr b="1" dirty="0" sz="2400" i="0" lang="en-IN">
                <a:solidFill>
                  <a:srgbClr val="0D0D0D"/>
                </a:solidFill>
                <a:effectLst/>
              </a:rPr>
              <a:t>Logging:</a:t>
            </a:r>
          </a:p>
          <a:p>
            <a:pPr lvl="1"/>
            <a:r>
              <a:rPr b="0" dirty="0" sz="1800" i="0" lang="en-IN">
                <a:solidFill>
                  <a:srgbClr val="0D0D0D"/>
                </a:solidFill>
                <a:effectLst/>
              </a:rPr>
              <a:t> </a:t>
            </a:r>
            <a:r>
              <a:rPr b="0" dirty="0" sz="1800" i="0" lang="en-IN" err="1">
                <a:solidFill>
                  <a:srgbClr val="0D0D0D"/>
                </a:solidFill>
                <a:effectLst/>
              </a:rPr>
              <a:t>generate_text_log</a:t>
            </a:r>
            <a:r>
              <a:rPr b="0" dirty="0" sz="1800" i="0" lang="en-IN">
                <a:solidFill>
                  <a:srgbClr val="0D0D0D"/>
                </a:solidFill>
                <a:effectLst/>
              </a:rPr>
              <a:t>(key): Store keystrokes in a text file.</a:t>
            </a:r>
          </a:p>
          <a:p>
            <a:pPr lvl="1"/>
            <a:r>
              <a:rPr b="0" dirty="0" sz="1800" i="0" lang="en-IN" err="1">
                <a:solidFill>
                  <a:srgbClr val="0D0D0D"/>
                </a:solidFill>
                <a:effectLst/>
              </a:rPr>
              <a:t>generate_json_file</a:t>
            </a:r>
            <a:r>
              <a:rPr b="0" dirty="0" sz="1800" i="0" lang="en-IN">
                <a:solidFill>
                  <a:srgbClr val="0D0D0D"/>
                </a:solidFill>
                <a:effectLst/>
              </a:rPr>
              <a:t>(</a:t>
            </a:r>
            <a:r>
              <a:rPr b="0" dirty="0" sz="1800" i="0" lang="en-IN" err="1">
                <a:solidFill>
                  <a:srgbClr val="0D0D0D"/>
                </a:solidFill>
                <a:effectLst/>
              </a:rPr>
              <a:t>keys_used</a:t>
            </a:r>
            <a:r>
              <a:rPr b="0" dirty="0" sz="1800" i="0" lang="en-IN">
                <a:solidFill>
                  <a:srgbClr val="0D0D0D"/>
                </a:solidFill>
                <a:effectLst/>
              </a:rPr>
              <a:t>): Preserve keystrokes in a JSON file.</a:t>
            </a:r>
          </a:p>
          <a:p>
            <a:pPr algn="l"/>
            <a:r>
              <a:rPr b="1" dirty="0" sz="2400" i="0" lang="en-IN">
                <a:solidFill>
                  <a:srgbClr val="0D0D0D"/>
                </a:solidFill>
                <a:effectLst/>
              </a:rPr>
              <a:t>Keylogger Control: </a:t>
            </a:r>
          </a:p>
          <a:p>
            <a:pPr lvl="1"/>
            <a:r>
              <a:rPr b="0" dirty="0" sz="1800" i="0" lang="en-IN" err="1">
                <a:solidFill>
                  <a:srgbClr val="0D0D0D"/>
                </a:solidFill>
                <a:effectLst/>
              </a:rPr>
              <a:t>start_keylogger</a:t>
            </a:r>
            <a:r>
              <a:rPr b="0" dirty="0" sz="1800" i="0" lang="en-IN">
                <a:solidFill>
                  <a:srgbClr val="0D0D0D"/>
                </a:solidFill>
                <a:effectLst/>
              </a:rPr>
              <a:t>(): Begin the keylogging process.</a:t>
            </a:r>
          </a:p>
          <a:p>
            <a:pPr lvl="1"/>
            <a:r>
              <a:rPr b="0" dirty="0" sz="1800" i="0" lang="en-IN" err="1">
                <a:solidFill>
                  <a:srgbClr val="0D0D0D"/>
                </a:solidFill>
                <a:effectLst/>
              </a:rPr>
              <a:t>stop_keylogger</a:t>
            </a:r>
            <a:r>
              <a:rPr b="0" dirty="0" sz="1800" i="0" lang="en-IN">
                <a:solidFill>
                  <a:srgbClr val="0D0D0D"/>
                </a:solidFill>
                <a:effectLst/>
              </a:rPr>
              <a:t>(): Cease keylogging.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dirty="0" sz="4400" lang="en-US">
                <a:solidFill>
                  <a:schemeClr val="accent1"/>
                </a:solidFill>
                <a:ea typeface="+mj-lt"/>
                <a:cs typeface="Arial"/>
              </a:rPr>
              <a:t>Result</a:t>
            </a:r>
            <a:endParaRPr dirty="0" lang="en-US"/>
          </a:p>
        </p:txBody>
      </p:sp>
      <p:sp>
        <p:nvSpPr>
          <p:cNvPr id="1048608" name="Content Placeholder 1"/>
          <p:cNvSpPr>
            <a:spLocks noGrp="1"/>
          </p:cNvSpPr>
          <p:nvPr>
            <p:ph idx="1"/>
          </p:nvPr>
        </p:nvSpPr>
        <p:spPr>
          <a:xfrm>
            <a:off x="581192" y="1302026"/>
            <a:ext cx="11029615" cy="1627987"/>
          </a:xfrm>
        </p:spPr>
        <p:txBody>
          <a:bodyPr>
            <a:normAutofit fontScale="94444" lnSpcReduction="20000"/>
          </a:bodyPr>
          <a:p>
            <a:r>
              <a:rPr b="1" dirty="0" sz="1800" lang="en-US"/>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p>
        </p:txBody>
      </p:sp>
      <p:pic>
        <p:nvPicPr>
          <p:cNvPr id="2097153" name="Picture 2"/>
          <p:cNvPicPr>
            <a:picLocks noChangeAspect="1"/>
          </p:cNvPicPr>
          <p:nvPr/>
        </p:nvPicPr>
        <p:blipFill>
          <a:blip xmlns:r="http://schemas.openxmlformats.org/officeDocument/2006/relationships" r:embed="rId1"/>
          <a:stretch>
            <a:fillRect/>
          </a:stretch>
        </p:blipFill>
        <p:spPr>
          <a:xfrm>
            <a:off x="1296526" y="3123346"/>
            <a:ext cx="2362405" cy="2636748"/>
          </a:xfrm>
          <a:prstGeom prst="rect"/>
        </p:spPr>
      </p:pic>
      <p:pic>
        <p:nvPicPr>
          <p:cNvPr id="2097154" name="Picture 3"/>
          <p:cNvPicPr>
            <a:picLocks noChangeAspect="1"/>
          </p:cNvPicPr>
          <p:nvPr/>
        </p:nvPicPr>
        <p:blipFill>
          <a:blip xmlns:r="http://schemas.openxmlformats.org/officeDocument/2006/relationships" r:embed="rId2"/>
          <a:stretch>
            <a:fillRect/>
          </a:stretch>
        </p:blipFill>
        <p:spPr>
          <a:xfrm>
            <a:off x="8145495" y="3194876"/>
            <a:ext cx="2385267" cy="2629128"/>
          </a:xfrm>
          <a:prstGeom prst="rect"/>
        </p:spPr>
      </p:pic>
      <p:pic>
        <p:nvPicPr>
          <p:cNvPr id="2097155" name="Picture 5"/>
          <p:cNvPicPr>
            <a:picLocks noChangeAspect="1"/>
          </p:cNvPicPr>
          <p:nvPr/>
        </p:nvPicPr>
        <p:blipFill>
          <a:blip xmlns:r="http://schemas.openxmlformats.org/officeDocument/2006/relationships" r:embed="rId3"/>
          <a:stretch>
            <a:fillRect/>
          </a:stretch>
        </p:blipFill>
        <p:spPr>
          <a:xfrm>
            <a:off x="4463127" y="3206307"/>
            <a:ext cx="2400508" cy="2606266"/>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56" name="Content Placeholder 6"/>
          <p:cNvPicPr>
            <a:picLocks noChangeAspect="1" noGrp="1"/>
          </p:cNvPicPr>
          <p:nvPr>
            <p:ph idx="1"/>
          </p:nvPr>
        </p:nvPicPr>
        <p:blipFill>
          <a:blip xmlns:r="http://schemas.openxmlformats.org/officeDocument/2006/relationships" r:embed="rId1"/>
          <a:stretch>
            <a:fillRect/>
          </a:stretch>
        </p:blipFill>
        <p:spPr>
          <a:xfrm>
            <a:off x="6590957" y="1365660"/>
            <a:ext cx="5020018" cy="4673600"/>
          </a:xfrm>
        </p:spPr>
      </p:pic>
      <p:sp>
        <p:nvSpPr>
          <p:cNvPr id="1048609" name="Title 4"/>
          <p:cNvSpPr>
            <a:spLocks noGrp="1"/>
          </p:cNvSpPr>
          <p:nvPr>
            <p:ph type="title"/>
          </p:nvPr>
        </p:nvSpPr>
        <p:spPr>
          <a:xfrm>
            <a:off x="581025" y="701675"/>
            <a:ext cx="11029950" cy="530225"/>
          </a:xfrm>
        </p:spPr>
        <p:txBody>
          <a:bodyPr>
            <a:normAutofit fontScale="90000"/>
          </a:bodyPr>
          <a:p>
            <a:r>
              <a:rPr b="1" dirty="0" sz="4400" lang="en-US" err="1">
                <a:solidFill>
                  <a:schemeClr val="accent1"/>
                </a:solidFill>
                <a:ea typeface="+mj-lt"/>
                <a:cs typeface="Arial"/>
              </a:rPr>
              <a:t>OUTPUt</a:t>
            </a:r>
            <a:endParaRPr dirty="0" lang="en-US"/>
          </a:p>
        </p:txBody>
      </p:sp>
      <p:pic>
        <p:nvPicPr>
          <p:cNvPr id="2097157" name="Picture 8"/>
          <p:cNvPicPr>
            <a:picLocks noChangeAspect="1"/>
          </p:cNvPicPr>
          <p:nvPr/>
        </p:nvPicPr>
        <p:blipFill>
          <a:blip xmlns:r="http://schemas.openxmlformats.org/officeDocument/2006/relationships" r:embed="rId2"/>
          <a:stretch>
            <a:fillRect/>
          </a:stretch>
        </p:blipFill>
        <p:spPr>
          <a:xfrm>
            <a:off x="581025" y="1365660"/>
            <a:ext cx="5245370" cy="4896102"/>
          </a:xfrm>
          <a:prstGeom prst="rect"/>
        </p:spPr>
      </p:pic>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Monesh N</cp:lastModifiedBy>
  <dcterms:created xsi:type="dcterms:W3CDTF">2021-05-25T18:50:10Z</dcterms:created>
  <dcterms:modified xsi:type="dcterms:W3CDTF">2024-04-05T08:51:09Z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