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9" r:id="rId5"/>
    <p:sldId id="261" r:id="rId6"/>
    <p:sldId id="266" r:id="rId7"/>
    <p:sldId id="262" r:id="rId8"/>
    <p:sldId id="263" r:id="rId9"/>
    <p:sldId id="264" r:id="rId10"/>
    <p:sldId id="274" r:id="rId11"/>
    <p:sldId id="275" r:id="rId12"/>
    <p:sldId id="279" r:id="rId13"/>
    <p:sldId id="277" r:id="rId14"/>
    <p:sldId id="278" r:id="rId15"/>
    <p:sldId id="281" r:id="rId16"/>
    <p:sldId id="265" r:id="rId17"/>
    <p:sldId id="267" r:id="rId18"/>
    <p:sldId id="268" r:id="rId19"/>
    <p:sldId id="269" r:id="rId20"/>
    <p:sldId id="271" r:id="rId21"/>
    <p:sldId id="273" r:id="rId22"/>
    <p:sldId id="272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9" r:id="rId39"/>
    <p:sldId id="297" r:id="rId40"/>
    <p:sldId id="298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Saliency</a:t>
            </a:r>
            <a:r>
              <a:rPr lang="en-US" baseline="0" dirty="0"/>
              <a:t> ratio vs no of flux barriers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073072387690663E-2"/>
          <c:y val="0.11488767605054485"/>
          <c:w val="0.9075320476244817"/>
          <c:h val="0.7750310024695303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2.34</c:v>
                </c:pt>
                <c:pt idx="1">
                  <c:v>3.3</c:v>
                </c:pt>
                <c:pt idx="2">
                  <c:v>3.8</c:v>
                </c:pt>
                <c:pt idx="3">
                  <c:v>4.1100000000000003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C5-4AB3-B018-DFCD9D99FC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00612176"/>
        <c:axId val="700609552"/>
      </c:scatterChart>
      <c:valAx>
        <c:axId val="70061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</a:t>
                </a:r>
                <a:r>
                  <a:rPr lang="en-US" baseline="0" dirty="0"/>
                  <a:t> of flux barriers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609552"/>
        <c:crosses val="autoZero"/>
        <c:crossBetween val="midCat"/>
      </c:valAx>
      <c:valAx>
        <c:axId val="7006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Saliency</a:t>
                </a:r>
                <a:r>
                  <a:rPr lang="en-US" baseline="0" dirty="0"/>
                  <a:t> ratio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612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Current angle vs Torque ripple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304.26</c:v>
                </c:pt>
                <c:pt idx="1">
                  <c:v>106.09</c:v>
                </c:pt>
                <c:pt idx="2">
                  <c:v>68.025000000000006</c:v>
                </c:pt>
                <c:pt idx="3">
                  <c:v>51.546999999999997</c:v>
                </c:pt>
                <c:pt idx="4">
                  <c:v>40.582999999999998</c:v>
                </c:pt>
                <c:pt idx="5">
                  <c:v>35.737000000000002</c:v>
                </c:pt>
                <c:pt idx="6">
                  <c:v>34.438000000000002</c:v>
                </c:pt>
                <c:pt idx="7">
                  <c:v>43.64</c:v>
                </c:pt>
                <c:pt idx="8">
                  <c:v>71.090999999999994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98-4044-AAB0-19709D60FE5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85876032"/>
        <c:axId val="2085878528"/>
      </c:scatterChart>
      <c:valAx>
        <c:axId val="2085876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Current angle 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78528"/>
        <c:crosses val="autoZero"/>
        <c:crossBetween val="midCat"/>
      </c:valAx>
      <c:valAx>
        <c:axId val="208587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Torque ripple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76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Torque</a:t>
            </a:r>
            <a:r>
              <a:rPr lang="en-US" baseline="0" dirty="0"/>
              <a:t> vs No of Flux Barriers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5.5960000000000001</c:v>
                </c:pt>
                <c:pt idx="1">
                  <c:v>6.84</c:v>
                </c:pt>
                <c:pt idx="2">
                  <c:v>7.2</c:v>
                </c:pt>
                <c:pt idx="3">
                  <c:v>7.35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34-4F0B-8072-BCEE7230D9E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80755048"/>
        <c:axId val="480756032"/>
      </c:scatterChart>
      <c:valAx>
        <c:axId val="480755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</a:t>
                </a:r>
                <a:r>
                  <a:rPr lang="en-US" baseline="0" dirty="0"/>
                  <a:t> OF FLUX BARRIERS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56032"/>
        <c:crosses val="autoZero"/>
        <c:crossBetween val="midCat"/>
      </c:valAx>
      <c:valAx>
        <c:axId val="4807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TORQUE</a:t>
                </a:r>
                <a:r>
                  <a:rPr lang="en-US" baseline="0" dirty="0"/>
                  <a:t> IN Nm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55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Saliency ratio vs Current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3.08</c:v>
                </c:pt>
                <c:pt idx="1">
                  <c:v>3.1</c:v>
                </c:pt>
                <c:pt idx="2">
                  <c:v>3.3</c:v>
                </c:pt>
                <c:pt idx="3">
                  <c:v>3.34</c:v>
                </c:pt>
                <c:pt idx="4">
                  <c:v>3.45</c:v>
                </c:pt>
                <c:pt idx="5">
                  <c:v>3.54</c:v>
                </c:pt>
                <c:pt idx="6">
                  <c:v>3.67</c:v>
                </c:pt>
                <c:pt idx="7">
                  <c:v>3.74</c:v>
                </c:pt>
                <c:pt idx="8">
                  <c:v>3.84</c:v>
                </c:pt>
                <c:pt idx="9">
                  <c:v>3.94</c:v>
                </c:pt>
                <c:pt idx="10">
                  <c:v>4.0380000000000003</c:v>
                </c:pt>
                <c:pt idx="11">
                  <c:v>4.0389999999999997</c:v>
                </c:pt>
                <c:pt idx="12">
                  <c:v>4.1100000000000003</c:v>
                </c:pt>
                <c:pt idx="13">
                  <c:v>3.99</c:v>
                </c:pt>
                <c:pt idx="14">
                  <c:v>3.93</c:v>
                </c:pt>
                <c:pt idx="15">
                  <c:v>3.86</c:v>
                </c:pt>
                <c:pt idx="16">
                  <c:v>3.7</c:v>
                </c:pt>
                <c:pt idx="17">
                  <c:v>3.61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4A-4C33-90B2-CA6C8AB7396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81316776"/>
        <c:axId val="381323336"/>
      </c:scatterChart>
      <c:valAx>
        <c:axId val="381316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Current</a:t>
                </a:r>
                <a:r>
                  <a:rPr lang="en-US" baseline="0" dirty="0"/>
                  <a:t> </a:t>
                </a:r>
                <a:r>
                  <a:rPr lang="en-US" dirty="0"/>
                  <a:t>angle in deg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323336"/>
        <c:crosses val="autoZero"/>
        <c:crossBetween val="midCat"/>
      </c:valAx>
      <c:valAx>
        <c:axId val="38132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Saliency ratio (Ld/Lq)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316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Power factor vs Current</a:t>
            </a:r>
            <a:r>
              <a:rPr lang="en-US" baseline="0" dirty="0"/>
              <a:t> </a:t>
            </a:r>
            <a:r>
              <a:rPr lang="en-US" dirty="0"/>
              <a:t>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0.15</c:v>
                </c:pt>
                <c:pt idx="1">
                  <c:v>0.2</c:v>
                </c:pt>
                <c:pt idx="2">
                  <c:v>0.26700000000000002</c:v>
                </c:pt>
                <c:pt idx="3">
                  <c:v>0.32</c:v>
                </c:pt>
                <c:pt idx="4">
                  <c:v>0.37</c:v>
                </c:pt>
                <c:pt idx="5">
                  <c:v>0.43169999999999997</c:v>
                </c:pt>
                <c:pt idx="6">
                  <c:v>0.48375000000000001</c:v>
                </c:pt>
                <c:pt idx="7">
                  <c:v>0.53</c:v>
                </c:pt>
                <c:pt idx="8">
                  <c:v>0.54900000000000004</c:v>
                </c:pt>
                <c:pt idx="9">
                  <c:v>0.61599999999999999</c:v>
                </c:pt>
                <c:pt idx="10">
                  <c:v>0.64900000000000002</c:v>
                </c:pt>
                <c:pt idx="11">
                  <c:v>0.67200000000000004</c:v>
                </c:pt>
                <c:pt idx="12">
                  <c:v>0.68213999999999997</c:v>
                </c:pt>
                <c:pt idx="13">
                  <c:v>0.67300000000000004</c:v>
                </c:pt>
                <c:pt idx="14">
                  <c:v>0.63</c:v>
                </c:pt>
                <c:pt idx="15">
                  <c:v>0.56999999999999995</c:v>
                </c:pt>
                <c:pt idx="16">
                  <c:v>0.438</c:v>
                </c:pt>
                <c:pt idx="17">
                  <c:v>0.255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C7-4F69-BAF9-37DBF061B9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15232840"/>
        <c:axId val="315230216"/>
      </c:scatterChart>
      <c:valAx>
        <c:axId val="315232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Current angle in deg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230216"/>
        <c:crosses val="autoZero"/>
        <c:crossBetween val="midCat"/>
      </c:valAx>
      <c:valAx>
        <c:axId val="31523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 Factor</a:t>
                </a:r>
              </a:p>
            </c:rich>
          </c:tx>
          <c:layout>
            <c:manualLayout>
              <c:xMode val="edge"/>
              <c:yMode val="edge"/>
              <c:x val="1.5625E-2"/>
              <c:y val="0.39366914409023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232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Torque ripple Vs Current</a:t>
            </a:r>
            <a:r>
              <a:rPr lang="en-US" baseline="0" dirty="0"/>
              <a:t> </a:t>
            </a:r>
            <a:r>
              <a:rPr lang="en-US" dirty="0"/>
              <a:t>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98</c:v>
                </c:pt>
                <c:pt idx="1">
                  <c:v>95</c:v>
                </c:pt>
                <c:pt idx="2">
                  <c:v>90</c:v>
                </c:pt>
                <c:pt idx="3">
                  <c:v>79.540000000000006</c:v>
                </c:pt>
                <c:pt idx="4">
                  <c:v>64.784999999999997</c:v>
                </c:pt>
                <c:pt idx="5">
                  <c:v>54.95</c:v>
                </c:pt>
                <c:pt idx="6">
                  <c:v>48.030999999999999</c:v>
                </c:pt>
                <c:pt idx="7">
                  <c:v>43.201000000000001</c:v>
                </c:pt>
                <c:pt idx="8">
                  <c:v>39.426000000000002</c:v>
                </c:pt>
                <c:pt idx="9">
                  <c:v>36.128999999999998</c:v>
                </c:pt>
                <c:pt idx="10">
                  <c:v>36.03</c:v>
                </c:pt>
                <c:pt idx="11">
                  <c:v>35.5</c:v>
                </c:pt>
                <c:pt idx="12">
                  <c:v>34.384</c:v>
                </c:pt>
                <c:pt idx="13">
                  <c:v>37.076000000000001</c:v>
                </c:pt>
                <c:pt idx="14">
                  <c:v>39.896000000000001</c:v>
                </c:pt>
                <c:pt idx="15">
                  <c:v>41.319000000000003</c:v>
                </c:pt>
                <c:pt idx="16">
                  <c:v>44.927</c:v>
                </c:pt>
                <c:pt idx="17">
                  <c:v>53.13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43-49F6-B445-34E408134CB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01302656"/>
        <c:axId val="601307576"/>
      </c:scatterChart>
      <c:valAx>
        <c:axId val="60130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Current angle in deg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07576"/>
        <c:crosses val="autoZero"/>
        <c:crossBetween val="midCat"/>
      </c:valAx>
      <c:valAx>
        <c:axId val="60130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Torque ripple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02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Power</a:t>
            </a:r>
            <a:r>
              <a:rPr lang="en-US" baseline="0" dirty="0"/>
              <a:t> factor vs no of flux barriers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0.43</c:v>
                </c:pt>
                <c:pt idx="1">
                  <c:v>0.57999999999999996</c:v>
                </c:pt>
                <c:pt idx="2">
                  <c:v>0.63</c:v>
                </c:pt>
                <c:pt idx="3">
                  <c:v>0.68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2A9-4B5B-BCB1-8D54D917E3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29978088"/>
        <c:axId val="329978416"/>
      </c:scatterChart>
      <c:valAx>
        <c:axId val="329978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</a:t>
                </a:r>
                <a:r>
                  <a:rPr lang="en-US" baseline="0" dirty="0"/>
                  <a:t> of flux barriers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978416"/>
        <c:crosses val="autoZero"/>
        <c:crossBetween val="midCat"/>
      </c:valAx>
      <c:valAx>
        <c:axId val="32997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Power</a:t>
                </a:r>
                <a:r>
                  <a:rPr lang="en-US" baseline="0" dirty="0"/>
                  <a:t> factor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978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Current</a:t>
            </a:r>
            <a:r>
              <a:rPr lang="en-US" baseline="0" dirty="0"/>
              <a:t> angle vs Torque ripple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271038385826775E-2"/>
          <c:y val="0.12182194416974421"/>
          <c:w val="0.88625246062992125"/>
          <c:h val="0.766365361595385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79.096000000000004</c:v>
                </c:pt>
                <c:pt idx="1">
                  <c:v>42.435000000000002</c:v>
                </c:pt>
                <c:pt idx="2">
                  <c:v>36.122999999999998</c:v>
                </c:pt>
                <c:pt idx="3">
                  <c:v>36.664000000000001</c:v>
                </c:pt>
                <c:pt idx="4">
                  <c:v>38.149000000000001</c:v>
                </c:pt>
                <c:pt idx="5">
                  <c:v>39.302999999999997</c:v>
                </c:pt>
                <c:pt idx="6">
                  <c:v>39.832000000000001</c:v>
                </c:pt>
                <c:pt idx="7">
                  <c:v>39.747999999999998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6E-45B4-BBAE-EA047B22E8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4171776"/>
        <c:axId val="14168864"/>
      </c:scatterChart>
      <c:valAx>
        <c:axId val="1417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Current</a:t>
                </a:r>
                <a:r>
                  <a:rPr lang="en-US" baseline="0" dirty="0"/>
                  <a:t> Angle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8864"/>
        <c:crosses val="autoZero"/>
        <c:crossBetween val="midCat"/>
      </c:valAx>
      <c:valAx>
        <c:axId val="1416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Torque</a:t>
                </a:r>
                <a:r>
                  <a:rPr lang="en-US" baseline="0" dirty="0"/>
                  <a:t> Ripple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Current</a:t>
            </a:r>
            <a:r>
              <a:rPr lang="en-US" baseline="0" dirty="0"/>
              <a:t> Angle vs Power Factor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0.1326</c:v>
                </c:pt>
                <c:pt idx="1">
                  <c:v>0.23169000000000001</c:v>
                </c:pt>
                <c:pt idx="2">
                  <c:v>0.32716000000000001</c:v>
                </c:pt>
                <c:pt idx="3">
                  <c:v>0.41337000000000002</c:v>
                </c:pt>
                <c:pt idx="4">
                  <c:v>0.48</c:v>
                </c:pt>
                <c:pt idx="5">
                  <c:v>0.54</c:v>
                </c:pt>
                <c:pt idx="6">
                  <c:v>0.56000000000000005</c:v>
                </c:pt>
                <c:pt idx="7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D2A-4336-A5BB-2EF87FD683E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15565600"/>
        <c:axId val="2015544800"/>
      </c:scatterChart>
      <c:valAx>
        <c:axId val="201556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Current</a:t>
                </a:r>
                <a:r>
                  <a:rPr lang="en-US" baseline="0" dirty="0"/>
                  <a:t> Angle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544800"/>
        <c:crosses val="autoZero"/>
        <c:crossBetween val="midCat"/>
      </c:valAx>
      <c:valAx>
        <c:axId val="2015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Power</a:t>
                </a:r>
                <a:r>
                  <a:rPr lang="en-US" baseline="0" dirty="0"/>
                  <a:t> Factor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565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Current Angle vs Power Factor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33251943897637803"/>
          <c:y val="2.109374870240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0.15490000000000001</c:v>
                </c:pt>
                <c:pt idx="1">
                  <c:v>0.27200000000000002</c:v>
                </c:pt>
                <c:pt idx="2">
                  <c:v>0.38529999999999998</c:v>
                </c:pt>
                <c:pt idx="3">
                  <c:v>0.4899</c:v>
                </c:pt>
                <c:pt idx="4">
                  <c:v>0.57999999999999996</c:v>
                </c:pt>
                <c:pt idx="5">
                  <c:v>0.65</c:v>
                </c:pt>
                <c:pt idx="6">
                  <c:v>0.68340000000000001</c:v>
                </c:pt>
                <c:pt idx="7">
                  <c:v>0.63</c:v>
                </c:pt>
                <c:pt idx="8">
                  <c:v>0.44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0DB-4A62-846B-48F8AD2E110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10743440"/>
        <c:axId val="2010745520"/>
      </c:scatterChart>
      <c:valAx>
        <c:axId val="201074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Current Angle 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745520"/>
        <c:crosses val="autoZero"/>
        <c:crossBetween val="midCat"/>
      </c:valAx>
      <c:valAx>
        <c:axId val="201074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Power Factor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743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00EF-6AFD-41C8-A6AE-405591BD8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82444-AEC3-41CF-AF03-DCF81C36B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0BD6-DB57-43A3-8335-6843AB5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DD59-5BB9-4660-BEE0-76D11907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B12E6-C407-43CA-9A2E-70F74555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435E-4776-44B1-B694-F409CFA8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6F5AD-CF6D-4E76-A269-A79C4B55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35E6-495F-4952-A5B9-E61D90AD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B293-7A33-46FA-AE6B-639F59B8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57CA-7301-4F15-9884-76973AF0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4C193-3000-4DD4-8668-F6B5F3A7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5B71-D124-4B60-8D70-1940BF75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1BA3-B4DD-4BD8-A5CF-E76B8E13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3FD0-200D-431D-9D3F-671B503B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4B75-E93B-4E85-921A-D8D17A3A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1B89-F6FD-4252-8800-0C7A7C40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ADD6-6899-4C19-9706-315A4058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DA28-204D-4AD0-A715-8F3BDA32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BC151-413E-4231-A8E0-9E6C76DF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2913-EA8A-4EC7-9F48-679E33CF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5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5F51-A751-4AED-8FE3-C69AA2F2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EA22-D5B4-4188-A9E3-29EAD80A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E486-AEC3-459E-A822-C99BA5D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2FE6-77E7-4A67-88E6-139DEC72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BF7A-CCC7-486A-9224-3678A256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EE3D-6CA5-4A4C-A040-9E144D60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DAFC-2399-49C6-88C0-4B8471182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D2312-4B66-45F2-A79C-2F5BBB8EE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D80F6-0688-43B4-83BA-BFE755B3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DA30D-73B6-40C4-9777-654FA86C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EF5A-9098-4091-B6D5-1579A4E1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E56B-F512-407C-B33A-3A2B7FF3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5AA85-23A7-4A0D-8D23-2ED0CD258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4E0BC-5E20-4971-A776-CBB6123F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3565A-B364-4993-9978-6C47BFE6C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7A4B7-AB16-4D85-8D16-0CB4B1663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5ECAC-4F5D-430C-8E48-D68AE0DB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668A8-5F3B-47DA-ADE3-44615622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9C358-AFC6-4387-AC0B-6D42DDF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3F0A-2020-4FAD-9CA6-6E9C8462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C47EE-CE14-4759-B5FE-D2F4A61D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F2484-DA31-4935-A801-B5235BBD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DCA7D-680B-4448-9068-5A9918B8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46680-3F0A-471E-8A47-8D2535FD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3E89C-6F8F-440C-8475-1957F775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6559D-F187-492B-AD7F-CC3CD6A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CB61-B5B1-4C19-8784-1EE7CEF4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74E8-EB8E-479A-A205-88A1FFB8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BEB-A7BB-492A-8DE9-BF15266DC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1AA00-A74D-43B4-8E4C-59605D14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41212-B341-48B1-82AB-C1ED146E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E6EC-DC83-4E5A-8B34-0EDDE04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AF52-6840-47D6-80EE-C21C1C59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726C8-F1F3-4C11-AA1A-CF08B2FEA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EF4A-7CA5-4FD3-8CB9-8D26C79D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C3F71-3A47-44F3-A517-27D7F980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57B55-FCE5-4697-A155-A9B9F504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D4598-A549-445C-84C8-E4ED698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BDFEA-884A-4FE7-89BE-4FC81449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B277B-64B6-440F-8114-57CD7C5E6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3FFA-448F-45D1-BE85-228F359D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3444-3651-4893-AD07-10F529196BB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550C2-AE99-44C4-B94C-4F76FAE2E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D8A9-B7F5-452F-A53E-21A5EAA5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1C9B-D640-4EC9-BB50-45ADAA5F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EC59-4DC2-47AC-B955-82239D1A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24" y="24707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   ANALYSIS ON ALL FLUX BARRIER MODELS</a:t>
            </a:r>
          </a:p>
        </p:txBody>
      </p:sp>
    </p:spTree>
    <p:extLst>
      <p:ext uri="{BB962C8B-B14F-4D97-AF65-F5344CB8AC3E}">
        <p14:creationId xmlns:p14="http://schemas.microsoft.com/office/powerpoint/2010/main" val="14062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ED5B-B1A6-4B9F-A41E-7AEC7025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sz="3200" b="1" u="sng" dirty="0">
                <a:latin typeface="+mn-lt"/>
              </a:rPr>
              <a:t>TORQUE RIPPLE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99F2-26A9-4CBD-9657-D87ABBCC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Torque ripple is an effect seen in many electric motor designs, referring to a periodic increase or decrease in output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the motor shaft rotates.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measured as the difference in maximum and minimum torque over one complete revolution, generally expressed as a percentage.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lower torque ripple and performance of machine is improved.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0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42A8-8F9D-4118-ADEB-81E7DA55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3200" b="1" u="sng" dirty="0">
                <a:latin typeface="+mn-lt"/>
                <a:cs typeface="Times New Roman" panose="02020603050405020304" pitchFamily="18" charset="0"/>
              </a:rPr>
              <a:t>EFFECT OF TORQUE RIPPLE</a:t>
            </a:r>
            <a:endParaRPr lang="en-US" sz="3200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B280-9891-4D65-BCF5-AE782963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Torque ripples have bad effects on the synchronous motors if they cause speed oscillations which contradict with the advantage of the synchronous motors being have constant speed applications. </a:t>
            </a:r>
          </a:p>
          <a:p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ipples have frequency coinciding with the natural mechanical frequency of the system, severe torsional oscillation will occur, and the shaft may be damaged.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Induction motors and synchronous motors may suffer from torsional oscillations due to these torque ripples.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6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857A-99BC-4242-B3B0-F7A150DF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sz="3200" b="1" dirty="0">
                <a:latin typeface="+mn-lt"/>
              </a:rPr>
              <a:t>TORQUE CURVE FOR 4 FLUX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8A16-4546-4FF8-9DBF-19F94CD3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161B9FF-1F00-4E69-A859-BBDF77303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96" y="1501629"/>
            <a:ext cx="10712408" cy="51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4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B943-88A1-4554-8533-9DE97674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               </a:t>
            </a:r>
            <a:r>
              <a:rPr lang="en-US" sz="3200" b="1" u="sng" dirty="0">
                <a:latin typeface="+mn-lt"/>
              </a:rPr>
              <a:t>TORQUE RIPPLE IN 4 BARRIER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C1F1-A750-4ADE-A453-C3642EF6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torque = (max peak torque +min peak torque)/2</a:t>
            </a:r>
          </a:p>
          <a:p>
            <a:pPr marL="0" indent="0">
              <a:buNone/>
            </a:pPr>
            <a:r>
              <a:rPr lang="en-US" dirty="0"/>
              <a:t>                                =(8.7+6)/2</a:t>
            </a:r>
          </a:p>
          <a:p>
            <a:pPr marL="0" indent="0">
              <a:buNone/>
            </a:pPr>
            <a:r>
              <a:rPr lang="en-US" dirty="0"/>
              <a:t>                                 =7.35Nm  (from graph)</a:t>
            </a:r>
          </a:p>
          <a:p>
            <a:pPr marL="0" indent="0">
              <a:buNone/>
            </a:pPr>
            <a:r>
              <a:rPr lang="en-US" dirty="0"/>
              <a:t>    Average torque as shown in simulation output is 7.4052 Nm</a:t>
            </a:r>
          </a:p>
          <a:p>
            <a:r>
              <a:rPr lang="en-US" dirty="0"/>
              <a:t> Torque  Ripple =(max peak torque –min peak torque )</a:t>
            </a:r>
          </a:p>
          <a:p>
            <a:pPr marL="0" indent="0">
              <a:buNone/>
            </a:pPr>
            <a:r>
              <a:rPr lang="en-US" dirty="0"/>
              <a:t>                              =8.7-6</a:t>
            </a:r>
          </a:p>
          <a:p>
            <a:pPr marL="0" indent="0">
              <a:buNone/>
            </a:pPr>
            <a:r>
              <a:rPr lang="en-US" dirty="0"/>
              <a:t>                               =2.7Nm </a:t>
            </a:r>
          </a:p>
          <a:p>
            <a:pPr marL="0" indent="0">
              <a:buNone/>
            </a:pPr>
            <a:r>
              <a:rPr lang="en-US" dirty="0"/>
              <a:t>   Torque ripple as shown in  output is 2.6204 Nm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1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DD8D-22E3-490D-B76C-0E7569A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09578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Theoretically calculated value :</a:t>
            </a:r>
          </a:p>
          <a:p>
            <a:r>
              <a:rPr lang="en-US" dirty="0"/>
              <a:t>% Torque ripple = (max peak torque – min peak torque)/average torque</a:t>
            </a:r>
          </a:p>
          <a:p>
            <a:pPr marL="0" indent="0">
              <a:buNone/>
            </a:pPr>
            <a:r>
              <a:rPr lang="en-US" dirty="0"/>
              <a:t>                               = (8.7-6)/7.35</a:t>
            </a:r>
          </a:p>
          <a:p>
            <a:pPr marL="0" indent="0">
              <a:buNone/>
            </a:pPr>
            <a:r>
              <a:rPr lang="en-US" dirty="0"/>
              <a:t>                               = 36.7</a:t>
            </a:r>
          </a:p>
          <a:p>
            <a:pPr marL="0" indent="0">
              <a:buNone/>
            </a:pPr>
            <a:r>
              <a:rPr lang="en-US" u="sng" dirty="0"/>
              <a:t>Software output:</a:t>
            </a:r>
          </a:p>
          <a:p>
            <a:r>
              <a:rPr lang="en-US" dirty="0"/>
              <a:t>%Torque ripple =(max peak torque – min peak torque)/average torque</a:t>
            </a:r>
          </a:p>
          <a:p>
            <a:pPr marL="0" indent="0">
              <a:buNone/>
            </a:pPr>
            <a:r>
              <a:rPr lang="en-US" dirty="0"/>
              <a:t>                            =(2.6204)/7.4052</a:t>
            </a:r>
          </a:p>
          <a:p>
            <a:pPr marL="0" indent="0">
              <a:buNone/>
            </a:pPr>
            <a:r>
              <a:rPr lang="en-US" dirty="0"/>
              <a:t>                            = 35.3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1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3FBF-ABBA-48E6-B48E-AAC33246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US" sz="3200" b="1" u="sng" dirty="0">
                <a:latin typeface="+mn-lt"/>
                <a:cs typeface="Arial" panose="020B0604020202020204" pitchFamily="34" charset="0"/>
              </a:rPr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DF4E-0BA7-4635-9EC7-A8E4DCF2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dirty="0"/>
              <a:t>The 4 flux barrier model provides around 6% less torque ripple compared to 3 flux barrier model so it is mostly preferred for stable performance.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09480A45-E29E-42D7-8279-B0C4D7875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30842"/>
              </p:ext>
            </p:extLst>
          </p:nvPr>
        </p:nvGraphicFramePr>
        <p:xfrm>
          <a:off x="2032000" y="365291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239281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923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ROTOR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% TORQUE RIPPLE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0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3 Flux barrier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4 Flux barrier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35.3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5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69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64C6-8463-4E2A-8BBA-C3FC479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                            </a:t>
            </a:r>
            <a:r>
              <a:rPr lang="en-US" sz="3200" b="1" dirty="0">
                <a:latin typeface="+mn-lt"/>
              </a:rPr>
              <a:t>POWER FACTOR 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765B-445F-4D80-B73F-9BCFE54F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current angle is always in the range of [0,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∏/2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C88A3-2F4E-480C-BB0D-A3B7D68AC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8" y="2348918"/>
            <a:ext cx="6972904" cy="40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6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4C96-3BAB-4F9E-84D6-3B5976C6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                </a:t>
            </a:r>
            <a:r>
              <a:rPr lang="en-US" sz="3200" b="1" u="sng" dirty="0">
                <a:latin typeface="+mn-lt"/>
              </a:rPr>
              <a:t>TO ACHIEVE MAXIMUM POWER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9019-37A8-4052-9914-DB02D3EF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factor reaches its maximum at this current angle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k=arctan(</a:t>
            </a:r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√(</a:t>
            </a:r>
            <a:r>
              <a:rPr lang="en-US" sz="2400" dirty="0" err="1"/>
              <a:t>Ld</a:t>
            </a:r>
            <a:r>
              <a:rPr lang="en-US" sz="2400" dirty="0"/>
              <a:t>/</a:t>
            </a:r>
            <a:r>
              <a:rPr lang="en-US" sz="2400" dirty="0" err="1"/>
              <a:t>Lq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/>
              <a:t>    where, 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Ld</a:t>
            </a:r>
            <a:r>
              <a:rPr lang="en-US" sz="2400" dirty="0"/>
              <a:t>= d axis inductance </a:t>
            </a:r>
            <a:r>
              <a:rPr lang="en-US" sz="2400" dirty="0" err="1"/>
              <a:t>mH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err="1"/>
              <a:t>Lq</a:t>
            </a:r>
            <a:r>
              <a:rPr lang="en-US" sz="2400" dirty="0"/>
              <a:t>= Q axis inductance </a:t>
            </a:r>
            <a:r>
              <a:rPr lang="en-US" sz="2400" dirty="0" err="1"/>
              <a:t>mH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k is current angle 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Ld</a:t>
            </a:r>
            <a:r>
              <a:rPr lang="en-US" sz="2400" dirty="0"/>
              <a:t>/</a:t>
            </a:r>
            <a:r>
              <a:rPr lang="en-US" sz="2400" dirty="0" err="1"/>
              <a:t>Lq</a:t>
            </a:r>
            <a:r>
              <a:rPr lang="en-US" sz="2400" dirty="0"/>
              <a:t> is saliency ratio of the machine.</a:t>
            </a:r>
          </a:p>
          <a:p>
            <a:r>
              <a:rPr lang="en-US" sz="2400" dirty="0"/>
              <a:t>The maximum power factor is therefore ,</a:t>
            </a:r>
          </a:p>
          <a:p>
            <a:pPr marL="0" indent="0">
              <a:buNone/>
            </a:pPr>
            <a:r>
              <a:rPr lang="en-US" sz="2400" dirty="0"/>
              <a:t>                           power factor =((</a:t>
            </a:r>
            <a:r>
              <a:rPr lang="en-US" sz="2400" dirty="0" err="1"/>
              <a:t>Ld</a:t>
            </a:r>
            <a:r>
              <a:rPr lang="en-US" sz="2400" dirty="0"/>
              <a:t>/</a:t>
            </a:r>
            <a:r>
              <a:rPr lang="en-US" sz="2400" dirty="0" err="1"/>
              <a:t>Lq</a:t>
            </a:r>
            <a:r>
              <a:rPr lang="en-US" sz="2400" dirty="0"/>
              <a:t>)-1)/((</a:t>
            </a:r>
            <a:r>
              <a:rPr lang="en-US" sz="2400" dirty="0" err="1"/>
              <a:t>Ld</a:t>
            </a:r>
            <a:r>
              <a:rPr lang="en-US" sz="2400" dirty="0"/>
              <a:t>/</a:t>
            </a:r>
            <a:r>
              <a:rPr lang="en-US" sz="2400" dirty="0" err="1"/>
              <a:t>Lq</a:t>
            </a:r>
            <a:r>
              <a:rPr lang="en-US" sz="2400" dirty="0"/>
              <a:t>)+1)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3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EFE8-FA28-417C-B0FD-F7312FE8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                </a:t>
            </a:r>
            <a:r>
              <a:rPr lang="en-US" sz="3200" b="1" u="sng" dirty="0">
                <a:latin typeface="+mn-lt"/>
              </a:rPr>
              <a:t>MAX PF IN 4 FLUX BARRIER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3781-7562-4F7D-A536-5355E643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 our case to achieve maximum power factor we take the maximum saliency ratio value attainable.</a:t>
            </a:r>
          </a:p>
          <a:p>
            <a:r>
              <a:rPr lang="en-US" dirty="0"/>
              <a:t>Say for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Lq</a:t>
            </a:r>
            <a:r>
              <a:rPr lang="en-US" dirty="0"/>
              <a:t>=4.11</a:t>
            </a:r>
          </a:p>
          <a:p>
            <a:pPr marL="0" indent="0">
              <a:buNone/>
            </a:pPr>
            <a:r>
              <a:rPr lang="en-US" dirty="0"/>
              <a:t>      Current angle, k= arctan(</a:t>
            </a:r>
            <a:r>
              <a:rPr lang="en-US" dirty="0">
                <a:cs typeface="Dubai" panose="020B0503030403030204" pitchFamily="34" charset="-78"/>
              </a:rPr>
              <a:t>√4.11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           =64</a:t>
            </a:r>
            <a:r>
              <a:rPr lang="en-US" dirty="0">
                <a:cs typeface="Dubai" panose="020B0503030403030204" pitchFamily="34" charset="-78"/>
              </a:rPr>
              <a:t>°</a:t>
            </a:r>
          </a:p>
          <a:p>
            <a:r>
              <a:rPr lang="en-US" dirty="0">
                <a:cs typeface="Dubai" panose="020B0503030403030204" pitchFamily="34" charset="-78"/>
              </a:rPr>
              <a:t>For this current  angle from the graph we can note that the power factor obtained is 0.68 which is the maximum power factor obtained.</a:t>
            </a:r>
          </a:p>
          <a:p>
            <a:r>
              <a:rPr lang="en-US" dirty="0">
                <a:cs typeface="Dubai" panose="020B0503030403030204" pitchFamily="34" charset="-78"/>
              </a:rPr>
              <a:t>Similarly if the current angle is known necessary saliency ratio to  attain high pf can be obtained.</a:t>
            </a:r>
          </a:p>
          <a:p>
            <a:r>
              <a:rPr lang="en-US" dirty="0">
                <a:cs typeface="Dubai" panose="020B0503030403030204" pitchFamily="34" charset="-78"/>
              </a:rPr>
              <a:t>We can also note that at this current angle the  torque ripple attained is also 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7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2EE8-B256-42DF-A64A-13F98832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                  </a:t>
            </a:r>
            <a:r>
              <a:rPr lang="en-US" sz="3200" b="1" u="sng" dirty="0">
                <a:latin typeface="+mn-lt"/>
              </a:rPr>
              <a:t>RESULTS FOR 4 BARRIER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BA9802-A47A-4A1C-ADD4-B748EFA25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847942"/>
              </p:ext>
            </p:extLst>
          </p:nvPr>
        </p:nvGraphicFramePr>
        <p:xfrm>
          <a:off x="427839" y="1031846"/>
          <a:ext cx="10925961" cy="568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72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FCE2-504C-460F-A432-079A826F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+mn-lt"/>
              </a:rPr>
              <a:t>RELATION BETWEEN SALIENCY RATIO AND POWER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E0CF-514F-44DF-A9E5-B359C6BC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SynRM</a:t>
            </a:r>
            <a:r>
              <a:rPr lang="en-US" sz="2400" dirty="0"/>
              <a:t> the value of the inductances on the two axes play a major role and are very important due to the fact that torque is directly related to the difference between them and while  maximum power  factor Is dependent on their ratio 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</a:t>
            </a:r>
            <a:r>
              <a:rPr lang="en-US" sz="2400" dirty="0" err="1"/>
              <a:t>Pf</a:t>
            </a:r>
            <a:r>
              <a:rPr lang="en-US" sz="2400" dirty="0"/>
              <a:t> = ((</a:t>
            </a:r>
            <a:r>
              <a:rPr lang="en-US" sz="2400" dirty="0" err="1"/>
              <a:t>Ld</a:t>
            </a:r>
            <a:r>
              <a:rPr lang="en-US" sz="2400" dirty="0"/>
              <a:t>/</a:t>
            </a:r>
            <a:r>
              <a:rPr lang="en-US" sz="2400" dirty="0" err="1"/>
              <a:t>Lq</a:t>
            </a:r>
            <a:r>
              <a:rPr lang="en-US" sz="2400" dirty="0"/>
              <a:t>)-1)/((</a:t>
            </a:r>
            <a:r>
              <a:rPr lang="en-US" sz="2400" dirty="0" err="1"/>
              <a:t>Ld</a:t>
            </a:r>
            <a:r>
              <a:rPr lang="en-US" sz="2400" dirty="0"/>
              <a:t>/</a:t>
            </a:r>
            <a:r>
              <a:rPr lang="en-US" sz="2400" dirty="0" err="1"/>
              <a:t>Lq</a:t>
            </a:r>
            <a:r>
              <a:rPr lang="en-US" sz="2400" dirty="0"/>
              <a:t>)+1)</a:t>
            </a:r>
          </a:p>
          <a:p>
            <a:pPr marL="0" indent="0">
              <a:buNone/>
            </a:pPr>
            <a:r>
              <a:rPr lang="en-US" sz="2400" dirty="0"/>
              <a:t>                                      Torque = m*p*Id*</a:t>
            </a:r>
            <a:r>
              <a:rPr lang="en-US" sz="2400" dirty="0" err="1"/>
              <a:t>Iq</a:t>
            </a:r>
            <a:r>
              <a:rPr lang="en-US" sz="2400" dirty="0"/>
              <a:t>*(</a:t>
            </a:r>
            <a:r>
              <a:rPr lang="en-US" sz="2400" dirty="0" err="1"/>
              <a:t>Ld-Lq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m is the number of phases , p is no of poles and id and </a:t>
            </a:r>
            <a:r>
              <a:rPr lang="en-US" sz="2400" dirty="0" err="1"/>
              <a:t>iq</a:t>
            </a:r>
            <a:r>
              <a:rPr lang="en-US" sz="2400" dirty="0"/>
              <a:t> are d axis current and q axis current.</a:t>
            </a:r>
          </a:p>
          <a:p>
            <a:r>
              <a:rPr lang="en-US" sz="2400" dirty="0"/>
              <a:t>From the above equations we can observe that the torque is dependent on (</a:t>
            </a:r>
            <a:r>
              <a:rPr lang="en-US" sz="2400" dirty="0" err="1"/>
              <a:t>Ld-Lq</a:t>
            </a:r>
            <a:r>
              <a:rPr lang="en-US" sz="2400" dirty="0"/>
              <a:t>) ratio and power factor is dependent on (</a:t>
            </a:r>
            <a:r>
              <a:rPr lang="en-US" sz="2400" dirty="0" err="1"/>
              <a:t>Ld</a:t>
            </a:r>
            <a:r>
              <a:rPr lang="en-US" sz="2400" dirty="0"/>
              <a:t>/</a:t>
            </a:r>
            <a:r>
              <a:rPr lang="en-US" sz="2400" dirty="0" err="1"/>
              <a:t>Lq</a:t>
            </a:r>
            <a:r>
              <a:rPr lang="en-US" sz="2400" dirty="0"/>
              <a:t>)(Saliency ratio).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7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212DCA-A43D-4775-9327-9111DD34E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330671"/>
              </p:ext>
            </p:extLst>
          </p:nvPr>
        </p:nvGraphicFramePr>
        <p:xfrm>
          <a:off x="125835" y="285226"/>
          <a:ext cx="1163553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337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024EB9-044D-4B4B-BA5C-B8803D33E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282151"/>
              </p:ext>
            </p:extLst>
          </p:nvPr>
        </p:nvGraphicFramePr>
        <p:xfrm>
          <a:off x="553673" y="847288"/>
          <a:ext cx="10662407" cy="567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43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D44-9114-4B75-A70B-5B483728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      </a:t>
            </a:r>
            <a:r>
              <a:rPr lang="en-US" sz="3200" b="1" u="sng" dirty="0">
                <a:latin typeface="+mn-lt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94B5-3AB1-49E6-BF57-8E3148C5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750835"/>
          </a:xfrm>
        </p:spPr>
        <p:txBody>
          <a:bodyPr>
            <a:normAutofit/>
          </a:bodyPr>
          <a:lstStyle/>
          <a:p>
            <a:r>
              <a:rPr lang="en-US" dirty="0"/>
              <a:t>The current angle was varied for every 5 deg and the power factor for </a:t>
            </a:r>
            <a:r>
              <a:rPr lang="en-US" dirty="0" err="1"/>
              <a:t>SynRM</a:t>
            </a:r>
            <a:r>
              <a:rPr lang="en-US" dirty="0"/>
              <a:t> is noted.</a:t>
            </a:r>
          </a:p>
          <a:p>
            <a:r>
              <a:rPr lang="en-US" dirty="0" err="1"/>
              <a:t>SynRM</a:t>
            </a:r>
            <a:r>
              <a:rPr lang="en-US" dirty="0"/>
              <a:t> can obtain maximum power factor only for current angle between 0 and 90 degree.</a:t>
            </a:r>
          </a:p>
          <a:p>
            <a:r>
              <a:rPr lang="en-US" dirty="0"/>
              <a:t>The maximum power factor can be obtained for maximum saliency ratio. In our case in 4 flux barrier model the  max saliency ratio obtained was 4.11 at 65 deg current angle.</a:t>
            </a:r>
          </a:p>
          <a:p>
            <a:r>
              <a:rPr lang="en-US" dirty="0"/>
              <a:t>So ,max power factor  </a:t>
            </a:r>
            <a:r>
              <a:rPr lang="en-US" dirty="0" err="1"/>
              <a:t>occured</a:t>
            </a:r>
            <a:r>
              <a:rPr lang="en-US" dirty="0"/>
              <a:t> at this current angle .</a:t>
            </a:r>
          </a:p>
          <a:p>
            <a:r>
              <a:rPr lang="en-US" dirty="0" err="1"/>
              <a:t>Similary</a:t>
            </a:r>
            <a:r>
              <a:rPr lang="en-US" dirty="0"/>
              <a:t> with max power factor we can find out the max angle at which high saliency ratio occurs.</a:t>
            </a:r>
          </a:p>
        </p:txBody>
      </p:sp>
    </p:spTree>
    <p:extLst>
      <p:ext uri="{BB962C8B-B14F-4D97-AF65-F5344CB8AC3E}">
        <p14:creationId xmlns:p14="http://schemas.microsoft.com/office/powerpoint/2010/main" val="2414217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ECFBB17A-73E2-4842-8311-762AFFB86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519898"/>
              </p:ext>
            </p:extLst>
          </p:nvPr>
        </p:nvGraphicFramePr>
        <p:xfrm>
          <a:off x="471948" y="570271"/>
          <a:ext cx="10881852" cy="559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8889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ECF2-C015-47E0-808C-FAB7AD2ED90A}"/>
              </a:ext>
            </a:extLst>
          </p:cNvPr>
          <p:cNvSpPr txBox="1">
            <a:spLocks/>
          </p:cNvSpPr>
          <p:nvPr/>
        </p:nvSpPr>
        <p:spPr>
          <a:xfrm>
            <a:off x="2161903" y="29428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SYNRM WITH 5 FLUX BARRIERS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638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FBF2D3-24EB-49F7-954A-5DF5B83D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371599"/>
            <a:ext cx="10468948" cy="5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1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51982C9-9FB4-4BC9-AB9A-00F2ED003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9045"/>
            <a:ext cx="10515600" cy="550383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3BAF580-FA96-4598-A99C-EE26E16522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396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sz="3200" b="1" u="sng" dirty="0">
                <a:latin typeface="+mn-lt"/>
                <a:cs typeface="Times New Roman" panose="02020603050405020304" pitchFamily="18" charset="0"/>
              </a:rPr>
              <a:t>INPUT DATA</a:t>
            </a:r>
            <a:endParaRPr lang="en-IN" sz="3200" b="1" u="sng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5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89510DF-A3C7-4537-830E-A3C04765D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5656"/>
            <a:ext cx="10515600" cy="51411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0461D0-97B7-4876-8E0B-8CB338FC41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06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                                       </a:t>
            </a:r>
            <a:r>
              <a:rPr lang="en-US" sz="3200" b="1" u="sng" dirty="0">
                <a:latin typeface="+mn-lt"/>
                <a:cs typeface="Times New Roman" panose="02020603050405020304" pitchFamily="18" charset="0"/>
              </a:rPr>
              <a:t>OUTPUT DATA</a:t>
            </a:r>
            <a:endParaRPr lang="en-IN" sz="3200" b="1" u="sng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28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8A919D1-60CA-4ECB-8C3B-8D481ABD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6996"/>
            <a:ext cx="10515600" cy="533587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BB6282-8F1C-42DE-B651-40C987812DC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679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3200" b="1" u="sng" dirty="0">
                <a:latin typeface="+mn-lt"/>
                <a:cs typeface="Times New Roman" panose="02020603050405020304" pitchFamily="18" charset="0"/>
              </a:rPr>
              <a:t>TORQUE</a:t>
            </a:r>
            <a:endParaRPr lang="en-IN" sz="3200" b="1" u="sng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48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B3D1BC-A8E4-4DB4-B6F3-DAADCC2EDDCB}"/>
              </a:ext>
            </a:extLst>
          </p:cNvPr>
          <p:cNvSpPr txBox="1">
            <a:spLocks/>
          </p:cNvSpPr>
          <p:nvPr/>
        </p:nvSpPr>
        <p:spPr>
          <a:xfrm>
            <a:off x="838200" y="1073020"/>
            <a:ext cx="10515600" cy="51039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458.9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91.4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Ratio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Lq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=  458.9/91.4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=  5.02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31379E-7843-49A9-A028-8FAB03359C4E}"/>
              </a:ext>
            </a:extLst>
          </p:cNvPr>
          <p:cNvSpPr txBox="1">
            <a:spLocks/>
          </p:cNvSpPr>
          <p:nvPr/>
        </p:nvSpPr>
        <p:spPr>
          <a:xfrm>
            <a:off x="4356543" y="826374"/>
            <a:ext cx="4787457" cy="4932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RATIO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4A32B1-52F1-46BB-8ADD-E525086B0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78" y="1713868"/>
            <a:ext cx="4302266" cy="3801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D6F65-455C-4F3A-A50D-15008B7B12ED}"/>
              </a:ext>
            </a:extLst>
          </p:cNvPr>
          <p:cNvSpPr txBox="1"/>
          <p:nvPr/>
        </p:nvSpPr>
        <p:spPr>
          <a:xfrm>
            <a:off x="1599287" y="1057447"/>
            <a:ext cx="30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SYNRM WITH 1 FLUX BARRIER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D2F92-3C4E-4E19-A36E-FAF35A4FC295}"/>
              </a:ext>
            </a:extLst>
          </p:cNvPr>
          <p:cNvSpPr txBox="1"/>
          <p:nvPr/>
        </p:nvSpPr>
        <p:spPr>
          <a:xfrm>
            <a:off x="7662351" y="1057447"/>
            <a:ext cx="316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SYNRM WITH 2 FLUX BARRIERS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F5255AA-F949-47F1-8FC0-9EA2BA04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54" y="1767352"/>
            <a:ext cx="4431328" cy="4033201"/>
          </a:xfrm>
        </p:spPr>
      </p:pic>
    </p:spTree>
    <p:extLst>
      <p:ext uri="{BB962C8B-B14F-4D97-AF65-F5344CB8AC3E}">
        <p14:creationId xmlns:p14="http://schemas.microsoft.com/office/powerpoint/2010/main" val="1469582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BEB0E9-23DC-424A-9C76-6B6525DA69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 moving to 5 flux barriers and above the output obtained for power factor and torque ripple were nearly equal to 4 flux barrier model,</a:t>
            </a:r>
          </a:p>
          <a:p>
            <a:r>
              <a:rPr lang="en-US"/>
              <a:t>Moving to higher barrier model the outputs get saturated.</a:t>
            </a:r>
          </a:p>
          <a:p>
            <a:r>
              <a:rPr lang="en-US"/>
              <a:t>To have better control over power factor and torque ripple we can change the thickness of the flux barriers in 3 or 4 layer model to improve saliency therby power factor and low pf.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FFA2D0-63E1-4B7D-9EA0-1E209F91B414}"/>
              </a:ext>
            </a:extLst>
          </p:cNvPr>
          <p:cNvSpPr txBox="1">
            <a:spLocks/>
          </p:cNvSpPr>
          <p:nvPr/>
        </p:nvSpPr>
        <p:spPr>
          <a:xfrm>
            <a:off x="3860074" y="500062"/>
            <a:ext cx="33429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+mn-lt"/>
              </a:rPr>
              <a:t>   INFERENCE</a:t>
            </a:r>
          </a:p>
        </p:txBody>
      </p:sp>
    </p:spTree>
    <p:extLst>
      <p:ext uri="{BB962C8B-B14F-4D97-AF65-F5344CB8AC3E}">
        <p14:creationId xmlns:p14="http://schemas.microsoft.com/office/powerpoint/2010/main" val="349902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BFC9-2301-43F9-A0C0-5EE0A7193985}"/>
              </a:ext>
            </a:extLst>
          </p:cNvPr>
          <p:cNvSpPr txBox="1">
            <a:spLocks/>
          </p:cNvSpPr>
          <p:nvPr/>
        </p:nvSpPr>
        <p:spPr>
          <a:xfrm>
            <a:off x="1676400" y="26816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r>
              <a:rPr lang="en-US" b="1"/>
              <a:t>REDUCING THICKNESS OF FLUX BARRIER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6284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C2F00-E917-4AF9-8399-064C3844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1690688"/>
            <a:ext cx="8409955" cy="46586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A4171A3-F805-43FB-82D3-78A191524E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             </a:t>
            </a:r>
            <a:r>
              <a:rPr lang="en-US" sz="3200" b="1" u="sng" dirty="0">
                <a:latin typeface="+mn-lt"/>
              </a:rPr>
              <a:t>3 FLUX BARRIER WITH LOWER THICKNESS</a:t>
            </a:r>
            <a:endParaRPr lang="en-IN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061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F3016-232C-4E38-B18E-17657E1A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485972"/>
            <a:ext cx="10261600" cy="47637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A27F38-80B0-4984-977F-C51C68AC181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                                </a:t>
            </a:r>
            <a:r>
              <a:rPr lang="en-US" sz="3200" b="1" u="sng" dirty="0">
                <a:latin typeface="+mn-lt"/>
              </a:rPr>
              <a:t>OUTPUT</a:t>
            </a:r>
            <a:endParaRPr lang="en-IN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727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456FE8-0BB8-4166-A4DF-AEFBC581931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angle = 65 degree</a:t>
            </a:r>
          </a:p>
          <a:p>
            <a:r>
              <a:rPr lang="en-US" dirty="0"/>
              <a:t>Torque = 7.36 Nm</a:t>
            </a:r>
          </a:p>
          <a:p>
            <a:r>
              <a:rPr lang="en-US" dirty="0"/>
              <a:t>Saliency ratio = 2.905</a:t>
            </a:r>
          </a:p>
          <a:p>
            <a:r>
              <a:rPr lang="en-US" dirty="0"/>
              <a:t>Torque Ripple = 39.832%</a:t>
            </a:r>
          </a:p>
          <a:p>
            <a:r>
              <a:rPr lang="en-US" dirty="0"/>
              <a:t>Power factor = 0.56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B31FF6-63AD-4765-85E2-933AA1D73A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                         </a:t>
            </a:r>
            <a:r>
              <a:rPr lang="en-US" sz="3200" b="1" u="sng" dirty="0">
                <a:latin typeface="+mn-lt"/>
              </a:rPr>
              <a:t>OUTPUT DATA</a:t>
            </a:r>
            <a:endParaRPr lang="en-IN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93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C7D3176-8CA7-48A5-A72B-010B57D12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709734"/>
              </p:ext>
            </p:extLst>
          </p:nvPr>
        </p:nvGraphicFramePr>
        <p:xfrm>
          <a:off x="2032000" y="1133475"/>
          <a:ext cx="8128000" cy="5631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7F782D8-8709-4DA0-9F8F-9F0D31EAC58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391650" cy="6159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                  </a:t>
            </a:r>
            <a:r>
              <a:rPr lang="en-US" sz="3600" b="1" dirty="0">
                <a:latin typeface="+mn-lt"/>
              </a:rPr>
              <a:t>C</a:t>
            </a:r>
            <a:r>
              <a:rPr lang="en-US" sz="3200" b="1" u="sng" dirty="0">
                <a:latin typeface="+mn-lt"/>
              </a:rPr>
              <a:t>URRENT ANGLE VS TORQUE RIPPLE </a:t>
            </a:r>
            <a:endParaRPr lang="en-IN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613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1803B2-0BFE-4A9F-9D6C-1C7386719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985638"/>
              </p:ext>
            </p:extLst>
          </p:nvPr>
        </p:nvGraphicFramePr>
        <p:xfrm>
          <a:off x="2136775" y="107420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B564233-82ED-4F91-ACB7-9550B39A76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492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                </a:t>
            </a:r>
            <a:r>
              <a:rPr lang="en-US" sz="3200" b="1" u="sng" dirty="0">
                <a:latin typeface="+mn-lt"/>
              </a:rPr>
              <a:t>CURRENT ANGLE VS POWER FACTOR</a:t>
            </a:r>
            <a:endParaRPr lang="en-IN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181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06E-7503-4D99-8C3C-8D602B40D696}"/>
              </a:ext>
            </a:extLst>
          </p:cNvPr>
          <p:cNvSpPr txBox="1">
            <a:spLocks/>
          </p:cNvSpPr>
          <p:nvPr/>
        </p:nvSpPr>
        <p:spPr>
          <a:xfrm>
            <a:off x="1404257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INCREASING THICKNESS OF FLUX BARRIER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0702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B4FF45-2090-4969-AF17-71D3D5D0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22" y="1690688"/>
            <a:ext cx="7978956" cy="449061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F6E1B66-4CB3-4490-A581-9979DEED47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            </a:t>
            </a:r>
            <a:r>
              <a:rPr lang="en-US" sz="3200" b="1" u="sng" dirty="0">
                <a:latin typeface="+mn-lt"/>
              </a:rPr>
              <a:t>3 FLUX BARRIER WITH HIGHER THICKNESS</a:t>
            </a:r>
            <a:endParaRPr lang="en-IN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637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CC0765-9663-4A24-935F-02ACD9E9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613313"/>
            <a:ext cx="10086975" cy="473349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B69859-2404-4A05-8207-815814E2B9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                                         </a:t>
            </a:r>
            <a:r>
              <a:rPr lang="en-US" sz="3200" b="1" u="sng" dirty="0">
                <a:latin typeface="+mn-lt"/>
              </a:rPr>
              <a:t>OUTPUT</a:t>
            </a:r>
            <a:endParaRPr lang="en-IN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36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CE69-919F-4230-948B-A534A1F40E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u="sng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6ADE1B5-1C91-41AF-A85C-4384408B5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45478"/>
              </p:ext>
            </p:extLst>
          </p:nvPr>
        </p:nvGraphicFramePr>
        <p:xfrm>
          <a:off x="1853967" y="2446369"/>
          <a:ext cx="78806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58">
                  <a:extLst>
                    <a:ext uri="{9D8B030D-6E8A-4147-A177-3AD203B41FA5}">
                      <a16:colId xmlns:a16="http://schemas.microsoft.com/office/drawing/2014/main" val="2756704332"/>
                    </a:ext>
                  </a:extLst>
                </a:gridCol>
                <a:gridCol w="2736194">
                  <a:extLst>
                    <a:ext uri="{9D8B030D-6E8A-4147-A177-3AD203B41FA5}">
                      <a16:colId xmlns:a16="http://schemas.microsoft.com/office/drawing/2014/main" val="3900241383"/>
                    </a:ext>
                  </a:extLst>
                </a:gridCol>
                <a:gridCol w="2736194">
                  <a:extLst>
                    <a:ext uri="{9D8B030D-6E8A-4147-A177-3AD203B41FA5}">
                      <a16:colId xmlns:a16="http://schemas.microsoft.com/office/drawing/2014/main" val="1453749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1 FLUX BARRIER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 FLUX BARRIER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3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 axis inductance (</a:t>
                      </a:r>
                      <a:r>
                        <a:rPr lang="en-US" dirty="0" err="1"/>
                        <a:t>mH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300.2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302.2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53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Q axis inductance (</a:t>
                      </a:r>
                      <a:r>
                        <a:rPr lang="en-US" dirty="0" err="1"/>
                        <a:t>mH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90.55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6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Ld</a:t>
                      </a:r>
                      <a:r>
                        <a:rPr lang="en-US" dirty="0"/>
                        <a:t>-LQ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172.2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211.65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7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Saliency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32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170C94-4776-4327-B970-2E9AAE5F9C5D}"/>
              </a:ext>
            </a:extLst>
          </p:cNvPr>
          <p:cNvSpPr txBox="1"/>
          <p:nvPr/>
        </p:nvSpPr>
        <p:spPr>
          <a:xfrm>
            <a:off x="2390862" y="1761688"/>
            <a:ext cx="708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obtained for </a:t>
            </a:r>
            <a:r>
              <a:rPr lang="en-US" dirty="0" err="1"/>
              <a:t>for</a:t>
            </a:r>
            <a:r>
              <a:rPr lang="en-US" dirty="0"/>
              <a:t> rotor with 1 and 2 flux barriers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D70D-926E-4F90-AAD2-A3920F6DB5D4}"/>
              </a:ext>
            </a:extLst>
          </p:cNvPr>
          <p:cNvSpPr txBox="1"/>
          <p:nvPr/>
        </p:nvSpPr>
        <p:spPr>
          <a:xfrm>
            <a:off x="941259" y="5030850"/>
            <a:ext cx="9706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can that the saliency ratio can be improved by moving to higher flux barrier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by increasing the number of flux barriers we can improve the saliency ratio thereby power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maximum torque can be obtained when (</a:t>
            </a:r>
            <a:r>
              <a:rPr lang="en-US" dirty="0" err="1"/>
              <a:t>Ld-Lq</a:t>
            </a:r>
            <a:r>
              <a:rPr lang="en-US" dirty="0"/>
              <a:t>) ratio is large so by moving to higher flux barrier model better torque can be obtained.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2E701-A92F-444C-B815-35048A9479C8}"/>
              </a:ext>
            </a:extLst>
          </p:cNvPr>
          <p:cNvSpPr txBox="1"/>
          <p:nvPr/>
        </p:nvSpPr>
        <p:spPr>
          <a:xfrm>
            <a:off x="2181137" y="611432"/>
            <a:ext cx="8132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WHY NOT 1 OR 2 FLUX BARRIER MODELS ?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817528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D40D707-9195-404E-8A9E-7969E1D4EB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angle = 65 degree</a:t>
            </a:r>
          </a:p>
          <a:p>
            <a:r>
              <a:rPr lang="en-US" dirty="0"/>
              <a:t>Torque = 7.65 Nm</a:t>
            </a:r>
          </a:p>
          <a:p>
            <a:r>
              <a:rPr lang="en-US" dirty="0"/>
              <a:t>Power Factor = 0.6834</a:t>
            </a:r>
          </a:p>
          <a:p>
            <a:r>
              <a:rPr lang="en-US" dirty="0"/>
              <a:t>Saliency Ratio = 4.04</a:t>
            </a:r>
          </a:p>
          <a:p>
            <a:r>
              <a:rPr lang="en-US" dirty="0"/>
              <a:t>Torque Ripple = 34.438%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2FF904-5854-4F79-8AFD-699A79B98C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                                  </a:t>
            </a:r>
            <a:r>
              <a:rPr lang="en-US" sz="3200" b="1" u="sng" dirty="0">
                <a:latin typeface="+mn-lt"/>
              </a:rPr>
              <a:t>OUTPUT DATA</a:t>
            </a:r>
            <a:endParaRPr lang="en-IN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347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E09195-45CD-42F8-AB91-90BCF430E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885227"/>
              </p:ext>
            </p:extLst>
          </p:nvPr>
        </p:nvGraphicFramePr>
        <p:xfrm>
          <a:off x="2032000" y="94509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3493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68FABD-84DD-4CD5-8CF3-1C43B3C2F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382445"/>
              </p:ext>
            </p:extLst>
          </p:nvPr>
        </p:nvGraphicFramePr>
        <p:xfrm>
          <a:off x="2232025" y="8974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6000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F42D1F-1790-499F-B73E-7DF6768BA85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Reducing thickness of flux barrier results in increased flux flow along q axis compared to d axis as a result the saliency was found to be decreased and so power factor.</a:t>
            </a:r>
          </a:p>
          <a:p>
            <a:endParaRPr lang="en-US"/>
          </a:p>
          <a:p>
            <a:r>
              <a:rPr lang="en-US"/>
              <a:t>By increasing the thickness the saliency ratio was improved and so pf due to reducing in q axis flux therby torque ripple was also found to be decreased.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42BFCA-9777-416B-8642-497A5CB2A6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                           </a:t>
            </a:r>
            <a:r>
              <a:rPr lang="en-US" sz="3200" b="1" u="sng" dirty="0">
                <a:latin typeface="+mn-lt"/>
              </a:rPr>
              <a:t>INFERENCE </a:t>
            </a:r>
          </a:p>
        </p:txBody>
      </p:sp>
    </p:spTree>
    <p:extLst>
      <p:ext uri="{BB962C8B-B14F-4D97-AF65-F5344CB8AC3E}">
        <p14:creationId xmlns:p14="http://schemas.microsoft.com/office/powerpoint/2010/main" val="295640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18A8-554D-4608-9D2A-94C7F1CD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            </a:t>
            </a:r>
            <a:r>
              <a:rPr lang="en-US" sz="3200" b="1" u="sng" dirty="0">
                <a:latin typeface="+mn-lt"/>
              </a:rPr>
              <a:t>RESULTS FOR 3 AND 4 FLUX BARRIER ROTOR</a:t>
            </a:r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F001136-5DCF-4D75-A844-85B9F3AC0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540006"/>
              </p:ext>
            </p:extLst>
          </p:nvPr>
        </p:nvGraphicFramePr>
        <p:xfrm>
          <a:off x="1350628" y="2701296"/>
          <a:ext cx="9488619" cy="19210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8981">
                  <a:extLst>
                    <a:ext uri="{9D8B030D-6E8A-4147-A177-3AD203B41FA5}">
                      <a16:colId xmlns:a16="http://schemas.microsoft.com/office/drawing/2014/main" val="337317842"/>
                    </a:ext>
                  </a:extLst>
                </a:gridCol>
                <a:gridCol w="3564819">
                  <a:extLst>
                    <a:ext uri="{9D8B030D-6E8A-4147-A177-3AD203B41FA5}">
                      <a16:colId xmlns:a16="http://schemas.microsoft.com/office/drawing/2014/main" val="1517060121"/>
                    </a:ext>
                  </a:extLst>
                </a:gridCol>
                <a:gridCol w="3564819">
                  <a:extLst>
                    <a:ext uri="{9D8B030D-6E8A-4147-A177-3AD203B41FA5}">
                      <a16:colId xmlns:a16="http://schemas.microsoft.com/office/drawing/2014/main" val="135146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3 Flux barrier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4 Flux barrier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40972"/>
                  </a:ext>
                </a:extLst>
              </a:tr>
              <a:tr h="437678">
                <a:tc>
                  <a:txBody>
                    <a:bodyPr/>
                    <a:lstStyle/>
                    <a:p>
                      <a:r>
                        <a:rPr lang="en-US" dirty="0"/>
                        <a:t>D axis inductance(</a:t>
                      </a:r>
                      <a:r>
                        <a:rPr lang="en-US" dirty="0" err="1"/>
                        <a:t>mH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300.6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302.1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6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Q-axis inductance (</a:t>
                      </a:r>
                      <a:r>
                        <a:rPr lang="en-US" dirty="0" err="1"/>
                        <a:t>mH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77.32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73.2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Ld</a:t>
                      </a:r>
                      <a:r>
                        <a:rPr lang="en-US" dirty="0"/>
                        <a:t>-LQ(</a:t>
                      </a:r>
                      <a:r>
                        <a:rPr lang="en-US" dirty="0" err="1"/>
                        <a:t>mH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223.8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230.9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5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Saliency ratio (</a:t>
                      </a:r>
                      <a:r>
                        <a:rPr lang="en-US" dirty="0" err="1"/>
                        <a:t>Ld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Lq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4.11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213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E2FF9A-A3A3-4CA3-B35C-86A586C967A7}"/>
              </a:ext>
            </a:extLst>
          </p:cNvPr>
          <p:cNvSpPr txBox="1"/>
          <p:nvPr/>
        </p:nvSpPr>
        <p:spPr>
          <a:xfrm>
            <a:off x="1350628" y="4848837"/>
            <a:ext cx="88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moving to 4 barriers the saliency ratio  and (</a:t>
            </a:r>
            <a:r>
              <a:rPr lang="en-US" dirty="0" err="1"/>
              <a:t>Ld</a:t>
            </a:r>
            <a:r>
              <a:rPr lang="en-US" dirty="0"/>
              <a:t>-LQ)value is improved.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778AE-D7D9-4410-AD9E-1CDFBD481DAD}"/>
              </a:ext>
            </a:extLst>
          </p:cNvPr>
          <p:cNvSpPr txBox="1"/>
          <p:nvPr/>
        </p:nvSpPr>
        <p:spPr>
          <a:xfrm>
            <a:off x="2055303" y="2218713"/>
            <a:ext cx="77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obtained for three and four flux barrier rotor at 65 degree current angle</a:t>
            </a:r>
          </a:p>
        </p:txBody>
      </p:sp>
    </p:spTree>
    <p:extLst>
      <p:ext uri="{BB962C8B-B14F-4D97-AF65-F5344CB8AC3E}">
        <p14:creationId xmlns:p14="http://schemas.microsoft.com/office/powerpoint/2010/main" val="188422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183E39DE-D41B-4AED-8024-A17B71D7A3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795253"/>
              </p:ext>
            </p:extLst>
          </p:nvPr>
        </p:nvGraphicFramePr>
        <p:xfrm>
          <a:off x="838200" y="645952"/>
          <a:ext cx="10515600" cy="553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99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63A-B609-4226-A9EB-55FAD907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                  </a:t>
            </a:r>
            <a:r>
              <a:rPr lang="en-US" sz="3200" b="1" u="sng" dirty="0">
                <a:latin typeface="+mn-lt"/>
              </a:rPr>
              <a:t>IMPROVEMENT IN SALIENCY RATIO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BB13-5E0E-40FF-93A4-5E7D4F4E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525"/>
            <a:ext cx="10515600" cy="3542820"/>
          </a:xfrm>
        </p:spPr>
        <p:txBody>
          <a:bodyPr/>
          <a:lstStyle/>
          <a:p>
            <a:r>
              <a:rPr lang="en-US" dirty="0"/>
              <a:t>By moving to 3 and 4 flux barrier model the q axis inductance is found to be decreased.</a:t>
            </a:r>
          </a:p>
          <a:p>
            <a:r>
              <a:rPr lang="en-US" dirty="0"/>
              <a:t>By increasing the no of barriers the flux path in q axis is decreased and thereby saliency ratio is improved.</a:t>
            </a:r>
          </a:p>
          <a:p>
            <a:r>
              <a:rPr lang="en-US" dirty="0"/>
              <a:t>Also (</a:t>
            </a:r>
            <a:r>
              <a:rPr lang="en-US" dirty="0" err="1"/>
              <a:t>Ld-Lq</a:t>
            </a:r>
            <a:r>
              <a:rPr lang="en-US" dirty="0"/>
              <a:t>) ratio is also improved due to multiple barriers.</a:t>
            </a:r>
          </a:p>
        </p:txBody>
      </p:sp>
    </p:spTree>
    <p:extLst>
      <p:ext uri="{BB962C8B-B14F-4D97-AF65-F5344CB8AC3E}">
        <p14:creationId xmlns:p14="http://schemas.microsoft.com/office/powerpoint/2010/main" val="16465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D8EF-40FE-40A2-AC40-79C6FA34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                                         </a:t>
            </a:r>
            <a:r>
              <a:rPr lang="en-US" sz="3600" b="1" u="sng" dirty="0">
                <a:latin typeface="+mn-lt"/>
              </a:rPr>
              <a:t>TORQUE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BA31-3D22-4A82-A884-14E638F2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en-US" dirty="0"/>
              <a:t>The torque equation of </a:t>
            </a:r>
            <a:r>
              <a:rPr lang="en-US" dirty="0" err="1"/>
              <a:t>SynRM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sz="2800" dirty="0"/>
              <a:t>                       Torque = m*p*Id*</a:t>
            </a:r>
            <a:r>
              <a:rPr lang="en-US" sz="2800" dirty="0" err="1"/>
              <a:t>Iq</a:t>
            </a:r>
            <a:r>
              <a:rPr lang="en-US" sz="2800" dirty="0"/>
              <a:t>*(</a:t>
            </a:r>
            <a:r>
              <a:rPr lang="en-US" sz="2800" dirty="0" err="1"/>
              <a:t>Ld-Lq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The maximum torque can be obtained when (</a:t>
            </a:r>
            <a:r>
              <a:rPr lang="en-US" dirty="0" err="1"/>
              <a:t>Ld-Lq</a:t>
            </a:r>
            <a:r>
              <a:rPr lang="en-US" dirty="0"/>
              <a:t>) ratio is large.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previous slides , we can say higher torque can be obtained for 4 flux barrier rotor compared to other rotor designs.</a:t>
            </a:r>
          </a:p>
        </p:txBody>
      </p:sp>
    </p:spTree>
    <p:extLst>
      <p:ext uri="{BB962C8B-B14F-4D97-AF65-F5344CB8AC3E}">
        <p14:creationId xmlns:p14="http://schemas.microsoft.com/office/powerpoint/2010/main" val="419527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E4E4D1-0B5F-4206-A880-C06D06D34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115913"/>
              </p:ext>
            </p:extLst>
          </p:nvPr>
        </p:nvGraphicFramePr>
        <p:xfrm>
          <a:off x="1199626" y="719666"/>
          <a:ext cx="896037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552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1496</Words>
  <Application>Microsoft Office PowerPoint</Application>
  <PresentationFormat>Widescreen</PresentationFormat>
  <Paragraphs>191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Dubai</vt:lpstr>
      <vt:lpstr>Times New Roman</vt:lpstr>
      <vt:lpstr>Office Theme</vt:lpstr>
      <vt:lpstr>   ANALYSIS ON ALL FLUX BARRIER MODELS</vt:lpstr>
      <vt:lpstr>RELATION BETWEEN SALIENCY RATIO AND POWER FACTOR</vt:lpstr>
      <vt:lpstr>PowerPoint Presentation</vt:lpstr>
      <vt:lpstr>PowerPoint Presentation</vt:lpstr>
      <vt:lpstr>             RESULTS FOR 3 AND 4 FLUX BARRIER ROTOR</vt:lpstr>
      <vt:lpstr>PowerPoint Presentation</vt:lpstr>
      <vt:lpstr>                   IMPROVEMENT IN SALIENCY RATIO  </vt:lpstr>
      <vt:lpstr>                                         TORQUE </vt:lpstr>
      <vt:lpstr>PowerPoint Presentation</vt:lpstr>
      <vt:lpstr>                         TORQUE RIPPLE </vt:lpstr>
      <vt:lpstr>                  EFFECT OF TORQUE RIPPLE</vt:lpstr>
      <vt:lpstr>          TORQUE CURVE FOR 4 FLUX BARRIER</vt:lpstr>
      <vt:lpstr>                TORQUE RIPPLE IN 4 BARRIER MODEL</vt:lpstr>
      <vt:lpstr>PowerPoint Presentation</vt:lpstr>
      <vt:lpstr>                                  COMPARISON</vt:lpstr>
      <vt:lpstr>                            POWER FACTOR  RELATION</vt:lpstr>
      <vt:lpstr>                 TO ACHIEVE MAXIMUM POWER FACTOR</vt:lpstr>
      <vt:lpstr>                 MAX PF IN 4 FLUX BARRIER MODEL</vt:lpstr>
      <vt:lpstr>                  RESULTS FOR 4 BARRIER MODEL</vt:lpstr>
      <vt:lpstr>PowerPoint Presentation</vt:lpstr>
      <vt:lpstr>PowerPoint Presentation</vt:lpstr>
      <vt:lpstr>                                   Contd..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ALL FLUX BARRIER MODELS</dc:title>
  <dc:creator>sakthi vel</dc:creator>
  <cp:lastModifiedBy>sakthi vel</cp:lastModifiedBy>
  <cp:revision>3</cp:revision>
  <dcterms:created xsi:type="dcterms:W3CDTF">2021-11-16T05:19:59Z</dcterms:created>
  <dcterms:modified xsi:type="dcterms:W3CDTF">2021-11-20T12:53:36Z</dcterms:modified>
</cp:coreProperties>
</file>