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7" r:id="rId8"/>
    <p:sldId id="268"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72"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12259" y="857775"/>
            <a:ext cx="5660025" cy="570669"/>
          </a:xfrm>
          <a:prstGeom prst="rect">
            <a:avLst/>
          </a:prstGeom>
        </p:spPr>
        <p:txBody>
          <a:bodyPr vert="horz" wrap="square" lIns="0" tIns="16510" rIns="0" bIns="0" rtlCol="0" anchor="ctr">
            <a:spAutoFit/>
          </a:bodyPr>
          <a:lstStyle/>
          <a:p>
            <a:pPr marL="12700" algn="ctr">
              <a:lnSpc>
                <a:spcPct val="100000"/>
              </a:lnSpc>
              <a:spcBef>
                <a:spcPts val="130"/>
              </a:spcBef>
            </a:pPr>
            <a:r>
              <a:rPr sz="3600" spc="20" dirty="0">
                <a:solidFill>
                  <a:srgbClr val="1382AC"/>
                </a:solidFill>
              </a:rPr>
              <a:t>CAP</a:t>
            </a:r>
            <a:r>
              <a:rPr sz="3600" spc="35" dirty="0">
                <a:solidFill>
                  <a:srgbClr val="1382AC"/>
                </a:solidFill>
              </a:rPr>
              <a:t>S</a:t>
            </a:r>
            <a:r>
              <a:rPr sz="3600" spc="-10" dirty="0">
                <a:solidFill>
                  <a:srgbClr val="1382AC"/>
                </a:solidFill>
              </a:rPr>
              <a:t>T</a:t>
            </a:r>
            <a:r>
              <a:rPr sz="3600" spc="-20" dirty="0">
                <a:solidFill>
                  <a:srgbClr val="1382AC"/>
                </a:solidFill>
              </a:rPr>
              <a:t>O</a:t>
            </a:r>
            <a:r>
              <a:rPr sz="3600" spc="20" dirty="0">
                <a:solidFill>
                  <a:srgbClr val="1382AC"/>
                </a:solidFill>
              </a:rPr>
              <a:t>NE</a:t>
            </a:r>
            <a:r>
              <a:rPr sz="3600" spc="-200" dirty="0">
                <a:solidFill>
                  <a:srgbClr val="1382AC"/>
                </a:solidFill>
              </a:rPr>
              <a:t> </a:t>
            </a:r>
            <a:r>
              <a:rPr sz="3600" spc="35" dirty="0">
                <a:solidFill>
                  <a:srgbClr val="1382AC"/>
                </a:solidFill>
              </a:rPr>
              <a:t>P</a:t>
            </a:r>
            <a:r>
              <a:rPr sz="3600" spc="20" dirty="0">
                <a:solidFill>
                  <a:srgbClr val="1382AC"/>
                </a:solidFill>
              </a:rPr>
              <a:t>R</a:t>
            </a:r>
            <a:r>
              <a:rPr sz="3600" spc="-20" dirty="0">
                <a:solidFill>
                  <a:srgbClr val="1382AC"/>
                </a:solidFill>
              </a:rPr>
              <a:t>O</a:t>
            </a:r>
            <a:r>
              <a:rPr sz="3600" spc="15" dirty="0">
                <a:solidFill>
                  <a:srgbClr val="1382AC"/>
                </a:solidFill>
              </a:rPr>
              <a:t>J</a:t>
            </a:r>
            <a:r>
              <a:rPr sz="3600" spc="40" dirty="0">
                <a:solidFill>
                  <a:srgbClr val="1382AC"/>
                </a:solidFill>
              </a:rPr>
              <a:t>E</a:t>
            </a:r>
            <a:r>
              <a:rPr sz="3600" spc="20" dirty="0">
                <a:solidFill>
                  <a:srgbClr val="1382AC"/>
                </a:solidFill>
              </a:rPr>
              <a:t>CT</a:t>
            </a:r>
            <a:endParaRPr sz="3600"/>
          </a:p>
        </p:txBody>
      </p:sp>
      <p:sp>
        <p:nvSpPr>
          <p:cNvPr id="4" name="object 4"/>
          <p:cNvSpPr txBox="1"/>
          <p:nvPr/>
        </p:nvSpPr>
        <p:spPr>
          <a:xfrm>
            <a:off x="304157" y="3429000"/>
            <a:ext cx="11296650" cy="3170099"/>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3106420" indent="-342900">
              <a:lnSpc>
                <a:spcPct val="100000"/>
              </a:lnSpc>
              <a:buFont typeface="Arial" panose="020B0604020202020204" pitchFamily="34" charset="0"/>
              <a:buChar char="•"/>
            </a:pPr>
            <a:r>
              <a:rPr sz="2000" b="1" spc="-75" dirty="0">
                <a:solidFill>
                  <a:srgbClr val="1382AC"/>
                </a:solidFill>
                <a:latin typeface="Arial"/>
                <a:cs typeface="Arial"/>
              </a:rPr>
              <a:t> </a:t>
            </a:r>
            <a:r>
              <a:rPr lang="en-US" sz="2000" b="1" spc="-75" dirty="0">
                <a:solidFill>
                  <a:srgbClr val="1382AC"/>
                </a:solidFill>
                <a:latin typeface="Arial"/>
                <a:cs typeface="Arial"/>
              </a:rPr>
              <a:t>P. SakthiVel</a:t>
            </a:r>
            <a:endParaRPr lang="en-US" sz="2000" b="1" spc="10" dirty="0">
              <a:solidFill>
                <a:srgbClr val="1382AC"/>
              </a:solidFill>
              <a:latin typeface="Arial"/>
              <a:cs typeface="Arial"/>
            </a:endParaRPr>
          </a:p>
          <a:p>
            <a:pPr marL="3106420" indent="-342900">
              <a:lnSpc>
                <a:spcPct val="100000"/>
              </a:lnSpc>
              <a:buFont typeface="Arial" panose="020B0604020202020204" pitchFamily="34" charset="0"/>
              <a:buChar char="•"/>
            </a:pPr>
            <a:r>
              <a:rPr lang="en-US" sz="2000" b="1" spc="10" dirty="0">
                <a:solidFill>
                  <a:srgbClr val="1382AC"/>
                </a:solidFill>
                <a:latin typeface="Arial"/>
                <a:cs typeface="Arial"/>
              </a:rPr>
              <a:t> </a:t>
            </a:r>
            <a:r>
              <a:rPr lang="en-US" sz="2000" b="1" spc="-25" dirty="0">
                <a:solidFill>
                  <a:srgbClr val="1382AC"/>
                </a:solidFill>
                <a:latin typeface="Arial"/>
                <a:cs typeface="Arial"/>
              </a:rPr>
              <a:t>Sree Krishna College of Engineering</a:t>
            </a:r>
          </a:p>
          <a:p>
            <a:pPr marL="3106420" indent="-342900">
              <a:lnSpc>
                <a:spcPct val="100000"/>
              </a:lnSpc>
              <a:buFont typeface="Arial" panose="020B0604020202020204" pitchFamily="34" charset="0"/>
              <a:buChar char="•"/>
            </a:pPr>
            <a:r>
              <a:rPr lang="en-US" sz="2000" b="1" dirty="0">
                <a:solidFill>
                  <a:srgbClr val="1382AC"/>
                </a:solidFill>
                <a:latin typeface="Arial"/>
                <a:cs typeface="Arial"/>
              </a:rPr>
              <a:t> Mechanical Engineering </a:t>
            </a:r>
          </a:p>
          <a:p>
            <a:pPr marL="2763520">
              <a:lnSpc>
                <a:spcPct val="100000"/>
              </a:lnSpc>
            </a:pPr>
            <a:endParaRPr lang="en-US" sz="2000" b="1" dirty="0">
              <a:solidFill>
                <a:srgbClr val="1382AC"/>
              </a:solidFill>
              <a:latin typeface="Arial"/>
              <a:cs typeface="Arial"/>
            </a:endParaRPr>
          </a:p>
          <a:p>
            <a:pPr marL="3106420" indent="-342900">
              <a:lnSpc>
                <a:spcPct val="100000"/>
              </a:lnSpc>
              <a:buFont typeface="Arial" panose="020B0604020202020204" pitchFamily="34" charset="0"/>
              <a:buChar char="•"/>
            </a:pPr>
            <a:endParaRPr lang="en-US" sz="2000" b="1" dirty="0">
              <a:solidFill>
                <a:srgbClr val="1382AC"/>
              </a:solidFill>
              <a:latin typeface="Arial"/>
              <a:cs typeface="Arial"/>
            </a:endParaRPr>
          </a:p>
          <a:p>
            <a:pPr marL="3106420" indent="-342900">
              <a:lnSpc>
                <a:spcPct val="100000"/>
              </a:lnSpc>
              <a:buFont typeface="Arial" panose="020B0604020202020204" pitchFamily="34" charset="0"/>
              <a:buChar char="•"/>
            </a:pPr>
            <a:endParaRPr sz="2000" dirty="0">
              <a:latin typeface="Arial"/>
              <a:cs typeface="Arial"/>
            </a:endParaRPr>
          </a:p>
        </p:txBody>
      </p:sp>
      <p:sp>
        <p:nvSpPr>
          <p:cNvPr id="5" name="TextBox 4">
            <a:extLst>
              <a:ext uri="{FF2B5EF4-FFF2-40B4-BE49-F238E27FC236}">
                <a16:creationId xmlns:a16="http://schemas.microsoft.com/office/drawing/2014/main" xmlns="" id="{134EEFEE-DDED-1BC5-7B8F-268C21D5E74E}"/>
              </a:ext>
            </a:extLst>
          </p:cNvPr>
          <p:cNvSpPr txBox="1"/>
          <p:nvPr/>
        </p:nvSpPr>
        <p:spPr>
          <a:xfrm>
            <a:off x="5182016" y="2517564"/>
            <a:ext cx="1828800" cy="1828800"/>
          </a:xfrm>
          <a:prstGeom prst="rect">
            <a:avLst/>
          </a:prstGeom>
          <a:noFill/>
        </p:spPr>
        <p:txBody>
          <a:bodyPr wrap="square" rtlCol="0">
            <a:spAutoFit/>
          </a:bodyPr>
          <a:lstStyle/>
          <a:p>
            <a:pPr algn="l"/>
            <a:endParaRPr lang="en-US" dirty="0"/>
          </a:p>
        </p:txBody>
      </p:sp>
      <p:sp>
        <p:nvSpPr>
          <p:cNvPr id="8" name="object 3">
            <a:extLst>
              <a:ext uri="{FF2B5EF4-FFF2-40B4-BE49-F238E27FC236}">
                <a16:creationId xmlns:a16="http://schemas.microsoft.com/office/drawing/2014/main" xmlns="" id="{C35062D8-03E1-F13D-F5A2-D30391096C5F}"/>
              </a:ext>
            </a:extLst>
          </p:cNvPr>
          <p:cNvSpPr txBox="1">
            <a:spLocks noGrp="1"/>
          </p:cNvSpPr>
          <p:nvPr>
            <p:ph type="title"/>
          </p:nvPr>
        </p:nvSpPr>
        <p:spPr>
          <a:xfrm>
            <a:off x="3712258" y="1634463"/>
            <a:ext cx="5660025" cy="1001556"/>
          </a:xfrm>
          <a:prstGeom prst="rect">
            <a:avLst/>
          </a:prstGeom>
        </p:spPr>
        <p:txBody>
          <a:bodyPr vert="horz" wrap="square" lIns="0" tIns="16510" rIns="0" bIns="0" rtlCol="0" anchor="ctr">
            <a:spAutoFit/>
          </a:bodyPr>
          <a:lstStyle/>
          <a:p>
            <a:pPr marL="12700" algn="ctr">
              <a:lnSpc>
                <a:spcPct val="100000"/>
              </a:lnSpc>
              <a:spcBef>
                <a:spcPts val="130"/>
              </a:spcBef>
            </a:pPr>
            <a:r>
              <a:rPr lang="en-US" sz="3200" spc="20" dirty="0">
                <a:solidFill>
                  <a:srgbClr val="1382AC"/>
                </a:solidFill>
              </a:rPr>
              <a:t>Indian Premier League data analysis </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xmlns="" id="{3C092BE6-075A-9AA5-64C7-CEDC182CB41C}"/>
              </a:ext>
            </a:extLst>
          </p:cNvPr>
          <p:cNvSpPr txBox="1"/>
          <p:nvPr/>
        </p:nvSpPr>
        <p:spPr>
          <a:xfrm>
            <a:off x="614997" y="1674675"/>
            <a:ext cx="10754164" cy="1323439"/>
          </a:xfrm>
          <a:prstGeom prst="rect">
            <a:avLst/>
          </a:prstGeom>
          <a:noFill/>
        </p:spPr>
        <p:txBody>
          <a:bodyPr wrap="square">
            <a:spAutoFit/>
          </a:bodyPr>
          <a:lstStyle/>
          <a:p>
            <a:pPr marL="285750" indent="-285750">
              <a:buFont typeface="Arial" panose="020B0604020202020204" pitchFamily="34" charset="0"/>
              <a:buChar char="•"/>
            </a:pPr>
            <a:r>
              <a:rPr lang="en-US" sz="2000" dirty="0"/>
              <a:t>Predictive Modeling: Using machine learning and data analytics techniques, future IPL data analysis could focus on developing predictive models for match outcomes, player performances, and team strategies. These models could help teams make informed decisions during matches, auctions, and player selections.</a:t>
            </a:r>
          </a:p>
        </p:txBody>
      </p:sp>
      <p:sp>
        <p:nvSpPr>
          <p:cNvPr id="6" name="TextBox 5">
            <a:extLst>
              <a:ext uri="{FF2B5EF4-FFF2-40B4-BE49-F238E27FC236}">
                <a16:creationId xmlns:a16="http://schemas.microsoft.com/office/drawing/2014/main" xmlns="" id="{47111EAB-9935-E341-028F-4C4A0662576E}"/>
              </a:ext>
            </a:extLst>
          </p:cNvPr>
          <p:cNvSpPr txBox="1"/>
          <p:nvPr/>
        </p:nvSpPr>
        <p:spPr>
          <a:xfrm>
            <a:off x="614998" y="3342211"/>
            <a:ext cx="10754163" cy="1015663"/>
          </a:xfrm>
          <a:prstGeom prst="rect">
            <a:avLst/>
          </a:prstGeom>
          <a:noFill/>
        </p:spPr>
        <p:txBody>
          <a:bodyPr wrap="square">
            <a:spAutoFit/>
          </a:bodyPr>
          <a:lstStyle/>
          <a:p>
            <a:pPr marL="285750" indent="-285750">
              <a:buFont typeface="Arial" panose="020B0604020202020204" pitchFamily="34" charset="0"/>
              <a:buChar char="•"/>
            </a:pPr>
            <a:r>
              <a:rPr lang="en-US" sz="2000" dirty="0"/>
              <a:t>Performance Optimization: Advanced analytics techniques can be used to optimize player performance, team strategies, and game tactics by analyzing player fitness data, match conditions, and opposition strengths and weaknesses.</a:t>
            </a:r>
          </a:p>
        </p:txBody>
      </p:sp>
      <p:sp>
        <p:nvSpPr>
          <p:cNvPr id="8" name="TextBox 7">
            <a:extLst>
              <a:ext uri="{FF2B5EF4-FFF2-40B4-BE49-F238E27FC236}">
                <a16:creationId xmlns:a16="http://schemas.microsoft.com/office/drawing/2014/main" xmlns="" id="{51E8BD38-D372-3E48-FDD0-7B23A4905E1B}"/>
              </a:ext>
            </a:extLst>
          </p:cNvPr>
          <p:cNvSpPr txBox="1"/>
          <p:nvPr/>
        </p:nvSpPr>
        <p:spPr>
          <a:xfrm>
            <a:off x="614997" y="4701971"/>
            <a:ext cx="10654325" cy="1015663"/>
          </a:xfrm>
          <a:prstGeom prst="rect">
            <a:avLst/>
          </a:prstGeom>
          <a:noFill/>
        </p:spPr>
        <p:txBody>
          <a:bodyPr wrap="square">
            <a:spAutoFit/>
          </a:bodyPr>
          <a:lstStyle/>
          <a:p>
            <a:pPr marL="285750" indent="-285750">
              <a:buFont typeface="Arial" panose="020B0604020202020204" pitchFamily="34" charset="0"/>
              <a:buChar char="•"/>
            </a:pPr>
            <a:r>
              <a:rPr lang="en-US" sz="2000" dirty="0"/>
              <a:t>Revenue Generation: Leveraging data analytics to optimize revenue streams through ticket sales, merchandise, sponsorships, and broadcast rights can help teams and stakeholders maximize their financial returns from the IPL.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a:extLst>
              <a:ext uri="{FF2B5EF4-FFF2-40B4-BE49-F238E27FC236}">
                <a16:creationId xmlns:a16="http://schemas.microsoft.com/office/drawing/2014/main" xmlns="" id="{E9B4BC62-FA9B-AF98-26EC-40F9AAC50D94}"/>
              </a:ext>
            </a:extLst>
          </p:cNvPr>
          <p:cNvSpPr txBox="1"/>
          <p:nvPr/>
        </p:nvSpPr>
        <p:spPr>
          <a:xfrm>
            <a:off x="1199770" y="1512597"/>
            <a:ext cx="5824980" cy="461665"/>
          </a:xfrm>
          <a:prstGeom prst="rect">
            <a:avLst/>
          </a:prstGeom>
          <a:noFill/>
        </p:spPr>
        <p:txBody>
          <a:bodyPr wrap="square">
            <a:spAutoFit/>
          </a:bodyPr>
          <a:lstStyle/>
          <a:p>
            <a:pPr marL="342900" indent="-342900">
              <a:buFont typeface="Arial" panose="020B0604020202020204" pitchFamily="34" charset="0"/>
              <a:buChar char="•"/>
            </a:pPr>
            <a:r>
              <a:rPr lang="en-US" sz="2400" dirty="0"/>
              <a:t>https://www.kaggle.com/datasets</a:t>
            </a:r>
          </a:p>
        </p:txBody>
      </p:sp>
      <p:sp>
        <p:nvSpPr>
          <p:cNvPr id="6" name="TextBox 5">
            <a:extLst>
              <a:ext uri="{FF2B5EF4-FFF2-40B4-BE49-F238E27FC236}">
                <a16:creationId xmlns:a16="http://schemas.microsoft.com/office/drawing/2014/main" xmlns="" id="{BDE62D5F-F98F-6BD2-E1BC-8D18F07B8B51}"/>
              </a:ext>
            </a:extLst>
          </p:cNvPr>
          <p:cNvSpPr txBox="1"/>
          <p:nvPr/>
        </p:nvSpPr>
        <p:spPr>
          <a:xfrm>
            <a:off x="1299609" y="2299092"/>
            <a:ext cx="7261581" cy="461666"/>
          </a:xfrm>
          <a:prstGeom prst="rect">
            <a:avLst/>
          </a:prstGeom>
          <a:noFill/>
        </p:spPr>
        <p:txBody>
          <a:bodyPr wrap="square">
            <a:spAutoFit/>
          </a:bodyPr>
          <a:lstStyle/>
          <a:p>
            <a:pPr marL="285750" indent="-285750">
              <a:buFont typeface="Arial" panose="020B0604020202020204" pitchFamily="34" charset="0"/>
              <a:buChar char="•"/>
            </a:pPr>
            <a:r>
              <a:rPr lang="en-US" sz="2400" dirty="0"/>
              <a:t>https://youtu.be/GsfT2sv_zCo?feature=shared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805256" y="1391602"/>
            <a:ext cx="4178300" cy="3867084"/>
          </a:xfrm>
          <a:prstGeom prst="rect">
            <a:avLst/>
          </a:prstGeom>
        </p:spPr>
        <p:txBody>
          <a:bodyPr vert="horz" wrap="square" lIns="0" tIns="184785" rIns="0" bIns="0" rtlCol="0">
            <a:spAutoFit/>
          </a:bodyPr>
          <a:lstStyle/>
          <a:p>
            <a:pPr marL="12065">
              <a:lnSpc>
                <a:spcPct val="100000"/>
              </a:lnSpc>
              <a:spcBef>
                <a:spcPts val="1455"/>
              </a:spcBef>
              <a:buClr>
                <a:srgbClr val="1CACE3"/>
              </a:buClr>
              <a:buSzPct val="92500"/>
              <a:tabLst>
                <a:tab pos="317500" algn="l"/>
                <a:tab pos="318135" algn="l"/>
              </a:tabLst>
            </a:pP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8"/>
            <a:ext cx="8711982" cy="62453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lang="en-US" sz="3950" spc="254" dirty="0">
                <a:solidFill>
                  <a:srgbClr val="1CACE3"/>
                </a:solidFill>
              </a:rPr>
              <a:t>SYSTEM/</a:t>
            </a:r>
            <a:r>
              <a:rPr sz="3950" dirty="0">
                <a:solidFill>
                  <a:srgbClr val="1CACE3"/>
                </a:solidFill>
              </a:rPr>
              <a:t>SOLUTION</a:t>
            </a:r>
            <a:endParaRPr sz="3950" dirty="0"/>
          </a:p>
        </p:txBody>
      </p:sp>
      <p:sp>
        <p:nvSpPr>
          <p:cNvPr id="6" name="TextBox 5">
            <a:extLst>
              <a:ext uri="{FF2B5EF4-FFF2-40B4-BE49-F238E27FC236}">
                <a16:creationId xmlns:a16="http://schemas.microsoft.com/office/drawing/2014/main" xmlns="" id="{B10E6A38-DDBA-4E72-CBEA-2310C4D609F0}"/>
              </a:ext>
            </a:extLst>
          </p:cNvPr>
          <p:cNvSpPr txBox="1"/>
          <p:nvPr/>
        </p:nvSpPr>
        <p:spPr>
          <a:xfrm>
            <a:off x="660400" y="1622976"/>
            <a:ext cx="10121173" cy="1323439"/>
          </a:xfrm>
          <a:prstGeom prst="rect">
            <a:avLst/>
          </a:prstGeom>
          <a:noFill/>
        </p:spPr>
        <p:txBody>
          <a:bodyPr wrap="square">
            <a:spAutoFit/>
          </a:bodyPr>
          <a:lstStyle/>
          <a:p>
            <a:pPr marL="342900" indent="-342900">
              <a:buFont typeface="Arial" panose="020B0604020202020204" pitchFamily="34" charset="0"/>
              <a:buChar char="•"/>
            </a:pPr>
            <a:r>
              <a:rPr lang="en-US" sz="2000" dirty="0"/>
              <a:t>The Indian Premier League (IPL), a cricketing spectacle that has captivated millions of fans across the globe. Officially known as the Vivo Indian Premier League for sponsorship reasons, this professional Twenty20 cricket league was established by the Board of Control for Cricket in India (BCCI) back in 2007, with the inaugural season commencing in 2008.</a:t>
            </a:r>
          </a:p>
        </p:txBody>
      </p:sp>
      <p:sp>
        <p:nvSpPr>
          <p:cNvPr id="8" name="TextBox 7">
            <a:extLst>
              <a:ext uri="{FF2B5EF4-FFF2-40B4-BE49-F238E27FC236}">
                <a16:creationId xmlns:a16="http://schemas.microsoft.com/office/drawing/2014/main" xmlns="" id="{903ECDC6-72AA-253D-B2C3-B2A66F0893D0}"/>
              </a:ext>
            </a:extLst>
          </p:cNvPr>
          <p:cNvSpPr txBox="1"/>
          <p:nvPr/>
        </p:nvSpPr>
        <p:spPr>
          <a:xfrm>
            <a:off x="660399" y="3429000"/>
            <a:ext cx="10121173" cy="1631216"/>
          </a:xfrm>
          <a:prstGeom prst="rect">
            <a:avLst/>
          </a:prstGeom>
          <a:noFill/>
        </p:spPr>
        <p:txBody>
          <a:bodyPr wrap="square">
            <a:spAutoFit/>
          </a:bodyPr>
          <a:lstStyle/>
          <a:p>
            <a:pPr marL="285750" indent="-285750">
              <a:buFont typeface="Arial" panose="020B0604020202020204" pitchFamily="34" charset="0"/>
              <a:buChar char="•"/>
            </a:pPr>
            <a:r>
              <a:rPr lang="en-US" sz="2000" dirty="0"/>
              <a:t>The data analysis covers the years 2008-2019,we'll be exploring data from the early seasons of the IPL. During these years, various iconic moments, matches, and performances occurred, contributing to the league's establishment as a premier T20 competition. Teams like the Mumbai Indians, Chennai Super Kings, Rajasthan Royals, and others participated in these seasons.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4" name="TextBox 3">
            <a:extLst>
              <a:ext uri="{FF2B5EF4-FFF2-40B4-BE49-F238E27FC236}">
                <a16:creationId xmlns:a16="http://schemas.microsoft.com/office/drawing/2014/main" xmlns="" id="{933158CF-A70A-06D7-DC5F-7876107B6EE2}"/>
              </a:ext>
            </a:extLst>
          </p:cNvPr>
          <p:cNvSpPr txBox="1"/>
          <p:nvPr/>
        </p:nvSpPr>
        <p:spPr>
          <a:xfrm>
            <a:off x="660400" y="1291903"/>
            <a:ext cx="10721241" cy="707886"/>
          </a:xfrm>
          <a:prstGeom prst="rect">
            <a:avLst/>
          </a:prstGeom>
          <a:noFill/>
        </p:spPr>
        <p:txBody>
          <a:bodyPr wrap="square">
            <a:spAutoFit/>
          </a:bodyPr>
          <a:lstStyle/>
          <a:p>
            <a:r>
              <a:rPr lang="en-US" sz="2000" dirty="0"/>
              <a:t>Building the proposed solution would involve a combination of data processing, feature engineering, and machine learning. Here are the key system and library requirements</a:t>
            </a:r>
          </a:p>
        </p:txBody>
      </p:sp>
      <p:sp>
        <p:nvSpPr>
          <p:cNvPr id="6" name="TextBox 5">
            <a:extLst>
              <a:ext uri="{FF2B5EF4-FFF2-40B4-BE49-F238E27FC236}">
                <a16:creationId xmlns:a16="http://schemas.microsoft.com/office/drawing/2014/main" xmlns="" id="{3D2BE6E3-0528-F13F-2B97-31496D94974D}"/>
              </a:ext>
            </a:extLst>
          </p:cNvPr>
          <p:cNvSpPr txBox="1"/>
          <p:nvPr/>
        </p:nvSpPr>
        <p:spPr>
          <a:xfrm>
            <a:off x="660400" y="2200311"/>
            <a:ext cx="7102079" cy="400110"/>
          </a:xfrm>
          <a:prstGeom prst="rect">
            <a:avLst/>
          </a:prstGeom>
          <a:noFill/>
        </p:spPr>
        <p:txBody>
          <a:bodyPr wrap="square">
            <a:spAutoFit/>
          </a:bodyPr>
          <a:lstStyle/>
          <a:p>
            <a:pPr marL="342900" indent="-342900">
              <a:buFont typeface="+mj-lt"/>
              <a:buAutoNum type="arabicPeriod"/>
            </a:pPr>
            <a:r>
              <a:rPr lang="en-US" sz="2000" b="1" dirty="0"/>
              <a:t>System Requirements:</a:t>
            </a:r>
          </a:p>
        </p:txBody>
      </p:sp>
      <p:sp>
        <p:nvSpPr>
          <p:cNvPr id="8" name="TextBox 7">
            <a:extLst>
              <a:ext uri="{FF2B5EF4-FFF2-40B4-BE49-F238E27FC236}">
                <a16:creationId xmlns:a16="http://schemas.microsoft.com/office/drawing/2014/main" xmlns="" id="{64BA3B32-F55A-7200-0EC0-147F5DC2793E}"/>
              </a:ext>
            </a:extLst>
          </p:cNvPr>
          <p:cNvSpPr txBox="1"/>
          <p:nvPr/>
        </p:nvSpPr>
        <p:spPr>
          <a:xfrm>
            <a:off x="910614" y="2710853"/>
            <a:ext cx="10370771" cy="707886"/>
          </a:xfrm>
          <a:prstGeom prst="rect">
            <a:avLst/>
          </a:prstGeom>
          <a:noFill/>
        </p:spPr>
        <p:txBody>
          <a:bodyPr wrap="square">
            <a:spAutoFit/>
          </a:bodyPr>
          <a:lstStyle/>
          <a:p>
            <a:pPr marL="285750" indent="-285750">
              <a:buFont typeface="Arial" panose="020B0604020202020204" pitchFamily="34" charset="0"/>
              <a:buChar char="•"/>
            </a:pPr>
            <a:r>
              <a:rPr lang="en-US" sz="2000" dirty="0"/>
              <a:t>A computer with sufficient processing power, preferably with multiple cores or a GPU for faster training of machine learning models</a:t>
            </a:r>
          </a:p>
        </p:txBody>
      </p:sp>
      <p:sp>
        <p:nvSpPr>
          <p:cNvPr id="14" name="TextBox 13">
            <a:extLst>
              <a:ext uri="{FF2B5EF4-FFF2-40B4-BE49-F238E27FC236}">
                <a16:creationId xmlns:a16="http://schemas.microsoft.com/office/drawing/2014/main" xmlns="" id="{4A66717D-E0D5-ED13-2B32-BD8CB8255B9D}"/>
              </a:ext>
            </a:extLst>
          </p:cNvPr>
          <p:cNvSpPr txBox="1"/>
          <p:nvPr/>
        </p:nvSpPr>
        <p:spPr>
          <a:xfrm>
            <a:off x="910614" y="3598235"/>
            <a:ext cx="8719892" cy="707886"/>
          </a:xfrm>
          <a:prstGeom prst="rect">
            <a:avLst/>
          </a:prstGeom>
          <a:noFill/>
        </p:spPr>
        <p:txBody>
          <a:bodyPr wrap="square">
            <a:spAutoFit/>
          </a:bodyPr>
          <a:lstStyle/>
          <a:p>
            <a:pPr marL="285750" indent="-285750">
              <a:buFont typeface="Arial" panose="020B0604020202020204" pitchFamily="34" charset="0"/>
              <a:buChar char="•"/>
            </a:pPr>
            <a:r>
              <a:rPr lang="en-US" sz="2000" dirty="0"/>
              <a:t>Adequate RAM to handle the size of the dataset and computational requirements.</a:t>
            </a:r>
          </a:p>
        </p:txBody>
      </p:sp>
      <p:sp>
        <p:nvSpPr>
          <p:cNvPr id="22" name="TextBox 21">
            <a:extLst>
              <a:ext uri="{FF2B5EF4-FFF2-40B4-BE49-F238E27FC236}">
                <a16:creationId xmlns:a16="http://schemas.microsoft.com/office/drawing/2014/main" xmlns="" id="{5A472619-E7E6-86CB-AB2C-93E3ADF90EE4}"/>
              </a:ext>
            </a:extLst>
          </p:cNvPr>
          <p:cNvSpPr txBox="1"/>
          <p:nvPr/>
        </p:nvSpPr>
        <p:spPr>
          <a:xfrm>
            <a:off x="660400" y="4485617"/>
            <a:ext cx="6096416" cy="400110"/>
          </a:xfrm>
          <a:prstGeom prst="rect">
            <a:avLst/>
          </a:prstGeom>
          <a:noFill/>
        </p:spPr>
        <p:txBody>
          <a:bodyPr wrap="square">
            <a:spAutoFit/>
          </a:bodyPr>
          <a:lstStyle/>
          <a:p>
            <a:r>
              <a:rPr lang="en-US" sz="2000" b="1" dirty="0"/>
              <a:t>2.     Software:</a:t>
            </a:r>
          </a:p>
        </p:txBody>
      </p:sp>
      <p:sp>
        <p:nvSpPr>
          <p:cNvPr id="30" name="TextBox 29">
            <a:extLst>
              <a:ext uri="{FF2B5EF4-FFF2-40B4-BE49-F238E27FC236}">
                <a16:creationId xmlns:a16="http://schemas.microsoft.com/office/drawing/2014/main" xmlns="" id="{0BC94854-B052-DB34-D0E4-2CFB282CFFDE}"/>
              </a:ext>
            </a:extLst>
          </p:cNvPr>
          <p:cNvSpPr txBox="1"/>
          <p:nvPr/>
        </p:nvSpPr>
        <p:spPr>
          <a:xfrm>
            <a:off x="910614" y="5045719"/>
            <a:ext cx="9863489" cy="707886"/>
          </a:xfrm>
          <a:prstGeom prst="rect">
            <a:avLst/>
          </a:prstGeom>
          <a:noFill/>
        </p:spPr>
        <p:txBody>
          <a:bodyPr wrap="square">
            <a:spAutoFit/>
          </a:bodyPr>
          <a:lstStyle/>
          <a:p>
            <a:pPr marL="285750" indent="-285750">
              <a:buFont typeface="Arial" panose="020B0604020202020204" pitchFamily="34" charset="0"/>
              <a:buChar char="•"/>
            </a:pPr>
            <a:r>
              <a:rPr lang="en-US" sz="2000" dirty="0"/>
              <a:t>An operating system compatible with the required machine learning libraries (e.g., Windows, Linux, mac 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xmlns="" id="{A173151C-3190-133A-9F5B-61CD2BF55538}"/>
              </a:ext>
            </a:extLst>
          </p:cNvPr>
          <p:cNvSpPr txBox="1"/>
          <p:nvPr/>
        </p:nvSpPr>
        <p:spPr>
          <a:xfrm>
            <a:off x="660399" y="1783842"/>
            <a:ext cx="10496603" cy="1631216"/>
          </a:xfrm>
          <a:prstGeom prst="rect">
            <a:avLst/>
          </a:prstGeom>
          <a:noFill/>
        </p:spPr>
        <p:txBody>
          <a:bodyPr wrap="square">
            <a:spAutoFit/>
          </a:bodyPr>
          <a:lstStyle/>
          <a:p>
            <a:pPr marL="285750" indent="-285750">
              <a:buFont typeface="Arial" panose="020B0604020202020204" pitchFamily="34" charset="0"/>
              <a:buChar char="•"/>
            </a:pPr>
            <a:r>
              <a:rPr lang="en-US" sz="2000" dirty="0"/>
              <a:t>Regression Analysis: Regression models can be used to analyze the relationship between various factors (such as player performance, team strategies, match conditions) and outcomes (such as match results, player scores, team rankings). Linear regression, logistic regression, and other regression techniques can be applied depending on the nature of the data and the specific research questions.</a:t>
            </a:r>
          </a:p>
        </p:txBody>
      </p:sp>
      <p:sp>
        <p:nvSpPr>
          <p:cNvPr id="6" name="TextBox 5">
            <a:extLst>
              <a:ext uri="{FF2B5EF4-FFF2-40B4-BE49-F238E27FC236}">
                <a16:creationId xmlns:a16="http://schemas.microsoft.com/office/drawing/2014/main" xmlns="" id="{DDC5260D-9C11-F53C-17A4-DFABD6C1DF8A}"/>
              </a:ext>
            </a:extLst>
          </p:cNvPr>
          <p:cNvSpPr txBox="1"/>
          <p:nvPr/>
        </p:nvSpPr>
        <p:spPr>
          <a:xfrm>
            <a:off x="660398" y="3817710"/>
            <a:ext cx="10496603" cy="1015663"/>
          </a:xfrm>
          <a:prstGeom prst="rect">
            <a:avLst/>
          </a:prstGeom>
          <a:noFill/>
        </p:spPr>
        <p:txBody>
          <a:bodyPr wrap="square">
            <a:spAutoFit/>
          </a:bodyPr>
          <a:lstStyle/>
          <a:p>
            <a:pPr marL="285750" indent="-285750">
              <a:buFont typeface="Arial" panose="020B0604020202020204" pitchFamily="34" charset="0"/>
              <a:buChar char="•"/>
            </a:pPr>
            <a:r>
              <a:rPr lang="en-US" sz="2000" dirty="0"/>
              <a:t>Clustering: Clustering algorithms such as k-means clustering can be used to group similar players, teams, or matches based on various features or attributes. This can help identify patterns and trends in the data and discover interesting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6" name="Picture 5">
            <a:extLst>
              <a:ext uri="{FF2B5EF4-FFF2-40B4-BE49-F238E27FC236}">
                <a16:creationId xmlns:a16="http://schemas.microsoft.com/office/drawing/2014/main" xmlns="" id="{C0D56ED2-501D-A6BF-224A-7581F5FB1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37" y="1187767"/>
            <a:ext cx="4826925" cy="5418667"/>
          </a:xfrm>
          <a:prstGeom prst="rect">
            <a:avLst/>
          </a:prstGeom>
        </p:spPr>
      </p:pic>
      <p:pic>
        <p:nvPicPr>
          <p:cNvPr id="7" name="Picture 6">
            <a:extLst>
              <a:ext uri="{FF2B5EF4-FFF2-40B4-BE49-F238E27FC236}">
                <a16:creationId xmlns:a16="http://schemas.microsoft.com/office/drawing/2014/main" xmlns="" id="{B0D2DA29-B7B3-1169-CEAD-71ECDD540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7325" y="1044142"/>
            <a:ext cx="6463838" cy="54186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xmlns="" id="{57279B86-8247-BA5F-44FE-EB0900DFB0DA}"/>
              </a:ext>
            </a:extLst>
          </p:cNvPr>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dirty="0"/>
          </a:p>
        </p:txBody>
      </p:sp>
      <p:pic>
        <p:nvPicPr>
          <p:cNvPr id="2" name="Picture 1">
            <a:extLst>
              <a:ext uri="{FF2B5EF4-FFF2-40B4-BE49-F238E27FC236}">
                <a16:creationId xmlns:a16="http://schemas.microsoft.com/office/drawing/2014/main" xmlns="" id="{3D31A84D-B499-0769-F68D-7028CC70F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05" y="1561579"/>
            <a:ext cx="5438775" cy="4333875"/>
          </a:xfrm>
          <a:prstGeom prst="rect">
            <a:avLst/>
          </a:prstGeom>
        </p:spPr>
      </p:pic>
      <p:pic>
        <p:nvPicPr>
          <p:cNvPr id="3" name="Picture 2">
            <a:extLst>
              <a:ext uri="{FF2B5EF4-FFF2-40B4-BE49-F238E27FC236}">
                <a16:creationId xmlns:a16="http://schemas.microsoft.com/office/drawing/2014/main" xmlns="" id="{2B6419B9-7276-9A5F-3EDE-B1AF7DF03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1873" y="1561579"/>
            <a:ext cx="6116522" cy="4401996"/>
          </a:xfrm>
          <a:prstGeom prst="rect">
            <a:avLst/>
          </a:prstGeom>
        </p:spPr>
      </p:pic>
    </p:spTree>
    <p:extLst>
      <p:ext uri="{BB962C8B-B14F-4D97-AF65-F5344CB8AC3E}">
        <p14:creationId xmlns:p14="http://schemas.microsoft.com/office/powerpoint/2010/main" val="355792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xmlns="" id="{0C871D64-D540-98C0-A633-BCE5475A42E5}"/>
              </a:ext>
            </a:extLst>
          </p:cNvPr>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dirty="0"/>
          </a:p>
        </p:txBody>
      </p:sp>
      <p:pic>
        <p:nvPicPr>
          <p:cNvPr id="2" name="Picture 1">
            <a:extLst>
              <a:ext uri="{FF2B5EF4-FFF2-40B4-BE49-F238E27FC236}">
                <a16:creationId xmlns:a16="http://schemas.microsoft.com/office/drawing/2014/main" xmlns="" id="{15A6BF9D-8059-E996-7869-3432A0110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1591447"/>
            <a:ext cx="8128000" cy="4423897"/>
          </a:xfrm>
          <a:prstGeom prst="rect">
            <a:avLst/>
          </a:prstGeom>
        </p:spPr>
      </p:pic>
    </p:spTree>
    <p:extLst>
      <p:ext uri="{BB962C8B-B14F-4D97-AF65-F5344CB8AC3E}">
        <p14:creationId xmlns:p14="http://schemas.microsoft.com/office/powerpoint/2010/main" val="141929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5" name="TextBox 4">
            <a:extLst>
              <a:ext uri="{FF2B5EF4-FFF2-40B4-BE49-F238E27FC236}">
                <a16:creationId xmlns:a16="http://schemas.microsoft.com/office/drawing/2014/main" xmlns="" id="{96632646-C477-2E19-3E66-8805B2B16381}"/>
              </a:ext>
            </a:extLst>
          </p:cNvPr>
          <p:cNvSpPr txBox="1"/>
          <p:nvPr/>
        </p:nvSpPr>
        <p:spPr>
          <a:xfrm>
            <a:off x="660400" y="1409094"/>
            <a:ext cx="11058197" cy="1015663"/>
          </a:xfrm>
          <a:prstGeom prst="rect">
            <a:avLst/>
          </a:prstGeom>
          <a:noFill/>
        </p:spPr>
        <p:txBody>
          <a:bodyPr wrap="square">
            <a:spAutoFit/>
          </a:bodyPr>
          <a:lstStyle/>
          <a:p>
            <a:pPr marL="342900" indent="-342900">
              <a:buFont typeface="Arial" panose="020B0604020202020204" pitchFamily="34" charset="0"/>
              <a:buChar char="•"/>
            </a:pPr>
            <a:r>
              <a:rPr lang="en-US" sz="2000" dirty="0"/>
              <a:t>Team Performance: Teams like Mumbai Indians and Chennai Super Kings have been consistently successful, with multiple championship wins. On the other hand, some teams have struggled to maintain a competitive edge throughout the years.</a:t>
            </a:r>
          </a:p>
        </p:txBody>
      </p:sp>
      <p:sp>
        <p:nvSpPr>
          <p:cNvPr id="7" name="TextBox 6">
            <a:extLst>
              <a:ext uri="{FF2B5EF4-FFF2-40B4-BE49-F238E27FC236}">
                <a16:creationId xmlns:a16="http://schemas.microsoft.com/office/drawing/2014/main" xmlns="" id="{08FD8CC2-90A2-874E-1715-6B70B53CC0B3}"/>
              </a:ext>
            </a:extLst>
          </p:cNvPr>
          <p:cNvSpPr txBox="1"/>
          <p:nvPr/>
        </p:nvSpPr>
        <p:spPr>
          <a:xfrm>
            <a:off x="660400" y="2646084"/>
            <a:ext cx="10621402" cy="1015663"/>
          </a:xfrm>
          <a:prstGeom prst="rect">
            <a:avLst/>
          </a:prstGeom>
          <a:noFill/>
        </p:spPr>
        <p:txBody>
          <a:bodyPr wrap="square">
            <a:spAutoFit/>
          </a:bodyPr>
          <a:lstStyle/>
          <a:p>
            <a:pPr marL="342900" indent="-342900">
              <a:buFont typeface="Arial" panose="020B0604020202020204" pitchFamily="34" charset="0"/>
              <a:buChar char="•"/>
            </a:pPr>
            <a:r>
              <a:rPr lang="en-US" sz="2000" dirty="0"/>
              <a:t>Match Outcomes: Close matches and high-scoring encounters are common in the IPL, showcasing the competitiveness and entertainment value of the tournament. Additionally, the home-ground advantage plays a significant role in determining match outcomes.</a:t>
            </a:r>
          </a:p>
        </p:txBody>
      </p:sp>
      <p:sp>
        <p:nvSpPr>
          <p:cNvPr id="9" name="TextBox 8">
            <a:extLst>
              <a:ext uri="{FF2B5EF4-FFF2-40B4-BE49-F238E27FC236}">
                <a16:creationId xmlns:a16="http://schemas.microsoft.com/office/drawing/2014/main" xmlns="" id="{8BAF196E-08C2-D428-640A-4FE6F7B9C2E8}"/>
              </a:ext>
            </a:extLst>
          </p:cNvPr>
          <p:cNvSpPr txBox="1"/>
          <p:nvPr/>
        </p:nvSpPr>
        <p:spPr>
          <a:xfrm>
            <a:off x="660400" y="4017388"/>
            <a:ext cx="10621402" cy="923330"/>
          </a:xfrm>
          <a:prstGeom prst="rect">
            <a:avLst/>
          </a:prstGeom>
          <a:noFill/>
        </p:spPr>
        <p:txBody>
          <a:bodyPr wrap="square">
            <a:spAutoFit/>
          </a:bodyPr>
          <a:lstStyle/>
          <a:p>
            <a:pPr marL="285750" indent="-285750">
              <a:buFont typeface="Arial" panose="020B0604020202020204" pitchFamily="34" charset="0"/>
              <a:buChar char="•"/>
            </a:pPr>
            <a:r>
              <a:rPr lang="en-US" dirty="0"/>
              <a:t>Player Statistics: Players like Virat Kohli, Rohit Sharma, and AB de Villiers have consistently performed well across seasons, while bowlers like Lasith Malinga and Sunil Narine have been dominant in their respective roles.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615</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Times New Roman</vt:lpstr>
      <vt:lpstr>Office Theme</vt:lpstr>
      <vt:lpstr>CAPSTONE PROJECT</vt:lpstr>
      <vt:lpstr>OUTLINE</vt:lpstr>
      <vt:lpstr>PROPOSED SYSTEM/SOLUTION</vt:lpstr>
      <vt:lpstr>SYSTEM APPROACH</vt:lpstr>
      <vt:lpstr>ALGORITHM &amp; DEPLOYMENT</vt:lpstr>
      <vt:lpstr>RESULT</vt:lpstr>
      <vt:lpstr>RESULT</vt:lpstr>
      <vt:lpstr>RESULT</vt:lpstr>
      <vt:lpstr>CONCLUSION</vt:lpstr>
      <vt:lpstr>FUTURE SCOPE</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DELL</dc:creator>
  <cp:lastModifiedBy>Microsoft account</cp:lastModifiedBy>
  <cp:revision>7</cp:revision>
  <dcterms:created xsi:type="dcterms:W3CDTF">2024-04-03T18:33:23Z</dcterms:created>
  <dcterms:modified xsi:type="dcterms:W3CDTF">2024-04-05T01:54:02Z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2024-04-03T00:00:00Z</vt:filetime>
  </property>
</Properties>
</file>