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jTrMq78VQhkoENpBaOwjZKIVOn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093ffb5a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093ffb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f093ffb5a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5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15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15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15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21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15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5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4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93" name="Google Shape;93;p224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94" name="Google Shape;94;p224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2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5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00" name="Google Shape;100;p225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01" name="Google Shape;101;p225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02" name="Google Shape;102;p225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22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6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08" name="Google Shape;108;p226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09" name="Google Shape;109;p226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10" name="Google Shape;110;p22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22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7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15" name="Google Shape;115;p227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16" name="Google Shape;116;p227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17" name="Google Shape;117;p227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18" name="Google Shape;118;p227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7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27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7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2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8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27" name="Google Shape;127;p228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8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29" name="Google Shape;129;p228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30" name="Google Shape;130;p228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31" name="Google Shape;131;p228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28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28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2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9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39" name="Google Shape;139;p229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40" name="Google Shape;140;p229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41" name="Google Shape;141;p229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42" name="Google Shape;142;p229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2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2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0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48" name="Google Shape;148;p230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49" name="Google Shape;149;p230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50" name="Google Shape;150;p230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51" name="Google Shape;151;p23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1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56" name="Google Shape;156;p231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57" name="Google Shape;157;p231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58" name="Google Shape;158;p231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59" name="Google Shape;159;p231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60" name="Google Shape;160;p23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2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65" name="Google Shape;165;p232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66" name="Google Shape;166;p232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67" name="Google Shape;167;p232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68" name="Google Shape;168;p232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69" name="Google Shape;169;p23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3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3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74" name="Google Shape;174;p233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3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3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6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29" name="Google Shape;29;p216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21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4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80" name="Google Shape;180;p234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81" name="Google Shape;181;p234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4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3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3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5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188" name="Google Shape;188;p235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3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3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6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6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8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41" name="Google Shape;41;p218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42" name="Google Shape;42;p218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43" name="Google Shape;43;p218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8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8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8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1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21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9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52" name="Google Shape;52;p219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21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22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1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21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1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21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221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21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21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1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21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1" name="Google Shape;71;p221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" name="Google Shape;72;p22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22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2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77" name="Google Shape;77;p222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78" name="Google Shape;78;p222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2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22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3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85" name="Google Shape;85;p223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sp>
      <p:sp>
        <p:nvSpPr>
          <p:cNvPr id="86" name="Google Shape;86;p223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3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22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4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4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1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4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14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jpg"/><Relationship Id="rId4" Type="http://schemas.openxmlformats.org/officeDocument/2006/relationships/image" Target="../media/image34.jpg"/><Relationship Id="rId5" Type="http://schemas.openxmlformats.org/officeDocument/2006/relationships/image" Target="../media/image3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US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descr="innovation_front.jfif" id="198" name="Google Shape;19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99" name="Google Shape;199;p1"/>
          <p:cNvSpPr txBox="1"/>
          <p:nvPr/>
        </p:nvSpPr>
        <p:spPr>
          <a:xfrm>
            <a:off x="323528" y="764704"/>
            <a:ext cx="6696744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Process Management &amp; Threads and Concurrency</a:t>
            </a:r>
            <a:endParaRPr b="1" i="0" sz="2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DAY 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Context Switching</a:t>
            </a:r>
            <a:endParaRPr/>
          </a:p>
        </p:txBody>
      </p:sp>
      <p:sp>
        <p:nvSpPr>
          <p:cNvPr id="267" name="Google Shape;267;p244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Kernel switching from one process to another process is known as </a:t>
            </a:r>
            <a:r>
              <a:rPr lang="en-US">
                <a:solidFill>
                  <a:srgbClr val="C00000"/>
                </a:solidFill>
              </a:rPr>
              <a:t>Context Switching.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Reason for Context Switching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Process with high priority arrives for execution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Running process requires I/O resources in the system and anymore..</a:t>
            </a:r>
            <a:endParaRPr/>
          </a:p>
        </p:txBody>
      </p:sp>
      <p:pic>
        <p:nvPicPr>
          <p:cNvPr id="268" name="Google Shape;268;p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5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Process State</a:t>
            </a:r>
            <a:endParaRPr/>
          </a:p>
        </p:txBody>
      </p:sp>
      <p:pic>
        <p:nvPicPr>
          <p:cNvPr id="274" name="Google Shape;274;p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1" y="2219156"/>
            <a:ext cx="8203812" cy="364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6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Process State</a:t>
            </a:r>
            <a:endParaRPr/>
          </a:p>
        </p:txBody>
      </p:sp>
      <p:pic>
        <p:nvPicPr>
          <p:cNvPr id="281" name="Google Shape;281;p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6"/>
          <p:cNvSpPr/>
          <p:nvPr/>
        </p:nvSpPr>
        <p:spPr>
          <a:xfrm>
            <a:off x="434715" y="1874729"/>
            <a:ext cx="7944787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process executes, it passes through different states. These stages may differ in different operating systems.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New: 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initial state when a process is first started/created.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Ready: 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is waiting to be assigned to a processor.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Running: 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is chosen by the CPU for execution and the instructions within the process are executed.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Waiting: 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wait for a resource, such as waiting for user input, or waiting for a file to become available.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Terminated: 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process finishes its execution, it comes in the termination state. 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7"/>
          <p:cNvSpPr txBox="1"/>
          <p:nvPr>
            <p:ph type="title"/>
          </p:nvPr>
        </p:nvSpPr>
        <p:spPr>
          <a:xfrm>
            <a:off x="0" y="190815"/>
            <a:ext cx="8272212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Process Control Block</a:t>
            </a:r>
            <a:endParaRPr/>
          </a:p>
        </p:txBody>
      </p:sp>
      <p:sp>
        <p:nvSpPr>
          <p:cNvPr id="288" name="Google Shape;288;p247"/>
          <p:cNvSpPr txBox="1"/>
          <p:nvPr/>
        </p:nvSpPr>
        <p:spPr>
          <a:xfrm>
            <a:off x="374812" y="2474008"/>
            <a:ext cx="395734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PCB is maintained by the OS for every Process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PCB is identified by an integer process Identifier</a:t>
            </a:r>
            <a:endParaRPr/>
          </a:p>
        </p:txBody>
      </p:sp>
      <p:pic>
        <p:nvPicPr>
          <p:cNvPr id="289" name="Google Shape;289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128" y="2473377"/>
            <a:ext cx="4107305" cy="396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7"/>
          <p:cNvSpPr/>
          <p:nvPr/>
        </p:nvSpPr>
        <p:spPr>
          <a:xfrm>
            <a:off x="397239" y="1063187"/>
            <a:ext cx="814715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Control Block is a data structure maintained by the Operating System for every process.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of a process represented in the PCB. The PCB is identified by an integer process identifier (PID).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8"/>
          <p:cNvSpPr txBox="1"/>
          <p:nvPr>
            <p:ph type="title"/>
          </p:nvPr>
        </p:nvSpPr>
        <p:spPr>
          <a:xfrm>
            <a:off x="404240" y="670500"/>
            <a:ext cx="8272212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CPU Scheduling</a:t>
            </a:r>
            <a:endParaRPr/>
          </a:p>
        </p:txBody>
      </p:sp>
      <p:sp>
        <p:nvSpPr>
          <p:cNvPr id="297" name="Google Shape;297;p248"/>
          <p:cNvSpPr txBox="1"/>
          <p:nvPr/>
        </p:nvSpPr>
        <p:spPr>
          <a:xfrm>
            <a:off x="252810" y="2310815"/>
            <a:ext cx="824015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5125" lvl="0" marL="365125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determining which process will own CPU for execution while another process is on hold.</a:t>
            </a:r>
            <a:endParaRPr/>
          </a:p>
          <a:p>
            <a:pPr indent="-365125" lvl="0" marL="365125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CPU scheduling is to make the system </a:t>
            </a:r>
            <a:r>
              <a:rPr b="1" i="1" lang="en-US" sz="2400" u="none" cap="none" strike="noStrike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efficient, fast and fair.</a:t>
            </a:r>
            <a:endParaRPr/>
          </a:p>
          <a:p>
            <a:pPr indent="-365125" lvl="0" marL="365125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the CPU becomes idle, the OS must select one of the processes in the ready queue to be executed.</a:t>
            </a:r>
            <a:endParaRPr/>
          </a:p>
        </p:txBody>
      </p:sp>
      <p:pic>
        <p:nvPicPr>
          <p:cNvPr id="298" name="Google Shape;298;p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9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CPU Scheduling</a:t>
            </a:r>
            <a:endParaRPr/>
          </a:p>
        </p:txBody>
      </p:sp>
      <p:sp>
        <p:nvSpPr>
          <p:cNvPr id="304" name="Google Shape;304;p249"/>
          <p:cNvSpPr txBox="1"/>
          <p:nvPr>
            <p:ph idx="1" type="body"/>
          </p:nvPr>
        </p:nvSpPr>
        <p:spPr>
          <a:xfrm>
            <a:off x="420905" y="2974975"/>
            <a:ext cx="8089127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Come First Serve (FCFS)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Shortest-Job-First (SJF) Scheduling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Scheduling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 Robin Scheduling and many more ..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9"/>
          <p:cNvSpPr/>
          <p:nvPr/>
        </p:nvSpPr>
        <p:spPr>
          <a:xfrm>
            <a:off x="547142" y="1215878"/>
            <a:ext cx="765247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Scheduling Algorithms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selection process is carried out by the CPU scheduler using different algorithms they are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0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Terminologies</a:t>
            </a:r>
            <a:endParaRPr/>
          </a:p>
        </p:txBody>
      </p:sp>
      <p:sp>
        <p:nvSpPr>
          <p:cNvPr id="312" name="Google Shape;312;p250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Arrival Time: </a:t>
            </a: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at which the process arrives in the ready queue.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Completion Time: </a:t>
            </a: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at which process completes its execution.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Time: </a:t>
            </a: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required by a process for CPU execution.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Turnaround Time: </a:t>
            </a: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amount of time spent by a process in the system.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0" i="0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Turnaround Time = Completion Time – Arrival Time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Time: </a:t>
            </a: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time spent by a process in the ready queue.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0" i="0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= Turnaround Time – Burst Time</a:t>
            </a:r>
            <a:endParaRPr/>
          </a:p>
        </p:txBody>
      </p:sp>
      <p:pic>
        <p:nvPicPr>
          <p:cNvPr id="313" name="Google Shape;313;p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1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i="0" lang="en-US" sz="3600">
                <a:latin typeface="Times New Roman"/>
                <a:ea typeface="Times New Roman"/>
                <a:cs typeface="Times New Roman"/>
                <a:sym typeface="Times New Roman"/>
              </a:rPr>
              <a:t>First Come First Serve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51"/>
          <p:cNvSpPr txBox="1"/>
          <p:nvPr>
            <p:ph idx="1" type="body"/>
          </p:nvPr>
        </p:nvSpPr>
        <p:spPr>
          <a:xfrm>
            <a:off x="256013" y="1281087"/>
            <a:ext cx="8272211" cy="1434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b="0" i="0" lang="en-US" sz="2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that requests the CPU first gets the CPU allocated first.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b="0" i="0" lang="en-US" sz="2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that arrived in the ready queue earlier will be executed earlier.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63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071" y="2700997"/>
            <a:ext cx="4565614" cy="254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1764" y="3917182"/>
            <a:ext cx="3322650" cy="1059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1"/>
          <p:cNvSpPr/>
          <p:nvPr/>
        </p:nvSpPr>
        <p:spPr>
          <a:xfrm>
            <a:off x="5269043" y="2777646"/>
            <a:ext cx="31854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p1, p2, p3, and p4 are schedule with First Come First Serve are as follows.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2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i="0" lang="en-US" sz="3600">
                <a:latin typeface="Times New Roman"/>
                <a:ea typeface="Times New Roman"/>
                <a:cs typeface="Times New Roman"/>
                <a:sym typeface="Times New Roman"/>
              </a:rPr>
              <a:t>First Come First Serve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894" y="2169855"/>
            <a:ext cx="6431575" cy="44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52"/>
          <p:cNvSpPr/>
          <p:nvPr/>
        </p:nvSpPr>
        <p:spPr>
          <a:xfrm>
            <a:off x="472191" y="1173698"/>
            <a:ext cx="78173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the Completion time, Turnaround time, Waiting time of the process(p1, p2, p3 &amp; p4) are as follows.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3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SHORTEST JOB FIRST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19" y="2155370"/>
            <a:ext cx="4988250" cy="29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4973" y="4896897"/>
            <a:ext cx="4493061" cy="1858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53"/>
          <p:cNvSpPr/>
          <p:nvPr/>
        </p:nvSpPr>
        <p:spPr>
          <a:xfrm>
            <a:off x="906905" y="1263639"/>
            <a:ext cx="70079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 Job First(SJF) scheduling works on the process with the shortest burst time or duration first.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b="1" lang="en-US">
                <a:solidFill>
                  <a:srgbClr val="C00000"/>
                </a:solidFill>
              </a:rPr>
              <a:t>Process Management</a:t>
            </a:r>
            <a:endParaRPr b="1">
              <a:solidFill>
                <a:srgbClr val="C00000"/>
              </a:solidFill>
            </a:endParaRPr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Introduction</a:t>
            </a:r>
            <a:endParaRPr b="1">
              <a:solidFill>
                <a:srgbClr val="002060"/>
              </a:solidFill>
            </a:endParaRPr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Process Memory</a:t>
            </a:r>
            <a:r>
              <a:rPr b="1" lang="en-US">
                <a:solidFill>
                  <a:srgbClr val="002060"/>
                </a:solidFill>
              </a:rPr>
              <a:t> </a:t>
            </a:r>
            <a:endParaRPr b="1">
              <a:solidFill>
                <a:srgbClr val="002060"/>
              </a:solidFill>
            </a:endParaRPr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Process State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Process Control Block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CPU Scheduling algorithms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First Come First Serve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Shortest Job First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Priority Scheduling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Round Robin Scheduling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/>
              <a:t>Inter Process Communication</a:t>
            </a:r>
            <a:endParaRPr b="1">
              <a:solidFill>
                <a:srgbClr val="002060"/>
              </a:solidFill>
            </a:endParaRPr>
          </a:p>
        </p:txBody>
      </p:sp>
      <p:cxnSp>
        <p:nvCxnSpPr>
          <p:cNvPr id="206" name="Google Shape;206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PRIORITY SCHEDULING</a:t>
            </a:r>
            <a:endParaRPr/>
          </a:p>
        </p:txBody>
      </p:sp>
      <p:pic>
        <p:nvPicPr>
          <p:cNvPr id="346" name="Google Shape;346;p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54" y="1775323"/>
            <a:ext cx="6253037" cy="282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7114" y="4961846"/>
            <a:ext cx="5315692" cy="20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54"/>
          <p:cNvSpPr/>
          <p:nvPr/>
        </p:nvSpPr>
        <p:spPr>
          <a:xfrm>
            <a:off x="247338" y="1140927"/>
            <a:ext cx="8342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Scheduling Algorithm works on the process with the higher priority. Processes with the same priority are executed in an FCFS manner.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4"/>
          <p:cNvSpPr/>
          <p:nvPr/>
        </p:nvSpPr>
        <p:spPr>
          <a:xfrm>
            <a:off x="382248" y="4636426"/>
            <a:ext cx="82520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processes(p1, p2, p3, and p4) scheduled based on Priority Scheduling are as follows.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5"/>
          <p:cNvSpPr txBox="1"/>
          <p:nvPr>
            <p:ph type="title"/>
          </p:nvPr>
        </p:nvSpPr>
        <p:spPr>
          <a:xfrm>
            <a:off x="397239" y="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Round robin  SCHEDULING</a:t>
            </a:r>
            <a:endParaRPr/>
          </a:p>
        </p:txBody>
      </p:sp>
      <p:pic>
        <p:nvPicPr>
          <p:cNvPr id="356" name="Google Shape;356;p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895" y="2043479"/>
            <a:ext cx="5096226" cy="243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786" y="4860264"/>
            <a:ext cx="6640161" cy="162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55"/>
          <p:cNvSpPr/>
          <p:nvPr/>
        </p:nvSpPr>
        <p:spPr>
          <a:xfrm>
            <a:off x="487179" y="1108157"/>
            <a:ext cx="742762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 Round Robin Scheduling a fixed time is allotted to each process called Time Slice for execution. Once a process is executed for the given time period then another process executes for the given time period.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5"/>
          <p:cNvSpPr/>
          <p:nvPr/>
        </p:nvSpPr>
        <p:spPr>
          <a:xfrm>
            <a:off x="5775210" y="3694751"/>
            <a:ext cx="29115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Time Slice is 5 units and the process p1, p2, p3, and p4 are scheduled in Round Robin Scheduling are as follows.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6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Inter - process Communication</a:t>
            </a:r>
            <a:endParaRPr/>
          </a:p>
        </p:txBody>
      </p:sp>
      <p:sp>
        <p:nvSpPr>
          <p:cNvPr id="366" name="Google Shape;366;p256"/>
          <p:cNvSpPr txBox="1"/>
          <p:nvPr>
            <p:ph idx="1" type="body"/>
          </p:nvPr>
        </p:nvSpPr>
        <p:spPr>
          <a:xfrm>
            <a:off x="435894" y="2180497"/>
            <a:ext cx="4533518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Memory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7297"/>
              <a:buFont typeface="Arial"/>
              <a:buChar char="•"/>
            </a:pPr>
            <a:r>
              <a:rPr b="0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particular region of memory is shared between the cooperating process.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7297"/>
              <a:buFont typeface="Arial"/>
              <a:buChar char="•"/>
            </a:pPr>
            <a:r>
              <a:rPr b="0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Exchanging information by reading and writing data to this shared region.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Font typeface="Arial"/>
              <a:buNone/>
            </a:pPr>
            <a:r>
              <a:t/>
            </a:r>
            <a:endParaRPr b="0" i="0" sz="24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7297"/>
              <a:buFont typeface="Arial"/>
              <a:buChar char="•"/>
            </a:pPr>
            <a:r>
              <a:rPr b="0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takes place by exchanging messages directly between the cooperating process.</a:t>
            </a:r>
            <a:endParaRPr/>
          </a:p>
        </p:txBody>
      </p:sp>
      <p:pic>
        <p:nvPicPr>
          <p:cNvPr id="367" name="Google Shape;367;p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193" y="2831493"/>
            <a:ext cx="3408407" cy="206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7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Execution State</a:t>
            </a:r>
            <a:endParaRPr/>
          </a:p>
        </p:txBody>
      </p:sp>
      <p:sp>
        <p:nvSpPr>
          <p:cNvPr id="374" name="Google Shape;374;p257"/>
          <p:cNvSpPr txBox="1"/>
          <p:nvPr>
            <p:ph idx="1" type="body"/>
          </p:nvPr>
        </p:nvSpPr>
        <p:spPr>
          <a:xfrm>
            <a:off x="517519" y="1589847"/>
            <a:ext cx="51456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 determines the next instruction to be executed.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in a stream of instructions which are often referred to as a thread of execution. 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5" name="Google Shape;375;p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0282" y="2025748"/>
            <a:ext cx="2085421" cy="403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8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Threads and Concurrency</a:t>
            </a:r>
            <a:endParaRPr/>
          </a:p>
        </p:txBody>
      </p:sp>
      <p:sp>
        <p:nvSpPr>
          <p:cNvPr id="382" name="Google Shape;382;p258"/>
          <p:cNvSpPr txBox="1"/>
          <p:nvPr>
            <p:ph idx="1" type="body"/>
          </p:nvPr>
        </p:nvSpPr>
        <p:spPr>
          <a:xfrm>
            <a:off x="435894" y="2180497"/>
            <a:ext cx="5145463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endParaRPr b="0" i="0" sz="24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sequential flow of control within a process is called as a thread.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thread has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counter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register 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2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stack space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3" name="Google Shape;383;p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7051" y="3069281"/>
            <a:ext cx="3329246" cy="325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9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MULTI Thread Process</a:t>
            </a:r>
            <a:endParaRPr/>
          </a:p>
        </p:txBody>
      </p:sp>
      <p:sp>
        <p:nvSpPr>
          <p:cNvPr id="390" name="Google Shape;390;p259"/>
          <p:cNvSpPr txBox="1"/>
          <p:nvPr>
            <p:ph idx="1" type="body"/>
          </p:nvPr>
        </p:nvSpPr>
        <p:spPr>
          <a:xfrm>
            <a:off x="435895" y="2180497"/>
            <a:ext cx="3214672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None/>
            </a:pPr>
            <a:r>
              <a:rPr b="1" i="0" lang="en-US" sz="2400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Multi-Threaded Process</a:t>
            </a:r>
            <a:endParaRPr b="0" i="0" sz="2400">
              <a:solidFill>
                <a:srgbClr val="1D2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A process can have multiple threads.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Each thread can run on a separate processor, thus utilizing multiple cores of the CPU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None/>
            </a:pPr>
            <a:br>
              <a:rPr lang="en-US" sz="2400"/>
            </a:br>
            <a:endParaRPr/>
          </a:p>
        </p:txBody>
      </p:sp>
      <p:pic>
        <p:nvPicPr>
          <p:cNvPr id="391" name="Google Shape;391;p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563" y="2061987"/>
            <a:ext cx="4987034" cy="391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0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Multi Process Vs Threads</a:t>
            </a:r>
            <a:endParaRPr/>
          </a:p>
        </p:txBody>
      </p:sp>
      <p:pic>
        <p:nvPicPr>
          <p:cNvPr id="398" name="Google Shape;398;p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32" y="2097628"/>
            <a:ext cx="4587362" cy="3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104" y="2115403"/>
            <a:ext cx="3893590" cy="405821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60"/>
          <p:cNvSpPr txBox="1"/>
          <p:nvPr/>
        </p:nvSpPr>
        <p:spPr>
          <a:xfrm flipH="1">
            <a:off x="635683" y="6173619"/>
            <a:ext cx="2888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Single Threaded Process</a:t>
            </a:r>
            <a:endParaRPr/>
          </a:p>
        </p:txBody>
      </p:sp>
      <p:sp>
        <p:nvSpPr>
          <p:cNvPr id="401" name="Google Shape;401;p260"/>
          <p:cNvSpPr txBox="1"/>
          <p:nvPr/>
        </p:nvSpPr>
        <p:spPr>
          <a:xfrm flipH="1">
            <a:off x="5439761" y="6203734"/>
            <a:ext cx="2888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Multi - Threaded Process</a:t>
            </a:r>
            <a:endParaRPr/>
          </a:p>
        </p:txBody>
      </p:sp>
      <p:pic>
        <p:nvPicPr>
          <p:cNvPr id="402" name="Google Shape;402;p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1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i="0" lang="en-US" sz="3200">
                <a:latin typeface="Times New Roman"/>
                <a:ea typeface="Times New Roman"/>
                <a:cs typeface="Times New Roman"/>
                <a:sym typeface="Times New Roman"/>
              </a:rPr>
              <a:t>Process vs Threads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261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2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are lightweight.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time to create and terminate.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to context switch between threads.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Quicker communication between threads.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Google Shape;409;p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2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Google Chrome</a:t>
            </a:r>
            <a:endParaRPr/>
          </a:p>
        </p:txBody>
      </p:sp>
      <p:sp>
        <p:nvSpPr>
          <p:cNvPr id="415" name="Google Shape;415;p262"/>
          <p:cNvSpPr txBox="1"/>
          <p:nvPr>
            <p:ph idx="1" type="body"/>
          </p:nvPr>
        </p:nvSpPr>
        <p:spPr>
          <a:xfrm>
            <a:off x="435895" y="2180497"/>
            <a:ext cx="353119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Chrome</a:t>
            </a:r>
            <a:endParaRPr b="0" i="0" sz="24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control part of the browser - browser process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Rendering the web page and interaction - render process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Plugins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4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running - GPU process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715" y="2359495"/>
            <a:ext cx="4894152" cy="306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3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i="0" lang="en-US" sz="3200">
                <a:latin typeface="Times New Roman"/>
                <a:ea typeface="Times New Roman"/>
                <a:cs typeface="Times New Roman"/>
                <a:sym typeface="Times New Roman"/>
              </a:rPr>
              <a:t>Mozilla Firefox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3" name="Google Shape;423;p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478" y="2895048"/>
            <a:ext cx="5432014" cy="356571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63"/>
          <p:cNvSpPr txBox="1"/>
          <p:nvPr/>
        </p:nvSpPr>
        <p:spPr>
          <a:xfrm>
            <a:off x="296674" y="1254330"/>
            <a:ext cx="884732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Four different processes. Multiple tabs run as threads within these processes.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Relatively less memory utilization compared to Chrome.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Advantages of Multi-Thread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Responsiveness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Resource Sharing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Economy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Utilization of multiprocessor architectures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1</a:t>
            </a:r>
            <a:endParaRPr/>
          </a:p>
          <a:p>
            <a:pPr indent="-571500" lvl="0" marL="5715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C00000"/>
                </a:solidFill>
              </a:rPr>
              <a:t>Threads and Concurrency </a:t>
            </a:r>
            <a:endParaRPr b="1">
              <a:solidFill>
                <a:srgbClr val="C00000"/>
              </a:solidFill>
            </a:endParaRPr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Threads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Multi-Threaded Process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Single-Thread Process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Process vs Threads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Thread Concurrency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Deadlock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b="1" lang="en-US">
                <a:solidFill>
                  <a:srgbClr val="002060"/>
                </a:solidFill>
              </a:rPr>
              <a:t>Deadlock Conditions</a:t>
            </a:r>
            <a:endParaRPr b="1">
              <a:solidFill>
                <a:srgbClr val="002060"/>
              </a:solidFill>
            </a:endParaRPr>
          </a:p>
        </p:txBody>
      </p:sp>
      <p:cxnSp>
        <p:nvCxnSpPr>
          <p:cNvPr id="215" name="Google Shape;215;p23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3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3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4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Thread Concurrency</a:t>
            </a:r>
            <a:endParaRPr/>
          </a:p>
        </p:txBody>
      </p:sp>
      <p:sp>
        <p:nvSpPr>
          <p:cNvPr id="431" name="Google Shape;431;p264"/>
          <p:cNvSpPr txBox="1"/>
          <p:nvPr>
            <p:ph idx="1" type="body"/>
          </p:nvPr>
        </p:nvSpPr>
        <p:spPr>
          <a:xfrm>
            <a:off x="435895" y="2180497"/>
            <a:ext cx="8272211" cy="424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Concurrency</a:t>
            </a:r>
            <a:endParaRPr b="0" i="0" sz="2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Concurrency is the execution of the multiple instruction sequences at the same time.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Concurrency occurs when several process threads running in parallel.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0" i="0" sz="2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applications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resource utilization &amp; performance.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0" i="0" sz="2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Multi-threaded programs are harder to develop and can have bugs that are difficult to debug.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5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Thread Concurrency</a:t>
            </a:r>
            <a:endParaRPr/>
          </a:p>
        </p:txBody>
      </p:sp>
      <p:sp>
        <p:nvSpPr>
          <p:cNvPr id="438" name="Google Shape;438;p265"/>
          <p:cNvSpPr txBox="1"/>
          <p:nvPr>
            <p:ph idx="1" type="body"/>
          </p:nvPr>
        </p:nvSpPr>
        <p:spPr>
          <a:xfrm>
            <a:off x="435895" y="2180497"/>
            <a:ext cx="8272211" cy="424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Concurrency</a:t>
            </a:r>
            <a:endParaRPr b="0" i="0" sz="2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Concurrency is the execution of the multiple instruction sequences at the same time.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Concurrency occurs when several process threads running in parallel.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0" i="0" sz="2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applications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resource utilization &amp; performance.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0" i="0" sz="2000">
              <a:solidFill>
                <a:srgbClr val="1D2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Multi-threaded programs are harder to develop and can have bugs that are difficult to debug.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9" name="Google Shape;439;p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6"/>
          <p:cNvSpPr txBox="1"/>
          <p:nvPr>
            <p:ph type="title"/>
          </p:nvPr>
        </p:nvSpPr>
        <p:spPr>
          <a:xfrm>
            <a:off x="397240" y="-14990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Concurrency</a:t>
            </a:r>
            <a:endParaRPr/>
          </a:p>
        </p:txBody>
      </p:sp>
      <p:pic>
        <p:nvPicPr>
          <p:cNvPr id="445" name="Google Shape;445;p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04" y="674557"/>
            <a:ext cx="7989757" cy="598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7"/>
          <p:cNvSpPr txBox="1"/>
          <p:nvPr>
            <p:ph type="title"/>
          </p:nvPr>
        </p:nvSpPr>
        <p:spPr>
          <a:xfrm>
            <a:off x="397240" y="-13491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Concurrency</a:t>
            </a:r>
            <a:endParaRPr/>
          </a:p>
        </p:txBody>
      </p:sp>
      <p:pic>
        <p:nvPicPr>
          <p:cNvPr id="452" name="Google Shape;452;p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818" y="1113176"/>
            <a:ext cx="6815293" cy="545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8"/>
          <p:cNvSpPr txBox="1"/>
          <p:nvPr>
            <p:ph type="title"/>
          </p:nvPr>
        </p:nvSpPr>
        <p:spPr>
          <a:xfrm>
            <a:off x="397240" y="-13491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Concurrency</a:t>
            </a:r>
            <a:endParaRPr/>
          </a:p>
        </p:txBody>
      </p:sp>
      <p:pic>
        <p:nvPicPr>
          <p:cNvPr id="459" name="Google Shape;459;p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250" y="1026124"/>
            <a:ext cx="7586350" cy="474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9"/>
          <p:cNvSpPr txBox="1"/>
          <p:nvPr>
            <p:ph type="title"/>
          </p:nvPr>
        </p:nvSpPr>
        <p:spPr>
          <a:xfrm>
            <a:off x="397240" y="-13491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Concurrency</a:t>
            </a:r>
            <a:endParaRPr/>
          </a:p>
        </p:txBody>
      </p:sp>
      <p:pic>
        <p:nvPicPr>
          <p:cNvPr id="466" name="Google Shape;466;p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689" y="916821"/>
            <a:ext cx="7839075" cy="486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0"/>
          <p:cNvSpPr txBox="1"/>
          <p:nvPr>
            <p:ph type="title"/>
          </p:nvPr>
        </p:nvSpPr>
        <p:spPr>
          <a:xfrm>
            <a:off x="397240" y="-13491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Concurrency</a:t>
            </a:r>
            <a:endParaRPr/>
          </a:p>
        </p:txBody>
      </p:sp>
      <p:pic>
        <p:nvPicPr>
          <p:cNvPr id="473" name="Google Shape;473;p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67" y="1102324"/>
            <a:ext cx="7467600" cy="499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1"/>
          <p:cNvSpPr txBox="1"/>
          <p:nvPr>
            <p:ph type="title"/>
          </p:nvPr>
        </p:nvSpPr>
        <p:spPr>
          <a:xfrm>
            <a:off x="397240" y="-13491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Concurrency</a:t>
            </a:r>
            <a:endParaRPr/>
          </a:p>
        </p:txBody>
      </p:sp>
      <p:pic>
        <p:nvPicPr>
          <p:cNvPr id="480" name="Google Shape;480;p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90" y="2009306"/>
            <a:ext cx="7648575" cy="367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72"/>
          <p:cNvSpPr/>
          <p:nvPr/>
        </p:nvSpPr>
        <p:spPr>
          <a:xfrm>
            <a:off x="577121" y="425228"/>
            <a:ext cx="73976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Deadlock­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situation where a set of processes are blocked because each process is holding a resource and waiting for another resource acquired by some other process.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2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5113" y="2230646"/>
            <a:ext cx="57340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73"/>
          <p:cNvSpPr/>
          <p:nvPr/>
        </p:nvSpPr>
        <p:spPr>
          <a:xfrm>
            <a:off x="577121" y="425228"/>
            <a:ext cx="739764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Deadlock Conditions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 for Deadlock: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 exclusion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resource can be held by one process at a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 and wait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process can hold multiple resources and still request more resources from other processes which are holding them.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preemption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resource cannot be acquired from a process by force. A process can only release a resource voluntarily.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Circular wait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every process is waiting for each other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release the resource and no one is releasing their own resource. This is called a circular wait.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Dealing with Deadlock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deadlocks by ensuring at least one of the above conditions is not met.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deadlocks happen. Detect and break the deadlocks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9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454"/>
              <a:buNone/>
            </a:pPr>
            <a:r>
              <a:rPr b="1" lang="en-US"/>
              <a:t>Overview of Process Management</a:t>
            </a:r>
            <a:endParaRPr/>
          </a:p>
        </p:txBody>
      </p:sp>
      <p:pic>
        <p:nvPicPr>
          <p:cNvPr id="224" name="Google Shape;224;p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9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>
                <a:solidFill>
                  <a:srgbClr val="C00000"/>
                </a:solidFill>
              </a:rPr>
              <a:t>Process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The process is a program that's executing.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When a program is loaded into the memory, it becomes a process.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Each instance of the program is a different process.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6" name="Google Shape;226;p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8785" y="4623998"/>
            <a:ext cx="25146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3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US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01" name="Google Shape;501;p2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2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pic>
      <p:pic>
        <p:nvPicPr>
          <p:cNvPr id="502" name="Google Shape;502;p21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2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503" name="Google Shape;503;p21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2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093ffb5af_0_0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f093ffb5af_0_0"/>
          <p:cNvSpPr txBox="1"/>
          <p:nvPr>
            <p:ph idx="1" type="body"/>
          </p:nvPr>
        </p:nvSpPr>
        <p:spPr>
          <a:xfrm>
            <a:off x="457200" y="1600201"/>
            <a:ext cx="784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0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Process Memory - STACK</a:t>
            </a:r>
            <a:endParaRPr/>
          </a:p>
        </p:txBody>
      </p:sp>
      <p:pic>
        <p:nvPicPr>
          <p:cNvPr id="239" name="Google Shape;239;p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792" y="2178168"/>
            <a:ext cx="5065424" cy="439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1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Process Memory - STACK</a:t>
            </a:r>
            <a:endParaRPr/>
          </a:p>
        </p:txBody>
      </p:sp>
      <p:pic>
        <p:nvPicPr>
          <p:cNvPr id="246" name="Google Shape;246;p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1"/>
          <p:cNvSpPr/>
          <p:nvPr/>
        </p:nvSpPr>
        <p:spPr>
          <a:xfrm>
            <a:off x="906904" y="1379095"/>
            <a:ext cx="715780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process has process memory.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Memory is divided as follows.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stores temporary data like function parameters, returns addresses, and local variables. The stack grows and shrink.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allocates memory, which may be processed during its run time.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constants.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includes the current activity, Contains Program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2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Process Memory - STACK</a:t>
            </a:r>
            <a:endParaRPr/>
          </a:p>
        </p:txBody>
      </p:sp>
      <p:pic>
        <p:nvPicPr>
          <p:cNvPr id="253" name="Google Shape;253;p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2"/>
          <p:cNvSpPr/>
          <p:nvPr/>
        </p:nvSpPr>
        <p:spPr>
          <a:xfrm>
            <a:off x="906904" y="1379095"/>
            <a:ext cx="715780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process has process memory.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Memory is divided as follows.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stores temporary data like function parameters, returns addresses, and local variables. The stack grows and shrink.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allocates memory, which may be processed during its run time.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constants.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includes the current activity, Contains Program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3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Process Management</a:t>
            </a:r>
            <a:endParaRPr/>
          </a:p>
        </p:txBody>
      </p:sp>
      <p:pic>
        <p:nvPicPr>
          <p:cNvPr id="260" name="Google Shape;260;p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89" y="1990523"/>
            <a:ext cx="8506529" cy="42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  <dc:creator>Admin</dc:creator>
</cp:coreProperties>
</file>