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64" r:id="rId6"/>
    <p:sldId id="265" r:id="rId7"/>
    <p:sldId id="260" r:id="rId8"/>
    <p:sldId id="259" r:id="rId9"/>
    <p:sldId id="261" r:id="rId10"/>
    <p:sldId id="262" r:id="rId11"/>
    <p:sldId id="26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9" d="100"/>
          <a:sy n="79" d="100"/>
        </p:scale>
        <p:origin x="11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FD4B3F1-930F-43DA-AABA-30C5F291FC2F}" type="datetimeFigureOut">
              <a:rPr lang="en-IN" smtClean="0"/>
              <a:t>14-06-2018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675C61-02E1-4D5E-80BF-86D5670F6E0B}" type="slidenum">
              <a:rPr lang="en-IN" smtClean="0"/>
              <a:t>‹#›</a:t>
            </a:fld>
            <a:endParaRPr lang="en-IN"/>
          </a:p>
        </p:txBody>
      </p:sp>
    </p:spTree>
    <p:extLst>
      <p:ext uri="{BB962C8B-B14F-4D97-AF65-F5344CB8AC3E}">
        <p14:creationId xmlns:p14="http://schemas.microsoft.com/office/powerpoint/2010/main" val="380536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D4B3F1-930F-43DA-AABA-30C5F291FC2F}" type="datetimeFigureOut">
              <a:rPr lang="en-IN" smtClean="0"/>
              <a:t>14-06-2018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675C61-02E1-4D5E-80BF-86D5670F6E0B}" type="slidenum">
              <a:rPr lang="en-IN" smtClean="0"/>
              <a:t>‹#›</a:t>
            </a:fld>
            <a:endParaRPr lang="en-IN"/>
          </a:p>
        </p:txBody>
      </p:sp>
    </p:spTree>
    <p:extLst>
      <p:ext uri="{BB962C8B-B14F-4D97-AF65-F5344CB8AC3E}">
        <p14:creationId xmlns:p14="http://schemas.microsoft.com/office/powerpoint/2010/main" val="33561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D4B3F1-930F-43DA-AABA-30C5F291FC2F}" type="datetimeFigureOut">
              <a:rPr lang="en-IN" smtClean="0"/>
              <a:t>14-06-2018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675C61-02E1-4D5E-80BF-86D5670F6E0B}" type="slidenum">
              <a:rPr lang="en-IN" smtClean="0"/>
              <a:t>‹#›</a:t>
            </a:fld>
            <a:endParaRPr lang="en-IN"/>
          </a:p>
        </p:txBody>
      </p:sp>
    </p:spTree>
    <p:extLst>
      <p:ext uri="{BB962C8B-B14F-4D97-AF65-F5344CB8AC3E}">
        <p14:creationId xmlns:p14="http://schemas.microsoft.com/office/powerpoint/2010/main" val="374859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D4B3F1-930F-43DA-AABA-30C5F291FC2F}" type="datetimeFigureOut">
              <a:rPr lang="en-IN" smtClean="0"/>
              <a:t>14-06-2018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675C61-02E1-4D5E-80BF-86D5670F6E0B}" type="slidenum">
              <a:rPr lang="en-IN" smtClean="0"/>
              <a:t>‹#›</a:t>
            </a:fld>
            <a:endParaRPr lang="en-IN"/>
          </a:p>
        </p:txBody>
      </p:sp>
    </p:spTree>
    <p:extLst>
      <p:ext uri="{BB962C8B-B14F-4D97-AF65-F5344CB8AC3E}">
        <p14:creationId xmlns:p14="http://schemas.microsoft.com/office/powerpoint/2010/main" val="79007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D4B3F1-930F-43DA-AABA-30C5F291FC2F}" type="datetimeFigureOut">
              <a:rPr lang="en-IN" smtClean="0"/>
              <a:t>14-06-2018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675C61-02E1-4D5E-80BF-86D5670F6E0B}" type="slidenum">
              <a:rPr lang="en-IN" smtClean="0"/>
              <a:t>‹#›</a:t>
            </a:fld>
            <a:endParaRPr lang="en-IN"/>
          </a:p>
        </p:txBody>
      </p:sp>
    </p:spTree>
    <p:extLst>
      <p:ext uri="{BB962C8B-B14F-4D97-AF65-F5344CB8AC3E}">
        <p14:creationId xmlns:p14="http://schemas.microsoft.com/office/powerpoint/2010/main" val="21477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FD4B3F1-930F-43DA-AABA-30C5F291FC2F}" type="datetimeFigureOut">
              <a:rPr lang="en-IN" smtClean="0"/>
              <a:t>14-06-2018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675C61-02E1-4D5E-80BF-86D5670F6E0B}" type="slidenum">
              <a:rPr lang="en-IN" smtClean="0"/>
              <a:t>‹#›</a:t>
            </a:fld>
            <a:endParaRPr lang="en-IN"/>
          </a:p>
        </p:txBody>
      </p:sp>
    </p:spTree>
    <p:extLst>
      <p:ext uri="{BB962C8B-B14F-4D97-AF65-F5344CB8AC3E}">
        <p14:creationId xmlns:p14="http://schemas.microsoft.com/office/powerpoint/2010/main" val="114910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FD4B3F1-930F-43DA-AABA-30C5F291FC2F}" type="datetimeFigureOut">
              <a:rPr lang="en-IN" smtClean="0"/>
              <a:t>14-06-2018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675C61-02E1-4D5E-80BF-86D5670F6E0B}" type="slidenum">
              <a:rPr lang="en-IN" smtClean="0"/>
              <a:t>‹#›</a:t>
            </a:fld>
            <a:endParaRPr lang="en-IN"/>
          </a:p>
        </p:txBody>
      </p:sp>
    </p:spTree>
    <p:extLst>
      <p:ext uri="{BB962C8B-B14F-4D97-AF65-F5344CB8AC3E}">
        <p14:creationId xmlns:p14="http://schemas.microsoft.com/office/powerpoint/2010/main" val="285875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FD4B3F1-930F-43DA-AABA-30C5F291FC2F}" type="datetimeFigureOut">
              <a:rPr lang="en-IN" smtClean="0"/>
              <a:t>14-06-2018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675C61-02E1-4D5E-80BF-86D5670F6E0B}" type="slidenum">
              <a:rPr lang="en-IN" smtClean="0"/>
              <a:t>‹#›</a:t>
            </a:fld>
            <a:endParaRPr lang="en-IN"/>
          </a:p>
        </p:txBody>
      </p:sp>
    </p:spTree>
    <p:extLst>
      <p:ext uri="{BB962C8B-B14F-4D97-AF65-F5344CB8AC3E}">
        <p14:creationId xmlns:p14="http://schemas.microsoft.com/office/powerpoint/2010/main" val="2779874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4B3F1-930F-43DA-AABA-30C5F291FC2F}" type="datetimeFigureOut">
              <a:rPr lang="en-IN" smtClean="0"/>
              <a:t>14-06-2018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675C61-02E1-4D5E-80BF-86D5670F6E0B}" type="slidenum">
              <a:rPr lang="en-IN" smtClean="0"/>
              <a:t>‹#›</a:t>
            </a:fld>
            <a:endParaRPr lang="en-IN"/>
          </a:p>
        </p:txBody>
      </p:sp>
    </p:spTree>
    <p:extLst>
      <p:ext uri="{BB962C8B-B14F-4D97-AF65-F5344CB8AC3E}">
        <p14:creationId xmlns:p14="http://schemas.microsoft.com/office/powerpoint/2010/main" val="255400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D4B3F1-930F-43DA-AABA-30C5F291FC2F}" type="datetimeFigureOut">
              <a:rPr lang="en-IN" smtClean="0"/>
              <a:t>14-06-2018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675C61-02E1-4D5E-80BF-86D5670F6E0B}" type="slidenum">
              <a:rPr lang="en-IN" smtClean="0"/>
              <a:t>‹#›</a:t>
            </a:fld>
            <a:endParaRPr lang="en-IN"/>
          </a:p>
        </p:txBody>
      </p:sp>
    </p:spTree>
    <p:extLst>
      <p:ext uri="{BB962C8B-B14F-4D97-AF65-F5344CB8AC3E}">
        <p14:creationId xmlns:p14="http://schemas.microsoft.com/office/powerpoint/2010/main" val="177016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D4B3F1-930F-43DA-AABA-30C5F291FC2F}" type="datetimeFigureOut">
              <a:rPr lang="en-IN" smtClean="0"/>
              <a:t>14-06-2018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675C61-02E1-4D5E-80BF-86D5670F6E0B}" type="slidenum">
              <a:rPr lang="en-IN" smtClean="0"/>
              <a:t>‹#›</a:t>
            </a:fld>
            <a:endParaRPr lang="en-IN"/>
          </a:p>
        </p:txBody>
      </p:sp>
    </p:spTree>
    <p:extLst>
      <p:ext uri="{BB962C8B-B14F-4D97-AF65-F5344CB8AC3E}">
        <p14:creationId xmlns:p14="http://schemas.microsoft.com/office/powerpoint/2010/main" val="326244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4B3F1-930F-43DA-AABA-30C5F291FC2F}" type="datetimeFigureOut">
              <a:rPr lang="en-IN" smtClean="0"/>
              <a:t>14-06-2018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75C61-02E1-4D5E-80BF-86D5670F6E0B}" type="slidenum">
              <a:rPr lang="en-IN" smtClean="0"/>
              <a:t>‹#›</a:t>
            </a:fld>
            <a:endParaRPr lang="en-IN"/>
          </a:p>
        </p:txBody>
      </p:sp>
    </p:spTree>
    <p:extLst>
      <p:ext uri="{BB962C8B-B14F-4D97-AF65-F5344CB8AC3E}">
        <p14:creationId xmlns:p14="http://schemas.microsoft.com/office/powerpoint/2010/main" val="37935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nalyticsvidhya.com/blog/2016/02/complete-tutorial-learn-data-science-scratch/" TargetMode="External"/><Relationship Id="rId2" Type="http://schemas.openxmlformats.org/officeDocument/2006/relationships/hyperlink" Target="https://www.analyticsvidhya.com/blog/2016/01/guide-data-explor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923" y="1122363"/>
            <a:ext cx="11196537" cy="2387600"/>
          </a:xfrm>
        </p:spPr>
        <p:txBody>
          <a:bodyPr/>
          <a:lstStyle/>
          <a:p>
            <a:r>
              <a:rPr lang="en-IN" dirty="0"/>
              <a:t>Predicting the Risk Factor of Car</a:t>
            </a:r>
          </a:p>
        </p:txBody>
      </p:sp>
      <p:sp>
        <p:nvSpPr>
          <p:cNvPr id="3" name="Subtitle 2"/>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304212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Evaluation Metrics</a:t>
            </a:r>
          </a:p>
        </p:txBody>
      </p:sp>
      <p:sp>
        <p:nvSpPr>
          <p:cNvPr id="3" name="Content Placeholder 2"/>
          <p:cNvSpPr>
            <a:spLocks noGrp="1"/>
          </p:cNvSpPr>
          <p:nvPr>
            <p:ph idx="1"/>
          </p:nvPr>
        </p:nvSpPr>
        <p:spPr/>
        <p:txBody>
          <a:bodyPr/>
          <a:lstStyle/>
          <a:p>
            <a:r>
              <a:rPr lang="en-IN" dirty="0"/>
              <a:t>Have used confusion matrix as evaluation metrics to calculate the model accuracy</a:t>
            </a:r>
          </a:p>
          <a:p>
            <a:r>
              <a:rPr lang="en-IN" dirty="0"/>
              <a:t>Confusion matrix, Enables us to calculate the accuracy, sensitivity and specificity.</a:t>
            </a:r>
          </a:p>
          <a:p>
            <a:endParaRPr lang="en-IN" dirty="0"/>
          </a:p>
        </p:txBody>
      </p:sp>
      <p:pic>
        <p:nvPicPr>
          <p:cNvPr id="4" name="Picture 3"/>
          <p:cNvPicPr>
            <a:picLocks noChangeAspect="1"/>
          </p:cNvPicPr>
          <p:nvPr/>
        </p:nvPicPr>
        <p:blipFill>
          <a:blip r:embed="rId2"/>
          <a:stretch>
            <a:fillRect/>
          </a:stretch>
        </p:blipFill>
        <p:spPr>
          <a:xfrm>
            <a:off x="1668857" y="4001294"/>
            <a:ext cx="8854286" cy="2062264"/>
          </a:xfrm>
          <a:prstGeom prst="rect">
            <a:avLst/>
          </a:prstGeom>
        </p:spPr>
      </p:pic>
    </p:spTree>
    <p:extLst>
      <p:ext uri="{BB962C8B-B14F-4D97-AF65-F5344CB8AC3E}">
        <p14:creationId xmlns:p14="http://schemas.microsoft.com/office/powerpoint/2010/main" val="237763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fontScale="92500" lnSpcReduction="10000"/>
          </a:bodyPr>
          <a:lstStyle/>
          <a:p>
            <a:r>
              <a:rPr lang="en-IN" dirty="0"/>
              <a:t>By modelling five different models, It concludes that Decision Tree c5.0 gives more accuracy in Test data which is segregated by cross validation but overall accuracy of c5.0 model is very less. So, if we test the same models with new data, there is a chance for inaccuracy.</a:t>
            </a:r>
          </a:p>
          <a:p>
            <a:r>
              <a:rPr lang="en-IN" dirty="0"/>
              <a:t>But, When it comes to random forest, It tops overall accuracy with 0.87, which shows that models can perform very well with new data as well as exist data.</a:t>
            </a:r>
          </a:p>
          <a:p>
            <a:r>
              <a:rPr lang="en-IN" dirty="0"/>
              <a:t>It has very good overall accuracy, where the overfitting problem wont exist in this case.</a:t>
            </a:r>
          </a:p>
          <a:p>
            <a:r>
              <a:rPr lang="en-IN" dirty="0"/>
              <a:t>So, For the mentioned dataset, Random Forest modelling works well  than any other modelling for predicting new test data</a:t>
            </a:r>
          </a:p>
          <a:p>
            <a:pPr marL="0" indent="0">
              <a:buNone/>
            </a:pPr>
            <a:endParaRPr lang="en-IN" dirty="0"/>
          </a:p>
        </p:txBody>
      </p:sp>
    </p:spTree>
    <p:extLst>
      <p:ext uri="{BB962C8B-B14F-4D97-AF65-F5344CB8AC3E}">
        <p14:creationId xmlns:p14="http://schemas.microsoft.com/office/powerpoint/2010/main" val="1393307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a:bodyPr>
          <a:lstStyle/>
          <a:p>
            <a:r>
              <a:rPr lang="en-IN" dirty="0"/>
              <a:t>EDA Analysis – Analytics </a:t>
            </a:r>
            <a:r>
              <a:rPr lang="en-IN" dirty="0" err="1"/>
              <a:t>Vidhya</a:t>
            </a:r>
            <a:r>
              <a:rPr lang="en-IN" dirty="0"/>
              <a:t> </a:t>
            </a:r>
            <a:r>
              <a:rPr lang="en-IN" dirty="0">
                <a:hlinkClick r:id="rId2"/>
              </a:rPr>
              <a:t>https://www.analyticsvidhya.com/blog/2016/01/guide-data-exploration/</a:t>
            </a:r>
            <a:endParaRPr lang="en-IN" dirty="0"/>
          </a:p>
          <a:p>
            <a:r>
              <a:rPr lang="en-IN" dirty="0"/>
              <a:t>Modelling -Analytics </a:t>
            </a:r>
            <a:r>
              <a:rPr lang="en-IN" dirty="0" err="1"/>
              <a:t>Vidhya</a:t>
            </a:r>
            <a:r>
              <a:rPr lang="en-IN" dirty="0"/>
              <a:t> </a:t>
            </a:r>
            <a:r>
              <a:rPr lang="en-IN" dirty="0">
                <a:hlinkClick r:id="rId3"/>
              </a:rPr>
              <a:t>https://www.analyticsvidhya.com/blog/2016/02/complete-tutorial-learn-data-science-scratch/</a:t>
            </a:r>
            <a:endParaRPr lang="en-IN" dirty="0"/>
          </a:p>
          <a:p>
            <a:r>
              <a:rPr lang="en-IN" dirty="0" err="1"/>
              <a:t>Youtube</a:t>
            </a:r>
            <a:endParaRPr lang="en-IN" dirty="0"/>
          </a:p>
          <a:p>
            <a:r>
              <a:rPr lang="en-IN" dirty="0" err="1"/>
              <a:t>Kaggle</a:t>
            </a:r>
            <a:endParaRPr lang="en-IN" dirty="0"/>
          </a:p>
          <a:p>
            <a:r>
              <a:rPr lang="en-IN" dirty="0" err="1"/>
              <a:t>Udemy</a:t>
            </a:r>
            <a:endParaRPr lang="en-IN" dirty="0"/>
          </a:p>
          <a:p>
            <a:pPr marL="0" indent="0">
              <a:buNone/>
            </a:pPr>
            <a:endParaRPr lang="en-IN" dirty="0"/>
          </a:p>
        </p:txBody>
      </p:sp>
    </p:spTree>
    <p:extLst>
      <p:ext uri="{BB962C8B-B14F-4D97-AF65-F5344CB8AC3E}">
        <p14:creationId xmlns:p14="http://schemas.microsoft.com/office/powerpoint/2010/main" val="135677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Machine Learning Modelling Steps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93719"/>
            <a:ext cx="10515600" cy="4351338"/>
          </a:xfrm>
        </p:spPr>
      </p:pic>
    </p:spTree>
    <p:extLst>
      <p:ext uri="{BB962C8B-B14F-4D97-AF65-F5344CB8AC3E}">
        <p14:creationId xmlns:p14="http://schemas.microsoft.com/office/powerpoint/2010/main" val="301997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 Identification</a:t>
            </a:r>
          </a:p>
        </p:txBody>
      </p:sp>
      <p:sp>
        <p:nvSpPr>
          <p:cNvPr id="3" name="Content Placeholder 2"/>
          <p:cNvSpPr>
            <a:spLocks noGrp="1"/>
          </p:cNvSpPr>
          <p:nvPr>
            <p:ph idx="1"/>
          </p:nvPr>
        </p:nvSpPr>
        <p:spPr/>
        <p:txBody>
          <a:bodyPr/>
          <a:lstStyle/>
          <a:p>
            <a:pPr marL="0" indent="0">
              <a:buNone/>
            </a:pPr>
            <a:r>
              <a:rPr lang="en-IN" dirty="0"/>
              <a:t>As per the given dataset, we can say that</a:t>
            </a:r>
          </a:p>
          <a:p>
            <a:r>
              <a:rPr lang="en-IN" dirty="0"/>
              <a:t>Dependent Variable : </a:t>
            </a:r>
            <a:r>
              <a:rPr lang="en-IN" dirty="0" err="1"/>
              <a:t>RiskFactor</a:t>
            </a:r>
            <a:r>
              <a:rPr lang="en-IN" dirty="0"/>
              <a:t> (Factors)</a:t>
            </a:r>
          </a:p>
          <a:p>
            <a:r>
              <a:rPr lang="en-IN" dirty="0"/>
              <a:t>Independent Variable: Other Variables (Continuous and categorical)</a:t>
            </a:r>
          </a:p>
          <a:p>
            <a:pPr marL="0" indent="0">
              <a:buNone/>
            </a:pPr>
            <a:endParaRPr lang="en-IN" dirty="0"/>
          </a:p>
          <a:p>
            <a:pPr marL="0" indent="0">
              <a:buNone/>
            </a:pPr>
            <a:r>
              <a:rPr lang="en-IN" dirty="0"/>
              <a:t>We need to predict the </a:t>
            </a:r>
            <a:r>
              <a:rPr lang="en-IN" dirty="0" err="1"/>
              <a:t>RiskFactor</a:t>
            </a:r>
            <a:r>
              <a:rPr lang="en-IN" dirty="0"/>
              <a:t> of a car for a insurance company. Company categories risk with 6 factors</a:t>
            </a:r>
          </a:p>
          <a:p>
            <a:pPr marL="0" indent="0">
              <a:buNone/>
            </a:pPr>
            <a:r>
              <a:rPr lang="en-IN" dirty="0"/>
              <a:t>Factors : -2, -1, 0, 1, 2, 3</a:t>
            </a:r>
          </a:p>
          <a:p>
            <a:endParaRPr lang="en-IN" dirty="0"/>
          </a:p>
        </p:txBody>
      </p:sp>
    </p:spTree>
    <p:extLst>
      <p:ext uri="{BB962C8B-B14F-4D97-AF65-F5344CB8AC3E}">
        <p14:creationId xmlns:p14="http://schemas.microsoft.com/office/powerpoint/2010/main" val="377279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a:t>
            </a:r>
          </a:p>
        </p:txBody>
      </p:sp>
      <p:sp>
        <p:nvSpPr>
          <p:cNvPr id="3" name="Content Placeholder 2"/>
          <p:cNvSpPr>
            <a:spLocks noGrp="1"/>
          </p:cNvSpPr>
          <p:nvPr>
            <p:ph idx="1"/>
          </p:nvPr>
        </p:nvSpPr>
        <p:spPr/>
        <p:txBody>
          <a:bodyPr/>
          <a:lstStyle/>
          <a:p>
            <a:r>
              <a:rPr lang="en-IN" dirty="0"/>
              <a:t>Data Pre-processing is one the important aspect where you can improvise the dataset. Pre-Processing steps involve</a:t>
            </a:r>
          </a:p>
          <a:p>
            <a:pPr marL="0" indent="0">
              <a:buNone/>
            </a:pPr>
            <a:r>
              <a:rPr lang="en-IN" dirty="0"/>
              <a:t>	1. </a:t>
            </a:r>
            <a:r>
              <a:rPr lang="en-IN" dirty="0" err="1"/>
              <a:t>Uni</a:t>
            </a:r>
            <a:r>
              <a:rPr lang="en-IN" dirty="0"/>
              <a:t>-Variant Analysis</a:t>
            </a:r>
          </a:p>
          <a:p>
            <a:pPr marL="0" indent="0">
              <a:buNone/>
            </a:pPr>
            <a:r>
              <a:rPr lang="en-IN" dirty="0"/>
              <a:t>	2. Bi-Variant Analysis</a:t>
            </a:r>
          </a:p>
          <a:p>
            <a:pPr marL="0" indent="0">
              <a:buNone/>
            </a:pPr>
            <a:r>
              <a:rPr lang="en-IN" dirty="0"/>
              <a:t>	3. Missing Values treatment</a:t>
            </a:r>
          </a:p>
          <a:p>
            <a:pPr marL="0" indent="0">
              <a:buNone/>
            </a:pPr>
            <a:r>
              <a:rPr lang="en-IN" dirty="0"/>
              <a:t>	4. Outlier Detection and treatment</a:t>
            </a:r>
          </a:p>
          <a:p>
            <a:pPr marL="0" indent="0">
              <a:buNone/>
            </a:pPr>
            <a:r>
              <a:rPr lang="en-IN" dirty="0"/>
              <a:t>	5. Feature Engineering</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22052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 Collinearity</a:t>
            </a:r>
          </a:p>
        </p:txBody>
      </p:sp>
      <p:sp>
        <p:nvSpPr>
          <p:cNvPr id="3" name="Content Placeholder 2"/>
          <p:cNvSpPr>
            <a:spLocks noGrp="1"/>
          </p:cNvSpPr>
          <p:nvPr>
            <p:ph idx="1"/>
          </p:nvPr>
        </p:nvSpPr>
        <p:spPr/>
        <p:txBody>
          <a:bodyPr/>
          <a:lstStyle/>
          <a:p>
            <a:r>
              <a:rPr lang="en-IN" dirty="0"/>
              <a:t>To improve accuracy the dataset need to be free from multi collinearity. It means, there should not be any dependencies </a:t>
            </a:r>
            <a:r>
              <a:rPr lang="en-IN" dirty="0" err="1"/>
              <a:t>amoung</a:t>
            </a:r>
            <a:r>
              <a:rPr lang="en-IN" dirty="0"/>
              <a:t> the independent variable. </a:t>
            </a:r>
          </a:p>
          <a:p>
            <a:r>
              <a:rPr lang="en-IN" dirty="0"/>
              <a:t>If Exist, we should remove them, there are many way to treat multi collinearity, As this dataset consist of categorical and continuous variable, here VIF method is used. </a:t>
            </a:r>
          </a:p>
          <a:p>
            <a:r>
              <a:rPr lang="en-IN" dirty="0"/>
              <a:t>VIF Method, helps us to identify which variables has more collinearity which enables us to show the variable name and we can remove the variable from dataset.</a:t>
            </a:r>
          </a:p>
        </p:txBody>
      </p:sp>
    </p:spTree>
    <p:extLst>
      <p:ext uri="{BB962C8B-B14F-4D97-AF65-F5344CB8AC3E}">
        <p14:creationId xmlns:p14="http://schemas.microsoft.com/office/powerpoint/2010/main" val="47905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Solving Multicollinearity using VIF</a:t>
            </a:r>
          </a:p>
        </p:txBody>
      </p:sp>
      <p:pic>
        <p:nvPicPr>
          <p:cNvPr id="4" name="Content Placeholder 3"/>
          <p:cNvPicPr>
            <a:picLocks noGrp="1" noChangeAspect="1"/>
          </p:cNvPicPr>
          <p:nvPr>
            <p:ph idx="1"/>
          </p:nvPr>
        </p:nvPicPr>
        <p:blipFill>
          <a:blip r:embed="rId2"/>
          <a:stretch>
            <a:fillRect/>
          </a:stretch>
        </p:blipFill>
        <p:spPr>
          <a:xfrm>
            <a:off x="0" y="1575668"/>
            <a:ext cx="5154989" cy="4737219"/>
          </a:xfrm>
          <a:prstGeom prst="rect">
            <a:avLst/>
          </a:prstGeom>
        </p:spPr>
      </p:pic>
      <p:sp>
        <p:nvSpPr>
          <p:cNvPr id="5" name="Right Arrow 4"/>
          <p:cNvSpPr/>
          <p:nvPr/>
        </p:nvSpPr>
        <p:spPr>
          <a:xfrm>
            <a:off x="5659418" y="4212077"/>
            <a:ext cx="828932" cy="486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5505855" y="3952552"/>
            <a:ext cx="1159671" cy="369332"/>
          </a:xfrm>
          <a:prstGeom prst="rect">
            <a:avLst/>
          </a:prstGeom>
          <a:noFill/>
        </p:spPr>
        <p:txBody>
          <a:bodyPr wrap="square" rtlCol="0">
            <a:spAutoFit/>
          </a:bodyPr>
          <a:lstStyle/>
          <a:p>
            <a:r>
              <a:rPr lang="en-IN" dirty="0"/>
              <a:t>After VIF</a:t>
            </a:r>
          </a:p>
        </p:txBody>
      </p:sp>
      <p:pic>
        <p:nvPicPr>
          <p:cNvPr id="7" name="Picture 6"/>
          <p:cNvPicPr>
            <a:picLocks noChangeAspect="1"/>
          </p:cNvPicPr>
          <p:nvPr/>
        </p:nvPicPr>
        <p:blipFill>
          <a:blip r:embed="rId3"/>
          <a:stretch>
            <a:fillRect/>
          </a:stretch>
        </p:blipFill>
        <p:spPr>
          <a:xfrm>
            <a:off x="6488350" y="1483393"/>
            <a:ext cx="5250360" cy="4685400"/>
          </a:xfrm>
          <a:prstGeom prst="rect">
            <a:avLst/>
          </a:prstGeom>
        </p:spPr>
      </p:pic>
    </p:spTree>
    <p:extLst>
      <p:ext uri="{BB962C8B-B14F-4D97-AF65-F5344CB8AC3E}">
        <p14:creationId xmlns:p14="http://schemas.microsoft.com/office/powerpoint/2010/main" val="82425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Cross Validation and </a:t>
            </a:r>
            <a:r>
              <a:rPr lang="en-IN" dirty="0" err="1"/>
              <a:t>Boruta</a:t>
            </a:r>
            <a:r>
              <a:rPr lang="en-IN" dirty="0"/>
              <a:t> Algorithm</a:t>
            </a:r>
          </a:p>
        </p:txBody>
      </p:sp>
      <p:sp>
        <p:nvSpPr>
          <p:cNvPr id="3" name="Content Placeholder 2"/>
          <p:cNvSpPr>
            <a:spLocks noGrp="1"/>
          </p:cNvSpPr>
          <p:nvPr>
            <p:ph idx="1"/>
          </p:nvPr>
        </p:nvSpPr>
        <p:spPr/>
        <p:txBody>
          <a:bodyPr/>
          <a:lstStyle/>
          <a:p>
            <a:pPr marL="0" indent="0">
              <a:buNone/>
            </a:pPr>
            <a:r>
              <a:rPr lang="en-IN" b="1" dirty="0"/>
              <a:t>Cross Validation:</a:t>
            </a:r>
          </a:p>
          <a:p>
            <a:r>
              <a:rPr lang="en-IN" dirty="0"/>
              <a:t>To get the best train and test data set,  Cross Validation is used and modelled the algorithm with the best set of data.</a:t>
            </a:r>
          </a:p>
          <a:p>
            <a:r>
              <a:rPr lang="en-IN" dirty="0"/>
              <a:t>By using it, we can predict data with most accuracy and improve the models performance as well.</a:t>
            </a:r>
          </a:p>
          <a:p>
            <a:pPr marL="0" indent="0">
              <a:buNone/>
            </a:pPr>
            <a:r>
              <a:rPr lang="en-IN" b="1" dirty="0" err="1"/>
              <a:t>Boruta</a:t>
            </a:r>
            <a:r>
              <a:rPr lang="en-IN" b="1" dirty="0"/>
              <a:t> Algorithm:</a:t>
            </a:r>
          </a:p>
          <a:p>
            <a:r>
              <a:rPr lang="en-IN" dirty="0"/>
              <a:t>It helps us to filter out the unimportant variable present in the dataset which helps us to reduce the complexity of the modelling.</a:t>
            </a:r>
          </a:p>
          <a:p>
            <a:endParaRPr lang="en-IN" dirty="0"/>
          </a:p>
        </p:txBody>
      </p:sp>
    </p:spTree>
    <p:extLst>
      <p:ext uri="{BB962C8B-B14F-4D97-AF65-F5344CB8AC3E}">
        <p14:creationId xmlns:p14="http://schemas.microsoft.com/office/powerpoint/2010/main" val="268051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Modelling</a:t>
            </a:r>
          </a:p>
        </p:txBody>
      </p:sp>
      <p:sp>
        <p:nvSpPr>
          <p:cNvPr id="3" name="Content Placeholder 2"/>
          <p:cNvSpPr>
            <a:spLocks noGrp="1"/>
          </p:cNvSpPr>
          <p:nvPr>
            <p:ph idx="1"/>
          </p:nvPr>
        </p:nvSpPr>
        <p:spPr/>
        <p:txBody>
          <a:bodyPr/>
          <a:lstStyle/>
          <a:p>
            <a:r>
              <a:rPr lang="en-IN" dirty="0"/>
              <a:t>Dependent variable is categorical variable as -2, -1, 0, 1, 2, 3</a:t>
            </a:r>
          </a:p>
          <a:p>
            <a:r>
              <a:rPr lang="en-IN" dirty="0"/>
              <a:t>It comes under classification problems. So the given dataset is modelled in various classification algorithm.</a:t>
            </a:r>
          </a:p>
          <a:p>
            <a:r>
              <a:rPr lang="en-IN" dirty="0"/>
              <a:t>Various Algorithm Used like:</a:t>
            </a:r>
          </a:p>
          <a:p>
            <a:pPr marL="514350" indent="-514350">
              <a:buFont typeface="+mj-lt"/>
              <a:buAutoNum type="arabicPeriod"/>
            </a:pPr>
            <a:r>
              <a:rPr lang="en-IN" dirty="0"/>
              <a:t>Support Vector Machine</a:t>
            </a:r>
          </a:p>
          <a:p>
            <a:pPr marL="514350" indent="-514350">
              <a:buFont typeface="+mj-lt"/>
              <a:buAutoNum type="arabicPeriod"/>
            </a:pPr>
            <a:r>
              <a:rPr lang="en-IN" dirty="0"/>
              <a:t>Random Forest Classification</a:t>
            </a:r>
          </a:p>
          <a:p>
            <a:pPr marL="514350" indent="-514350">
              <a:buFont typeface="+mj-lt"/>
              <a:buAutoNum type="arabicPeriod"/>
            </a:pPr>
            <a:r>
              <a:rPr lang="en-IN" dirty="0"/>
              <a:t>Decision Tree Algorithm</a:t>
            </a:r>
          </a:p>
          <a:p>
            <a:pPr marL="514350" indent="-514350">
              <a:buFont typeface="+mj-lt"/>
              <a:buAutoNum type="arabicPeriod"/>
            </a:pPr>
            <a:r>
              <a:rPr lang="en-IN" dirty="0"/>
              <a:t>Logistic Regression</a:t>
            </a:r>
          </a:p>
        </p:txBody>
      </p:sp>
    </p:spTree>
    <p:extLst>
      <p:ext uri="{BB962C8B-B14F-4D97-AF65-F5344CB8AC3E}">
        <p14:creationId xmlns:p14="http://schemas.microsoft.com/office/powerpoint/2010/main" val="3222506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Tuning</a:t>
            </a:r>
          </a:p>
        </p:txBody>
      </p:sp>
      <p:sp>
        <p:nvSpPr>
          <p:cNvPr id="3" name="Content Placeholder 2"/>
          <p:cNvSpPr>
            <a:spLocks noGrp="1"/>
          </p:cNvSpPr>
          <p:nvPr>
            <p:ph idx="1"/>
          </p:nvPr>
        </p:nvSpPr>
        <p:spPr/>
        <p:txBody>
          <a:bodyPr/>
          <a:lstStyle/>
          <a:p>
            <a:r>
              <a:rPr lang="en-IN" dirty="0"/>
              <a:t>SVM Modelling has tuning parameter has kernel, Cost and Gamma Function which has been adjusted to improve the accuracy</a:t>
            </a:r>
          </a:p>
          <a:p>
            <a:r>
              <a:rPr lang="en-IN" dirty="0"/>
              <a:t>Random Forest algorithm has tuning function as number of tree used and number of columns used for building a tree, Those tuning parameter are altered to improve the performance of the algorithm</a:t>
            </a:r>
          </a:p>
          <a:p>
            <a:r>
              <a:rPr lang="en-IN" dirty="0"/>
              <a:t>Decision tree has to main types of algorithm like c5.0 and </a:t>
            </a:r>
            <a:r>
              <a:rPr lang="en-IN" dirty="0" err="1"/>
              <a:t>rpart</a:t>
            </a:r>
            <a:r>
              <a:rPr lang="en-IN" dirty="0"/>
              <a:t> most advantage of these algorithm is deals with variable selection by themselves which improvise the accuracy of the model</a:t>
            </a:r>
          </a:p>
          <a:p>
            <a:r>
              <a:rPr lang="en-IN" dirty="0"/>
              <a:t>Have applied </a:t>
            </a:r>
            <a:r>
              <a:rPr lang="en-IN" dirty="0" err="1"/>
              <a:t>Multinom</a:t>
            </a:r>
            <a:r>
              <a:rPr lang="en-IN" dirty="0"/>
              <a:t> function for Logistics regression for modelling the variable since it has more than 2 factors</a:t>
            </a:r>
          </a:p>
          <a:p>
            <a:endParaRPr lang="en-IN" dirty="0"/>
          </a:p>
        </p:txBody>
      </p:sp>
    </p:spTree>
    <p:extLst>
      <p:ext uri="{BB962C8B-B14F-4D97-AF65-F5344CB8AC3E}">
        <p14:creationId xmlns:p14="http://schemas.microsoft.com/office/powerpoint/2010/main" val="2701082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603</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Predicting the Risk Factor of Car</vt:lpstr>
      <vt:lpstr>Machine Learning Modelling Steps</vt:lpstr>
      <vt:lpstr>Variable Identification</vt:lpstr>
      <vt:lpstr>Exploratory Data Analysis</vt:lpstr>
      <vt:lpstr>Multi Collinearity</vt:lpstr>
      <vt:lpstr>Solving Multicollinearity using VIF</vt:lpstr>
      <vt:lpstr>Cross Validation and Boruta Algorithm</vt:lpstr>
      <vt:lpstr>Modelling</vt:lpstr>
      <vt:lpstr>Performance Tuning</vt:lpstr>
      <vt:lpstr>Model Evaluation Metrics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11</cp:revision>
  <dcterms:created xsi:type="dcterms:W3CDTF">2018-06-14T07:54:21Z</dcterms:created>
  <dcterms:modified xsi:type="dcterms:W3CDTF">2018-06-14T13:45:01Z</dcterms:modified>
</cp:coreProperties>
</file>