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68" d="100"/>
          <a:sy n="68" d="100"/>
        </p:scale>
        <p:origin x="-798" y="-96"/>
      </p:cViewPr>
      <p:guideLst>
        <p:guide orient="horz" pos="2160"/>
        <p:guide pos="384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pPr marL="0" marR="0" lvl="0" indent="0" algn="r" rtl="0">
                <a:spcBef>
                  <a:spcPts val="0"/>
                </a:spcBef>
                <a:spcAft>
                  <a:spcPts val="0"/>
                </a:spcAft>
                <a:buNone/>
              </a:p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9" name="Google Shape;89;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4" name="Google Shape;154;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1" name="Google Shape;161;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2" name="Google Shape;11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9" name="Google Shape;119;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6" name="Google Shape;126;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0" name="Google Shape;140;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7" name="Google Shape;147;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8"/>
        <p:cNvGrpSpPr/>
        <p:nvPr/>
      </p:nvGrpSpPr>
      <p:grpSpPr>
        <a:xfrm>
          <a:off x="0" y="0"/>
          <a:ext cx="0" cy="0"/>
          <a:chOff x="0" y="0"/>
          <a:chExt cx="0" cy="0"/>
        </a:xfrm>
      </p:grpSpPr>
      <p:sp>
        <p:nvSpPr>
          <p:cNvPr id="19" name="Google Shape;19;p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Autofit/>
          </a:bodyPr>
          <a:lstStyle>
            <a:lvl1pPr marR="0" lvl="0" algn="ctr" rtl="0">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0" name="Google Shape;20;p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Autofit/>
          </a:bodyPr>
          <a:lstStyle>
            <a:lvl1pPr marR="0" lvl="0" algn="ctr" rtl="0">
              <a:lnSpc>
                <a:spcPct val="90000"/>
              </a:lnSpc>
              <a:spcBef>
                <a:spcPts val="10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R="0" lvl="1" algn="ctr"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2pPr>
            <a:lvl3pPr marR="0" lvl="2"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R="0" lvl="3"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4pPr>
            <a:lvl5pPr marR="0" lvl="4"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5pPr>
            <a:lvl6pPr marR="0" lvl="5"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6pPr>
            <a:lvl7pPr marR="0" lvl="6"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7pPr>
            <a:lvl8pPr marR="0" lvl="7"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8pPr>
            <a:lvl9pPr marR="0" lvl="8"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9pPr>
          </a:lstStyle>
          <a:p>
            <a:endParaRPr/>
          </a:p>
        </p:txBody>
      </p:sp>
      <p:sp>
        <p:nvSpPr>
          <p:cNvPr id="21" name="Google Shape;21;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extLst>
    <p:ext uri="{DCECCB84-F9BA-43D5-87BE-67443E8EF086}">
      <p15:sldGuideLst xmlns="" xmlns:p15="http://schemas.microsoft.com/office/powerpoint/2012/main">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5"/>
        <p:cNvGrpSpPr/>
        <p:nvPr/>
      </p:nvGrpSpPr>
      <p:grpSpPr>
        <a:xfrm>
          <a:off x="0" y="0"/>
          <a:ext cx="0" cy="0"/>
          <a:chOff x="0" y="0"/>
          <a:chExt cx="0" cy="0"/>
        </a:xfrm>
      </p:grpSpPr>
      <p:sp>
        <p:nvSpPr>
          <p:cNvPr id="76" name="Google Shape;76;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7" name="Google Shape;77;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8" name="Google Shape;78;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1"/>
        <p:cNvGrpSpPr/>
        <p:nvPr/>
      </p:nvGrpSpPr>
      <p:grpSpPr>
        <a:xfrm>
          <a:off x="0" y="0"/>
          <a:ext cx="0" cy="0"/>
          <a:chOff x="0" y="0"/>
          <a:chExt cx="0" cy="0"/>
        </a:xfrm>
      </p:grpSpPr>
      <p:sp>
        <p:nvSpPr>
          <p:cNvPr id="82" name="Google Shape;82;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3" name="Google Shape;83;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4" name="Google Shape;84;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4"/>
        <p:cNvGrpSpPr/>
        <p:nvPr/>
      </p:nvGrpSpPr>
      <p:grpSpPr>
        <a:xfrm>
          <a:off x="0" y="0"/>
          <a:ext cx="0" cy="0"/>
          <a:chOff x="0" y="0"/>
          <a:chExt cx="0" cy="0"/>
        </a:xfrm>
      </p:grpSpPr>
      <p:sp>
        <p:nvSpPr>
          <p:cNvPr id="25" name="Google Shape;25;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6" name="Google Shape;26;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7" name="Google Shape;27;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0"/>
        <p:cNvGrpSpPr/>
        <p:nvPr/>
      </p:nvGrpSpPr>
      <p:grpSpPr>
        <a:xfrm>
          <a:off x="0" y="0"/>
          <a:ext cx="0" cy="0"/>
          <a:chOff x="0" y="0"/>
          <a:chExt cx="0" cy="0"/>
        </a:xfrm>
      </p:grpSpPr>
      <p:sp>
        <p:nvSpPr>
          <p:cNvPr id="31" name="Google Shape;31;p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2" name="Google Shape;32;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5"/>
        <p:cNvGrpSpPr/>
        <p:nvPr/>
      </p:nvGrpSpPr>
      <p:grpSpPr>
        <a:xfrm>
          <a:off x="0" y="0"/>
          <a:ext cx="0" cy="0"/>
          <a:chOff x="0" y="0"/>
          <a:chExt cx="0" cy="0"/>
        </a:xfrm>
      </p:grpSpPr>
      <p:sp>
        <p:nvSpPr>
          <p:cNvPr id="36" name="Google Shape;36;p5"/>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7" name="Google Shape;37;p5"/>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888888"/>
              </a:buClr>
              <a:buSzPts val="2400"/>
              <a:buFont typeface="Arial"/>
              <a:buNone/>
              <a:defRPr sz="2400" b="0" i="0" u="none" strike="noStrike" cap="none">
                <a:solidFill>
                  <a:srgbClr val="888888"/>
                </a:solidFill>
                <a:latin typeface="Calibri"/>
                <a:ea typeface="Calibri"/>
                <a:cs typeface="Calibri"/>
                <a:sym typeface="Calibri"/>
              </a:defRPr>
            </a:lvl1pPr>
            <a:lvl2pPr marL="914400" marR="0" lvl="1" indent="-228600" algn="l" rtl="0">
              <a:lnSpc>
                <a:spcPct val="90000"/>
              </a:lnSpc>
              <a:spcBef>
                <a:spcPts val="5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2pPr>
            <a:lvl3pPr marL="1371600" marR="0" lvl="2" indent="-228600" algn="l" rtl="0">
              <a:lnSpc>
                <a:spcPct val="90000"/>
              </a:lnSpc>
              <a:spcBef>
                <a:spcPts val="50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3pPr>
            <a:lvl4pPr marL="1828800" marR="0" lvl="3"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4pPr>
            <a:lvl5pPr marL="2286000" marR="0" lvl="4"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5pPr>
            <a:lvl6pPr marL="2743200" marR="0" lvl="5"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6pPr>
            <a:lvl7pPr marL="3200400" marR="0" lvl="6"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7pPr>
            <a:lvl8pPr marL="3657600" marR="0" lvl="7"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8pPr>
            <a:lvl9pPr marL="4114800" marR="0" lvl="8"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9pPr>
          </a:lstStyle>
          <a:p>
            <a:endParaRPr/>
          </a:p>
        </p:txBody>
      </p:sp>
      <p:sp>
        <p:nvSpPr>
          <p:cNvPr id="38" name="Google Shape;38;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1"/>
        <p:cNvGrpSpPr/>
        <p:nvPr/>
      </p:nvGrpSpPr>
      <p:grpSpPr>
        <a:xfrm>
          <a:off x="0" y="0"/>
          <a:ext cx="0" cy="0"/>
          <a:chOff x="0" y="0"/>
          <a:chExt cx="0" cy="0"/>
        </a:xfrm>
      </p:grpSpPr>
      <p:sp>
        <p:nvSpPr>
          <p:cNvPr id="42" name="Google Shape;42;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43" name="Google Shape;43;p6"/>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4" name="Google Shape;44;p6"/>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5" name="Google Shape;45;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8"/>
        <p:cNvGrpSpPr/>
        <p:nvPr/>
      </p:nvGrpSpPr>
      <p:grpSpPr>
        <a:xfrm>
          <a:off x="0" y="0"/>
          <a:ext cx="0" cy="0"/>
          <a:chOff x="0" y="0"/>
          <a:chExt cx="0" cy="0"/>
        </a:xfrm>
      </p:grpSpPr>
      <p:sp>
        <p:nvSpPr>
          <p:cNvPr id="49" name="Google Shape;49;p7"/>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50" name="Google Shape;50;p7"/>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Autofit/>
          </a:bodyPr>
          <a:lstStyle>
            <a:lvl1pPr marL="457200" marR="0" lvl="0" indent="-228600" algn="l" rtl="0">
              <a:lnSpc>
                <a:spcPct val="90000"/>
              </a:lnSpc>
              <a:spcBef>
                <a:spcPts val="1000"/>
              </a:spcBef>
              <a:spcAft>
                <a:spcPts val="0"/>
              </a:spcAft>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51" name="Google Shape;51;p7"/>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52" name="Google Shape;52;p7"/>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Autofit/>
          </a:bodyPr>
          <a:lstStyle>
            <a:lvl1pPr marL="457200" marR="0" lvl="0" indent="-228600" algn="l" rtl="0">
              <a:lnSpc>
                <a:spcPct val="90000"/>
              </a:lnSpc>
              <a:spcBef>
                <a:spcPts val="1000"/>
              </a:spcBef>
              <a:spcAft>
                <a:spcPts val="0"/>
              </a:spcAft>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53" name="Google Shape;53;p7"/>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54" name="Google Shape;54;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
        <p:cNvGrpSpPr/>
        <p:nvPr/>
      </p:nvGrpSpPr>
      <p:grpSpPr>
        <a:xfrm>
          <a:off x="0" y="0"/>
          <a:ext cx="0" cy="0"/>
          <a:chOff x="0" y="0"/>
          <a:chExt cx="0" cy="0"/>
        </a:xfrm>
      </p:grpSpPr>
      <p:sp>
        <p:nvSpPr>
          <p:cNvPr id="58" name="Google Shape;58;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1"/>
        <p:cNvGrpSpPr/>
        <p:nvPr/>
      </p:nvGrpSpPr>
      <p:grpSpPr>
        <a:xfrm>
          <a:off x="0" y="0"/>
          <a:ext cx="0" cy="0"/>
          <a:chOff x="0" y="0"/>
          <a:chExt cx="0" cy="0"/>
        </a:xfrm>
      </p:grpSpPr>
      <p:sp>
        <p:nvSpPr>
          <p:cNvPr id="62" name="Google Shape;62;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chemeClr val="dk1"/>
              </a:buClr>
              <a:buSzPts val="3200"/>
              <a:buFont typeface="Calibri"/>
              <a:buNone/>
              <a:defRPr sz="32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63" name="Google Shape;63;p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Autofit/>
          </a:bodyPr>
          <a:lstStyle>
            <a:lvl1pPr marL="457200" marR="0" lvl="0" indent="-431800" algn="l" rtl="0">
              <a:lnSpc>
                <a:spcPct val="90000"/>
              </a:lnSpc>
              <a:spcBef>
                <a:spcPts val="100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90000"/>
              </a:lnSpc>
              <a:spcBef>
                <a:spcPts val="5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64" name="Google Shape;64;p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65" name="Google Shape;65;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8"/>
        <p:cNvGrpSpPr/>
        <p:nvPr/>
      </p:nvGrpSpPr>
      <p:grpSpPr>
        <a:xfrm>
          <a:off x="0" y="0"/>
          <a:ext cx="0" cy="0"/>
          <a:chOff x="0" y="0"/>
          <a:chExt cx="0" cy="0"/>
        </a:xfrm>
      </p:grpSpPr>
      <p:sp>
        <p:nvSpPr>
          <p:cNvPr id="69" name="Google Shape;69;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chemeClr val="dk1"/>
              </a:buClr>
              <a:buSzPts val="3200"/>
              <a:buFont typeface="Calibri"/>
              <a:buNone/>
              <a:defRPr sz="32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0" name="Google Shape;70;p10"/>
          <p:cNvSpPr>
            <a:spLocks noGrp="1"/>
          </p:cNvSpPr>
          <p:nvPr>
            <p:ph type="pic" idx="2"/>
          </p:nvPr>
        </p:nvSpPr>
        <p:spPr>
          <a:xfrm>
            <a:off x="5183188" y="987425"/>
            <a:ext cx="6172200" cy="4873625"/>
          </a:xfrm>
          <a:prstGeom prst="rect">
            <a:avLst/>
          </a:prstGeom>
          <a:noFill/>
          <a:ln>
            <a:noFill/>
          </a:ln>
        </p:spPr>
      </p:sp>
      <p:sp>
        <p:nvSpPr>
          <p:cNvPr id="71" name="Google Shape;71;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72" name="Google Shape;72;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image" Target="../media/image5.png"/><Relationship Id="rId2" Type="http://schemas.openxmlformats.org/officeDocument/2006/relationships/slideLayout" Target="../slideLayouts/slideLayout2.xml"/><Relationship Id="rId16"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3">
            <a:alphaModFix/>
          </a:blip>
          <a:stretch>
            <a:fillRect/>
          </a:stretch>
        </a:blipFill>
        <a:effectLst/>
      </p:bgPr>
    </p:bg>
    <p:spTree>
      <p:nvGrpSpPr>
        <p:cNvPr id="1" name="Shape 9"/>
        <p:cNvGrpSpPr/>
        <p:nvPr/>
      </p:nvGrpSpPr>
      <p:grpSpPr>
        <a:xfrm>
          <a:off x="0" y="0"/>
          <a:ext cx="0" cy="0"/>
          <a:chOff x="0" y="0"/>
          <a:chExt cx="0" cy="0"/>
        </a:xfrm>
      </p:grpSpPr>
      <p:sp>
        <p:nvSpPr>
          <p:cNvPr id="10" name="Google Shape;10;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1" name="Google Shape;11;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
        <p:nvSpPr>
          <p:cNvPr id="13" name="Google Shape;13;p1"/>
          <p:cNvSpPr/>
          <p:nvPr/>
        </p:nvSpPr>
        <p:spPr>
          <a:xfrm>
            <a:off x="9525" y="0"/>
            <a:ext cx="12192000" cy="1000125"/>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14" name="Google Shape;14;p1" descr="A black and grey logo&#10;&#10;Description automatically generated"/>
          <p:cNvPicPr preferRelativeResize="0"/>
          <p:nvPr/>
        </p:nvPicPr>
        <p:blipFill rotWithShape="1">
          <a:blip r:embed="rId14">
            <a:alphaModFix/>
          </a:blip>
          <a:srcRect/>
          <a:stretch/>
        </p:blipFill>
        <p:spPr>
          <a:xfrm>
            <a:off x="276225" y="281781"/>
            <a:ext cx="1990990" cy="423863"/>
          </a:xfrm>
          <a:prstGeom prst="rect">
            <a:avLst/>
          </a:prstGeom>
          <a:noFill/>
          <a:ln>
            <a:noFill/>
          </a:ln>
        </p:spPr>
      </p:pic>
      <p:pic>
        <p:nvPicPr>
          <p:cNvPr id="15" name="Google Shape;15;p1" descr="A close up of a logo&#10;&#10;Description automatically generated"/>
          <p:cNvPicPr preferRelativeResize="0"/>
          <p:nvPr/>
        </p:nvPicPr>
        <p:blipFill rotWithShape="1">
          <a:blip r:embed="rId15">
            <a:alphaModFix/>
          </a:blip>
          <a:srcRect/>
          <a:stretch/>
        </p:blipFill>
        <p:spPr>
          <a:xfrm>
            <a:off x="10280899" y="226297"/>
            <a:ext cx="1644402" cy="534830"/>
          </a:xfrm>
          <a:prstGeom prst="rect">
            <a:avLst/>
          </a:prstGeom>
          <a:noFill/>
          <a:ln>
            <a:noFill/>
          </a:ln>
        </p:spPr>
      </p:pic>
      <p:pic>
        <p:nvPicPr>
          <p:cNvPr id="16" name="Google Shape;16;p1" descr="A blue and black logo&#10;&#10;Description automatically generated"/>
          <p:cNvPicPr preferRelativeResize="0"/>
          <p:nvPr/>
        </p:nvPicPr>
        <p:blipFill rotWithShape="1">
          <a:blip r:embed="rId16">
            <a:alphaModFix/>
          </a:blip>
          <a:srcRect/>
          <a:stretch/>
        </p:blipFill>
        <p:spPr>
          <a:xfrm>
            <a:off x="4321983" y="281780"/>
            <a:ext cx="1135004" cy="423864"/>
          </a:xfrm>
          <a:prstGeom prst="rect">
            <a:avLst/>
          </a:prstGeom>
          <a:noFill/>
          <a:ln>
            <a:noFill/>
          </a:ln>
        </p:spPr>
      </p:pic>
      <p:pic>
        <p:nvPicPr>
          <p:cNvPr id="17" name="Google Shape;17;p1" descr="A circular logo with people and map&#10;&#10;Description automatically generated"/>
          <p:cNvPicPr preferRelativeResize="0"/>
          <p:nvPr/>
        </p:nvPicPr>
        <p:blipFill rotWithShape="1">
          <a:blip r:embed="rId17">
            <a:alphaModFix/>
          </a:blip>
          <a:srcRect/>
          <a:stretch/>
        </p:blipFill>
        <p:spPr>
          <a:xfrm>
            <a:off x="7511755" y="136525"/>
            <a:ext cx="714375" cy="714375"/>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 xmlns:p15="http://schemas.microsoft.com/office/powerpoint/2012/main">
        <p15:guide id="1" orient="horz" pos="2160">
          <p15:clr>
            <a:srgbClr val="F26B43"/>
          </p15:clr>
        </p15:guide>
        <p15:guide id="2" pos="3840">
          <p15:clr>
            <a:srgbClr val="F26B43"/>
          </p15:clr>
        </p15:guide>
        <p15:guide id="3" orient="horz" pos="52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video" Target="file:///C:\Users\ELCOT\Videos\Naan%20Mudhalvan%20project.mp4" TargetMode="Externa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3"/>
          <p:cNvSpPr txBox="1">
            <a:spLocks noGrp="1"/>
          </p:cNvSpPr>
          <p:nvPr>
            <p:ph type="ctrTitle"/>
          </p:nvPr>
        </p:nvSpPr>
        <p:spPr>
          <a:xfrm>
            <a:off x="1281661" y="2256449"/>
            <a:ext cx="9144000" cy="977778"/>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accent1"/>
              </a:buClr>
              <a:buSzPts val="4000"/>
              <a:buFont typeface="Arial"/>
              <a:buNone/>
            </a:pPr>
            <a:r>
              <a:rPr lang="en-US" sz="4000" b="1">
                <a:solidFill>
                  <a:schemeClr val="accent1"/>
                </a:solidFill>
                <a:latin typeface="Arial"/>
                <a:ea typeface="Arial"/>
                <a:cs typeface="Arial"/>
                <a:sym typeface="Arial"/>
              </a:rPr>
              <a:t>An End-to-End Data Science Project with ChatGPT</a:t>
            </a:r>
            <a:endParaRPr/>
          </a:p>
        </p:txBody>
      </p:sp>
      <p:sp>
        <p:nvSpPr>
          <p:cNvPr id="92" name="Google Shape;92;p13"/>
          <p:cNvSpPr txBox="1"/>
          <p:nvPr/>
        </p:nvSpPr>
        <p:spPr>
          <a:xfrm>
            <a:off x="-329782" y="1034321"/>
            <a:ext cx="12726648"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rgbClr val="2F5496"/>
                </a:solidFill>
                <a:latin typeface="Arial"/>
                <a:ea typeface="Arial"/>
                <a:cs typeface="Arial"/>
                <a:sym typeface="Arial"/>
              </a:rPr>
              <a:t>TSP- AI ML Fundamentals (Capstone Project)</a:t>
            </a:r>
            <a:endParaRPr/>
          </a:p>
        </p:txBody>
      </p:sp>
      <p:sp>
        <p:nvSpPr>
          <p:cNvPr id="93" name="Google Shape;93;p13"/>
          <p:cNvSpPr txBox="1"/>
          <p:nvPr/>
        </p:nvSpPr>
        <p:spPr>
          <a:xfrm>
            <a:off x="1723871" y="3683404"/>
            <a:ext cx="9039066"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i="0" u="none" strike="noStrike" cap="none" dirty="0">
                <a:solidFill>
                  <a:srgbClr val="2F5496"/>
                </a:solidFill>
                <a:latin typeface="Arial"/>
                <a:ea typeface="Arial"/>
                <a:cs typeface="Arial"/>
                <a:sym typeface="Arial"/>
              </a:rPr>
              <a:t>Presented By:</a:t>
            </a:r>
            <a:endParaRPr/>
          </a:p>
          <a:p>
            <a:pPr marL="0" marR="0" lvl="0" indent="0" algn="l" rtl="0">
              <a:spcBef>
                <a:spcPts val="0"/>
              </a:spcBef>
              <a:spcAft>
                <a:spcPts val="0"/>
              </a:spcAft>
              <a:buNone/>
            </a:pPr>
            <a:r>
              <a:rPr lang="en-US" sz="2000" b="1" dirty="0">
                <a:solidFill>
                  <a:srgbClr val="2F5496"/>
                </a:solidFill>
                <a:latin typeface="Arial"/>
                <a:ea typeface="Arial"/>
                <a:cs typeface="Arial"/>
                <a:sym typeface="Arial"/>
              </a:rPr>
              <a:t> </a:t>
            </a:r>
            <a:r>
              <a:rPr lang="en-US" sz="2000" b="1" dirty="0" err="1" smtClean="0">
                <a:solidFill>
                  <a:srgbClr val="2F5496"/>
                </a:solidFill>
                <a:latin typeface="Arial"/>
                <a:ea typeface="Arial"/>
                <a:cs typeface="Arial"/>
                <a:sym typeface="Arial"/>
              </a:rPr>
              <a:t>Sakthivel</a:t>
            </a:r>
            <a:r>
              <a:rPr lang="en-US" sz="2000" b="1" dirty="0" smtClean="0">
                <a:solidFill>
                  <a:srgbClr val="2F5496"/>
                </a:solidFill>
                <a:latin typeface="Arial"/>
                <a:ea typeface="Arial"/>
                <a:cs typeface="Arial"/>
                <a:sym typeface="Arial"/>
              </a:rPr>
              <a:t> S </a:t>
            </a:r>
            <a:r>
              <a:rPr lang="en-US" sz="2000" b="1" dirty="0">
                <a:solidFill>
                  <a:srgbClr val="2F5496"/>
                </a:solidFill>
                <a:latin typeface="Arial"/>
                <a:ea typeface="Arial"/>
                <a:cs typeface="Arial"/>
                <a:sym typeface="Arial"/>
              </a:rPr>
              <a:t>– </a:t>
            </a:r>
            <a:r>
              <a:rPr lang="en-US" sz="2000" b="1" dirty="0" smtClean="0">
                <a:solidFill>
                  <a:srgbClr val="2F5496"/>
                </a:solidFill>
                <a:latin typeface="Arial"/>
                <a:ea typeface="Arial"/>
                <a:cs typeface="Arial"/>
                <a:sym typeface="Arial"/>
              </a:rPr>
              <a:t>AU810021114071</a:t>
            </a:r>
            <a:endParaRPr sz="2000" b="1">
              <a:solidFill>
                <a:srgbClr val="2F5496"/>
              </a:solidFill>
              <a:latin typeface="Arial"/>
              <a:ea typeface="Arial"/>
              <a:cs typeface="Arial"/>
              <a:sym typeface="Arial"/>
            </a:endParaRPr>
          </a:p>
        </p:txBody>
      </p:sp>
      <p:sp>
        <p:nvSpPr>
          <p:cNvPr id="94" name="Google Shape;94;p13"/>
          <p:cNvSpPr txBox="1"/>
          <p:nvPr/>
        </p:nvSpPr>
        <p:spPr>
          <a:xfrm>
            <a:off x="1723871" y="5194410"/>
            <a:ext cx="8259580"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rgbClr val="2F5496"/>
                </a:solidFill>
                <a:latin typeface="Arial"/>
                <a:ea typeface="Arial"/>
                <a:cs typeface="Arial"/>
                <a:sym typeface="Arial"/>
              </a:rPr>
              <a:t>Guided By: Ramar Bose Sr. AI Master Trainer   </a:t>
            </a:r>
            <a:endParaRPr/>
          </a:p>
        </p:txBody>
      </p:sp>
      <p:sp>
        <p:nvSpPr>
          <p:cNvPr id="95" name="Google Shape;95;p13"/>
          <p:cNvSpPr txBox="1">
            <a:spLocks noGrp="1"/>
          </p:cNvSpPr>
          <p:nvPr>
            <p:ph type="ftr" idx="11"/>
          </p:nvPr>
        </p:nvSpPr>
        <p:spPr>
          <a:xfrm>
            <a:off x="4248462"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2"/>
          <p:cNvSpPr txBox="1">
            <a:spLocks noGrp="1"/>
          </p:cNvSpPr>
          <p:nvPr>
            <p:ph type="ctrTitle"/>
          </p:nvPr>
        </p:nvSpPr>
        <p:spPr>
          <a:xfrm>
            <a:off x="1509010" y="963503"/>
            <a:ext cx="9144000" cy="82303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4400"/>
              <a:buFont typeface="Arial"/>
              <a:buNone/>
            </a:pPr>
            <a:r>
              <a:rPr lang="en-US" sz="4400" b="1">
                <a:solidFill>
                  <a:schemeClr val="accent1"/>
                </a:solidFill>
                <a:latin typeface="Arial"/>
                <a:ea typeface="Arial"/>
                <a:cs typeface="Arial"/>
                <a:sym typeface="Arial"/>
              </a:rPr>
              <a:t>References</a:t>
            </a:r>
            <a:endParaRPr/>
          </a:p>
        </p:txBody>
      </p:sp>
      <p:sp>
        <p:nvSpPr>
          <p:cNvPr id="157" name="Google Shape;157;p22"/>
          <p:cNvSpPr txBox="1">
            <a:spLocks noGrp="1"/>
          </p:cNvSpPr>
          <p:nvPr>
            <p:ph type="subTitle" idx="1"/>
          </p:nvPr>
        </p:nvSpPr>
        <p:spPr>
          <a:xfrm>
            <a:off x="614597" y="2110153"/>
            <a:ext cx="11152682" cy="4365598"/>
          </a:xfrm>
          <a:prstGeom prst="rect">
            <a:avLst/>
          </a:prstGeom>
          <a:noFill/>
          <a:ln>
            <a:noFill/>
          </a:ln>
        </p:spPr>
        <p:txBody>
          <a:bodyPr spcFirstLastPara="1" wrap="square" lIns="91425" tIns="45700" rIns="91425" bIns="45700" anchor="t" anchorCtr="0">
            <a:normAutofit/>
          </a:bodyPr>
          <a:lstStyle/>
          <a:p>
            <a:pPr marL="342900" lvl="0" indent="-342900" algn="l" rtl="0">
              <a:lnSpc>
                <a:spcPct val="150000"/>
              </a:lnSpc>
              <a:spcBef>
                <a:spcPts val="0"/>
              </a:spcBef>
              <a:spcAft>
                <a:spcPts val="0"/>
              </a:spcAft>
              <a:buClr>
                <a:schemeClr val="dk1"/>
              </a:buClr>
              <a:buSzPts val="2400"/>
              <a:buFont typeface="Calibri"/>
              <a:buAutoNum type="arabicPeriod"/>
            </a:pPr>
            <a:r>
              <a:rPr lang="en-US">
                <a:latin typeface="Times New Roman"/>
                <a:ea typeface="Times New Roman"/>
                <a:cs typeface="Times New Roman"/>
                <a:sym typeface="Times New Roman"/>
              </a:rPr>
              <a:t>Project Github link, Ramar Bose , 2024</a:t>
            </a:r>
            <a:endParaRPr>
              <a:latin typeface="Times New Roman"/>
              <a:ea typeface="Times New Roman"/>
              <a:cs typeface="Times New Roman"/>
              <a:sym typeface="Times New Roman"/>
            </a:endParaRPr>
          </a:p>
          <a:p>
            <a:pPr marL="342900" lvl="0" indent="-342900" algn="l" rtl="0">
              <a:lnSpc>
                <a:spcPct val="150000"/>
              </a:lnSpc>
              <a:spcBef>
                <a:spcPts val="1000"/>
              </a:spcBef>
              <a:spcAft>
                <a:spcPts val="0"/>
              </a:spcAft>
              <a:buClr>
                <a:schemeClr val="dk1"/>
              </a:buClr>
              <a:buSzPts val="2400"/>
              <a:buFont typeface="Calibri"/>
              <a:buAutoNum type="arabicPeriod"/>
            </a:pPr>
            <a:r>
              <a:rPr lang="en-US">
                <a:latin typeface="Times New Roman"/>
                <a:ea typeface="Times New Roman"/>
                <a:cs typeface="Times New Roman"/>
                <a:sym typeface="Times New Roman"/>
              </a:rPr>
              <a:t>Project video recorded link (youtube/github), Ramar Bose , 2024</a:t>
            </a:r>
            <a:endParaRPr>
              <a:latin typeface="Times New Roman"/>
              <a:ea typeface="Times New Roman"/>
              <a:cs typeface="Times New Roman"/>
              <a:sym typeface="Times New Roman"/>
            </a:endParaRPr>
          </a:p>
          <a:p>
            <a:pPr marL="342900" lvl="0" indent="-342900" algn="l" rtl="0">
              <a:lnSpc>
                <a:spcPct val="150000"/>
              </a:lnSpc>
              <a:spcBef>
                <a:spcPts val="1000"/>
              </a:spcBef>
              <a:spcAft>
                <a:spcPts val="0"/>
              </a:spcAft>
              <a:buClr>
                <a:schemeClr val="dk1"/>
              </a:buClr>
              <a:buSzPts val="2400"/>
              <a:buFont typeface="Calibri"/>
              <a:buAutoNum type="arabicPeriod"/>
            </a:pPr>
            <a:r>
              <a:rPr lang="en-US">
                <a:latin typeface="Times New Roman"/>
                <a:ea typeface="Times New Roman"/>
                <a:cs typeface="Times New Roman"/>
                <a:sym typeface="Times New Roman"/>
              </a:rPr>
              <a:t>Project PPT &amp; Report github link, Ramar Bose , 2024 </a:t>
            </a:r>
            <a:endParaRPr>
              <a:latin typeface="Times New Roman"/>
              <a:ea typeface="Times New Roman"/>
              <a:cs typeface="Times New Roman"/>
              <a:sym typeface="Times New Roman"/>
            </a:endParaRPr>
          </a:p>
          <a:p>
            <a:pPr marL="0" lvl="0" indent="0" algn="l" rtl="0">
              <a:lnSpc>
                <a:spcPct val="90000"/>
              </a:lnSpc>
              <a:spcBef>
                <a:spcPts val="1000"/>
              </a:spcBef>
              <a:spcAft>
                <a:spcPts val="0"/>
              </a:spcAft>
              <a:buClr>
                <a:schemeClr val="dk1"/>
              </a:buClr>
              <a:buSzPts val="2600"/>
              <a:buFont typeface="Arial"/>
              <a:buNone/>
            </a:pPr>
            <a:endParaRPr sz="2600">
              <a:latin typeface="Arial"/>
              <a:ea typeface="Arial"/>
              <a:cs typeface="Arial"/>
              <a:sym typeface="Arial"/>
            </a:endParaRPr>
          </a:p>
        </p:txBody>
      </p:sp>
      <p:sp>
        <p:nvSpPr>
          <p:cNvPr id="158" name="Google Shape;158;p22"/>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3"/>
          <p:cNvSpPr txBox="1">
            <a:spLocks noGrp="1"/>
          </p:cNvSpPr>
          <p:nvPr>
            <p:ph type="title"/>
          </p:nvPr>
        </p:nvSpPr>
        <p:spPr>
          <a:xfrm>
            <a:off x="1463041" y="2766218"/>
            <a:ext cx="9298744" cy="1325563"/>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rgbClr val="002060"/>
              </a:buClr>
              <a:buSzPts val="4400"/>
              <a:buFont typeface="Arial"/>
              <a:buNone/>
            </a:pPr>
            <a:r>
              <a:rPr lang="en-US" b="1">
                <a:solidFill>
                  <a:srgbClr val="002060"/>
                </a:solidFill>
                <a:latin typeface="Arial"/>
                <a:ea typeface="Arial"/>
                <a:cs typeface="Arial"/>
                <a:sym typeface="Arial"/>
              </a:rPr>
              <a:t>THANK YOU</a:t>
            </a:r>
            <a:endParaRPr/>
          </a:p>
        </p:txBody>
      </p:sp>
      <p:sp>
        <p:nvSpPr>
          <p:cNvPr id="164" name="Google Shape;164;p23"/>
          <p:cNvSpPr txBox="1">
            <a:spLocks noGrp="1"/>
          </p:cNvSpPr>
          <p:nvPr>
            <p:ph type="ftr" idx="11"/>
          </p:nvPr>
        </p:nvSpPr>
        <p:spPr>
          <a:xfrm>
            <a:off x="403860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4"/>
          <p:cNvSpPr txBox="1">
            <a:spLocks noGrp="1"/>
          </p:cNvSpPr>
          <p:nvPr>
            <p:ph type="title"/>
          </p:nvPr>
        </p:nvSpPr>
        <p:spPr>
          <a:xfrm>
            <a:off x="838530" y="823512"/>
            <a:ext cx="10515600" cy="1325563"/>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002060"/>
              </a:buClr>
              <a:buSzPts val="4400"/>
              <a:buFont typeface="Arial"/>
              <a:buNone/>
            </a:pPr>
            <a:r>
              <a:rPr lang="en-US" b="1">
                <a:solidFill>
                  <a:srgbClr val="002060"/>
                </a:solidFill>
                <a:latin typeface="Arial"/>
                <a:ea typeface="Arial"/>
                <a:cs typeface="Arial"/>
                <a:sym typeface="Arial"/>
              </a:rPr>
              <a:t>OUTLINE</a:t>
            </a:r>
            <a:endParaRPr/>
          </a:p>
        </p:txBody>
      </p:sp>
      <p:sp>
        <p:nvSpPr>
          <p:cNvPr id="101" name="Google Shape;101;p14"/>
          <p:cNvSpPr txBox="1">
            <a:spLocks noGrp="1"/>
          </p:cNvSpPr>
          <p:nvPr>
            <p:ph type="body" idx="1"/>
          </p:nvPr>
        </p:nvSpPr>
        <p:spPr>
          <a:xfrm>
            <a:off x="838200" y="1618938"/>
            <a:ext cx="11019020" cy="523906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800"/>
              <a:buNone/>
            </a:pPr>
            <a:endParaRPr>
              <a:latin typeface="Arial"/>
              <a:ea typeface="Arial"/>
              <a:cs typeface="Arial"/>
              <a:sym typeface="Arial"/>
            </a:endParaRPr>
          </a:p>
          <a:p>
            <a:pPr marL="228600" lvl="0" indent="-228600" algn="l" rtl="0">
              <a:lnSpc>
                <a:spcPct val="90000"/>
              </a:lnSpc>
              <a:spcBef>
                <a:spcPts val="1000"/>
              </a:spcBef>
              <a:spcAft>
                <a:spcPts val="0"/>
              </a:spcAft>
              <a:buClr>
                <a:schemeClr val="dk1"/>
              </a:buClr>
              <a:buSzPts val="2000"/>
              <a:buChar char="•"/>
            </a:pPr>
            <a:r>
              <a:rPr lang="en-US" sz="2000" b="1">
                <a:latin typeface="Arial"/>
                <a:ea typeface="Arial"/>
                <a:cs typeface="Arial"/>
                <a:sym typeface="Arial"/>
              </a:rPr>
              <a:t>Problem Statement </a:t>
            </a:r>
            <a:endParaRPr/>
          </a:p>
          <a:p>
            <a:pPr marL="228600" lvl="0" indent="-228600" algn="l" rtl="0">
              <a:lnSpc>
                <a:spcPct val="90000"/>
              </a:lnSpc>
              <a:spcBef>
                <a:spcPts val="1000"/>
              </a:spcBef>
              <a:spcAft>
                <a:spcPts val="0"/>
              </a:spcAft>
              <a:buClr>
                <a:schemeClr val="dk1"/>
              </a:buClr>
              <a:buSzPts val="2000"/>
              <a:buChar char="•"/>
            </a:pPr>
            <a:r>
              <a:rPr lang="en-US" sz="2000" b="1">
                <a:latin typeface="Arial"/>
                <a:ea typeface="Arial"/>
                <a:cs typeface="Arial"/>
                <a:sym typeface="Arial"/>
              </a:rPr>
              <a:t>Proposed System/Solution</a:t>
            </a:r>
            <a:endParaRPr>
              <a:latin typeface="Arial"/>
              <a:ea typeface="Arial"/>
              <a:cs typeface="Arial"/>
              <a:sym typeface="Arial"/>
            </a:endParaRPr>
          </a:p>
          <a:p>
            <a:pPr marL="228600" lvl="0" indent="-228600" algn="l" rtl="0">
              <a:lnSpc>
                <a:spcPct val="90000"/>
              </a:lnSpc>
              <a:spcBef>
                <a:spcPts val="1000"/>
              </a:spcBef>
              <a:spcAft>
                <a:spcPts val="0"/>
              </a:spcAft>
              <a:buClr>
                <a:schemeClr val="dk1"/>
              </a:buClr>
              <a:buSzPts val="2000"/>
              <a:buChar char="•"/>
            </a:pPr>
            <a:r>
              <a:rPr lang="en-US" sz="2000" b="1">
                <a:latin typeface="Arial"/>
                <a:ea typeface="Arial"/>
                <a:cs typeface="Arial"/>
                <a:sym typeface="Arial"/>
              </a:rPr>
              <a:t>Algorithm &amp; Deployment  </a:t>
            </a:r>
            <a:endParaRPr/>
          </a:p>
          <a:p>
            <a:pPr marL="228600" lvl="0" indent="-228600" algn="l" rtl="0">
              <a:lnSpc>
                <a:spcPct val="90000"/>
              </a:lnSpc>
              <a:spcBef>
                <a:spcPts val="1000"/>
              </a:spcBef>
              <a:spcAft>
                <a:spcPts val="0"/>
              </a:spcAft>
              <a:buClr>
                <a:schemeClr val="dk1"/>
              </a:buClr>
              <a:buSzPts val="2000"/>
              <a:buChar char="•"/>
            </a:pPr>
            <a:r>
              <a:rPr lang="en-US" sz="2000" b="1">
                <a:latin typeface="Arial"/>
                <a:ea typeface="Arial"/>
                <a:cs typeface="Arial"/>
                <a:sym typeface="Arial"/>
              </a:rPr>
              <a:t>GitHub Link</a:t>
            </a:r>
            <a:endParaRPr/>
          </a:p>
          <a:p>
            <a:pPr marL="228600" lvl="0" indent="-228600" algn="l" rtl="0">
              <a:lnSpc>
                <a:spcPct val="90000"/>
              </a:lnSpc>
              <a:spcBef>
                <a:spcPts val="1000"/>
              </a:spcBef>
              <a:spcAft>
                <a:spcPts val="0"/>
              </a:spcAft>
              <a:buClr>
                <a:schemeClr val="dk1"/>
              </a:buClr>
              <a:buSzPts val="2000"/>
              <a:buChar char="•"/>
            </a:pPr>
            <a:r>
              <a:rPr lang="en-US" sz="2000" b="1">
                <a:latin typeface="Arial"/>
                <a:ea typeface="Arial"/>
                <a:cs typeface="Arial"/>
                <a:sym typeface="Arial"/>
              </a:rPr>
              <a:t>Project Demo(photos / videos)</a:t>
            </a:r>
            <a:endParaRPr>
              <a:latin typeface="Arial"/>
              <a:ea typeface="Arial"/>
              <a:cs typeface="Arial"/>
              <a:sym typeface="Arial"/>
            </a:endParaRPr>
          </a:p>
          <a:p>
            <a:pPr marL="228600" lvl="0" indent="-228600" algn="l" rtl="0">
              <a:lnSpc>
                <a:spcPct val="90000"/>
              </a:lnSpc>
              <a:spcBef>
                <a:spcPts val="1000"/>
              </a:spcBef>
              <a:spcAft>
                <a:spcPts val="0"/>
              </a:spcAft>
              <a:buClr>
                <a:schemeClr val="dk1"/>
              </a:buClr>
              <a:buSzPts val="2000"/>
              <a:buChar char="•"/>
            </a:pPr>
            <a:r>
              <a:rPr lang="en-US" sz="2000" b="1">
                <a:latin typeface="Arial"/>
                <a:ea typeface="Arial"/>
                <a:cs typeface="Arial"/>
                <a:sym typeface="Arial"/>
              </a:rPr>
              <a:t>Conclusion</a:t>
            </a:r>
            <a:endParaRPr>
              <a:latin typeface="Arial"/>
              <a:ea typeface="Arial"/>
              <a:cs typeface="Arial"/>
              <a:sym typeface="Arial"/>
            </a:endParaRPr>
          </a:p>
          <a:p>
            <a:pPr marL="228600" lvl="0" indent="-228600" algn="l" rtl="0">
              <a:lnSpc>
                <a:spcPct val="90000"/>
              </a:lnSpc>
              <a:spcBef>
                <a:spcPts val="1000"/>
              </a:spcBef>
              <a:spcAft>
                <a:spcPts val="0"/>
              </a:spcAft>
              <a:buClr>
                <a:schemeClr val="dk1"/>
              </a:buClr>
              <a:buSzPts val="2000"/>
              <a:buChar char="•"/>
            </a:pPr>
            <a:r>
              <a:rPr lang="en-US" sz="2000" b="1">
                <a:latin typeface="Arial"/>
                <a:ea typeface="Arial"/>
                <a:cs typeface="Arial"/>
                <a:sym typeface="Arial"/>
              </a:rPr>
              <a:t>Future Scope</a:t>
            </a:r>
            <a:endParaRPr/>
          </a:p>
          <a:p>
            <a:pPr marL="228600" lvl="0" indent="-228600" algn="l" rtl="0">
              <a:lnSpc>
                <a:spcPct val="90000"/>
              </a:lnSpc>
              <a:spcBef>
                <a:spcPts val="1000"/>
              </a:spcBef>
              <a:spcAft>
                <a:spcPts val="0"/>
              </a:spcAft>
              <a:buClr>
                <a:schemeClr val="dk1"/>
              </a:buClr>
              <a:buSzPts val="2000"/>
              <a:buChar char="•"/>
            </a:pPr>
            <a:r>
              <a:rPr lang="en-US" sz="2000" b="1">
                <a:latin typeface="Arial"/>
                <a:ea typeface="Arial"/>
                <a:cs typeface="Arial"/>
                <a:sym typeface="Arial"/>
              </a:rPr>
              <a:t>References</a:t>
            </a:r>
            <a:endParaRPr/>
          </a:p>
        </p:txBody>
      </p:sp>
      <p:sp>
        <p:nvSpPr>
          <p:cNvPr id="102" name="Google Shape;102;p14"/>
          <p:cNvSpPr txBox="1">
            <a:spLocks noGrp="1"/>
          </p:cNvSpPr>
          <p:nvPr>
            <p:ph type="ftr" idx="11"/>
          </p:nvPr>
        </p:nvSpPr>
        <p:spPr>
          <a:xfrm>
            <a:off x="4083571"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5"/>
          <p:cNvSpPr txBox="1">
            <a:spLocks noGrp="1"/>
          </p:cNvSpPr>
          <p:nvPr>
            <p:ph type="ctrTitle"/>
          </p:nvPr>
        </p:nvSpPr>
        <p:spPr>
          <a:xfrm>
            <a:off x="1509010" y="963503"/>
            <a:ext cx="9144000" cy="82303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4400"/>
              <a:buFont typeface="Arial"/>
              <a:buNone/>
            </a:pPr>
            <a:r>
              <a:rPr lang="en-US" sz="4400" b="1">
                <a:solidFill>
                  <a:schemeClr val="accent1"/>
                </a:solidFill>
                <a:latin typeface="Arial"/>
                <a:ea typeface="Arial"/>
                <a:cs typeface="Arial"/>
                <a:sym typeface="Arial"/>
              </a:rPr>
              <a:t>Problem Statement</a:t>
            </a:r>
            <a:endParaRPr sz="4400"/>
          </a:p>
        </p:txBody>
      </p:sp>
      <p:sp>
        <p:nvSpPr>
          <p:cNvPr id="108" name="Google Shape;108;p15"/>
          <p:cNvSpPr txBox="1">
            <a:spLocks noGrp="1"/>
          </p:cNvSpPr>
          <p:nvPr>
            <p:ph type="subTitle" idx="1"/>
          </p:nvPr>
        </p:nvSpPr>
        <p:spPr>
          <a:xfrm>
            <a:off x="614597" y="2110153"/>
            <a:ext cx="11152682" cy="436559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600"/>
              <a:buNone/>
            </a:pPr>
            <a:r>
              <a:rPr lang="en-US" sz="2600">
                <a:latin typeface="Arial"/>
                <a:ea typeface="Arial"/>
                <a:cs typeface="Arial"/>
                <a:sym typeface="Arial"/>
              </a:rPr>
              <a:t>This project aims to create a loan approval system using machine learning and ChatGPT's NLP. It will analyze past loan data to predict creditworthiness for new applicants. Integrating ChatGPT automates customer interactions, improving the loan application process. By combining analytics with conversational AI, it aims to boost accuracy and speed of approvals, enhancing the user experience for applicants and loan officers.</a:t>
            </a:r>
            <a:endParaRPr/>
          </a:p>
        </p:txBody>
      </p:sp>
      <p:sp>
        <p:nvSpPr>
          <p:cNvPr id="109" name="Google Shape;109;p15"/>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6"/>
          <p:cNvSpPr txBox="1">
            <a:spLocks noGrp="1"/>
          </p:cNvSpPr>
          <p:nvPr>
            <p:ph type="ctrTitle"/>
          </p:nvPr>
        </p:nvSpPr>
        <p:spPr>
          <a:xfrm>
            <a:off x="1509010" y="963503"/>
            <a:ext cx="9144000" cy="82303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4400"/>
              <a:buFont typeface="Arial"/>
              <a:buNone/>
            </a:pPr>
            <a:r>
              <a:rPr lang="en-US" sz="4400" b="1">
                <a:solidFill>
                  <a:schemeClr val="accent1"/>
                </a:solidFill>
                <a:latin typeface="Arial"/>
                <a:ea typeface="Arial"/>
                <a:cs typeface="Arial"/>
                <a:sym typeface="Arial"/>
              </a:rPr>
              <a:t>Proposed Solution</a:t>
            </a:r>
            <a:endParaRPr sz="4400"/>
          </a:p>
        </p:txBody>
      </p:sp>
      <p:sp>
        <p:nvSpPr>
          <p:cNvPr id="115" name="Google Shape;115;p16"/>
          <p:cNvSpPr txBox="1">
            <a:spLocks noGrp="1"/>
          </p:cNvSpPr>
          <p:nvPr>
            <p:ph type="subTitle" idx="1"/>
          </p:nvPr>
        </p:nvSpPr>
        <p:spPr>
          <a:xfrm>
            <a:off x="614597" y="2110153"/>
            <a:ext cx="11152682" cy="436559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600"/>
              <a:buNone/>
            </a:pPr>
            <a:r>
              <a:rPr lang="en-US" sz="2600">
                <a:latin typeface="Arial"/>
                <a:ea typeface="Arial"/>
                <a:cs typeface="Arial"/>
                <a:sym typeface="Arial"/>
              </a:rPr>
              <a:t>The proposed end-to-end data science project with ChatGPT and a loan dataset involves data preprocessing, feature engineering, and training a machine learning model for loan approval prediction. Integration of ChatGPT enables a conversational interface for user inquiries and assistance. Thorough testing ensures model accuracy in real-world scenarios.</a:t>
            </a:r>
            <a:endParaRPr/>
          </a:p>
        </p:txBody>
      </p:sp>
      <p:sp>
        <p:nvSpPr>
          <p:cNvPr id="116" name="Google Shape;116;p16"/>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17"/>
          <p:cNvSpPr txBox="1">
            <a:spLocks noGrp="1"/>
          </p:cNvSpPr>
          <p:nvPr>
            <p:ph type="ctrTitle"/>
          </p:nvPr>
        </p:nvSpPr>
        <p:spPr>
          <a:xfrm>
            <a:off x="1509010" y="963503"/>
            <a:ext cx="9144000" cy="82303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4400"/>
              <a:buFont typeface="Arial"/>
              <a:buNone/>
            </a:pPr>
            <a:r>
              <a:rPr lang="en-US" sz="4400" b="1">
                <a:solidFill>
                  <a:schemeClr val="accent1"/>
                </a:solidFill>
                <a:latin typeface="Arial"/>
                <a:ea typeface="Arial"/>
                <a:cs typeface="Arial"/>
                <a:sym typeface="Arial"/>
              </a:rPr>
              <a:t>Algorithm &amp; Deployment</a:t>
            </a:r>
            <a:endParaRPr/>
          </a:p>
        </p:txBody>
      </p:sp>
      <p:sp>
        <p:nvSpPr>
          <p:cNvPr id="122" name="Google Shape;122;p17"/>
          <p:cNvSpPr txBox="1">
            <a:spLocks noGrp="1"/>
          </p:cNvSpPr>
          <p:nvPr>
            <p:ph type="subTitle" idx="1"/>
          </p:nvPr>
        </p:nvSpPr>
        <p:spPr>
          <a:xfrm>
            <a:off x="614597" y="2110153"/>
            <a:ext cx="11152682" cy="4365598"/>
          </a:xfrm>
          <a:prstGeom prst="rect">
            <a:avLst/>
          </a:prstGeom>
          <a:noFill/>
          <a:ln>
            <a:noFill/>
          </a:ln>
        </p:spPr>
        <p:txBody>
          <a:bodyPr spcFirstLastPara="1" wrap="square" lIns="91425" tIns="45700" rIns="91425" bIns="45700" anchor="t" anchorCtr="0">
            <a:normAutofit lnSpcReduction="10000"/>
          </a:bodyPr>
          <a:lstStyle/>
          <a:p>
            <a:pPr marL="457200" lvl="0" indent="-457200" algn="l" rtl="0">
              <a:lnSpc>
                <a:spcPct val="90000"/>
              </a:lnSpc>
              <a:spcBef>
                <a:spcPts val="0"/>
              </a:spcBef>
              <a:spcAft>
                <a:spcPts val="0"/>
              </a:spcAft>
              <a:buClr>
                <a:schemeClr val="dk1"/>
              </a:buClr>
              <a:buSzPts val="2600"/>
              <a:buFont typeface="Arial"/>
              <a:buChar char="•"/>
            </a:pPr>
            <a:r>
              <a:rPr lang="en-US" sz="2600">
                <a:latin typeface="Arial"/>
                <a:ea typeface="Arial"/>
                <a:cs typeface="Arial"/>
                <a:sym typeface="Arial"/>
              </a:rPr>
              <a:t>Data preprocessing: Clean and prepare loan dataset, handle missing values and outliers.</a:t>
            </a:r>
            <a:endParaRPr/>
          </a:p>
          <a:p>
            <a:pPr marL="457200" lvl="0" indent="-457200" algn="l" rtl="0">
              <a:lnSpc>
                <a:spcPct val="90000"/>
              </a:lnSpc>
              <a:spcBef>
                <a:spcPts val="1000"/>
              </a:spcBef>
              <a:spcAft>
                <a:spcPts val="0"/>
              </a:spcAft>
              <a:buClr>
                <a:schemeClr val="dk1"/>
              </a:buClr>
              <a:buSzPts val="2600"/>
              <a:buFont typeface="Arial"/>
              <a:buChar char="•"/>
            </a:pPr>
            <a:r>
              <a:rPr lang="en-US" sz="2600">
                <a:latin typeface="Arial"/>
                <a:ea typeface="Arial"/>
                <a:cs typeface="Arial"/>
                <a:sym typeface="Arial"/>
              </a:rPr>
              <a:t>Feature engineering: Extract relevant information to enhance model performance.</a:t>
            </a:r>
            <a:endParaRPr/>
          </a:p>
          <a:p>
            <a:pPr marL="457200" lvl="0" indent="-457200" algn="l" rtl="0">
              <a:lnSpc>
                <a:spcPct val="90000"/>
              </a:lnSpc>
              <a:spcBef>
                <a:spcPts val="1000"/>
              </a:spcBef>
              <a:spcAft>
                <a:spcPts val="0"/>
              </a:spcAft>
              <a:buClr>
                <a:schemeClr val="dk1"/>
              </a:buClr>
              <a:buSzPts val="2600"/>
              <a:buFont typeface="Arial"/>
              <a:buChar char="•"/>
            </a:pPr>
            <a:r>
              <a:rPr lang="en-US" sz="2600">
                <a:latin typeface="Arial"/>
                <a:ea typeface="Arial"/>
                <a:cs typeface="Arial"/>
                <a:sym typeface="Arial"/>
              </a:rPr>
              <a:t>Machine learning model training: Train model (e.g., logistic regression, random forest) to predict loan approval/rejection based on historical data.</a:t>
            </a:r>
            <a:endParaRPr/>
          </a:p>
          <a:p>
            <a:pPr marL="457200" lvl="0" indent="-457200" algn="l" rtl="0">
              <a:lnSpc>
                <a:spcPct val="90000"/>
              </a:lnSpc>
              <a:spcBef>
                <a:spcPts val="1000"/>
              </a:spcBef>
              <a:spcAft>
                <a:spcPts val="0"/>
              </a:spcAft>
              <a:buClr>
                <a:schemeClr val="dk1"/>
              </a:buClr>
              <a:buSzPts val="2600"/>
              <a:buFont typeface="Arial"/>
              <a:buChar char="•"/>
            </a:pPr>
            <a:r>
              <a:rPr lang="en-US" sz="2600">
                <a:latin typeface="Arial"/>
                <a:ea typeface="Arial"/>
                <a:cs typeface="Arial"/>
                <a:sym typeface="Arial"/>
              </a:rPr>
              <a:t>Integration of ChatGPT: Enable conversational interface for user inquiries and assistance.</a:t>
            </a:r>
            <a:endParaRPr/>
          </a:p>
          <a:p>
            <a:pPr marL="457200" lvl="0" indent="-457200" algn="l" rtl="0">
              <a:lnSpc>
                <a:spcPct val="90000"/>
              </a:lnSpc>
              <a:spcBef>
                <a:spcPts val="1000"/>
              </a:spcBef>
              <a:spcAft>
                <a:spcPts val="0"/>
              </a:spcAft>
              <a:buClr>
                <a:schemeClr val="dk1"/>
              </a:buClr>
              <a:buSzPts val="2600"/>
              <a:buFont typeface="Arial"/>
              <a:buChar char="•"/>
            </a:pPr>
            <a:r>
              <a:rPr lang="en-US" sz="2600">
                <a:latin typeface="Arial"/>
                <a:ea typeface="Arial"/>
                <a:cs typeface="Arial"/>
                <a:sym typeface="Arial"/>
              </a:rPr>
              <a:t>Testing and evaluation: Ensure model accuracy and effectiveness in real-world scenarios.</a:t>
            </a:r>
            <a:endParaRPr/>
          </a:p>
        </p:txBody>
      </p:sp>
      <p:sp>
        <p:nvSpPr>
          <p:cNvPr id="123" name="Google Shape;123;p17"/>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8"/>
          <p:cNvSpPr txBox="1">
            <a:spLocks noGrp="1"/>
          </p:cNvSpPr>
          <p:nvPr>
            <p:ph type="ctrTitle"/>
          </p:nvPr>
        </p:nvSpPr>
        <p:spPr>
          <a:xfrm>
            <a:off x="1509010" y="963503"/>
            <a:ext cx="9144000" cy="82303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4400"/>
              <a:buFont typeface="Arial"/>
              <a:buNone/>
            </a:pPr>
            <a:r>
              <a:rPr lang="en-US" sz="4400" b="1">
                <a:solidFill>
                  <a:schemeClr val="accent1"/>
                </a:solidFill>
                <a:latin typeface="Arial"/>
                <a:ea typeface="Arial"/>
                <a:cs typeface="Arial"/>
                <a:sym typeface="Arial"/>
              </a:rPr>
              <a:t>GitHub Link</a:t>
            </a:r>
            <a:endParaRPr/>
          </a:p>
        </p:txBody>
      </p:sp>
      <p:sp>
        <p:nvSpPr>
          <p:cNvPr id="129" name="Google Shape;129;p18"/>
          <p:cNvSpPr txBox="1">
            <a:spLocks noGrp="1"/>
          </p:cNvSpPr>
          <p:nvPr>
            <p:ph type="subTitle" idx="1"/>
          </p:nvPr>
        </p:nvSpPr>
        <p:spPr>
          <a:xfrm>
            <a:off x="519659" y="3201534"/>
            <a:ext cx="11152682" cy="1359304"/>
          </a:xfrm>
          <a:prstGeom prst="rect">
            <a:avLst/>
          </a:prstGeom>
          <a:noFill/>
          <a:ln>
            <a:noFill/>
          </a:ln>
        </p:spPr>
        <p:txBody>
          <a:bodyPr spcFirstLastPara="1" wrap="square" lIns="91425" tIns="45700" rIns="91425" bIns="45700" anchor="t" anchorCtr="0">
            <a:normAutofit/>
          </a:bodyPr>
          <a:lstStyle/>
          <a:p>
            <a:pPr lvl="0">
              <a:spcBef>
                <a:spcPts val="0"/>
              </a:spcBef>
              <a:buSzPts val="2600"/>
            </a:pPr>
            <a:r>
              <a:rPr lang="en-US" dirty="0" smtClean="0"/>
              <a:t>https://github.com/Sakthivelau810021114071/Sakthivel_810021114071.git</a:t>
            </a:r>
            <a:endParaRPr/>
          </a:p>
        </p:txBody>
      </p:sp>
      <p:sp>
        <p:nvSpPr>
          <p:cNvPr id="130" name="Google Shape;130;p18"/>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19"/>
          <p:cNvSpPr txBox="1">
            <a:spLocks noGrp="1"/>
          </p:cNvSpPr>
          <p:nvPr>
            <p:ph type="ctrTitle"/>
          </p:nvPr>
        </p:nvSpPr>
        <p:spPr>
          <a:xfrm>
            <a:off x="1479030" y="566438"/>
            <a:ext cx="9144000" cy="82303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3600"/>
              <a:buFont typeface="Arial"/>
              <a:buNone/>
            </a:pPr>
            <a:r>
              <a:rPr lang="en-US" sz="3600" b="1">
                <a:solidFill>
                  <a:schemeClr val="accent1"/>
                </a:solidFill>
                <a:latin typeface="Arial"/>
                <a:ea typeface="Arial"/>
                <a:cs typeface="Arial"/>
                <a:sym typeface="Arial"/>
              </a:rPr>
              <a:t>Project Demo(Recorded Video)</a:t>
            </a:r>
            <a:endParaRPr sz="3600">
              <a:solidFill>
                <a:schemeClr val="accent1"/>
              </a:solidFill>
            </a:endParaRPr>
          </a:p>
        </p:txBody>
      </p:sp>
      <p:sp>
        <p:nvSpPr>
          <p:cNvPr id="136" name="Google Shape;136;p19"/>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pic>
        <p:nvPicPr>
          <p:cNvPr id="4" name="Naan Mudhalvan project.mp4">
            <a:hlinkClick r:id="" action="ppaction://media"/>
          </p:cNvPr>
          <p:cNvPicPr>
            <a:picLocks noRot="1" noChangeAspect="1"/>
          </p:cNvPicPr>
          <p:nvPr>
            <a:videoFile r:link="rId1"/>
          </p:nvPr>
        </p:nvPicPr>
        <p:blipFill>
          <a:blip r:embed="rId4"/>
          <a:stretch>
            <a:fillRect/>
          </a:stretch>
        </p:blipFill>
        <p:spPr>
          <a:xfrm>
            <a:off x="1744394" y="1390064"/>
            <a:ext cx="9108051" cy="512327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20401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p:cTn id="7" fill="hold" display="0">
                  <p:stCondLst>
                    <p:cond delay="indefinite"/>
                  </p:stCondLst>
                  <p:endCondLst>
                    <p:cond evt="onNext" delay="0">
                      <p:tgtEl>
                        <p:sldTgt/>
                      </p:tgtEl>
                    </p:cond>
                    <p:cond evt="onPrev" delay="0">
                      <p:tgtEl>
                        <p:sldTgt/>
                      </p:tgtEl>
                    </p:cond>
                  </p:end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0"/>
          <p:cNvSpPr txBox="1">
            <a:spLocks noGrp="1"/>
          </p:cNvSpPr>
          <p:nvPr>
            <p:ph type="ctrTitle"/>
          </p:nvPr>
        </p:nvSpPr>
        <p:spPr>
          <a:xfrm>
            <a:off x="1509010" y="963503"/>
            <a:ext cx="9144000" cy="82303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4400"/>
              <a:buFont typeface="Arial"/>
              <a:buNone/>
            </a:pPr>
            <a:r>
              <a:rPr lang="en-US" sz="4400" b="1">
                <a:solidFill>
                  <a:schemeClr val="accent1"/>
                </a:solidFill>
                <a:latin typeface="Arial"/>
                <a:ea typeface="Arial"/>
                <a:cs typeface="Arial"/>
                <a:sym typeface="Arial"/>
              </a:rPr>
              <a:t>Conclusion</a:t>
            </a:r>
            <a:endParaRPr/>
          </a:p>
        </p:txBody>
      </p:sp>
      <p:sp>
        <p:nvSpPr>
          <p:cNvPr id="143" name="Google Shape;143;p20"/>
          <p:cNvSpPr txBox="1">
            <a:spLocks noGrp="1"/>
          </p:cNvSpPr>
          <p:nvPr>
            <p:ph type="subTitle" idx="1"/>
          </p:nvPr>
        </p:nvSpPr>
        <p:spPr>
          <a:xfrm>
            <a:off x="614597" y="2110153"/>
            <a:ext cx="11152682" cy="436559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600"/>
              <a:buNone/>
            </a:pPr>
            <a:r>
              <a:rPr lang="en-US" sz="2600">
                <a:latin typeface="Arial"/>
                <a:ea typeface="Arial"/>
                <a:cs typeface="Arial"/>
                <a:sym typeface="Arial"/>
              </a:rPr>
              <a:t>Implementing an end-to-end data project with ChatGPT for a loan dataset enhances customer engagement and service efficiency in lending. Through NLP, it facilitates seamless communication, providing instant assistance and guidance. Meticulous data preprocessing, model training, integration, and deployment ensure accurate and relevant responses, streamlining the user experience. Continuous monitoring and updates make the system adaptive and responsive to evolving user needs, optimizing loan management processes.</a:t>
            </a:r>
            <a:endParaRPr/>
          </a:p>
        </p:txBody>
      </p:sp>
      <p:sp>
        <p:nvSpPr>
          <p:cNvPr id="144" name="Google Shape;144;p20"/>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1"/>
          <p:cNvSpPr txBox="1">
            <a:spLocks noGrp="1"/>
          </p:cNvSpPr>
          <p:nvPr>
            <p:ph type="ctrTitle"/>
          </p:nvPr>
        </p:nvSpPr>
        <p:spPr>
          <a:xfrm>
            <a:off x="1509010" y="963503"/>
            <a:ext cx="9144000" cy="82303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4400"/>
              <a:buFont typeface="Arial"/>
              <a:buNone/>
            </a:pPr>
            <a:r>
              <a:rPr lang="en-US" sz="4400" b="1">
                <a:solidFill>
                  <a:schemeClr val="accent1"/>
                </a:solidFill>
                <a:latin typeface="Arial"/>
                <a:ea typeface="Arial"/>
                <a:cs typeface="Arial"/>
                <a:sym typeface="Arial"/>
              </a:rPr>
              <a:t>Future Scope</a:t>
            </a:r>
            <a:endParaRPr/>
          </a:p>
        </p:txBody>
      </p:sp>
      <p:sp>
        <p:nvSpPr>
          <p:cNvPr id="150" name="Google Shape;150;p21"/>
          <p:cNvSpPr txBox="1">
            <a:spLocks noGrp="1"/>
          </p:cNvSpPr>
          <p:nvPr>
            <p:ph type="subTitle" idx="1"/>
          </p:nvPr>
        </p:nvSpPr>
        <p:spPr>
          <a:xfrm>
            <a:off x="614597" y="2110153"/>
            <a:ext cx="11152682" cy="436559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600"/>
              <a:buNone/>
            </a:pPr>
            <a:r>
              <a:rPr lang="en-US" sz="2600">
                <a:latin typeface="Arial"/>
                <a:ea typeface="Arial"/>
                <a:cs typeface="Arial"/>
                <a:sym typeface="Arial"/>
              </a:rPr>
              <a:t>In the future, leveraging ChatGPT for loan datasets offers exciting prospects. Advancements in NLP and ML will enable sophisticated loan application systems. Integration of diverse data sources like social media or transaction history can enhance risk assessment. Voice recognition can improve accessibility. Collaboration with financial institutions and regulators can ensure trust and compliance. Overall, the future of ChatGPT in loan management holds great promise for innovation and financial inclusion.</a:t>
            </a:r>
            <a:endParaRPr/>
          </a:p>
        </p:txBody>
      </p:sp>
      <p:sp>
        <p:nvSpPr>
          <p:cNvPr id="151" name="Google Shape;151;p21"/>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526</Words>
  <Application>Microsoft Office PowerPoint</Application>
  <PresentationFormat>Custom</PresentationFormat>
  <Paragraphs>48</Paragraphs>
  <Slides>11</Slides>
  <Notes>11</Notes>
  <HiddenSlides>0</HiddenSlides>
  <MMClips>1</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An End-to-End Data Science Project with ChatGPT</vt:lpstr>
      <vt:lpstr>OUTLINE</vt:lpstr>
      <vt:lpstr>Problem Statement</vt:lpstr>
      <vt:lpstr>Proposed Solution</vt:lpstr>
      <vt:lpstr>Algorithm &amp; Deployment</vt:lpstr>
      <vt:lpstr>GitHub Link</vt:lpstr>
      <vt:lpstr>Project Demo(Recorded Video)</vt:lpstr>
      <vt:lpstr>Conclusion</vt:lpstr>
      <vt:lpstr>Future Scope</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End-to-End Data Science Project with ChatGPT</dc:title>
  <dc:creator>ELCOT</dc:creator>
  <cp:lastModifiedBy>ELCOT</cp:lastModifiedBy>
  <cp:revision>4</cp:revision>
  <dcterms:modified xsi:type="dcterms:W3CDTF">2024-04-18T10:11:18Z</dcterms:modified>
</cp:coreProperties>
</file>