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305" r:id="rId3"/>
    <p:sldId id="260" r:id="rId4"/>
    <p:sldId id="265" r:id="rId5"/>
    <p:sldId id="263" r:id="rId6"/>
    <p:sldId id="270" r:id="rId7"/>
    <p:sldId id="308" r:id="rId8"/>
    <p:sldId id="306" r:id="rId9"/>
    <p:sldId id="283" r:id="rId10"/>
    <p:sldId id="277" r:id="rId11"/>
    <p:sldId id="280" r:id="rId12"/>
    <p:sldId id="281" r:id="rId13"/>
    <p:sldId id="282" r:id="rId14"/>
    <p:sldId id="310" r:id="rId15"/>
    <p:sldId id="307" r:id="rId16"/>
    <p:sldId id="312" r:id="rId17"/>
    <p:sldId id="311" r:id="rId18"/>
    <p:sldId id="289" r:id="rId19"/>
    <p:sldId id="288" r:id="rId20"/>
    <p:sldId id="286" r:id="rId21"/>
    <p:sldId id="285"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4660"/>
  </p:normalViewPr>
  <p:slideViewPr>
    <p:cSldViewPr>
      <p:cViewPr>
        <p:scale>
          <a:sx n="90" d="100"/>
          <a:sy n="90" d="100"/>
        </p:scale>
        <p:origin x="-1243"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434D5B6-8C26-4AFD-A9EC-496AA7CC6FAB}" type="slidenum">
              <a:rPr lang="en-US"/>
              <a:pPr>
                <a:defRPr/>
              </a:pPr>
              <a:t>‹#›</a:t>
            </a:fld>
            <a:endParaRPr lang="en-US"/>
          </a:p>
        </p:txBody>
      </p:sp>
    </p:spTree>
    <p:extLst>
      <p:ext uri="{BB962C8B-B14F-4D97-AF65-F5344CB8AC3E}">
        <p14:creationId xmlns:p14="http://schemas.microsoft.com/office/powerpoint/2010/main" val="339679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A18A1CE-20E8-4A1B-883E-CDD679A5BEEA}" type="slidenum">
              <a:rPr lang="en-US"/>
              <a:pPr>
                <a:defRPr/>
              </a:pPr>
              <a:t>‹#›</a:t>
            </a:fld>
            <a:endParaRPr lang="en-US"/>
          </a:p>
        </p:txBody>
      </p:sp>
    </p:spTree>
    <p:extLst>
      <p:ext uri="{BB962C8B-B14F-4D97-AF65-F5344CB8AC3E}">
        <p14:creationId xmlns:p14="http://schemas.microsoft.com/office/powerpoint/2010/main" val="4250408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5174E80-350F-4100-A8BF-CC70C27AC073}" type="slidenum">
              <a:rPr lang="en-US" smtClean="0"/>
              <a:pPr/>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t>Title</a:t>
            </a:r>
          </a:p>
        </p:txBody>
      </p:sp>
    </p:spTree>
    <p:extLst>
      <p:ext uri="{BB962C8B-B14F-4D97-AF65-F5344CB8AC3E}">
        <p14:creationId xmlns:p14="http://schemas.microsoft.com/office/powerpoint/2010/main" val="191946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2A18A1CE-20E8-4A1B-883E-CDD679A5BEEA}" type="slidenum">
              <a:rPr lang="en-US" smtClean="0"/>
              <a:pPr>
                <a:defRPr/>
              </a:pPr>
              <a:t>2</a:t>
            </a:fld>
            <a:endParaRPr lang="en-US"/>
          </a:p>
        </p:txBody>
      </p:sp>
    </p:spTree>
    <p:extLst>
      <p:ext uri="{BB962C8B-B14F-4D97-AF65-F5344CB8AC3E}">
        <p14:creationId xmlns:p14="http://schemas.microsoft.com/office/powerpoint/2010/main" val="329406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5F207F2B-262C-4E4A-A6A2-BACBAB2EC5C2}" type="slidenum">
              <a:rPr lang="en-US" smtClean="0"/>
              <a:pPr/>
              <a:t>20</a:t>
            </a:fld>
            <a:endParaRPr lang="en-US" smtClean="0"/>
          </a:p>
        </p:txBody>
      </p:sp>
    </p:spTree>
    <p:extLst>
      <p:ext uri="{BB962C8B-B14F-4D97-AF65-F5344CB8AC3E}">
        <p14:creationId xmlns:p14="http://schemas.microsoft.com/office/powerpoint/2010/main" val="127959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A842782-F670-4C87-9E62-0AA46ACEFD4F}" type="datetime1">
              <a:rPr lang="en-US" smtClean="0"/>
              <a:pPr>
                <a:defRPr/>
              </a:pPr>
              <a:t>7/21/2022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3FAFEB-A77B-4235-92BB-C7CB4348C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F129908-A795-4C97-B0C1-DA9D5CE26F9B}" type="datetime1">
              <a:rPr lang="en-US" smtClean="0"/>
              <a:pPr>
                <a:defRPr/>
              </a:pPr>
              <a:t>7/21/2022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47B5A3-4325-4BD7-A4C0-DFC8A302A6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4070E5C-AA17-4FCE-A4E9-0BCE06CF85B4}" type="datetime1">
              <a:rPr lang="en-US" smtClean="0"/>
              <a:pPr>
                <a:defRPr/>
              </a:pPr>
              <a:t>7/21/2022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1C2864-8A1D-44B6-B02E-32AB26D84A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AA226A5-A742-419A-8B33-989A65DDED5E}" type="datetime1">
              <a:rPr lang="en-US" smtClean="0"/>
              <a:pPr>
                <a:defRPr/>
              </a:pPr>
              <a:t>7/21/2022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D8B2F4-AF06-47E8-9668-16DD1CDD1D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65A4F50-3016-4D22-AFA9-79644F400360}" type="datetime1">
              <a:rPr lang="en-US" smtClean="0"/>
              <a:pPr>
                <a:defRPr/>
              </a:pPr>
              <a:t>7/21/2022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C64FDA-4F53-445E-A56F-485CC694E3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794ACFB-E8A8-4665-B98B-1D29A281A38C}" type="datetime1">
              <a:rPr lang="en-US" smtClean="0"/>
              <a:pPr>
                <a:defRPr/>
              </a:pPr>
              <a:t>7/21/2022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D831F-8D7F-48D2-A3D0-9E07B360E58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60D1BEF-07D4-4A09-9977-CB004B5EA51B}" type="datetime1">
              <a:rPr lang="en-US" smtClean="0"/>
              <a:pPr>
                <a:defRPr/>
              </a:pPr>
              <a:t>7/21/2022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F8E5AA1-47D1-446A-A1BE-28776550A98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E4546094-85B2-429E-A923-AC30AA962ADA}" type="datetime1">
              <a:rPr lang="en-US" smtClean="0"/>
              <a:pPr>
                <a:defRPr/>
              </a:pPr>
              <a:t>7/21/2022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6687D07-E0CF-42D5-9BE9-CDE17E125A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1DACE43-6E5A-4F77-8C02-8EE1EE2ED686}" type="datetime1">
              <a:rPr lang="en-US" smtClean="0"/>
              <a:pPr>
                <a:defRPr/>
              </a:pPr>
              <a:t>7/21/2022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FE6652F-274E-462E-AFEF-05EB932DBC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9B9125-ECD1-4B1D-9E4B-D9CD1F800082}" type="datetime1">
              <a:rPr lang="en-US" smtClean="0"/>
              <a:pPr>
                <a:defRPr/>
              </a:pPr>
              <a:t>7/21/2022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3A2327-0EDF-4EBE-8D81-43495FA76C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2EB081F-44A5-4238-9E2B-665FD92F25B0}" type="datetime1">
              <a:rPr lang="en-US" smtClean="0"/>
              <a:pPr>
                <a:defRPr/>
              </a:pPr>
              <a:t>7/21/2022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A01EF0-1C48-479C-9199-7F5D25FD18C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fld id="{588AF047-80B6-4A2C-A300-E902737A6C0C}" type="datetime1">
              <a:rPr lang="en-US" smtClean="0"/>
              <a:pPr>
                <a:defRPr/>
              </a:pPr>
              <a:t>7/21/2022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8208CA-C12F-4548-835E-D2CC662C0B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0" y="381000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4" name="Text Box 5"/>
          <p:cNvSpPr txBox="1">
            <a:spLocks noChangeArrowheads="1"/>
          </p:cNvSpPr>
          <p:nvPr/>
        </p:nvSpPr>
        <p:spPr bwMode="auto">
          <a:xfrm>
            <a:off x="152400" y="228600"/>
            <a:ext cx="8839200" cy="6155531"/>
          </a:xfrm>
          <a:prstGeom prst="rect">
            <a:avLst/>
          </a:prstGeom>
          <a:noFill/>
          <a:ln w="9525">
            <a:noFill/>
            <a:miter lim="800000"/>
            <a:headEnd/>
            <a:tailEnd/>
          </a:ln>
        </p:spPr>
        <p:txBody>
          <a:bodyPr>
            <a:spAutoFit/>
          </a:bodyPr>
          <a:lstStyle/>
          <a:p>
            <a:pPr algn="ctr" eaLnBrk="1" hangingPunct="1">
              <a:spcBef>
                <a:spcPts val="0"/>
              </a:spcBef>
              <a:defRPr/>
            </a:pPr>
            <a:r>
              <a:rPr lang="en-US" sz="2700" b="1" dirty="0">
                <a:effectLst>
                  <a:outerShdw blurRad="38100" dist="38100" dir="2700000" algn="tl">
                    <a:srgbClr val="000000">
                      <a:alpha val="43137"/>
                    </a:srgbClr>
                  </a:outerShdw>
                </a:effectLst>
                <a:latin typeface="Times New Roman" panose="02020603050405020304" pitchFamily="18" charset="0"/>
                <a:cs typeface="Times New Roman" pitchFamily="18" charset="0"/>
              </a:rPr>
              <a:t>MAHENDRA ENGINEERING COLLEGE</a:t>
            </a:r>
            <a:endParaRPr lang="en-US" sz="2700" dirty="0">
              <a:latin typeface="Times New Roman" pitchFamily="18" charset="0"/>
              <a:cs typeface="Times New Roman" pitchFamily="18" charset="0"/>
            </a:endParaRPr>
          </a:p>
          <a:p>
            <a:pPr algn="ctr" eaLnBrk="1" hangingPunct="1">
              <a:spcBef>
                <a:spcPts val="0"/>
              </a:spcBef>
              <a:defRPr/>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(AUTONOMOUS)</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pPr algn="ctr" eaLnBrk="1" hangingPunct="1">
              <a:defRPr/>
            </a:pPr>
            <a:r>
              <a:rPr lang="en-US" b="1" dirty="0">
                <a:latin typeface="Times New Roman" pitchFamily="18" charset="0"/>
                <a:cs typeface="Times New Roman" pitchFamily="18" charset="0"/>
              </a:rPr>
              <a:t>DEPARTMENT OF COMPUTER SCIENCE &amp; ENGINEERING </a:t>
            </a:r>
          </a:p>
          <a:p>
            <a:pPr algn="ctr" eaLnBrk="1" hangingPunct="1">
              <a:defRPr/>
            </a:pPr>
            <a:r>
              <a:rPr lang="en-US" dirty="0">
                <a:latin typeface="Times New Roman" pitchFamily="18" charset="0"/>
                <a:cs typeface="Times New Roman" pitchFamily="18" charset="0"/>
              </a:rPr>
              <a:t> </a:t>
            </a:r>
          </a:p>
          <a:p>
            <a:pPr algn="ctr" eaLnBrk="1" hangingPunct="1">
              <a:defRPr/>
            </a:pPr>
            <a:endParaRPr lang="en-US" sz="1100" dirty="0">
              <a:latin typeface="Times New Roman" pitchFamily="18" charset="0"/>
              <a:cs typeface="Times New Roman" pitchFamily="18" charset="0"/>
            </a:endParaRPr>
          </a:p>
          <a:p>
            <a:pPr algn="ctr" eaLnBrk="1" hangingPunct="1">
              <a:defRPr/>
            </a:pPr>
            <a:endParaRPr lang="en-US" sz="1100" dirty="0">
              <a:latin typeface="Times New Roman" pitchFamily="18" charset="0"/>
              <a:cs typeface="Times New Roman" pitchFamily="18" charset="0"/>
            </a:endParaRPr>
          </a:p>
          <a:p>
            <a:pPr algn="ctr" eaLnBrk="1" hangingPunct="1">
              <a:defRPr/>
            </a:pPr>
            <a:endParaRPr lang="en-US" sz="1100" dirty="0">
              <a:latin typeface="Times New Roman" pitchFamily="18" charset="0"/>
              <a:cs typeface="Times New Roman" pitchFamily="18" charset="0"/>
            </a:endParaRPr>
          </a:p>
          <a:p>
            <a:pPr algn="ctr" eaLnBrk="1" hangingPunct="1">
              <a:spcBef>
                <a:spcPts val="0"/>
              </a:spcBef>
              <a:defRPr/>
            </a:pPr>
            <a:r>
              <a:rPr lang="en-US" sz="1100" dirty="0" smtClean="0">
                <a:latin typeface="Times New Roman" pitchFamily="18" charset="0"/>
                <a:cs typeface="Times New Roman" pitchFamily="18" charset="0"/>
              </a:rPr>
              <a:t>      </a:t>
            </a:r>
            <a:r>
              <a:rPr lang="" altLang="en-US" sz="2400" b="1" dirty="0"/>
              <a:t>Detection and Classification of Skin Cancer </a:t>
            </a:r>
            <a:r>
              <a:rPr lang="en-US" sz="2400" b="1" dirty="0"/>
              <a:t>Lesions  Using Tensor </a:t>
            </a:r>
            <a:r>
              <a:rPr lang="en-US" sz="2400" b="1" dirty="0" smtClean="0"/>
              <a:t>Flow</a:t>
            </a:r>
          </a:p>
          <a:p>
            <a:pPr algn="ctr" eaLnBrk="1" hangingPunct="1">
              <a:spcBef>
                <a:spcPts val="0"/>
              </a:spcBef>
              <a:defRPr/>
            </a:pPr>
            <a:endParaRPr lang="en-US" b="1" dirty="0">
              <a:latin typeface="Times New Roman" pitchFamily="18" charset="0"/>
              <a:cs typeface="Times New Roman" pitchFamily="18" charset="0"/>
            </a:endParaRPr>
          </a:p>
          <a:p>
            <a:pPr algn="ctr" eaLnBrk="1" hangingPunct="1">
              <a:defRPr/>
            </a:pPr>
            <a:endParaRPr lang="en-US" b="1" dirty="0">
              <a:latin typeface="Times New Roman" pitchFamily="18" charset="0"/>
              <a:cs typeface="Times New Roman" pitchFamily="18" charset="0"/>
            </a:endParaRPr>
          </a:p>
          <a:p>
            <a:pPr algn="ctr" eaLnBrk="1" hangingPunct="1">
              <a:defRPr/>
            </a:pPr>
            <a:r>
              <a:rPr lang="en-US" b="1" dirty="0">
                <a:latin typeface="Times New Roman" pitchFamily="18" charset="0"/>
                <a:cs typeface="Times New Roman" pitchFamily="18" charset="0"/>
              </a:rPr>
              <a:t>PROJECT </a:t>
            </a:r>
            <a:r>
              <a:rPr lang="en-US" b="1" dirty="0" smtClean="0">
                <a:latin typeface="Times New Roman" pitchFamily="18" charset="0"/>
                <a:cs typeface="Times New Roman" pitchFamily="18" charset="0"/>
              </a:rPr>
              <a:t>VIVA </a:t>
            </a:r>
            <a:r>
              <a:rPr lang="en-US" b="1" dirty="0">
                <a:latin typeface="Times New Roman" pitchFamily="18" charset="0"/>
                <a:cs typeface="Times New Roman" pitchFamily="18" charset="0"/>
              </a:rPr>
              <a:t>VOCE </a:t>
            </a:r>
          </a:p>
          <a:p>
            <a:pPr algn="ctr" eaLnBrk="1" hangingPunct="1">
              <a:defRPr/>
            </a:pPr>
            <a:endParaRPr lang="en-US" b="1" dirty="0">
              <a:latin typeface="Times New Roman" pitchFamily="18" charset="0"/>
              <a:cs typeface="Times New Roman" pitchFamily="18" charset="0"/>
            </a:endParaRPr>
          </a:p>
          <a:p>
            <a:pPr algn="ctr" eaLnBrk="1" hangingPunct="1">
              <a:defRPr/>
            </a:pPr>
            <a:r>
              <a:rPr lang="en-US" b="1" dirty="0" smtClean="0">
                <a:latin typeface="Times New Roman" pitchFamily="18" charset="0"/>
                <a:cs typeface="Times New Roman" pitchFamily="18" charset="0"/>
              </a:rPr>
              <a:t>DATE:20.03.2019</a:t>
            </a:r>
            <a:endParaRPr lang="en-US"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b="1" u="sng" dirty="0">
              <a:latin typeface="Times New Roman" pitchFamily="18" charset="0"/>
              <a:cs typeface="Times New Roman" pitchFamily="18" charset="0"/>
            </a:endParaRPr>
          </a:p>
          <a:p>
            <a:pPr eaLnBrk="1" hangingPunct="1">
              <a:defRPr/>
            </a:pPr>
            <a:r>
              <a:rPr lang="en-US" b="1" u="sng" dirty="0">
                <a:latin typeface="Times New Roman" pitchFamily="18" charset="0"/>
                <a:cs typeface="Times New Roman" pitchFamily="18" charset="0"/>
              </a:rPr>
              <a:t>Prepared By:</a:t>
            </a:r>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Guided By:</a:t>
            </a:r>
          </a:p>
          <a:p>
            <a:pPr eaLnBrk="1" hangingPunct="1">
              <a:defRPr/>
            </a:pPr>
            <a:r>
              <a:rPr lang="en-US" b="1" dirty="0" err="1">
                <a:latin typeface="Times New Roman" pitchFamily="18" charset="0"/>
                <a:cs typeface="Times New Roman" pitchFamily="18" charset="0"/>
              </a:rPr>
              <a:t>Sakthivel.C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Reg.No</a:t>
            </a:r>
            <a:r>
              <a:rPr lang="en-US" b="1" dirty="0">
                <a:latin typeface="Times New Roman" pitchFamily="18" charset="0"/>
                <a:cs typeface="Times New Roman" pitchFamily="18" charset="0"/>
              </a:rPr>
              <a:t>.: 151031068)</a:t>
            </a:r>
            <a:r>
              <a:rPr lang="en-US" sz="2000" b="1" dirty="0">
                <a:latin typeface="Times New Roman" pitchFamily="18" charset="0"/>
                <a:cs typeface="Times New Roman" pitchFamily="18" charset="0"/>
              </a:rPr>
              <a:t>  		</a:t>
            </a:r>
          </a:p>
          <a:p>
            <a:pPr eaLnBrk="1" hangingPunct="1">
              <a:defRPr/>
            </a:pPr>
            <a:r>
              <a:rPr lang="en-US" b="1" dirty="0">
                <a:latin typeface="Times New Roman" pitchFamily="18" charset="0"/>
                <a:cs typeface="Times New Roman" pitchFamily="18" charset="0"/>
              </a:rPr>
              <a:t>BE – Final Year / VIII </a:t>
            </a:r>
            <a:r>
              <a:rPr lang="en-US" b="1" dirty="0" smtClean="0">
                <a:latin typeface="Times New Roman" pitchFamily="18" charset="0"/>
                <a:cs typeface="Times New Roman" pitchFamily="18" charset="0"/>
              </a:rPr>
              <a:t>Semester </a:t>
            </a:r>
            <a:r>
              <a:rPr lang="en-US" b="1" dirty="0" smtClean="0">
                <a:latin typeface="Times New Roman" pitchFamily="18" charset="0"/>
                <a:cs typeface="Times New Roman" pitchFamily="18" charset="0"/>
              </a:rPr>
              <a:t>	</a:t>
            </a:r>
            <a:r>
              <a:rPr lang="" altLang="en-US" b="1" dirty="0" smtClean="0">
                <a:latin typeface="Times New Roman" panose="02020603050405020304" pitchFamily="18" charset="0"/>
                <a:cs typeface="Times New Roman" panose="02020603050405020304" pitchFamily="18" charset="0"/>
              </a:rPr>
              <a:t>                                Ms. P. Thilagavathi</a:t>
            </a:r>
            <a:r>
              <a:rPr lang="en-US" b="1" dirty="0" smtClean="0">
                <a:latin typeface="Times New Roman" pitchFamily="18" charset="0"/>
                <a:cs typeface="Times New Roman" pitchFamily="18" charset="0"/>
              </a:rPr>
              <a:t>, M.E.,</a:t>
            </a:r>
          </a:p>
          <a:p>
            <a:pPr eaLnBrk="1" hangingPunct="1">
              <a:defRPr/>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 altLang="en-US" b="1" dirty="0" smtClean="0"/>
              <a:t> 	Assistant Professor</a:t>
            </a:r>
            <a:endParaRPr lang="en-US" altLang="en-US" b="1" dirty="0">
              <a:latin typeface="Times New Roman" pitchFamily="18" charset="0"/>
              <a:cs typeface="Times New Roman" pitchFamily="18" charset="0"/>
            </a:endParaRPr>
          </a:p>
          <a:p>
            <a:pPr eaLnBrk="1" hangingPunct="1">
              <a:defRPr/>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2052" name="Picture 8" descr="http://jkaviationandtechnologies.com/logos/mahendra-engineering-college.jpg"/>
          <p:cNvPicPr>
            <a:picLocks noChangeAspect="1" noChangeArrowheads="1"/>
          </p:cNvPicPr>
          <p:nvPr/>
        </p:nvPicPr>
        <p:blipFill>
          <a:blip r:embed="rId3" cstate="print">
            <a:lum contrast="20000"/>
          </a:blip>
          <a:srcRect/>
          <a:stretch>
            <a:fillRect/>
          </a:stretch>
        </p:blipFill>
        <p:spPr bwMode="auto">
          <a:xfrm>
            <a:off x="8001000" y="76200"/>
            <a:ext cx="1076325" cy="1189038"/>
          </a:xfrm>
          <a:prstGeom prst="rect">
            <a:avLst/>
          </a:prstGeom>
          <a:solidFill>
            <a:srgbClr val="002060"/>
          </a:solidFill>
          <a:ln w="9525">
            <a:noFill/>
            <a:miter lim="800000"/>
            <a:headEnd/>
            <a:tailEnd/>
          </a:ln>
        </p:spPr>
      </p:pic>
      <p:pic>
        <p:nvPicPr>
          <p:cNvPr id="2053" name="Picture 6"/>
          <p:cNvPicPr>
            <a:picLocks noChangeAspect="1" noChangeArrowheads="1"/>
          </p:cNvPicPr>
          <p:nvPr/>
        </p:nvPicPr>
        <p:blipFill>
          <a:blip r:embed="rId4" cstate="print"/>
          <a:srcRect/>
          <a:stretch>
            <a:fillRect/>
          </a:stretch>
        </p:blipFill>
        <p:spPr bwMode="auto">
          <a:xfrm>
            <a:off x="76200" y="76200"/>
            <a:ext cx="1066800" cy="106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8067675" y="123825"/>
            <a:ext cx="1076325" cy="1189038"/>
          </a:xfrm>
          <a:prstGeom prst="rect">
            <a:avLst/>
          </a:prstGeom>
          <a:solidFill>
            <a:srgbClr val="002060"/>
          </a:solidFill>
          <a:ln w="9525">
            <a:noFill/>
            <a:miter lim="800000"/>
            <a:headEnd/>
            <a:tailEnd/>
          </a:ln>
        </p:spPr>
      </p:pic>
      <p:sp>
        <p:nvSpPr>
          <p:cNvPr id="11268" name="Title 4"/>
          <p:cNvSpPr>
            <a:spLocks noGrp="1"/>
          </p:cNvSpPr>
          <p:nvPr>
            <p:ph type="title"/>
          </p:nvPr>
        </p:nvSpPr>
        <p:spPr>
          <a:xfrm>
            <a:off x="304800" y="274638"/>
            <a:ext cx="4114800" cy="1143000"/>
          </a:xfrm>
        </p:spPr>
        <p:txBody>
          <a:bodyPr/>
          <a:lstStyle/>
          <a:p>
            <a:r>
              <a:rPr lang="en-US" sz="2400" b="1" smtClean="0">
                <a:latin typeface="Times New Roman" pitchFamily="18" charset="0"/>
                <a:cs typeface="Times New Roman" pitchFamily="18" charset="0"/>
              </a:rPr>
              <a:t>MODULE DESCRIPTION:</a:t>
            </a:r>
          </a:p>
        </p:txBody>
      </p:sp>
      <p:sp>
        <p:nvSpPr>
          <p:cNvPr id="11269" name="Content Placeholder 5"/>
          <p:cNvSpPr>
            <a:spLocks noGrp="1"/>
          </p:cNvSpPr>
          <p:nvPr>
            <p:ph idx="1"/>
          </p:nvPr>
        </p:nvSpPr>
        <p:spPr>
          <a:xfrm>
            <a:off x="457200" y="1524000"/>
            <a:ext cx="8229600" cy="4648200"/>
          </a:xfrm>
        </p:spPr>
        <p:txBody>
          <a:bodyPr/>
          <a:lstStyle/>
          <a:p>
            <a:pPr>
              <a:lnSpc>
                <a:spcPct val="150000"/>
              </a:lnSpc>
              <a:buNone/>
            </a:pPr>
            <a:r>
              <a:rPr lang="" altLang="en-US" sz="2400" b="1" dirty="0" smtClean="0">
                <a:latin typeface="Times New Roman" panose="02020603050405020304" pitchFamily="18" charset="0"/>
                <a:cs typeface="Times New Roman" panose="02020603050405020304" pitchFamily="18" charset="0"/>
              </a:rPr>
              <a:t>Data Acquisition</a:t>
            </a:r>
          </a:p>
          <a:p>
            <a:pPr>
              <a:lnSpc>
                <a:spcPct val="150000"/>
              </a:lnSpc>
            </a:pPr>
            <a:r>
              <a:rPr lang="" altLang="en-US" sz="2400" dirty="0" smtClean="0">
                <a:latin typeface="Times New Roman" panose="02020603050405020304" pitchFamily="18" charset="0"/>
                <a:cs typeface="Times New Roman" panose="02020603050405020304" pitchFamily="18" charset="0"/>
              </a:rPr>
              <a:t>Data Acquistion is the process of collecting data for training.</a:t>
            </a:r>
          </a:p>
          <a:p>
            <a:pPr>
              <a:lnSpc>
                <a:spcPct val="150000"/>
              </a:lnSpc>
            </a:pPr>
            <a:r>
              <a:rPr lang="en-IN" altLang="en-US" sz="2400" dirty="0" smtClean="0">
                <a:latin typeface="Times New Roman" panose="02020603050405020304" pitchFamily="18" charset="0"/>
                <a:cs typeface="Times New Roman" panose="02020603050405020304" pitchFamily="18" charset="0"/>
              </a:rPr>
              <a:t>Training will be done by using ISIC datasets.</a:t>
            </a:r>
          </a:p>
          <a:p>
            <a:pPr>
              <a:lnSpc>
                <a:spcPct val="150000"/>
              </a:lnSpc>
            </a:pPr>
            <a:r>
              <a:rPr lang="" altLang="en-US" sz="2400" dirty="0" smtClean="0">
                <a:latin typeface="Times New Roman" panose="02020603050405020304" pitchFamily="18" charset="0"/>
                <a:cs typeface="Times New Roman" panose="02020603050405020304" pitchFamily="18" charset="0"/>
              </a:rPr>
              <a:t>Totally there are more than 12000 images to train the model.</a:t>
            </a:r>
            <a:endParaRPr lang="" altLang="en-US" sz="2400" dirty="0">
              <a:latin typeface="Times New Roman" panose="02020603050405020304" pitchFamily="18" charset="0"/>
              <a:cs typeface="Times New Roman" panose="02020603050405020304" pitchFamily="18" charset="0"/>
            </a:endParaRPr>
          </a:p>
          <a:p>
            <a:pPr>
              <a:lnSpc>
                <a:spcPct val="150000"/>
              </a:lnSpc>
              <a:buNone/>
            </a:pPr>
            <a:endParaRPr lang="en-US" sz="2000" dirty="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91475" y="123825"/>
            <a:ext cx="1076325" cy="1189038"/>
          </a:xfrm>
          <a:prstGeom prst="rect">
            <a:avLst/>
          </a:prstGeom>
          <a:solidFill>
            <a:srgbClr val="002060"/>
          </a:solidFill>
          <a:ln w="9525">
            <a:noFill/>
            <a:miter lim="800000"/>
            <a:headEnd/>
            <a:tailEnd/>
          </a:ln>
        </p:spPr>
      </p:pic>
      <p:sp>
        <p:nvSpPr>
          <p:cNvPr id="13316" name="Title 4"/>
          <p:cNvSpPr>
            <a:spLocks noGrp="1"/>
          </p:cNvSpPr>
          <p:nvPr>
            <p:ph type="title"/>
          </p:nvPr>
        </p:nvSpPr>
        <p:spPr>
          <a:xfrm>
            <a:off x="228600" y="274638"/>
            <a:ext cx="1676400" cy="792162"/>
          </a:xfrm>
        </p:spPr>
        <p:txBody>
          <a:bodyPr/>
          <a:lstStyle/>
          <a:p>
            <a:r>
              <a:rPr lang="en-US" sz="2400" smtClean="0">
                <a:latin typeface="Times New Roman" pitchFamily="18" charset="0"/>
                <a:cs typeface="Times New Roman" pitchFamily="18" charset="0"/>
              </a:rPr>
              <a:t>CONT…</a:t>
            </a:r>
          </a:p>
        </p:txBody>
      </p:sp>
      <p:sp>
        <p:nvSpPr>
          <p:cNvPr id="13317" name="Content Placeholder 5"/>
          <p:cNvSpPr>
            <a:spLocks noGrp="1"/>
          </p:cNvSpPr>
          <p:nvPr>
            <p:ph idx="1"/>
          </p:nvPr>
        </p:nvSpPr>
        <p:spPr>
          <a:xfrm>
            <a:off x="457200" y="990600"/>
            <a:ext cx="8229600" cy="5135563"/>
          </a:xfrm>
        </p:spPr>
        <p:txBody>
          <a:bodyPr/>
          <a:lstStyle/>
          <a:p>
            <a:pPr marL="0" indent="0">
              <a:buNone/>
              <a:defRPr/>
            </a:pPr>
            <a:r>
              <a:rPr lang="" altLang="en-US" sz="2400" b="1" dirty="0" smtClean="0">
                <a:latin typeface="Times New Roman" panose="02020603050405020304" pitchFamily="18" charset="0"/>
                <a:cs typeface="Times New Roman" panose="02020603050405020304" pitchFamily="18" charset="0"/>
              </a:rPr>
              <a:t>FIRST MODEL CONSTRUCTION AND TUNING</a:t>
            </a:r>
          </a:p>
          <a:p>
            <a:pPr marL="0" indent="0">
              <a:buNone/>
              <a:defRPr/>
            </a:pPr>
            <a:endParaRPr lang="" altLang="en-US" sz="2400" b="1" dirty="0" smtClean="0">
              <a:latin typeface="Times New Roman" panose="02020603050405020304" pitchFamily="18" charset="0"/>
              <a:cs typeface="Times New Roman" panose="02020603050405020304" pitchFamily="18" charset="0"/>
            </a:endParaRPr>
          </a:p>
          <a:p>
            <a:pPr marL="0" indent="0">
              <a:defRPr/>
            </a:pPr>
            <a:r>
              <a:rPr lang="" altLang="en-US" sz="2200" dirty="0" smtClean="0">
                <a:latin typeface="Times New Roman" panose="02020603050405020304" pitchFamily="18" charset="0"/>
                <a:cs typeface="Times New Roman" panose="02020603050405020304" pitchFamily="18" charset="0"/>
              </a:rPr>
              <a:t>Training the model based on the ISIC dataset</a:t>
            </a:r>
          </a:p>
          <a:p>
            <a:pPr marL="0" indent="0">
              <a:buNone/>
              <a:defRPr/>
            </a:pPr>
            <a:endParaRPr lang="" altLang="en-US" sz="2200" dirty="0" smtClean="0">
              <a:latin typeface="Times New Roman" panose="02020603050405020304" pitchFamily="18" charset="0"/>
              <a:cs typeface="Times New Roman" panose="02020603050405020304" pitchFamily="18" charset="0"/>
            </a:endParaRPr>
          </a:p>
          <a:p>
            <a:pPr marL="0" indent="0">
              <a:defRPr/>
            </a:pPr>
            <a:r>
              <a:rPr lang="" altLang="en-US" sz="2200" dirty="0" smtClean="0">
                <a:latin typeface="Times New Roman" panose="02020603050405020304" pitchFamily="18" charset="0"/>
                <a:cs typeface="Times New Roman" panose="02020603050405020304" pitchFamily="18" charset="0"/>
              </a:rPr>
              <a:t>The first set of trainig will be given on 4000 steps</a:t>
            </a:r>
          </a:p>
          <a:p>
            <a:pPr marL="0" indent="0">
              <a:defRPr/>
            </a:pPr>
            <a:endParaRPr lang="" altLang="en-US" sz="2200" dirty="0" smtClean="0">
              <a:latin typeface="Times New Roman" panose="02020603050405020304" pitchFamily="18" charset="0"/>
              <a:cs typeface="Times New Roman" panose="02020603050405020304" pitchFamily="18" charset="0"/>
            </a:endParaRPr>
          </a:p>
          <a:p>
            <a:pPr marL="0" indent="0">
              <a:defRPr/>
            </a:pPr>
            <a:r>
              <a:rPr lang="" altLang="en-US" sz="2200" dirty="0" smtClean="0">
                <a:latin typeface="Times New Roman" panose="02020603050405020304" pitchFamily="18" charset="0"/>
                <a:cs typeface="Times New Roman" panose="02020603050405020304" pitchFamily="18" charset="0"/>
              </a:rPr>
              <a:t>Once after giving the command we need to wait for the training procedure to complete with tensorflow</a:t>
            </a:r>
          </a:p>
          <a:p>
            <a:pPr marL="0" indent="0">
              <a:defRPr/>
            </a:pPr>
            <a:endParaRPr lang="" altLang="en-US" sz="2200" dirty="0" smtClean="0">
              <a:latin typeface="Times New Roman" panose="02020603050405020304" pitchFamily="18" charset="0"/>
              <a:cs typeface="Times New Roman" panose="02020603050405020304" pitchFamily="18" charset="0"/>
            </a:endParaRPr>
          </a:p>
          <a:p>
            <a:pPr marL="0" indent="0">
              <a:buNone/>
              <a:defRPr/>
            </a:pPr>
            <a:endParaRPr lang="" alt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23825"/>
            <a:ext cx="1076325" cy="1189038"/>
          </a:xfrm>
          <a:prstGeom prst="rect">
            <a:avLst/>
          </a:prstGeom>
          <a:solidFill>
            <a:srgbClr val="002060"/>
          </a:solidFill>
          <a:ln w="9525">
            <a:noFill/>
            <a:miter lim="800000"/>
            <a:headEnd/>
            <a:tailEnd/>
          </a:ln>
        </p:spPr>
      </p:pic>
      <p:sp>
        <p:nvSpPr>
          <p:cNvPr id="14340" name="Title 4"/>
          <p:cNvSpPr>
            <a:spLocks noGrp="1"/>
          </p:cNvSpPr>
          <p:nvPr>
            <p:ph type="title"/>
          </p:nvPr>
        </p:nvSpPr>
        <p:spPr>
          <a:xfrm>
            <a:off x="228600" y="274638"/>
            <a:ext cx="1752600" cy="1143000"/>
          </a:xfrm>
        </p:spPr>
        <p:txBody>
          <a:bodyPr/>
          <a:lstStyle/>
          <a:p>
            <a:r>
              <a:rPr lang="en-US" sz="2400" smtClean="0">
                <a:latin typeface="Times New Roman" pitchFamily="18" charset="0"/>
                <a:cs typeface="Times New Roman" pitchFamily="18" charset="0"/>
              </a:rPr>
              <a:t>CONT…</a:t>
            </a:r>
          </a:p>
        </p:txBody>
      </p:sp>
      <p:sp>
        <p:nvSpPr>
          <p:cNvPr id="14341" name="Content Placeholder 5"/>
          <p:cNvSpPr>
            <a:spLocks noGrp="1"/>
          </p:cNvSpPr>
          <p:nvPr>
            <p:ph idx="1"/>
          </p:nvPr>
        </p:nvSpPr>
        <p:spPr>
          <a:xfrm>
            <a:off x="457200" y="1219200"/>
            <a:ext cx="8229600" cy="4267200"/>
          </a:xfrm>
        </p:spPr>
        <p:txBody>
          <a:bodyPr/>
          <a:lstStyle/>
          <a:p>
            <a:pPr marL="0" indent="0" algn="just">
              <a:lnSpc>
                <a:spcPct val="150000"/>
              </a:lnSpc>
              <a:buNone/>
            </a:pPr>
            <a:r>
              <a:rPr lang="en-US" altLang="en-US" sz="2400" b="1" dirty="0" smtClean="0">
                <a:latin typeface="Times New Roman" panose="02020603050405020304" pitchFamily="18" charset="0"/>
                <a:cs typeface="Times New Roman" panose="02020603050405020304" pitchFamily="18" charset="0"/>
              </a:rPr>
              <a:t>MODEL OPTIMIZATION I (DATA AUGMENTATION)</a:t>
            </a:r>
          </a:p>
          <a:p>
            <a:pPr marL="0" indent="0" algn="just">
              <a:lnSpc>
                <a:spcPct val="150000"/>
              </a:lnSpc>
              <a:buNone/>
            </a:pPr>
            <a:endParaRPr lang="en-US" sz="2000" b="1" baseline="30000" dirty="0" smtClean="0">
              <a:latin typeface="Times New Roman" panose="02020603050405020304" pitchFamily="18" charset="0"/>
              <a:cs typeface="Times New Roman" panose="02020603050405020304" pitchFamily="18" charset="0"/>
            </a:endParaRPr>
          </a:p>
          <a:p>
            <a:pPr marL="0" indent="0" algn="just">
              <a:lnSpc>
                <a:spcPct val="150000"/>
              </a:lnSpc>
            </a:pPr>
            <a:r>
              <a:rPr lang="en-US" sz="2000" dirty="0" smtClean="0">
                <a:latin typeface="Times New Roman" pitchFamily="18" charset="0"/>
                <a:cs typeface="Times New Roman" pitchFamily="18" charset="0"/>
              </a:rPr>
              <a:t>Data augmentation is a way of creating new ‘data’ with different orientations. The benefits of this are two fold, the first being the ability to generate ‘more data’ from limited data and secondly it prevents over fitting.</a:t>
            </a:r>
          </a:p>
          <a:p>
            <a:pPr marL="0" indent="0" algn="just">
              <a:lnSpc>
                <a:spcPct val="150000"/>
              </a:lnSpc>
            </a:pPr>
            <a:r>
              <a:rPr lang="en-US" sz="2000" dirty="0" smtClean="0">
                <a:latin typeface="Times New Roman" pitchFamily="18" charset="0"/>
                <a:cs typeface="Times New Roman" pitchFamily="18" charset="0"/>
              </a:rPr>
              <a:t>The data provided to the model will be reused to train the model iteratively to increase the accuracy and reduce </a:t>
            </a:r>
            <a:r>
              <a:rPr lang="en-US" sz="2000" dirty="0" err="1" smtClean="0">
                <a:latin typeface="Times New Roman" pitchFamily="18" charset="0"/>
                <a:cs typeface="Times New Roman" pitchFamily="18" charset="0"/>
              </a:rPr>
              <a:t>overfitting</a:t>
            </a:r>
            <a:r>
              <a:rPr lang="en-US" sz="20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23825"/>
            <a:ext cx="1076325" cy="1189038"/>
          </a:xfrm>
          <a:prstGeom prst="rect">
            <a:avLst/>
          </a:prstGeom>
          <a:solidFill>
            <a:srgbClr val="002060"/>
          </a:solidFill>
          <a:ln w="9525">
            <a:noFill/>
            <a:miter lim="800000"/>
            <a:headEnd/>
            <a:tailEnd/>
          </a:ln>
        </p:spPr>
      </p:pic>
      <p:sp>
        <p:nvSpPr>
          <p:cNvPr id="15364" name="Title 4"/>
          <p:cNvSpPr>
            <a:spLocks noGrp="1"/>
          </p:cNvSpPr>
          <p:nvPr>
            <p:ph type="title"/>
          </p:nvPr>
        </p:nvSpPr>
        <p:spPr>
          <a:xfrm>
            <a:off x="304800" y="274638"/>
            <a:ext cx="1600200" cy="1143000"/>
          </a:xfrm>
        </p:spPr>
        <p:txBody>
          <a:bodyPr/>
          <a:lstStyle/>
          <a:p>
            <a:r>
              <a:rPr lang="en-US" sz="2400" smtClean="0">
                <a:latin typeface="Times New Roman" pitchFamily="18" charset="0"/>
                <a:cs typeface="Times New Roman" pitchFamily="18" charset="0"/>
              </a:rPr>
              <a:t>CONT…</a:t>
            </a:r>
          </a:p>
        </p:txBody>
      </p:sp>
      <p:sp>
        <p:nvSpPr>
          <p:cNvPr id="15365" name="Content Placeholder 5"/>
          <p:cNvSpPr>
            <a:spLocks noGrp="1"/>
          </p:cNvSpPr>
          <p:nvPr>
            <p:ph idx="1"/>
          </p:nvPr>
        </p:nvSpPr>
        <p:spPr>
          <a:xfrm>
            <a:off x="457200" y="1371600"/>
            <a:ext cx="8229600" cy="4754563"/>
          </a:xfrm>
        </p:spPr>
        <p:txBody>
          <a:bodyPr/>
          <a:lstStyle/>
          <a:p>
            <a:pPr marL="0" indent="0">
              <a:buNone/>
              <a:defRPr/>
            </a:pPr>
            <a:r>
              <a:rPr lang="" altLang="en-US" sz="2400" b="1" dirty="0" smtClean="0">
                <a:latin typeface="Times New Roman" panose="02020603050405020304" pitchFamily="18" charset="0"/>
                <a:cs typeface="Times New Roman" panose="02020603050405020304" pitchFamily="18" charset="0"/>
              </a:rPr>
              <a:t>MODEL OPTIMIZATION II (TRANSFERRED LEARNING)</a:t>
            </a:r>
          </a:p>
          <a:p>
            <a:pPr marL="0" indent="0">
              <a:buNone/>
              <a:defRPr/>
            </a:pPr>
            <a:endParaRPr lang="" altLang="en-US" sz="2400" b="1" dirty="0" smtClean="0">
              <a:latin typeface="Times New Roman" panose="02020603050405020304" pitchFamily="18" charset="0"/>
              <a:cs typeface="Times New Roman" panose="02020603050405020304" pitchFamily="18" charset="0"/>
            </a:endParaRPr>
          </a:p>
          <a:p>
            <a:pPr marL="0" indent="0">
              <a:defRPr/>
            </a:pPr>
            <a:r>
              <a:rPr lang="en-US" sz="2000" dirty="0" smtClean="0">
                <a:latin typeface="Times New Roman" pitchFamily="18" charset="0"/>
                <a:cs typeface="Times New Roman" pitchFamily="18" charset="0"/>
              </a:rPr>
              <a:t>Transfer learning is a research problem in machine learning that focuses on storing knowledge gained while solving one problem and applying it to a different but related problem.</a:t>
            </a:r>
          </a:p>
          <a:p>
            <a:pPr marL="0" indent="0">
              <a:buNone/>
              <a:defRPr/>
            </a:pPr>
            <a:endParaRPr lang="en-US" altLang="en-US" sz="2000" dirty="0" smtClean="0">
              <a:latin typeface="Times New Roman" pitchFamily="18" charset="0"/>
              <a:cs typeface="Times New Roman" pitchFamily="18" charset="0"/>
            </a:endParaRPr>
          </a:p>
          <a:p>
            <a:pPr marL="0" indent="0">
              <a:defRPr/>
            </a:pPr>
            <a:r>
              <a:rPr lang="en-US" altLang="en-US" sz="2000" dirty="0" smtClean="0">
                <a:latin typeface="Times New Roman" pitchFamily="18" charset="0"/>
                <a:cs typeface="Times New Roman" pitchFamily="18" charset="0"/>
              </a:rPr>
              <a:t>The model will store the result of anything new provided to it in </a:t>
            </a:r>
            <a:r>
              <a:rPr lang="en-US" altLang="en-US" sz="2000" dirty="0" err="1" smtClean="0">
                <a:latin typeface="Times New Roman" pitchFamily="18" charset="0"/>
                <a:cs typeface="Times New Roman" pitchFamily="18" charset="0"/>
              </a:rPr>
              <a:t>graph.pb</a:t>
            </a:r>
            <a:r>
              <a:rPr lang="en-US" altLang="en-US" sz="2000" dirty="0" smtClean="0">
                <a:latin typeface="Times New Roman" pitchFamily="18" charset="0"/>
                <a:cs typeface="Times New Roman" pitchFamily="18" charset="0"/>
              </a:rPr>
              <a:t> files and  use it for future </a:t>
            </a:r>
            <a:r>
              <a:rPr lang="en-US" altLang="en-US" sz="2000" dirty="0" err="1" smtClean="0">
                <a:latin typeface="Times New Roman" pitchFamily="18" charset="0"/>
                <a:cs typeface="Times New Roman" pitchFamily="18" charset="0"/>
              </a:rPr>
              <a:t>instamces</a:t>
            </a:r>
            <a:r>
              <a:rPr lang="en-US" altLang="en-US" sz="2000" dirty="0" smtClean="0">
                <a:latin typeface="Times New Roman" pitchFamily="18" charset="0"/>
                <a:cs typeface="Times New Roman" pitchFamily="18" charset="0"/>
              </a:rPr>
              <a:t>.</a:t>
            </a:r>
            <a:endParaRPr lang=""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23825"/>
            <a:ext cx="1076325" cy="1189038"/>
          </a:xfrm>
          <a:prstGeom prst="rect">
            <a:avLst/>
          </a:prstGeom>
          <a:solidFill>
            <a:srgbClr val="002060"/>
          </a:solidFill>
          <a:ln w="9525">
            <a:noFill/>
            <a:miter lim="800000"/>
            <a:headEnd/>
            <a:tailEnd/>
          </a:ln>
        </p:spPr>
      </p:pic>
      <p:sp>
        <p:nvSpPr>
          <p:cNvPr id="15364" name="Title 4"/>
          <p:cNvSpPr>
            <a:spLocks noGrp="1"/>
          </p:cNvSpPr>
          <p:nvPr>
            <p:ph type="title"/>
          </p:nvPr>
        </p:nvSpPr>
        <p:spPr>
          <a:xfrm>
            <a:off x="304800" y="274638"/>
            <a:ext cx="1600200" cy="1143000"/>
          </a:xfrm>
        </p:spPr>
        <p:txBody>
          <a:bodyPr/>
          <a:lstStyle/>
          <a:p>
            <a:r>
              <a:rPr lang="en-US" sz="2400" smtClean="0">
                <a:latin typeface="Times New Roman" pitchFamily="18" charset="0"/>
                <a:cs typeface="Times New Roman" pitchFamily="18" charset="0"/>
              </a:rPr>
              <a:t>CONT…</a:t>
            </a:r>
          </a:p>
        </p:txBody>
      </p:sp>
      <p:sp>
        <p:nvSpPr>
          <p:cNvPr id="15365" name="Content Placeholder 5"/>
          <p:cNvSpPr>
            <a:spLocks noGrp="1"/>
          </p:cNvSpPr>
          <p:nvPr>
            <p:ph idx="1"/>
          </p:nvPr>
        </p:nvSpPr>
        <p:spPr>
          <a:xfrm>
            <a:off x="457200" y="1371600"/>
            <a:ext cx="8229600" cy="4754563"/>
          </a:xfrm>
        </p:spPr>
        <p:txBody>
          <a:bodyPr/>
          <a:lstStyle/>
          <a:p>
            <a:pPr marL="0" indent="0">
              <a:buNone/>
              <a:defRPr/>
            </a:pPr>
            <a:r>
              <a:rPr lang="" altLang="en-US" sz="2400" b="1" dirty="0" smtClean="0">
                <a:latin typeface="Times New Roman" panose="02020603050405020304" pitchFamily="18" charset="0"/>
                <a:cs typeface="Times New Roman" panose="02020603050405020304" pitchFamily="18" charset="0"/>
              </a:rPr>
              <a:t>MODEL OPTIMIZATION III (FINE TUNING)</a:t>
            </a:r>
          </a:p>
          <a:p>
            <a:pPr marL="0" indent="0">
              <a:buNone/>
              <a:defRPr/>
            </a:pPr>
            <a:endParaRPr lang="" altLang="en-US" sz="2400" b="1" dirty="0" smtClean="0">
              <a:latin typeface="Times New Roman" panose="02020603050405020304" pitchFamily="18" charset="0"/>
              <a:cs typeface="Times New Roman" panose="02020603050405020304" pitchFamily="18" charset="0"/>
            </a:endParaRPr>
          </a:p>
          <a:p>
            <a:pPr marL="0" indent="0">
              <a:defRPr/>
            </a:pPr>
            <a:r>
              <a:rPr lang="en-US" sz="2000" dirty="0" smtClean="0">
                <a:latin typeface="Times New Roman" pitchFamily="18" charset="0"/>
                <a:cs typeface="Times New Roman" pitchFamily="18" charset="0"/>
              </a:rPr>
              <a:t>Fine tuning refers to the process of making small modifications to improve or optimize an outcome. Generally, fine tuning seeks to increase the effectiveness or efficiency of a process or function</a:t>
            </a:r>
            <a:r>
              <a:rPr lang="en-US" sz="2000" dirty="0" smtClean="0"/>
              <a:t>.</a:t>
            </a:r>
          </a:p>
          <a:p>
            <a:pPr marL="0" indent="0">
              <a:defRPr/>
            </a:pPr>
            <a:endParaRPr lang="en-US" altLang="en-US" sz="2000" b="1" dirty="0" smtClean="0">
              <a:latin typeface="Times New Roman" panose="02020603050405020304" pitchFamily="18" charset="0"/>
              <a:cs typeface="Times New Roman" panose="02020603050405020304" pitchFamily="18" charset="0"/>
            </a:endParaRPr>
          </a:p>
          <a:p>
            <a:pPr marL="0" indent="0">
              <a:defRPr/>
            </a:pPr>
            <a:r>
              <a:rPr lang="en-US" altLang="en-US" sz="2000" dirty="0" smtClean="0">
                <a:latin typeface="Times New Roman" panose="02020603050405020304" pitchFamily="18" charset="0"/>
                <a:cs typeface="Times New Roman" panose="02020603050405020304" pitchFamily="18" charset="0"/>
              </a:rPr>
              <a:t>Once the whole training and optimization process is done we can fine tune the model based on the results we get from it.</a:t>
            </a:r>
          </a:p>
          <a:p>
            <a:pPr marL="0" indent="0">
              <a:defRPr/>
            </a:pPr>
            <a:endParaRPr lang="en-US" altLang="en-US" sz="2000" dirty="0" smtClean="0">
              <a:latin typeface="Times New Roman" panose="02020603050405020304" pitchFamily="18" charset="0"/>
              <a:cs typeface="Times New Roman" panose="02020603050405020304" pitchFamily="18" charset="0"/>
            </a:endParaRPr>
          </a:p>
          <a:p>
            <a:pPr marL="0" indent="0">
              <a:defRPr/>
            </a:pPr>
            <a:r>
              <a:rPr lang="en-US" altLang="en-US" sz="2000" dirty="0" smtClean="0">
                <a:latin typeface="Times New Roman" panose="02020603050405020304" pitchFamily="18" charset="0"/>
                <a:cs typeface="Times New Roman" panose="02020603050405020304" pitchFamily="18" charset="0"/>
              </a:rPr>
              <a:t>The model can be further optimized  to get more desirable results.</a:t>
            </a:r>
            <a:endParaRPr lang="" alt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14</a:t>
            </a:fld>
            <a:endParaRPr lang="en-US"/>
          </a:p>
        </p:txBody>
      </p:sp>
    </p:spTree>
    <p:extLst>
      <p:ext uri="{BB962C8B-B14F-4D97-AF65-F5344CB8AC3E}">
        <p14:creationId xmlns:p14="http://schemas.microsoft.com/office/powerpoint/2010/main" val="73726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smtClean="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525963"/>
          </a:xfrm>
        </p:spPr>
        <p:txBody>
          <a:bodyPr/>
          <a:lstStyle/>
          <a:p>
            <a:pPr>
              <a:lnSpc>
                <a:spcPct val="150000"/>
              </a:lnSpc>
              <a:buNone/>
            </a:pPr>
            <a:r>
              <a:rPr lang="en-US" sz="2000" b="1" dirty="0" smtClean="0">
                <a:solidFill>
                  <a:schemeClr val="tx1"/>
                </a:solidFill>
                <a:latin typeface="Times New Roman" pitchFamily="18" charset="0"/>
                <a:cs typeface="Times New Roman" pitchFamily="18" charset="0"/>
              </a:rPr>
              <a:t> </a:t>
            </a:r>
            <a:endParaRPr lang="en-US" sz="2000" dirty="0" smtClean="0">
              <a:solidFill>
                <a:schemeClr val="tx1"/>
              </a:solidFill>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project has proposed a Deep Learning solution for assisting dermatologists during the diagnosis of skin lesions.</a:t>
            </a:r>
          </a:p>
          <a:p>
            <a:pPr>
              <a:lnSpc>
                <a:spcPct val="150000"/>
              </a:lnSpc>
            </a:pPr>
            <a:r>
              <a:rPr lang="en-US" sz="2000" dirty="0" smtClean="0">
                <a:latin typeface="Times New Roman" pitchFamily="18" charset="0"/>
                <a:cs typeface="Times New Roman" pitchFamily="18" charset="0"/>
              </a:rPr>
              <a:t> More specifically, it has investigated how a previous semantic segmentation of the skin lesion improves the performance of a fine-tuned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neural network model approach for a 2-class classifier for early melanoma </a:t>
            </a:r>
          </a:p>
          <a:p>
            <a:pPr>
              <a:lnSpc>
                <a:spcPct val="150000"/>
              </a:lnSpc>
            </a:pPr>
            <a:r>
              <a:rPr lang="en-US" sz="2000" dirty="0" smtClean="0">
                <a:latin typeface="Times New Roman" pitchFamily="18" charset="0"/>
                <a:cs typeface="Times New Roman" pitchFamily="18" charset="0"/>
              </a:rPr>
              <a:t>The proposed approach achieves promising results, most notably, a </a:t>
            </a:r>
            <a:r>
              <a:rPr lang="en-US" sz="2000" dirty="0" err="1" smtClean="0">
                <a:latin typeface="Times New Roman" pitchFamily="18" charset="0"/>
                <a:cs typeface="Times New Roman" pitchFamily="18" charset="0"/>
              </a:rPr>
              <a:t>Jaccard</a:t>
            </a:r>
            <a:r>
              <a:rPr lang="en-US" sz="2000" dirty="0" smtClean="0">
                <a:latin typeface="Times New Roman" pitchFamily="18" charset="0"/>
                <a:cs typeface="Times New Roman" pitchFamily="18" charset="0"/>
              </a:rPr>
              <a:t> value of 91.76%.</a:t>
            </a:r>
            <a:endParaRPr lang="en-US"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2DD8B2F4-AF06-47E8-9668-16DD1CDD1D0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latin typeface="Times New Roman" pitchFamily="18" charset="0"/>
                <a:cs typeface="Times New Roman" pitchFamily="18" charset="0"/>
              </a:rPr>
              <a:t>Installing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tensorflow</a:t>
            </a:r>
            <a:endParaRPr lang="en-US" sz="2000" dirty="0">
              <a:latin typeface="Times New Roman" pitchFamily="18" charset="0"/>
              <a:cs typeface="Times New Roman" pitchFamily="18" charset="0"/>
            </a:endParaRPr>
          </a:p>
        </p:txBody>
      </p:sp>
      <p:pic>
        <p:nvPicPr>
          <p:cNvPr id="6" name="Content Placeholder 5" descr="DeepinScreenshot_20190214025721.png"/>
          <p:cNvPicPr>
            <a:picLocks noGrp="1" noChangeAspect="1"/>
          </p:cNvPicPr>
          <p:nvPr>
            <p:ph idx="1"/>
          </p:nvPr>
        </p:nvPicPr>
        <p:blipFill>
          <a:blip r:embed="rId2"/>
          <a:stretch>
            <a:fillRect/>
          </a:stretch>
        </p:blipFill>
        <p:spPr>
          <a:xfrm>
            <a:off x="546957" y="1600200"/>
            <a:ext cx="8050086" cy="4525963"/>
          </a:xfrm>
        </p:spPr>
      </p:pic>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latin typeface="Times New Roman" pitchFamily="18" charset="0"/>
                <a:cs typeface="Times New Roman" pitchFamily="18" charset="0"/>
              </a:rPr>
              <a:t>Training Started</a:t>
            </a:r>
            <a:endParaRPr lang="en-US" sz="2200" dirty="0">
              <a:latin typeface="Times New Roman" pitchFamily="18" charset="0"/>
              <a:cs typeface="Times New Roman" pitchFamily="18" charset="0"/>
            </a:endParaRPr>
          </a:p>
        </p:txBody>
      </p:sp>
      <p:pic>
        <p:nvPicPr>
          <p:cNvPr id="6" name="Content Placeholder 5" descr="DeepinScreenshot_20190214041556.png"/>
          <p:cNvPicPr>
            <a:picLocks noGrp="1" noChangeAspect="1"/>
          </p:cNvPicPr>
          <p:nvPr>
            <p:ph idx="1"/>
          </p:nvPr>
        </p:nvPicPr>
        <p:blipFill>
          <a:blip r:embed="rId2"/>
          <a:stretch>
            <a:fillRect/>
          </a:stretch>
        </p:blipFill>
        <p:spPr>
          <a:xfrm>
            <a:off x="546957" y="1600200"/>
            <a:ext cx="8050086" cy="4525963"/>
          </a:xfrm>
        </p:spPr>
      </p:pic>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400" dirty="0" smtClean="0"/>
              <a:t>Training finished</a:t>
            </a:r>
            <a:endParaRPr lang="en-US" sz="2400" dirty="0"/>
          </a:p>
        </p:txBody>
      </p:sp>
      <p:pic>
        <p:nvPicPr>
          <p:cNvPr id="17414"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772400" y="304800"/>
            <a:ext cx="1066800" cy="1066800"/>
          </a:xfrm>
          <a:prstGeom prst="rect">
            <a:avLst/>
          </a:prstGeom>
          <a:solidFill>
            <a:srgbClr val="002060"/>
          </a:solidFill>
          <a:ln w="9525">
            <a:noFill/>
            <a:miter lim="800000"/>
            <a:headEnd/>
            <a:tailEnd/>
          </a:ln>
        </p:spPr>
      </p:pic>
      <p:pic>
        <p:nvPicPr>
          <p:cNvPr id="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64411"/>
            <a:ext cx="83820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1981200" cy="990600"/>
          </a:xfrm>
        </p:spPr>
        <p:txBody>
          <a:bodyPr/>
          <a:lstStyle/>
          <a:p>
            <a:r>
              <a:rPr lang="en-US" smtClean="0"/>
              <a:t/>
            </a:r>
            <a:br>
              <a:rPr lang="en-US" smtClean="0"/>
            </a:br>
            <a:r>
              <a:rPr lang="en-US" sz="2400" b="1" smtClean="0">
                <a:latin typeface="Times New Roman" pitchFamily="18" charset="0"/>
                <a:cs typeface="Times New Roman" pitchFamily="18" charset="0"/>
              </a:rPr>
              <a:t>Screen shots:</a:t>
            </a:r>
            <a:br>
              <a:rPr lang="en-US" sz="2400" b="1" smtClean="0">
                <a:latin typeface="Times New Roman" pitchFamily="18" charset="0"/>
                <a:cs typeface="Times New Roman" pitchFamily="18" charset="0"/>
              </a:rPr>
            </a:br>
            <a:endParaRPr lang="en-US" sz="2400" b="1" smtClean="0">
              <a:latin typeface="Times New Roman" pitchFamily="18" charset="0"/>
              <a:cs typeface="Times New Roman" pitchFamily="18" charset="0"/>
            </a:endParaRPr>
          </a:p>
        </p:txBody>
      </p:sp>
      <p:sp>
        <p:nvSpPr>
          <p:cNvPr id="16387" name="Content Placeholder 2"/>
          <p:cNvSpPr>
            <a:spLocks noGrp="1"/>
          </p:cNvSpPr>
          <p:nvPr>
            <p:ph idx="1"/>
          </p:nvPr>
        </p:nvSpPr>
        <p:spPr>
          <a:xfrm>
            <a:off x="304800" y="762000"/>
            <a:ext cx="8382000" cy="5867400"/>
          </a:xfrm>
        </p:spPr>
        <p:txBody>
          <a:bodyPr/>
          <a:lstStyle/>
          <a:p>
            <a:pPr algn="ctr">
              <a:buFontTx/>
              <a:buNone/>
            </a:pPr>
            <a:r>
              <a:rPr lang="en-US" sz="2200" dirty="0" smtClean="0">
                <a:latin typeface="Times New Roman" pitchFamily="18" charset="0"/>
                <a:cs typeface="Times New Roman" pitchFamily="18" charset="0"/>
              </a:rPr>
              <a:t>Image Upload</a:t>
            </a:r>
          </a:p>
          <a:p>
            <a:pPr>
              <a:buFontTx/>
              <a:buNone/>
            </a:pPr>
            <a:endParaRPr lang="en-US" sz="2200" dirty="0" smtClean="0">
              <a:latin typeface="Times New Roman" pitchFamily="18" charset="0"/>
              <a:cs typeface="Times New Roman" pitchFamily="18" charset="0"/>
            </a:endParaRPr>
          </a:p>
        </p:txBody>
      </p:sp>
      <p:pic>
        <p:nvPicPr>
          <p:cNvPr id="16390"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772400" y="123825"/>
            <a:ext cx="990600" cy="1019175"/>
          </a:xfrm>
          <a:prstGeom prst="rect">
            <a:avLst/>
          </a:prstGeom>
          <a:solidFill>
            <a:srgbClr val="002060"/>
          </a:solidFill>
          <a:ln w="9525">
            <a:noFill/>
            <a:miter lim="800000"/>
            <a:headEnd/>
            <a:tailEnd/>
          </a:ln>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54959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2971800" cy="1143000"/>
          </a:xfrm>
        </p:spPr>
        <p:txBody>
          <a:bodyPr/>
          <a:lstStyle/>
          <a:p>
            <a:r>
              <a:rPr lang="en-US" sz="2400" b="1" dirty="0" smtClean="0">
                <a:latin typeface="Times New Roman" pitchFamily="18" charset="0"/>
                <a:cs typeface="Times New Roman" pitchFamily="18" charset="0"/>
              </a:rPr>
              <a:t>INTRODUCTION:</a:t>
            </a:r>
          </a:p>
        </p:txBody>
      </p:sp>
      <p:sp>
        <p:nvSpPr>
          <p:cNvPr id="7" name="Content Placeholder 6"/>
          <p:cNvSpPr>
            <a:spLocks noGrp="1"/>
          </p:cNvSpPr>
          <p:nvPr>
            <p:ph idx="1"/>
          </p:nvPr>
        </p:nvSpPr>
        <p:spPr/>
        <p:txBody>
          <a:bodyPr/>
          <a:lstStyle/>
          <a:p>
            <a:r>
              <a:rPr lang="en-US" sz="2000" dirty="0" smtClean="0">
                <a:latin typeface="Times New Roman" pitchFamily="18" charset="0"/>
                <a:cs typeface="Times New Roman" pitchFamily="18" charset="0"/>
              </a:rPr>
              <a:t>Melanoma is one of the most deadly types of all skin cancers in humans that appear on the skin as pigmented  moles or marks.</a:t>
            </a:r>
          </a:p>
          <a:p>
            <a:r>
              <a:rPr lang="en-US" sz="2000" dirty="0" smtClean="0">
                <a:latin typeface="Times New Roman" pitchFamily="18" charset="0"/>
                <a:cs typeface="Times New Roman" pitchFamily="18" charset="0"/>
              </a:rPr>
              <a:t>Melanoma occurs when something goes awry in the melanin-producing cells (</a:t>
            </a:r>
            <a:r>
              <a:rPr lang="en-US" sz="2000" dirty="0" err="1" smtClean="0">
                <a:latin typeface="Times New Roman" pitchFamily="18" charset="0"/>
                <a:cs typeface="Times New Roman" pitchFamily="18" charset="0"/>
              </a:rPr>
              <a:t>melanocytes</a:t>
            </a:r>
            <a:r>
              <a:rPr lang="en-US" sz="2000" dirty="0" smtClean="0">
                <a:latin typeface="Times New Roman" pitchFamily="18" charset="0"/>
                <a:cs typeface="Times New Roman" pitchFamily="18" charset="0"/>
              </a:rPr>
              <a:t>) that give color to your skin.</a:t>
            </a:r>
          </a:p>
          <a:p>
            <a:r>
              <a:rPr lang="en-US" sz="2000" dirty="0" smtClean="0">
                <a:latin typeface="Times New Roman" pitchFamily="18" charset="0"/>
                <a:cs typeface="Times New Roman" pitchFamily="18" charset="0"/>
              </a:rPr>
              <a:t>Some of the risk factors of Melanoma are fair skin, a history of sunburn, genetic factors, weakened immune system, tanning beds and excessive ultraviolet light exposure.</a:t>
            </a:r>
          </a:p>
          <a:p>
            <a:r>
              <a:rPr lang="en-US" sz="2000" dirty="0" smtClean="0">
                <a:latin typeface="Times New Roman" pitchFamily="18" charset="0"/>
                <a:cs typeface="Times New Roman" pitchFamily="18" charset="0"/>
              </a:rPr>
              <a:t>Melanoma is more than 20 times more common in whites than in African Americans. Overall, the lifetime risk of getting melanoma is about 2.6% (1 in 38) for whites, 0.1% (1 in 1,000) for blacks, and 0.58% (1 in 172) for Hispanics.</a:t>
            </a:r>
          </a:p>
          <a:p>
            <a:r>
              <a:rPr lang="en-US" sz="2000" dirty="0" smtClean="0">
                <a:latin typeface="Times New Roman" pitchFamily="18" charset="0"/>
                <a:cs typeface="Times New Roman" pitchFamily="18" charset="0"/>
              </a:rPr>
              <a:t>The  objective of this project is to detect the malignant lesions using Machine learning.</a:t>
            </a:r>
          </a:p>
          <a:p>
            <a:pPr>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2</a:t>
            </a:fld>
            <a:endParaRPr lang="en-US" dirty="0"/>
          </a:p>
        </p:txBody>
      </p:sp>
      <p:pic>
        <p:nvPicPr>
          <p:cNvPr id="3076" name="Picture 8" descr="http://jkaviationandtechnologies.com/logos/mahendra-engineering-college.jpg"/>
          <p:cNvPicPr>
            <a:picLocks noChangeAspect="1" noChangeArrowheads="1"/>
          </p:cNvPicPr>
          <p:nvPr/>
        </p:nvPicPr>
        <p:blipFill>
          <a:blip r:embed="rId3" cstate="print">
            <a:lum contrast="20000"/>
          </a:blip>
          <a:srcRect/>
          <a:stretch>
            <a:fillRect/>
          </a:stretch>
        </p:blipFill>
        <p:spPr bwMode="auto">
          <a:xfrm>
            <a:off x="7543800" y="228600"/>
            <a:ext cx="1076325" cy="1189038"/>
          </a:xfrm>
          <a:prstGeom prst="rect">
            <a:avLst/>
          </a:prstGeom>
          <a:solidFill>
            <a:srgbClr val="002060"/>
          </a:solid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2514600" cy="1066800"/>
          </a:xfrm>
        </p:spPr>
        <p:txBody>
          <a:bodyPr/>
          <a:lstStyle/>
          <a:p>
            <a:r>
              <a:rPr lang="en-US" sz="2400" b="1" smtClean="0">
                <a:latin typeface="Times New Roman" pitchFamily="18" charset="0"/>
                <a:cs typeface="Times New Roman" pitchFamily="18" charset="0"/>
              </a:rPr>
              <a:t>REFERENCES:</a:t>
            </a:r>
          </a:p>
        </p:txBody>
      </p:sp>
      <p:sp>
        <p:nvSpPr>
          <p:cNvPr id="31747" name="Content Placeholder 2"/>
          <p:cNvSpPr>
            <a:spLocks noGrp="1"/>
          </p:cNvSpPr>
          <p:nvPr>
            <p:ph idx="1"/>
          </p:nvPr>
        </p:nvSpPr>
        <p:spPr>
          <a:xfrm>
            <a:off x="457200" y="1066800"/>
            <a:ext cx="8229600" cy="5257800"/>
          </a:xfrm>
        </p:spPr>
        <p:txBody>
          <a:bodyPr/>
          <a:lstStyle/>
          <a:p>
            <a:pPr>
              <a:buNone/>
            </a:pPr>
            <a:r>
              <a:rPr lang="en-US" sz="2000" dirty="0" smtClean="0">
                <a:latin typeface="Times New Roman" pitchFamily="18" charset="0"/>
                <a:cs typeface="Times New Roman" pitchFamily="18" charset="0"/>
              </a:rPr>
              <a:t>[1]. http://www.skincancer.org </a:t>
            </a:r>
          </a:p>
          <a:p>
            <a:pPr>
              <a:buNone/>
            </a:pPr>
            <a:r>
              <a:rPr lang="en-US" sz="2000" dirty="0" smtClean="0">
                <a:latin typeface="Times New Roman" pitchFamily="18" charset="0"/>
                <a:cs typeface="Times New Roman" pitchFamily="18" charset="0"/>
              </a:rPr>
              <a:t>[2]. http://www.medicinenet.com </a:t>
            </a:r>
          </a:p>
          <a:p>
            <a:pPr>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Haykin</a:t>
            </a:r>
            <a:r>
              <a:rPr lang="en-US" sz="2000" dirty="0" smtClean="0">
                <a:latin typeface="Times New Roman" pitchFamily="18" charset="0"/>
                <a:cs typeface="Times New Roman" pitchFamily="18" charset="0"/>
              </a:rPr>
              <a:t>, Simon. Neural networks: a comprehensive foundation. Prentice Hall PTR, 1994</a:t>
            </a:r>
          </a:p>
          <a:p>
            <a:pPr>
              <a:buNone/>
            </a:pPr>
            <a:r>
              <a:rPr lang="en-US" sz="2000" dirty="0" smtClean="0">
                <a:latin typeface="Times New Roman" pitchFamily="18" charset="0"/>
                <a:cs typeface="Times New Roman" pitchFamily="18" charset="0"/>
              </a:rPr>
              <a:t>[4]. Kopf, Alfred W. "Prevention and early detection of skin cancer/melanoma." Cancer 62.S1</a:t>
            </a:r>
          </a:p>
          <a:p>
            <a:pPr>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Hoshyar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Azadeh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Noori</a:t>
            </a:r>
            <a:r>
              <a:rPr lang="en-US" sz="2000" dirty="0" smtClean="0">
                <a:latin typeface="Times New Roman" pitchFamily="18" charset="0"/>
                <a:cs typeface="Times New Roman" pitchFamily="18" charset="0"/>
              </a:rPr>
              <a:t>, Adel Al-</a:t>
            </a:r>
            <a:r>
              <a:rPr lang="en-US" sz="2000" dirty="0" err="1" smtClean="0">
                <a:latin typeface="Times New Roman" pitchFamily="18" charset="0"/>
                <a:cs typeface="Times New Roman" pitchFamily="18" charset="0"/>
              </a:rPr>
              <a:t>Jumaily</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Riza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Sulaiman</a:t>
            </a:r>
            <a:r>
              <a:rPr lang="en-US" sz="2000" dirty="0" smtClean="0">
                <a:latin typeface="Times New Roman" pitchFamily="18" charset="0"/>
                <a:cs typeface="Times New Roman" pitchFamily="18" charset="0"/>
              </a:rPr>
              <a:t>. "Review on automatic early skin cancer detection." Computer Science and Service System (CSSS), 2011 International Conference on. IEEE, 2011. </a:t>
            </a:r>
          </a:p>
          <a:p>
            <a:pPr>
              <a:buNone/>
            </a:pPr>
            <a:r>
              <a:rPr lang="en-US" sz="2000" dirty="0" smtClean="0">
                <a:latin typeface="Times New Roman" pitchFamily="18" charset="0"/>
                <a:cs typeface="Times New Roman" pitchFamily="18" charset="0"/>
              </a:rPr>
              <a:t>[6]. </a:t>
            </a:r>
            <a:r>
              <a:rPr lang="en-US" sz="2000" dirty="0" err="1" smtClean="0">
                <a:latin typeface="Times New Roman" pitchFamily="18" charset="0"/>
                <a:cs typeface="Times New Roman" pitchFamily="18" charset="0"/>
              </a:rPr>
              <a:t>Sonali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Raghunath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Jadhav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D.K.Kamat</a:t>
            </a:r>
            <a:r>
              <a:rPr lang="en-US" sz="2000" dirty="0" smtClean="0">
                <a:latin typeface="Times New Roman" pitchFamily="18" charset="0"/>
                <a:cs typeface="Times New Roman" pitchFamily="18" charset="0"/>
              </a:rPr>
              <a:t>. ”Segmentation based detection of skin cancer” IRF international conference, 20- july-2014 </a:t>
            </a:r>
          </a:p>
          <a:p>
            <a:pPr>
              <a:buNone/>
            </a:pPr>
            <a:r>
              <a:rPr lang="en-US" sz="2000" dirty="0" smtClean="0">
                <a:latin typeface="Times New Roman" pitchFamily="18" charset="0"/>
                <a:cs typeface="Times New Roman" pitchFamily="18" charset="0"/>
              </a:rPr>
              <a:t>[7]. Lau, Ho </a:t>
            </a:r>
            <a:r>
              <a:rPr lang="en-US" sz="2000" dirty="0" err="1" smtClean="0">
                <a:latin typeface="Times New Roman" pitchFamily="18" charset="0"/>
                <a:cs typeface="Times New Roman" pitchFamily="18" charset="0"/>
              </a:rPr>
              <a:t>Tak</a:t>
            </a:r>
            <a:r>
              <a:rPr lang="en-US" sz="2000" dirty="0" smtClean="0">
                <a:latin typeface="Times New Roman" pitchFamily="18" charset="0"/>
                <a:cs typeface="Times New Roman" pitchFamily="18" charset="0"/>
              </a:rPr>
              <a:t>, and Adel Al-</a:t>
            </a:r>
            <a:r>
              <a:rPr lang="en-US" sz="2000" dirty="0" err="1" smtClean="0">
                <a:latin typeface="Times New Roman" pitchFamily="18" charset="0"/>
                <a:cs typeface="Times New Roman" pitchFamily="18" charset="0"/>
              </a:rPr>
              <a:t>Jumaily</a:t>
            </a:r>
            <a:r>
              <a:rPr lang="en-US" sz="2000" dirty="0" smtClean="0">
                <a:latin typeface="Times New Roman" pitchFamily="18" charset="0"/>
                <a:cs typeface="Times New Roman" pitchFamily="18" charset="0"/>
              </a:rPr>
              <a:t>. "Automatically Early Detection of Skin Cancer: Study Based on </a:t>
            </a:r>
            <a:r>
              <a:rPr lang="en-US" sz="2000" dirty="0" err="1" smtClean="0">
                <a:latin typeface="Times New Roman" pitchFamily="18" charset="0"/>
                <a:cs typeface="Times New Roman" pitchFamily="18" charset="0"/>
              </a:rPr>
              <a:t>Nueral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Netwok</a:t>
            </a:r>
            <a:r>
              <a:rPr lang="en-US" sz="2000" dirty="0" smtClean="0">
                <a:latin typeface="Times New Roman" pitchFamily="18" charset="0"/>
                <a:cs typeface="Times New Roman" pitchFamily="18" charset="0"/>
              </a:rPr>
              <a:t> Classification." Soft Computing and Pattern Recognition, 2009. SOCPAR'09. International Conference of. IEEE, 2009.</a:t>
            </a:r>
            <a:endParaRPr lang="en-US" sz="2000" dirty="0" smtClean="0">
              <a:solidFill>
                <a:schemeClr val="tx1"/>
              </a:solidFill>
              <a:latin typeface="Times New Roman" pitchFamily="18" charset="0"/>
              <a:cs typeface="Times New Roman" pitchFamily="18" charset="0"/>
            </a:endParaRPr>
          </a:p>
        </p:txBody>
      </p:sp>
      <p:pic>
        <p:nvPicPr>
          <p:cNvPr id="31749" name="Picture 8" descr="http://jkaviationandtechnologies.com/logos/mahendra-engineering-college.jpg"/>
          <p:cNvPicPr>
            <a:picLocks noChangeAspect="1" noChangeArrowheads="1"/>
          </p:cNvPicPr>
          <p:nvPr/>
        </p:nvPicPr>
        <p:blipFill>
          <a:blip r:embed="rId3" cstate="print">
            <a:lum contrast="20000"/>
          </a:blip>
          <a:srcRect/>
          <a:stretch>
            <a:fillRect/>
          </a:stretch>
        </p:blipFill>
        <p:spPr bwMode="auto">
          <a:xfrm>
            <a:off x="8153400" y="123825"/>
            <a:ext cx="838200" cy="942975"/>
          </a:xfrm>
          <a:prstGeom prst="rect">
            <a:avLst/>
          </a:prstGeom>
          <a:solidFill>
            <a:srgbClr val="002060"/>
          </a:solidFill>
          <a:ln w="9525">
            <a:noFill/>
            <a:miter lim="800000"/>
            <a:headEnd/>
            <a:tailEnd/>
          </a:ln>
        </p:spPr>
      </p:pic>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a:ln>
            <a:solidFill>
              <a:schemeClr val="tx1"/>
            </a:solidFill>
          </a:ln>
        </p:spPr>
        <p:txBody>
          <a:bodyPr/>
          <a:lstStyle/>
          <a:p>
            <a:pPr>
              <a:buFontTx/>
              <a:buNone/>
              <a:defRPr/>
            </a:pPr>
            <a:r>
              <a:rPr lang="en-US" sz="5400" dirty="0" smtClean="0">
                <a:solidFill>
                  <a:schemeClr val="accent6">
                    <a:lumMod val="60000"/>
                    <a:lumOff val="40000"/>
                  </a:schemeClr>
                </a:solidFill>
                <a:latin typeface="Times New Roman" pitchFamily="18" charset="0"/>
                <a:cs typeface="Times New Roman" pitchFamily="18" charset="0"/>
              </a:rPr>
              <a:t> </a:t>
            </a:r>
          </a:p>
          <a:p>
            <a:pPr>
              <a:buFontTx/>
              <a:buNone/>
              <a:defRPr/>
            </a:pPr>
            <a:endParaRPr lang="en-US" sz="5400" dirty="0" smtClean="0">
              <a:solidFill>
                <a:schemeClr val="accent6">
                  <a:lumMod val="60000"/>
                  <a:lumOff val="40000"/>
                </a:schemeClr>
              </a:solidFill>
              <a:latin typeface="Times New Roman" pitchFamily="18" charset="0"/>
              <a:cs typeface="Times New Roman" pitchFamily="18" charset="0"/>
            </a:endParaRPr>
          </a:p>
          <a:p>
            <a:pPr>
              <a:buFontTx/>
              <a:buNone/>
              <a:defRPr/>
            </a:pPr>
            <a:r>
              <a:rPr lang="en-US" sz="5400" dirty="0" smtClean="0">
                <a:solidFill>
                  <a:schemeClr val="accent6">
                    <a:lumMod val="60000"/>
                    <a:lumOff val="40000"/>
                  </a:schemeClr>
                </a:solidFill>
                <a:latin typeface="Times New Roman" pitchFamily="18" charset="0"/>
                <a:cs typeface="Times New Roman" pitchFamily="18" charset="0"/>
              </a:rPr>
              <a:t>                Thank you</a:t>
            </a:r>
            <a:endParaRPr lang="en-US" sz="5400" dirty="0">
              <a:solidFill>
                <a:schemeClr val="accent6">
                  <a:lumMod val="60000"/>
                  <a:lumOff val="4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91475" y="77788"/>
            <a:ext cx="1076325" cy="1189037"/>
          </a:xfrm>
          <a:prstGeom prst="rect">
            <a:avLst/>
          </a:prstGeom>
          <a:solidFill>
            <a:srgbClr val="002060"/>
          </a:solidFill>
          <a:ln w="9525">
            <a:noFill/>
            <a:miter lim="800000"/>
            <a:headEnd/>
            <a:tailEnd/>
          </a:ln>
        </p:spPr>
      </p:pic>
      <p:sp>
        <p:nvSpPr>
          <p:cNvPr id="4099" name="Title 6"/>
          <p:cNvSpPr>
            <a:spLocks noGrp="1"/>
          </p:cNvSpPr>
          <p:nvPr>
            <p:ph type="title"/>
          </p:nvPr>
        </p:nvSpPr>
        <p:spPr>
          <a:xfrm>
            <a:off x="457200" y="274638"/>
            <a:ext cx="2057400" cy="1143000"/>
          </a:xfrm>
        </p:spPr>
        <p:txBody>
          <a:bodyPr/>
          <a:lstStyle/>
          <a:p>
            <a:r>
              <a:rPr lang="en-US" sz="2400" b="1" dirty="0" smtClean="0">
                <a:latin typeface="Times New Roman" pitchFamily="18" charset="0"/>
                <a:cs typeface="Times New Roman" pitchFamily="18" charset="0"/>
              </a:rPr>
              <a:t>ABSTRACT:</a:t>
            </a:r>
          </a:p>
        </p:txBody>
      </p:sp>
      <p:sp>
        <p:nvSpPr>
          <p:cNvPr id="4100" name="Content Placeholder 7"/>
          <p:cNvSpPr>
            <a:spLocks noGrp="1"/>
          </p:cNvSpPr>
          <p:nvPr>
            <p:ph idx="1"/>
          </p:nvPr>
        </p:nvSpPr>
        <p:spPr>
          <a:xfrm>
            <a:off x="381000" y="1371600"/>
            <a:ext cx="8305800" cy="4876800"/>
          </a:xfrm>
        </p:spPr>
        <p:txBody>
          <a:bodyPr/>
          <a:lstStyle/>
          <a:p>
            <a:r>
              <a:rPr lang="en-US" altLang="en-US" sz="2000" dirty="0">
                <a:latin typeface="Times New Roman" panose="02020603050405020304" pitchFamily="18" charset="0"/>
                <a:cs typeface="Times New Roman" panose="02020603050405020304" pitchFamily="18" charset="0"/>
              </a:rPr>
              <a:t>The purpose of this project is to create a tool that considering the image of a mole, can calculate the probability that a mole can be malign.</a:t>
            </a:r>
          </a:p>
          <a:p>
            <a:r>
              <a:rPr lang="en-US" altLang="en-US" sz="2000" dirty="0">
                <a:latin typeface="Times New Roman" panose="02020603050405020304" pitchFamily="18" charset="0"/>
                <a:cs typeface="Times New Roman" panose="02020603050405020304" pitchFamily="18" charset="0"/>
              </a:rPr>
              <a:t>Skin cancer is a common disease that affect a big amount of peoples. Some facts about skin cancer:</a:t>
            </a:r>
          </a:p>
          <a:p>
            <a:r>
              <a:rPr lang="en-US" altLang="en-US" sz="2000" dirty="0">
                <a:latin typeface="Times New Roman" panose="02020603050405020304" pitchFamily="18" charset="0"/>
                <a:cs typeface="Times New Roman" panose="02020603050405020304" pitchFamily="18" charset="0"/>
              </a:rPr>
              <a:t>Every year there are more new cases of skin cancer than the combined incidence of cancers of the breast, prostate, lung and colon</a:t>
            </a:r>
            <a:r>
              <a:rPr lang="en-US" altLang="en-US" sz="2000" dirty="0" smtClean="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An estimated 87,110 new cases of invasive melanoma will be diagnosed in the U.S. in 2017.</a:t>
            </a:r>
          </a:p>
          <a:p>
            <a:r>
              <a:rPr lang="en-US" altLang="en-US" sz="2000" dirty="0">
                <a:latin typeface="Times New Roman" panose="02020603050405020304" pitchFamily="18" charset="0"/>
                <a:cs typeface="Times New Roman" panose="02020603050405020304" pitchFamily="18" charset="0"/>
              </a:rPr>
              <a:t>The estimated 5-year survival rate for patients whose melanoma is detected early is about 98 percent in the U.S. The survival rate falls to 62 percent when the disease reaches the lymph nodes, and 18 percent when the disease metastasizes to distant organs.</a:t>
            </a:r>
          </a:p>
          <a:p>
            <a:r>
              <a:rPr lang="en-US" altLang="en-US" sz="2000" dirty="0">
                <a:latin typeface="Times New Roman" panose="02020603050405020304" pitchFamily="18" charset="0"/>
                <a:cs typeface="Times New Roman" panose="02020603050405020304" pitchFamily="18" charset="0"/>
              </a:rPr>
              <a:t>Early detection is critical!</a:t>
            </a:r>
          </a:p>
          <a:p>
            <a:endParaRPr lang="en-US" altLang="en-US" sz="2000" dirty="0">
              <a:latin typeface="Times New Roman" panose="02020603050405020304" pitchFamily="18" charset="0"/>
              <a:cs typeface="Times New Roman" panose="02020603050405020304" pitchFamily="18" charset="0"/>
            </a:endParaRP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 </a:t>
            </a:r>
          </a:p>
          <a:p>
            <a:pPr>
              <a:buNone/>
            </a:pPr>
            <a:endParaRPr lang="en-US" sz="1800" dirty="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0" y="381000"/>
            <a:ext cx="3962400" cy="4616450"/>
          </a:xfrm>
          <a:prstGeom prst="rect">
            <a:avLst/>
          </a:prstGeom>
          <a:noFill/>
          <a:ln w="9525">
            <a:noFill/>
            <a:miter lim="800000"/>
            <a:headEnd/>
            <a:tailEnd/>
          </a:ln>
        </p:spPr>
        <p:txBody>
          <a:bodyPr>
            <a:spAutoFit/>
          </a:bodyPr>
          <a:lstStyle/>
          <a:p>
            <a:pPr algn="ctr" eaLnBrk="1" hangingPunct="1">
              <a:spcBef>
                <a:spcPct val="50000"/>
              </a:spcBef>
            </a:pPr>
            <a:r>
              <a:rPr lang="en-US" sz="2400" b="1" dirty="0">
                <a:latin typeface="Times New Roman" pitchFamily="18" charset="0"/>
              </a:rPr>
              <a:t>EXISTING SYSTEM:</a:t>
            </a:r>
          </a:p>
          <a:p>
            <a:pPr eaLnBrk="1" hangingPunct="1">
              <a:spcBef>
                <a:spcPct val="50000"/>
              </a:spcBef>
            </a:pPr>
            <a:r>
              <a:rPr lang="en-US" b="1" dirty="0">
                <a:latin typeface="Times New Roman" pitchFamily="18" charset="0"/>
              </a:rPr>
              <a:t>    </a:t>
            </a: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pPr>
            <a:endParaRPr lang="en-US" b="1" dirty="0">
              <a:latin typeface="Times New Roman" pitchFamily="18" charset="0"/>
            </a:endParaRPr>
          </a:p>
          <a:p>
            <a:pPr eaLnBrk="1" hangingPunct="1">
              <a:spcBef>
                <a:spcPct val="50000"/>
              </a:spcBef>
              <a:buFontTx/>
              <a:buChar char="•"/>
            </a:pPr>
            <a:endParaRPr lang="en-US" b="1" dirty="0">
              <a:latin typeface="Times New Roman" pitchFamily="18" charset="0"/>
            </a:endParaRPr>
          </a:p>
        </p:txBody>
      </p:sp>
      <p:sp>
        <p:nvSpPr>
          <p:cNvPr id="5123" name="Rectangle 5"/>
          <p:cNvSpPr>
            <a:spLocks noGrp="1" noChangeArrowheads="1"/>
          </p:cNvSpPr>
          <p:nvPr>
            <p:ph type="body" idx="1"/>
          </p:nvPr>
        </p:nvSpPr>
        <p:spPr>
          <a:xfrm>
            <a:off x="685800" y="1981200"/>
            <a:ext cx="8001000" cy="4144963"/>
          </a:xfrm>
        </p:spPr>
        <p:txBody>
          <a:bodyPr/>
          <a:lstStyle/>
          <a:p>
            <a:r>
              <a:rPr lang="" altLang="en-US" sz="2400" dirty="0">
                <a:latin typeface="Times New Roman" panose="02020603050405020304" pitchFamily="18" charset="0"/>
                <a:cs typeface="Times New Roman" panose="02020603050405020304" pitchFamily="18" charset="0"/>
              </a:rPr>
              <a:t>Existing systems are capable of detecting skin cancer cells efficiently</a:t>
            </a:r>
            <a:r>
              <a:rPr lang="" altLang="en-US" sz="2400" dirty="0" smtClean="0">
                <a:latin typeface="Times New Roman" panose="02020603050405020304" pitchFamily="18" charset="0"/>
                <a:cs typeface="Times New Roman" panose="02020603050405020304" pitchFamily="18" charset="0"/>
              </a:rPr>
              <a:t>.</a:t>
            </a:r>
          </a:p>
          <a:p>
            <a:r>
              <a:rPr lang="" altLang="en-US" sz="2400" dirty="0" smtClean="0">
                <a:latin typeface="Times New Roman" panose="02020603050405020304" pitchFamily="18" charset="0"/>
                <a:cs typeface="Times New Roman" panose="02020603050405020304" pitchFamily="18" charset="0"/>
              </a:rPr>
              <a:t>Existing systms are used by professionals.</a:t>
            </a:r>
          </a:p>
          <a:p>
            <a:r>
              <a:rPr lang="en-IN" altLang="en-US" sz="2400" dirty="0" smtClean="0">
                <a:latin typeface="Times New Roman" panose="02020603050405020304" pitchFamily="18" charset="0"/>
                <a:cs typeface="Times New Roman" panose="02020603050405020304" pitchFamily="18" charset="0"/>
              </a:rPr>
              <a:t>E</a:t>
            </a:r>
            <a:r>
              <a:rPr lang="" altLang="en-US" sz="2400" dirty="0" smtClean="0">
                <a:latin typeface="Times New Roman" panose="02020603050405020304" pitchFamily="18" charset="0"/>
                <a:cs typeface="Times New Roman" panose="02020603050405020304" pitchFamily="18" charset="0"/>
              </a:rPr>
              <a:t>xisting system using the images and CSV based file to train data.</a:t>
            </a:r>
            <a:endParaRPr lang="" altLang="en-US" sz="2400" dirty="0">
              <a:latin typeface="Times New Roman" panose="02020603050405020304" pitchFamily="18" charset="0"/>
              <a:cs typeface="Times New Roman" panose="02020603050405020304" pitchFamily="18" charset="0"/>
            </a:endParaRPr>
          </a:p>
          <a:p>
            <a:r>
              <a:rPr lang="" altLang="en-US" sz="2400" dirty="0">
                <a:latin typeface="Times New Roman" panose="02020603050405020304" pitchFamily="18" charset="0"/>
                <a:cs typeface="Times New Roman" panose="02020603050405020304" pitchFamily="18" charset="0"/>
              </a:rPr>
              <a:t>The current systems are using tensorflow in order to understand the given image and then detect the cancer cells.</a:t>
            </a:r>
          </a:p>
          <a:p>
            <a:pPr marL="0" indent="0">
              <a:lnSpc>
                <a:spcPct val="150000"/>
              </a:lnSpc>
              <a:buNone/>
            </a:pPr>
            <a:endParaRPr lang="en-US" dirty="0" smtClean="0">
              <a:latin typeface="Times New Roman" pitchFamily="18" charset="0"/>
              <a:cs typeface="Times New Roman" pitchFamily="18" charset="0"/>
            </a:endParaRPr>
          </a:p>
        </p:txBody>
      </p:sp>
      <p:pic>
        <p:nvPicPr>
          <p:cNvPr id="5124"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23825"/>
            <a:ext cx="1076325" cy="1019175"/>
          </a:xfrm>
          <a:prstGeom prst="rect">
            <a:avLst/>
          </a:prstGeom>
          <a:solidFill>
            <a:srgbClr val="002060"/>
          </a:solidFill>
          <a:ln w="9525">
            <a:noFill/>
            <a:miter lim="800000"/>
            <a:headEnd/>
            <a:tailEnd/>
          </a:ln>
        </p:spPr>
      </p:pic>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91475" y="123825"/>
            <a:ext cx="1076325" cy="1189038"/>
          </a:xfrm>
          <a:prstGeom prst="rect">
            <a:avLst/>
          </a:prstGeom>
          <a:solidFill>
            <a:srgbClr val="002060"/>
          </a:solidFill>
          <a:ln w="9525">
            <a:noFill/>
            <a:miter lim="800000"/>
            <a:headEnd/>
            <a:tailEnd/>
          </a:ln>
        </p:spPr>
      </p:pic>
      <p:sp>
        <p:nvSpPr>
          <p:cNvPr id="6148" name="Title 4"/>
          <p:cNvSpPr>
            <a:spLocks noGrp="1"/>
          </p:cNvSpPr>
          <p:nvPr>
            <p:ph type="title"/>
          </p:nvPr>
        </p:nvSpPr>
        <p:spPr>
          <a:xfrm>
            <a:off x="457200" y="381000"/>
            <a:ext cx="2514600" cy="1036638"/>
          </a:xfrm>
        </p:spPr>
        <p:txBody>
          <a:bodyPr/>
          <a:lstStyle/>
          <a:p>
            <a:r>
              <a:rPr lang="en-US" sz="2400" b="1" smtClean="0">
                <a:latin typeface="Times New Roman" pitchFamily="18" charset="0"/>
                <a:cs typeface="Times New Roman" pitchFamily="18" charset="0"/>
              </a:rPr>
              <a:t>LIMITATIONS:</a:t>
            </a:r>
          </a:p>
        </p:txBody>
      </p:sp>
      <p:sp>
        <p:nvSpPr>
          <p:cNvPr id="6149" name="Content Placeholder 5"/>
          <p:cNvSpPr>
            <a:spLocks noGrp="1"/>
          </p:cNvSpPr>
          <p:nvPr>
            <p:ph idx="1"/>
          </p:nvPr>
        </p:nvSpPr>
        <p:spPr>
          <a:xfrm>
            <a:off x="495300" y="1588728"/>
            <a:ext cx="8229600" cy="4525963"/>
          </a:xfrm>
        </p:spPr>
        <p:txBody>
          <a:bodyPr/>
          <a:lstStyle/>
          <a:p>
            <a:pPr marL="457200" indent="-457200">
              <a:buFont typeface="Arial" panose="020B0604020202020204" pitchFamily="34" charset="0"/>
              <a:buChar char="•"/>
              <a:defRPr/>
            </a:pPr>
            <a:r>
              <a:rPr lang="" altLang="en-US" sz="2400" dirty="0">
                <a:latin typeface="Times New Roman" panose="02020603050405020304" pitchFamily="18" charset="0"/>
                <a:cs typeface="Times New Roman" panose="02020603050405020304" pitchFamily="18" charset="0"/>
              </a:rPr>
              <a:t>Lack of proper classification of cancer lesions.</a:t>
            </a:r>
          </a:p>
          <a:p>
            <a:pPr>
              <a:defRPr/>
            </a:pPr>
            <a:endParaRPr lang="" alt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 altLang="en-US" sz="2400" dirty="0">
                <a:latin typeface="Times New Roman" panose="02020603050405020304" pitchFamily="18" charset="0"/>
                <a:cs typeface="Times New Roman" panose="02020603050405020304" pitchFamily="18" charset="0"/>
              </a:rPr>
              <a:t>They lack the effectiveness because of not using proper neural network training methodology.</a:t>
            </a:r>
          </a:p>
          <a:p>
            <a:pPr>
              <a:defRPr/>
            </a:pPr>
            <a:endParaRPr lang="" alt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 altLang="en-US" sz="2400" dirty="0">
                <a:latin typeface="Times New Roman" panose="02020603050405020304" pitchFamily="18" charset="0"/>
                <a:cs typeface="Times New Roman" panose="02020603050405020304" pitchFamily="18" charset="0"/>
              </a:rPr>
              <a:t>Based on very less input datasets</a:t>
            </a:r>
            <a:r>
              <a:rPr lang="" altLang="en-US" sz="2400" dirty="0" smtClean="0">
                <a:latin typeface="Times New Roman" panose="02020603050405020304" pitchFamily="18" charset="0"/>
                <a:cs typeface="Times New Roman" panose="02020603050405020304" pitchFamily="18" charset="0"/>
              </a:rPr>
              <a:t>.</a:t>
            </a:r>
          </a:p>
          <a:p>
            <a:pPr marL="0" indent="0">
              <a:buNone/>
              <a:defRPr/>
            </a:pPr>
            <a:endParaRPr lang="" alt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smtClean="0">
              <a:solidFill>
                <a:schemeClr val="tx1"/>
              </a:solidFill>
              <a:latin typeface="Times New Roman" pitchFamily="18" charset="0"/>
              <a:cs typeface="Times New Roman" pitchFamily="18" charset="0"/>
            </a:endParaRPr>
          </a:p>
          <a:p>
            <a:pPr>
              <a:lnSpc>
                <a:spcPct val="150000"/>
              </a:lnSpc>
              <a:buFont typeface="Wingdings" pitchFamily="2" charset="2"/>
              <a:buChar char="Ø"/>
            </a:pPr>
            <a:endParaRPr lang="en-US" sz="2000" dirty="0" smtClean="0">
              <a:latin typeface="Times New Roman" pitchFamily="18" charset="0"/>
              <a:cs typeface="Times New Roman" pitchFamily="18" charset="0"/>
            </a:endParaRPr>
          </a:p>
          <a:p>
            <a:pPr>
              <a:buFontTx/>
              <a:buNone/>
            </a:pPr>
            <a:endParaRPr lang="en-US" dirty="0" smtClean="0"/>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38113"/>
            <a:ext cx="1076325" cy="1189037"/>
          </a:xfrm>
          <a:prstGeom prst="rect">
            <a:avLst/>
          </a:prstGeom>
          <a:solidFill>
            <a:srgbClr val="002060"/>
          </a:solidFill>
          <a:ln w="9525">
            <a:noFill/>
            <a:miter lim="800000"/>
            <a:headEnd/>
            <a:tailEnd/>
          </a:ln>
        </p:spPr>
      </p:pic>
      <p:sp>
        <p:nvSpPr>
          <p:cNvPr id="7172" name="Title 4"/>
          <p:cNvSpPr>
            <a:spLocks noGrp="1"/>
          </p:cNvSpPr>
          <p:nvPr>
            <p:ph type="title"/>
          </p:nvPr>
        </p:nvSpPr>
        <p:spPr>
          <a:xfrm>
            <a:off x="447136" y="304800"/>
            <a:ext cx="3276600" cy="1143000"/>
          </a:xfrm>
        </p:spPr>
        <p:txBody>
          <a:bodyPr/>
          <a:lstStyle/>
          <a:p>
            <a:r>
              <a:rPr lang="en-US" sz="2400" b="1" smtClean="0">
                <a:latin typeface="Times New Roman" pitchFamily="18" charset="0"/>
                <a:cs typeface="Times New Roman" pitchFamily="18" charset="0"/>
              </a:rPr>
              <a:t>PROPOSED SYSTEM: </a:t>
            </a:r>
          </a:p>
        </p:txBody>
      </p:sp>
      <p:sp>
        <p:nvSpPr>
          <p:cNvPr id="7173" name="Content Placeholder 5"/>
          <p:cNvSpPr>
            <a:spLocks noGrp="1"/>
          </p:cNvSpPr>
          <p:nvPr>
            <p:ph idx="1"/>
          </p:nvPr>
        </p:nvSpPr>
        <p:spPr>
          <a:xfrm>
            <a:off x="457200" y="1295400"/>
            <a:ext cx="8229600" cy="4800600"/>
          </a:xfrm>
        </p:spPr>
        <p:txBody>
          <a:bodyPr/>
          <a:lstStyle/>
          <a:p>
            <a:pPr>
              <a:defRPr/>
            </a:pPr>
            <a:r>
              <a:rPr lang="en-US" altLang="en-US" sz="2400" b="1" dirty="0">
                <a:latin typeface="Times New Roman" panose="02020603050405020304" pitchFamily="18" charset="0"/>
                <a:cs typeface="Times New Roman" panose="02020603050405020304" pitchFamily="18" charset="0"/>
                <a:sym typeface="+mn-ea"/>
              </a:rPr>
              <a:t>Image Preprocessing:</a:t>
            </a:r>
            <a:endParaRPr lang="en-US" altLang="en-US" sz="2400" dirty="0">
              <a:latin typeface="Times New Roman" panose="02020603050405020304" pitchFamily="18" charset="0"/>
              <a:cs typeface="Times New Roman" panose="02020603050405020304" pitchFamily="18" charset="0"/>
              <a:sym typeface="+mn-ea"/>
            </a:endParaRPr>
          </a:p>
          <a:p>
            <a:pPr marL="0" indent="0">
              <a:buFontTx/>
              <a:buNone/>
              <a:defRPr/>
            </a:pPr>
            <a:r>
              <a:rPr lang="" altLang="en-US" sz="2400" dirty="0">
                <a:latin typeface="Times New Roman" panose="02020603050405020304" pitchFamily="18" charset="0"/>
                <a:cs typeface="Times New Roman" panose="02020603050405020304" pitchFamily="18" charset="0"/>
                <a:sym typeface="+mn-ea"/>
              </a:rPr>
              <a:t>	</a:t>
            </a:r>
          </a:p>
          <a:p>
            <a:pPr marL="0" indent="0">
              <a:buFontTx/>
              <a:buNone/>
              <a:defRPr/>
            </a:pPr>
            <a:r>
              <a:rPr lang=""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3. Crop images: Automatic or manual Crop </a:t>
            </a:r>
          </a:p>
          <a:p>
            <a:pPr marL="0" indent="0">
              <a:buFontTx/>
              <a:buNone/>
              <a:defRPr/>
            </a:pPr>
            <a:r>
              <a:rPr lang="" altLang="en-US" sz="2400" dirty="0">
                <a:latin typeface="Times New Roman" panose="02020603050405020304" pitchFamily="18" charset="0"/>
                <a:cs typeface="Times New Roman" panose="02020603050405020304" pitchFamily="18" charset="0"/>
                <a:sym typeface="+mn-ea"/>
              </a:rPr>
              <a:t>	</a:t>
            </a:r>
          </a:p>
          <a:p>
            <a:pPr marL="0" indent="0">
              <a:buFontTx/>
              <a:buNone/>
              <a:defRPr/>
            </a:pPr>
            <a:r>
              <a:rPr lang=""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4. Other to define later in order to improve </a:t>
            </a:r>
            <a:r>
              <a:rPr lang="" altLang="en-US" sz="2400" dirty="0" smtClean="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model </a:t>
            </a:r>
            <a:r>
              <a:rPr lang="en-US" altLang="en-US" sz="2400" dirty="0" smtClean="0">
                <a:latin typeface="Times New Roman" panose="02020603050405020304" pitchFamily="18" charset="0"/>
                <a:cs typeface="Times New Roman" panose="02020603050405020304" pitchFamily="18" charset="0"/>
                <a:sym typeface="+mn-ea"/>
              </a:rPr>
              <a:t>quality</a:t>
            </a:r>
          </a:p>
          <a:p>
            <a:pPr marL="0" indent="0">
              <a:buFontTx/>
              <a:buNone/>
              <a:defRPr/>
            </a:pPr>
            <a:endParaRPr lang="en-US" altLang="en-US" sz="2400" b="1" dirty="0">
              <a:latin typeface="Times New Roman" panose="02020603050405020304" pitchFamily="18" charset="0"/>
              <a:cs typeface="Times New Roman" panose="02020603050405020304" pitchFamily="18" charset="0"/>
            </a:endParaRPr>
          </a:p>
          <a:p>
            <a:pPr algn="just">
              <a:defRPr/>
            </a:pPr>
            <a:r>
              <a:rPr lang="en-US" sz="2400" b="1" dirty="0">
                <a:latin typeface="Times New Roman" panose="02020603050405020304" pitchFamily="18" charset="0"/>
                <a:cs typeface="Times New Roman" panose="02020603050405020304" pitchFamily="18" charset="0"/>
              </a:rPr>
              <a:t>CNN Model:</a:t>
            </a:r>
          </a:p>
          <a:p>
            <a:pPr marL="0" indent="0" algn="just">
              <a:buFontTx/>
              <a:buNone/>
              <a:defRPr/>
            </a:pPr>
            <a:r>
              <a:rPr lang="" altLang="en-US" sz="2400" b="1" dirty="0">
                <a:latin typeface="Times New Roman" panose="02020603050405020304" pitchFamily="18" charset="0"/>
                <a:cs typeface="Times New Roman" panose="02020603050405020304" pitchFamily="18" charset="0"/>
              </a:rPr>
              <a:t>	</a:t>
            </a:r>
            <a:r>
              <a:rPr lang="" altLang="en-US" sz="2400" dirty="0">
                <a:latin typeface="Times New Roman" panose="02020603050405020304" pitchFamily="18" charset="0"/>
                <a:cs typeface="Times New Roman" panose="02020603050405020304" pitchFamily="18" charset="0"/>
              </a:rPr>
              <a:t>The idea is to develop a simple CNN model 	from 	scratch, and evaluate the performance to set a 	baseline.</a:t>
            </a:r>
          </a:p>
          <a:p>
            <a:pPr>
              <a:lnSpc>
                <a:spcPct val="150000"/>
              </a:lnSpc>
            </a:pP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FontTx/>
              <a:buNone/>
              <a:defRPr/>
            </a:pPr>
            <a:r>
              <a:rPr lang="" altLang="en-US" sz="2400" b="1" dirty="0">
                <a:latin typeface="Times New Roman" panose="02020603050405020304" pitchFamily="18" charset="0"/>
                <a:cs typeface="Times New Roman" panose="02020603050405020304" pitchFamily="18" charset="0"/>
              </a:rPr>
              <a:t>The following steps to improve the model are: </a:t>
            </a:r>
            <a:endParaRPr lang="" altLang="en-US" sz="2400" dirty="0">
              <a:latin typeface="Times New Roman" panose="02020603050405020304" pitchFamily="18" charset="0"/>
              <a:cs typeface="Times New Roman" panose="02020603050405020304" pitchFamily="18" charset="0"/>
            </a:endParaRPr>
          </a:p>
          <a:p>
            <a:pPr marL="0" indent="0" algn="just">
              <a:buFontTx/>
              <a:buNone/>
              <a:defRPr/>
            </a:pPr>
            <a:r>
              <a:rPr lang="" altLang="en-US" sz="2400" dirty="0">
                <a:latin typeface="Times New Roman" panose="02020603050405020304" pitchFamily="18" charset="0"/>
                <a:cs typeface="Times New Roman" panose="02020603050405020304" pitchFamily="18" charset="0"/>
              </a:rPr>
              <a:t>	1. Data augmentation: Rotations, noising, </a:t>
            </a:r>
            <a:r>
              <a:rPr lang="" altLang="en-US" sz="2400" dirty="0" smtClean="0">
                <a:latin typeface="Times New Roman" panose="02020603050405020304" pitchFamily="18" charset="0"/>
                <a:cs typeface="Times New Roman" panose="02020603050405020304" pitchFamily="18" charset="0"/>
              </a:rPr>
              <a:t>scaling </a:t>
            </a:r>
            <a:r>
              <a:rPr lang="" altLang="en-US" sz="2400" dirty="0">
                <a:latin typeface="Times New Roman" panose="02020603050405020304" pitchFamily="18" charset="0"/>
                <a:cs typeface="Times New Roman" panose="02020603050405020304" pitchFamily="18" charset="0"/>
              </a:rPr>
              <a:t>to avoid overfitting</a:t>
            </a:r>
            <a:r>
              <a:rPr lang="" altLang="en-US" sz="2400" dirty="0" smtClean="0">
                <a:latin typeface="Times New Roman" panose="02020603050405020304" pitchFamily="18" charset="0"/>
                <a:cs typeface="Times New Roman" panose="02020603050405020304" pitchFamily="18" charset="0"/>
              </a:rPr>
              <a:t>.</a:t>
            </a:r>
          </a:p>
          <a:p>
            <a:pPr marL="0" indent="0" algn="just">
              <a:buFontTx/>
              <a:buNone/>
              <a:defRPr/>
            </a:pPr>
            <a:endParaRPr lang="" altLang="en-US" sz="2400" dirty="0" smtClean="0">
              <a:latin typeface="Times New Roman" panose="02020603050405020304" pitchFamily="18" charset="0"/>
              <a:cs typeface="Times New Roman" panose="02020603050405020304" pitchFamily="18" charset="0"/>
            </a:endParaRPr>
          </a:p>
          <a:p>
            <a:pPr marL="0" indent="0" algn="just">
              <a:buFontTx/>
              <a:buNone/>
            </a:pPr>
            <a:r>
              <a:rPr lang="en-US" altLang="en-US" sz="2400" dirty="0" smtClean="0">
                <a:latin typeface="Times New Roman" panose="02020603050405020304" pitchFamily="18" charset="0"/>
                <a:cs typeface="Times New Roman" panose="02020603050405020304" pitchFamily="18" charset="0"/>
                <a:sym typeface="+mn-ea"/>
              </a:rPr>
              <a:t>	2</a:t>
            </a:r>
            <a:r>
              <a:rPr lang="en-US" altLang="en-US" sz="2400" dirty="0">
                <a:latin typeface="Times New Roman" panose="02020603050405020304" pitchFamily="18" charset="0"/>
                <a:cs typeface="Times New Roman" panose="02020603050405020304" pitchFamily="18" charset="0"/>
                <a:sym typeface="+mn-ea"/>
              </a:rPr>
              <a:t>. Transferred Learning: Using a pre-trained </a:t>
            </a:r>
            <a:r>
              <a:rPr lang="en-US" altLang="en-US" sz="2400" dirty="0" smtClean="0">
                <a:latin typeface="Times New Roman" panose="02020603050405020304" pitchFamily="18" charset="0"/>
                <a:cs typeface="Times New Roman" panose="02020603050405020304" pitchFamily="18" charset="0"/>
                <a:sym typeface="+mn-ea"/>
              </a:rPr>
              <a:t>network </a:t>
            </a:r>
            <a:r>
              <a:rPr lang="en-US" altLang="en-US" sz="2400" dirty="0">
                <a:latin typeface="Times New Roman" panose="02020603050405020304" pitchFamily="18" charset="0"/>
                <a:cs typeface="Times New Roman" panose="02020603050405020304" pitchFamily="18" charset="0"/>
                <a:sym typeface="+mn-ea"/>
              </a:rPr>
              <a:t>construct some additional layer </a:t>
            </a:r>
            <a:r>
              <a:rPr lang="en-US" altLang="en-US" sz="2400" dirty="0" smtClean="0">
                <a:latin typeface="Times New Roman" panose="02020603050405020304" pitchFamily="18" charset="0"/>
                <a:cs typeface="Times New Roman" panose="02020603050405020304" pitchFamily="18" charset="0"/>
                <a:sym typeface="+mn-ea"/>
              </a:rPr>
              <a:t>at the </a:t>
            </a:r>
            <a:r>
              <a:rPr lang="en-US" altLang="en-US" sz="2400" dirty="0">
                <a:latin typeface="Times New Roman" panose="02020603050405020304" pitchFamily="18" charset="0"/>
                <a:cs typeface="Times New Roman" panose="02020603050405020304" pitchFamily="18" charset="0"/>
                <a:sym typeface="+mn-ea"/>
              </a:rPr>
              <a:t>end to fine tuning our model.(</a:t>
            </a:r>
            <a:r>
              <a:rPr lang="en-US" altLang="en-US" sz="2400" dirty="0" smtClean="0">
                <a:latin typeface="Times New Roman" panose="02020603050405020304" pitchFamily="18" charset="0"/>
                <a:cs typeface="Times New Roman" panose="02020603050405020304" pitchFamily="18" charset="0"/>
                <a:sym typeface="+mn-ea"/>
              </a:rPr>
              <a:t>VGG-16,U-NET) </a:t>
            </a:r>
          </a:p>
          <a:p>
            <a:pPr marL="0" indent="0" algn="just">
              <a:buFontTx/>
              <a:buNone/>
            </a:pPr>
            <a:endParaRPr lang="" altLang="en-US" sz="2400" dirty="0">
              <a:latin typeface="Times New Roman" panose="02020603050405020304" pitchFamily="18" charset="0"/>
              <a:cs typeface="Times New Roman" panose="02020603050405020304" pitchFamily="18" charset="0"/>
              <a:sym typeface="+mn-ea"/>
            </a:endParaRPr>
          </a:p>
          <a:p>
            <a:pPr marL="0" indent="0" algn="just">
              <a:buNone/>
            </a:pPr>
            <a:r>
              <a:rPr lang="en-US" altLang="en-US" sz="2400" dirty="0" smtClean="0">
                <a:latin typeface="Times New Roman" panose="02020603050405020304" pitchFamily="18" charset="0"/>
                <a:cs typeface="Times New Roman" panose="02020603050405020304" pitchFamily="18" charset="0"/>
                <a:sym typeface="+mn-ea"/>
              </a:rPr>
              <a:t>	3</a:t>
            </a:r>
            <a:r>
              <a:rPr lang="en-US" altLang="en-US" sz="2400" dirty="0">
                <a:latin typeface="Times New Roman" panose="02020603050405020304" pitchFamily="18" charset="0"/>
                <a:cs typeface="Times New Roman" panose="02020603050405020304" pitchFamily="18" charset="0"/>
                <a:sym typeface="+mn-ea"/>
              </a:rPr>
              <a:t>. </a:t>
            </a:r>
            <a:r>
              <a:rPr lang="" altLang="en-US" sz="2400" dirty="0" smtClean="0">
                <a:latin typeface="Times New Roman" panose="02020603050405020304" pitchFamily="18" charset="0"/>
                <a:cs typeface="Times New Roman" panose="02020603050405020304" pitchFamily="18" charset="0"/>
                <a:sym typeface="+mn-ea"/>
              </a:rPr>
              <a:t>Fine tuning</a:t>
            </a:r>
            <a:endParaRPr lang="en-US" altLang="en-US" sz="2400" dirty="0">
              <a:latin typeface="Times New Roman" panose="02020603050405020304" pitchFamily="18" charset="0"/>
              <a:cs typeface="Times New Roman" panose="02020603050405020304" pitchFamily="18" charset="0"/>
            </a:endParaRPr>
          </a:p>
          <a:p>
            <a:pPr marL="0" indent="0" algn="just">
              <a:buFontTx/>
              <a:buNone/>
              <a:defRPr/>
            </a:pPr>
            <a:r>
              <a:rPr lang="" altLang="en-US" sz="2400" dirty="0" smtClean="0">
                <a:latin typeface="Times New Roman" panose="02020603050405020304" pitchFamily="18" charset="0"/>
                <a:cs typeface="Times New Roman" panose="02020603050405020304" pitchFamily="18" charset="0"/>
              </a:rPr>
              <a:t> </a:t>
            </a:r>
            <a:endParaRPr lang="" altLang="en-US" sz="24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447136" y="304800"/>
            <a:ext cx="3276600" cy="1143000"/>
          </a:xfrm>
        </p:spPr>
        <p:txBody>
          <a:bodyPr/>
          <a:lstStyle/>
          <a:p>
            <a:r>
              <a:rPr lang="en-US" sz="2400" b="1" smtClean="0">
                <a:latin typeface="Times New Roman" pitchFamily="18" charset="0"/>
                <a:cs typeface="Times New Roman" pitchFamily="18" charset="0"/>
              </a:rPr>
              <a:t>PROPOSED SYSTEM: </a:t>
            </a:r>
          </a:p>
        </p:txBody>
      </p:sp>
      <p:sp>
        <p:nvSpPr>
          <p:cNvPr id="8" name="Slide Number Placeholder 7"/>
          <p:cNvSpPr>
            <a:spLocks noGrp="1"/>
          </p:cNvSpPr>
          <p:nvPr>
            <p:ph type="sldNum" sz="quarter" idx="12"/>
          </p:nvPr>
        </p:nvSpPr>
        <p:spPr/>
        <p:txBody>
          <a:bodyPr/>
          <a:lstStyle/>
          <a:p>
            <a:pPr>
              <a:defRPr/>
            </a:pPr>
            <a:fld id="{2DD8B2F4-AF06-47E8-9668-16DD1CDD1D0B}" type="slidenum">
              <a:rPr lang="en-US" smtClean="0"/>
              <a:pPr>
                <a:defRPr/>
              </a:pPr>
              <a:t>7</a:t>
            </a:fld>
            <a:endParaRPr lang="en-US"/>
          </a:p>
        </p:txBody>
      </p:sp>
    </p:spTree>
    <p:extLst>
      <p:ext uri="{BB962C8B-B14F-4D97-AF65-F5344CB8AC3E}">
        <p14:creationId xmlns:p14="http://schemas.microsoft.com/office/powerpoint/2010/main" val="2188289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4191000" cy="1143000"/>
          </a:xfrm>
        </p:spPr>
        <p:txBody>
          <a:bodyPr/>
          <a:lstStyle/>
          <a:p>
            <a:r>
              <a:rPr lang="en-US" sz="2400" b="1" smtClean="0">
                <a:latin typeface="Times New Roman" pitchFamily="18" charset="0"/>
                <a:cs typeface="Times New Roman" pitchFamily="18" charset="0"/>
              </a:rPr>
              <a:t>SYSTEM ARCHITECTURE:</a:t>
            </a:r>
            <a:endParaRPr lang="en-US" sz="2400" smtClean="0"/>
          </a:p>
        </p:txBody>
      </p:sp>
      <p:pic>
        <p:nvPicPr>
          <p:cNvPr id="9222"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7915275" y="138113"/>
            <a:ext cx="1076325" cy="1189037"/>
          </a:xfrm>
          <a:prstGeom prst="rect">
            <a:avLst/>
          </a:prstGeom>
          <a:solidFill>
            <a:srgbClr val="002060"/>
          </a:solidFill>
          <a:ln w="9525">
            <a:noFill/>
            <a:miter lim="800000"/>
            <a:headEnd/>
            <a:tailEnd/>
          </a:ln>
        </p:spPr>
      </p:pic>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32485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2DD8B2F4-AF06-47E8-9668-16DD1CDD1D0B}"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descr="http://jkaviationandtechnologies.com/logos/mahendra-engineering-college.jpg"/>
          <p:cNvPicPr>
            <a:picLocks noChangeAspect="1" noChangeArrowheads="1"/>
          </p:cNvPicPr>
          <p:nvPr/>
        </p:nvPicPr>
        <p:blipFill>
          <a:blip r:embed="rId2" cstate="print">
            <a:lum contrast="20000"/>
          </a:blip>
          <a:srcRect/>
          <a:stretch>
            <a:fillRect/>
          </a:stretch>
        </p:blipFill>
        <p:spPr bwMode="auto">
          <a:xfrm>
            <a:off x="8067675" y="123825"/>
            <a:ext cx="1076325" cy="1189038"/>
          </a:xfrm>
          <a:prstGeom prst="rect">
            <a:avLst/>
          </a:prstGeom>
          <a:solidFill>
            <a:srgbClr val="002060"/>
          </a:solidFill>
          <a:ln w="9525">
            <a:noFill/>
            <a:miter lim="800000"/>
            <a:headEnd/>
            <a:tailEnd/>
          </a:ln>
        </p:spPr>
      </p:pic>
      <p:sp>
        <p:nvSpPr>
          <p:cNvPr id="10244" name="Title 4"/>
          <p:cNvSpPr>
            <a:spLocks noGrp="1"/>
          </p:cNvSpPr>
          <p:nvPr>
            <p:ph type="title"/>
          </p:nvPr>
        </p:nvSpPr>
        <p:spPr>
          <a:xfrm>
            <a:off x="457200" y="274638"/>
            <a:ext cx="3276600" cy="1143000"/>
          </a:xfrm>
        </p:spPr>
        <p:txBody>
          <a:bodyPr/>
          <a:lstStyle/>
          <a:p>
            <a:r>
              <a:rPr lang="en-US" sz="2400" b="1" smtClean="0">
                <a:latin typeface="Times New Roman" pitchFamily="18" charset="0"/>
                <a:cs typeface="Times New Roman" pitchFamily="18" charset="0"/>
              </a:rPr>
              <a:t>LIST OF MODULES:</a:t>
            </a:r>
          </a:p>
        </p:txBody>
      </p:sp>
      <p:sp>
        <p:nvSpPr>
          <p:cNvPr id="10245" name="Content Placeholder 5"/>
          <p:cNvSpPr>
            <a:spLocks noGrp="1"/>
          </p:cNvSpPr>
          <p:nvPr>
            <p:ph idx="1"/>
          </p:nvPr>
        </p:nvSpPr>
        <p:spPr/>
        <p:txBody>
          <a:bodyPr/>
          <a:lstStyle/>
          <a:p>
            <a:pPr marL="0" indent="0">
              <a:buNone/>
              <a:defRPr/>
            </a:pPr>
            <a:r>
              <a:rPr lang="" altLang="en-US" b="1" dirty="0">
                <a:latin typeface="Times New Roman" panose="02020603050405020304" pitchFamily="18" charset="0"/>
                <a:cs typeface="Times New Roman" panose="02020603050405020304" pitchFamily="18" charset="0"/>
              </a:rPr>
              <a:t>	</a:t>
            </a:r>
          </a:p>
          <a:p>
            <a:pPr marL="0" indent="0">
              <a:buNone/>
              <a:defRPr/>
            </a:pPr>
            <a:r>
              <a:rPr lang="" altLang="en-US" sz="2400" b="1" dirty="0">
                <a:latin typeface="Times New Roman" panose="02020603050405020304" pitchFamily="18" charset="0"/>
                <a:cs typeface="Times New Roman" panose="02020603050405020304" pitchFamily="18" charset="0"/>
              </a:rPr>
              <a:t>	</a:t>
            </a:r>
            <a:r>
              <a:rPr lang="" altLang="en-US" sz="2400" dirty="0">
                <a:latin typeface="Times New Roman" panose="02020603050405020304" pitchFamily="18" charset="0"/>
                <a:cs typeface="Times New Roman" panose="02020603050405020304" pitchFamily="18" charset="0"/>
              </a:rPr>
              <a:t>1. Data </a:t>
            </a:r>
            <a:r>
              <a:rPr lang="" altLang="en-US" sz="2400" dirty="0" smtClean="0">
                <a:latin typeface="Times New Roman" panose="02020603050405020304" pitchFamily="18" charset="0"/>
                <a:cs typeface="Times New Roman" panose="02020603050405020304" pitchFamily="18" charset="0"/>
              </a:rPr>
              <a:t>Acquisition</a:t>
            </a:r>
            <a:endParaRPr lang="" altLang="en-US" sz="2400" dirty="0">
              <a:latin typeface="Times New Roman" panose="02020603050405020304" pitchFamily="18" charset="0"/>
              <a:cs typeface="Times New Roman" panose="02020603050405020304" pitchFamily="18" charset="0"/>
            </a:endParaRPr>
          </a:p>
          <a:p>
            <a:pPr marL="0" indent="0">
              <a:buNone/>
              <a:defRPr/>
            </a:pPr>
            <a:r>
              <a:rPr lang="" altLang="en-US" sz="2400" dirty="0">
                <a:latin typeface="Times New Roman" panose="02020603050405020304" pitchFamily="18" charset="0"/>
                <a:cs typeface="Times New Roman" panose="02020603050405020304" pitchFamily="18" charset="0"/>
              </a:rPr>
              <a:t>	2. Initial Preprocessing and </a:t>
            </a:r>
            <a:r>
              <a:rPr lang="" altLang="en-US" sz="2400" dirty="0" smtClean="0">
                <a:latin typeface="Times New Roman" panose="02020603050405020304" pitchFamily="18" charset="0"/>
                <a:cs typeface="Times New Roman" panose="02020603050405020304" pitchFamily="18" charset="0"/>
              </a:rPr>
              <a:t>visualizations</a:t>
            </a:r>
            <a:endParaRPr lang="" altLang="en-US" sz="2400" dirty="0">
              <a:latin typeface="Times New Roman" panose="02020603050405020304" pitchFamily="18" charset="0"/>
              <a:cs typeface="Times New Roman" panose="02020603050405020304" pitchFamily="18" charset="0"/>
            </a:endParaRPr>
          </a:p>
          <a:p>
            <a:pPr marL="0" indent="0">
              <a:buNone/>
              <a:defRPr/>
            </a:pPr>
            <a:r>
              <a:rPr lang="" altLang="en-US" sz="2400" dirty="0">
                <a:latin typeface="Times New Roman" panose="02020603050405020304" pitchFamily="18" charset="0"/>
                <a:cs typeface="Times New Roman" panose="02020603050405020304" pitchFamily="18" charset="0"/>
              </a:rPr>
              <a:t>	3. First Model Construction and </a:t>
            </a:r>
            <a:r>
              <a:rPr lang="" altLang="en-US" sz="2400" dirty="0" smtClean="0">
                <a:latin typeface="Times New Roman" panose="02020603050405020304" pitchFamily="18" charset="0"/>
                <a:cs typeface="Times New Roman" panose="02020603050405020304" pitchFamily="18" charset="0"/>
              </a:rPr>
              <a:t>tuning</a:t>
            </a:r>
          </a:p>
          <a:p>
            <a:pPr marL="0" indent="0">
              <a:buNone/>
              <a:defRPr/>
            </a:pPr>
            <a:r>
              <a:rPr lang="" altLang="en-US" sz="2400" dirty="0">
                <a:latin typeface="Times New Roman" panose="02020603050405020304" pitchFamily="18" charset="0"/>
                <a:cs typeface="Times New Roman" panose="02020603050405020304" pitchFamily="18" charset="0"/>
              </a:rPr>
              <a:t>	</a:t>
            </a:r>
            <a:r>
              <a:rPr lang="" altLang="en-US" sz="2400" dirty="0" smtClean="0">
                <a:latin typeface="Times New Roman" panose="02020603050405020304" pitchFamily="18" charset="0"/>
                <a:cs typeface="Times New Roman" panose="02020603050405020304" pitchFamily="18" charset="0"/>
              </a:rPr>
              <a:t>4</a:t>
            </a:r>
            <a:r>
              <a:rPr lang=""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Model Optimization I (Data </a:t>
            </a:r>
            <a:r>
              <a:rPr lang="en-US" altLang="en-US" sz="2400" dirty="0" smtClean="0">
                <a:latin typeface="Times New Roman" panose="02020603050405020304" pitchFamily="18" charset="0"/>
                <a:cs typeface="Times New Roman" panose="02020603050405020304" pitchFamily="18" charset="0"/>
              </a:rPr>
              <a:t>augmentation)	</a:t>
            </a:r>
          </a:p>
          <a:p>
            <a:pPr marL="0" indent="0">
              <a:buNone/>
              <a:defRPr/>
            </a:pPr>
            <a:r>
              <a:rPr lang="en-US" altLang="en-US" sz="2400" dirty="0">
                <a:latin typeface="Times New Roman" panose="02020603050405020304" pitchFamily="18" charset="0"/>
                <a:cs typeface="Times New Roman" panose="02020603050405020304" pitchFamily="18" charset="0"/>
              </a:rPr>
              <a:t>	</a:t>
            </a:r>
            <a:r>
              <a:rPr lang="" altLang="en-US" sz="2400" dirty="0" smtClean="0">
                <a:latin typeface="Times New Roman" panose="02020603050405020304" pitchFamily="18" charset="0"/>
                <a:cs typeface="Times New Roman" panose="02020603050405020304" pitchFamily="18" charset="0"/>
              </a:rPr>
              <a:t>5</a:t>
            </a:r>
            <a:r>
              <a:rPr lang="" altLang="en-US" sz="2400" dirty="0">
                <a:latin typeface="Times New Roman" panose="02020603050405020304" pitchFamily="18" charset="0"/>
                <a:cs typeface="Times New Roman" panose="02020603050405020304" pitchFamily="18" charset="0"/>
              </a:rPr>
              <a:t>. Model Optimization II (Transferred </a:t>
            </a:r>
            <a:r>
              <a:rPr lang="" altLang="en-US" sz="2400" dirty="0" smtClean="0">
                <a:latin typeface="Times New Roman" panose="02020603050405020304" pitchFamily="18" charset="0"/>
                <a:cs typeface="Times New Roman" panose="02020603050405020304" pitchFamily="18" charset="0"/>
              </a:rPr>
              <a:t>learning)</a:t>
            </a:r>
          </a:p>
          <a:p>
            <a:pPr marL="0" indent="0">
              <a:buNone/>
              <a:defRPr/>
            </a:pPr>
            <a:r>
              <a:rPr lang="" altLang="en-US" sz="2400" dirty="0">
                <a:latin typeface="Times New Roman" panose="02020603050405020304" pitchFamily="18" charset="0"/>
                <a:cs typeface="Times New Roman" panose="02020603050405020304" pitchFamily="18" charset="0"/>
              </a:rPr>
              <a:t>	</a:t>
            </a:r>
            <a:r>
              <a:rPr lang="" altLang="en-US" sz="2400" dirty="0" smtClean="0">
                <a:latin typeface="Times New Roman" panose="02020603050405020304" pitchFamily="18" charset="0"/>
                <a:cs typeface="Times New Roman" panose="02020603050405020304" pitchFamily="18" charset="0"/>
              </a:rPr>
              <a:t>6</a:t>
            </a:r>
            <a:r>
              <a:rPr lang="" altLang="en-US" sz="2400" dirty="0">
                <a:latin typeface="Times New Roman" panose="02020603050405020304" pitchFamily="18" charset="0"/>
                <a:cs typeface="Times New Roman" panose="02020603050405020304" pitchFamily="18" charset="0"/>
              </a:rPr>
              <a:t>. Model Optimization III (Fine Tuning)</a:t>
            </a:r>
          </a:p>
          <a:p>
            <a:pPr marL="0" indent="0">
              <a:buNone/>
              <a:defRPr/>
            </a:pPr>
            <a:endParaRPr lang="" altLang="en-US" sz="2400" dirty="0" smtClean="0">
              <a:latin typeface="Times New Roman" panose="02020603050405020304" pitchFamily="18" charset="0"/>
              <a:cs typeface="Times New Roman" panose="02020603050405020304" pitchFamily="18" charset="0"/>
            </a:endParaRPr>
          </a:p>
          <a:p>
            <a:pPr marL="0" indent="0">
              <a:buNone/>
              <a:defRPr/>
            </a:pPr>
            <a:endParaRPr lang="" altLang="en-US" sz="2400" dirty="0">
              <a:latin typeface="Times New Roman" panose="02020603050405020304" pitchFamily="18" charset="0"/>
              <a:cs typeface="Times New Roman" panose="02020603050405020304" pitchFamily="18" charset="0"/>
            </a:endParaRPr>
          </a:p>
          <a:p>
            <a:pPr>
              <a:buFontTx/>
              <a:buNone/>
            </a:pP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D8B2F4-AF06-47E8-9668-16DD1CDD1D0B}"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1258</TotalTime>
  <Words>813</Words>
  <Application>Microsoft Office PowerPoint</Application>
  <PresentationFormat>On-screen Show (4:3)</PresentationFormat>
  <Paragraphs>163</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PowerPoint Presentation</vt:lpstr>
      <vt:lpstr>INTRODUCTION:</vt:lpstr>
      <vt:lpstr>ABSTRACT:</vt:lpstr>
      <vt:lpstr>PowerPoint Presentation</vt:lpstr>
      <vt:lpstr>LIMITATIONS:</vt:lpstr>
      <vt:lpstr>PROPOSED SYSTEM: </vt:lpstr>
      <vt:lpstr>PROPOSED SYSTEM: </vt:lpstr>
      <vt:lpstr>SYSTEM ARCHITECTURE:</vt:lpstr>
      <vt:lpstr>LIST OF MODULES:</vt:lpstr>
      <vt:lpstr>MODULE DESCRIPTION:</vt:lpstr>
      <vt:lpstr>CONT…</vt:lpstr>
      <vt:lpstr>CONT…</vt:lpstr>
      <vt:lpstr>CONT…</vt:lpstr>
      <vt:lpstr>CONT…</vt:lpstr>
      <vt:lpstr>CONCLUSION</vt:lpstr>
      <vt:lpstr>Installing tensorflow</vt:lpstr>
      <vt:lpstr>Training Started</vt:lpstr>
      <vt:lpstr>Training finished</vt:lpstr>
      <vt:lpstr> Screen shots: </vt:lpstr>
      <vt:lpstr>REFERENCES:</vt:lpstr>
      <vt:lpstr>PowerPoint Presentation</vt:lpstr>
    </vt:vector>
  </TitlesOfParts>
  <Company>karpagam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SAKTHI</cp:lastModifiedBy>
  <cp:revision>314</cp:revision>
  <dcterms:created xsi:type="dcterms:W3CDTF">2005-12-31T23:41:04Z</dcterms:created>
  <dcterms:modified xsi:type="dcterms:W3CDTF">2022-07-21T14:18:33Z</dcterms:modified>
</cp:coreProperties>
</file>