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60" r:id="rId2"/>
    <p:sldId id="261" r:id="rId3"/>
    <p:sldId id="262" r:id="rId4"/>
    <p:sldId id="263" r:id="rId5"/>
    <p:sldId id="264" r:id="rId6"/>
    <p:sldId id="274" r:id="rId7"/>
    <p:sldId id="265" r:id="rId8"/>
    <p:sldId id="266" r:id="rId9"/>
    <p:sldId id="275" r:id="rId10"/>
    <p:sldId id="276" r:id="rId11"/>
    <p:sldId id="277" r:id="rId12"/>
    <p:sldId id="278" r:id="rId13"/>
    <p:sldId id="279" r:id="rId14"/>
    <p:sldId id="267" r:id="rId15"/>
    <p:sldId id="268" r:id="rId16"/>
    <p:sldId id="269" r:id="rId17"/>
    <p:sldId id="270" r:id="rId18"/>
    <p:sldId id="271" r:id="rId19"/>
    <p:sldId id="272" r:id="rId20"/>
    <p:sldId id="273" r:id="rId21"/>
    <p:sldId id="280" r:id="rId2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22" autoAdjust="0"/>
    <p:restoredTop sz="94660"/>
  </p:normalViewPr>
  <p:slideViewPr>
    <p:cSldViewPr>
      <p:cViewPr varScale="1">
        <p:scale>
          <a:sx n="70" d="100"/>
          <a:sy n="70" d="100"/>
        </p:scale>
        <p:origin x="139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handoutMaster" Target="handoutMasters/handout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28"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heme" Target="theme/theme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536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536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536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6AD87D0-F163-4C24-95FE-43138E3E1C44}" type="slidenum">
              <a:rPr lang="en-US"/>
              <a:pPr>
                <a:defRPr/>
              </a:pPr>
              <a:t>‹#›</a:t>
            </a:fld>
            <a:endParaRPr lang="en-US"/>
          </a:p>
        </p:txBody>
      </p:sp>
    </p:spTree>
    <p:extLst>
      <p:ext uri="{BB962C8B-B14F-4D97-AF65-F5344CB8AC3E}">
        <p14:creationId xmlns:p14="http://schemas.microsoft.com/office/powerpoint/2010/main" val="8813334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0A0A6AE-D022-4D83-8826-182688C415A0}" type="slidenum">
              <a:rPr lang="en-US"/>
              <a:pPr>
                <a:defRPr/>
              </a:pPr>
              <a:t>‹#›</a:t>
            </a:fld>
            <a:endParaRPr lang="en-US"/>
          </a:p>
        </p:txBody>
      </p:sp>
    </p:spTree>
    <p:extLst>
      <p:ext uri="{BB962C8B-B14F-4D97-AF65-F5344CB8AC3E}">
        <p14:creationId xmlns:p14="http://schemas.microsoft.com/office/powerpoint/2010/main" val="371714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CB424AA4-3889-48DC-8576-30595DFF2A88}" type="datetime1">
              <a:rPr lang="en-US" smtClean="0"/>
              <a:pPr>
                <a:defRPr/>
              </a:pPr>
              <a:t>4/25/2018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08287E5-EA97-4127-8995-BFAAEC2BA53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DFC1F145-220D-4F3A-8AA1-38934F1A502D}" type="datetime1">
              <a:rPr lang="en-US" smtClean="0"/>
              <a:pPr>
                <a:defRPr/>
              </a:pPr>
              <a:t>4/25/2018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FD2F92F-520A-4154-AEDE-B9147490244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AFB639C5-DBC3-492A-B97F-E255F2E94765}" type="datetime1">
              <a:rPr lang="en-US" smtClean="0"/>
              <a:pPr>
                <a:defRPr/>
              </a:pPr>
              <a:t>4/25/2018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AE34769-B1B6-4E21-B8BD-1CBAD66DC75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81C2E4FE-DB50-44C4-BAD7-55AF145D6083}" type="datetime1">
              <a:rPr lang="en-US" smtClean="0"/>
              <a:pPr>
                <a:defRPr/>
              </a:pPr>
              <a:t>4/25/2018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A44A8AC-F43C-4830-9C0E-4C262DA73FF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477D041E-F70B-4FA7-B830-4B1C102A6F0A}" type="datetime1">
              <a:rPr lang="en-US" smtClean="0"/>
              <a:pPr>
                <a:defRPr/>
              </a:pPr>
              <a:t>4/25/2018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DCA938-C7DA-48B0-A9F4-4CED6E535AB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E72BA745-10A7-4450-9D19-EAF5A014B9FF}" type="datetime1">
              <a:rPr lang="en-US" smtClean="0"/>
              <a:pPr>
                <a:defRPr/>
              </a:pPr>
              <a:t>4/25/2018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01886B5-700B-46D0-B5E6-ADCAFC0D39B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A7FF4E32-BA0E-477D-8FAE-692771717BB5}" type="datetime1">
              <a:rPr lang="en-US" smtClean="0"/>
              <a:pPr>
                <a:defRPr/>
              </a:pPr>
              <a:t>4/25/2018</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975FE4E-4715-42AB-BB60-23B5417E7E1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411B33B2-B9FF-4A96-A191-FCC023281A73}" type="datetime1">
              <a:rPr lang="en-US" smtClean="0"/>
              <a:pPr>
                <a:defRPr/>
              </a:pPr>
              <a:t>4/25/2018</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9A5BE72-D977-4BEE-A03E-9F209DF528E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A277EF51-A4E3-4450-A8F8-7B3CCB25F2C0}" type="datetime1">
              <a:rPr lang="en-US" smtClean="0"/>
              <a:pPr>
                <a:defRPr/>
              </a:pPr>
              <a:t>4/25/2018</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88CBB7F-D987-4CAD-AD72-4DBF619544A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C05CB8A1-A47D-42AF-BD08-CB5115680DB4}" type="datetime1">
              <a:rPr lang="en-US" smtClean="0"/>
              <a:pPr>
                <a:defRPr/>
              </a:pPr>
              <a:t>4/25/2018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EA09D90-D0DA-446B-92B0-581311A4BA8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2B761D6E-4B70-4BE9-AB2E-1AF7FFDEE2D9}" type="datetime1">
              <a:rPr lang="en-US" smtClean="0"/>
              <a:pPr>
                <a:defRPr/>
              </a:pPr>
              <a:t>4/25/2018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A60FC70-0BB4-47DE-964D-842F20A07C9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fld id="{FFA9A1E0-CEF0-4C5E-8F04-E817C09BBE14}" type="datetime1">
              <a:rPr lang="en-US" smtClean="0"/>
              <a:pPr>
                <a:defRPr/>
              </a:pPr>
              <a:t>4/25/2018</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970D9A93-C932-4B8D-80C8-B69E65A55F7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3"/>
          <p:cNvSpPr txBox="1">
            <a:spLocks noChangeArrowheads="1"/>
          </p:cNvSpPr>
          <p:nvPr/>
        </p:nvSpPr>
        <p:spPr bwMode="auto">
          <a:xfrm>
            <a:off x="457200" y="409575"/>
            <a:ext cx="8229600" cy="830997"/>
          </a:xfrm>
          <a:prstGeom prst="rect">
            <a:avLst/>
          </a:prstGeom>
          <a:noFill/>
          <a:ln w="9525">
            <a:noFill/>
            <a:miter lim="800000"/>
            <a:headEnd/>
            <a:tailEnd/>
          </a:ln>
        </p:spPr>
        <p:txBody>
          <a:bodyPr>
            <a:spAutoFit/>
          </a:bodyPr>
          <a:lstStyle/>
          <a:p>
            <a:pPr algn="ctr" eaLnBrk="1" hangingPunct="1">
              <a:spcBef>
                <a:spcPts val="0"/>
              </a:spcBef>
              <a:defRPr/>
            </a:pPr>
            <a:r>
              <a:rPr lang="en-US" sz="2400" b="1">
                <a:effectLst>
                  <a:outerShdw blurRad="38100" dist="38100" dir="2700000" algn="tl">
                    <a:srgbClr val="000000">
                      <a:alpha val="43137"/>
                    </a:srgbClr>
                  </a:outerShdw>
                </a:effectLst>
                <a:latin typeface="Times New Roman" pitchFamily="18" charset="0"/>
                <a:cs typeface="Times New Roman" pitchFamily="18" charset="0"/>
              </a:rPr>
              <a:t>Informatica data maintenance</a:t>
            </a:r>
          </a:p>
          <a:p>
            <a:pPr algn="ctr" eaLnBrk="1" hangingPunct="1">
              <a:spcBef>
                <a:spcPts val="0"/>
              </a:spcBef>
              <a:defRPr/>
            </a:pPr>
            <a:r>
              <a:rPr lang="en-US" sz="2400" b="1">
                <a:effectLst>
                  <a:outerShdw blurRad="38100" dist="38100" dir="2700000" algn="tl">
                    <a:srgbClr val="000000">
                      <a:alpha val="43137"/>
                    </a:srgbClr>
                  </a:outerShdw>
                </a:effectLst>
                <a:latin typeface="Times New Roman" pitchFamily="18" charset="0"/>
                <a:cs typeface="Times New Roman" pitchFamily="18" charset="0"/>
              </a:rPr>
              <a:t>System for colleges</a:t>
            </a:r>
            <a:endParaRPr lang="en-US" sz="24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051" name="Rectangle 7"/>
          <p:cNvSpPr>
            <a:spLocks noGrp="1" noChangeArrowheads="1"/>
          </p:cNvSpPr>
          <p:nvPr>
            <p:ph type="body" idx="1"/>
          </p:nvPr>
        </p:nvSpPr>
        <p:spPr>
          <a:xfrm>
            <a:off x="457200" y="1371600"/>
            <a:ext cx="8229600" cy="1295400"/>
          </a:xfrm>
        </p:spPr>
        <p:txBody>
          <a:bodyPr/>
          <a:lstStyle/>
          <a:p>
            <a:pPr marL="0" indent="0" algn="ctr" eaLnBrk="1" hangingPunct="1">
              <a:lnSpc>
                <a:spcPct val="150000"/>
              </a:lnSpc>
              <a:buFontTx/>
              <a:buNone/>
            </a:pPr>
            <a:r>
              <a:rPr lang="en-US" sz="1600" b="1" dirty="0">
                <a:latin typeface="Times New Roman" pitchFamily="18" charset="0"/>
                <a:cs typeface="Times New Roman" pitchFamily="18" charset="0"/>
              </a:rPr>
              <a:t>SAKTHIVEL.C (151033806)</a:t>
            </a:r>
            <a:r>
              <a:rPr lang="en-US" sz="1800" dirty="0">
                <a:latin typeface="Times New Roman" pitchFamily="18" charset="0"/>
                <a:cs typeface="Times New Roman" pitchFamily="18" charset="0"/>
              </a:rPr>
              <a:t>  </a:t>
            </a:r>
          </a:p>
          <a:p>
            <a:pPr marL="0" indent="0" algn="ctr" eaLnBrk="1" hangingPunct="1">
              <a:lnSpc>
                <a:spcPct val="150000"/>
              </a:lnSpc>
              <a:buFontTx/>
              <a:buNone/>
            </a:pPr>
            <a:r>
              <a:rPr lang="en-US" sz="1600" dirty="0">
                <a:latin typeface="Times New Roman" pitchFamily="18" charset="0"/>
                <a:cs typeface="Times New Roman" pitchFamily="18" charset="0"/>
              </a:rPr>
              <a:t>III Year / VI Semester</a:t>
            </a:r>
          </a:p>
          <a:p>
            <a:pPr marL="0" indent="0" algn="ctr" eaLnBrk="1" hangingPunct="1">
              <a:lnSpc>
                <a:spcPct val="150000"/>
              </a:lnSpc>
              <a:buFontTx/>
              <a:buNone/>
            </a:pPr>
            <a:r>
              <a:rPr lang="en-US" sz="1600" b="1" dirty="0">
                <a:latin typeface="Times New Roman" pitchFamily="18" charset="0"/>
                <a:cs typeface="Times New Roman" pitchFamily="18" charset="0"/>
              </a:rPr>
              <a:t>DEPARTMENT OF COMPUTER SCIENCE AND ENGINEERING </a:t>
            </a:r>
          </a:p>
          <a:p>
            <a:pPr marL="0" indent="0" algn="ctr" eaLnBrk="1" hangingPunct="1">
              <a:lnSpc>
                <a:spcPct val="150000"/>
              </a:lnSpc>
              <a:buFontTx/>
              <a:buNone/>
            </a:pPr>
            <a:r>
              <a:rPr lang="en-US" sz="1600" dirty="0">
                <a:latin typeface="Times New Roman" pitchFamily="18" charset="0"/>
                <a:cs typeface="Times New Roman" pitchFamily="18" charset="0"/>
              </a:rPr>
              <a:t>Mahendra Engineering College(Autonomous), Namakkal Dt. </a:t>
            </a:r>
          </a:p>
          <a:p>
            <a:pPr marL="0" indent="0" algn="ctr" eaLnBrk="1" hangingPunct="1">
              <a:lnSpc>
                <a:spcPct val="150000"/>
              </a:lnSpc>
              <a:buFontTx/>
              <a:buNone/>
            </a:pPr>
            <a:endParaRPr lang="en-US" sz="1600" b="1" dirty="0">
              <a:latin typeface="Times New Roman" pitchFamily="18" charset="0"/>
              <a:cs typeface="Times New Roman" pitchFamily="18" charset="0"/>
            </a:endParaRPr>
          </a:p>
        </p:txBody>
      </p:sp>
      <p:sp>
        <p:nvSpPr>
          <p:cNvPr id="2053" name="Rectangle 1"/>
          <p:cNvSpPr>
            <a:spLocks noChangeArrowheads="1"/>
          </p:cNvSpPr>
          <p:nvPr/>
        </p:nvSpPr>
        <p:spPr bwMode="auto">
          <a:xfrm>
            <a:off x="1524000" y="4724400"/>
            <a:ext cx="6248400" cy="1985159"/>
          </a:xfrm>
          <a:prstGeom prst="rect">
            <a:avLst/>
          </a:prstGeom>
          <a:noFill/>
          <a:ln w="9525">
            <a:noFill/>
            <a:miter lim="800000"/>
            <a:headEnd/>
            <a:tailEnd/>
          </a:ln>
        </p:spPr>
        <p:txBody>
          <a:bodyPr>
            <a:spAutoFit/>
          </a:bodyPr>
          <a:lstStyle/>
          <a:p>
            <a:pPr algn="ctr" eaLnBrk="1" hangingPunct="1">
              <a:lnSpc>
                <a:spcPct val="150000"/>
              </a:lnSpc>
            </a:pPr>
            <a:r>
              <a:rPr lang="en-US" sz="1600" dirty="0">
                <a:latin typeface="Times New Roman" pitchFamily="18" charset="0"/>
                <a:cs typeface="Times New Roman" pitchFamily="18" charset="0"/>
              </a:rPr>
              <a:t>Under the Guidance of</a:t>
            </a:r>
          </a:p>
          <a:p>
            <a:pPr algn="ctr" eaLnBrk="1" hangingPunct="1">
              <a:lnSpc>
                <a:spcPct val="150000"/>
              </a:lnSpc>
            </a:pPr>
            <a:r>
              <a:rPr lang="en-US" sz="1600" b="1" dirty="0"/>
              <a:t> </a:t>
            </a:r>
            <a:r>
              <a:rPr lang="en-US" sz="1400" b="1" dirty="0" err="1"/>
              <a:t>Mrs.K.RAJESWARI</a:t>
            </a:r>
            <a:r>
              <a:rPr lang="en-US" sz="1400" b="1" dirty="0"/>
              <a:t> </a:t>
            </a:r>
            <a:r>
              <a:rPr lang="en-US" sz="1400" b="1" dirty="0" err="1"/>
              <a:t>M.Tech</a:t>
            </a:r>
            <a:r>
              <a:rPr lang="en-US" sz="1400" b="1" dirty="0"/>
              <a:t>.</a:t>
            </a:r>
            <a:r>
              <a:rPr lang="en-US" sz="1400" b="1" dirty="0">
                <a:latin typeface="Times New Roman" pitchFamily="18" charset="0"/>
                <a:cs typeface="Times New Roman" pitchFamily="18" charset="0"/>
              </a:rPr>
              <a:t>, </a:t>
            </a:r>
          </a:p>
          <a:p>
            <a:pPr algn="ctr" eaLnBrk="1" hangingPunct="1">
              <a:lnSpc>
                <a:spcPct val="150000"/>
              </a:lnSpc>
            </a:pPr>
            <a:r>
              <a:rPr lang="en-US" sz="1600" b="1" dirty="0">
                <a:latin typeface="Times New Roman" pitchFamily="18" charset="0"/>
                <a:cs typeface="Times New Roman" pitchFamily="18" charset="0"/>
              </a:rPr>
              <a:t>(Assistant Professor),</a:t>
            </a:r>
          </a:p>
          <a:p>
            <a:pPr algn="ctr" eaLnBrk="1" hangingPunct="1">
              <a:lnSpc>
                <a:spcPct val="150000"/>
              </a:lnSpc>
            </a:pPr>
            <a:r>
              <a:rPr lang="en-US" sz="1600" dirty="0" err="1">
                <a:latin typeface="Times New Roman" pitchFamily="18" charset="0"/>
                <a:cs typeface="Times New Roman" pitchFamily="18" charset="0"/>
              </a:rPr>
              <a:t>Ass.Professor</a:t>
            </a:r>
            <a:r>
              <a:rPr lang="en-US" sz="1600" dirty="0">
                <a:latin typeface="Times New Roman" pitchFamily="18" charset="0"/>
                <a:cs typeface="Times New Roman" pitchFamily="18" charset="0"/>
              </a:rPr>
              <a:t>, Department of Computer Science and Engineering</a:t>
            </a:r>
          </a:p>
          <a:p>
            <a:pPr algn="ctr" eaLnBrk="1" hangingPunct="1">
              <a:lnSpc>
                <a:spcPct val="150000"/>
              </a:lnSpc>
            </a:pPr>
            <a:r>
              <a:rPr lang="en-US" sz="1600" dirty="0" err="1">
                <a:latin typeface="Times New Roman" pitchFamily="18" charset="0"/>
                <a:cs typeface="Times New Roman" pitchFamily="18" charset="0"/>
              </a:rPr>
              <a:t>Mahendra</a:t>
            </a:r>
            <a:r>
              <a:rPr lang="en-US" sz="1600" dirty="0">
                <a:latin typeface="Times New Roman" pitchFamily="18" charset="0"/>
                <a:cs typeface="Times New Roman" pitchFamily="18" charset="0"/>
              </a:rPr>
              <a:t> Engineering College(Autonomous), </a:t>
            </a:r>
            <a:r>
              <a:rPr lang="en-US" sz="1600" dirty="0" err="1">
                <a:latin typeface="Times New Roman" pitchFamily="18" charset="0"/>
                <a:cs typeface="Times New Roman" pitchFamily="18" charset="0"/>
              </a:rPr>
              <a:t>Namakkal</a:t>
            </a:r>
            <a:r>
              <a:rPr lang="en-US" sz="1600" dirty="0">
                <a:latin typeface="Times New Roman" pitchFamily="18" charset="0"/>
                <a:cs typeface="Times New Roman" pitchFamily="18" charset="0"/>
              </a:rPr>
              <a:t> Dt. </a:t>
            </a:r>
          </a:p>
        </p:txBody>
      </p:sp>
      <p:sp>
        <p:nvSpPr>
          <p:cNvPr id="2055" name="Rectangle 8"/>
          <p:cNvSpPr>
            <a:spLocks noChangeArrowheads="1"/>
          </p:cNvSpPr>
          <p:nvPr/>
        </p:nvSpPr>
        <p:spPr bwMode="auto">
          <a:xfrm>
            <a:off x="2438400" y="3581400"/>
            <a:ext cx="4267200" cy="369332"/>
          </a:xfrm>
          <a:prstGeom prst="rect">
            <a:avLst/>
          </a:prstGeom>
          <a:noFill/>
          <a:ln w="9525">
            <a:noFill/>
            <a:miter lim="800000"/>
            <a:headEnd/>
            <a:tailEnd/>
          </a:ln>
        </p:spPr>
        <p:txBody>
          <a:bodyPr>
            <a:spAutoFit/>
          </a:bodyPr>
          <a:lstStyle/>
          <a:p>
            <a:pPr algn="ctr" eaLnBrk="1" hangingPunct="1"/>
            <a:r>
              <a:rPr lang="en-US" b="1" dirty="0">
                <a:latin typeface="Times New Roman" pitchFamily="18" charset="0"/>
                <a:cs typeface="Times New Roman" pitchFamily="18" charset="0"/>
              </a:rPr>
              <a:t>MINI PROJECT</a:t>
            </a:r>
          </a:p>
        </p:txBody>
      </p:sp>
      <p:pic>
        <p:nvPicPr>
          <p:cNvPr id="2056" name="Picture 8" descr="http://jkaviationandtechnologies.com/logos/mahendra-engineering-college.jpg"/>
          <p:cNvPicPr>
            <a:picLocks noChangeAspect="1" noChangeArrowheads="1"/>
          </p:cNvPicPr>
          <p:nvPr/>
        </p:nvPicPr>
        <p:blipFill>
          <a:blip r:embed="rId2" cstate="print">
            <a:lum contrast="20000"/>
          </a:blip>
          <a:srcRect/>
          <a:stretch>
            <a:fillRect/>
          </a:stretch>
        </p:blipFill>
        <p:spPr bwMode="auto">
          <a:xfrm>
            <a:off x="457200" y="228600"/>
            <a:ext cx="1524000" cy="1189038"/>
          </a:xfrm>
          <a:prstGeom prst="rect">
            <a:avLst/>
          </a:prstGeom>
          <a:solidFill>
            <a:srgbClr val="002060"/>
          </a:solidFill>
          <a:ln w="9525">
            <a:noFill/>
            <a:miter lim="800000"/>
            <a:headEnd/>
            <a:tailEnd/>
          </a:ln>
        </p:spPr>
      </p:pic>
      <p:sp>
        <p:nvSpPr>
          <p:cNvPr id="11" name="Slide Number Placeholder 10"/>
          <p:cNvSpPr>
            <a:spLocks noGrp="1"/>
          </p:cNvSpPr>
          <p:nvPr>
            <p:ph type="sldNum" sz="quarter" idx="12"/>
          </p:nvPr>
        </p:nvSpPr>
        <p:spPr/>
        <p:txBody>
          <a:bodyPr/>
          <a:lstStyle/>
          <a:p>
            <a:pPr>
              <a:defRPr/>
            </a:pPr>
            <a:fld id="{DA44A8AC-F43C-4830-9C0E-4C262DA73FF8}" type="slidenum">
              <a:rPr lang="en-US" smtClean="0"/>
              <a:pPr>
                <a:defRPr/>
              </a:pPr>
              <a:t>1</a:t>
            </a:fld>
            <a:endParaRPr lang="en-US"/>
          </a:p>
        </p:txBody>
      </p:sp>
      <p:sp>
        <p:nvSpPr>
          <p:cNvPr id="12" name="Date Placeholder 11"/>
          <p:cNvSpPr>
            <a:spLocks noGrp="1"/>
          </p:cNvSpPr>
          <p:nvPr>
            <p:ph type="dt" sz="half" idx="10"/>
          </p:nvPr>
        </p:nvSpPr>
        <p:spPr/>
        <p:txBody>
          <a:bodyPr/>
          <a:lstStyle/>
          <a:p>
            <a:pPr>
              <a:defRPr/>
            </a:pPr>
            <a:fld id="{1E818BB0-EDCB-4C5A-B24E-10A818FB3958}" type="datetime1">
              <a:rPr lang="en-US" smtClean="0"/>
              <a:pPr>
                <a:defRPr/>
              </a:pPr>
              <a:t>4/25/2018</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81C2E4FE-DB50-44C4-BAD7-55AF145D6083}" type="datetime1">
              <a:rPr lang="en-US" smtClean="0"/>
              <a:pPr>
                <a:defRPr/>
              </a:pPr>
              <a:t>4/25/2018</a:t>
            </a:fld>
            <a:endParaRPr lang="en-US"/>
          </a:p>
        </p:txBody>
      </p:sp>
      <p:sp>
        <p:nvSpPr>
          <p:cNvPr id="5" name="Slide Number Placeholder 4"/>
          <p:cNvSpPr>
            <a:spLocks noGrp="1"/>
          </p:cNvSpPr>
          <p:nvPr>
            <p:ph type="sldNum" sz="quarter" idx="12"/>
          </p:nvPr>
        </p:nvSpPr>
        <p:spPr/>
        <p:txBody>
          <a:bodyPr/>
          <a:lstStyle/>
          <a:p>
            <a:pPr>
              <a:defRPr/>
            </a:pPr>
            <a:fld id="{DA44A8AC-F43C-4830-9C0E-4C262DA73FF8}" type="slidenum">
              <a:rPr lang="en-US" smtClean="0"/>
              <a:pPr>
                <a:defRPr/>
              </a:pPr>
              <a:t>10</a:t>
            </a:fld>
            <a:endParaRPr lang="en-US"/>
          </a:p>
        </p:txBody>
      </p:sp>
      <p:sp>
        <p:nvSpPr>
          <p:cNvPr id="6" name="Content Placeholder 2"/>
          <p:cNvSpPr>
            <a:spLocks noGrp="1"/>
          </p:cNvSpPr>
          <p:nvPr>
            <p:ph idx="1"/>
          </p:nvPr>
        </p:nvSpPr>
        <p:spPr>
          <a:xfrm>
            <a:off x="685800" y="1066800"/>
            <a:ext cx="7543800" cy="3964094"/>
          </a:xfrm>
        </p:spPr>
        <p:txBody>
          <a:bodyPr>
            <a:normAutofit/>
          </a:bodyPr>
          <a:lstStyle/>
          <a:p>
            <a:pPr marL="457200" lvl="1" indent="0" algn="just">
              <a:buNone/>
            </a:pPr>
            <a:r>
              <a:rPr lang="en-IN" sz="2000" b="1" dirty="0">
                <a:latin typeface="Times New Roman" panose="02020603050405020304" pitchFamily="18" charset="0"/>
                <a:cs typeface="Times New Roman" panose="02020603050405020304" pitchFamily="18" charset="0"/>
              </a:rPr>
              <a:t>AUTHENTICATION MODULE</a:t>
            </a:r>
          </a:p>
          <a:p>
            <a:pPr lvl="1" algn="just"/>
            <a:r>
              <a:rPr lang="en-IN" sz="2000" dirty="0">
                <a:latin typeface="Times New Roman" panose="02020603050405020304" pitchFamily="18" charset="0"/>
                <a:cs typeface="Times New Roman" panose="02020603050405020304" pitchFamily="18" charset="0"/>
              </a:rPr>
              <a:t>All the users are authenticated to enter into the software. Admin provides username and password for all users. The credentials are stored in the MongoDB database and while login, the username and password is verified using business logic. If they are same as the data stored in database, then they’ll be allowed to use the software.</a:t>
            </a:r>
          </a:p>
          <a:p>
            <a:pPr lvl="1" algn="just"/>
            <a:r>
              <a:rPr lang="en-IN" sz="2000" dirty="0">
                <a:latin typeface="Times New Roman" panose="02020603050405020304" pitchFamily="18" charset="0"/>
                <a:cs typeface="Times New Roman" panose="02020603050405020304" pitchFamily="18" charset="0"/>
              </a:rPr>
              <a:t>MongoDB stores the username and passwords in a separate document which is highly </a:t>
            </a:r>
            <a:r>
              <a:rPr lang="en-IN" sz="2000" b="1" dirty="0">
                <a:latin typeface="Times New Roman" panose="02020603050405020304" pitchFamily="18" charset="0"/>
                <a:cs typeface="Times New Roman" panose="02020603050405020304" pitchFamily="18" charset="0"/>
              </a:rPr>
              <a:t>secured</a:t>
            </a:r>
            <a:r>
              <a:rPr lang="en-IN" sz="2000" dirty="0">
                <a:latin typeface="Times New Roman" panose="02020603050405020304" pitchFamily="18" charset="0"/>
                <a:cs typeface="Times New Roman" panose="02020603050405020304" pitchFamily="18" charset="0"/>
              </a:rPr>
              <a:t>.</a:t>
            </a:r>
          </a:p>
          <a:p>
            <a:pPr lvl="1"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0967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81C2E4FE-DB50-44C4-BAD7-55AF145D6083}" type="datetime1">
              <a:rPr lang="en-US" smtClean="0"/>
              <a:pPr>
                <a:defRPr/>
              </a:pPr>
              <a:t>4/25/2018</a:t>
            </a:fld>
            <a:endParaRPr lang="en-US"/>
          </a:p>
        </p:txBody>
      </p:sp>
      <p:sp>
        <p:nvSpPr>
          <p:cNvPr id="5" name="Slide Number Placeholder 4"/>
          <p:cNvSpPr>
            <a:spLocks noGrp="1"/>
          </p:cNvSpPr>
          <p:nvPr>
            <p:ph type="sldNum" sz="quarter" idx="12"/>
          </p:nvPr>
        </p:nvSpPr>
        <p:spPr/>
        <p:txBody>
          <a:bodyPr/>
          <a:lstStyle/>
          <a:p>
            <a:pPr>
              <a:defRPr/>
            </a:pPr>
            <a:fld id="{DA44A8AC-F43C-4830-9C0E-4C262DA73FF8}" type="slidenum">
              <a:rPr lang="en-US" smtClean="0"/>
              <a:pPr>
                <a:defRPr/>
              </a:pPr>
              <a:t>11</a:t>
            </a:fld>
            <a:endParaRPr lang="en-US"/>
          </a:p>
        </p:txBody>
      </p:sp>
      <p:sp>
        <p:nvSpPr>
          <p:cNvPr id="6" name="Content Placeholder 2"/>
          <p:cNvSpPr>
            <a:spLocks noGrp="1"/>
          </p:cNvSpPr>
          <p:nvPr>
            <p:ph idx="1"/>
          </p:nvPr>
        </p:nvSpPr>
        <p:spPr>
          <a:xfrm>
            <a:off x="457200" y="838200"/>
            <a:ext cx="7848600" cy="4023360"/>
          </a:xfrm>
        </p:spPr>
        <p:txBody>
          <a:bodyPr>
            <a:normAutofit lnSpcReduction="10000"/>
          </a:bodyPr>
          <a:lstStyle/>
          <a:p>
            <a:pPr marL="457200" lvl="1" indent="0">
              <a:buNone/>
            </a:pPr>
            <a:r>
              <a:rPr lang="en-IN" sz="2000" b="1" dirty="0">
                <a:latin typeface="Times New Roman" panose="02020603050405020304" pitchFamily="18" charset="0"/>
                <a:cs typeface="Times New Roman" panose="02020603050405020304" pitchFamily="18" charset="0"/>
              </a:rPr>
              <a:t>RESULT ANALYSIS MODULE</a:t>
            </a:r>
          </a:p>
          <a:p>
            <a:pPr lvl="1"/>
            <a:r>
              <a:rPr lang="en-IN" sz="2000" dirty="0"/>
              <a:t>In this module, the superiors can able to analyse the students result for a particular amount of periods. </a:t>
            </a:r>
          </a:p>
          <a:p>
            <a:pPr lvl="1"/>
            <a:r>
              <a:rPr lang="en-IN" sz="2000" dirty="0"/>
              <a:t>For example, we can analyse the pass/fail percentage of students department-wise. The toppers can be easily filtered out using their CGPA.</a:t>
            </a:r>
          </a:p>
          <a:p>
            <a:pPr lvl="1"/>
            <a:r>
              <a:rPr lang="en-IN" sz="2000" dirty="0"/>
              <a:t>It needs a large amount of data to be searched and filtered. It takes much time if we use SQL databases. </a:t>
            </a:r>
          </a:p>
          <a:p>
            <a:pPr lvl="1"/>
            <a:r>
              <a:rPr lang="en-IN" sz="2000" dirty="0"/>
              <a:t>But, in our case I used a NoSQL database which supports MapReduce, hence it retrieves filtered data very sooner than SQL databases. It supports easy scalability than SQL. We use </a:t>
            </a:r>
            <a:r>
              <a:rPr lang="en-IN" sz="2000" b="1" dirty="0"/>
              <a:t>Apache Hadoop’s MapReduce framework </a:t>
            </a:r>
            <a:r>
              <a:rPr lang="en-IN" sz="2000" dirty="0"/>
              <a:t>for processing of this large data.</a:t>
            </a:r>
          </a:p>
          <a:p>
            <a:endParaRPr lang="en-IN" sz="2400" dirty="0"/>
          </a:p>
        </p:txBody>
      </p:sp>
    </p:spTree>
    <p:extLst>
      <p:ext uri="{BB962C8B-B14F-4D97-AF65-F5344CB8AC3E}">
        <p14:creationId xmlns:p14="http://schemas.microsoft.com/office/powerpoint/2010/main" val="2215970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81C2E4FE-DB50-44C4-BAD7-55AF145D6083}" type="datetime1">
              <a:rPr lang="en-US" smtClean="0"/>
              <a:pPr>
                <a:defRPr/>
              </a:pPr>
              <a:t>4/25/2018</a:t>
            </a:fld>
            <a:endParaRPr lang="en-US"/>
          </a:p>
        </p:txBody>
      </p:sp>
      <p:sp>
        <p:nvSpPr>
          <p:cNvPr id="5" name="Slide Number Placeholder 4"/>
          <p:cNvSpPr>
            <a:spLocks noGrp="1"/>
          </p:cNvSpPr>
          <p:nvPr>
            <p:ph type="sldNum" sz="quarter" idx="12"/>
          </p:nvPr>
        </p:nvSpPr>
        <p:spPr/>
        <p:txBody>
          <a:bodyPr/>
          <a:lstStyle/>
          <a:p>
            <a:pPr>
              <a:defRPr/>
            </a:pPr>
            <a:fld id="{DA44A8AC-F43C-4830-9C0E-4C262DA73FF8}" type="slidenum">
              <a:rPr lang="en-US" smtClean="0"/>
              <a:pPr>
                <a:defRPr/>
              </a:pPr>
              <a:t>12</a:t>
            </a:fld>
            <a:endParaRPr lang="en-US"/>
          </a:p>
        </p:txBody>
      </p:sp>
      <p:sp>
        <p:nvSpPr>
          <p:cNvPr id="6" name="Content Placeholder 2"/>
          <p:cNvSpPr>
            <a:spLocks noGrp="1"/>
          </p:cNvSpPr>
          <p:nvPr>
            <p:ph idx="1"/>
          </p:nvPr>
        </p:nvSpPr>
        <p:spPr>
          <a:xfrm>
            <a:off x="228600" y="685800"/>
            <a:ext cx="8458200" cy="4323054"/>
          </a:xfrm>
        </p:spPr>
        <p:txBody>
          <a:bodyPr>
            <a:noAutofit/>
          </a:bodyPr>
          <a:lstStyle/>
          <a:p>
            <a:pPr marL="457200" lvl="1" indent="0">
              <a:buNone/>
            </a:pPr>
            <a:r>
              <a:rPr lang="en-IN" sz="2000" b="1" dirty="0">
                <a:latin typeface="Times New Roman" panose="02020603050405020304" pitchFamily="18" charset="0"/>
                <a:cs typeface="Times New Roman" panose="02020603050405020304" pitchFamily="18" charset="0"/>
              </a:rPr>
              <a:t>FEEDBACK MODULE</a:t>
            </a:r>
            <a:endParaRPr lang="en-IN" sz="2600" b="1" dirty="0">
              <a:latin typeface="Times New Roman" panose="02020603050405020304" pitchFamily="18" charset="0"/>
              <a:cs typeface="Times New Roman" panose="02020603050405020304" pitchFamily="18" charset="0"/>
            </a:endParaRPr>
          </a:p>
          <a:p>
            <a:pPr lvl="1"/>
            <a:r>
              <a:rPr lang="en-IN" sz="2000" dirty="0">
                <a:latin typeface="Times New Roman" panose="02020603050405020304" pitchFamily="18" charset="0"/>
                <a:cs typeface="Times New Roman" panose="02020603050405020304" pitchFamily="18" charset="0"/>
              </a:rPr>
              <a:t>This module allows students and staffs to communicate in an easiest way. Students can feedback about classes and teachings after Authentication process. </a:t>
            </a:r>
          </a:p>
          <a:p>
            <a:pPr lvl="1"/>
            <a:r>
              <a:rPr lang="en-IN" sz="2000" dirty="0">
                <a:latin typeface="Times New Roman" panose="02020603050405020304" pitchFamily="18" charset="0"/>
                <a:cs typeface="Times New Roman" panose="02020603050405020304" pitchFamily="18" charset="0"/>
              </a:rPr>
              <a:t>They can enter their Name and Register number along with a feedback and submit the form. It will stored in the database along with date and time. </a:t>
            </a:r>
          </a:p>
          <a:p>
            <a:pPr lvl="1"/>
            <a:r>
              <a:rPr lang="en-IN" sz="2000" dirty="0">
                <a:latin typeface="Times New Roman" panose="02020603050405020304" pitchFamily="18" charset="0"/>
                <a:cs typeface="Times New Roman" panose="02020603050405020304" pitchFamily="18" charset="0"/>
              </a:rPr>
              <a:t>Whenever the Superiors requested to view the feedbacks, it will be displayed along with Students name, date and time of submission. </a:t>
            </a:r>
          </a:p>
          <a:p>
            <a:pPr lvl="1"/>
            <a:r>
              <a:rPr lang="en-IN" sz="2000" dirty="0">
                <a:latin typeface="Times New Roman" panose="02020603050405020304" pitchFamily="18" charset="0"/>
                <a:cs typeface="Times New Roman" panose="02020603050405020304" pitchFamily="18" charset="0"/>
              </a:rPr>
              <a:t>It will be very useful for further improvements of the teaching and providing a formal-interaction between staffs and students.</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4968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81C2E4FE-DB50-44C4-BAD7-55AF145D6083}" type="datetime1">
              <a:rPr lang="en-US" smtClean="0"/>
              <a:pPr>
                <a:defRPr/>
              </a:pPr>
              <a:t>4/25/2018</a:t>
            </a:fld>
            <a:endParaRPr lang="en-US"/>
          </a:p>
        </p:txBody>
      </p:sp>
      <p:sp>
        <p:nvSpPr>
          <p:cNvPr id="5" name="Slide Number Placeholder 4"/>
          <p:cNvSpPr>
            <a:spLocks noGrp="1"/>
          </p:cNvSpPr>
          <p:nvPr>
            <p:ph type="sldNum" sz="quarter" idx="12"/>
          </p:nvPr>
        </p:nvSpPr>
        <p:spPr/>
        <p:txBody>
          <a:bodyPr/>
          <a:lstStyle/>
          <a:p>
            <a:pPr>
              <a:defRPr/>
            </a:pPr>
            <a:fld id="{DA44A8AC-F43C-4830-9C0E-4C262DA73FF8}" type="slidenum">
              <a:rPr lang="en-US" smtClean="0"/>
              <a:pPr>
                <a:defRPr/>
              </a:pPr>
              <a:t>13</a:t>
            </a:fld>
            <a:endParaRPr lang="en-US"/>
          </a:p>
        </p:txBody>
      </p:sp>
      <p:sp>
        <p:nvSpPr>
          <p:cNvPr id="6" name="Content Placeholder 2"/>
          <p:cNvSpPr>
            <a:spLocks noGrp="1"/>
          </p:cNvSpPr>
          <p:nvPr>
            <p:ph idx="1"/>
          </p:nvPr>
        </p:nvSpPr>
        <p:spPr>
          <a:xfrm>
            <a:off x="685800" y="1219200"/>
            <a:ext cx="7606352" cy="4023360"/>
          </a:xfrm>
        </p:spPr>
        <p:txBody>
          <a:bodyPr>
            <a:normAutofit/>
          </a:bodyPr>
          <a:lstStyle/>
          <a:p>
            <a:pPr marL="457200" lvl="1" indent="0">
              <a:buNone/>
            </a:pPr>
            <a:r>
              <a:rPr lang="en-IN" sz="2000" b="1" dirty="0">
                <a:latin typeface="Times New Roman" panose="02020603050405020304" pitchFamily="18" charset="0"/>
                <a:cs typeface="Times New Roman" panose="02020603050405020304" pitchFamily="18" charset="0"/>
              </a:rPr>
              <a:t>SYLLABUS MODULE</a:t>
            </a:r>
          </a:p>
          <a:p>
            <a:pPr lvl="1"/>
            <a:r>
              <a:rPr lang="en-IN" sz="2000" dirty="0">
                <a:latin typeface="Times New Roman" panose="02020603050405020304" pitchFamily="18" charset="0"/>
                <a:cs typeface="Times New Roman" panose="02020603050405020304" pitchFamily="18" charset="0"/>
              </a:rPr>
              <a:t>When the student wants to view the Syllabus of any subject, he can go to the Syllabus window. </a:t>
            </a:r>
          </a:p>
          <a:p>
            <a:pPr lvl="1"/>
            <a:r>
              <a:rPr lang="en-IN" sz="2000" dirty="0">
                <a:latin typeface="Times New Roman" panose="02020603050405020304" pitchFamily="18" charset="0"/>
                <a:cs typeface="Times New Roman" panose="02020603050405020304" pitchFamily="18" charset="0"/>
              </a:rPr>
              <a:t>To display the PDF file within the system, I used an Adobe Acrobat library </a:t>
            </a:r>
            <a:r>
              <a:rPr lang="en-IN" sz="2000" b="1" dirty="0">
                <a:latin typeface="Times New Roman" panose="02020603050405020304" pitchFamily="18" charset="0"/>
                <a:cs typeface="Times New Roman" panose="02020603050405020304" pitchFamily="18" charset="0"/>
              </a:rPr>
              <a:t>acrobat.jar</a:t>
            </a:r>
            <a:r>
              <a:rPr lang="en-IN" sz="2000" dirty="0">
                <a:latin typeface="Times New Roman" panose="02020603050405020304" pitchFamily="18" charset="0"/>
                <a:cs typeface="Times New Roman" panose="02020603050405020304" pitchFamily="18" charset="0"/>
              </a:rPr>
              <a:t>. </a:t>
            </a:r>
          </a:p>
          <a:p>
            <a:pPr lvl="1"/>
            <a:r>
              <a:rPr lang="en-IN" sz="2000" dirty="0">
                <a:latin typeface="Times New Roman" panose="02020603050405020304" pitchFamily="18" charset="0"/>
                <a:cs typeface="Times New Roman" panose="02020603050405020304" pitchFamily="18" charset="0"/>
              </a:rPr>
              <a:t>It produces a new Frame and there we can view the Syllabus. It provides an easy way to Zoom in, Zoom out and Go To options. </a:t>
            </a:r>
          </a:p>
        </p:txBody>
      </p:sp>
    </p:spTree>
    <p:extLst>
      <p:ext uri="{BB962C8B-B14F-4D97-AF65-F5344CB8AC3E}">
        <p14:creationId xmlns:p14="http://schemas.microsoft.com/office/powerpoint/2010/main" val="595263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81C2E4FE-DB50-44C4-BAD7-55AF145D6083}" type="datetime1">
              <a:rPr lang="en-US" smtClean="0"/>
              <a:pPr>
                <a:defRPr/>
              </a:pPr>
              <a:t>4/25/2018</a:t>
            </a:fld>
            <a:endParaRPr lang="en-US"/>
          </a:p>
        </p:txBody>
      </p:sp>
      <p:sp>
        <p:nvSpPr>
          <p:cNvPr id="5" name="Slide Number Placeholder 4"/>
          <p:cNvSpPr>
            <a:spLocks noGrp="1"/>
          </p:cNvSpPr>
          <p:nvPr>
            <p:ph type="sldNum" sz="quarter" idx="12"/>
          </p:nvPr>
        </p:nvSpPr>
        <p:spPr/>
        <p:txBody>
          <a:bodyPr/>
          <a:lstStyle/>
          <a:p>
            <a:pPr>
              <a:defRPr/>
            </a:pPr>
            <a:fld id="{DA44A8AC-F43C-4830-9C0E-4C262DA73FF8}" type="slidenum">
              <a:rPr lang="en-US" smtClean="0"/>
              <a:pPr>
                <a:defRPr/>
              </a:pPr>
              <a:t>14</a:t>
            </a:fld>
            <a:endParaRPr lang="en-US"/>
          </a:p>
        </p:txBody>
      </p:sp>
      <p:sp>
        <p:nvSpPr>
          <p:cNvPr id="7" name="TextBox 6"/>
          <p:cNvSpPr txBox="1"/>
          <p:nvPr/>
        </p:nvSpPr>
        <p:spPr>
          <a:xfrm>
            <a:off x="861857" y="608367"/>
            <a:ext cx="5005543"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SCREEN SHOTS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104182"/>
            <a:ext cx="8192643" cy="5144218"/>
          </a:xfrm>
          <a:prstGeom prst="rect">
            <a:avLst/>
          </a:prstGeom>
        </p:spPr>
      </p:pic>
    </p:spTree>
    <p:extLst>
      <p:ext uri="{BB962C8B-B14F-4D97-AF65-F5344CB8AC3E}">
        <p14:creationId xmlns:p14="http://schemas.microsoft.com/office/powerpoint/2010/main" val="3957916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81C2E4FE-DB50-44C4-BAD7-55AF145D6083}" type="datetime1">
              <a:rPr lang="en-US" smtClean="0"/>
              <a:pPr>
                <a:defRPr/>
              </a:pPr>
              <a:t>4/25/2018</a:t>
            </a:fld>
            <a:endParaRPr lang="en-US"/>
          </a:p>
        </p:txBody>
      </p:sp>
      <p:sp>
        <p:nvSpPr>
          <p:cNvPr id="5" name="Slide Number Placeholder 4"/>
          <p:cNvSpPr>
            <a:spLocks noGrp="1"/>
          </p:cNvSpPr>
          <p:nvPr>
            <p:ph type="sldNum" sz="quarter" idx="12"/>
          </p:nvPr>
        </p:nvSpPr>
        <p:spPr/>
        <p:txBody>
          <a:bodyPr/>
          <a:lstStyle/>
          <a:p>
            <a:pPr>
              <a:defRPr/>
            </a:pPr>
            <a:fld id="{DA44A8AC-F43C-4830-9C0E-4C262DA73FF8}" type="slidenum">
              <a:rPr lang="en-US" smtClean="0"/>
              <a:pPr>
                <a:defRPr/>
              </a:pPr>
              <a:t>15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679" y="809259"/>
            <a:ext cx="8192643" cy="5239481"/>
          </a:xfrm>
          <a:prstGeom prst="rect">
            <a:avLst/>
          </a:prstGeom>
        </p:spPr>
      </p:pic>
    </p:spTree>
    <p:extLst>
      <p:ext uri="{BB962C8B-B14F-4D97-AF65-F5344CB8AC3E}">
        <p14:creationId xmlns:p14="http://schemas.microsoft.com/office/powerpoint/2010/main" val="3432703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81C2E4FE-DB50-44C4-BAD7-55AF145D6083}" type="datetime1">
              <a:rPr lang="en-US" smtClean="0"/>
              <a:pPr>
                <a:defRPr/>
              </a:pPr>
              <a:t>4/25/2018</a:t>
            </a:fld>
            <a:endParaRPr lang="en-US"/>
          </a:p>
        </p:txBody>
      </p:sp>
      <p:sp>
        <p:nvSpPr>
          <p:cNvPr id="5" name="Slide Number Placeholder 4"/>
          <p:cNvSpPr>
            <a:spLocks noGrp="1"/>
          </p:cNvSpPr>
          <p:nvPr>
            <p:ph type="sldNum" sz="quarter" idx="12"/>
          </p:nvPr>
        </p:nvSpPr>
        <p:spPr/>
        <p:txBody>
          <a:bodyPr/>
          <a:lstStyle/>
          <a:p>
            <a:pPr>
              <a:defRPr/>
            </a:pPr>
            <a:fld id="{DA44A8AC-F43C-4830-9C0E-4C262DA73FF8}" type="slidenum">
              <a:rPr lang="en-US" smtClean="0"/>
              <a:pPr>
                <a:defRPr/>
              </a:pPr>
              <a:t>16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679" y="761628"/>
            <a:ext cx="8192643" cy="5334744"/>
          </a:xfrm>
          <a:prstGeom prst="rect">
            <a:avLst/>
          </a:prstGeom>
        </p:spPr>
      </p:pic>
    </p:spTree>
    <p:extLst>
      <p:ext uri="{BB962C8B-B14F-4D97-AF65-F5344CB8AC3E}">
        <p14:creationId xmlns:p14="http://schemas.microsoft.com/office/powerpoint/2010/main" val="2113505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81C2E4FE-DB50-44C4-BAD7-55AF145D6083}" type="datetime1">
              <a:rPr lang="en-US" smtClean="0"/>
              <a:pPr>
                <a:defRPr/>
              </a:pPr>
              <a:t>4/25/2018</a:t>
            </a:fld>
            <a:endParaRPr lang="en-US"/>
          </a:p>
        </p:txBody>
      </p:sp>
      <p:sp>
        <p:nvSpPr>
          <p:cNvPr id="5" name="Slide Number Placeholder 4"/>
          <p:cNvSpPr>
            <a:spLocks noGrp="1"/>
          </p:cNvSpPr>
          <p:nvPr>
            <p:ph type="sldNum" sz="quarter" idx="12"/>
          </p:nvPr>
        </p:nvSpPr>
        <p:spPr/>
        <p:txBody>
          <a:bodyPr/>
          <a:lstStyle/>
          <a:p>
            <a:pPr>
              <a:defRPr/>
            </a:pPr>
            <a:fld id="{DA44A8AC-F43C-4830-9C0E-4C262DA73FF8}" type="slidenum">
              <a:rPr lang="en-US" smtClean="0"/>
              <a:pPr>
                <a:defRPr/>
              </a:pPr>
              <a:t>17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679" y="856891"/>
            <a:ext cx="8192643" cy="5144218"/>
          </a:xfrm>
          <a:prstGeom prst="rect">
            <a:avLst/>
          </a:prstGeom>
        </p:spPr>
      </p:pic>
    </p:spTree>
    <p:extLst>
      <p:ext uri="{BB962C8B-B14F-4D97-AF65-F5344CB8AC3E}">
        <p14:creationId xmlns:p14="http://schemas.microsoft.com/office/powerpoint/2010/main" val="2276779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81C2E4FE-DB50-44C4-BAD7-55AF145D6083}" type="datetime1">
              <a:rPr lang="en-US" smtClean="0"/>
              <a:pPr>
                <a:defRPr/>
              </a:pPr>
              <a:t>4/25/2018</a:t>
            </a:fld>
            <a:endParaRPr lang="en-US"/>
          </a:p>
        </p:txBody>
      </p:sp>
      <p:sp>
        <p:nvSpPr>
          <p:cNvPr id="5" name="Slide Number Placeholder 4"/>
          <p:cNvSpPr>
            <a:spLocks noGrp="1"/>
          </p:cNvSpPr>
          <p:nvPr>
            <p:ph type="sldNum" sz="quarter" idx="12"/>
          </p:nvPr>
        </p:nvSpPr>
        <p:spPr/>
        <p:txBody>
          <a:bodyPr/>
          <a:lstStyle/>
          <a:p>
            <a:pPr>
              <a:defRPr/>
            </a:pPr>
            <a:fld id="{DA44A8AC-F43C-4830-9C0E-4C262DA73FF8}" type="slidenum">
              <a:rPr lang="en-US" smtClean="0"/>
              <a:pPr>
                <a:defRPr/>
              </a:pPr>
              <a:t>18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157" y="856891"/>
            <a:ext cx="8192643" cy="5144218"/>
          </a:xfrm>
          <a:prstGeom prst="rect">
            <a:avLst/>
          </a:prstGeom>
        </p:spPr>
      </p:pic>
    </p:spTree>
    <p:extLst>
      <p:ext uri="{BB962C8B-B14F-4D97-AF65-F5344CB8AC3E}">
        <p14:creationId xmlns:p14="http://schemas.microsoft.com/office/powerpoint/2010/main" val="3705562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81C2E4FE-DB50-44C4-BAD7-55AF145D6083}" type="datetime1">
              <a:rPr lang="en-US" smtClean="0"/>
              <a:pPr>
                <a:defRPr/>
              </a:pPr>
              <a:t>4/25/2018</a:t>
            </a:fld>
            <a:endParaRPr lang="en-US"/>
          </a:p>
        </p:txBody>
      </p:sp>
      <p:sp>
        <p:nvSpPr>
          <p:cNvPr id="5" name="Slide Number Placeholder 4"/>
          <p:cNvSpPr>
            <a:spLocks noGrp="1"/>
          </p:cNvSpPr>
          <p:nvPr>
            <p:ph type="sldNum" sz="quarter" idx="12"/>
          </p:nvPr>
        </p:nvSpPr>
        <p:spPr/>
        <p:txBody>
          <a:bodyPr/>
          <a:lstStyle/>
          <a:p>
            <a:pPr>
              <a:defRPr/>
            </a:pPr>
            <a:fld id="{DA44A8AC-F43C-4830-9C0E-4C262DA73FF8}" type="slidenum">
              <a:rPr lang="en-US" smtClean="0"/>
              <a:pPr>
                <a:defRPr/>
              </a:pPr>
              <a:t>19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679" y="761628"/>
            <a:ext cx="8192643" cy="5334744"/>
          </a:xfrm>
          <a:prstGeom prst="rect">
            <a:avLst/>
          </a:prstGeom>
        </p:spPr>
      </p:pic>
    </p:spTree>
    <p:extLst>
      <p:ext uri="{BB962C8B-B14F-4D97-AF65-F5344CB8AC3E}">
        <p14:creationId xmlns:p14="http://schemas.microsoft.com/office/powerpoint/2010/main" val="2311597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81C2E4FE-DB50-44C4-BAD7-55AF145D6083}" type="datetime1">
              <a:rPr lang="en-US" smtClean="0"/>
              <a:pPr>
                <a:defRPr/>
              </a:pPr>
              <a:t>4/25/2018</a:t>
            </a:fld>
            <a:endParaRPr lang="en-US"/>
          </a:p>
        </p:txBody>
      </p:sp>
      <p:sp>
        <p:nvSpPr>
          <p:cNvPr id="5" name="Slide Number Placeholder 4"/>
          <p:cNvSpPr>
            <a:spLocks noGrp="1"/>
          </p:cNvSpPr>
          <p:nvPr>
            <p:ph type="sldNum" sz="quarter" idx="12"/>
          </p:nvPr>
        </p:nvSpPr>
        <p:spPr/>
        <p:txBody>
          <a:bodyPr/>
          <a:lstStyle/>
          <a:p>
            <a:pPr>
              <a:defRPr/>
            </a:pPr>
            <a:fld id="{DA44A8AC-F43C-4830-9C0E-4C262DA73FF8}" type="slidenum">
              <a:rPr lang="en-US" smtClean="0"/>
              <a:pPr>
                <a:defRPr/>
              </a:pPr>
              <a:t>2</a:t>
            </a:fld>
            <a:endParaRPr lang="en-US"/>
          </a:p>
        </p:txBody>
      </p:sp>
      <p:sp>
        <p:nvSpPr>
          <p:cNvPr id="7" name="Content Placeholder 2"/>
          <p:cNvSpPr>
            <a:spLocks noGrp="1"/>
          </p:cNvSpPr>
          <p:nvPr/>
        </p:nvSpPr>
        <p:spPr>
          <a:xfrm>
            <a:off x="457200" y="1219201"/>
            <a:ext cx="8077200" cy="4397530"/>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20000"/>
              </a:lnSpc>
            </a:pPr>
            <a:r>
              <a:rPr lang="en-IN" sz="2600" b="1" dirty="0"/>
              <a:t>ABSTRACT</a:t>
            </a:r>
            <a:r>
              <a:rPr lang="en-IN" b="1" dirty="0"/>
              <a:t>	</a:t>
            </a:r>
          </a:p>
          <a:p>
            <a:pPr algn="just">
              <a:lnSpc>
                <a:spcPct val="120000"/>
              </a:lnSpc>
            </a:pPr>
            <a:r>
              <a:rPr lang="en-IN" sz="2300" dirty="0"/>
              <a:t>To develop a Desktop Application that allows to do all services at single window in a easiest and efficient manner. In today’s scenario in almost all colleges, they maintain separate systems and separate databases for storing different data like Attendance, Results, for each semester and everything. But it is very difficult to maintain all those databases at a single window. We can’t handle them all at same time. Analysis of all databases needs handling of all databases at a time. But this is uncertain using traditional RDBMS systems. We can’t scale the RDBMS database to large organizations.</a:t>
            </a:r>
          </a:p>
          <a:p>
            <a:pPr algn="just">
              <a:lnSpc>
                <a:spcPct val="120000"/>
              </a:lnSpc>
            </a:pPr>
            <a:r>
              <a:rPr lang="en-IN" sz="2300" dirty="0"/>
              <a:t>	In this project, we provide solution for all those drawbacks of using traditional RDBMS system. We’ve created a single </a:t>
            </a:r>
            <a:r>
              <a:rPr lang="en-IN" sz="2300" b="1" dirty="0"/>
              <a:t>Java standalone desktop application</a:t>
            </a:r>
            <a:r>
              <a:rPr lang="en-IN" sz="2300" dirty="0"/>
              <a:t> that gives way to handle all the databases at same time. We’ve used </a:t>
            </a:r>
            <a:r>
              <a:rPr lang="en-IN" sz="2300" b="1" dirty="0"/>
              <a:t>MongoDB</a:t>
            </a:r>
            <a:r>
              <a:rPr lang="en-IN" sz="2300" dirty="0"/>
              <a:t> as backend that enables scalability of the application according to rise of data. </a:t>
            </a:r>
            <a:r>
              <a:rPr lang="en-IN" sz="2300" b="1" dirty="0"/>
              <a:t>Java Swing</a:t>
            </a:r>
            <a:r>
              <a:rPr lang="en-IN" sz="2300" dirty="0"/>
              <a:t> is used as the Frontend, and that gives an elegant look to the application. In addition to this, </a:t>
            </a:r>
            <a:r>
              <a:rPr lang="en-IN" sz="2300" b="1" dirty="0"/>
              <a:t>Hadoop MapReduce Framework</a:t>
            </a:r>
            <a:r>
              <a:rPr lang="en-IN" sz="2300" dirty="0"/>
              <a:t> is used to speed up the processing of data.</a:t>
            </a:r>
          </a:p>
          <a:p>
            <a:pPr algn="just">
              <a:lnSpc>
                <a:spcPct val="120000"/>
              </a:lnSpc>
            </a:pPr>
            <a:endParaRPr lang="en-IN" dirty="0"/>
          </a:p>
        </p:txBody>
      </p:sp>
    </p:spTree>
    <p:extLst>
      <p:ext uri="{BB962C8B-B14F-4D97-AF65-F5344CB8AC3E}">
        <p14:creationId xmlns:p14="http://schemas.microsoft.com/office/powerpoint/2010/main" val="2038415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759" y="1457050"/>
            <a:ext cx="6144482" cy="3943901"/>
          </a:xfrm>
          <a:prstGeom prst="rect">
            <a:avLst/>
          </a:prstGeom>
        </p:spPr>
      </p:pic>
      <p:sp>
        <p:nvSpPr>
          <p:cNvPr id="5" name="Slide Number Placeholder 4"/>
          <p:cNvSpPr>
            <a:spLocks noGrp="1"/>
          </p:cNvSpPr>
          <p:nvPr>
            <p:ph type="sldNum" sz="quarter" idx="12"/>
          </p:nvPr>
        </p:nvSpPr>
        <p:spPr/>
        <p:txBody>
          <a:bodyPr/>
          <a:lstStyle/>
          <a:p>
            <a:fld id="{65A3E38E-E65A-44AC-BAF3-4822716DB4CE}" type="slidenum">
              <a:rPr lang="en-IN" smtClean="0"/>
              <a:t>20</a:t>
            </a:fld>
            <a:endParaRPr lang="en-IN"/>
          </a:p>
        </p:txBody>
      </p:sp>
    </p:spTree>
    <p:extLst>
      <p:ext uri="{BB962C8B-B14F-4D97-AF65-F5344CB8AC3E}">
        <p14:creationId xmlns:p14="http://schemas.microsoft.com/office/powerpoint/2010/main" val="2973760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277EF51-A4E3-4450-A8F8-7B3CCB25F2C0}" type="datetime1">
              <a:rPr lang="en-US" smtClean="0"/>
              <a:pPr>
                <a:defRPr/>
              </a:pPr>
              <a:t>4/25/2018</a:t>
            </a:fld>
            <a:endParaRPr lang="en-US"/>
          </a:p>
        </p:txBody>
      </p:sp>
      <p:sp>
        <p:nvSpPr>
          <p:cNvPr id="3" name="Slide Number Placeholder 2"/>
          <p:cNvSpPr>
            <a:spLocks noGrp="1"/>
          </p:cNvSpPr>
          <p:nvPr>
            <p:ph type="sldNum" sz="quarter" idx="12"/>
          </p:nvPr>
        </p:nvSpPr>
        <p:spPr/>
        <p:txBody>
          <a:bodyPr/>
          <a:lstStyle/>
          <a:p>
            <a:pPr>
              <a:defRPr/>
            </a:pPr>
            <a:fld id="{888CBB7F-D987-4CAD-AD72-4DBF619544AC}" type="slidenum">
              <a:rPr lang="en-US" smtClean="0"/>
              <a:pPr>
                <a:defRPr/>
              </a:pPr>
              <a:t>21</a:t>
            </a:fld>
            <a:endParaRPr lang="en-US"/>
          </a:p>
        </p:txBody>
      </p:sp>
      <p:sp>
        <p:nvSpPr>
          <p:cNvPr id="4" name="Rectangle 3"/>
          <p:cNvSpPr/>
          <p:nvPr/>
        </p:nvSpPr>
        <p:spPr>
          <a:xfrm>
            <a:off x="1219200" y="1676400"/>
            <a:ext cx="7239000" cy="2554545"/>
          </a:xfrm>
          <a:prstGeom prst="rect">
            <a:avLst/>
          </a:prstGeom>
        </p:spPr>
        <p:txBody>
          <a:bodyPr wrap="square">
            <a:spAutoFit/>
          </a:bodyPr>
          <a:lstStyle/>
          <a:p>
            <a:r>
              <a:rPr lang="en-IN" sz="2000" b="1" dirty="0">
                <a:latin typeface="Times New Roman" panose="02020603050405020304" pitchFamily="18" charset="0"/>
                <a:ea typeface="Calibri" panose="020F0502020204030204" pitchFamily="34" charset="0"/>
              </a:rPr>
              <a:t>CONCLUSION</a:t>
            </a:r>
          </a:p>
          <a:p>
            <a:endParaRPr lang="en-IN" sz="2000" b="1" dirty="0">
              <a:latin typeface="Times New Roman" panose="02020603050405020304" pitchFamily="18" charset="0"/>
              <a:ea typeface="Calibri" panose="020F0502020204030204" pitchFamily="34" charset="0"/>
            </a:endParaRPr>
          </a:p>
          <a:p>
            <a:r>
              <a:rPr lang="en-IN" sz="2000" dirty="0">
                <a:latin typeface="Times New Roman" panose="02020603050405020304" pitchFamily="18" charset="0"/>
                <a:ea typeface="Calibri" panose="020F0502020204030204" pitchFamily="34" charset="0"/>
              </a:rPr>
              <a:t>At the end of the day, we’ve created a Desktop Application using Java and Map Reduce. This application will make much of the documentation works very easier for staffs and Head Of the Departments. It can be deployed on any kind of operating systems such as Mac OS, Windows OS and Linux OS. As this application has a lighter and elegant UI, users can have a better working experience.</a:t>
            </a:r>
            <a:endParaRPr lang="en-IN" sz="2000" dirty="0"/>
          </a:p>
        </p:txBody>
      </p:sp>
    </p:spTree>
    <p:extLst>
      <p:ext uri="{BB962C8B-B14F-4D97-AF65-F5344CB8AC3E}">
        <p14:creationId xmlns:p14="http://schemas.microsoft.com/office/powerpoint/2010/main" val="4095062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81C2E4FE-DB50-44C4-BAD7-55AF145D6083}" type="datetime1">
              <a:rPr lang="en-US" smtClean="0"/>
              <a:pPr>
                <a:defRPr/>
              </a:pPr>
              <a:t>4/25/2018</a:t>
            </a:fld>
            <a:endParaRPr lang="en-US"/>
          </a:p>
        </p:txBody>
      </p:sp>
      <p:sp>
        <p:nvSpPr>
          <p:cNvPr id="5" name="Slide Number Placeholder 4"/>
          <p:cNvSpPr>
            <a:spLocks noGrp="1"/>
          </p:cNvSpPr>
          <p:nvPr>
            <p:ph type="sldNum" sz="quarter" idx="12"/>
          </p:nvPr>
        </p:nvSpPr>
        <p:spPr/>
        <p:txBody>
          <a:bodyPr/>
          <a:lstStyle/>
          <a:p>
            <a:pPr>
              <a:defRPr/>
            </a:pPr>
            <a:fld id="{DA44A8AC-F43C-4830-9C0E-4C262DA73FF8}" type="slidenum">
              <a:rPr lang="en-US" smtClean="0"/>
              <a:pPr>
                <a:defRPr/>
              </a:pPr>
              <a:t>3</a:t>
            </a:fld>
            <a:endParaRPr lang="en-US"/>
          </a:p>
        </p:txBody>
      </p:sp>
      <p:sp>
        <p:nvSpPr>
          <p:cNvPr id="6" name="Content Placeholder 2"/>
          <p:cNvSpPr>
            <a:spLocks noGrp="1"/>
          </p:cNvSpPr>
          <p:nvPr/>
        </p:nvSpPr>
        <p:spPr>
          <a:xfrm>
            <a:off x="1143000" y="1149008"/>
            <a:ext cx="7391400" cy="4559985"/>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IN" sz="2200" b="1" dirty="0">
                <a:latin typeface="Times New Roman" panose="02020603050405020304" pitchFamily="18" charset="0"/>
                <a:cs typeface="Times New Roman" panose="02020603050405020304" pitchFamily="18" charset="0"/>
              </a:rPr>
              <a:t>SYSTEM REQUIREMENT</a:t>
            </a:r>
          </a:p>
          <a:p>
            <a:pPr algn="just"/>
            <a:r>
              <a:rPr lang="en-IN" sz="2200" dirty="0">
                <a:latin typeface="Times New Roman" panose="02020603050405020304" pitchFamily="18" charset="0"/>
                <a:cs typeface="Times New Roman" panose="02020603050405020304" pitchFamily="18" charset="0"/>
              </a:rPr>
              <a:t>The System Requirements state the minimum requirements needed to deploy and run this software.</a:t>
            </a:r>
          </a:p>
          <a:p>
            <a:pPr algn="just"/>
            <a:r>
              <a:rPr lang="en-US" sz="2200" dirty="0">
                <a:latin typeface="Times New Roman" panose="02020603050405020304" pitchFamily="18" charset="0"/>
                <a:cs typeface="Times New Roman" panose="02020603050405020304" pitchFamily="18" charset="0"/>
              </a:rPr>
              <a:t>The hardware requirements may serve as the basic for a contract for the implementation of the system and should therefore be a complete and consistent specification of the whole design.</a:t>
            </a:r>
          </a:p>
          <a:p>
            <a:pPr algn="just"/>
            <a:r>
              <a:rPr lang="en-US" sz="2200" dirty="0">
                <a:latin typeface="Times New Roman" panose="02020603050405020304" pitchFamily="18" charset="0"/>
                <a:cs typeface="Times New Roman" panose="02020603050405020304" pitchFamily="18" charset="0"/>
              </a:rPr>
              <a:t>The software requirements document is the specification of the system. It should include both definition and specification requirements. It is a set of what the system should do rather than how it should do it.</a:t>
            </a:r>
            <a:endParaRPr lang="en-IN"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 The software requirements provide a basis for creating the software requirements specification. It is useful in estimation cost, planning, team activities, performance tasks and tracking the teams and tracking the team’s progress.</a:t>
            </a:r>
            <a:endParaRPr lang="en-IN" sz="2200" dirty="0">
              <a:latin typeface="Times New Roman" panose="02020603050405020304" pitchFamily="18" charset="0"/>
              <a:cs typeface="Times New Roman" panose="02020603050405020304" pitchFamily="18" charset="0"/>
            </a:endParaRPr>
          </a:p>
          <a:p>
            <a:pPr algn="just"/>
            <a:endParaRPr lang="en-IN" dirty="0"/>
          </a:p>
          <a:p>
            <a:pPr marL="0" indent="0" algn="just">
              <a:buNone/>
            </a:pPr>
            <a:endParaRPr lang="en-IN" dirty="0"/>
          </a:p>
        </p:txBody>
      </p:sp>
    </p:spTree>
    <p:extLst>
      <p:ext uri="{BB962C8B-B14F-4D97-AF65-F5344CB8AC3E}">
        <p14:creationId xmlns:p14="http://schemas.microsoft.com/office/powerpoint/2010/main" val="1095478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81C2E4FE-DB50-44C4-BAD7-55AF145D6083}" type="datetime1">
              <a:rPr lang="en-US" smtClean="0"/>
              <a:pPr>
                <a:defRPr/>
              </a:pPr>
              <a:t>4/25/2018</a:t>
            </a:fld>
            <a:endParaRPr lang="en-US"/>
          </a:p>
        </p:txBody>
      </p:sp>
      <p:sp>
        <p:nvSpPr>
          <p:cNvPr id="5" name="Slide Number Placeholder 4"/>
          <p:cNvSpPr>
            <a:spLocks noGrp="1"/>
          </p:cNvSpPr>
          <p:nvPr>
            <p:ph type="sldNum" sz="quarter" idx="12"/>
          </p:nvPr>
        </p:nvSpPr>
        <p:spPr/>
        <p:txBody>
          <a:bodyPr/>
          <a:lstStyle/>
          <a:p>
            <a:pPr>
              <a:defRPr/>
            </a:pPr>
            <a:fld id="{DA44A8AC-F43C-4830-9C0E-4C262DA73FF8}" type="slidenum">
              <a:rPr lang="en-US" smtClean="0"/>
              <a:pPr>
                <a:defRPr/>
              </a:pPr>
              <a:t>4</a:t>
            </a:fld>
            <a:endParaRPr lang="en-US"/>
          </a:p>
        </p:txBody>
      </p:sp>
      <p:sp>
        <p:nvSpPr>
          <p:cNvPr id="6" name="Content Placeholder 2"/>
          <p:cNvSpPr>
            <a:spLocks noGrp="1"/>
          </p:cNvSpPr>
          <p:nvPr/>
        </p:nvSpPr>
        <p:spPr>
          <a:xfrm>
            <a:off x="990600" y="1371600"/>
            <a:ext cx="7696200" cy="435133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None/>
            </a:pPr>
            <a:r>
              <a:rPr lang="en-US" sz="2000" b="1" dirty="0">
                <a:latin typeface="Times New Roman" panose="02020603050405020304" pitchFamily="18" charset="0"/>
                <a:cs typeface="Times New Roman" panose="02020603050405020304" pitchFamily="18" charset="0"/>
              </a:rPr>
              <a:t>HARDWARE RQUIREMENTS</a:t>
            </a:r>
          </a:p>
          <a:p>
            <a:pPr lvl="1"/>
            <a:r>
              <a:rPr lang="en-US" sz="2000" dirty="0">
                <a:latin typeface="Times New Roman" panose="02020603050405020304" pitchFamily="18" charset="0"/>
                <a:cs typeface="Times New Roman" panose="02020603050405020304" pitchFamily="18" charset="0"/>
              </a:rPr>
              <a:t>Processor                    : Intel Core i7</a:t>
            </a:r>
            <a:endParaRPr lang="en-IN"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Target Device             : Windows, Linux Systems </a:t>
            </a:r>
            <a:endParaRPr lang="en-IN"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Primary Memory        : 16 GB</a:t>
            </a:r>
            <a:endParaRPr lang="en-IN"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Secondary Memory   	: 500GB</a:t>
            </a:r>
            <a:endParaRPr lang="en-IN"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Input Device    	: Mouse &amp; Keyboard</a:t>
            </a:r>
            <a:endParaRPr lang="en-IN"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Output Device     	: VGA Monitor </a:t>
            </a:r>
            <a:endParaRPr lang="en-IN" sz="2000" dirty="0">
              <a:latin typeface="Times New Roman" panose="02020603050405020304" pitchFamily="18" charset="0"/>
              <a:cs typeface="Times New Roman" panose="02020603050405020304" pitchFamily="18" charset="0"/>
            </a:endParaRPr>
          </a:p>
          <a:p>
            <a:pPr marL="0" indent="0">
              <a:buNone/>
            </a:pPr>
            <a:endParaRPr lang="en-US" sz="3200" dirty="0"/>
          </a:p>
          <a:p>
            <a:endParaRPr lang="en-IN" sz="3200" dirty="0"/>
          </a:p>
        </p:txBody>
      </p:sp>
    </p:spTree>
    <p:extLst>
      <p:ext uri="{BB962C8B-B14F-4D97-AF65-F5344CB8AC3E}">
        <p14:creationId xmlns:p14="http://schemas.microsoft.com/office/powerpoint/2010/main" val="571085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81C2E4FE-DB50-44C4-BAD7-55AF145D6083}" type="datetime1">
              <a:rPr lang="en-US" smtClean="0"/>
              <a:pPr>
                <a:defRPr/>
              </a:pPr>
              <a:t>4/25/2018</a:t>
            </a:fld>
            <a:endParaRPr lang="en-US"/>
          </a:p>
        </p:txBody>
      </p:sp>
      <p:sp>
        <p:nvSpPr>
          <p:cNvPr id="5" name="Slide Number Placeholder 4"/>
          <p:cNvSpPr>
            <a:spLocks noGrp="1"/>
          </p:cNvSpPr>
          <p:nvPr>
            <p:ph type="sldNum" sz="quarter" idx="12"/>
          </p:nvPr>
        </p:nvSpPr>
        <p:spPr/>
        <p:txBody>
          <a:bodyPr/>
          <a:lstStyle/>
          <a:p>
            <a:pPr>
              <a:defRPr/>
            </a:pPr>
            <a:fld id="{DA44A8AC-F43C-4830-9C0E-4C262DA73FF8}" type="slidenum">
              <a:rPr lang="en-US" smtClean="0"/>
              <a:pPr>
                <a:defRPr/>
              </a:pPr>
              <a:t>5</a:t>
            </a:fld>
            <a:endParaRPr lang="en-US"/>
          </a:p>
        </p:txBody>
      </p:sp>
      <p:sp>
        <p:nvSpPr>
          <p:cNvPr id="6" name="Content Placeholder 2"/>
          <p:cNvSpPr>
            <a:spLocks noGrp="1"/>
          </p:cNvSpPr>
          <p:nvPr/>
        </p:nvSpPr>
        <p:spPr>
          <a:xfrm>
            <a:off x="1143000" y="1676400"/>
            <a:ext cx="10515600" cy="417228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SOFTWARE REQUIREMENT</a:t>
            </a:r>
          </a:p>
          <a:p>
            <a:pPr lvl="1"/>
            <a:r>
              <a:rPr lang="en-US" sz="2000" dirty="0">
                <a:latin typeface="Times New Roman" panose="02020603050405020304" pitchFamily="18" charset="0"/>
                <a:cs typeface="Times New Roman" panose="02020603050405020304" pitchFamily="18" charset="0"/>
              </a:rPr>
              <a:t>Operating System   	: Windows 10</a:t>
            </a:r>
            <a:endParaRPr lang="en-IN"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Front End      		: Java Swing, AWT</a:t>
            </a:r>
            <a:endParaRPr lang="en-IN"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Back End            	: Java, MongoDB, Hadoop MapReduce</a:t>
            </a:r>
            <a:endParaRPr lang="en-IN"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Development Tool      	: Eclipse IDE</a:t>
            </a:r>
            <a:endParaRPr lang="en-IN"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Emulator            	: Java Virtual Machine</a:t>
            </a:r>
            <a:endParaRPr lang="en-IN" sz="2000" dirty="0">
              <a:latin typeface="Times New Roman" panose="02020603050405020304" pitchFamily="18" charset="0"/>
              <a:cs typeface="Times New Roman" panose="02020603050405020304" pitchFamily="18" charset="0"/>
            </a:endParaRPr>
          </a:p>
          <a:p>
            <a:pPr marL="0" indent="0">
              <a:buNone/>
            </a:pPr>
            <a:endParaRPr lang="en-IN" sz="3200" dirty="0"/>
          </a:p>
        </p:txBody>
      </p:sp>
    </p:spTree>
    <p:extLst>
      <p:ext uri="{BB962C8B-B14F-4D97-AF65-F5344CB8AC3E}">
        <p14:creationId xmlns:p14="http://schemas.microsoft.com/office/powerpoint/2010/main" val="1817487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81C2E4FE-DB50-44C4-BAD7-55AF145D6083}" type="datetime1">
              <a:rPr lang="en-US" smtClean="0"/>
              <a:pPr>
                <a:defRPr/>
              </a:pPr>
              <a:t>4/25/2018</a:t>
            </a:fld>
            <a:endParaRPr lang="en-US"/>
          </a:p>
        </p:txBody>
      </p:sp>
      <p:sp>
        <p:nvSpPr>
          <p:cNvPr id="5" name="Slide Number Placeholder 4"/>
          <p:cNvSpPr>
            <a:spLocks noGrp="1"/>
          </p:cNvSpPr>
          <p:nvPr>
            <p:ph type="sldNum" sz="quarter" idx="12"/>
          </p:nvPr>
        </p:nvSpPr>
        <p:spPr/>
        <p:txBody>
          <a:bodyPr/>
          <a:lstStyle/>
          <a:p>
            <a:pPr>
              <a:defRPr/>
            </a:pPr>
            <a:fld id="{DA44A8AC-F43C-4830-9C0E-4C262DA73FF8}" type="slidenum">
              <a:rPr lang="en-US" smtClean="0"/>
              <a:pPr>
                <a:defRPr/>
              </a:pPr>
              <a:t>6</a:t>
            </a:fld>
            <a:endParaRPr lang="en-US"/>
          </a:p>
        </p:txBody>
      </p:sp>
      <p:sp>
        <p:nvSpPr>
          <p:cNvPr id="6" name="Content Placeholder 2"/>
          <p:cNvSpPr>
            <a:spLocks noGrp="1"/>
          </p:cNvSpPr>
          <p:nvPr>
            <p:ph idx="1"/>
          </p:nvPr>
        </p:nvSpPr>
        <p:spPr>
          <a:xfrm>
            <a:off x="1047466" y="1295400"/>
            <a:ext cx="7639334" cy="4023360"/>
          </a:xfrm>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HADOOP</a:t>
            </a:r>
          </a:p>
          <a:p>
            <a:pPr algn="just"/>
            <a:r>
              <a:rPr lang="en-US" sz="2000" dirty="0" err="1">
                <a:latin typeface="Times New Roman" panose="02020603050405020304" pitchFamily="18" charset="0"/>
                <a:cs typeface="Times New Roman" panose="02020603050405020304" pitchFamily="18" charset="0"/>
              </a:rPr>
              <a:t>Hadoop</a:t>
            </a:r>
            <a:r>
              <a:rPr lang="en-US" sz="2000" dirty="0">
                <a:latin typeface="Times New Roman" panose="02020603050405020304" pitchFamily="18" charset="0"/>
                <a:cs typeface="Times New Roman" panose="02020603050405020304" pitchFamily="18" charset="0"/>
              </a:rPr>
              <a:t> is an open-source framework that allows to store and process big data in a distributed environment across clusters of computers using simple programming models. </a:t>
            </a:r>
          </a:p>
          <a:p>
            <a:pPr algn="just"/>
            <a:r>
              <a:rPr lang="en-US" sz="2000" dirty="0">
                <a:latin typeface="Times New Roman" panose="02020603050405020304" pitchFamily="18" charset="0"/>
                <a:cs typeface="Times New Roman" panose="02020603050405020304" pitchFamily="18" charset="0"/>
              </a:rPr>
              <a:t>It is designed to scale up from single servers to thousands of machines, each offering local computation and storage.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3684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81C2E4FE-DB50-44C4-BAD7-55AF145D6083}" type="datetime1">
              <a:rPr lang="en-US" smtClean="0"/>
              <a:pPr>
                <a:defRPr/>
              </a:pPr>
              <a:t>4/25/2018</a:t>
            </a:fld>
            <a:endParaRPr lang="en-US"/>
          </a:p>
        </p:txBody>
      </p:sp>
      <p:sp>
        <p:nvSpPr>
          <p:cNvPr id="5" name="Slide Number Placeholder 4"/>
          <p:cNvSpPr>
            <a:spLocks noGrp="1"/>
          </p:cNvSpPr>
          <p:nvPr>
            <p:ph type="sldNum" sz="quarter" idx="12"/>
          </p:nvPr>
        </p:nvSpPr>
        <p:spPr/>
        <p:txBody>
          <a:bodyPr/>
          <a:lstStyle/>
          <a:p>
            <a:pPr>
              <a:defRPr/>
            </a:pPr>
            <a:fld id="{DA44A8AC-F43C-4830-9C0E-4C262DA73FF8}" type="slidenum">
              <a:rPr lang="en-US" smtClean="0"/>
              <a:pPr>
                <a:defRPr/>
              </a:pPr>
              <a:t>7</a:t>
            </a:fld>
            <a:endParaRPr lang="en-US"/>
          </a:p>
        </p:txBody>
      </p:sp>
      <p:pic>
        <p:nvPicPr>
          <p:cNvPr id="6" name="Content Placeholder 4"/>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2486025" y="1657350"/>
            <a:ext cx="4171950" cy="3543300"/>
          </a:xfrm>
          <a:prstGeom prst="rect">
            <a:avLst/>
          </a:prstGeom>
        </p:spPr>
      </p:pic>
      <p:sp>
        <p:nvSpPr>
          <p:cNvPr id="7" name="TextBox 6"/>
          <p:cNvSpPr txBox="1"/>
          <p:nvPr/>
        </p:nvSpPr>
        <p:spPr>
          <a:xfrm>
            <a:off x="1524000" y="1143000"/>
            <a:ext cx="4084319"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SYSTEM DESIGN</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1278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81C2E4FE-DB50-44C4-BAD7-55AF145D6083}" type="datetime1">
              <a:rPr lang="en-US" smtClean="0"/>
              <a:pPr>
                <a:defRPr/>
              </a:pPr>
              <a:t>4/25/2018</a:t>
            </a:fld>
            <a:endParaRPr lang="en-US"/>
          </a:p>
        </p:txBody>
      </p:sp>
      <p:sp>
        <p:nvSpPr>
          <p:cNvPr id="5" name="Slide Number Placeholder 4"/>
          <p:cNvSpPr>
            <a:spLocks noGrp="1"/>
          </p:cNvSpPr>
          <p:nvPr>
            <p:ph type="sldNum" sz="quarter" idx="12"/>
          </p:nvPr>
        </p:nvSpPr>
        <p:spPr/>
        <p:txBody>
          <a:bodyPr/>
          <a:lstStyle/>
          <a:p>
            <a:pPr>
              <a:defRPr/>
            </a:pPr>
            <a:fld id="{DA44A8AC-F43C-4830-9C0E-4C262DA73FF8}" type="slidenum">
              <a:rPr lang="en-US" smtClean="0"/>
              <a:pPr>
                <a:defRPr/>
              </a:pPr>
              <a:t>8</a:t>
            </a:fld>
            <a:endParaRPr lang="en-US"/>
          </a:p>
        </p:txBody>
      </p:sp>
      <p:sp>
        <p:nvSpPr>
          <p:cNvPr id="6" name="Rectangle 5"/>
          <p:cNvSpPr/>
          <p:nvPr/>
        </p:nvSpPr>
        <p:spPr>
          <a:xfrm>
            <a:off x="-1219200" y="1600200"/>
            <a:ext cx="7467600" cy="2246769"/>
          </a:xfrm>
          <a:prstGeom prst="rect">
            <a:avLst/>
          </a:prstGeom>
        </p:spPr>
        <p:txBody>
          <a:bodyPr wrap="square">
            <a:spAutoFit/>
          </a:bodyPr>
          <a:lstStyle/>
          <a:p>
            <a:pPr lvl="8"/>
            <a:r>
              <a:rPr lang="en-IN" sz="2000" dirty="0">
                <a:latin typeface="Times New Roman" panose="02020603050405020304" pitchFamily="18" charset="0"/>
                <a:cs typeface="Times New Roman" panose="02020603050405020304" pitchFamily="18" charset="0"/>
              </a:rPr>
              <a:t>1.GUI Module</a:t>
            </a:r>
          </a:p>
          <a:p>
            <a:pPr lvl="8"/>
            <a:r>
              <a:rPr lang="en-IN" sz="2000" dirty="0">
                <a:latin typeface="Times New Roman" panose="02020603050405020304" pitchFamily="18" charset="0"/>
                <a:cs typeface="Times New Roman" panose="02020603050405020304" pitchFamily="18" charset="0"/>
              </a:rPr>
              <a:t>2.Authenticatio Module</a:t>
            </a:r>
          </a:p>
          <a:p>
            <a:pPr lvl="8"/>
            <a:r>
              <a:rPr lang="en-IN" sz="2000" dirty="0">
                <a:latin typeface="Times New Roman" panose="02020603050405020304" pitchFamily="18" charset="0"/>
                <a:cs typeface="Times New Roman" panose="02020603050405020304" pitchFamily="18" charset="0"/>
              </a:rPr>
              <a:t>3.Result Analysis Module</a:t>
            </a:r>
          </a:p>
          <a:p>
            <a:pPr lvl="8"/>
            <a:r>
              <a:rPr lang="en-IN" sz="2000" dirty="0">
                <a:latin typeface="Times New Roman" panose="02020603050405020304" pitchFamily="18" charset="0"/>
                <a:cs typeface="Times New Roman" panose="02020603050405020304" pitchFamily="18" charset="0"/>
              </a:rPr>
              <a:t>4.Feedback Module</a:t>
            </a:r>
          </a:p>
          <a:p>
            <a:pPr lvl="8"/>
            <a:r>
              <a:rPr lang="en-IN" sz="2000" dirty="0">
                <a:latin typeface="Times New Roman" panose="02020603050405020304" pitchFamily="18" charset="0"/>
                <a:cs typeface="Times New Roman" panose="02020603050405020304" pitchFamily="18" charset="0"/>
              </a:rPr>
              <a:t>5.Syllabus Module</a:t>
            </a:r>
          </a:p>
          <a:p>
            <a:pPr lvl="8"/>
            <a:r>
              <a:rPr lang="en-IN" sz="2000" dirty="0">
                <a:latin typeface="Times New Roman" panose="02020603050405020304" pitchFamily="18" charset="0"/>
                <a:cs typeface="Times New Roman" panose="02020603050405020304" pitchFamily="18" charset="0"/>
              </a:rPr>
              <a:t>6.Result Display Module</a:t>
            </a:r>
          </a:p>
          <a:p>
            <a:pPr lvl="8"/>
            <a:r>
              <a:rPr lang="en-IN" sz="2000" dirty="0">
                <a:latin typeface="Times New Roman" panose="02020603050405020304" pitchFamily="18" charset="0"/>
                <a:cs typeface="Times New Roman" panose="02020603050405020304" pitchFamily="18" charset="0"/>
              </a:rPr>
              <a:t>7.Attendance Module</a:t>
            </a:r>
          </a:p>
        </p:txBody>
      </p:sp>
      <p:sp>
        <p:nvSpPr>
          <p:cNvPr id="7" name="TextBox 6"/>
          <p:cNvSpPr txBox="1"/>
          <p:nvPr/>
        </p:nvSpPr>
        <p:spPr>
          <a:xfrm>
            <a:off x="1752600" y="1021160"/>
            <a:ext cx="3100316"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MODULE</a:t>
            </a:r>
          </a:p>
        </p:txBody>
      </p:sp>
    </p:spTree>
    <p:extLst>
      <p:ext uri="{BB962C8B-B14F-4D97-AF65-F5344CB8AC3E}">
        <p14:creationId xmlns:p14="http://schemas.microsoft.com/office/powerpoint/2010/main" val="1003694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81C2E4FE-DB50-44C4-BAD7-55AF145D6083}" type="datetime1">
              <a:rPr lang="en-US" smtClean="0"/>
              <a:pPr>
                <a:defRPr/>
              </a:pPr>
              <a:t>4/25/2018</a:t>
            </a:fld>
            <a:endParaRPr lang="en-US"/>
          </a:p>
        </p:txBody>
      </p:sp>
      <p:sp>
        <p:nvSpPr>
          <p:cNvPr id="5" name="Slide Number Placeholder 4"/>
          <p:cNvSpPr>
            <a:spLocks noGrp="1"/>
          </p:cNvSpPr>
          <p:nvPr>
            <p:ph type="sldNum" sz="quarter" idx="12"/>
          </p:nvPr>
        </p:nvSpPr>
        <p:spPr/>
        <p:txBody>
          <a:bodyPr/>
          <a:lstStyle/>
          <a:p>
            <a:pPr>
              <a:defRPr/>
            </a:pPr>
            <a:fld id="{DA44A8AC-F43C-4830-9C0E-4C262DA73FF8}" type="slidenum">
              <a:rPr lang="en-US" smtClean="0"/>
              <a:pPr>
                <a:defRPr/>
              </a:pPr>
              <a:t>9</a:t>
            </a:fld>
            <a:endParaRPr lang="en-US"/>
          </a:p>
        </p:txBody>
      </p:sp>
      <p:sp>
        <p:nvSpPr>
          <p:cNvPr id="6" name="Content Placeholder 2"/>
          <p:cNvSpPr>
            <a:spLocks noGrp="1"/>
          </p:cNvSpPr>
          <p:nvPr>
            <p:ph idx="1"/>
          </p:nvPr>
        </p:nvSpPr>
        <p:spPr>
          <a:xfrm>
            <a:off x="928048" y="990600"/>
            <a:ext cx="7530152" cy="4023360"/>
          </a:xfrm>
        </p:spPr>
        <p:txBody>
          <a:bodyPr>
            <a:normAutofit lnSpcReduction="10000"/>
          </a:bodyPr>
          <a:lstStyle/>
          <a:p>
            <a:pPr marL="457200" lvl="1" indent="0" algn="just">
              <a:buNone/>
            </a:pPr>
            <a:r>
              <a:rPr lang="en-IN" sz="2000" b="1" dirty="0">
                <a:latin typeface="Times New Roman" panose="02020603050405020304" pitchFamily="18" charset="0"/>
                <a:cs typeface="Times New Roman" panose="02020603050405020304" pitchFamily="18" charset="0"/>
              </a:rPr>
              <a:t>GUI MODULE</a:t>
            </a:r>
          </a:p>
          <a:p>
            <a:pPr lvl="1" algn="just"/>
            <a:r>
              <a:rPr lang="en-IN" sz="2000" dirty="0">
                <a:latin typeface="Times New Roman" panose="02020603050405020304" pitchFamily="18" charset="0"/>
                <a:cs typeface="Times New Roman" panose="02020603050405020304" pitchFamily="18" charset="0"/>
              </a:rPr>
              <a:t>Graphical User Interface is designed using Java Swing framework. Swing API is a set of extensible GUI Components to ease the developer's life to create JAVA based Front End/GUI Applications. It is built on top of AWT API and acts as a replacement of AWT API, since it has almost every control corresponding to AWT controls.</a:t>
            </a:r>
          </a:p>
          <a:p>
            <a:pPr marL="201168" lvl="1" indent="0" algn="just">
              <a:buNone/>
            </a:pPr>
            <a:r>
              <a:rPr lang="en-IN" sz="2000" b="1" dirty="0">
                <a:latin typeface="Times New Roman" panose="02020603050405020304" pitchFamily="18" charset="0"/>
                <a:cs typeface="Times New Roman" panose="02020603050405020304" pitchFamily="18" charset="0"/>
              </a:rPr>
              <a:t>Features of Swing:</a:t>
            </a:r>
          </a:p>
          <a:p>
            <a:pPr lvl="1"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Light Weight</a:t>
            </a:r>
          </a:p>
          <a:p>
            <a:pPr lvl="1"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Rich Controls</a:t>
            </a:r>
          </a:p>
          <a:p>
            <a:pPr lvl="1"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Highly Customizable</a:t>
            </a:r>
          </a:p>
          <a:p>
            <a:pPr lvl="1"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Pluggable look-and-feel</a:t>
            </a:r>
          </a:p>
        </p:txBody>
      </p:sp>
    </p:spTree>
    <p:extLst>
      <p:ext uri="{BB962C8B-B14F-4D97-AF65-F5344CB8AC3E}">
        <p14:creationId xmlns:p14="http://schemas.microsoft.com/office/powerpoint/2010/main" val="285070301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743</TotalTime>
  <Words>825</Words>
  <Application>Microsoft Office PowerPoint</Application>
  <PresentationFormat>On-screen Show (4:3)</PresentationFormat>
  <Paragraphs>113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karpagam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sakthivel c</cp:lastModifiedBy>
  <cp:revision>107</cp:revision>
  <dcterms:created xsi:type="dcterms:W3CDTF">2005-12-31T23:41:04Z</dcterms:created>
  <dcterms:modified xsi:type="dcterms:W3CDTF">2018-04-25T05:34:06Z</dcterms:modified>
</cp:coreProperties>
</file>