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4" r:id="rId12"/>
    <p:sldId id="266" r:id="rId13"/>
  </p:sldIdLst>
  <p:sldSz cx="18288000" cy="10287000"/>
  <p:notesSz cx="6858000" cy="9144000"/>
  <p:embeddedFontLst>
    <p:embeddedFont>
      <p:font typeface="Alexandria" panose="020B0604020202020204" charset="-78"/>
      <p:regular r:id="rId14"/>
    </p:embeddedFont>
    <p:embeddedFont>
      <p:font typeface="Alexandria Bold" panose="020B0604020202020204" charset="-78"/>
      <p:regular r:id="rId15"/>
    </p:embeddedFont>
    <p:embeddedFont>
      <p:font typeface="Garet" panose="020B0604020202020204" charset="0"/>
      <p:regular r:id="rId16"/>
    </p:embeddedFont>
    <p:embeddedFont>
      <p:font typeface="Garet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68322" y="2624351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TRAVELMATE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22726" y="6165476"/>
            <a:ext cx="10162036" cy="77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Sakthivel Jayaraj (30435)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51B2C86-F37A-B319-9680-83360882E81D}"/>
              </a:ext>
            </a:extLst>
          </p:cNvPr>
          <p:cNvSpPr txBox="1"/>
          <p:nvPr/>
        </p:nvSpPr>
        <p:spPr>
          <a:xfrm>
            <a:off x="5973897" y="3480929"/>
            <a:ext cx="11333413" cy="1662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4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- TRAVEL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1F7F8-6DC8-899A-373F-EC7B42A4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BB5F53-4697-CE65-4FEA-4DCCDAD5B1CE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AE5B7BC-DEEB-5889-2E4B-27CAA42EF5DE}"/>
              </a:ext>
            </a:extLst>
          </p:cNvPr>
          <p:cNvSpPr txBox="1"/>
          <p:nvPr/>
        </p:nvSpPr>
        <p:spPr>
          <a:xfrm>
            <a:off x="2743200" y="450122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DEPLOYMENT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5270C0A-6A53-CF22-8015-F17B755623BF}"/>
              </a:ext>
            </a:extLst>
          </p:cNvPr>
          <p:cNvSpPr txBox="1"/>
          <p:nvPr/>
        </p:nvSpPr>
        <p:spPr>
          <a:xfrm>
            <a:off x="2514600" y="2127739"/>
            <a:ext cx="14026258" cy="6038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All services deployed in Docker containers.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Docker Compose used for orchestration.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Volumes for data persistence.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Services exposed via ports: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2181674" lvl="4" indent="-457200">
              <a:buFont typeface="Wingdings" panose="05000000000000000000" pitchFamily="2" charset="2"/>
              <a:buChar char="Ø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Gateway → 8000</a:t>
            </a:r>
          </a:p>
          <a:p>
            <a:pPr marL="2181674" lvl="4" indent="-457200">
              <a:buFont typeface="Wingdings" panose="05000000000000000000" pitchFamily="2" charset="2"/>
              <a:buChar char="Ø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Auth → 5001</a:t>
            </a:r>
          </a:p>
          <a:p>
            <a:pPr marL="2181674" lvl="4" indent="-457200">
              <a:buFont typeface="Wingdings" panose="05000000000000000000" pitchFamily="2" charset="2"/>
              <a:buChar char="Ø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Travel → 5002</a:t>
            </a:r>
          </a:p>
          <a:p>
            <a:pPr marL="2181674" lvl="4" indent="-457200">
              <a:buFont typeface="Wingdings" panose="05000000000000000000" pitchFamily="2" charset="2"/>
              <a:buChar char="Ø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Frontend → 8080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B77DDB1-04F1-869D-0570-F061FA0A85AA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91E4B23-1354-8643-F7D3-84440319F13B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0046E1D-485B-BAE4-ED4C-B1CD0006CE5D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70873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69920" y="126573"/>
            <a:ext cx="9205169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99553" y="1635956"/>
            <a:ext cx="15301025" cy="7057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Successfully developed a Travel Booking Platform using Microservices Architecture.</a:t>
            </a: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Implemented User Authentication, Package Management, Booking &amp; Reviews.</a:t>
            </a: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Integrated API Gateway for centralized request handling.</a:t>
            </a: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Deployed services in Docker containers with isolated environments.</a:t>
            </a: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endParaRPr lang="en-US" sz="3268" dirty="0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Frontend (Angular) interacts seamlessly with backend microservices via Gateway.</a:t>
            </a:r>
          </a:p>
        </p:txBody>
      </p:sp>
      <p:sp>
        <p:nvSpPr>
          <p:cNvPr id="6" name="Freeform 6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8325" y="4041844"/>
            <a:ext cx="12951349" cy="1974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1150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41415" y="602624"/>
            <a:ext cx="9205169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DESCRIPTION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6400F04-6014-143D-A6CF-65480A7913FE}"/>
              </a:ext>
            </a:extLst>
          </p:cNvPr>
          <p:cNvSpPr txBox="1"/>
          <p:nvPr/>
        </p:nvSpPr>
        <p:spPr>
          <a:xfrm>
            <a:off x="4343400" y="2554598"/>
            <a:ext cx="11400286" cy="56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A Web-based Travel booking system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3ED6CAA-D7FC-9291-655C-792DA0EEB6BB}"/>
              </a:ext>
            </a:extLst>
          </p:cNvPr>
          <p:cNvSpPr txBox="1"/>
          <p:nvPr/>
        </p:nvSpPr>
        <p:spPr>
          <a:xfrm>
            <a:off x="2887744" y="2294927"/>
            <a:ext cx="1204169" cy="108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A5567060-91AC-87EB-9875-D5D424B532AB}"/>
              </a:ext>
            </a:extLst>
          </p:cNvPr>
          <p:cNvSpPr txBox="1"/>
          <p:nvPr/>
        </p:nvSpPr>
        <p:spPr>
          <a:xfrm>
            <a:off x="4343400" y="3573489"/>
            <a:ext cx="11400286" cy="11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Provides </a:t>
            </a:r>
            <a:r>
              <a:rPr lang="en-US" sz="3270" b="1" dirty="0">
                <a:solidFill>
                  <a:srgbClr val="545454"/>
                </a:solidFill>
                <a:latin typeface="Garet" panose="020B0604020202020204" charset="0"/>
              </a:rPr>
              <a:t>Customer features</a:t>
            </a: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 (browse packages, booking, history, reviews).</a:t>
            </a: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ACC5A6A-71E3-8658-7F87-8A7B3625CA5C}"/>
              </a:ext>
            </a:extLst>
          </p:cNvPr>
          <p:cNvSpPr txBox="1"/>
          <p:nvPr/>
        </p:nvSpPr>
        <p:spPr>
          <a:xfrm>
            <a:off x="2892660" y="3619500"/>
            <a:ext cx="1204169" cy="108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2BFE78AE-6DF4-E612-C988-256E8D803EFB}"/>
              </a:ext>
            </a:extLst>
          </p:cNvPr>
          <p:cNvSpPr txBox="1"/>
          <p:nvPr/>
        </p:nvSpPr>
        <p:spPr>
          <a:xfrm>
            <a:off x="4336026" y="4892207"/>
            <a:ext cx="11400286" cy="11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Provides </a:t>
            </a:r>
            <a:r>
              <a:rPr lang="en-US" sz="3270" b="1" dirty="0">
                <a:solidFill>
                  <a:srgbClr val="545454"/>
                </a:solidFill>
                <a:latin typeface="Garet" panose="020B0604020202020204" charset="0"/>
              </a:rPr>
              <a:t>Admin features</a:t>
            </a: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 (manage packages, customers, bookings, reviews).</a:t>
            </a: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C4D2A00-3A31-9939-6AC8-A513BB0D843D}"/>
              </a:ext>
            </a:extLst>
          </p:cNvPr>
          <p:cNvSpPr txBox="1"/>
          <p:nvPr/>
        </p:nvSpPr>
        <p:spPr>
          <a:xfrm>
            <a:off x="2887744" y="4762757"/>
            <a:ext cx="1204169" cy="108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3.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3CA7592B-F20F-BD3C-DF04-1552BEDF22B5}"/>
              </a:ext>
            </a:extLst>
          </p:cNvPr>
          <p:cNvSpPr txBox="1"/>
          <p:nvPr/>
        </p:nvSpPr>
        <p:spPr>
          <a:xfrm>
            <a:off x="4343400" y="6262835"/>
            <a:ext cx="11400286" cy="11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Built using </a:t>
            </a:r>
            <a:r>
              <a:rPr lang="en-US" sz="3270" b="1" dirty="0">
                <a:solidFill>
                  <a:srgbClr val="545454"/>
                </a:solidFill>
                <a:latin typeface="Garet" panose="020B0604020202020204" charset="0"/>
              </a:rPr>
              <a:t>Angular (frontend)</a:t>
            </a: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 + </a:t>
            </a:r>
            <a:r>
              <a:rPr lang="en-US" sz="3270" b="1" dirty="0">
                <a:solidFill>
                  <a:srgbClr val="545454"/>
                </a:solidFill>
                <a:latin typeface="Garet" panose="020B0604020202020204" charset="0"/>
              </a:rPr>
              <a:t>Flask Microservices (backend)</a:t>
            </a: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 + </a:t>
            </a:r>
            <a:r>
              <a:rPr lang="en-US" sz="3270" b="1" dirty="0" err="1">
                <a:solidFill>
                  <a:srgbClr val="545454"/>
                </a:solidFill>
                <a:latin typeface="Garet" panose="020B0604020202020204" charset="0"/>
              </a:rPr>
              <a:t>Sqlite</a:t>
            </a: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.</a:t>
            </a: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24EC915E-9443-88AA-51D4-86B640681C72}"/>
              </a:ext>
            </a:extLst>
          </p:cNvPr>
          <p:cNvSpPr txBox="1"/>
          <p:nvPr/>
        </p:nvSpPr>
        <p:spPr>
          <a:xfrm>
            <a:off x="2892660" y="6087330"/>
            <a:ext cx="1204169" cy="108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4.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23A7638F-70FD-D868-202D-FCE54ADFCB4C}"/>
              </a:ext>
            </a:extLst>
          </p:cNvPr>
          <p:cNvSpPr txBox="1"/>
          <p:nvPr/>
        </p:nvSpPr>
        <p:spPr>
          <a:xfrm>
            <a:off x="4343400" y="7540911"/>
            <a:ext cx="11400286" cy="11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76"/>
              </a:lnSpc>
              <a:spcBef>
                <a:spcPct val="0"/>
              </a:spcBef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Secure access using </a:t>
            </a:r>
            <a:r>
              <a:rPr lang="en-US" sz="3270" b="1" dirty="0">
                <a:solidFill>
                  <a:srgbClr val="545454"/>
                </a:solidFill>
                <a:latin typeface="Garet" panose="020B0604020202020204" charset="0"/>
              </a:rPr>
              <a:t>Role-based Authentication</a:t>
            </a: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</a:rPr>
              <a:t> (Admin vs Customer).</a:t>
            </a: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AD37833-D91D-0531-7AC3-FDDF2E5DFF17}"/>
              </a:ext>
            </a:extLst>
          </p:cNvPr>
          <p:cNvSpPr txBox="1"/>
          <p:nvPr/>
        </p:nvSpPr>
        <p:spPr>
          <a:xfrm>
            <a:off x="2907409" y="7481619"/>
            <a:ext cx="1204169" cy="108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 dirty="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43200" y="1065969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ARCHITECTURE USED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21514" y="3078912"/>
            <a:ext cx="14026258" cy="568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 b="1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Microservices </a:t>
            </a:r>
            <a:r>
              <a:rPr lang="en-US" sz="3268" dirty="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Architecture is used here.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03216" y="4247857"/>
            <a:ext cx="14681563" cy="58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US" sz="3250" dirty="0">
                <a:solidFill>
                  <a:srgbClr val="545454"/>
                </a:solidFill>
                <a:latin typeface="Garet" panose="020B0604020202020204" charset="0"/>
              </a:rPr>
              <a:t>Each service is </a:t>
            </a:r>
            <a:r>
              <a:rPr lang="en-US" sz="3250" b="1" dirty="0">
                <a:solidFill>
                  <a:srgbClr val="545454"/>
                </a:solidFill>
                <a:latin typeface="Garet" panose="020B0604020202020204" charset="0"/>
              </a:rPr>
              <a:t>independent &amp; containerize.</a:t>
            </a:r>
            <a:endParaRPr lang="en-US" sz="325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6" name="Freeform 6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353DDB6-1837-881C-78CB-42E59C7C0B07}"/>
              </a:ext>
            </a:extLst>
          </p:cNvPr>
          <p:cNvSpPr txBox="1"/>
          <p:nvPr/>
        </p:nvSpPr>
        <p:spPr>
          <a:xfrm>
            <a:off x="1821514" y="5432279"/>
            <a:ext cx="14681563" cy="58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IN" sz="3250" dirty="0">
                <a:solidFill>
                  <a:srgbClr val="545454"/>
                </a:solidFill>
                <a:latin typeface="Garet" panose="020B0604020202020204" charset="0"/>
              </a:rPr>
              <a:t>Services communicate over </a:t>
            </a:r>
            <a:r>
              <a:rPr lang="en-IN" sz="3250" b="1" dirty="0">
                <a:solidFill>
                  <a:srgbClr val="545454"/>
                </a:solidFill>
                <a:latin typeface="Garet" panose="020B0604020202020204" charset="0"/>
              </a:rPr>
              <a:t>REST APIs</a:t>
            </a:r>
            <a:endParaRPr lang="en-US" sz="325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717D7345-9EB1-471A-CCB5-34B49E80BC86}"/>
              </a:ext>
            </a:extLst>
          </p:cNvPr>
          <p:cNvSpPr txBox="1"/>
          <p:nvPr/>
        </p:nvSpPr>
        <p:spPr>
          <a:xfrm>
            <a:off x="1803217" y="6458258"/>
            <a:ext cx="14681563" cy="58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lnSpc>
                <a:spcPts val="4576"/>
              </a:lnSpc>
              <a:buFont typeface="Arial"/>
              <a:buChar char="•"/>
            </a:pPr>
            <a:r>
              <a:rPr lang="en-IN" sz="3250" dirty="0">
                <a:solidFill>
                  <a:srgbClr val="545454"/>
                </a:solidFill>
                <a:latin typeface="Garet" panose="020B0604020202020204" charset="0"/>
              </a:rPr>
              <a:t>Deployed using </a:t>
            </a:r>
            <a:r>
              <a:rPr lang="en-IN" sz="3250" b="1" dirty="0">
                <a:solidFill>
                  <a:srgbClr val="545454"/>
                </a:solidFill>
                <a:latin typeface="Garet" panose="020B0604020202020204" charset="0"/>
              </a:rPr>
              <a:t>Docker Compose</a:t>
            </a:r>
            <a:endParaRPr lang="en-US" sz="325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0AA601-18BD-7FD6-B214-89DA4B11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82DD7E2-9AE6-514F-16C3-51D262072218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0A482C0-A6B2-FAA4-623C-D95DDD1E1F11}"/>
              </a:ext>
            </a:extLst>
          </p:cNvPr>
          <p:cNvSpPr txBox="1"/>
          <p:nvPr/>
        </p:nvSpPr>
        <p:spPr>
          <a:xfrm>
            <a:off x="2533187" y="900557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ARCHITECTURE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063199D-2C1E-A6C8-139F-F19ABAA6DADE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20CB609-8747-A508-D3BC-1D24FA643DBB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113AF1F-A0B2-AFBA-A909-90410F328279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pic>
        <p:nvPicPr>
          <p:cNvPr id="10" name="Picture 9" descr="A diagram of a service&#10;&#10;AI-generated content may be incorrect.">
            <a:extLst>
              <a:ext uri="{FF2B5EF4-FFF2-40B4-BE49-F238E27FC236}">
                <a16:creationId xmlns:a16="http://schemas.microsoft.com/office/drawing/2014/main" id="{7F4BEE8C-6791-FD31-5657-6A1F152C6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2" y="3343479"/>
            <a:ext cx="13713059" cy="423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8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3F741-34BB-B725-3AD5-D16618224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DF0888E-55E9-7E54-E10D-40C198784A7A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BB9D5ED-A8C7-7D44-0BF9-490E3E7E7B44}"/>
              </a:ext>
            </a:extLst>
          </p:cNvPr>
          <p:cNvSpPr txBox="1"/>
          <p:nvPr/>
        </p:nvSpPr>
        <p:spPr>
          <a:xfrm>
            <a:off x="2743200" y="1065969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SERVICE OVERVIEW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E3C5BEE-1931-EE23-9923-AF2870555562}"/>
              </a:ext>
            </a:extLst>
          </p:cNvPr>
          <p:cNvSpPr txBox="1"/>
          <p:nvPr/>
        </p:nvSpPr>
        <p:spPr>
          <a:xfrm>
            <a:off x="2438400" y="3508891"/>
            <a:ext cx="14026258" cy="5912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 algn="l">
              <a:lnSpc>
                <a:spcPct val="200000"/>
              </a:lnSpc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POST/register - Register New User.</a:t>
            </a:r>
          </a:p>
          <a:p>
            <a:pPr marL="705747" lvl="1" indent="-352873" algn="l">
              <a:lnSpc>
                <a:spcPct val="200000"/>
              </a:lnSpc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POST/login -  Login User</a:t>
            </a:r>
          </a:p>
          <a:p>
            <a:pPr marL="705747" lvl="1" indent="-352873" algn="l">
              <a:lnSpc>
                <a:spcPct val="200000"/>
              </a:lnSpc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GET/users – Get all Users</a:t>
            </a:r>
          </a:p>
          <a:p>
            <a:pPr marL="705747" lvl="1" indent="-352873" algn="l">
              <a:lnSpc>
                <a:spcPct val="200000"/>
              </a:lnSpc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PUT/users/&lt;id&gt;/role – Update role (Admin or Customer)</a:t>
            </a:r>
          </a:p>
          <a:p>
            <a:pPr marL="705747" lvl="1" indent="-352873" algn="l">
              <a:lnSpc>
                <a:spcPct val="200000"/>
              </a:lnSpc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PUT/users/&lt;id&gt;/status – Update Status (Block or Active)</a:t>
            </a:r>
          </a:p>
          <a:p>
            <a:pPr marL="705747" lvl="1" indent="-352873" algn="l">
              <a:lnSpc>
                <a:spcPct val="200000"/>
              </a:lnSpc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DELETE/users/&lt;id&gt; – Delete user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AF0A0F5-DE06-6A26-DBD7-4792B0ACAFF8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FAC6D90-1676-ECC0-B009-7EDD03ECA264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53BA91-E503-7F8C-9954-905F06C403A4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4FC8A9C3-E83C-7F03-C3B4-95F8026529AB}"/>
              </a:ext>
            </a:extLst>
          </p:cNvPr>
          <p:cNvSpPr txBox="1"/>
          <p:nvPr/>
        </p:nvSpPr>
        <p:spPr>
          <a:xfrm>
            <a:off x="1524000" y="1852059"/>
            <a:ext cx="4343400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4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AUTH SERVICE</a:t>
            </a:r>
          </a:p>
        </p:txBody>
      </p:sp>
    </p:spTree>
    <p:extLst>
      <p:ext uri="{BB962C8B-B14F-4D97-AF65-F5344CB8AC3E}">
        <p14:creationId xmlns:p14="http://schemas.microsoft.com/office/powerpoint/2010/main" val="84181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F0710-7398-8EB7-0FF4-B1A2A22C4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37BDC84-8DD7-7E8D-DD08-C821DC26E9CD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9892FA5-7EE6-7D5A-9A39-FE25536498E3}"/>
              </a:ext>
            </a:extLst>
          </p:cNvPr>
          <p:cNvSpPr txBox="1"/>
          <p:nvPr/>
        </p:nvSpPr>
        <p:spPr>
          <a:xfrm>
            <a:off x="2743200" y="1065969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SERVICE OVERVIEW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6C0C7E75-6636-F06A-7FA6-02CD29CC44C3}"/>
              </a:ext>
            </a:extLst>
          </p:cNvPr>
          <p:cNvSpPr txBox="1"/>
          <p:nvPr/>
        </p:nvSpPr>
        <p:spPr>
          <a:xfrm>
            <a:off x="2438400" y="3529785"/>
            <a:ext cx="14026258" cy="5535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POST /packages – Add package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PUT /packages/&lt;id&gt; – Update package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PATCH /packages/&lt;id&gt; – Partially update package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DELETE /packages/&lt;id&gt; – Delete package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GET /packages – List all packages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GET /packages/&lt;id&gt; – Get package details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9209482-0BAA-33FD-B090-7A3747E7F996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251C8B0-9B41-6DFC-E04E-6693F0840ED6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7FAAD1B-1030-8B9D-9D9A-8FF3ECCBF52F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5DAA686-6F5A-3146-AD16-9A096B402C84}"/>
              </a:ext>
            </a:extLst>
          </p:cNvPr>
          <p:cNvSpPr txBox="1"/>
          <p:nvPr/>
        </p:nvSpPr>
        <p:spPr>
          <a:xfrm>
            <a:off x="400551" y="1583899"/>
            <a:ext cx="9982200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4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TRAVEL SERVICE - PACKAGES</a:t>
            </a:r>
          </a:p>
        </p:txBody>
      </p:sp>
    </p:spTree>
    <p:extLst>
      <p:ext uri="{BB962C8B-B14F-4D97-AF65-F5344CB8AC3E}">
        <p14:creationId xmlns:p14="http://schemas.microsoft.com/office/powerpoint/2010/main" val="184867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66FB2-9DD6-CED8-AEF9-FA24AE647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74EEB0B-575F-D6A6-3610-F8795AA93D67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AD32F4E-749C-4ACE-4C51-D461658B55E3}"/>
              </a:ext>
            </a:extLst>
          </p:cNvPr>
          <p:cNvSpPr txBox="1"/>
          <p:nvPr/>
        </p:nvSpPr>
        <p:spPr>
          <a:xfrm>
            <a:off x="2743200" y="1065969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SERVICE OVERVIEW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5BA284-8E49-B534-0EA3-9B8F674555FE}"/>
              </a:ext>
            </a:extLst>
          </p:cNvPr>
          <p:cNvSpPr txBox="1"/>
          <p:nvPr/>
        </p:nvSpPr>
        <p:spPr>
          <a:xfrm>
            <a:off x="2438400" y="3529785"/>
            <a:ext cx="14026258" cy="55353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POST /bookings – Create booking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GET /bookings – Get all bookings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GET /bookings/user/&lt;id&gt; – Get bookings by user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PUT /bookings/&lt;id&gt; – Update booking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DELETE /bookings/&lt;id&gt; – Delete booking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PUT /bookings/&lt;id&gt;/cancel – Cancel booking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251D892-193F-77D9-E1D0-73428D84A9BE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9347C50-45BF-3349-6B20-A4E32EB24668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035273B-9B91-B042-1999-88D95965D02F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9E3383A-6C5C-AA3D-5A72-72AEF3D7BAF2}"/>
              </a:ext>
            </a:extLst>
          </p:cNvPr>
          <p:cNvSpPr txBox="1"/>
          <p:nvPr/>
        </p:nvSpPr>
        <p:spPr>
          <a:xfrm>
            <a:off x="400551" y="1583899"/>
            <a:ext cx="9982200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4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TRAVEL SERVICE - BOOKINGS</a:t>
            </a:r>
          </a:p>
        </p:txBody>
      </p:sp>
    </p:spTree>
    <p:extLst>
      <p:ext uri="{BB962C8B-B14F-4D97-AF65-F5344CB8AC3E}">
        <p14:creationId xmlns:p14="http://schemas.microsoft.com/office/powerpoint/2010/main" val="208560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9C866-CF35-D6E5-C46A-9BAF3C68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FBF2EF-9016-4902-F966-407645BFF82A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103572E-92E6-7BFB-734A-E2BF0C633551}"/>
              </a:ext>
            </a:extLst>
          </p:cNvPr>
          <p:cNvSpPr txBox="1"/>
          <p:nvPr/>
        </p:nvSpPr>
        <p:spPr>
          <a:xfrm>
            <a:off x="2743200" y="1065969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SERVICE OVERVIEW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0260337-67FA-BEC4-D773-8F73C0813194}"/>
              </a:ext>
            </a:extLst>
          </p:cNvPr>
          <p:cNvSpPr txBox="1"/>
          <p:nvPr/>
        </p:nvSpPr>
        <p:spPr>
          <a:xfrm>
            <a:off x="2438400" y="4254942"/>
            <a:ext cx="14026258" cy="2516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GET /reviews – Get all reviews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POST /reviews – Add review</a:t>
            </a:r>
          </a:p>
          <a:p>
            <a:pPr marL="705747" lvl="1" indent="-352873">
              <a:buFont typeface="Arial"/>
              <a:buChar char="•"/>
            </a:pP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DELETE /reviews/&lt;id&gt; – Delete review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EE3CC83-2ED5-6CBB-4F25-6F3F78A8CE46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747C6C0-DF8D-4CC3-59AA-CDBD1E7A1C3F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FA42AD9-DC89-2B17-325F-573BE72BD7C6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025B563A-D24D-221C-52FC-5550ADECF46A}"/>
              </a:ext>
            </a:extLst>
          </p:cNvPr>
          <p:cNvSpPr txBox="1"/>
          <p:nvPr/>
        </p:nvSpPr>
        <p:spPr>
          <a:xfrm>
            <a:off x="410383" y="1906251"/>
            <a:ext cx="9982200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sz="4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TRAVEL SERVICE - REVIEWS</a:t>
            </a:r>
          </a:p>
        </p:txBody>
      </p:sp>
    </p:spTree>
    <p:extLst>
      <p:ext uri="{BB962C8B-B14F-4D97-AF65-F5344CB8AC3E}">
        <p14:creationId xmlns:p14="http://schemas.microsoft.com/office/powerpoint/2010/main" val="2215687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EF53D-ED03-F63B-809C-F08AE911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5C0916A-F18E-9EF3-0715-57DC0F30AC55}"/>
              </a:ext>
            </a:extLst>
          </p:cNvPr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751FA7B-7428-981F-E86B-A0F82D1D3DBF}"/>
              </a:ext>
            </a:extLst>
          </p:cNvPr>
          <p:cNvSpPr txBox="1"/>
          <p:nvPr/>
        </p:nvSpPr>
        <p:spPr>
          <a:xfrm>
            <a:off x="2743200" y="692507"/>
            <a:ext cx="14316856" cy="1355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CONTAINERS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53E0DB3-A6F8-DF8E-469E-1C8F23DAA72E}"/>
              </a:ext>
            </a:extLst>
          </p:cNvPr>
          <p:cNvSpPr txBox="1"/>
          <p:nvPr/>
        </p:nvSpPr>
        <p:spPr>
          <a:xfrm>
            <a:off x="2286000" y="2635334"/>
            <a:ext cx="14026258" cy="5286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5747" lvl="1" indent="-352873">
              <a:buFont typeface="Arial"/>
              <a:buChar char="•"/>
            </a:pPr>
            <a:r>
              <a:rPr lang="en-US" sz="3600" dirty="0">
                <a:solidFill>
                  <a:srgbClr val="545454"/>
                </a:solidFill>
                <a:latin typeface="Garet" panose="020B0604020202020204" charset="0"/>
              </a:rPr>
              <a:t>Each service runs inside a </a:t>
            </a:r>
            <a:r>
              <a:rPr lang="en-US" sz="3600" b="1" dirty="0">
                <a:solidFill>
                  <a:srgbClr val="545454"/>
                </a:solidFill>
                <a:latin typeface="Garet" panose="020B0604020202020204" charset="0"/>
              </a:rPr>
              <a:t>separate Docker container</a:t>
            </a:r>
            <a:r>
              <a:rPr lang="en-US" sz="3600" dirty="0">
                <a:solidFill>
                  <a:srgbClr val="545454"/>
                </a:solidFill>
                <a:latin typeface="Garet" panose="020B0604020202020204" charset="0"/>
              </a:rPr>
              <a:t>.</a:t>
            </a:r>
          </a:p>
          <a:p>
            <a:pPr marL="705747" lvl="1" indent="-352873">
              <a:buFont typeface="Arial"/>
              <a:buChar char="•"/>
            </a:pPr>
            <a:endParaRPr lang="en-US" sz="360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  <a:p>
            <a:pPr marL="705747" lvl="1" indent="-352873">
              <a:buFont typeface="Arial"/>
              <a:buChar char="•"/>
            </a:pPr>
            <a:r>
              <a:rPr lang="en-IN" sz="3600" dirty="0">
                <a:solidFill>
                  <a:srgbClr val="545454"/>
                </a:solidFill>
                <a:latin typeface="Garet" panose="020B0604020202020204" charset="0"/>
              </a:rPr>
              <a:t>Containers created:</a:t>
            </a:r>
          </a:p>
          <a:p>
            <a:pPr marL="352874" lvl="1"/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		</a:t>
            </a:r>
          </a:p>
          <a:p>
            <a:pPr marL="2638874" lvl="5" indent="-457200">
              <a:buFont typeface="Arial" panose="020B0604020202020204" pitchFamily="34" charset="0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	frontend → Angular UI</a:t>
            </a:r>
          </a:p>
          <a:p>
            <a:pPr marL="2638874" lvl="5" indent="-457200">
              <a:buFont typeface="Arial" panose="020B0604020202020204" pitchFamily="34" charset="0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	auth-service → Flask Auth</a:t>
            </a:r>
          </a:p>
          <a:p>
            <a:pPr marL="2638874" lvl="5" indent="-457200">
              <a:buFont typeface="Arial" panose="020B0604020202020204" pitchFamily="34" charset="0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	travel-service → Flask Travel (Packages, Booking, Reviews)</a:t>
            </a:r>
          </a:p>
          <a:p>
            <a:pPr marL="2638874" lvl="5" indent="-457200">
              <a:buFont typeface="Arial" panose="020B0604020202020204" pitchFamily="34" charset="0"/>
              <a:buChar char="•"/>
            </a:pPr>
            <a:r>
              <a:rPr lang="en-US" sz="3270" dirty="0">
                <a:solidFill>
                  <a:srgbClr val="545454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	</a:t>
            </a:r>
            <a:r>
              <a:rPr lang="en-US" sz="3600" dirty="0">
                <a:solidFill>
                  <a:srgbClr val="545454"/>
                </a:solidFill>
                <a:latin typeface="Garet" panose="020B0604020202020204" charset="0"/>
              </a:rPr>
              <a:t>gateway-service → Flask API Gateway (single entry point)</a:t>
            </a:r>
            <a:endParaRPr lang="en-US" sz="3270" dirty="0">
              <a:solidFill>
                <a:srgbClr val="545454"/>
              </a:solidFill>
              <a:latin typeface="Garet" panose="020B0604020202020204" charset="0"/>
              <a:ea typeface="Garet"/>
              <a:cs typeface="Garet"/>
              <a:sym typeface="Garet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5B07B6E-B1DE-BE66-D993-2ED098B861EF}"/>
              </a:ext>
            </a:extLst>
          </p:cNvPr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7B7ECED-DC96-879E-9939-65C56362F77D}"/>
              </a:ext>
            </a:extLst>
          </p:cNvPr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54545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8884BB4-0E99-2C08-B37D-8F5549F45239}"/>
              </a:ext>
            </a:extLst>
          </p:cNvPr>
          <p:cNvSpPr txBox="1"/>
          <p:nvPr/>
        </p:nvSpPr>
        <p:spPr>
          <a:xfrm>
            <a:off x="16214256" y="9019603"/>
            <a:ext cx="1271574" cy="81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sz="4743" b="1" dirty="0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2341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461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Garet</vt:lpstr>
      <vt:lpstr>Alexandria</vt:lpstr>
      <vt:lpstr>Garet Bold</vt:lpstr>
      <vt:lpstr>Calibri</vt:lpstr>
      <vt:lpstr>Arial</vt:lpstr>
      <vt:lpstr>Wingdings</vt:lpstr>
      <vt:lpstr>Alexandria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Professional Project Presentation</dc:title>
  <dc:creator>SAKTHIVEL</dc:creator>
  <cp:lastModifiedBy>SAKTHIVEL J</cp:lastModifiedBy>
  <cp:revision>4</cp:revision>
  <dcterms:created xsi:type="dcterms:W3CDTF">2006-08-16T00:00:00Z</dcterms:created>
  <dcterms:modified xsi:type="dcterms:W3CDTF">2025-08-29T01:33:57Z</dcterms:modified>
  <dc:identifier>DAGxZ6WuHH0</dc:identifier>
</cp:coreProperties>
</file>