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7"/>
  </p:notesMasterIdLst>
  <p:handoutMasterIdLst>
    <p:handoutMasterId r:id="rId18"/>
  </p:handoutMasterIdLst>
  <p:sldIdLst>
    <p:sldId id="256" r:id="rId5"/>
    <p:sldId id="277" r:id="rId6"/>
    <p:sldId id="261" r:id="rId7"/>
    <p:sldId id="262" r:id="rId8"/>
    <p:sldId id="289" r:id="rId9"/>
    <p:sldId id="295" r:id="rId10"/>
    <p:sldId id="264" r:id="rId11"/>
    <p:sldId id="266" r:id="rId12"/>
    <p:sldId id="278" r:id="rId13"/>
    <p:sldId id="268" r:id="rId14"/>
    <p:sldId id="275" r:id="rId15"/>
    <p:sldId id="276" r:id="rId16"/>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24" d="100"/>
          <a:sy n="124" d="100"/>
        </p:scale>
        <p:origin x="365" y="9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4620" y="102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BCF7363-46B3-4791-B1F1-74C9C73C71E6}" type="datetime1">
              <a:rPr lang="zh-CN" altLang="en-US" smtClean="0">
                <a:latin typeface="Microsoft YaHei UI" panose="020B0503020204020204" pitchFamily="34" charset="-122"/>
                <a:ea typeface="Microsoft YaHei UI" panose="020B0503020204020204" pitchFamily="34" charset="-122"/>
              </a:rPr>
              <a:t>2022/4/10</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651558A8-E2C3-4D4F-B74A-F34DB9A5CC63}" type="datetime1">
              <a:rPr lang="zh-CN" altLang="en-US" noProof="0" smtClean="0"/>
              <a:t>2022/4/10</a:t>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4B9A9E5-4F7F-4A7D-9DE1-899232329269}" type="slidenum">
              <a:rPr lang="en-US" altLang="zh-CN" noProof="0" smtClean="0"/>
              <a:pPr/>
              <a:t>‹#›</a:t>
            </a:fld>
            <a:endParaRPr lang="zh-CN" altLang="en-US"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90056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10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03552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11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006911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rtlCol="0"/>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12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032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46614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87656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201751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20364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95398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33166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77291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241963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单击以编辑模板标题样式</a:t>
            </a:r>
          </a:p>
        </p:txBody>
      </p:sp>
      <p:sp>
        <p:nvSpPr>
          <p:cNvPr id="3" name="副标题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pic>
        <p:nvPicPr>
          <p:cNvPr id="8" name="图形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市场比较">
    <p:bg>
      <p:bgPr>
        <a:solidFill>
          <a:schemeClr val="accent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3" name="文本占位符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p>
        </p:txBody>
      </p:sp>
      <p:sp>
        <p:nvSpPr>
          <p:cNvPr id="23" name="文本占位符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p>
        </p:txBody>
      </p:sp>
      <p:sp>
        <p:nvSpPr>
          <p:cNvPr id="24" name="文本占位符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p>
        </p:txBody>
      </p:sp>
      <p:sp>
        <p:nvSpPr>
          <p:cNvPr id="4" name="内容占位符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单击以编辑</a:t>
            </a:r>
          </a:p>
        </p:txBody>
      </p:sp>
      <p:sp>
        <p:nvSpPr>
          <p:cNvPr id="6" name="内容占位符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单击以编辑</a:t>
            </a:r>
          </a:p>
        </p:txBody>
      </p:sp>
      <p:sp>
        <p:nvSpPr>
          <p:cNvPr id="22" name="内容占位符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单击以编辑</a:t>
            </a:r>
          </a:p>
        </p:txBody>
      </p:sp>
      <p:pic>
        <p:nvPicPr>
          <p:cNvPr id="11" name="图形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图形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图形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内容占位符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单击此处编辑母版文本样式</a:t>
            </a:r>
          </a:p>
        </p:txBody>
      </p:sp>
      <p:sp>
        <p:nvSpPr>
          <p:cNvPr id="26" name="内容占位符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gn="ctr">
              <a:lnSpc>
                <a:spcPct val="100000"/>
              </a:lnSpc>
              <a:buNone/>
              <a:defRPr sz="1400" cap="none"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单击此处编辑母版文本样式</a:t>
            </a:r>
          </a:p>
          <a:p>
            <a:pPr lvl="1" rtl="0"/>
            <a:r>
              <a:rPr lang="zh-CN" altLang="en-US" noProof="0"/>
              <a:t>二级</a:t>
            </a:r>
          </a:p>
        </p:txBody>
      </p:sp>
      <p:sp>
        <p:nvSpPr>
          <p:cNvPr id="27" name="内容占位符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单击此处编辑母版文本样式</a:t>
            </a:r>
          </a:p>
        </p:txBody>
      </p:sp>
      <p:sp>
        <p:nvSpPr>
          <p:cNvPr id="7" name="日期占位符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9" name="幻灯片编号占位符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两栏内容">
    <p:bg>
      <p:bgPr>
        <a:solidFill>
          <a:schemeClr val="accent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3" name="文本占位符 2">
            <a:extLst>
              <a:ext uri="{FF2B5EF4-FFF2-40B4-BE49-F238E27FC236}">
                <a16:creationId xmlns:a16="http://schemas.microsoft.com/office/drawing/2014/main" id="{B659CD1F-9DFB-4048-9B9B-2BD7D4EC6400}"/>
              </a:ext>
            </a:extLst>
          </p:cNvPr>
          <p:cNvSpPr>
            <a:spLocks noGrp="1"/>
          </p:cNvSpPr>
          <p:nvPr>
            <p:ph type="body" idx="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a:extLst>
              <a:ext uri="{FF2B5EF4-FFF2-40B4-BE49-F238E27FC236}">
                <a16:creationId xmlns:a16="http://schemas.microsoft.com/office/drawing/2014/main" id="{B374FC39-67F6-42EA-BCD1-F69AE2F0F22D}"/>
              </a:ext>
            </a:extLst>
          </p:cNvPr>
          <p:cNvSpPr>
            <a:spLocks noGrp="1"/>
          </p:cNvSpPr>
          <p:nvPr>
            <p:ph type="body" sz="quarter" idx="3"/>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单击此处编辑母版文本样式</a:t>
            </a:r>
          </a:p>
        </p:txBody>
      </p:sp>
      <p:sp>
        <p:nvSpPr>
          <p:cNvPr id="6" name="内容占位符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9" name="幻灯片编号占位符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pic>
        <p:nvPicPr>
          <p:cNvPr id="11" name="图形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14" name="图形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标题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20" name="文本占位符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25" name="文本占位符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26" name="文本占位符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27" name="文本占位符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28" name="文本占位符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29" name="文本占位符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21" name="日期占位符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22" name="页脚占位符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24" name="幻灯片编号占位符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日程表 2">
    <p:spTree>
      <p:nvGrpSpPr>
        <p:cNvPr id="1" name=""/>
        <p:cNvGrpSpPr/>
        <p:nvPr/>
      </p:nvGrpSpPr>
      <p:grpSpPr>
        <a:xfrm>
          <a:off x="0" y="0"/>
          <a:ext cx="0" cy="0"/>
          <a:chOff x="0" y="0"/>
          <a:chExt cx="0" cy="0"/>
        </a:xfrm>
      </p:grpSpPr>
      <p:sp>
        <p:nvSpPr>
          <p:cNvPr id="4" name="长方形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6" name="文本占位符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年</a:t>
            </a:r>
            <a:endParaRPr lang="zh-CN" altLang="en-ZA" noProof="0"/>
          </a:p>
        </p:txBody>
      </p:sp>
      <p:sp>
        <p:nvSpPr>
          <p:cNvPr id="7" name="文本占位符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8" name="文本占位符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9" name="文本占位符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0" name="文本占位符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1" name="文本占位符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年</a:t>
            </a:r>
            <a:endParaRPr lang="zh-CN" altLang="en-ZA" noProof="0"/>
          </a:p>
        </p:txBody>
      </p:sp>
      <p:sp>
        <p:nvSpPr>
          <p:cNvPr id="12" name="文本占位符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3" name="文本占位符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4" name="文本占位符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5" name="文本占位符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6" name="文本占位符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7" name="文本占位符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8" name="文本占位符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9" name="文本占位符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0" name="文本占位符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1" name="文本占位符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2" name="文本占位符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3" name="文本占位符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4" name="文本占位符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5" name="文本占位符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6" name="文本占位符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7" name="文本占位符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8" name="文本占位符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9" name="文本占位符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30" name="文本占位符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31" name="文本占位符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32" name="长方形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ZA" noProof="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
        <p:nvSpPr>
          <p:cNvPr id="36" name="日期占位符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37" name="页脚占位符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38" name="灯片编号占位符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SmartArt 占位符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 </a:t>
            </a:r>
            <a:r>
              <a:rPr lang="en-US" altLang="zh-CN" noProof="0"/>
              <a:t>SmartArt </a:t>
            </a:r>
            <a:r>
              <a:rPr lang="zh-CN" altLang="en-US" noProof="0"/>
              <a:t>图形</a:t>
            </a:r>
          </a:p>
        </p:txBody>
      </p:sp>
      <p:sp>
        <p:nvSpPr>
          <p:cNvPr id="2" name="标题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3" name="日期占位符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4" name="页脚占位符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cxnSp>
        <p:nvCxnSpPr>
          <p:cNvPr id="10" name="直接连接符​​(S)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S)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灯片编号占位符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团队幻灯片 4 人">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11" name="图片占位符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17" name="图片占位符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18" name="图片占位符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327578" y="2886074"/>
            <a:ext cx="1845511" cy="1845511"/>
          </a:xfrm>
          <a:solidFill>
            <a:schemeClr val="bg1">
              <a:lumMod val="95000"/>
            </a:schemeClr>
          </a:solidFill>
        </p:spPr>
        <p:txBody>
          <a:bodyPr rtlCol="0">
            <a:normAutofit/>
          </a:bodyPr>
          <a:lstStyle>
            <a:lvl1pPr marL="0" indent="0">
              <a:buNone/>
              <a:defRPr sz="1400">
                <a:latin typeface="Microsoft YaHei UI" panose="020B0503020204020204" pitchFamily="34" charset="-122"/>
                <a:ea typeface="Microsoft YaHei UI" panose="020B0503020204020204" pitchFamily="34" charset="-122"/>
              </a:defRPr>
            </a:lvl1pPr>
            <a:lvl2pPr marL="457200" indent="0" algn="l">
              <a:lnSpc>
                <a:spcPct val="100000"/>
              </a:lnSpc>
              <a:buNone/>
              <a:defRPr sz="1400">
                <a:solidFill>
                  <a:schemeClr val="tx1">
                    <a:lumMod val="75000"/>
                    <a:lumOff val="25000"/>
                  </a:schemeClr>
                </a:solidFill>
              </a:defRPr>
            </a:lvl2pPr>
          </a:lstStyle>
          <a:p>
            <a:pPr lvl="0" rtl="0"/>
            <a:r>
              <a:rPr lang="zh-CN" altLang="en-US" noProof="0"/>
              <a:t>单击图标以添加图片</a:t>
            </a:r>
          </a:p>
        </p:txBody>
      </p:sp>
      <p:sp>
        <p:nvSpPr>
          <p:cNvPr id="19" name="图片占位符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3" name="文本占位符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3" name="文本占位符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4" name="文本占位符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5" name="文本占位符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6" name="文本占位符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7" name="文本占位符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8" name="文本占位符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9" name="文本占位符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7" name="日期占位符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9" name="幻灯片编号占位符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cxnSp>
        <p:nvCxnSpPr>
          <p:cNvPr id="10" name="直接连接符​​(S)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S)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团队幻灯片 8 人">
    <p:bg>
      <p:bgPr>
        <a:solidFill>
          <a:schemeClr val="accent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11" name="图片占位符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17" name="图片占位符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18" name="图片占位符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900">
                <a:solidFill>
                  <a:schemeClr val="bg1">
                    <a:lumMod val="75000"/>
                    <a:lumOff val="25000"/>
                  </a:schemeClr>
                </a:solidFill>
              </a:defRPr>
            </a:lvl2pPr>
          </a:lstStyle>
          <a:p>
            <a:pPr lvl="0" rtl="0"/>
            <a:r>
              <a:rPr lang="zh-CN" altLang="en-US" noProof="0"/>
              <a:t>单击图标以添加图片</a:t>
            </a:r>
          </a:p>
        </p:txBody>
      </p:sp>
      <p:sp>
        <p:nvSpPr>
          <p:cNvPr id="19" name="图片占位符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3" name="文本占位符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6" name="文本占位符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3" name="文本占位符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7" name="文本占位符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4" name="文本占位符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8" name="文本占位符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5" name="文本占位符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9" name="文本占位符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55" name="图片占位符 10">
            <a:extLst>
              <a:ext uri="{FF2B5EF4-FFF2-40B4-BE49-F238E27FC236}">
                <a16:creationId xmlns:a16="http://schemas.microsoft.com/office/drawing/2014/main" id="{1EBAEB1D-A7F9-4F90-B642-4277D3802BAB}"/>
              </a:ext>
            </a:extLst>
          </p:cNvPr>
          <p:cNvSpPr>
            <a:spLocks noGrp="1"/>
          </p:cNvSpPr>
          <p:nvPr>
            <p:ph type="pic" sz="quarter" idx="26" hasCustomPrompt="1"/>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56" name="图片占位符 10">
            <a:extLst>
              <a:ext uri="{FF2B5EF4-FFF2-40B4-BE49-F238E27FC236}">
                <a16:creationId xmlns:a16="http://schemas.microsoft.com/office/drawing/2014/main" id="{9461A69E-14C8-4325-89AF-D4257C1C05BA}"/>
              </a:ext>
            </a:extLst>
          </p:cNvPr>
          <p:cNvSpPr>
            <a:spLocks noGrp="1"/>
          </p:cNvSpPr>
          <p:nvPr>
            <p:ph type="pic" sz="quarter" idx="27" hasCustomPrompt="1"/>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57" name="图片占位符 10">
            <a:extLst>
              <a:ext uri="{FF2B5EF4-FFF2-40B4-BE49-F238E27FC236}">
                <a16:creationId xmlns:a16="http://schemas.microsoft.com/office/drawing/2014/main" id="{0FB38616-82FB-4DAD-A82E-3777ACB41148}"/>
              </a:ext>
            </a:extLst>
          </p:cNvPr>
          <p:cNvSpPr>
            <a:spLocks noGrp="1"/>
          </p:cNvSpPr>
          <p:nvPr>
            <p:ph type="pic" sz="quarter" idx="28" hasCustomPrompt="1"/>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900">
                <a:solidFill>
                  <a:schemeClr val="bg1">
                    <a:lumMod val="75000"/>
                    <a:lumOff val="25000"/>
                  </a:schemeClr>
                </a:solidFill>
              </a:defRPr>
            </a:lvl2pPr>
          </a:lstStyle>
          <a:p>
            <a:pPr lvl="0" rtl="0"/>
            <a:r>
              <a:rPr lang="zh-CN" altLang="en-US" noProof="0"/>
              <a:t>单击图标以添加图片</a:t>
            </a:r>
          </a:p>
        </p:txBody>
      </p:sp>
      <p:sp>
        <p:nvSpPr>
          <p:cNvPr id="58" name="图片占位符 10">
            <a:extLst>
              <a:ext uri="{FF2B5EF4-FFF2-40B4-BE49-F238E27FC236}">
                <a16:creationId xmlns:a16="http://schemas.microsoft.com/office/drawing/2014/main" id="{622ED9F4-EB9B-4588-8501-BFECB846EE73}"/>
              </a:ext>
            </a:extLst>
          </p:cNvPr>
          <p:cNvSpPr>
            <a:spLocks noGrp="1"/>
          </p:cNvSpPr>
          <p:nvPr>
            <p:ph type="pic" sz="quarter" idx="29" hasCustomPrompt="1"/>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54" name="文本占位符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62" name="文本占位符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59" name="文本占位符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63" name="文本占位符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60" name="文本占位符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64" name="文本占位符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61" name="文本占位符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65" name="文本占位符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7" name="日期占位符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9" name="幻灯片编号占位符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pic>
        <p:nvPicPr>
          <p:cNvPr id="13" name="图形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图形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内容">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11" name="内容占位符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CN" altLang="en-US" noProof="0"/>
              <a:t>单击此处添加内容</a:t>
            </a:r>
          </a:p>
        </p:txBody>
      </p:sp>
      <p:sp>
        <p:nvSpPr>
          <p:cNvPr id="3" name="文本占位符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zh-CN" altLang="en-US" noProof="0"/>
          </a:p>
        </p:txBody>
      </p:sp>
      <p:sp>
        <p:nvSpPr>
          <p:cNvPr id="17" name="文本占位符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4" name="内容占位符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p>
        </p:txBody>
      </p:sp>
      <p:sp>
        <p:nvSpPr>
          <p:cNvPr id="24" name="内容占位符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CN" altLang="en-US" noProof="0"/>
              <a:t>单击此处添加内容</a:t>
            </a:r>
          </a:p>
        </p:txBody>
      </p:sp>
      <p:sp>
        <p:nvSpPr>
          <p:cNvPr id="5" name="文本占位符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zh-CN" altLang="en-US" noProof="0"/>
          </a:p>
        </p:txBody>
      </p:sp>
      <p:sp>
        <p:nvSpPr>
          <p:cNvPr id="18" name="文本占位符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单击以编辑</a:t>
            </a:r>
          </a:p>
        </p:txBody>
      </p:sp>
      <p:sp>
        <p:nvSpPr>
          <p:cNvPr id="6" name="内容占位符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p>
        </p:txBody>
      </p:sp>
      <p:sp>
        <p:nvSpPr>
          <p:cNvPr id="25" name="内容占位符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CN" altLang="en-US" noProof="0"/>
              <a:t>单击此处添加内容</a:t>
            </a:r>
          </a:p>
        </p:txBody>
      </p:sp>
      <p:sp>
        <p:nvSpPr>
          <p:cNvPr id="21" name="文本占位符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zh-CN" altLang="en-US" noProof="0"/>
          </a:p>
        </p:txBody>
      </p:sp>
      <p:sp>
        <p:nvSpPr>
          <p:cNvPr id="19" name="文本占位符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2" name="内容占位符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p>
        </p:txBody>
      </p:sp>
      <p:sp>
        <p:nvSpPr>
          <p:cNvPr id="26" name="内容占位符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CN" altLang="en-US" noProof="0"/>
              <a:t>单击此处添加内容</a:t>
            </a:r>
          </a:p>
        </p:txBody>
      </p:sp>
      <p:sp>
        <p:nvSpPr>
          <p:cNvPr id="14" name="文本占位符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zh-CN" altLang="en-US" noProof="0"/>
          </a:p>
        </p:txBody>
      </p:sp>
      <p:sp>
        <p:nvSpPr>
          <p:cNvPr id="23" name="文本占位符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cxnSp>
        <p:nvCxnSpPr>
          <p:cNvPr id="16" name="直接连接符​​(S)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S)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内容占位符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p>
        </p:txBody>
      </p:sp>
      <p:sp>
        <p:nvSpPr>
          <p:cNvPr id="7" name="日期占位符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9" name="幻灯片编号占位符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摘要">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3" name="文本占位符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cxnSp>
        <p:nvCxnSpPr>
          <p:cNvPr id="23" name="直接连接符​​(S)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S)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日期占位符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22" name="页脚占位符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24" name="幻灯片编号占位符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结束语">
    <p:bg>
      <p:bgPr>
        <a:solidFill>
          <a:schemeClr val="accent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zh-CN" altLang="en-US" noProof="0"/>
              <a:t>单击以编辑模板标题样式</a:t>
            </a:r>
          </a:p>
        </p:txBody>
      </p:sp>
      <p:sp>
        <p:nvSpPr>
          <p:cNvPr id="3" name="副标题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pic>
        <p:nvPicPr>
          <p:cNvPr id="6" name="图形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日期占位符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n-US" altLang="zh-CN" noProof="0"/>
              <a:t>20XX</a:t>
            </a:r>
            <a:endParaRPr lang="zh-CN" altLang="en-US" noProof="0"/>
          </a:p>
        </p:txBody>
      </p:sp>
      <p:sp>
        <p:nvSpPr>
          <p:cNvPr id="10" name="页脚占位符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zh-CN" altLang="en-US" noProof="0"/>
              <a:t>融资演讲稿</a:t>
            </a:r>
          </a:p>
        </p:txBody>
      </p:sp>
      <p:sp>
        <p:nvSpPr>
          <p:cNvPr id="11" name="幻灯片编号占位符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n-US" altLang="zh-CN" noProof="0" smtClean="0"/>
              <a:t>‹#›</a:t>
            </a:fld>
            <a:endParaRPr lang="zh-CN" altLang="en-US" noProof="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议程​​">
    <p:bg>
      <p:bgPr>
        <a:solidFill>
          <a:schemeClr val="bg1"/>
        </a:solidFill>
        <a:effectLst/>
      </p:bgPr>
    </p:bg>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标题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单击以编辑模板标题样式</a:t>
            </a:r>
          </a:p>
        </p:txBody>
      </p:sp>
      <p:sp>
        <p:nvSpPr>
          <p:cNvPr id="3" name="内容占位符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5" name="页脚占位符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6" name="幻灯片编号占位符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日程表">
    <p:spTree>
      <p:nvGrpSpPr>
        <p:cNvPr id="1" name=""/>
        <p:cNvGrpSpPr/>
        <p:nvPr/>
      </p:nvGrpSpPr>
      <p:grpSpPr>
        <a:xfrm>
          <a:off x="0" y="0"/>
          <a:ext cx="0" cy="0"/>
          <a:chOff x="0" y="0"/>
          <a:chExt cx="0" cy="0"/>
        </a:xfrm>
      </p:grpSpPr>
      <p:sp>
        <p:nvSpPr>
          <p:cNvPr id="12" name="图形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单击此处编辑标题</a:t>
            </a:r>
          </a:p>
        </p:txBody>
      </p:sp>
      <p:sp>
        <p:nvSpPr>
          <p:cNvPr id="16" name="文本占位符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单击以编辑母版文本样式</a:t>
            </a:r>
          </a:p>
        </p:txBody>
      </p:sp>
      <p:sp>
        <p:nvSpPr>
          <p:cNvPr id="17" name="文本占位符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单击以编辑母版文本样式</a:t>
            </a:r>
          </a:p>
        </p:txBody>
      </p:sp>
      <p:sp>
        <p:nvSpPr>
          <p:cNvPr id="18" name="文本占位符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单击以编辑母版文本样式</a:t>
            </a:r>
          </a:p>
        </p:txBody>
      </p:sp>
      <p:sp>
        <p:nvSpPr>
          <p:cNvPr id="19" name="文本占位符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单击以编辑母版文本样式</a:t>
            </a:r>
          </a:p>
        </p:txBody>
      </p:sp>
      <p:sp>
        <p:nvSpPr>
          <p:cNvPr id="34" name="文本占位符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单击编辑主文本样式</a:t>
            </a:r>
          </a:p>
        </p:txBody>
      </p:sp>
      <p:sp>
        <p:nvSpPr>
          <p:cNvPr id="35" name="文本占位符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单击编辑主文本样式</a:t>
            </a:r>
          </a:p>
        </p:txBody>
      </p:sp>
      <p:sp>
        <p:nvSpPr>
          <p:cNvPr id="36" name="文本占位符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单击编辑主文本样式</a:t>
            </a:r>
          </a:p>
        </p:txBody>
      </p:sp>
      <p:sp>
        <p:nvSpPr>
          <p:cNvPr id="37" name="文本占位符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单击编辑主文本样式</a:t>
            </a:r>
          </a:p>
        </p:txBody>
      </p:sp>
      <p:cxnSp>
        <p:nvCxnSpPr>
          <p:cNvPr id="3" name="直接连接符​​(S)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直接连接符​​(S)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直接连接符​​(S)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直接连接符​​(S)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日期占位符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6" name="页脚占位符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7" name="灯片编号占位符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 3 列">
    <p:bg>
      <p:bgPr>
        <a:solidFill>
          <a:schemeClr val="accent2"/>
        </a:solidFill>
        <a:effectLst/>
      </p:bgPr>
    </p:bg>
    <p:spTree>
      <p:nvGrpSpPr>
        <p:cNvPr id="1" name=""/>
        <p:cNvGrpSpPr/>
        <p:nvPr/>
      </p:nvGrpSpPr>
      <p:grpSpPr>
        <a:xfrm>
          <a:off x="0" y="0"/>
          <a:ext cx="0" cy="0"/>
          <a:chOff x="0" y="0"/>
          <a:chExt cx="0" cy="0"/>
        </a:xfrm>
      </p:grpSpPr>
      <p:sp>
        <p:nvSpPr>
          <p:cNvPr id="14" name="标题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15" name="文本占位符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17" name="文本占位符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31" name="文本占位符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单击此处添加副标题</a:t>
            </a:r>
          </a:p>
        </p:txBody>
      </p:sp>
      <p:sp>
        <p:nvSpPr>
          <p:cNvPr id="32" name="文本占位符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33" name="文本占位符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单击此处添加副标题</a:t>
            </a:r>
          </a:p>
        </p:txBody>
      </p:sp>
      <p:sp>
        <p:nvSpPr>
          <p:cNvPr id="34" name="文本占位符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12" name="文本占位符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单击此处添加副标题</a:t>
            </a:r>
          </a:p>
        </p:txBody>
      </p:sp>
      <p:sp>
        <p:nvSpPr>
          <p:cNvPr id="13" name="文本占位符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3" name="日期占位符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4" name="页脚占位符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5" name="灯片编号占位符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cxnSp>
        <p:nvCxnSpPr>
          <p:cNvPr id="2" name="直接连接符​​(S)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图形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图形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 2 列">
    <p:bg>
      <p:bgPr>
        <a:solidFill>
          <a:schemeClr val="bg1"/>
        </a:solidFill>
        <a:effectLst/>
      </p:bgPr>
    </p:bg>
    <p:spTree>
      <p:nvGrpSpPr>
        <p:cNvPr id="1" name=""/>
        <p:cNvGrpSpPr/>
        <p:nvPr/>
      </p:nvGrpSpPr>
      <p:grpSpPr>
        <a:xfrm>
          <a:off x="0" y="0"/>
          <a:ext cx="0" cy="0"/>
          <a:chOff x="0" y="0"/>
          <a:chExt cx="0" cy="0"/>
        </a:xfrm>
      </p:grpSpPr>
      <p:sp>
        <p:nvSpPr>
          <p:cNvPr id="14" name="标题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15" name="文本占位符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17" name="文本占位符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16" name="文本占位符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18" name="文本占位符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19" name="文本占位符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20" name="文本占位符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23" name="文本占位符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24" name="文本占位符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3" name="日期占位符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4" name="页脚占位符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5" name="灯片编号占位符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pic>
        <p:nvPicPr>
          <p:cNvPr id="2" name="图形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简介">
    <p:bg>
      <p:bgPr>
        <a:solidFill>
          <a:schemeClr val="accent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3" name="文本占位符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cxnSp>
        <p:nvCxnSpPr>
          <p:cNvPr id="14" name="直接连接符​​(S)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S)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日期占位符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10" name="页脚占位符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11" name="幻灯片编号占位符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分节符">
    <p:bg>
      <p:bgPr>
        <a:solidFill>
          <a:schemeClr val="accent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单击以编辑模板标题样式</a:t>
            </a:r>
          </a:p>
        </p:txBody>
      </p:sp>
      <p:pic>
        <p:nvPicPr>
          <p:cNvPr id="5" name="图形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引言">
    <p:spTree>
      <p:nvGrpSpPr>
        <p:cNvPr id="1" name=""/>
        <p:cNvGrpSpPr/>
        <p:nvPr/>
      </p:nvGrpSpPr>
      <p:grpSpPr>
        <a:xfrm>
          <a:off x="0" y="0"/>
          <a:ext cx="0" cy="0"/>
          <a:chOff x="0" y="0"/>
          <a:chExt cx="0" cy="0"/>
        </a:xfrm>
      </p:grpSpPr>
      <p:pic>
        <p:nvPicPr>
          <p:cNvPr id="7" name="图形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标题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cxnSp>
        <p:nvCxnSpPr>
          <p:cNvPr id="9" name="直接连接符​​(S)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占位符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12" name="文本占位符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13" name="文本占位符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14" name="文本占位符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15" name="文本占位符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16" name="文本占位符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17" name="日期占位符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18" name="页脚占位符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19" name="灯片编号占位符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三栏内容">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3" name="文本占位符 2">
            <a:extLst>
              <a:ext uri="{FF2B5EF4-FFF2-40B4-BE49-F238E27FC236}">
                <a16:creationId xmlns:a16="http://schemas.microsoft.com/office/drawing/2014/main" id="{B659CD1F-9DFB-4048-9B9B-2BD7D4EC6400}"/>
              </a:ext>
            </a:extLst>
          </p:cNvPr>
          <p:cNvSpPr>
            <a:spLocks noGrp="1"/>
          </p:cNvSpPr>
          <p:nvPr>
            <p:ph type="body" idx="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a:extLst>
              <a:ext uri="{FF2B5EF4-FFF2-40B4-BE49-F238E27FC236}">
                <a16:creationId xmlns:a16="http://schemas.microsoft.com/office/drawing/2014/main" id="{B374FC39-67F6-42EA-BCD1-F69AE2F0F22D}"/>
              </a:ext>
            </a:extLst>
          </p:cNvPr>
          <p:cNvSpPr>
            <a:spLocks noGrp="1"/>
          </p:cNvSpPr>
          <p:nvPr>
            <p:ph type="body" sz="quarter" idx="3"/>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单击此处编辑母版文本样式</a:t>
            </a:r>
          </a:p>
        </p:txBody>
      </p:sp>
      <p:sp>
        <p:nvSpPr>
          <p:cNvPr id="6" name="内容占位符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21" name="文本占位符 2">
            <a:extLst>
              <a:ext uri="{FF2B5EF4-FFF2-40B4-BE49-F238E27FC236}">
                <a16:creationId xmlns:a16="http://schemas.microsoft.com/office/drawing/2014/main" id="{1F60A771-8BBC-4565-AB09-402DA7CB2780}"/>
              </a:ext>
            </a:extLst>
          </p:cNvPr>
          <p:cNvSpPr>
            <a:spLocks noGrp="1"/>
          </p:cNvSpPr>
          <p:nvPr>
            <p:ph type="body" idx="13"/>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2" name="内容占位符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9" name="幻灯片编号占位符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cxnSp>
        <p:nvCxnSpPr>
          <p:cNvPr id="16" name="直接连接符​​(S)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S)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5" name="页脚占位符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6" name="幻灯片编号占位符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815C6-3AD0-46E6-A74A-1967BD91AF50}"/>
              </a:ext>
            </a:extLst>
          </p:cNvPr>
          <p:cNvSpPr>
            <a:spLocks noGrp="1"/>
          </p:cNvSpPr>
          <p:nvPr>
            <p:ph type="ctrTitle"/>
          </p:nvPr>
        </p:nvSpPr>
        <p:spPr>
          <a:xfrm>
            <a:off x="6416040" y="3904735"/>
            <a:ext cx="5298165" cy="1652307"/>
          </a:xfrm>
        </p:spPr>
        <p:txBody>
          <a:bodyPr rtlCol="0"/>
          <a:lstStyle/>
          <a:p>
            <a:pPr rtl="0"/>
            <a:r>
              <a:rPr lang="zh-CN" altLang="en-US" sz="4400" dirty="0"/>
              <a:t>环日记</a:t>
            </a:r>
            <a:r>
              <a:rPr lang="en-US" altLang="zh-CN" sz="4400" dirty="0"/>
              <a:t>APP</a:t>
            </a:r>
            <a:endParaRPr lang="zh-CN" altLang="en-US" sz="4400" dirty="0"/>
          </a:p>
        </p:txBody>
      </p:sp>
      <p:sp>
        <p:nvSpPr>
          <p:cNvPr id="3" name="副标题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rtlCol="0">
            <a:normAutofit/>
          </a:bodyPr>
          <a:lstStyle/>
          <a:p>
            <a:pPr rtl="0"/>
            <a:r>
              <a:rPr lang="zh-CN" altLang="en-US" sz="1800" dirty="0"/>
              <a:t>李定远，周家庆，林喜佳</a:t>
            </a:r>
            <a:endParaRPr lang="en-US" altLang="zh-CN" sz="1800"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rtlCol="0"/>
          <a:lstStyle/>
          <a:p>
            <a:pPr rtl="0"/>
            <a:r>
              <a:rPr lang="zh-CN" altLang="en-US" dirty="0"/>
              <a:t>产品定位与目标</a:t>
            </a:r>
          </a:p>
        </p:txBody>
      </p:sp>
      <p:sp>
        <p:nvSpPr>
          <p:cNvPr id="5" name="文本占位符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rtlCol="0"/>
          <a:lstStyle/>
          <a:p>
            <a:pPr rtl="0"/>
            <a:r>
              <a:rPr lang="zh-CN" altLang="en-US" dirty="0"/>
              <a:t>产品定位</a:t>
            </a:r>
            <a:endParaRPr lang="en-US" altLang="zh-CN" dirty="0"/>
          </a:p>
        </p:txBody>
      </p:sp>
      <p:sp>
        <p:nvSpPr>
          <p:cNvPr id="6" name="内容占位符 5">
            <a:extLst>
              <a:ext uri="{FF2B5EF4-FFF2-40B4-BE49-F238E27FC236}">
                <a16:creationId xmlns:a16="http://schemas.microsoft.com/office/drawing/2014/main" id="{5A6B31B0-7B84-475D-961F-09C0191F91A2}"/>
              </a:ext>
            </a:extLst>
          </p:cNvPr>
          <p:cNvSpPr>
            <a:spLocks noGrp="1"/>
          </p:cNvSpPr>
          <p:nvPr>
            <p:ph sz="half" idx="2"/>
          </p:nvPr>
        </p:nvSpPr>
        <p:spPr>
          <a:xfrm>
            <a:off x="2933700" y="3682314"/>
            <a:ext cx="3541241" cy="2199502"/>
          </a:xfrm>
        </p:spPr>
        <p:txBody>
          <a:bodyPr vert="horz" lIns="91440" tIns="45720" rIns="91440" bIns="45720" rtlCol="0" anchor="t">
            <a:noAutofit/>
          </a:bodyPr>
          <a:lstStyle/>
          <a:p>
            <a:pPr algn="l"/>
            <a:r>
              <a:rPr lang="zh-CN" altLang="zh-CN" sz="1500" dirty="0"/>
              <a:t>我们的产品是一款帮助用户更加简单快捷地记录生活的</a:t>
            </a:r>
            <a:r>
              <a:rPr lang="en-US" altLang="zh-CN" sz="1500" dirty="0"/>
              <a:t>app</a:t>
            </a:r>
            <a:r>
              <a:rPr lang="zh-CN" altLang="zh-CN" sz="1500" dirty="0"/>
              <a:t>，页面简洁清晰，操作方便。使用表情来捕捉用户的记忆和感受</a:t>
            </a:r>
            <a:r>
              <a:rPr lang="en-US" altLang="zh-CN" sz="1500" dirty="0"/>
              <a:t>,</a:t>
            </a:r>
            <a:r>
              <a:rPr lang="zh-CN" altLang="zh-CN" sz="1500" dirty="0"/>
              <a:t>无论是爱</a:t>
            </a:r>
            <a:r>
              <a:rPr lang="en-US" altLang="zh-CN" sz="1500" dirty="0"/>
              <a:t>,</a:t>
            </a:r>
            <a:r>
              <a:rPr lang="zh-CN" altLang="zh-CN" sz="1500" dirty="0"/>
              <a:t>幸福</a:t>
            </a:r>
            <a:r>
              <a:rPr lang="en-US" altLang="zh-CN" sz="1500" dirty="0"/>
              <a:t>,</a:t>
            </a:r>
            <a:r>
              <a:rPr lang="zh-CN" altLang="zh-CN" sz="1500" dirty="0"/>
              <a:t>喜悦</a:t>
            </a:r>
            <a:r>
              <a:rPr lang="en-US" altLang="zh-CN" sz="1500" dirty="0"/>
              <a:t>,</a:t>
            </a:r>
            <a:r>
              <a:rPr lang="zh-CN" altLang="zh-CN" sz="1500" dirty="0"/>
              <a:t>悲伤或痛苦。这是一个简单的，干净的日记应用程序。用户可以设置每天的表情</a:t>
            </a:r>
            <a:r>
              <a:rPr lang="en-US" altLang="zh-CN" sz="1500" dirty="0"/>
              <a:t>,</a:t>
            </a:r>
            <a:r>
              <a:rPr lang="zh-CN" altLang="zh-CN" sz="1500" dirty="0"/>
              <a:t>使用照片</a:t>
            </a:r>
            <a:r>
              <a:rPr lang="en-US" altLang="zh-CN" sz="1500" dirty="0"/>
              <a:t>,</a:t>
            </a:r>
            <a:r>
              <a:rPr lang="zh-CN" altLang="zh-CN" sz="1500" dirty="0"/>
              <a:t>使每一天都变得特别，极简的界面风格和简单的交互给用户带来了很好感官体验。日记的基本功能都能涵盖。</a:t>
            </a:r>
          </a:p>
        </p:txBody>
      </p:sp>
      <p:sp>
        <p:nvSpPr>
          <p:cNvPr id="7" name="文本占位符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rtlCol="0"/>
          <a:lstStyle/>
          <a:p>
            <a:pPr rtl="0"/>
            <a:r>
              <a:rPr lang="zh-CN" altLang="en-US" dirty="0"/>
              <a:t>用户特点分析</a:t>
            </a:r>
          </a:p>
        </p:txBody>
      </p:sp>
      <p:sp>
        <p:nvSpPr>
          <p:cNvPr id="11" name="内容占位符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rtlCol="0">
            <a:normAutofit/>
          </a:bodyPr>
          <a:lstStyle/>
          <a:p>
            <a:pPr algn="l"/>
            <a:r>
              <a:rPr lang="zh-CN" altLang="zh-CN" sz="1500" dirty="0"/>
              <a:t>喜欢记录生活日常的人群为主</a:t>
            </a:r>
          </a:p>
          <a:p>
            <a:pPr algn="l"/>
            <a:r>
              <a:rPr lang="zh-CN" altLang="zh-CN" sz="1500" dirty="0"/>
              <a:t>偏向喜爱简洁明快迅速的记事方式，如上述提到图片、文字可解决快速记事。</a:t>
            </a:r>
          </a:p>
          <a:p>
            <a:pPr algn="l"/>
            <a:r>
              <a:rPr lang="zh-CN" altLang="zh-CN" sz="1500" dirty="0"/>
              <a:t>需要操作简单的功能。</a:t>
            </a:r>
          </a:p>
          <a:p>
            <a:pPr algn="l"/>
            <a:r>
              <a:rPr lang="zh-CN" altLang="zh-CN" sz="1500" dirty="0"/>
              <a:t>随笔记录，快速进入添加事项，路上看到的事情拍照一应俱全，需要记录每天日常花销。</a:t>
            </a:r>
          </a:p>
        </p:txBody>
      </p:sp>
      <p:sp>
        <p:nvSpPr>
          <p:cNvPr id="13" name="页脚占位符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rtlCol="0"/>
          <a:lstStyle/>
          <a:p>
            <a:r>
              <a:rPr lang="zh-CN" altLang="en-US" dirty="0"/>
              <a:t>环日记</a:t>
            </a:r>
            <a:r>
              <a:rPr lang="en-US" altLang="zh-CN" dirty="0"/>
              <a:t>APP</a:t>
            </a:r>
            <a:endParaRPr lang="zh-CN" altLang="en-US" dirty="0"/>
          </a:p>
          <a:p>
            <a:pPr rtl="0"/>
            <a:endParaRPr lang="zh-CN" altLang="en-US" dirty="0"/>
          </a:p>
        </p:txBody>
      </p:sp>
    </p:spTree>
    <p:extLst>
      <p:ext uri="{BB962C8B-B14F-4D97-AF65-F5344CB8AC3E}">
        <p14:creationId xmlns:p14="http://schemas.microsoft.com/office/powerpoint/2010/main" val="4151694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rtlCol="0"/>
          <a:lstStyle/>
          <a:p>
            <a:pPr rtl="0"/>
            <a:r>
              <a:rPr lang="zh-CN" altLang="en-US"/>
              <a:t>总结</a:t>
            </a:r>
          </a:p>
        </p:txBody>
      </p:sp>
      <p:sp>
        <p:nvSpPr>
          <p:cNvPr id="3" name="内容占位符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pPr rtl="0"/>
            <a:endParaRPr lang="en-US" altLang="zh-CN" dirty="0"/>
          </a:p>
          <a:p>
            <a:pPr rtl="0"/>
            <a:r>
              <a:rPr lang="zh-CN" altLang="en-US" dirty="0"/>
              <a:t>制作的初衷还是为了能够随时随地，即刻立马的记录</a:t>
            </a:r>
            <a:endParaRPr lang="en-US" altLang="zh-CN" dirty="0"/>
          </a:p>
          <a:p>
            <a:pPr rtl="0"/>
            <a:r>
              <a:rPr lang="zh-CN" altLang="en-US" dirty="0"/>
              <a:t>所以我们小组希望环日记</a:t>
            </a:r>
            <a:r>
              <a:rPr lang="en-US" altLang="zh-CN" dirty="0"/>
              <a:t>APP</a:t>
            </a:r>
            <a:r>
              <a:rPr lang="zh-CN" altLang="en-US" dirty="0"/>
              <a:t>能够方便那些，希望可以简易的记录一些生活的人。</a:t>
            </a:r>
          </a:p>
        </p:txBody>
      </p:sp>
      <p:sp>
        <p:nvSpPr>
          <p:cNvPr id="5" name="页脚占位符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rtlCol="0"/>
          <a:lstStyle/>
          <a:p>
            <a:pPr rtl="0"/>
            <a:r>
              <a:rPr lang="zh-CN" altLang="en-US" dirty="0"/>
              <a:t>环日记</a:t>
            </a:r>
            <a:r>
              <a:rPr lang="en-US" altLang="zh-CN" dirty="0"/>
              <a:t>APP</a:t>
            </a:r>
            <a:endParaRPr lang="zh-CN" altLang="en-US" dirty="0"/>
          </a:p>
        </p:txBody>
      </p:sp>
    </p:spTree>
    <p:extLst>
      <p:ext uri="{BB962C8B-B14F-4D97-AF65-F5344CB8AC3E}">
        <p14:creationId xmlns:p14="http://schemas.microsoft.com/office/powerpoint/2010/main" val="92017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rtlCol="0"/>
          <a:lstStyle/>
          <a:p>
            <a:pPr rtl="0"/>
            <a:r>
              <a:rPr lang="zh-cn"/>
              <a:t>谢谢！</a:t>
            </a:r>
          </a:p>
        </p:txBody>
      </p:sp>
      <p:sp>
        <p:nvSpPr>
          <p:cNvPr id="3" name="内容占位符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rtlCol="0">
            <a:normAutofit/>
          </a:bodyPr>
          <a:lstStyle/>
          <a:p>
            <a:pPr rtl="0"/>
            <a:r>
              <a:rPr lang="zh-CN" altLang="en-US" dirty="0"/>
              <a:t>展示到此结束</a:t>
            </a:r>
            <a:endParaRPr lang="zh-cn" dirty="0"/>
          </a:p>
        </p:txBody>
      </p:sp>
      <p:sp>
        <p:nvSpPr>
          <p:cNvPr id="5" name="页脚占位符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rtlCol="0"/>
          <a:lstStyle/>
          <a:p>
            <a:pPr rtl="0"/>
            <a:r>
              <a:rPr lang="zh-CN" altLang="en-US" dirty="0"/>
              <a:t>环日记</a:t>
            </a:r>
            <a:r>
              <a:rPr lang="en-US" altLang="zh-CN" dirty="0"/>
              <a:t>APP</a:t>
            </a:r>
            <a:endParaRPr lang="zh-cn"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rtlCol="0">
            <a:normAutofit/>
          </a:bodyPr>
          <a:lstStyle/>
          <a:p>
            <a:pPr rtl="0"/>
            <a:r>
              <a:rPr lang="zh-CN" altLang="en-US" sz="3200" dirty="0"/>
              <a:t>关于环日记</a:t>
            </a:r>
            <a:r>
              <a:rPr lang="en-US" altLang="zh-CN" sz="3200" dirty="0"/>
              <a:t>APP</a:t>
            </a:r>
            <a:endParaRPr lang="zh-CN" altLang="en-US" sz="3200" dirty="0"/>
          </a:p>
        </p:txBody>
      </p:sp>
      <p:sp>
        <p:nvSpPr>
          <p:cNvPr id="3" name="副标题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rtlCol="0">
            <a:normAutofit/>
          </a:bodyPr>
          <a:lstStyle/>
          <a:p>
            <a:pPr rtl="0"/>
            <a:r>
              <a:rPr lang="zh-CN" altLang="en-US" sz="1600" dirty="0"/>
              <a:t>环日记</a:t>
            </a:r>
            <a:r>
              <a:rPr lang="en-US" altLang="zh-CN" sz="1600" dirty="0"/>
              <a:t>APP</a:t>
            </a:r>
            <a:r>
              <a:rPr lang="zh-CN" altLang="en-US" sz="1600" dirty="0"/>
              <a:t>的设计理念较为简约，</a:t>
            </a:r>
            <a:endParaRPr lang="en-US" altLang="zh-CN" sz="1600" dirty="0"/>
          </a:p>
          <a:p>
            <a:pPr rtl="0"/>
            <a:r>
              <a:rPr lang="zh-CN" altLang="en-US" sz="1600" dirty="0"/>
              <a:t>本着记录生活的每一天，</a:t>
            </a:r>
            <a:endParaRPr lang="en-US" altLang="zh-CN" sz="1600" dirty="0"/>
          </a:p>
          <a:p>
            <a:pPr rtl="0"/>
            <a:r>
              <a:rPr lang="zh-CN" altLang="en-US" sz="1600" dirty="0"/>
              <a:t>记录某一时刻的灵感，</a:t>
            </a:r>
            <a:endParaRPr lang="en-US" altLang="zh-CN" sz="1600" dirty="0"/>
          </a:p>
          <a:p>
            <a:pPr rtl="0"/>
            <a:r>
              <a:rPr lang="zh-CN" altLang="en-US" sz="1600" dirty="0"/>
              <a:t>以及一瞬间的快乐，</a:t>
            </a:r>
            <a:endParaRPr lang="en-US" altLang="zh-CN" sz="1600" dirty="0"/>
          </a:p>
          <a:p>
            <a:pPr rtl="0"/>
            <a:r>
              <a:rPr lang="zh-CN" altLang="en-US" sz="1600" dirty="0"/>
              <a:t>快速的创建，选择心情，</a:t>
            </a:r>
            <a:endParaRPr lang="en-US" altLang="zh-CN" sz="1600" dirty="0"/>
          </a:p>
          <a:p>
            <a:pPr rtl="0"/>
            <a:r>
              <a:rPr lang="zh-CN" altLang="en-US" sz="1600" dirty="0"/>
              <a:t>记录这一时刻。</a:t>
            </a:r>
          </a:p>
        </p:txBody>
      </p:sp>
      <p:sp>
        <p:nvSpPr>
          <p:cNvPr id="5" name="页脚占位符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rtlCol="0"/>
          <a:lstStyle/>
          <a:p>
            <a:pPr rtl="0"/>
            <a:r>
              <a:rPr lang="zh-CN" altLang="en-US" dirty="0"/>
              <a:t>环日记</a:t>
            </a:r>
            <a:r>
              <a:rPr lang="en-US" altLang="zh-CN" dirty="0"/>
              <a:t>APP</a:t>
            </a:r>
            <a:endParaRPr lang="zh-CN" alt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rtlCol="0"/>
          <a:lstStyle/>
          <a:p>
            <a:pPr rtl="0"/>
            <a:r>
              <a:rPr lang="zh-CN" altLang="en-US" dirty="0"/>
              <a:t>目录</a:t>
            </a:r>
          </a:p>
        </p:txBody>
      </p:sp>
      <p:sp>
        <p:nvSpPr>
          <p:cNvPr id="3" name="内容占位符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pPr rtl="0"/>
            <a:r>
              <a:rPr lang="zh-CN" altLang="en-US" sz="2000" b="1" dirty="0"/>
              <a:t>项目设计背景</a:t>
            </a:r>
          </a:p>
        </p:txBody>
      </p:sp>
      <p:sp>
        <p:nvSpPr>
          <p:cNvPr id="4" name="文本占位符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rtlCol="0"/>
          <a:lstStyle/>
          <a:p>
            <a:pPr rtl="0"/>
            <a:r>
              <a:rPr lang="zh-CN" altLang="en-US" sz="2000" b="1" dirty="0"/>
              <a:t>项目实施</a:t>
            </a:r>
            <a:endParaRPr lang="en-US" altLang="zh-CN" sz="2000" b="1" dirty="0"/>
          </a:p>
          <a:p>
            <a:pPr rtl="0"/>
            <a:r>
              <a:rPr lang="zh-CN" altLang="en-US" sz="2000" b="1" dirty="0"/>
              <a:t>可行性分析</a:t>
            </a:r>
          </a:p>
        </p:txBody>
      </p:sp>
      <p:sp>
        <p:nvSpPr>
          <p:cNvPr id="5" name="文本占位符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rtlCol="0"/>
          <a:lstStyle/>
          <a:p>
            <a:pPr rtl="0"/>
            <a:r>
              <a:rPr lang="zh-CN" altLang="en-US" sz="2400" b="1" dirty="0"/>
              <a:t>竞品分析</a:t>
            </a:r>
          </a:p>
        </p:txBody>
      </p:sp>
      <p:sp>
        <p:nvSpPr>
          <p:cNvPr id="6" name="文本占位符 5">
            <a:extLst>
              <a:ext uri="{FF2B5EF4-FFF2-40B4-BE49-F238E27FC236}">
                <a16:creationId xmlns:a16="http://schemas.microsoft.com/office/drawing/2014/main" id="{5C594564-4FC6-401A-8586-44735EE819EC}"/>
              </a:ext>
            </a:extLst>
          </p:cNvPr>
          <p:cNvSpPr>
            <a:spLocks noGrp="1"/>
          </p:cNvSpPr>
          <p:nvPr>
            <p:ph type="body" sz="quarter" idx="16"/>
          </p:nvPr>
        </p:nvSpPr>
        <p:spPr>
          <a:xfrm>
            <a:off x="1538416" y="4710114"/>
            <a:ext cx="2508348" cy="514350"/>
          </a:xfrm>
        </p:spPr>
        <p:txBody>
          <a:bodyPr rtlCol="0"/>
          <a:lstStyle/>
          <a:p>
            <a:r>
              <a:rPr lang="zh-CN" altLang="en-US" sz="2400" b="1" dirty="0"/>
              <a:t>产品定位与目标</a:t>
            </a:r>
          </a:p>
        </p:txBody>
      </p:sp>
      <p:sp>
        <p:nvSpPr>
          <p:cNvPr id="7" name="文本占位符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rtlCol="0">
            <a:normAutofit/>
          </a:bodyPr>
          <a:lstStyle/>
          <a:p>
            <a:pPr rtl="0"/>
            <a:r>
              <a:rPr lang="zh-CN" altLang="en-US" sz="1600" dirty="0"/>
              <a:t>讲述我们小组做这个</a:t>
            </a:r>
            <a:r>
              <a:rPr lang="en-US" altLang="zh-CN" sz="1600" dirty="0"/>
              <a:t>APP</a:t>
            </a:r>
            <a:r>
              <a:rPr lang="zh-CN" altLang="en-US" sz="1600" dirty="0"/>
              <a:t>的初衷</a:t>
            </a:r>
          </a:p>
        </p:txBody>
      </p:sp>
      <p:sp>
        <p:nvSpPr>
          <p:cNvPr id="8" name="文本占位符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rtlCol="0">
            <a:normAutofit/>
          </a:bodyPr>
          <a:lstStyle/>
          <a:p>
            <a:pPr rtl="0"/>
            <a:r>
              <a:rPr lang="zh-CN" altLang="en-US" sz="1600" dirty="0"/>
              <a:t>用于分析制作</a:t>
            </a:r>
            <a:r>
              <a:rPr lang="en-US" altLang="zh-CN" sz="1600" dirty="0"/>
              <a:t>APP</a:t>
            </a:r>
            <a:r>
              <a:rPr lang="zh-CN" altLang="en-US" sz="1600" dirty="0"/>
              <a:t>时，是否能顺利执行</a:t>
            </a:r>
          </a:p>
        </p:txBody>
      </p:sp>
      <p:sp>
        <p:nvSpPr>
          <p:cNvPr id="9" name="文本占位符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rtlCol="0">
            <a:normAutofit/>
          </a:bodyPr>
          <a:lstStyle/>
          <a:p>
            <a:pPr rtl="0"/>
            <a:r>
              <a:rPr lang="zh-CN" altLang="en-US" sz="1600" dirty="0"/>
              <a:t>分析当前市场上常见的</a:t>
            </a:r>
            <a:r>
              <a:rPr lang="en-US" altLang="zh-CN" sz="1600" dirty="0"/>
              <a:t>APP</a:t>
            </a:r>
            <a:endParaRPr lang="zh-CN" altLang="en-US" sz="1600" dirty="0"/>
          </a:p>
        </p:txBody>
      </p:sp>
      <p:sp>
        <p:nvSpPr>
          <p:cNvPr id="10" name="文本占位符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rtlCol="0">
            <a:normAutofit/>
          </a:bodyPr>
          <a:lstStyle/>
          <a:p>
            <a:pPr rtl="0"/>
            <a:r>
              <a:rPr lang="zh-CN" altLang="en-US" sz="1600" dirty="0"/>
              <a:t>我们的产品优势在哪，核心用法是什么</a:t>
            </a:r>
          </a:p>
        </p:txBody>
      </p:sp>
      <p:sp>
        <p:nvSpPr>
          <p:cNvPr id="12" name="页脚占位符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rtlCol="0"/>
          <a:lstStyle/>
          <a:p>
            <a:pPr rtl="0"/>
            <a:r>
              <a:rPr lang="zh-CN" altLang="en-US" dirty="0"/>
              <a:t>环日记</a:t>
            </a:r>
            <a:r>
              <a:rPr lang="en-US" altLang="zh-CN" dirty="0"/>
              <a:t>APP</a:t>
            </a:r>
            <a:endParaRPr lang="zh-CN" altLang="en-US" dirty="0"/>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rtlCol="0"/>
          <a:lstStyle/>
          <a:p>
            <a:pPr rtl="0"/>
            <a:r>
              <a:rPr lang="zh-CN" altLang="en-US" dirty="0"/>
              <a:t>项目设计背景</a:t>
            </a:r>
          </a:p>
        </p:txBody>
      </p:sp>
      <p:sp>
        <p:nvSpPr>
          <p:cNvPr id="3" name="内容占位符 2">
            <a:extLst>
              <a:ext uri="{FF2B5EF4-FFF2-40B4-BE49-F238E27FC236}">
                <a16:creationId xmlns:a16="http://schemas.microsoft.com/office/drawing/2014/main" id="{D4A2EB3F-4D60-451F-8F45-7D6654D2FCD9}"/>
              </a:ext>
            </a:extLst>
          </p:cNvPr>
          <p:cNvSpPr>
            <a:spLocks noGrp="1"/>
          </p:cNvSpPr>
          <p:nvPr>
            <p:ph type="body" sz="quarter" idx="13"/>
          </p:nvPr>
        </p:nvSpPr>
        <p:spPr>
          <a:xfrm>
            <a:off x="793922" y="2096356"/>
            <a:ext cx="4031945" cy="365125"/>
          </a:xfrm>
        </p:spPr>
        <p:txBody>
          <a:bodyPr vert="horz" lIns="91440" tIns="45720" rIns="91440" bIns="45720" rtlCol="0" anchor="t">
            <a:normAutofit lnSpcReduction="10000"/>
          </a:bodyPr>
          <a:lstStyle/>
          <a:p>
            <a:pPr rtl="0"/>
            <a:r>
              <a:rPr lang="zh-CN" altLang="en-US" dirty="0"/>
              <a:t>碎片化的时间</a:t>
            </a:r>
          </a:p>
        </p:txBody>
      </p:sp>
      <p:sp>
        <p:nvSpPr>
          <p:cNvPr id="4" name="文本占位符 3">
            <a:extLst>
              <a:ext uri="{FF2B5EF4-FFF2-40B4-BE49-F238E27FC236}">
                <a16:creationId xmlns:a16="http://schemas.microsoft.com/office/drawing/2014/main" id="{AC1C80FB-53F9-42EE-B1E6-D0F998EC5DFA}"/>
              </a:ext>
            </a:extLst>
          </p:cNvPr>
          <p:cNvSpPr>
            <a:spLocks noGrp="1"/>
          </p:cNvSpPr>
          <p:nvPr>
            <p:ph type="body" sz="quarter" idx="15"/>
          </p:nvPr>
        </p:nvSpPr>
        <p:spPr>
          <a:xfrm>
            <a:off x="2009952" y="2532829"/>
            <a:ext cx="7826025" cy="1056809"/>
          </a:xfrm>
        </p:spPr>
        <p:txBody>
          <a:bodyPr rtlCol="0">
            <a:normAutofit/>
          </a:bodyPr>
          <a:lstStyle/>
          <a:p>
            <a:pPr rtl="0"/>
            <a:r>
              <a:rPr lang="zh-CN" altLang="zh-CN" dirty="0"/>
              <a:t>随着社会经济的不断发展，人们的工作生活节奏日益加快，对工作和时间管理的压力也逐步增大，使得大脑没有能够及时从纷杂的事务中解放出来，面对如此多的任务和压力显得力不从心。以往的记事方式无非随身带个本子和笔，有需要时把灵感和关键字记录在案，但本子和笔的使用环境受限，容量有限，且管理上十分不便。</a:t>
            </a:r>
            <a:endParaRPr lang="zh-CN" altLang="en-US" dirty="0"/>
          </a:p>
        </p:txBody>
      </p:sp>
      <p:sp>
        <p:nvSpPr>
          <p:cNvPr id="81" name="页脚占位符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rtlCol="0"/>
          <a:lstStyle/>
          <a:p>
            <a:pPr rtl="0"/>
            <a:r>
              <a:rPr lang="zh-CN" altLang="en-US" dirty="0"/>
              <a:t>环日记</a:t>
            </a:r>
            <a:r>
              <a:rPr lang="en-US" altLang="zh-CN" dirty="0"/>
              <a:t>APP</a:t>
            </a:r>
            <a:endParaRPr lang="zh-CN" altLang="en-US" dirty="0"/>
          </a:p>
        </p:txBody>
      </p:sp>
      <p:sp>
        <p:nvSpPr>
          <p:cNvPr id="26" name="内容占位符 2">
            <a:extLst>
              <a:ext uri="{FF2B5EF4-FFF2-40B4-BE49-F238E27FC236}">
                <a16:creationId xmlns:a16="http://schemas.microsoft.com/office/drawing/2014/main" id="{AAF2299D-E7E0-449C-B79D-F402A8276D9A}"/>
              </a:ext>
            </a:extLst>
          </p:cNvPr>
          <p:cNvSpPr txBox="1">
            <a:spLocks/>
          </p:cNvSpPr>
          <p:nvPr/>
        </p:nvSpPr>
        <p:spPr>
          <a:xfrm>
            <a:off x="793921" y="3666991"/>
            <a:ext cx="4031945" cy="36512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stStyle>
          <a:p>
            <a:r>
              <a:rPr lang="zh-CN" altLang="en-US" dirty="0"/>
              <a:t>缺少美观、迅速的记录</a:t>
            </a:r>
          </a:p>
        </p:txBody>
      </p:sp>
      <p:sp>
        <p:nvSpPr>
          <p:cNvPr id="27" name="文本占位符 3">
            <a:extLst>
              <a:ext uri="{FF2B5EF4-FFF2-40B4-BE49-F238E27FC236}">
                <a16:creationId xmlns:a16="http://schemas.microsoft.com/office/drawing/2014/main" id="{EDE1D49F-81EA-4698-B901-0312914989F3}"/>
              </a:ext>
            </a:extLst>
          </p:cNvPr>
          <p:cNvSpPr txBox="1">
            <a:spLocks/>
          </p:cNvSpPr>
          <p:nvPr/>
        </p:nvSpPr>
        <p:spPr>
          <a:xfrm>
            <a:off x="2009951" y="4266743"/>
            <a:ext cx="7826025" cy="1056809"/>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stStyle>
          <a:p>
            <a:r>
              <a:rPr lang="zh-CN" altLang="zh-CN" dirty="0"/>
              <a:t>由于应用商店中提供的日记本软件大多为写日记开发的，没有在提高记事效率的方面过多着墨，使得用户在记事过程中需要经过一系列繁琐的步骤才能够到达笔记的编辑界面</a:t>
            </a:r>
            <a:r>
              <a:rPr lang="en-US" altLang="zh-CN" dirty="0"/>
              <a:t>,</a:t>
            </a:r>
            <a:r>
              <a:rPr lang="zh-CN" altLang="zh-CN" dirty="0"/>
              <a:t>效率十分低下。</a:t>
            </a:r>
            <a:r>
              <a:rPr lang="zh-CN" altLang="en-US" dirty="0"/>
              <a:t>大多数都称为，手账类</a:t>
            </a:r>
            <a:r>
              <a:rPr lang="en-US" altLang="zh-CN" dirty="0"/>
              <a:t>APP</a:t>
            </a:r>
            <a:r>
              <a:rPr lang="zh-CN" altLang="en-US" dirty="0"/>
              <a:t>，虽可以制作精美，但对于只是简单的记录灵感以及生活，过于繁杂，简单的记录软件又过于简陋。</a:t>
            </a:r>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rtlCol="0"/>
          <a:lstStyle/>
          <a:p>
            <a:pPr rtl="0"/>
            <a:r>
              <a:rPr lang="zh-CN" altLang="en-US" dirty="0"/>
              <a:t>项目实施</a:t>
            </a:r>
            <a:br>
              <a:rPr lang="en-US" altLang="zh-CN" dirty="0"/>
            </a:br>
            <a:r>
              <a:rPr lang="zh-CN" altLang="en-US" b="1" dirty="0"/>
              <a:t>可行性分析</a:t>
            </a:r>
          </a:p>
        </p:txBody>
      </p:sp>
      <p:sp>
        <p:nvSpPr>
          <p:cNvPr id="3" name="内容占位符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pPr rtl="0"/>
            <a:r>
              <a:rPr lang="zh-CN" altLang="en-US" dirty="0"/>
              <a:t>市场分析</a:t>
            </a:r>
          </a:p>
        </p:txBody>
      </p:sp>
      <p:sp>
        <p:nvSpPr>
          <p:cNvPr id="4" name="文本占位符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4799305"/>
            <a:ext cx="5431971" cy="557950"/>
          </a:xfrm>
        </p:spPr>
        <p:txBody>
          <a:bodyPr rtlCol="0">
            <a:normAutofit fontScale="92500" lnSpcReduction="20000"/>
          </a:bodyPr>
          <a:lstStyle/>
          <a:p>
            <a:pPr rtl="0"/>
            <a:r>
              <a:rPr lang="zh-CN" altLang="en-US" dirty="0"/>
              <a:t>在问卷调查中，发现大多数同学的手机都未安装日记类</a:t>
            </a:r>
            <a:r>
              <a:rPr lang="en-US" altLang="zh-CN" dirty="0"/>
              <a:t>APP</a:t>
            </a:r>
          </a:p>
          <a:p>
            <a:pPr rtl="0"/>
            <a:r>
              <a:rPr lang="zh-CN" altLang="en-US" dirty="0"/>
              <a:t>证明日记</a:t>
            </a:r>
            <a:r>
              <a:rPr lang="en-US" altLang="zh-CN" dirty="0"/>
              <a:t>APP</a:t>
            </a:r>
            <a:r>
              <a:rPr lang="zh-CN" altLang="en-US" dirty="0"/>
              <a:t>的软件的前景依旧可观，仍未饱和</a:t>
            </a:r>
          </a:p>
        </p:txBody>
      </p:sp>
      <p:sp>
        <p:nvSpPr>
          <p:cNvPr id="21" name="页脚占位符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rtlCol="0"/>
          <a:lstStyle/>
          <a:p>
            <a:pPr rtl="0"/>
            <a:r>
              <a:rPr lang="zh-CN" altLang="en-US" dirty="0"/>
              <a:t>环日记</a:t>
            </a:r>
            <a:r>
              <a:rPr lang="en-US" altLang="zh-CN" dirty="0"/>
              <a:t>APP</a:t>
            </a:r>
            <a:endParaRPr lang="zh-CN" altLang="en-US" dirty="0"/>
          </a:p>
        </p:txBody>
      </p:sp>
      <p:pic>
        <p:nvPicPr>
          <p:cNvPr id="26" name="图片 25" descr="图表, 箱线图&#10;&#10;描述已自动生成">
            <a:extLst>
              <a:ext uri="{FF2B5EF4-FFF2-40B4-BE49-F238E27FC236}">
                <a16:creationId xmlns:a16="http://schemas.microsoft.com/office/drawing/2014/main" id="{23EAFD46-064C-4F72-BD53-E2C3710D617D}"/>
              </a:ext>
            </a:extLst>
          </p:cNvPr>
          <p:cNvPicPr>
            <a:picLocks noChangeAspect="1"/>
          </p:cNvPicPr>
          <p:nvPr/>
        </p:nvPicPr>
        <p:blipFill>
          <a:blip r:embed="rId3"/>
          <a:stretch>
            <a:fillRect/>
          </a:stretch>
        </p:blipFill>
        <p:spPr>
          <a:xfrm>
            <a:off x="5919680" y="2172619"/>
            <a:ext cx="3536287" cy="2349826"/>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rtlCol="0"/>
          <a:lstStyle/>
          <a:p>
            <a:pPr rtl="0"/>
            <a:r>
              <a:rPr lang="zh-CN" altLang="en-US" dirty="0"/>
              <a:t>项目实施</a:t>
            </a:r>
            <a:br>
              <a:rPr lang="en-US" altLang="zh-CN" dirty="0"/>
            </a:br>
            <a:r>
              <a:rPr lang="zh-CN" altLang="en-US" b="1" dirty="0"/>
              <a:t>可行性分析</a:t>
            </a:r>
          </a:p>
        </p:txBody>
      </p:sp>
      <p:sp>
        <p:nvSpPr>
          <p:cNvPr id="3" name="内容占位符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pPr rtl="0"/>
            <a:r>
              <a:rPr lang="zh-CN" altLang="en-US" dirty="0"/>
              <a:t>市场规模</a:t>
            </a:r>
          </a:p>
        </p:txBody>
      </p:sp>
      <p:sp>
        <p:nvSpPr>
          <p:cNvPr id="4" name="文本占位符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4799304"/>
            <a:ext cx="5431971" cy="1236971"/>
          </a:xfrm>
        </p:spPr>
        <p:txBody>
          <a:bodyPr rtlCol="0">
            <a:normAutofit/>
          </a:bodyPr>
          <a:lstStyle/>
          <a:p>
            <a:pPr rtl="0"/>
            <a:r>
              <a:rPr lang="zh-CN" altLang="en-US" dirty="0"/>
              <a:t>在网络上的数据统计，发现在现代，日记类</a:t>
            </a:r>
            <a:r>
              <a:rPr lang="en-US" altLang="zh-CN" dirty="0"/>
              <a:t>APP</a:t>
            </a:r>
            <a:r>
              <a:rPr lang="zh-CN" altLang="en-US" dirty="0"/>
              <a:t>的需求开始逐渐提高，</a:t>
            </a:r>
            <a:r>
              <a:rPr lang="zh-CN" altLang="zh-CN" dirty="0"/>
              <a:t>说明日记类</a:t>
            </a:r>
            <a:r>
              <a:rPr lang="en-US" altLang="zh-CN" dirty="0"/>
              <a:t>APP</a:t>
            </a:r>
            <a:r>
              <a:rPr lang="zh-CN" altLang="zh-CN" dirty="0"/>
              <a:t>逐渐被人们接受，更多的用户愿意选择使用</a:t>
            </a:r>
            <a:r>
              <a:rPr lang="en-US" altLang="zh-CN" dirty="0"/>
              <a:t>APP</a:t>
            </a:r>
            <a:r>
              <a:rPr lang="zh-CN" altLang="zh-CN" dirty="0"/>
              <a:t>来写日记。随着数字化的时代，纸质的日记本就逐渐被抛弃了，而手机的普及，以及使用越来越便捷，用手机来写日记也就成为一个趋势</a:t>
            </a:r>
            <a:r>
              <a:rPr lang="zh-CN" altLang="en-US" dirty="0"/>
              <a:t>。</a:t>
            </a:r>
          </a:p>
        </p:txBody>
      </p:sp>
      <p:sp>
        <p:nvSpPr>
          <p:cNvPr id="21" name="页脚占位符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rtlCol="0"/>
          <a:lstStyle/>
          <a:p>
            <a:pPr rtl="0"/>
            <a:r>
              <a:rPr lang="zh-CN" altLang="en-US" dirty="0"/>
              <a:t>环日记</a:t>
            </a:r>
            <a:r>
              <a:rPr lang="en-US" altLang="zh-CN" dirty="0"/>
              <a:t>APP</a:t>
            </a:r>
            <a:endParaRPr lang="zh-CN" altLang="en-US" dirty="0"/>
          </a:p>
        </p:txBody>
      </p:sp>
      <p:pic>
        <p:nvPicPr>
          <p:cNvPr id="9" name="图片 8" descr="图表, 条形图&#10;&#10;描述已自动生成">
            <a:extLst>
              <a:ext uri="{FF2B5EF4-FFF2-40B4-BE49-F238E27FC236}">
                <a16:creationId xmlns:a16="http://schemas.microsoft.com/office/drawing/2014/main" id="{665EAF33-A6E9-4258-BC88-C97A62E2114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19678" y="2036179"/>
            <a:ext cx="4441463" cy="2523580"/>
          </a:xfrm>
          <a:prstGeom prst="rect">
            <a:avLst/>
          </a:prstGeom>
          <a:noFill/>
          <a:ln>
            <a:noFill/>
          </a:ln>
        </p:spPr>
      </p:pic>
    </p:spTree>
    <p:extLst>
      <p:ext uri="{BB962C8B-B14F-4D97-AF65-F5344CB8AC3E}">
        <p14:creationId xmlns:p14="http://schemas.microsoft.com/office/powerpoint/2010/main" val="4282077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rtlCol="0"/>
          <a:lstStyle/>
          <a:p>
            <a:pPr rtl="0"/>
            <a:r>
              <a:rPr lang="zh-CN" altLang="en-US" dirty="0"/>
              <a:t>竞品分析</a:t>
            </a:r>
          </a:p>
        </p:txBody>
      </p:sp>
      <p:sp>
        <p:nvSpPr>
          <p:cNvPr id="3" name="内容占位符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9697222" cy="1525588"/>
          </a:xfrm>
        </p:spPr>
        <p:txBody>
          <a:bodyPr vert="horz" lIns="91440" tIns="45720" rIns="91440" bIns="45720" rtlCol="0" anchor="t">
            <a:normAutofit/>
          </a:bodyPr>
          <a:lstStyle/>
          <a:p>
            <a:pPr rtl="0"/>
            <a:r>
              <a:rPr lang="zh-CN" altLang="en-US" noProof="1"/>
              <a:t>目前市面上常见的日记类</a:t>
            </a:r>
            <a:r>
              <a:rPr lang="en-US" altLang="zh-CN" noProof="1"/>
              <a:t>APP</a:t>
            </a:r>
            <a:r>
              <a:rPr lang="zh-CN" altLang="en-US" noProof="1"/>
              <a:t>有如下：</a:t>
            </a:r>
            <a:endParaRPr lang="en-US" altLang="zh-CN" noProof="1"/>
          </a:p>
          <a:p>
            <a:pPr rtl="0"/>
            <a:r>
              <a:rPr lang="en-US" altLang="zh-CN" noProof="1"/>
              <a:t>Daylio</a:t>
            </a:r>
            <a:r>
              <a:rPr lang="zh-CN" altLang="en-US" noProof="1"/>
              <a:t>日记         印象笔记             </a:t>
            </a:r>
            <a:r>
              <a:rPr lang="en-US" altLang="zh-CN" noProof="1"/>
              <a:t>Daymore</a:t>
            </a:r>
            <a:r>
              <a:rPr lang="zh-CN" altLang="en-US" noProof="1"/>
              <a:t>日记           备忘录</a:t>
            </a:r>
          </a:p>
        </p:txBody>
      </p:sp>
      <p:sp>
        <p:nvSpPr>
          <p:cNvPr id="5" name="页脚占位符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rtlCol="0"/>
          <a:lstStyle/>
          <a:p>
            <a:pPr rtl="0"/>
            <a:r>
              <a:rPr lang="zh-CN" altLang="en-US" dirty="0"/>
              <a:t>环日记</a:t>
            </a:r>
            <a:r>
              <a:rPr lang="en-US" altLang="zh-CN" dirty="0"/>
              <a:t>APP</a:t>
            </a:r>
            <a:endParaRPr lang="zh-CN" altLang="en-US" dirty="0"/>
          </a:p>
        </p:txBody>
      </p:sp>
      <p:pic>
        <p:nvPicPr>
          <p:cNvPr id="7" name="图片 6" descr="图标&#10;&#10;描述已自动生成">
            <a:extLst>
              <a:ext uri="{FF2B5EF4-FFF2-40B4-BE49-F238E27FC236}">
                <a16:creationId xmlns:a16="http://schemas.microsoft.com/office/drawing/2014/main" id="{E0426DBF-AF91-48F4-83F8-F84839CAB4C6}"/>
              </a:ext>
            </a:extLst>
          </p:cNvPr>
          <p:cNvPicPr>
            <a:picLocks noChangeAspect="1"/>
          </p:cNvPicPr>
          <p:nvPr/>
        </p:nvPicPr>
        <p:blipFill rotWithShape="1">
          <a:blip r:embed="rId3"/>
          <a:srcRect l="12203" t="8668" r="10989" b="12690"/>
          <a:stretch/>
        </p:blipFill>
        <p:spPr>
          <a:xfrm>
            <a:off x="1680519" y="4541108"/>
            <a:ext cx="636374" cy="645253"/>
          </a:xfrm>
          <a:prstGeom prst="rect">
            <a:avLst/>
          </a:prstGeom>
        </p:spPr>
      </p:pic>
      <p:pic>
        <p:nvPicPr>
          <p:cNvPr id="9" name="图片 8" descr="卡通人物&#10;&#10;低可信度描述已自动生成">
            <a:extLst>
              <a:ext uri="{FF2B5EF4-FFF2-40B4-BE49-F238E27FC236}">
                <a16:creationId xmlns:a16="http://schemas.microsoft.com/office/drawing/2014/main" id="{D6833147-BAFE-41CE-A20B-C42BD8E81AB9}"/>
              </a:ext>
            </a:extLst>
          </p:cNvPr>
          <p:cNvPicPr>
            <a:picLocks noChangeAspect="1"/>
          </p:cNvPicPr>
          <p:nvPr/>
        </p:nvPicPr>
        <p:blipFill>
          <a:blip r:embed="rId4"/>
          <a:stretch>
            <a:fillRect/>
          </a:stretch>
        </p:blipFill>
        <p:spPr>
          <a:xfrm>
            <a:off x="3000655" y="4541108"/>
            <a:ext cx="636374" cy="632675"/>
          </a:xfrm>
          <a:prstGeom prst="rect">
            <a:avLst/>
          </a:prstGeom>
        </p:spPr>
      </p:pic>
      <p:pic>
        <p:nvPicPr>
          <p:cNvPr id="10" name="图片 9" descr="图标&#10;&#10;描述已自动生成">
            <a:extLst>
              <a:ext uri="{FF2B5EF4-FFF2-40B4-BE49-F238E27FC236}">
                <a16:creationId xmlns:a16="http://schemas.microsoft.com/office/drawing/2014/main" id="{1D77A1BB-6A0E-4095-B376-2792BC61FBFC}"/>
              </a:ext>
            </a:extLst>
          </p:cNvPr>
          <p:cNvPicPr>
            <a:picLocks noChangeAspect="1"/>
          </p:cNvPicPr>
          <p:nvPr/>
        </p:nvPicPr>
        <p:blipFill>
          <a:blip r:embed="rId5"/>
          <a:stretch>
            <a:fillRect/>
          </a:stretch>
        </p:blipFill>
        <p:spPr>
          <a:xfrm>
            <a:off x="4640400" y="4533595"/>
            <a:ext cx="670560" cy="647700"/>
          </a:xfrm>
          <a:prstGeom prst="rect">
            <a:avLst/>
          </a:prstGeom>
        </p:spPr>
      </p:pic>
      <p:pic>
        <p:nvPicPr>
          <p:cNvPr id="11" name="图片 10" descr="图片包含 游戏机&#10;&#10;描述已自动生成">
            <a:extLst>
              <a:ext uri="{FF2B5EF4-FFF2-40B4-BE49-F238E27FC236}">
                <a16:creationId xmlns:a16="http://schemas.microsoft.com/office/drawing/2014/main" id="{C4198278-662C-450E-B3D7-F5CF35B557B0}"/>
              </a:ext>
            </a:extLst>
          </p:cNvPr>
          <p:cNvPicPr>
            <a:picLocks noChangeAspect="1"/>
          </p:cNvPicPr>
          <p:nvPr/>
        </p:nvPicPr>
        <p:blipFill rotWithShape="1">
          <a:blip r:embed="rId6"/>
          <a:srcRect l="14448" t="16258" r="13053" b="14050"/>
          <a:stretch/>
        </p:blipFill>
        <p:spPr>
          <a:xfrm>
            <a:off x="6210686" y="4533595"/>
            <a:ext cx="677627" cy="647701"/>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rtlCol="0"/>
          <a:lstStyle/>
          <a:p>
            <a:pPr rtl="0"/>
            <a:r>
              <a:rPr lang="zh-CN" altLang="en-US" dirty="0">
                <a:latin typeface="等线" panose="02010600030101010101" pitchFamily="2" charset="-122"/>
                <a:ea typeface="等线" panose="02010600030101010101" pitchFamily="2" charset="-122"/>
              </a:rPr>
              <a:t>竞品分析</a:t>
            </a:r>
          </a:p>
        </p:txBody>
      </p:sp>
      <p:sp>
        <p:nvSpPr>
          <p:cNvPr id="4" name="文本占位符 3">
            <a:extLst>
              <a:ext uri="{FF2B5EF4-FFF2-40B4-BE49-F238E27FC236}">
                <a16:creationId xmlns:a16="http://schemas.microsoft.com/office/drawing/2014/main" id="{A112B089-A8F9-45B1-BE6E-EAC10163F082}"/>
              </a:ext>
            </a:extLst>
          </p:cNvPr>
          <p:cNvSpPr>
            <a:spLocks noGrp="1"/>
          </p:cNvSpPr>
          <p:nvPr>
            <p:ph type="body" idx="1"/>
          </p:nvPr>
        </p:nvSpPr>
        <p:spPr>
          <a:xfrm>
            <a:off x="1236926" y="2356806"/>
            <a:ext cx="2882475" cy="823912"/>
          </a:xfrm>
        </p:spPr>
        <p:txBody>
          <a:bodyPr rtlCol="0"/>
          <a:lstStyle/>
          <a:p>
            <a:pPr rtl="0"/>
            <a:r>
              <a:rPr lang="en-US" altLang="zh-CN" dirty="0" err="1"/>
              <a:t>Daylio</a:t>
            </a:r>
            <a:r>
              <a:rPr lang="zh-CN" altLang="en-US" dirty="0"/>
              <a:t>日记</a:t>
            </a:r>
          </a:p>
        </p:txBody>
      </p:sp>
      <p:sp>
        <p:nvSpPr>
          <p:cNvPr id="7" name="内容占位符 6">
            <a:extLst>
              <a:ext uri="{FF2B5EF4-FFF2-40B4-BE49-F238E27FC236}">
                <a16:creationId xmlns:a16="http://schemas.microsoft.com/office/drawing/2014/main" id="{6B35F89A-6CDF-41F7-BD87-18B45BD7330B}"/>
              </a:ext>
            </a:extLst>
          </p:cNvPr>
          <p:cNvSpPr>
            <a:spLocks noGrp="1"/>
          </p:cNvSpPr>
          <p:nvPr>
            <p:ph sz="half" idx="2"/>
          </p:nvPr>
        </p:nvSpPr>
        <p:spPr>
          <a:xfrm>
            <a:off x="1149947" y="3414477"/>
            <a:ext cx="2882475" cy="2492054"/>
          </a:xfrm>
        </p:spPr>
        <p:txBody>
          <a:bodyPr vert="horz" lIns="91440" tIns="45720" rIns="91440" bIns="45720" rtlCol="0" anchor="t">
            <a:normAutofit/>
          </a:bodyPr>
          <a:lstStyle/>
          <a:p>
            <a:r>
              <a:rPr lang="zh-CN" altLang="zh-CN" b="1" dirty="0"/>
              <a:t>优点：</a:t>
            </a:r>
            <a:r>
              <a:rPr lang="en-US" altLang="zh-CN" dirty="0" err="1"/>
              <a:t>Daylio</a:t>
            </a:r>
            <a:r>
              <a:rPr lang="zh-CN" altLang="zh-CN" dirty="0"/>
              <a:t>主要以用户选择心情符号以及活动图标来交互进行日记记录。并且记录下来的心情和活动收集到统计数据和日历中，能以图表呈现出你的每月心情情绪变化。</a:t>
            </a:r>
            <a:br>
              <a:rPr lang="en-US" altLang="zh-CN" dirty="0"/>
            </a:br>
            <a:r>
              <a:rPr lang="zh-CN" altLang="zh-CN" b="1" dirty="0"/>
              <a:t>缺点：</a:t>
            </a:r>
            <a:r>
              <a:rPr lang="zh-CN" altLang="zh-CN" dirty="0"/>
              <a:t>不能写文字，无法用文字记录。部分界面内容繁杂重复，不够简洁。</a:t>
            </a:r>
            <a:endParaRPr lang="zh-CN" altLang="en-ZA" noProof="1"/>
          </a:p>
        </p:txBody>
      </p:sp>
      <p:sp>
        <p:nvSpPr>
          <p:cNvPr id="6" name="文本占位符 5">
            <a:extLst>
              <a:ext uri="{FF2B5EF4-FFF2-40B4-BE49-F238E27FC236}">
                <a16:creationId xmlns:a16="http://schemas.microsoft.com/office/drawing/2014/main" id="{0FE22F9B-4BF8-41DC-8F1C-836B546E59AD}"/>
              </a:ext>
            </a:extLst>
          </p:cNvPr>
          <p:cNvSpPr>
            <a:spLocks noGrp="1"/>
          </p:cNvSpPr>
          <p:nvPr>
            <p:ph type="body" sz="quarter" idx="3"/>
          </p:nvPr>
        </p:nvSpPr>
        <p:spPr>
          <a:xfrm>
            <a:off x="4641487" y="2356806"/>
            <a:ext cx="2896671" cy="823912"/>
          </a:xfrm>
        </p:spPr>
        <p:txBody>
          <a:bodyPr rtlCol="0"/>
          <a:lstStyle/>
          <a:p>
            <a:pPr rtl="0"/>
            <a:r>
              <a:rPr lang="zh-CN" altLang="en-US" dirty="0"/>
              <a:t>印象笔记</a:t>
            </a:r>
          </a:p>
        </p:txBody>
      </p:sp>
      <p:sp>
        <p:nvSpPr>
          <p:cNvPr id="3" name="文本占位符 2">
            <a:extLst>
              <a:ext uri="{FF2B5EF4-FFF2-40B4-BE49-F238E27FC236}">
                <a16:creationId xmlns:a16="http://schemas.microsoft.com/office/drawing/2014/main" id="{D5E1C399-8F48-44F5-9461-3C89866D4CE1}"/>
              </a:ext>
            </a:extLst>
          </p:cNvPr>
          <p:cNvSpPr>
            <a:spLocks noGrp="1"/>
          </p:cNvSpPr>
          <p:nvPr>
            <p:ph sz="quarter" idx="4"/>
          </p:nvPr>
        </p:nvSpPr>
        <p:spPr>
          <a:xfrm>
            <a:off x="4641488" y="3414476"/>
            <a:ext cx="2821994" cy="2368486"/>
          </a:xfrm>
        </p:spPr>
        <p:txBody>
          <a:bodyPr rtlCol="0">
            <a:normAutofit/>
          </a:bodyPr>
          <a:lstStyle/>
          <a:p>
            <a:pPr rtl="0"/>
            <a:r>
              <a:rPr lang="zh-CN" altLang="zh-CN" b="1" dirty="0"/>
              <a:t>优点</a:t>
            </a:r>
            <a:r>
              <a:rPr lang="en-US" altLang="zh-CN" b="1" dirty="0"/>
              <a:t>:</a:t>
            </a:r>
            <a:r>
              <a:rPr lang="zh-CN" altLang="zh-CN" dirty="0"/>
              <a:t>增加了很多不同笔记的功能，比如思维导图，列清单，录音笔等等，多了很多选择，方便又快捷。</a:t>
            </a:r>
            <a:br>
              <a:rPr lang="en-US" altLang="zh-CN" dirty="0"/>
            </a:br>
            <a:r>
              <a:rPr lang="zh-CN" altLang="zh-CN" b="1" dirty="0"/>
              <a:t>缺点</a:t>
            </a:r>
            <a:r>
              <a:rPr lang="en-US" altLang="zh-CN" b="1" dirty="0"/>
              <a:t>: </a:t>
            </a:r>
            <a:r>
              <a:rPr lang="zh-CN" altLang="zh-CN" dirty="0"/>
              <a:t>比较偏于商务与笔记方面，添加了映象阅读、识堂的功能，与记笔记类软件没有多少联系，功能泛滥，增加了一些不必要的界面，给用户造成视觉负担。</a:t>
            </a:r>
            <a:endParaRPr lang="zh-CN" altLang="en-US" dirty="0"/>
          </a:p>
        </p:txBody>
      </p:sp>
      <p:sp>
        <p:nvSpPr>
          <p:cNvPr id="5" name="内容占位符 4">
            <a:extLst>
              <a:ext uri="{FF2B5EF4-FFF2-40B4-BE49-F238E27FC236}">
                <a16:creationId xmlns:a16="http://schemas.microsoft.com/office/drawing/2014/main" id="{CF515C5D-2CDB-4E66-B2B8-1451BC44247F}"/>
              </a:ext>
            </a:extLst>
          </p:cNvPr>
          <p:cNvSpPr>
            <a:spLocks noGrp="1"/>
          </p:cNvSpPr>
          <p:nvPr>
            <p:ph type="body" idx="13"/>
          </p:nvPr>
        </p:nvSpPr>
        <p:spPr>
          <a:xfrm>
            <a:off x="8060243" y="2356806"/>
            <a:ext cx="2882475" cy="823912"/>
          </a:xfrm>
        </p:spPr>
        <p:txBody>
          <a:bodyPr vert="horz" lIns="91440" tIns="45720" rIns="91440" bIns="45720" rtlCol="0" anchor="b">
            <a:normAutofit/>
          </a:bodyPr>
          <a:lstStyle/>
          <a:p>
            <a:pPr rtl="0"/>
            <a:r>
              <a:rPr lang="en-US" altLang="zh-CN" dirty="0"/>
              <a:t>DAYMORE</a:t>
            </a:r>
            <a:r>
              <a:rPr lang="zh-CN" altLang="en-US" dirty="0"/>
              <a:t>日记</a:t>
            </a:r>
          </a:p>
        </p:txBody>
      </p:sp>
      <p:sp>
        <p:nvSpPr>
          <p:cNvPr id="8" name="文本占位符 7">
            <a:extLst>
              <a:ext uri="{FF2B5EF4-FFF2-40B4-BE49-F238E27FC236}">
                <a16:creationId xmlns:a16="http://schemas.microsoft.com/office/drawing/2014/main" id="{E92B9716-8D44-4864-8986-720957B34362}"/>
              </a:ext>
            </a:extLst>
          </p:cNvPr>
          <p:cNvSpPr>
            <a:spLocks noGrp="1"/>
          </p:cNvSpPr>
          <p:nvPr>
            <p:ph sz="half" idx="14"/>
          </p:nvPr>
        </p:nvSpPr>
        <p:spPr>
          <a:xfrm>
            <a:off x="8060243" y="3414476"/>
            <a:ext cx="2882475" cy="1997867"/>
          </a:xfrm>
        </p:spPr>
        <p:txBody>
          <a:bodyPr rtlCol="0"/>
          <a:lstStyle/>
          <a:p>
            <a:pPr rtl="0"/>
            <a:r>
              <a:rPr lang="zh-CN" altLang="en-US" b="1" dirty="0"/>
              <a:t>优点：</a:t>
            </a:r>
            <a:r>
              <a:rPr lang="zh-CN" altLang="en-US" dirty="0"/>
              <a:t>界面较为现代化，周记录更方便与简单</a:t>
            </a:r>
            <a:endParaRPr lang="en-US" altLang="zh-CN" dirty="0"/>
          </a:p>
          <a:p>
            <a:pPr rtl="0"/>
            <a:r>
              <a:rPr lang="zh-CN" altLang="en-US" b="1" dirty="0"/>
              <a:t>缺点：</a:t>
            </a:r>
            <a:r>
              <a:rPr lang="zh-CN" altLang="en-US" dirty="0"/>
              <a:t>过于简约，且缺少了一些特有的功能。与备忘录无太大区别</a:t>
            </a:r>
            <a:endParaRPr lang="en-US" altLang="zh-CN" dirty="0"/>
          </a:p>
        </p:txBody>
      </p:sp>
      <p:sp>
        <p:nvSpPr>
          <p:cNvPr id="10" name="页脚占位符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rtlCol="0"/>
          <a:lstStyle/>
          <a:p>
            <a:pPr rtl="0"/>
            <a:r>
              <a:rPr lang="zh-CN" altLang="en-US" dirty="0"/>
              <a:t>环日记</a:t>
            </a:r>
            <a:r>
              <a:rPr lang="en-US" altLang="zh-CN" dirty="0"/>
              <a:t>APP</a:t>
            </a:r>
            <a:endParaRPr lang="zh-CN" altLang="en-US" dirty="0"/>
          </a:p>
        </p:txBody>
      </p:sp>
    </p:spTree>
    <p:extLst>
      <p:ext uri="{BB962C8B-B14F-4D97-AF65-F5344CB8AC3E}">
        <p14:creationId xmlns:p14="http://schemas.microsoft.com/office/powerpoint/2010/main" val="212117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7640DF9D-0C9E-4C5D-9635-6B4DE10CCEE5}"/>
              </a:ext>
            </a:extLst>
          </p:cNvPr>
          <p:cNvSpPr>
            <a:spLocks noGrp="1"/>
          </p:cNvSpPr>
          <p:nvPr>
            <p:ph type="body" sz="quarter" idx="13"/>
          </p:nvPr>
        </p:nvSpPr>
        <p:spPr>
          <a:xfrm>
            <a:off x="5919680" y="1363586"/>
            <a:ext cx="5433204" cy="365125"/>
          </a:xfrm>
        </p:spPr>
        <p:txBody>
          <a:bodyPr vert="horz" lIns="91440" tIns="45720" rIns="91440" bIns="45720" rtlCol="0" anchor="t">
            <a:noAutofit/>
          </a:bodyPr>
          <a:lstStyle/>
          <a:p>
            <a:pPr rtl="0"/>
            <a:r>
              <a:rPr lang="zh-CN" altLang="en-US" noProof="1"/>
              <a:t>我们仿照了</a:t>
            </a:r>
            <a:r>
              <a:rPr lang="en-US" altLang="zh-CN" noProof="1"/>
              <a:t>daylio</a:t>
            </a:r>
            <a:r>
              <a:rPr lang="zh-CN" altLang="en-US" noProof="1"/>
              <a:t>的心情功能</a:t>
            </a:r>
          </a:p>
        </p:txBody>
      </p:sp>
      <p:sp>
        <p:nvSpPr>
          <p:cNvPr id="7" name="文本占位符 6">
            <a:extLst>
              <a:ext uri="{FF2B5EF4-FFF2-40B4-BE49-F238E27FC236}">
                <a16:creationId xmlns:a16="http://schemas.microsoft.com/office/drawing/2014/main" id="{40297407-CE4E-4284-879D-AEC395713625}"/>
              </a:ext>
            </a:extLst>
          </p:cNvPr>
          <p:cNvSpPr>
            <a:spLocks noGrp="1"/>
          </p:cNvSpPr>
          <p:nvPr>
            <p:ph type="body" sz="quarter" idx="15"/>
          </p:nvPr>
        </p:nvSpPr>
        <p:spPr>
          <a:xfrm>
            <a:off x="5919254" y="1693011"/>
            <a:ext cx="5431971" cy="1414713"/>
          </a:xfrm>
        </p:spPr>
        <p:txBody>
          <a:bodyPr rtlCol="0">
            <a:normAutofit/>
          </a:bodyPr>
          <a:lstStyle/>
          <a:p>
            <a:pPr algn="just"/>
            <a:r>
              <a:rPr lang="zh-CN" altLang="zh-CN" sz="1800" kern="100" dirty="0">
                <a:solidFill>
                  <a:srgbClr val="4C4948"/>
                </a:solidFill>
                <a:effectLst/>
                <a:latin typeface="sleek"/>
                <a:ea typeface="等线" panose="02010600030101010101" pitchFamily="2" charset="-122"/>
                <a:cs typeface="Times New Roman" panose="02020603050405020304" pitchFamily="18" charset="0"/>
              </a:rPr>
              <a:t>结合</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Daylio</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日记的优点添加心情功能，选择每天的心情，并且有文字与图片的书写与添加，打开软件就可以立马看到所写日记与书写选项，无需繁琐的打开步骤</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 name="页脚占位符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rtlCol="0"/>
          <a:lstStyle/>
          <a:p>
            <a:pPr rtl="0"/>
            <a:r>
              <a:rPr lang="zh-CN" altLang="en-US" dirty="0"/>
              <a:t>环日记</a:t>
            </a:r>
            <a:r>
              <a:rPr lang="en-US" altLang="zh-CN" dirty="0"/>
              <a:t>APP</a:t>
            </a:r>
            <a:endParaRPr lang="zh-CN" altLang="en-US" dirty="0"/>
          </a:p>
        </p:txBody>
      </p:sp>
      <p:sp>
        <p:nvSpPr>
          <p:cNvPr id="20" name="文本占位符 5">
            <a:extLst>
              <a:ext uri="{FF2B5EF4-FFF2-40B4-BE49-F238E27FC236}">
                <a16:creationId xmlns:a16="http://schemas.microsoft.com/office/drawing/2014/main" id="{7CAC1C18-8D63-412F-B4AD-625DEE16772D}"/>
              </a:ext>
            </a:extLst>
          </p:cNvPr>
          <p:cNvSpPr txBox="1">
            <a:spLocks/>
          </p:cNvSpPr>
          <p:nvPr/>
        </p:nvSpPr>
        <p:spPr>
          <a:xfrm>
            <a:off x="5918021" y="3677405"/>
            <a:ext cx="5433204" cy="3651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stStyle>
          <a:p>
            <a:r>
              <a:rPr lang="zh-CN" altLang="en-US" noProof="1"/>
              <a:t>引入了时间轴</a:t>
            </a:r>
          </a:p>
        </p:txBody>
      </p:sp>
      <p:sp>
        <p:nvSpPr>
          <p:cNvPr id="21" name="文本占位符 6">
            <a:extLst>
              <a:ext uri="{FF2B5EF4-FFF2-40B4-BE49-F238E27FC236}">
                <a16:creationId xmlns:a16="http://schemas.microsoft.com/office/drawing/2014/main" id="{FE3CF787-4508-4FF1-AD04-93784DB03AF1}"/>
              </a:ext>
            </a:extLst>
          </p:cNvPr>
          <p:cNvSpPr txBox="1">
            <a:spLocks/>
          </p:cNvSpPr>
          <p:nvPr/>
        </p:nvSpPr>
        <p:spPr>
          <a:xfrm>
            <a:off x="5917595" y="4006830"/>
            <a:ext cx="5431971" cy="141471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stStyle>
          <a:p>
            <a:pPr algn="just"/>
            <a:r>
              <a:rPr lang="zh-CN" altLang="zh-CN" sz="1600" kern="100" dirty="0">
                <a:solidFill>
                  <a:srgbClr val="40485B"/>
                </a:solidFill>
                <a:latin typeface="+mn-lt"/>
                <a:ea typeface="等线" panose="02010600030101010101" pitchFamily="2" charset="-122"/>
                <a:cs typeface="Segoe UI" panose="020B0502040204020203" pitchFamily="34" charset="0"/>
              </a:rPr>
              <a:t>我们的产品是一款帮助用户更加简单快捷地记录生活的</a:t>
            </a:r>
            <a:r>
              <a:rPr lang="en-US" altLang="zh-CN" sz="1600" kern="100" dirty="0">
                <a:solidFill>
                  <a:srgbClr val="40485B"/>
                </a:solidFill>
                <a:latin typeface="+mn-lt"/>
                <a:ea typeface="等线" panose="02010600030101010101" pitchFamily="2" charset="-122"/>
                <a:cs typeface="Times New Roman" panose="02020603050405020304" pitchFamily="18" charset="0"/>
              </a:rPr>
              <a:t>app</a:t>
            </a:r>
            <a:r>
              <a:rPr lang="zh-CN" altLang="zh-CN" sz="1600" kern="100" dirty="0">
                <a:solidFill>
                  <a:srgbClr val="40485B"/>
                </a:solidFill>
                <a:latin typeface="+mn-lt"/>
                <a:ea typeface="等线" panose="02010600030101010101" pitchFamily="2" charset="-122"/>
                <a:cs typeface="Segoe UI" panose="020B0502040204020203" pitchFamily="34" charset="0"/>
              </a:rPr>
              <a:t>，页面简洁清晰，操作方便。相较于同类型的日记</a:t>
            </a:r>
            <a:r>
              <a:rPr lang="en-US" altLang="zh-CN" sz="1600" kern="100" dirty="0">
                <a:solidFill>
                  <a:srgbClr val="40485B"/>
                </a:solidFill>
                <a:latin typeface="+mn-lt"/>
                <a:ea typeface="等线" panose="02010600030101010101" pitchFamily="2" charset="-122"/>
                <a:cs typeface="Times New Roman" panose="02020603050405020304" pitchFamily="18" charset="0"/>
              </a:rPr>
              <a:t>app</a:t>
            </a:r>
            <a:r>
              <a:rPr lang="zh-CN" altLang="zh-CN" sz="1600" kern="100" dirty="0">
                <a:solidFill>
                  <a:srgbClr val="40485B"/>
                </a:solidFill>
                <a:latin typeface="+mn-lt"/>
                <a:ea typeface="等线" panose="02010600030101010101" pitchFamily="2" charset="-122"/>
                <a:cs typeface="Segoe UI" panose="020B0502040204020203" pitchFamily="34" charset="0"/>
              </a:rPr>
              <a:t>，我们的页面都更加简洁，功能更加创新易懂。以时间轴的形式展现日记的形式可以使用户更加直观地查看日记内容，并且可以感受到记录事情的时间流动。</a:t>
            </a:r>
            <a:endParaRPr lang="zh-CN" altLang="zh-CN" sz="1600" kern="100" dirty="0">
              <a:latin typeface="+mn-lt"/>
              <a:ea typeface="等线" panose="02010600030101010101" pitchFamily="2" charset="-122"/>
              <a:cs typeface="Times New Roman" panose="02020603050405020304" pitchFamily="18" charset="0"/>
            </a:endParaRPr>
          </a:p>
        </p:txBody>
      </p:sp>
      <p:pic>
        <p:nvPicPr>
          <p:cNvPr id="22" name="图片 21" descr="手机屏幕截图&#10;&#10;描述已自动生成">
            <a:extLst>
              <a:ext uri="{FF2B5EF4-FFF2-40B4-BE49-F238E27FC236}">
                <a16:creationId xmlns:a16="http://schemas.microsoft.com/office/drawing/2014/main" id="{0C645A54-DA12-4D2A-ACBD-B3CC802B8335}"/>
              </a:ext>
            </a:extLst>
          </p:cNvPr>
          <p:cNvPicPr>
            <a:picLocks noChangeAspect="1"/>
          </p:cNvPicPr>
          <p:nvPr/>
        </p:nvPicPr>
        <p:blipFill rotWithShape="1">
          <a:blip r:embed="rId3"/>
          <a:srcRect t="23628" r="507"/>
          <a:stretch/>
        </p:blipFill>
        <p:spPr>
          <a:xfrm>
            <a:off x="1064740" y="1363586"/>
            <a:ext cx="2426043" cy="4043629"/>
          </a:xfrm>
          <a:prstGeom prst="rect">
            <a:avLst/>
          </a:prstGeom>
        </p:spPr>
      </p:pic>
    </p:spTree>
    <p:extLst>
      <p:ext uri="{BB962C8B-B14F-4D97-AF65-F5344CB8AC3E}">
        <p14:creationId xmlns:p14="http://schemas.microsoft.com/office/powerpoint/2010/main" val="2069393026"/>
      </p:ext>
    </p:extLst>
  </p:cSld>
  <p:clrMapOvr>
    <a:masterClrMapping/>
  </p:clrMapOvr>
</p:sld>
</file>

<file path=ppt/theme/theme1.xml><?xml version="1.0" encoding="utf-8"?>
<a:theme xmlns:a="http://schemas.openxmlformats.org/drawingml/2006/main" name="单线">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30_TF56180624_Win32" id="{9D727254-2BE9-4C85-8515-511A9B42E99C}" vid="{98F67272-6949-4B1C-8084-EC46719CFC4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极简风格轻快销售幻灯片</Template>
  <TotalTime>50</TotalTime>
  <Words>987</Words>
  <Application>Microsoft Office PowerPoint</Application>
  <PresentationFormat>宽屏</PresentationFormat>
  <Paragraphs>83</Paragraphs>
  <Slides>12</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Microsoft YaHei UI</vt:lpstr>
      <vt:lpstr>sleek</vt:lpstr>
      <vt:lpstr>等线</vt:lpstr>
      <vt:lpstr>Arial</vt:lpstr>
      <vt:lpstr>Tenorite</vt:lpstr>
      <vt:lpstr>单线</vt:lpstr>
      <vt:lpstr>环日记APP</vt:lpstr>
      <vt:lpstr>关于环日记APP</vt:lpstr>
      <vt:lpstr>目录</vt:lpstr>
      <vt:lpstr>项目设计背景</vt:lpstr>
      <vt:lpstr>项目实施 可行性分析</vt:lpstr>
      <vt:lpstr>项目实施 可行性分析</vt:lpstr>
      <vt:lpstr>竞品分析</vt:lpstr>
      <vt:lpstr>竞品分析</vt:lpstr>
      <vt:lpstr>PowerPoint 演示文稿</vt:lpstr>
      <vt:lpstr>产品定位与目标</vt:lpstr>
      <vt:lpstr>总结</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环日记APP</dc:title>
  <dc:creator>李 定远</dc:creator>
  <cp:lastModifiedBy>李 定远</cp:lastModifiedBy>
  <cp:revision>1</cp:revision>
  <dcterms:created xsi:type="dcterms:W3CDTF">2022-04-10T11:39:01Z</dcterms:created>
  <dcterms:modified xsi:type="dcterms:W3CDTF">2022-04-10T12:29:40Z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