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82" r:id="rId2"/>
    <p:sldId id="256" r:id="rId3"/>
    <p:sldId id="258" r:id="rId4"/>
    <p:sldId id="283" r:id="rId5"/>
    <p:sldId id="259" r:id="rId6"/>
    <p:sldId id="260" r:id="rId7"/>
    <p:sldId id="261" r:id="rId8"/>
    <p:sldId id="262" r:id="rId9"/>
    <p:sldId id="264" r:id="rId10"/>
    <p:sldId id="263" r:id="rId11"/>
    <p:sldId id="265" r:id="rId12"/>
    <p:sldId id="266" r:id="rId13"/>
    <p:sldId id="268" r:id="rId14"/>
    <p:sldId id="284" r:id="rId15"/>
    <p:sldId id="269" r:id="rId16"/>
    <p:sldId id="270" r:id="rId17"/>
    <p:sldId id="271" r:id="rId18"/>
    <p:sldId id="273" r:id="rId19"/>
    <p:sldId id="285" r:id="rId20"/>
    <p:sldId id="274" r:id="rId21"/>
    <p:sldId id="286" r:id="rId22"/>
    <p:sldId id="275" r:id="rId23"/>
    <p:sldId id="276" r:id="rId24"/>
    <p:sldId id="287" r:id="rId25"/>
    <p:sldId id="277" r:id="rId26"/>
    <p:sldId id="288" r:id="rId27"/>
    <p:sldId id="278" r:id="rId28"/>
    <p:sldId id="279" r:id="rId29"/>
    <p:sldId id="281" r:id="rId30"/>
    <p:sldId id="280"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4" d="100"/>
          <a:sy n="74" d="100"/>
        </p:scale>
        <p:origin x="1042" y="4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sql%20project\Dashboar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harm\Downloads\e5.csv"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harm\Downloads\e6.csv"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harm\Downloads\e7.csv"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sharm\Downloads\e9.csv"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harm\Downloads\e10.csv"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harm\Downloads\2.csv"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sharm\Downloads\3.csv"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sharm\Downloads\4.csv"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sharm\Downloads\5.csv"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harm\Downloads\e2.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harm\Downloads\e3.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harm\Downloads\e3.csv"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harm\Downloads\e4.csv"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Sheet2!$B$2</c:f>
              <c:strCache>
                <c:ptCount val="1"/>
                <c:pt idx="0">
                  <c:v>strike_rate</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Sheet2!$A$3:$A$12</c:f>
              <c:strCache>
                <c:ptCount val="10"/>
                <c:pt idx="0">
                  <c:v>RA Jadeja</c:v>
                </c:pt>
                <c:pt idx="1">
                  <c:v>BB McCullum</c:v>
                </c:pt>
                <c:pt idx="2">
                  <c:v>BB McCullum</c:v>
                </c:pt>
                <c:pt idx="3">
                  <c:v>P Kumar</c:v>
                </c:pt>
                <c:pt idx="4">
                  <c:v>MEK Hussey</c:v>
                </c:pt>
                <c:pt idx="5">
                  <c:v>MEK Hussey</c:v>
                </c:pt>
                <c:pt idx="6">
                  <c:v>JDP Oram</c:v>
                </c:pt>
                <c:pt idx="7">
                  <c:v>S Badrinath</c:v>
                </c:pt>
                <c:pt idx="8">
                  <c:v>RA Jadeja</c:v>
                </c:pt>
                <c:pt idx="9">
                  <c:v>BB McCullum</c:v>
                </c:pt>
              </c:strCache>
            </c:strRef>
          </c:cat>
          <c:val>
            <c:numRef>
              <c:f>Sheet2!$B$3:$B$12</c:f>
              <c:numCache>
                <c:formatCode>General</c:formatCode>
                <c:ptCount val="10"/>
                <c:pt idx="0">
                  <c:v>600</c:v>
                </c:pt>
                <c:pt idx="1">
                  <c:v>600</c:v>
                </c:pt>
                <c:pt idx="2">
                  <c:v>600</c:v>
                </c:pt>
                <c:pt idx="3">
                  <c:v>600</c:v>
                </c:pt>
                <c:pt idx="4">
                  <c:v>600</c:v>
                </c:pt>
                <c:pt idx="5">
                  <c:v>600</c:v>
                </c:pt>
                <c:pt idx="6">
                  <c:v>600</c:v>
                </c:pt>
                <c:pt idx="7">
                  <c:v>600</c:v>
                </c:pt>
                <c:pt idx="8">
                  <c:v>600</c:v>
                </c:pt>
                <c:pt idx="9">
                  <c:v>500</c:v>
                </c:pt>
              </c:numCache>
            </c:numRef>
          </c:val>
          <c:extLst>
            <c:ext xmlns:c16="http://schemas.microsoft.com/office/drawing/2014/chart" uri="{C3380CC4-5D6E-409C-BE32-E72D297353CC}">
              <c16:uniqueId val="{00000000-2DE5-4784-8F1E-2515702A0036}"/>
            </c:ext>
          </c:extLst>
        </c:ser>
        <c:dLbls>
          <c:showLegendKey val="0"/>
          <c:showVal val="1"/>
          <c:showCatName val="0"/>
          <c:showSerName val="0"/>
          <c:showPercent val="0"/>
          <c:showBubbleSize val="0"/>
        </c:dLbls>
        <c:gapWidth val="150"/>
        <c:overlap val="-25"/>
        <c:axId val="559167608"/>
        <c:axId val="559176248"/>
      </c:barChart>
      <c:catAx>
        <c:axId val="559167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9176248"/>
        <c:crosses val="autoZero"/>
        <c:auto val="1"/>
        <c:lblAlgn val="ctr"/>
        <c:lblOffset val="100"/>
        <c:noMultiLvlLbl val="0"/>
      </c:catAx>
      <c:valAx>
        <c:axId val="559176248"/>
        <c:scaling>
          <c:orientation val="minMax"/>
        </c:scaling>
        <c:delete val="1"/>
        <c:axPos val="l"/>
        <c:numFmt formatCode="General" sourceLinked="1"/>
        <c:majorTickMark val="none"/>
        <c:minorTickMark val="none"/>
        <c:tickLblPos val="nextTo"/>
        <c:crossAx val="559167608"/>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3">
        <a:lumMod val="40000"/>
        <a:lumOff val="60000"/>
      </a:schemeClr>
    </a:solid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cat>
            <c:strRef>
              <c:f>'e5'!$A$1:$B$1</c:f>
              <c:strCache>
                <c:ptCount val="2"/>
                <c:pt idx="0">
                  <c:v>batsman_runs</c:v>
                </c:pt>
                <c:pt idx="1">
                  <c:v>total_dot_balls</c:v>
                </c:pt>
              </c:strCache>
            </c:strRef>
          </c:cat>
          <c:val>
            <c:numRef>
              <c:f>'e5'!$A$2:$B$2</c:f>
              <c:numCache>
                <c:formatCode>General</c:formatCode>
                <c:ptCount val="2"/>
                <c:pt idx="0">
                  <c:v>0</c:v>
                </c:pt>
                <c:pt idx="1">
                  <c:v>276</c:v>
                </c:pt>
              </c:numCache>
            </c:numRef>
          </c:val>
          <c:smooth val="0"/>
          <c:extLst>
            <c:ext xmlns:c16="http://schemas.microsoft.com/office/drawing/2014/chart" uri="{C3380CC4-5D6E-409C-BE32-E72D297353CC}">
              <c16:uniqueId val="{00000000-1077-460E-B2F9-6D1E6E8DD651}"/>
            </c:ext>
          </c:extLst>
        </c:ser>
        <c:dLbls>
          <c:showLegendKey val="0"/>
          <c:showVal val="0"/>
          <c:showCatName val="0"/>
          <c:showSerName val="0"/>
          <c:showPercent val="0"/>
          <c:showBubbleSize val="0"/>
        </c:dLbls>
        <c:smooth val="0"/>
        <c:axId val="543893080"/>
        <c:axId val="543889120"/>
      </c:lineChart>
      <c:catAx>
        <c:axId val="5438930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889120"/>
        <c:crosses val="autoZero"/>
        <c:auto val="1"/>
        <c:lblAlgn val="ctr"/>
        <c:lblOffset val="100"/>
        <c:noMultiLvlLbl val="0"/>
      </c:catAx>
      <c:valAx>
        <c:axId val="543889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3893080"/>
        <c:crosses val="autoZero"/>
        <c:crossBetween val="between"/>
      </c:valAx>
      <c:spPr>
        <a:solidFill>
          <a:schemeClr val="accent2">
            <a:lumMod val="20000"/>
            <a:lumOff val="80000"/>
          </a:schemeClr>
        </a:solidFill>
        <a:ln>
          <a:noFill/>
        </a:ln>
        <a:effectLst/>
      </c:spPr>
    </c:plotArea>
    <c:plotVisOnly val="1"/>
    <c:dispBlanksAs val="gap"/>
    <c:showDLblsOverMax val="0"/>
  </c:chart>
  <c:spPr>
    <a:solidFill>
      <a:schemeClr val="accent3">
        <a:lumMod val="40000"/>
        <a:lumOff val="60000"/>
      </a:schemeClr>
    </a:solid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'e6'!$B$1</c:f>
              <c:strCache>
                <c:ptCount val="1"/>
                <c:pt idx="0">
                  <c:v>total_dismissals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656E-4355-9611-BF384C4DF37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656E-4355-9611-BF384C4DF37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656E-4355-9611-BF384C4DF37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656E-4355-9611-BF384C4DF37E}"/>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656E-4355-9611-BF384C4DF37E}"/>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656E-4355-9611-BF384C4DF37E}"/>
              </c:ext>
            </c:extLst>
          </c:dPt>
          <c:cat>
            <c:strRef>
              <c:f>'e6'!$A$2:$A$7</c:f>
              <c:strCache>
                <c:ptCount val="6"/>
                <c:pt idx="0">
                  <c:v>caught</c:v>
                </c:pt>
                <c:pt idx="1">
                  <c:v>bowled</c:v>
                </c:pt>
                <c:pt idx="2">
                  <c:v>run out</c:v>
                </c:pt>
                <c:pt idx="3">
                  <c:v>lbw</c:v>
                </c:pt>
                <c:pt idx="4">
                  <c:v>stumped</c:v>
                </c:pt>
                <c:pt idx="5">
                  <c:v>retired hurt</c:v>
                </c:pt>
              </c:strCache>
            </c:strRef>
          </c:cat>
          <c:val>
            <c:numRef>
              <c:f>'e6'!$B$2:$B$7</c:f>
              <c:numCache>
                <c:formatCode>General</c:formatCode>
                <c:ptCount val="6"/>
                <c:pt idx="0">
                  <c:v>21</c:v>
                </c:pt>
                <c:pt idx="1">
                  <c:v>10</c:v>
                </c:pt>
                <c:pt idx="2">
                  <c:v>4</c:v>
                </c:pt>
                <c:pt idx="3">
                  <c:v>2</c:v>
                </c:pt>
                <c:pt idx="4">
                  <c:v>1</c:v>
                </c:pt>
                <c:pt idx="5">
                  <c:v>1</c:v>
                </c:pt>
              </c:numCache>
            </c:numRef>
          </c:val>
          <c:extLst>
            <c:ext xmlns:c16="http://schemas.microsoft.com/office/drawing/2014/chart" uri="{C3380CC4-5D6E-409C-BE32-E72D297353CC}">
              <c16:uniqueId val="{0000000C-656E-4355-9611-BF384C4DF37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'e7'!$B$1</c:f>
              <c:strCache>
                <c:ptCount val="1"/>
                <c:pt idx="0">
                  <c:v>total_extra_runs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347D-45C7-9A1E-23717E9DD3DD}"/>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347D-45C7-9A1E-23717E9DD3DD}"/>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347D-45C7-9A1E-23717E9DD3DD}"/>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347D-45C7-9A1E-23717E9DD3DD}"/>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347D-45C7-9A1E-23717E9DD3DD}"/>
              </c:ext>
            </c:extLst>
          </c:dPt>
          <c:cat>
            <c:strRef>
              <c:f>'e7'!$A$2:$A$6</c:f>
              <c:strCache>
                <c:ptCount val="5"/>
                <c:pt idx="0">
                  <c:v>JH Kallis</c:v>
                </c:pt>
                <c:pt idx="1">
                  <c:v>I Sharma</c:v>
                </c:pt>
                <c:pt idx="2">
                  <c:v>AA Noffke</c:v>
                </c:pt>
                <c:pt idx="3">
                  <c:v>D Salunkhe</c:v>
                </c:pt>
                <c:pt idx="4">
                  <c:v>P Kumar</c:v>
                </c:pt>
              </c:strCache>
            </c:strRef>
          </c:cat>
          <c:val>
            <c:numRef>
              <c:f>'e7'!$B$2:$B$6</c:f>
              <c:numCache>
                <c:formatCode>General</c:formatCode>
                <c:ptCount val="5"/>
                <c:pt idx="0">
                  <c:v>7</c:v>
                </c:pt>
                <c:pt idx="1">
                  <c:v>7</c:v>
                </c:pt>
                <c:pt idx="2">
                  <c:v>6</c:v>
                </c:pt>
                <c:pt idx="3">
                  <c:v>5</c:v>
                </c:pt>
                <c:pt idx="4">
                  <c:v>5</c:v>
                </c:pt>
              </c:numCache>
            </c:numRef>
          </c:val>
          <c:extLst>
            <c:ext xmlns:c16="http://schemas.microsoft.com/office/drawing/2014/chart" uri="{C3380CC4-5D6E-409C-BE32-E72D297353CC}">
              <c16:uniqueId val="{0000000A-347D-45C7-9A1E-23717E9DD3DD}"/>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scatterChart>
        <c:scatterStyle val="lineMarker"/>
        <c:varyColors val="0"/>
        <c:ser>
          <c:idx val="0"/>
          <c:order val="0"/>
          <c:tx>
            <c:strRef>
              <c:f>'e9'!$C$1</c:f>
              <c:strCache>
                <c:ptCount val="1"/>
                <c:pt idx="0">
                  <c:v>total_runs_scored</c:v>
                </c:pt>
              </c:strCache>
            </c:strRef>
          </c:tx>
          <c:spPr>
            <a:ln w="38100" cap="rnd">
              <a:noFill/>
              <a:round/>
            </a:ln>
            <a:effectLst/>
          </c:spPr>
          <c:marker>
            <c:symbol val="circle"/>
            <c:size val="5"/>
            <c:spPr>
              <a:solidFill>
                <a:schemeClr val="accent2"/>
              </a:solidFill>
              <a:ln w="9525">
                <a:solidFill>
                  <a:schemeClr val="accent2"/>
                </a:solidFill>
              </a:ln>
              <a:effectLst/>
            </c:spPr>
          </c:marker>
          <c:xVal>
            <c:numRef>
              <c:f>'e9'!$B$2:$B$58</c:f>
              <c:numCache>
                <c:formatCode>General</c:formatCode>
                <c:ptCount val="57"/>
                <c:pt idx="0">
                  <c:v>0</c:v>
                </c:pt>
                <c:pt idx="1">
                  <c:v>1</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1</c:v>
                </c:pt>
                <c:pt idx="18">
                  <c:v>0</c:v>
                </c:pt>
                <c:pt idx="19">
                  <c:v>0</c:v>
                </c:pt>
                <c:pt idx="20">
                  <c:v>0</c:v>
                </c:pt>
                <c:pt idx="21">
                  <c:v>0</c:v>
                </c:pt>
                <c:pt idx="22">
                  <c:v>0</c:v>
                </c:pt>
                <c:pt idx="23">
                  <c:v>0</c:v>
                </c:pt>
                <c:pt idx="24">
                  <c:v>0</c:v>
                </c:pt>
                <c:pt idx="25">
                  <c:v>0</c:v>
                </c:pt>
                <c:pt idx="26">
                  <c:v>0</c:v>
                </c:pt>
                <c:pt idx="27">
                  <c:v>0</c:v>
                </c:pt>
                <c:pt idx="28">
                  <c:v>1</c:v>
                </c:pt>
                <c:pt idx="29">
                  <c:v>0</c:v>
                </c:pt>
                <c:pt idx="30">
                  <c:v>0</c:v>
                </c:pt>
                <c:pt idx="31">
                  <c:v>1</c:v>
                </c:pt>
                <c:pt idx="32">
                  <c:v>0</c:v>
                </c:pt>
                <c:pt idx="33">
                  <c:v>0</c:v>
                </c:pt>
                <c:pt idx="34">
                  <c:v>0</c:v>
                </c:pt>
                <c:pt idx="35">
                  <c:v>0</c:v>
                </c:pt>
                <c:pt idx="36">
                  <c:v>0</c:v>
                </c:pt>
                <c:pt idx="37">
                  <c:v>0</c:v>
                </c:pt>
                <c:pt idx="38">
                  <c:v>0</c:v>
                </c:pt>
                <c:pt idx="39">
                  <c:v>0</c:v>
                </c:pt>
                <c:pt idx="40">
                  <c:v>0</c:v>
                </c:pt>
                <c:pt idx="41">
                  <c:v>0</c:v>
                </c:pt>
                <c:pt idx="42">
                  <c:v>0</c:v>
                </c:pt>
                <c:pt idx="43">
                  <c:v>1</c:v>
                </c:pt>
                <c:pt idx="44">
                  <c:v>0</c:v>
                </c:pt>
                <c:pt idx="45">
                  <c:v>1</c:v>
                </c:pt>
                <c:pt idx="46">
                  <c:v>0</c:v>
                </c:pt>
                <c:pt idx="47">
                  <c:v>0</c:v>
                </c:pt>
                <c:pt idx="48">
                  <c:v>0</c:v>
                </c:pt>
                <c:pt idx="49">
                  <c:v>0</c:v>
                </c:pt>
                <c:pt idx="50">
                  <c:v>0</c:v>
                </c:pt>
                <c:pt idx="51">
                  <c:v>0</c:v>
                </c:pt>
                <c:pt idx="52">
                  <c:v>0</c:v>
                </c:pt>
                <c:pt idx="53">
                  <c:v>0</c:v>
                </c:pt>
                <c:pt idx="54">
                  <c:v>0</c:v>
                </c:pt>
                <c:pt idx="55">
                  <c:v>1</c:v>
                </c:pt>
                <c:pt idx="56">
                  <c:v>0</c:v>
                </c:pt>
              </c:numCache>
            </c:numRef>
          </c:xVal>
          <c:yVal>
            <c:numRef>
              <c:f>'e9'!$C$2:$C$58</c:f>
              <c:numCache>
                <c:formatCode>General</c:formatCode>
                <c:ptCount val="57"/>
                <c:pt idx="0">
                  <c:v>234</c:v>
                </c:pt>
                <c:pt idx="1">
                  <c:v>194</c:v>
                </c:pt>
                <c:pt idx="2">
                  <c:v>144</c:v>
                </c:pt>
                <c:pt idx="3">
                  <c:v>144</c:v>
                </c:pt>
                <c:pt idx="4">
                  <c:v>122</c:v>
                </c:pt>
                <c:pt idx="5">
                  <c:v>118</c:v>
                </c:pt>
                <c:pt idx="6">
                  <c:v>74</c:v>
                </c:pt>
                <c:pt idx="7">
                  <c:v>66</c:v>
                </c:pt>
                <c:pt idx="8">
                  <c:v>66</c:v>
                </c:pt>
                <c:pt idx="9">
                  <c:v>62</c:v>
                </c:pt>
                <c:pt idx="10">
                  <c:v>60</c:v>
                </c:pt>
                <c:pt idx="11">
                  <c:v>56</c:v>
                </c:pt>
                <c:pt idx="12">
                  <c:v>54</c:v>
                </c:pt>
                <c:pt idx="13">
                  <c:v>54</c:v>
                </c:pt>
                <c:pt idx="14">
                  <c:v>52</c:v>
                </c:pt>
                <c:pt idx="15">
                  <c:v>50</c:v>
                </c:pt>
                <c:pt idx="16">
                  <c:v>48</c:v>
                </c:pt>
                <c:pt idx="17">
                  <c:v>46</c:v>
                </c:pt>
                <c:pt idx="18">
                  <c:v>46</c:v>
                </c:pt>
                <c:pt idx="19">
                  <c:v>46</c:v>
                </c:pt>
                <c:pt idx="20">
                  <c:v>44</c:v>
                </c:pt>
                <c:pt idx="21">
                  <c:v>44</c:v>
                </c:pt>
                <c:pt idx="22">
                  <c:v>42</c:v>
                </c:pt>
                <c:pt idx="23">
                  <c:v>34</c:v>
                </c:pt>
                <c:pt idx="24">
                  <c:v>32</c:v>
                </c:pt>
                <c:pt idx="25">
                  <c:v>28</c:v>
                </c:pt>
                <c:pt idx="26">
                  <c:v>28</c:v>
                </c:pt>
                <c:pt idx="27">
                  <c:v>26</c:v>
                </c:pt>
                <c:pt idx="28">
                  <c:v>24</c:v>
                </c:pt>
                <c:pt idx="29">
                  <c:v>24</c:v>
                </c:pt>
                <c:pt idx="30">
                  <c:v>22</c:v>
                </c:pt>
                <c:pt idx="31">
                  <c:v>22</c:v>
                </c:pt>
                <c:pt idx="32">
                  <c:v>22</c:v>
                </c:pt>
                <c:pt idx="33">
                  <c:v>20</c:v>
                </c:pt>
                <c:pt idx="34">
                  <c:v>20</c:v>
                </c:pt>
                <c:pt idx="35">
                  <c:v>18</c:v>
                </c:pt>
                <c:pt idx="36">
                  <c:v>18</c:v>
                </c:pt>
                <c:pt idx="37">
                  <c:v>16</c:v>
                </c:pt>
                <c:pt idx="38">
                  <c:v>16</c:v>
                </c:pt>
                <c:pt idx="39">
                  <c:v>16</c:v>
                </c:pt>
                <c:pt idx="40">
                  <c:v>12</c:v>
                </c:pt>
                <c:pt idx="41">
                  <c:v>10</c:v>
                </c:pt>
                <c:pt idx="42">
                  <c:v>10</c:v>
                </c:pt>
                <c:pt idx="43">
                  <c:v>10</c:v>
                </c:pt>
                <c:pt idx="44">
                  <c:v>10</c:v>
                </c:pt>
                <c:pt idx="45">
                  <c:v>6</c:v>
                </c:pt>
                <c:pt idx="46">
                  <c:v>6</c:v>
                </c:pt>
                <c:pt idx="47">
                  <c:v>6</c:v>
                </c:pt>
                <c:pt idx="48">
                  <c:v>6</c:v>
                </c:pt>
                <c:pt idx="49">
                  <c:v>4</c:v>
                </c:pt>
                <c:pt idx="50">
                  <c:v>4</c:v>
                </c:pt>
                <c:pt idx="51">
                  <c:v>4</c:v>
                </c:pt>
                <c:pt idx="52">
                  <c:v>4</c:v>
                </c:pt>
                <c:pt idx="53">
                  <c:v>2</c:v>
                </c:pt>
                <c:pt idx="54">
                  <c:v>2</c:v>
                </c:pt>
                <c:pt idx="55">
                  <c:v>0</c:v>
                </c:pt>
                <c:pt idx="56">
                  <c:v>0</c:v>
                </c:pt>
              </c:numCache>
            </c:numRef>
          </c:yVal>
          <c:smooth val="0"/>
          <c:extLst>
            <c:ext xmlns:c16="http://schemas.microsoft.com/office/drawing/2014/chart" uri="{C3380CC4-5D6E-409C-BE32-E72D297353CC}">
              <c16:uniqueId val="{00000000-ECDA-43E8-B1C2-529E560AC0CD}"/>
            </c:ext>
          </c:extLst>
        </c:ser>
        <c:dLbls>
          <c:showLegendKey val="0"/>
          <c:showVal val="0"/>
          <c:showCatName val="0"/>
          <c:showSerName val="0"/>
          <c:showPercent val="0"/>
          <c:showBubbleSize val="0"/>
        </c:dLbls>
        <c:axId val="526392080"/>
        <c:axId val="526397120"/>
      </c:scatterChart>
      <c:valAx>
        <c:axId val="526392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397120"/>
        <c:crosses val="autoZero"/>
        <c:crossBetween val="midCat"/>
      </c:valAx>
      <c:valAx>
        <c:axId val="52639712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26392080"/>
        <c:crosses val="autoZero"/>
        <c:crossBetween val="midCat"/>
      </c:valAx>
      <c:spPr>
        <a:solidFill>
          <a:schemeClr val="accent3">
            <a:lumMod val="40000"/>
            <a:lumOff val="60000"/>
          </a:schemeClr>
        </a:solid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1400" b="0" i="0" u="none" strike="noStrike" kern="1200" spc="0" baseline="0" dirty="0">
                <a:solidFill>
                  <a:sysClr val="windowText" lastClr="000000">
                    <a:lumMod val="65000"/>
                    <a:lumOff val="35000"/>
                  </a:sysClr>
                </a:solidFill>
                <a:latin typeface="Aptos ExtraBold" panose="020F0502020204030204" pitchFamily="34" charset="0"/>
              </a:rPr>
              <a:t>year-wise total runs </a:t>
            </a:r>
            <a:endParaRPr lang="en-GB"/>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1"/>
          <c:order val="0"/>
          <c:tx>
            <c:strRef>
              <c:f>'e10'!$B$1</c:f>
              <c:strCache>
                <c:ptCount val="1"/>
                <c:pt idx="0">
                  <c:v>total_runs_scored</c:v>
                </c:pt>
              </c:strCache>
            </c:strRef>
          </c:tx>
          <c:spPr>
            <a:solidFill>
              <a:schemeClr val="accent2"/>
            </a:solidFill>
            <a:ln>
              <a:noFill/>
            </a:ln>
            <a:effectLst/>
          </c:spPr>
          <c:invertIfNegative val="0"/>
          <c:val>
            <c:numRef>
              <c:f>'e10'!$B$2:$B$12</c:f>
              <c:numCache>
                <c:formatCode>General</c:formatCode>
                <c:ptCount val="11"/>
                <c:pt idx="0">
                  <c:v>36</c:v>
                </c:pt>
                <c:pt idx="1">
                  <c:v>26</c:v>
                </c:pt>
                <c:pt idx="2">
                  <c:v>24</c:v>
                </c:pt>
                <c:pt idx="3">
                  <c:v>20</c:v>
                </c:pt>
                <c:pt idx="4">
                  <c:v>18</c:v>
                </c:pt>
                <c:pt idx="5">
                  <c:v>14</c:v>
                </c:pt>
                <c:pt idx="6">
                  <c:v>12</c:v>
                </c:pt>
                <c:pt idx="7">
                  <c:v>12</c:v>
                </c:pt>
                <c:pt idx="8">
                  <c:v>10</c:v>
                </c:pt>
                <c:pt idx="9">
                  <c:v>10</c:v>
                </c:pt>
                <c:pt idx="10">
                  <c:v>2</c:v>
                </c:pt>
              </c:numCache>
            </c:numRef>
          </c:val>
          <c:extLst>
            <c:ext xmlns:c16="http://schemas.microsoft.com/office/drawing/2014/chart" uri="{C3380CC4-5D6E-409C-BE32-E72D297353CC}">
              <c16:uniqueId val="{00000001-A1DA-4922-AE31-3F04C56BA3F0}"/>
            </c:ext>
          </c:extLst>
        </c:ser>
        <c:dLbls>
          <c:showLegendKey val="0"/>
          <c:showVal val="0"/>
          <c:showCatName val="0"/>
          <c:showSerName val="0"/>
          <c:showPercent val="0"/>
          <c:showBubbleSize val="0"/>
        </c:dLbls>
        <c:gapWidth val="150"/>
        <c:overlap val="100"/>
        <c:axId val="586272016"/>
        <c:axId val="586269136"/>
      </c:barChart>
      <c:catAx>
        <c:axId val="5862720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269136"/>
        <c:crosses val="autoZero"/>
        <c:auto val="1"/>
        <c:lblAlgn val="ctr"/>
        <c:lblOffset val="100"/>
        <c:noMultiLvlLbl val="0"/>
      </c:catAx>
      <c:valAx>
        <c:axId val="58626913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6272016"/>
        <c:crosses val="autoZero"/>
        <c:crossBetween val="between"/>
      </c:valAx>
      <c:spPr>
        <a:solidFill>
          <a:schemeClr val="accent2">
            <a:lumMod val="20000"/>
            <a:lumOff val="8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3">
        <a:lumMod val="40000"/>
        <a:lumOff val="60000"/>
      </a:schemeClr>
    </a:solid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who have played more the 2 ipl seasons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'2'!$B$1</c:f>
              <c:strCache>
                <c:ptCount val="1"/>
                <c:pt idx="0">
                  <c:v>total_runs</c:v>
                </c:pt>
              </c:strCache>
            </c:strRef>
          </c:tx>
          <c:spPr>
            <a:solidFill>
              <a:schemeClr val="accent1"/>
            </a:solidFill>
            <a:ln>
              <a:noFill/>
            </a:ln>
            <a:effectLst/>
          </c:spPr>
          <c:invertIfNegative val="0"/>
          <c:cat>
            <c:strRef>
              <c:f>'2'!$A$2:$A$11</c:f>
              <c:strCache>
                <c:ptCount val="10"/>
                <c:pt idx="0">
                  <c:v>MEK Hussey</c:v>
                </c:pt>
                <c:pt idx="1">
                  <c:v>D Salunkhe</c:v>
                </c:pt>
                <c:pt idx="2">
                  <c:v>G Gambhir</c:v>
                </c:pt>
                <c:pt idx="3">
                  <c:v>S Dhawan</c:v>
                </c:pt>
                <c:pt idx="4">
                  <c:v>BB McCullum</c:v>
                </c:pt>
                <c:pt idx="5">
                  <c:v>JR Hopes</c:v>
                </c:pt>
                <c:pt idx="6">
                  <c:v>KC Sangakkara</c:v>
                </c:pt>
                <c:pt idx="7">
                  <c:v>SK Raina</c:v>
                </c:pt>
                <c:pt idx="8">
                  <c:v>K Goel</c:v>
                </c:pt>
                <c:pt idx="9">
                  <c:v>RT Ponting</c:v>
                </c:pt>
              </c:strCache>
            </c:strRef>
          </c:cat>
          <c:val>
            <c:numRef>
              <c:f>'2'!$B$2:$B$11</c:f>
              <c:numCache>
                <c:formatCode>General</c:formatCode>
                <c:ptCount val="10"/>
                <c:pt idx="0">
                  <c:v>348</c:v>
                </c:pt>
                <c:pt idx="1">
                  <c:v>78</c:v>
                </c:pt>
                <c:pt idx="2">
                  <c:v>174</c:v>
                </c:pt>
                <c:pt idx="3">
                  <c:v>156</c:v>
                </c:pt>
                <c:pt idx="4">
                  <c:v>474</c:v>
                </c:pt>
                <c:pt idx="5">
                  <c:v>213</c:v>
                </c:pt>
                <c:pt idx="6">
                  <c:v>162</c:v>
                </c:pt>
                <c:pt idx="7">
                  <c:v>96</c:v>
                </c:pt>
                <c:pt idx="8">
                  <c:v>72</c:v>
                </c:pt>
                <c:pt idx="9">
                  <c:v>60</c:v>
                </c:pt>
              </c:numCache>
            </c:numRef>
          </c:val>
          <c:extLst>
            <c:ext xmlns:c16="http://schemas.microsoft.com/office/drawing/2014/chart" uri="{C3380CC4-5D6E-409C-BE32-E72D297353CC}">
              <c16:uniqueId val="{00000000-3B02-4DB3-85CC-DA3555F3F0B8}"/>
            </c:ext>
          </c:extLst>
        </c:ser>
        <c:ser>
          <c:idx val="1"/>
          <c:order val="1"/>
          <c:tx>
            <c:strRef>
              <c:f>'2'!$C$1</c:f>
              <c:strCache>
                <c:ptCount val="1"/>
                <c:pt idx="0">
                  <c:v>total_outs</c:v>
                </c:pt>
              </c:strCache>
            </c:strRef>
          </c:tx>
          <c:spPr>
            <a:solidFill>
              <a:schemeClr val="accent2"/>
            </a:solidFill>
            <a:ln>
              <a:noFill/>
            </a:ln>
            <a:effectLst/>
          </c:spPr>
          <c:invertIfNegative val="0"/>
          <c:cat>
            <c:strRef>
              <c:f>'2'!$A$2:$A$11</c:f>
              <c:strCache>
                <c:ptCount val="10"/>
                <c:pt idx="0">
                  <c:v>MEK Hussey</c:v>
                </c:pt>
                <c:pt idx="1">
                  <c:v>D Salunkhe</c:v>
                </c:pt>
                <c:pt idx="2">
                  <c:v>G Gambhir</c:v>
                </c:pt>
                <c:pt idx="3">
                  <c:v>S Dhawan</c:v>
                </c:pt>
                <c:pt idx="4">
                  <c:v>BB McCullum</c:v>
                </c:pt>
                <c:pt idx="5">
                  <c:v>JR Hopes</c:v>
                </c:pt>
                <c:pt idx="6">
                  <c:v>KC Sangakkara</c:v>
                </c:pt>
                <c:pt idx="7">
                  <c:v>SK Raina</c:v>
                </c:pt>
                <c:pt idx="8">
                  <c:v>K Goel</c:v>
                </c:pt>
                <c:pt idx="9">
                  <c:v>RT Ponting</c:v>
                </c:pt>
              </c:strCache>
            </c:strRef>
          </c:cat>
          <c:val>
            <c:numRef>
              <c:f>'2'!$C$2:$C$11</c:f>
              <c:numCache>
                <c:formatCode>General</c:formatCode>
                <c:ptCount val="10"/>
                <c:pt idx="0">
                  <c:v>0</c:v>
                </c:pt>
                <c:pt idx="1">
                  <c:v>0</c:v>
                </c:pt>
                <c:pt idx="2">
                  <c:v>0</c:v>
                </c:pt>
                <c:pt idx="3">
                  <c:v>0</c:v>
                </c:pt>
                <c:pt idx="4">
                  <c:v>0</c:v>
                </c:pt>
                <c:pt idx="5">
                  <c:v>3</c:v>
                </c:pt>
                <c:pt idx="6">
                  <c:v>3</c:v>
                </c:pt>
                <c:pt idx="7">
                  <c:v>3</c:v>
                </c:pt>
                <c:pt idx="8">
                  <c:v>3</c:v>
                </c:pt>
                <c:pt idx="9">
                  <c:v>3</c:v>
                </c:pt>
              </c:numCache>
            </c:numRef>
          </c:val>
          <c:extLst>
            <c:ext xmlns:c16="http://schemas.microsoft.com/office/drawing/2014/chart" uri="{C3380CC4-5D6E-409C-BE32-E72D297353CC}">
              <c16:uniqueId val="{00000001-3B02-4DB3-85CC-DA3555F3F0B8}"/>
            </c:ext>
          </c:extLst>
        </c:ser>
        <c:ser>
          <c:idx val="2"/>
          <c:order val="2"/>
          <c:tx>
            <c:strRef>
              <c:f>'2'!$D$1</c:f>
              <c:strCache>
                <c:ptCount val="1"/>
                <c:pt idx="0">
                  <c:v>total_innings</c:v>
                </c:pt>
              </c:strCache>
            </c:strRef>
          </c:tx>
          <c:spPr>
            <a:solidFill>
              <a:schemeClr val="accent3"/>
            </a:solidFill>
            <a:ln>
              <a:noFill/>
            </a:ln>
            <a:effectLst/>
          </c:spPr>
          <c:invertIfNegative val="0"/>
          <c:cat>
            <c:strRef>
              <c:f>'2'!$A$2:$A$11</c:f>
              <c:strCache>
                <c:ptCount val="10"/>
                <c:pt idx="0">
                  <c:v>MEK Hussey</c:v>
                </c:pt>
                <c:pt idx="1">
                  <c:v>D Salunkhe</c:v>
                </c:pt>
                <c:pt idx="2">
                  <c:v>G Gambhir</c:v>
                </c:pt>
                <c:pt idx="3">
                  <c:v>S Dhawan</c:v>
                </c:pt>
                <c:pt idx="4">
                  <c:v>BB McCullum</c:v>
                </c:pt>
                <c:pt idx="5">
                  <c:v>JR Hopes</c:v>
                </c:pt>
                <c:pt idx="6">
                  <c:v>KC Sangakkara</c:v>
                </c:pt>
                <c:pt idx="7">
                  <c:v>SK Raina</c:v>
                </c:pt>
                <c:pt idx="8">
                  <c:v>K Goel</c:v>
                </c:pt>
                <c:pt idx="9">
                  <c:v>RT Ponting</c:v>
                </c:pt>
              </c:strCache>
            </c:strRef>
          </c:cat>
          <c:val>
            <c:numRef>
              <c:f>'2'!$D$2:$D$11</c:f>
              <c:numCache>
                <c:formatCode>General</c:formatCode>
                <c:ptCount val="10"/>
                <c:pt idx="0">
                  <c:v>162</c:v>
                </c:pt>
                <c:pt idx="1">
                  <c:v>60</c:v>
                </c:pt>
                <c:pt idx="2">
                  <c:v>147</c:v>
                </c:pt>
                <c:pt idx="3">
                  <c:v>132</c:v>
                </c:pt>
                <c:pt idx="4">
                  <c:v>231</c:v>
                </c:pt>
                <c:pt idx="5">
                  <c:v>102</c:v>
                </c:pt>
                <c:pt idx="6">
                  <c:v>105</c:v>
                </c:pt>
                <c:pt idx="7">
                  <c:v>42</c:v>
                </c:pt>
                <c:pt idx="8">
                  <c:v>60</c:v>
                </c:pt>
                <c:pt idx="9">
                  <c:v>60</c:v>
                </c:pt>
              </c:numCache>
            </c:numRef>
          </c:val>
          <c:extLst>
            <c:ext xmlns:c16="http://schemas.microsoft.com/office/drawing/2014/chart" uri="{C3380CC4-5D6E-409C-BE32-E72D297353CC}">
              <c16:uniqueId val="{00000002-3B02-4DB3-85CC-DA3555F3F0B8}"/>
            </c:ext>
          </c:extLst>
        </c:ser>
        <c:ser>
          <c:idx val="3"/>
          <c:order val="3"/>
          <c:tx>
            <c:strRef>
              <c:f>'2'!$E$1</c:f>
              <c:strCache>
                <c:ptCount val="1"/>
                <c:pt idx="0">
                  <c:v>batting_average</c:v>
                </c:pt>
              </c:strCache>
            </c:strRef>
          </c:tx>
          <c:spPr>
            <a:solidFill>
              <a:schemeClr val="accent4"/>
            </a:solidFill>
            <a:ln>
              <a:noFill/>
            </a:ln>
            <a:effectLst/>
          </c:spPr>
          <c:invertIfNegative val="0"/>
          <c:cat>
            <c:strRef>
              <c:f>'2'!$A$2:$A$11</c:f>
              <c:strCache>
                <c:ptCount val="10"/>
                <c:pt idx="0">
                  <c:v>MEK Hussey</c:v>
                </c:pt>
                <c:pt idx="1">
                  <c:v>D Salunkhe</c:v>
                </c:pt>
                <c:pt idx="2">
                  <c:v>G Gambhir</c:v>
                </c:pt>
                <c:pt idx="3">
                  <c:v>S Dhawan</c:v>
                </c:pt>
                <c:pt idx="4">
                  <c:v>BB McCullum</c:v>
                </c:pt>
                <c:pt idx="5">
                  <c:v>JR Hopes</c:v>
                </c:pt>
                <c:pt idx="6">
                  <c:v>KC Sangakkara</c:v>
                </c:pt>
                <c:pt idx="7">
                  <c:v>SK Raina</c:v>
                </c:pt>
                <c:pt idx="8">
                  <c:v>K Goel</c:v>
                </c:pt>
                <c:pt idx="9">
                  <c:v>RT Ponting</c:v>
                </c:pt>
              </c:strCache>
            </c:strRef>
          </c:cat>
          <c:val>
            <c:numRef>
              <c:f>'2'!$E$2:$E$11</c:f>
              <c:numCache>
                <c:formatCode>General</c:formatCode>
                <c:ptCount val="10"/>
                <c:pt idx="0">
                  <c:v>0</c:v>
                </c:pt>
                <c:pt idx="1">
                  <c:v>0</c:v>
                </c:pt>
                <c:pt idx="2">
                  <c:v>0</c:v>
                </c:pt>
                <c:pt idx="3">
                  <c:v>0</c:v>
                </c:pt>
                <c:pt idx="4">
                  <c:v>0</c:v>
                </c:pt>
                <c:pt idx="5">
                  <c:v>71</c:v>
                </c:pt>
                <c:pt idx="6">
                  <c:v>54</c:v>
                </c:pt>
                <c:pt idx="7">
                  <c:v>32</c:v>
                </c:pt>
                <c:pt idx="8">
                  <c:v>24</c:v>
                </c:pt>
                <c:pt idx="9">
                  <c:v>20</c:v>
                </c:pt>
              </c:numCache>
            </c:numRef>
          </c:val>
          <c:extLst>
            <c:ext xmlns:c16="http://schemas.microsoft.com/office/drawing/2014/chart" uri="{C3380CC4-5D6E-409C-BE32-E72D297353CC}">
              <c16:uniqueId val="{00000003-3B02-4DB3-85CC-DA3555F3F0B8}"/>
            </c:ext>
          </c:extLst>
        </c:ser>
        <c:dLbls>
          <c:showLegendKey val="0"/>
          <c:showVal val="0"/>
          <c:showCatName val="0"/>
          <c:showSerName val="0"/>
          <c:showPercent val="0"/>
          <c:showBubbleSize val="0"/>
        </c:dLbls>
        <c:gapWidth val="219"/>
        <c:overlap val="-27"/>
        <c:axId val="581936904"/>
        <c:axId val="581936184"/>
      </c:barChart>
      <c:catAx>
        <c:axId val="5819369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936184"/>
        <c:crosses val="autoZero"/>
        <c:auto val="1"/>
        <c:lblAlgn val="ctr"/>
        <c:lblOffset val="100"/>
        <c:noMultiLvlLbl val="0"/>
      </c:catAx>
      <c:valAx>
        <c:axId val="5819361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81936904"/>
        <c:crosses val="autoZero"/>
        <c:crossBetween val="between"/>
      </c:valAx>
      <c:spPr>
        <a:solidFill>
          <a:schemeClr val="accent2">
            <a:lumMod val="40000"/>
            <a:lumOff val="6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3">
        <a:lumMod val="40000"/>
        <a:lumOff val="60000"/>
      </a:schemeClr>
    </a:soli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Hard-hitting players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'3'!$B$1</c:f>
              <c:strCache>
                <c:ptCount val="1"/>
                <c:pt idx="0">
                  <c:v>boundary_count</c:v>
                </c:pt>
              </c:strCache>
            </c:strRef>
          </c:tx>
          <c:spPr>
            <a:solidFill>
              <a:schemeClr val="accent1"/>
            </a:solidFill>
            <a:ln>
              <a:noFill/>
            </a:ln>
            <a:effectLst/>
          </c:spPr>
          <c:invertIfNegative val="0"/>
          <c:cat>
            <c:strRef>
              <c:f>'3'!$A$2:$A$11</c:f>
              <c:strCache>
                <c:ptCount val="10"/>
                <c:pt idx="0">
                  <c:v>BB McCullum</c:v>
                </c:pt>
                <c:pt idx="1">
                  <c:v>MEK Hussey</c:v>
                </c:pt>
                <c:pt idx="2">
                  <c:v>JR Hopes</c:v>
                </c:pt>
                <c:pt idx="3">
                  <c:v>G Gambhir</c:v>
                </c:pt>
                <c:pt idx="4">
                  <c:v>KC Sangakkara</c:v>
                </c:pt>
                <c:pt idx="5">
                  <c:v>S Dhawan</c:v>
                </c:pt>
                <c:pt idx="6">
                  <c:v>SK Raina</c:v>
                </c:pt>
                <c:pt idx="7">
                  <c:v>D Salunkhe</c:v>
                </c:pt>
                <c:pt idx="8">
                  <c:v>K Goel</c:v>
                </c:pt>
                <c:pt idx="9">
                  <c:v>RT Ponting</c:v>
                </c:pt>
              </c:strCache>
            </c:strRef>
          </c:cat>
          <c:val>
            <c:numRef>
              <c:f>'3'!$B$2:$B$11</c:f>
              <c:numCache>
                <c:formatCode>General</c:formatCode>
                <c:ptCount val="10"/>
                <c:pt idx="0">
                  <c:v>231</c:v>
                </c:pt>
                <c:pt idx="1">
                  <c:v>162</c:v>
                </c:pt>
                <c:pt idx="2">
                  <c:v>102</c:v>
                </c:pt>
                <c:pt idx="3">
                  <c:v>147</c:v>
                </c:pt>
                <c:pt idx="4">
                  <c:v>105</c:v>
                </c:pt>
                <c:pt idx="5">
                  <c:v>132</c:v>
                </c:pt>
                <c:pt idx="6">
                  <c:v>42</c:v>
                </c:pt>
                <c:pt idx="7">
                  <c:v>60</c:v>
                </c:pt>
                <c:pt idx="8">
                  <c:v>60</c:v>
                </c:pt>
                <c:pt idx="9">
                  <c:v>60</c:v>
                </c:pt>
              </c:numCache>
            </c:numRef>
          </c:val>
          <c:extLst>
            <c:ext xmlns:c16="http://schemas.microsoft.com/office/drawing/2014/chart" uri="{C3380CC4-5D6E-409C-BE32-E72D297353CC}">
              <c16:uniqueId val="{00000000-6E35-40FD-A254-A7D8E8F1CD4E}"/>
            </c:ext>
          </c:extLst>
        </c:ser>
        <c:ser>
          <c:idx val="1"/>
          <c:order val="1"/>
          <c:tx>
            <c:strRef>
              <c:f>'3'!$C$1</c:f>
              <c:strCache>
                <c:ptCount val="1"/>
                <c:pt idx="0">
                  <c:v>boundary_runs</c:v>
                </c:pt>
              </c:strCache>
            </c:strRef>
          </c:tx>
          <c:spPr>
            <a:solidFill>
              <a:schemeClr val="accent2"/>
            </a:solidFill>
            <a:ln>
              <a:noFill/>
            </a:ln>
            <a:effectLst/>
          </c:spPr>
          <c:invertIfNegative val="0"/>
          <c:cat>
            <c:strRef>
              <c:f>'3'!$A$2:$A$11</c:f>
              <c:strCache>
                <c:ptCount val="10"/>
                <c:pt idx="0">
                  <c:v>BB McCullum</c:v>
                </c:pt>
                <c:pt idx="1">
                  <c:v>MEK Hussey</c:v>
                </c:pt>
                <c:pt idx="2">
                  <c:v>JR Hopes</c:v>
                </c:pt>
                <c:pt idx="3">
                  <c:v>G Gambhir</c:v>
                </c:pt>
                <c:pt idx="4">
                  <c:v>KC Sangakkara</c:v>
                </c:pt>
                <c:pt idx="5">
                  <c:v>S Dhawan</c:v>
                </c:pt>
                <c:pt idx="6">
                  <c:v>SK Raina</c:v>
                </c:pt>
                <c:pt idx="7">
                  <c:v>D Salunkhe</c:v>
                </c:pt>
                <c:pt idx="8">
                  <c:v>K Goel</c:v>
                </c:pt>
                <c:pt idx="9">
                  <c:v>RT Ponting</c:v>
                </c:pt>
              </c:strCache>
            </c:strRef>
          </c:cat>
          <c:val>
            <c:numRef>
              <c:f>'3'!$C$2:$C$11</c:f>
              <c:numCache>
                <c:formatCode>General</c:formatCode>
                <c:ptCount val="10"/>
                <c:pt idx="0">
                  <c:v>354</c:v>
                </c:pt>
                <c:pt idx="1">
                  <c:v>258</c:v>
                </c:pt>
                <c:pt idx="2">
                  <c:v>174</c:v>
                </c:pt>
                <c:pt idx="3">
                  <c:v>102</c:v>
                </c:pt>
                <c:pt idx="4">
                  <c:v>96</c:v>
                </c:pt>
                <c:pt idx="5">
                  <c:v>96</c:v>
                </c:pt>
                <c:pt idx="6">
                  <c:v>78</c:v>
                </c:pt>
                <c:pt idx="7">
                  <c:v>48</c:v>
                </c:pt>
                <c:pt idx="8">
                  <c:v>42</c:v>
                </c:pt>
                <c:pt idx="9">
                  <c:v>30</c:v>
                </c:pt>
              </c:numCache>
            </c:numRef>
          </c:val>
          <c:extLst>
            <c:ext xmlns:c16="http://schemas.microsoft.com/office/drawing/2014/chart" uri="{C3380CC4-5D6E-409C-BE32-E72D297353CC}">
              <c16:uniqueId val="{00000001-6E35-40FD-A254-A7D8E8F1CD4E}"/>
            </c:ext>
          </c:extLst>
        </c:ser>
        <c:dLbls>
          <c:showLegendKey val="0"/>
          <c:showVal val="0"/>
          <c:showCatName val="0"/>
          <c:showSerName val="0"/>
          <c:showPercent val="0"/>
          <c:showBubbleSize val="0"/>
        </c:dLbls>
        <c:gapWidth val="219"/>
        <c:overlap val="-27"/>
        <c:axId val="579413504"/>
        <c:axId val="579414584"/>
      </c:barChart>
      <c:catAx>
        <c:axId val="579413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414584"/>
        <c:crosses val="autoZero"/>
        <c:auto val="1"/>
        <c:lblAlgn val="ctr"/>
        <c:lblOffset val="100"/>
        <c:noMultiLvlLbl val="0"/>
      </c:catAx>
      <c:valAx>
        <c:axId val="57941458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41350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3">
        <a:lumMod val="40000"/>
        <a:lumOff val="60000"/>
      </a:schemeClr>
    </a:solid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bowlers with good economy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'4'!$B$1</c:f>
              <c:strCache>
                <c:ptCount val="1"/>
                <c:pt idx="0">
                  <c:v>balls_bowled</c:v>
                </c:pt>
              </c:strCache>
            </c:strRef>
          </c:tx>
          <c:spPr>
            <a:solidFill>
              <a:schemeClr val="accent1"/>
            </a:solidFill>
            <a:ln>
              <a:noFill/>
            </a:ln>
            <a:effectLst/>
          </c:spPr>
          <c:invertIfNegative val="0"/>
          <c:cat>
            <c:strRef>
              <c:f>'4'!$A$2:$A$11</c:f>
              <c:strCache>
                <c:ptCount val="10"/>
                <c:pt idx="0">
                  <c:v>I Sharma</c:v>
                </c:pt>
                <c:pt idx="1">
                  <c:v>AB Dinda</c:v>
                </c:pt>
                <c:pt idx="2">
                  <c:v>SM Pollock</c:v>
                </c:pt>
                <c:pt idx="3">
                  <c:v>MF Maharoof</c:v>
                </c:pt>
                <c:pt idx="4">
                  <c:v>R Bhatia</c:v>
                </c:pt>
                <c:pt idx="5">
                  <c:v>GD McGrath</c:v>
                </c:pt>
                <c:pt idx="6">
                  <c:v>AB Agarkar</c:v>
                </c:pt>
                <c:pt idx="7">
                  <c:v>SC Ganguly</c:v>
                </c:pt>
                <c:pt idx="8">
                  <c:v>B Akhil</c:v>
                </c:pt>
                <c:pt idx="9">
                  <c:v>YK Pathan</c:v>
                </c:pt>
              </c:strCache>
            </c:strRef>
          </c:cat>
          <c:val>
            <c:numRef>
              <c:f>'4'!$B$2:$B$11</c:f>
              <c:numCache>
                <c:formatCode>General</c:formatCode>
                <c:ptCount val="10"/>
                <c:pt idx="0">
                  <c:v>18</c:v>
                </c:pt>
                <c:pt idx="1">
                  <c:v>18</c:v>
                </c:pt>
                <c:pt idx="2">
                  <c:v>15</c:v>
                </c:pt>
                <c:pt idx="3">
                  <c:v>22</c:v>
                </c:pt>
                <c:pt idx="4">
                  <c:v>22</c:v>
                </c:pt>
                <c:pt idx="5">
                  <c:v>24</c:v>
                </c:pt>
                <c:pt idx="6">
                  <c:v>25</c:v>
                </c:pt>
                <c:pt idx="7">
                  <c:v>22</c:v>
                </c:pt>
                <c:pt idx="8">
                  <c:v>11</c:v>
                </c:pt>
                <c:pt idx="9">
                  <c:v>14</c:v>
                </c:pt>
              </c:numCache>
            </c:numRef>
          </c:val>
          <c:extLst>
            <c:ext xmlns:c16="http://schemas.microsoft.com/office/drawing/2014/chart" uri="{C3380CC4-5D6E-409C-BE32-E72D297353CC}">
              <c16:uniqueId val="{00000000-77CC-4A00-8B08-ECD8DB8C5735}"/>
            </c:ext>
          </c:extLst>
        </c:ser>
        <c:ser>
          <c:idx val="1"/>
          <c:order val="1"/>
          <c:tx>
            <c:strRef>
              <c:f>'4'!$C$1</c:f>
              <c:strCache>
                <c:ptCount val="1"/>
                <c:pt idx="0">
                  <c:v>runs_conceded</c:v>
                </c:pt>
              </c:strCache>
            </c:strRef>
          </c:tx>
          <c:spPr>
            <a:solidFill>
              <a:schemeClr val="accent2"/>
            </a:solidFill>
            <a:ln>
              <a:noFill/>
            </a:ln>
            <a:effectLst/>
          </c:spPr>
          <c:invertIfNegative val="0"/>
          <c:cat>
            <c:strRef>
              <c:f>'4'!$A$2:$A$11</c:f>
              <c:strCache>
                <c:ptCount val="10"/>
                <c:pt idx="0">
                  <c:v>I Sharma</c:v>
                </c:pt>
                <c:pt idx="1">
                  <c:v>AB Dinda</c:v>
                </c:pt>
                <c:pt idx="2">
                  <c:v>SM Pollock</c:v>
                </c:pt>
                <c:pt idx="3">
                  <c:v>MF Maharoof</c:v>
                </c:pt>
                <c:pt idx="4">
                  <c:v>R Bhatia</c:v>
                </c:pt>
                <c:pt idx="5">
                  <c:v>GD McGrath</c:v>
                </c:pt>
                <c:pt idx="6">
                  <c:v>AB Agarkar</c:v>
                </c:pt>
                <c:pt idx="7">
                  <c:v>SC Ganguly</c:v>
                </c:pt>
                <c:pt idx="8">
                  <c:v>B Akhil</c:v>
                </c:pt>
                <c:pt idx="9">
                  <c:v>YK Pathan</c:v>
                </c:pt>
              </c:strCache>
            </c:strRef>
          </c:cat>
          <c:val>
            <c:numRef>
              <c:f>'4'!$C$2:$C$11</c:f>
              <c:numCache>
                <c:formatCode>General</c:formatCode>
                <c:ptCount val="10"/>
                <c:pt idx="0">
                  <c:v>6</c:v>
                </c:pt>
                <c:pt idx="1">
                  <c:v>7</c:v>
                </c:pt>
                <c:pt idx="2">
                  <c:v>7</c:v>
                </c:pt>
                <c:pt idx="3">
                  <c:v>11</c:v>
                </c:pt>
                <c:pt idx="4">
                  <c:v>14</c:v>
                </c:pt>
                <c:pt idx="5">
                  <c:v>20</c:v>
                </c:pt>
                <c:pt idx="6">
                  <c:v>21</c:v>
                </c:pt>
                <c:pt idx="7">
                  <c:v>19</c:v>
                </c:pt>
                <c:pt idx="8">
                  <c:v>11</c:v>
                </c:pt>
                <c:pt idx="9">
                  <c:v>16</c:v>
                </c:pt>
              </c:numCache>
            </c:numRef>
          </c:val>
          <c:extLst>
            <c:ext xmlns:c16="http://schemas.microsoft.com/office/drawing/2014/chart" uri="{C3380CC4-5D6E-409C-BE32-E72D297353CC}">
              <c16:uniqueId val="{00000001-77CC-4A00-8B08-ECD8DB8C5735}"/>
            </c:ext>
          </c:extLst>
        </c:ser>
        <c:ser>
          <c:idx val="2"/>
          <c:order val="2"/>
          <c:tx>
            <c:strRef>
              <c:f>'4'!$D$1</c:f>
              <c:strCache>
                <c:ptCount val="1"/>
                <c:pt idx="0">
                  <c:v>economy_rate</c:v>
                </c:pt>
              </c:strCache>
            </c:strRef>
          </c:tx>
          <c:spPr>
            <a:solidFill>
              <a:schemeClr val="accent3"/>
            </a:solidFill>
            <a:ln>
              <a:noFill/>
            </a:ln>
            <a:effectLst/>
          </c:spPr>
          <c:invertIfNegative val="0"/>
          <c:cat>
            <c:strRef>
              <c:f>'4'!$A$2:$A$11</c:f>
              <c:strCache>
                <c:ptCount val="10"/>
                <c:pt idx="0">
                  <c:v>I Sharma</c:v>
                </c:pt>
                <c:pt idx="1">
                  <c:v>AB Dinda</c:v>
                </c:pt>
                <c:pt idx="2">
                  <c:v>SM Pollock</c:v>
                </c:pt>
                <c:pt idx="3">
                  <c:v>MF Maharoof</c:v>
                </c:pt>
                <c:pt idx="4">
                  <c:v>R Bhatia</c:v>
                </c:pt>
                <c:pt idx="5">
                  <c:v>GD McGrath</c:v>
                </c:pt>
                <c:pt idx="6">
                  <c:v>AB Agarkar</c:v>
                </c:pt>
                <c:pt idx="7">
                  <c:v>SC Ganguly</c:v>
                </c:pt>
                <c:pt idx="8">
                  <c:v>B Akhil</c:v>
                </c:pt>
                <c:pt idx="9">
                  <c:v>YK Pathan</c:v>
                </c:pt>
              </c:strCache>
            </c:strRef>
          </c:cat>
          <c:val>
            <c:numRef>
              <c:f>'4'!$D$2:$D$11</c:f>
              <c:numCache>
                <c:formatCode>General</c:formatCode>
                <c:ptCount val="10"/>
                <c:pt idx="0">
                  <c:v>0.33333333333333298</c:v>
                </c:pt>
                <c:pt idx="1">
                  <c:v>0.38888888888888801</c:v>
                </c:pt>
                <c:pt idx="2">
                  <c:v>0.46666666666666601</c:v>
                </c:pt>
                <c:pt idx="3">
                  <c:v>0.5</c:v>
                </c:pt>
                <c:pt idx="4">
                  <c:v>0.63636363636363602</c:v>
                </c:pt>
                <c:pt idx="5">
                  <c:v>0.83333333333333304</c:v>
                </c:pt>
                <c:pt idx="6">
                  <c:v>0.84</c:v>
                </c:pt>
                <c:pt idx="7">
                  <c:v>0.86363636363636298</c:v>
                </c:pt>
                <c:pt idx="8">
                  <c:v>1</c:v>
                </c:pt>
                <c:pt idx="9">
                  <c:v>1.1428571428571399</c:v>
                </c:pt>
              </c:numCache>
            </c:numRef>
          </c:val>
          <c:extLst>
            <c:ext xmlns:c16="http://schemas.microsoft.com/office/drawing/2014/chart" uri="{C3380CC4-5D6E-409C-BE32-E72D297353CC}">
              <c16:uniqueId val="{00000002-77CC-4A00-8B08-ECD8DB8C5735}"/>
            </c:ext>
          </c:extLst>
        </c:ser>
        <c:dLbls>
          <c:showLegendKey val="0"/>
          <c:showVal val="0"/>
          <c:showCatName val="0"/>
          <c:showSerName val="0"/>
          <c:showPercent val="0"/>
          <c:showBubbleSize val="0"/>
        </c:dLbls>
        <c:gapWidth val="182"/>
        <c:axId val="579530144"/>
        <c:axId val="579530864"/>
      </c:barChart>
      <c:catAx>
        <c:axId val="57953014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530864"/>
        <c:crosses val="autoZero"/>
        <c:auto val="1"/>
        <c:lblAlgn val="ctr"/>
        <c:lblOffset val="100"/>
        <c:noMultiLvlLbl val="0"/>
      </c:catAx>
      <c:valAx>
        <c:axId val="579530864"/>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79530144"/>
        <c:crosses val="autoZero"/>
        <c:crossBetween val="between"/>
      </c:valAx>
      <c:spPr>
        <a:solidFill>
          <a:schemeClr val="accent2">
            <a:lumMod val="20000"/>
            <a:lumOff val="8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3">
        <a:lumMod val="40000"/>
        <a:lumOff val="60000"/>
      </a:schemeClr>
    </a:solid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bowlers with the best strike rate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'5'!$B$1</c:f>
              <c:strCache>
                <c:ptCount val="1"/>
                <c:pt idx="0">
                  <c:v>balls_bowled</c:v>
                </c:pt>
              </c:strCache>
            </c:strRef>
          </c:tx>
          <c:spPr>
            <a:solidFill>
              <a:schemeClr val="accent1"/>
            </a:solidFill>
            <a:ln>
              <a:noFill/>
            </a:ln>
            <a:effectLst/>
          </c:spPr>
          <c:invertIfNegative val="0"/>
          <c:cat>
            <c:strRef>
              <c:f>'5'!$A$2:$A$11</c:f>
              <c:strCache>
                <c:ptCount val="10"/>
                <c:pt idx="0">
                  <c:v>AA Noffke</c:v>
                </c:pt>
                <c:pt idx="1">
                  <c:v>AB Agarkar</c:v>
                </c:pt>
                <c:pt idx="2">
                  <c:v>AB Dinda</c:v>
                </c:pt>
                <c:pt idx="3">
                  <c:v>B Akhil</c:v>
                </c:pt>
                <c:pt idx="4">
                  <c:v>B Geeves</c:v>
                </c:pt>
                <c:pt idx="5">
                  <c:v>B Lee</c:v>
                </c:pt>
                <c:pt idx="6">
                  <c:v>DL Vettori</c:v>
                </c:pt>
                <c:pt idx="7">
                  <c:v>GD McGrath</c:v>
                </c:pt>
                <c:pt idx="8">
                  <c:v>I Sharma</c:v>
                </c:pt>
                <c:pt idx="9">
                  <c:v>A Nehra</c:v>
                </c:pt>
              </c:strCache>
            </c:strRef>
          </c:cat>
          <c:val>
            <c:numRef>
              <c:f>'5'!$B$2:$B$11</c:f>
              <c:numCache>
                <c:formatCode>General</c:formatCode>
                <c:ptCount val="10"/>
                <c:pt idx="0">
                  <c:v>24</c:v>
                </c:pt>
                <c:pt idx="1">
                  <c:v>25</c:v>
                </c:pt>
                <c:pt idx="2">
                  <c:v>18</c:v>
                </c:pt>
                <c:pt idx="3">
                  <c:v>11</c:v>
                </c:pt>
                <c:pt idx="4">
                  <c:v>23</c:v>
                </c:pt>
                <c:pt idx="5">
                  <c:v>24</c:v>
                </c:pt>
                <c:pt idx="6">
                  <c:v>23</c:v>
                </c:pt>
                <c:pt idx="7">
                  <c:v>24</c:v>
                </c:pt>
                <c:pt idx="8">
                  <c:v>18</c:v>
                </c:pt>
                <c:pt idx="9">
                  <c:v>12</c:v>
                </c:pt>
              </c:numCache>
            </c:numRef>
          </c:val>
          <c:extLst>
            <c:ext xmlns:c16="http://schemas.microsoft.com/office/drawing/2014/chart" uri="{C3380CC4-5D6E-409C-BE32-E72D297353CC}">
              <c16:uniqueId val="{00000000-FD6B-47DD-960F-58F663FC079D}"/>
            </c:ext>
          </c:extLst>
        </c:ser>
        <c:ser>
          <c:idx val="1"/>
          <c:order val="1"/>
          <c:tx>
            <c:strRef>
              <c:f>'5'!$C$1</c:f>
              <c:strCache>
                <c:ptCount val="1"/>
                <c:pt idx="0">
                  <c:v>matches_played</c:v>
                </c:pt>
              </c:strCache>
            </c:strRef>
          </c:tx>
          <c:spPr>
            <a:solidFill>
              <a:schemeClr val="accent2"/>
            </a:solidFill>
            <a:ln>
              <a:noFill/>
            </a:ln>
            <a:effectLst/>
          </c:spPr>
          <c:invertIfNegative val="0"/>
          <c:cat>
            <c:strRef>
              <c:f>'5'!$A$2:$A$11</c:f>
              <c:strCache>
                <c:ptCount val="10"/>
                <c:pt idx="0">
                  <c:v>AA Noffke</c:v>
                </c:pt>
                <c:pt idx="1">
                  <c:v>AB Agarkar</c:v>
                </c:pt>
                <c:pt idx="2">
                  <c:v>AB Dinda</c:v>
                </c:pt>
                <c:pt idx="3">
                  <c:v>B Akhil</c:v>
                </c:pt>
                <c:pt idx="4">
                  <c:v>B Geeves</c:v>
                </c:pt>
                <c:pt idx="5">
                  <c:v>B Lee</c:v>
                </c:pt>
                <c:pt idx="6">
                  <c:v>DL Vettori</c:v>
                </c:pt>
                <c:pt idx="7">
                  <c:v>GD McGrath</c:v>
                </c:pt>
                <c:pt idx="8">
                  <c:v>I Sharma</c:v>
                </c:pt>
                <c:pt idx="9">
                  <c:v>A Nehra</c:v>
                </c:pt>
              </c:strCache>
            </c:strRef>
          </c:cat>
          <c:val>
            <c:numRef>
              <c:f>'5'!$C$2:$C$11</c:f>
              <c:numCache>
                <c:formatCode>General</c:formatCode>
                <c:ptCount val="10"/>
                <c:pt idx="0">
                  <c:v>24</c:v>
                </c:pt>
                <c:pt idx="1">
                  <c:v>25</c:v>
                </c:pt>
                <c:pt idx="2">
                  <c:v>18</c:v>
                </c:pt>
                <c:pt idx="3">
                  <c:v>11</c:v>
                </c:pt>
                <c:pt idx="4">
                  <c:v>23</c:v>
                </c:pt>
                <c:pt idx="5">
                  <c:v>24</c:v>
                </c:pt>
                <c:pt idx="6">
                  <c:v>23</c:v>
                </c:pt>
                <c:pt idx="7">
                  <c:v>24</c:v>
                </c:pt>
                <c:pt idx="8">
                  <c:v>18</c:v>
                </c:pt>
                <c:pt idx="9">
                  <c:v>12</c:v>
                </c:pt>
              </c:numCache>
            </c:numRef>
          </c:val>
          <c:extLst>
            <c:ext xmlns:c16="http://schemas.microsoft.com/office/drawing/2014/chart" uri="{C3380CC4-5D6E-409C-BE32-E72D297353CC}">
              <c16:uniqueId val="{00000001-FD6B-47DD-960F-58F663FC079D}"/>
            </c:ext>
          </c:extLst>
        </c:ser>
        <c:ser>
          <c:idx val="2"/>
          <c:order val="2"/>
          <c:tx>
            <c:strRef>
              <c:f>'5'!$D$1</c:f>
              <c:strCache>
                <c:ptCount val="1"/>
                <c:pt idx="0">
                  <c:v>strike_rate</c:v>
                </c:pt>
              </c:strCache>
            </c:strRef>
          </c:tx>
          <c:spPr>
            <a:solidFill>
              <a:schemeClr val="accent3"/>
            </a:solidFill>
            <a:ln>
              <a:noFill/>
            </a:ln>
            <a:effectLst/>
          </c:spPr>
          <c:invertIfNegative val="0"/>
          <c:cat>
            <c:strRef>
              <c:f>'5'!$A$2:$A$11</c:f>
              <c:strCache>
                <c:ptCount val="10"/>
                <c:pt idx="0">
                  <c:v>AA Noffke</c:v>
                </c:pt>
                <c:pt idx="1">
                  <c:v>AB Agarkar</c:v>
                </c:pt>
                <c:pt idx="2">
                  <c:v>AB Dinda</c:v>
                </c:pt>
                <c:pt idx="3">
                  <c:v>B Akhil</c:v>
                </c:pt>
                <c:pt idx="4">
                  <c:v>B Geeves</c:v>
                </c:pt>
                <c:pt idx="5">
                  <c:v>B Lee</c:v>
                </c:pt>
                <c:pt idx="6">
                  <c:v>DL Vettori</c:v>
                </c:pt>
                <c:pt idx="7">
                  <c:v>GD McGrath</c:v>
                </c:pt>
                <c:pt idx="8">
                  <c:v>I Sharma</c:v>
                </c:pt>
                <c:pt idx="9">
                  <c:v>A Nehra</c:v>
                </c:pt>
              </c:strCache>
            </c:strRef>
          </c:cat>
          <c:val>
            <c:numRef>
              <c:f>'5'!$D$2:$D$11</c:f>
              <c:numCache>
                <c:formatCode>General</c:formatCode>
                <c:ptCount val="10"/>
                <c:pt idx="0">
                  <c:v>1</c:v>
                </c:pt>
                <c:pt idx="1">
                  <c:v>1</c:v>
                </c:pt>
                <c:pt idx="2">
                  <c:v>1</c:v>
                </c:pt>
                <c:pt idx="3">
                  <c:v>1</c:v>
                </c:pt>
                <c:pt idx="4">
                  <c:v>1</c:v>
                </c:pt>
                <c:pt idx="5">
                  <c:v>1</c:v>
                </c:pt>
                <c:pt idx="6">
                  <c:v>1</c:v>
                </c:pt>
                <c:pt idx="7">
                  <c:v>1</c:v>
                </c:pt>
                <c:pt idx="8">
                  <c:v>1</c:v>
                </c:pt>
                <c:pt idx="9">
                  <c:v>1</c:v>
                </c:pt>
              </c:numCache>
            </c:numRef>
          </c:val>
          <c:extLst>
            <c:ext xmlns:c16="http://schemas.microsoft.com/office/drawing/2014/chart" uri="{C3380CC4-5D6E-409C-BE32-E72D297353CC}">
              <c16:uniqueId val="{00000002-FD6B-47DD-960F-58F663FC079D}"/>
            </c:ext>
          </c:extLst>
        </c:ser>
        <c:dLbls>
          <c:showLegendKey val="0"/>
          <c:showVal val="0"/>
          <c:showCatName val="0"/>
          <c:showSerName val="0"/>
          <c:showPercent val="0"/>
          <c:showBubbleSize val="0"/>
        </c:dLbls>
        <c:gapWidth val="219"/>
        <c:overlap val="-27"/>
        <c:axId val="594051360"/>
        <c:axId val="594042360"/>
      </c:barChart>
      <c:catAx>
        <c:axId val="59405136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4042360"/>
        <c:crosses val="autoZero"/>
        <c:auto val="1"/>
        <c:lblAlgn val="ctr"/>
        <c:lblOffset val="100"/>
        <c:noMultiLvlLbl val="0"/>
      </c:catAx>
      <c:valAx>
        <c:axId val="594042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94051360"/>
        <c:crosses val="autoZero"/>
        <c:crossBetween val="between"/>
      </c:valAx>
      <c:spPr>
        <a:solidFill>
          <a:schemeClr val="accent2">
            <a:lumMod val="20000"/>
            <a:lumOff val="8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3">
        <a:lumMod val="40000"/>
        <a:lumOff val="60000"/>
      </a:schemeClr>
    </a:solid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[e2.csv]Sheet1!PivotTable9</c:name>
    <c:fmtId val="3"/>
  </c:pivotSource>
  <c:chart>
    <c:autoTitleDeleted val="1"/>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Sheet1!$C$3</c:f>
              <c:strCache>
                <c:ptCount val="1"/>
                <c:pt idx="0">
                  <c:v>Sum of over</c:v>
                </c:pt>
              </c:strCache>
            </c:strRef>
          </c:tx>
          <c:spPr>
            <a:solidFill>
              <a:schemeClr val="accent1"/>
            </a:solidFill>
            <a:ln>
              <a:noFill/>
            </a:ln>
            <a:effectLst/>
          </c:spPr>
          <c:invertIfNegative val="0"/>
          <c:cat>
            <c:multiLvlStrRef>
              <c:f>Sheet1!$A$4:$B$7</c:f>
              <c:multiLvlStrCache>
                <c:ptCount val="4"/>
                <c:lvl>
                  <c:pt idx="0">
                    <c:v>other</c:v>
                  </c:pt>
                  <c:pt idx="1">
                    <c:v>dot</c:v>
                  </c:pt>
                  <c:pt idx="2">
                    <c:v>dot</c:v>
                  </c:pt>
                  <c:pt idx="3">
                    <c:v>other</c:v>
                  </c:pt>
                </c:lvl>
                <c:lvl>
                  <c:pt idx="0">
                    <c:v>AA Noffke</c:v>
                  </c:pt>
                  <c:pt idx="1">
                    <c:v>JH Kallis</c:v>
                  </c:pt>
                  <c:pt idx="2">
                    <c:v>Z Khan</c:v>
                  </c:pt>
                </c:lvl>
              </c:multiLvlStrCache>
            </c:multiLvlStrRef>
          </c:cat>
          <c:val>
            <c:numRef>
              <c:f>Sheet1!$C$4:$C$7</c:f>
              <c:numCache>
                <c:formatCode>General</c:formatCode>
                <c:ptCount val="4"/>
                <c:pt idx="0">
                  <c:v>12</c:v>
                </c:pt>
                <c:pt idx="1">
                  <c:v>16</c:v>
                </c:pt>
                <c:pt idx="2">
                  <c:v>7</c:v>
                </c:pt>
                <c:pt idx="3">
                  <c:v>35</c:v>
                </c:pt>
              </c:numCache>
            </c:numRef>
          </c:val>
          <c:extLst>
            <c:ext xmlns:c16="http://schemas.microsoft.com/office/drawing/2014/chart" uri="{C3380CC4-5D6E-409C-BE32-E72D297353CC}">
              <c16:uniqueId val="{00000000-8070-4882-8CE0-9C049CFE0C5D}"/>
            </c:ext>
          </c:extLst>
        </c:ser>
        <c:ser>
          <c:idx val="1"/>
          <c:order val="1"/>
          <c:tx>
            <c:strRef>
              <c:f>Sheet1!$D$3</c:f>
              <c:strCache>
                <c:ptCount val="1"/>
                <c:pt idx="0">
                  <c:v>Sum of total_runs</c:v>
                </c:pt>
              </c:strCache>
            </c:strRef>
          </c:tx>
          <c:spPr>
            <a:solidFill>
              <a:schemeClr val="accent2"/>
            </a:solidFill>
            <a:ln>
              <a:noFill/>
            </a:ln>
            <a:effectLst/>
          </c:spPr>
          <c:invertIfNegative val="0"/>
          <c:cat>
            <c:multiLvlStrRef>
              <c:f>Sheet1!$A$4:$B$7</c:f>
              <c:multiLvlStrCache>
                <c:ptCount val="4"/>
                <c:lvl>
                  <c:pt idx="0">
                    <c:v>other</c:v>
                  </c:pt>
                  <c:pt idx="1">
                    <c:v>dot</c:v>
                  </c:pt>
                  <c:pt idx="2">
                    <c:v>dot</c:v>
                  </c:pt>
                  <c:pt idx="3">
                    <c:v>other</c:v>
                  </c:pt>
                </c:lvl>
                <c:lvl>
                  <c:pt idx="0">
                    <c:v>AA Noffke</c:v>
                  </c:pt>
                  <c:pt idx="1">
                    <c:v>JH Kallis</c:v>
                  </c:pt>
                  <c:pt idx="2">
                    <c:v>Z Khan</c:v>
                  </c:pt>
                </c:lvl>
              </c:multiLvlStrCache>
            </c:multiLvlStrRef>
          </c:cat>
          <c:val>
            <c:numRef>
              <c:f>Sheet1!$D$4:$D$7</c:f>
              <c:numCache>
                <c:formatCode>General</c:formatCode>
                <c:ptCount val="4"/>
                <c:pt idx="0">
                  <c:v>2</c:v>
                </c:pt>
                <c:pt idx="1">
                  <c:v>0</c:v>
                </c:pt>
                <c:pt idx="2">
                  <c:v>0</c:v>
                </c:pt>
                <c:pt idx="3">
                  <c:v>5</c:v>
                </c:pt>
              </c:numCache>
            </c:numRef>
          </c:val>
          <c:extLst>
            <c:ext xmlns:c16="http://schemas.microsoft.com/office/drawing/2014/chart" uri="{C3380CC4-5D6E-409C-BE32-E72D297353CC}">
              <c16:uniqueId val="{00000001-8070-4882-8CE0-9C049CFE0C5D}"/>
            </c:ext>
          </c:extLst>
        </c:ser>
        <c:dLbls>
          <c:showLegendKey val="0"/>
          <c:showVal val="0"/>
          <c:showCatName val="0"/>
          <c:showSerName val="0"/>
          <c:showPercent val="0"/>
          <c:showBubbleSize val="0"/>
        </c:dLbls>
        <c:gapWidth val="219"/>
        <c:overlap val="-27"/>
        <c:axId val="550794104"/>
        <c:axId val="550797704"/>
      </c:barChart>
      <c:catAx>
        <c:axId val="550794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797704"/>
        <c:crosses val="autoZero"/>
        <c:auto val="1"/>
        <c:lblAlgn val="ctr"/>
        <c:lblOffset val="100"/>
        <c:noMultiLvlLbl val="0"/>
      </c:catAx>
      <c:valAx>
        <c:axId val="550797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50794104"/>
        <c:crosses val="autoZero"/>
        <c:crossBetween val="between"/>
      </c:valAx>
      <c:spPr>
        <a:solidFill>
          <a:schemeClr val="accent2">
            <a:lumMod val="20000"/>
            <a:lumOff val="80000"/>
          </a:schemeClr>
        </a:solidFill>
        <a:ln>
          <a:noFill/>
        </a:ln>
        <a:effectLst/>
      </c:spPr>
    </c:plotArea>
    <c:plotVisOnly val="1"/>
    <c:dispBlanksAs val="gap"/>
    <c:showDLblsOverMax val="0"/>
  </c:chart>
  <c:spPr>
    <a:solidFill>
      <a:schemeClr val="accent3">
        <a:lumMod val="40000"/>
        <a:lumOff val="60000"/>
      </a:schemeClr>
    </a:solid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dLbls>
          <c:showLegendKey val="0"/>
          <c:showVal val="0"/>
          <c:showCatName val="0"/>
          <c:showSerName val="0"/>
          <c:showPercent val="0"/>
          <c:showBubbleSize val="0"/>
          <c:showLeaderLines val="0"/>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F2D-40C4-9980-2EF404E2D430}"/>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F2D-40C4-9980-2EF404E2D430}"/>
              </c:ext>
            </c:extLst>
          </c:dPt>
          <c:cat>
            <c:strRef>
              <c:f>'e3'!$A$1:$B$1</c:f>
              <c:strCache>
                <c:ptCount val="2"/>
                <c:pt idx="0">
                  <c:v>total_boundaries</c:v>
                </c:pt>
                <c:pt idx="1">
                  <c:v>total_dot_balls</c:v>
                </c:pt>
              </c:strCache>
            </c:strRef>
          </c:cat>
          <c:val>
            <c:numRef>
              <c:f>'e3'!$A$2:$B$2</c:f>
              <c:numCache>
                <c:formatCode>General</c:formatCode>
                <c:ptCount val="2"/>
                <c:pt idx="0">
                  <c:v>163</c:v>
                </c:pt>
                <c:pt idx="1">
                  <c:v>276</c:v>
                </c:pt>
              </c:numCache>
            </c:numRef>
          </c:val>
          <c:extLst>
            <c:ext xmlns:c16="http://schemas.microsoft.com/office/drawing/2014/chart" uri="{C3380CC4-5D6E-409C-BE32-E72D297353CC}">
              <c16:uniqueId val="{00000004-AF2D-40C4-9980-2EF404E2D430}"/>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bar"/>
        <c:grouping val="clustered"/>
        <c:varyColors val="0"/>
        <c:ser>
          <c:idx val="0"/>
          <c:order val="0"/>
          <c:tx>
            <c:strRef>
              <c:f>'e4'!$A$1</c:f>
              <c:strCache>
                <c:ptCount val="1"/>
                <c:pt idx="0">
                  <c:v>batsman_runs</c:v>
                </c:pt>
              </c:strCache>
            </c:strRef>
          </c:tx>
          <c:spPr>
            <a:solidFill>
              <a:schemeClr val="accent1"/>
            </a:solidFill>
            <a:ln>
              <a:noFill/>
            </a:ln>
            <a:effectLst/>
          </c:spPr>
          <c:invertIfNegative val="0"/>
          <c:val>
            <c:numRef>
              <c:f>'e4'!$A$2:$A$4</c:f>
              <c:numCache>
                <c:formatCode>General</c:formatCode>
                <c:ptCount val="3"/>
                <c:pt idx="0">
                  <c:v>4</c:v>
                </c:pt>
                <c:pt idx="1">
                  <c:v>6</c:v>
                </c:pt>
                <c:pt idx="2">
                  <c:v>0</c:v>
                </c:pt>
              </c:numCache>
            </c:numRef>
          </c:val>
          <c:extLst>
            <c:ext xmlns:c16="http://schemas.microsoft.com/office/drawing/2014/chart" uri="{C3380CC4-5D6E-409C-BE32-E72D297353CC}">
              <c16:uniqueId val="{00000000-4170-4E4A-B639-455C76A9369C}"/>
            </c:ext>
          </c:extLst>
        </c:ser>
        <c:ser>
          <c:idx val="1"/>
          <c:order val="1"/>
          <c:tx>
            <c:strRef>
              <c:f>'e4'!$B$1</c:f>
              <c:strCache>
                <c:ptCount val="1"/>
                <c:pt idx="0">
                  <c:v>total_boundaries</c:v>
                </c:pt>
              </c:strCache>
            </c:strRef>
          </c:tx>
          <c:spPr>
            <a:solidFill>
              <a:schemeClr val="accent2"/>
            </a:solidFill>
            <a:ln>
              <a:noFill/>
            </a:ln>
            <a:effectLst/>
          </c:spPr>
          <c:invertIfNegative val="0"/>
          <c:val>
            <c:numRef>
              <c:f>'e4'!$B$2:$B$4</c:f>
              <c:numCache>
                <c:formatCode>General</c:formatCode>
                <c:ptCount val="3"/>
                <c:pt idx="0">
                  <c:v>107</c:v>
                </c:pt>
                <c:pt idx="1">
                  <c:v>50</c:v>
                </c:pt>
                <c:pt idx="2">
                  <c:v>3</c:v>
                </c:pt>
              </c:numCache>
            </c:numRef>
          </c:val>
          <c:extLst>
            <c:ext xmlns:c16="http://schemas.microsoft.com/office/drawing/2014/chart" uri="{C3380CC4-5D6E-409C-BE32-E72D297353CC}">
              <c16:uniqueId val="{00000001-4170-4E4A-B639-455C76A9369C}"/>
            </c:ext>
          </c:extLst>
        </c:ser>
        <c:dLbls>
          <c:showLegendKey val="0"/>
          <c:showVal val="0"/>
          <c:showCatName val="0"/>
          <c:showSerName val="0"/>
          <c:showPercent val="0"/>
          <c:showBubbleSize val="0"/>
        </c:dLbls>
        <c:gapWidth val="182"/>
        <c:axId val="670308632"/>
        <c:axId val="670304672"/>
      </c:barChart>
      <c:catAx>
        <c:axId val="670308632"/>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0304672"/>
        <c:crosses val="autoZero"/>
        <c:auto val="1"/>
        <c:lblAlgn val="ctr"/>
        <c:lblOffset val="100"/>
        <c:noMultiLvlLbl val="0"/>
      </c:catAx>
      <c:valAx>
        <c:axId val="67030467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70308632"/>
        <c:crosses val="autoZero"/>
        <c:crossBetween val="between"/>
      </c:valAx>
      <c:spPr>
        <a:solidFill>
          <a:schemeClr val="accent2">
            <a:lumMod val="20000"/>
            <a:lumOff val="80000"/>
          </a:schemeClr>
        </a:solid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accent3">
        <a:lumMod val="40000"/>
        <a:lumOff val="60000"/>
      </a:schemeClr>
    </a:soli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 id="15">
  <a:schemeClr val="accent2"/>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4F8605-A528-43F9-A077-18671F3B3BE5}" type="datetimeFigureOut">
              <a:rPr lang="en-GB" smtClean="0"/>
              <a:t>05/04/2024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1CC3AA-654A-429E-92C8-9E31B735CA6C}" type="slidenum">
              <a:rPr lang="en-GB" smtClean="0"/>
              <a:t>‹#›</a:t>
            </a:fld>
            <a:endParaRPr lang="en-GB"/>
          </a:p>
        </p:txBody>
      </p:sp>
    </p:spTree>
    <p:extLst>
      <p:ext uri="{BB962C8B-B14F-4D97-AF65-F5344CB8AC3E}">
        <p14:creationId xmlns:p14="http://schemas.microsoft.com/office/powerpoint/2010/main" val="108291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41CC3AA-654A-429E-92C8-9E31B735CA6C}" type="slidenum">
              <a:rPr lang="en-GB" smtClean="0"/>
              <a:t>25</a:t>
            </a:fld>
            <a:endParaRPr lang="en-GB"/>
          </a:p>
        </p:txBody>
      </p:sp>
    </p:spTree>
    <p:extLst>
      <p:ext uri="{BB962C8B-B14F-4D97-AF65-F5344CB8AC3E}">
        <p14:creationId xmlns:p14="http://schemas.microsoft.com/office/powerpoint/2010/main" val="16140602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041CC3AA-654A-429E-92C8-9E31B735CA6C}" type="slidenum">
              <a:rPr lang="en-GB" smtClean="0"/>
              <a:t>26</a:t>
            </a:fld>
            <a:endParaRPr lang="en-GB"/>
          </a:p>
        </p:txBody>
      </p:sp>
    </p:spTree>
    <p:extLst>
      <p:ext uri="{BB962C8B-B14F-4D97-AF65-F5344CB8AC3E}">
        <p14:creationId xmlns:p14="http://schemas.microsoft.com/office/powerpoint/2010/main" val="1725793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0AA50-D346-3952-EB8A-BC6EEE9E36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42890E6-D2D7-F9D9-7B04-C307C66EC4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4793E40-3CDF-6254-8A1B-1A061620DCF0}"/>
              </a:ext>
            </a:extLst>
          </p:cNvPr>
          <p:cNvSpPr>
            <a:spLocks noGrp="1"/>
          </p:cNvSpPr>
          <p:nvPr>
            <p:ph type="dt" sz="half" idx="10"/>
          </p:nvPr>
        </p:nvSpPr>
        <p:spPr/>
        <p:txBody>
          <a:bodyPr/>
          <a:lstStyle/>
          <a:p>
            <a:fld id="{01DACC13-9E07-461C-9607-A32DC06D7944}" type="datetimeFigureOut">
              <a:rPr lang="en-GB" smtClean="0"/>
              <a:t>05/04/2024</a:t>
            </a:fld>
            <a:endParaRPr lang="en-GB"/>
          </a:p>
        </p:txBody>
      </p:sp>
      <p:sp>
        <p:nvSpPr>
          <p:cNvPr id="5" name="Footer Placeholder 4">
            <a:extLst>
              <a:ext uri="{FF2B5EF4-FFF2-40B4-BE49-F238E27FC236}">
                <a16:creationId xmlns:a16="http://schemas.microsoft.com/office/drawing/2014/main" id="{B51CC94A-D6DD-67E9-DA6E-A4598D49737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11F8635-4B5D-0CC4-6A89-219E2B05A94D}"/>
              </a:ext>
            </a:extLst>
          </p:cNvPr>
          <p:cNvSpPr>
            <a:spLocks noGrp="1"/>
          </p:cNvSpPr>
          <p:nvPr>
            <p:ph type="sldNum" sz="quarter" idx="12"/>
          </p:nvPr>
        </p:nvSpPr>
        <p:spPr/>
        <p:txBody>
          <a:bodyPr/>
          <a:lstStyle/>
          <a:p>
            <a:fld id="{77D70722-6F70-497D-865E-1204B6AB3922}" type="slidenum">
              <a:rPr lang="en-GB" smtClean="0"/>
              <a:t>‹#›</a:t>
            </a:fld>
            <a:endParaRPr lang="en-GB"/>
          </a:p>
        </p:txBody>
      </p:sp>
    </p:spTree>
    <p:extLst>
      <p:ext uri="{BB962C8B-B14F-4D97-AF65-F5344CB8AC3E}">
        <p14:creationId xmlns:p14="http://schemas.microsoft.com/office/powerpoint/2010/main" val="30714825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9E08D-023F-904B-03FF-F5B8518C5F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73E8286-8D17-8132-99A7-E16BAFFABC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67B65C1-3A76-93F8-1F28-F1C4D37F60AB}"/>
              </a:ext>
            </a:extLst>
          </p:cNvPr>
          <p:cNvSpPr>
            <a:spLocks noGrp="1"/>
          </p:cNvSpPr>
          <p:nvPr>
            <p:ph type="dt" sz="half" idx="10"/>
          </p:nvPr>
        </p:nvSpPr>
        <p:spPr/>
        <p:txBody>
          <a:bodyPr/>
          <a:lstStyle/>
          <a:p>
            <a:fld id="{01DACC13-9E07-461C-9607-A32DC06D7944}" type="datetimeFigureOut">
              <a:rPr lang="en-GB" smtClean="0"/>
              <a:t>05/04/2024</a:t>
            </a:fld>
            <a:endParaRPr lang="en-GB"/>
          </a:p>
        </p:txBody>
      </p:sp>
      <p:sp>
        <p:nvSpPr>
          <p:cNvPr id="5" name="Footer Placeholder 4">
            <a:extLst>
              <a:ext uri="{FF2B5EF4-FFF2-40B4-BE49-F238E27FC236}">
                <a16:creationId xmlns:a16="http://schemas.microsoft.com/office/drawing/2014/main" id="{3AFCFB39-7765-469A-41CA-82B3FA669A3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C8275A-2B01-B73F-91AE-01242B69857C}"/>
              </a:ext>
            </a:extLst>
          </p:cNvPr>
          <p:cNvSpPr>
            <a:spLocks noGrp="1"/>
          </p:cNvSpPr>
          <p:nvPr>
            <p:ph type="sldNum" sz="quarter" idx="12"/>
          </p:nvPr>
        </p:nvSpPr>
        <p:spPr/>
        <p:txBody>
          <a:bodyPr/>
          <a:lstStyle/>
          <a:p>
            <a:fld id="{77D70722-6F70-497D-865E-1204B6AB3922}" type="slidenum">
              <a:rPr lang="en-GB" smtClean="0"/>
              <a:t>‹#›</a:t>
            </a:fld>
            <a:endParaRPr lang="en-GB"/>
          </a:p>
        </p:txBody>
      </p:sp>
    </p:spTree>
    <p:extLst>
      <p:ext uri="{BB962C8B-B14F-4D97-AF65-F5344CB8AC3E}">
        <p14:creationId xmlns:p14="http://schemas.microsoft.com/office/powerpoint/2010/main" val="2260507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D73A94-B02B-8741-A0F7-91F4BF22013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3377471-C28C-58F0-FD05-8E3E100A76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D664E85-7A12-2994-92F1-1532B05747C7}"/>
              </a:ext>
            </a:extLst>
          </p:cNvPr>
          <p:cNvSpPr>
            <a:spLocks noGrp="1"/>
          </p:cNvSpPr>
          <p:nvPr>
            <p:ph type="dt" sz="half" idx="10"/>
          </p:nvPr>
        </p:nvSpPr>
        <p:spPr/>
        <p:txBody>
          <a:bodyPr/>
          <a:lstStyle/>
          <a:p>
            <a:fld id="{01DACC13-9E07-461C-9607-A32DC06D7944}" type="datetimeFigureOut">
              <a:rPr lang="en-GB" smtClean="0"/>
              <a:t>05/04/2024</a:t>
            </a:fld>
            <a:endParaRPr lang="en-GB"/>
          </a:p>
        </p:txBody>
      </p:sp>
      <p:sp>
        <p:nvSpPr>
          <p:cNvPr id="5" name="Footer Placeholder 4">
            <a:extLst>
              <a:ext uri="{FF2B5EF4-FFF2-40B4-BE49-F238E27FC236}">
                <a16:creationId xmlns:a16="http://schemas.microsoft.com/office/drawing/2014/main" id="{9EDD9BAD-90B5-FD3E-71AA-24C24E6F76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8CF6902-30D6-2164-F2E2-50EC3E6539A4}"/>
              </a:ext>
            </a:extLst>
          </p:cNvPr>
          <p:cNvSpPr>
            <a:spLocks noGrp="1"/>
          </p:cNvSpPr>
          <p:nvPr>
            <p:ph type="sldNum" sz="quarter" idx="12"/>
          </p:nvPr>
        </p:nvSpPr>
        <p:spPr/>
        <p:txBody>
          <a:bodyPr/>
          <a:lstStyle/>
          <a:p>
            <a:fld id="{77D70722-6F70-497D-865E-1204B6AB3922}" type="slidenum">
              <a:rPr lang="en-GB" smtClean="0"/>
              <a:t>‹#›</a:t>
            </a:fld>
            <a:endParaRPr lang="en-GB"/>
          </a:p>
        </p:txBody>
      </p:sp>
    </p:spTree>
    <p:extLst>
      <p:ext uri="{BB962C8B-B14F-4D97-AF65-F5344CB8AC3E}">
        <p14:creationId xmlns:p14="http://schemas.microsoft.com/office/powerpoint/2010/main" val="582244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7F8A7-727C-AA1A-F16A-435AA24FB16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8C6F7E1-BC7F-5ED2-5054-6A127A692A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98F9F14-512C-D781-5B17-F90DBCD3B2BC}"/>
              </a:ext>
            </a:extLst>
          </p:cNvPr>
          <p:cNvSpPr>
            <a:spLocks noGrp="1"/>
          </p:cNvSpPr>
          <p:nvPr>
            <p:ph type="dt" sz="half" idx="10"/>
          </p:nvPr>
        </p:nvSpPr>
        <p:spPr/>
        <p:txBody>
          <a:bodyPr/>
          <a:lstStyle/>
          <a:p>
            <a:fld id="{01DACC13-9E07-461C-9607-A32DC06D7944}" type="datetimeFigureOut">
              <a:rPr lang="en-GB" smtClean="0"/>
              <a:t>05/04/2024</a:t>
            </a:fld>
            <a:endParaRPr lang="en-GB"/>
          </a:p>
        </p:txBody>
      </p:sp>
      <p:sp>
        <p:nvSpPr>
          <p:cNvPr id="5" name="Footer Placeholder 4">
            <a:extLst>
              <a:ext uri="{FF2B5EF4-FFF2-40B4-BE49-F238E27FC236}">
                <a16:creationId xmlns:a16="http://schemas.microsoft.com/office/drawing/2014/main" id="{65A5C8CB-6D56-6578-F4A0-F667E8ECCE6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55D8A8F-CFC8-CB6F-397D-ECBC377C11A0}"/>
              </a:ext>
            </a:extLst>
          </p:cNvPr>
          <p:cNvSpPr>
            <a:spLocks noGrp="1"/>
          </p:cNvSpPr>
          <p:nvPr>
            <p:ph type="sldNum" sz="quarter" idx="12"/>
          </p:nvPr>
        </p:nvSpPr>
        <p:spPr/>
        <p:txBody>
          <a:bodyPr/>
          <a:lstStyle/>
          <a:p>
            <a:fld id="{77D70722-6F70-497D-865E-1204B6AB3922}" type="slidenum">
              <a:rPr lang="en-GB" smtClean="0"/>
              <a:t>‹#›</a:t>
            </a:fld>
            <a:endParaRPr lang="en-GB"/>
          </a:p>
        </p:txBody>
      </p:sp>
    </p:spTree>
    <p:extLst>
      <p:ext uri="{BB962C8B-B14F-4D97-AF65-F5344CB8AC3E}">
        <p14:creationId xmlns:p14="http://schemas.microsoft.com/office/powerpoint/2010/main" val="359502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CC46C-0B60-38E6-B3F0-6E425147F3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BA80ACC-2741-F9E6-573A-5BD95ADDE85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0121BFB-82E1-E71E-F3B6-53693BBE4049}"/>
              </a:ext>
            </a:extLst>
          </p:cNvPr>
          <p:cNvSpPr>
            <a:spLocks noGrp="1"/>
          </p:cNvSpPr>
          <p:nvPr>
            <p:ph type="dt" sz="half" idx="10"/>
          </p:nvPr>
        </p:nvSpPr>
        <p:spPr/>
        <p:txBody>
          <a:bodyPr/>
          <a:lstStyle/>
          <a:p>
            <a:fld id="{01DACC13-9E07-461C-9607-A32DC06D7944}" type="datetimeFigureOut">
              <a:rPr lang="en-GB" smtClean="0"/>
              <a:t>05/04/2024</a:t>
            </a:fld>
            <a:endParaRPr lang="en-GB"/>
          </a:p>
        </p:txBody>
      </p:sp>
      <p:sp>
        <p:nvSpPr>
          <p:cNvPr id="5" name="Footer Placeholder 4">
            <a:extLst>
              <a:ext uri="{FF2B5EF4-FFF2-40B4-BE49-F238E27FC236}">
                <a16:creationId xmlns:a16="http://schemas.microsoft.com/office/drawing/2014/main" id="{2091EB56-DB98-C3D4-838F-575B9BEE7E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C88092-A8FB-57B9-FF18-704ECAC6AAE8}"/>
              </a:ext>
            </a:extLst>
          </p:cNvPr>
          <p:cNvSpPr>
            <a:spLocks noGrp="1"/>
          </p:cNvSpPr>
          <p:nvPr>
            <p:ph type="sldNum" sz="quarter" idx="12"/>
          </p:nvPr>
        </p:nvSpPr>
        <p:spPr/>
        <p:txBody>
          <a:bodyPr/>
          <a:lstStyle/>
          <a:p>
            <a:fld id="{77D70722-6F70-497D-865E-1204B6AB3922}" type="slidenum">
              <a:rPr lang="en-GB" smtClean="0"/>
              <a:t>‹#›</a:t>
            </a:fld>
            <a:endParaRPr lang="en-GB"/>
          </a:p>
        </p:txBody>
      </p:sp>
    </p:spTree>
    <p:extLst>
      <p:ext uri="{BB962C8B-B14F-4D97-AF65-F5344CB8AC3E}">
        <p14:creationId xmlns:p14="http://schemas.microsoft.com/office/powerpoint/2010/main" val="2161682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D956-2213-AA44-35DE-8A610C8210F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FEE6821-F9A8-0365-15BB-3C8BD2C5406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1C711FB-7355-CF42-A063-0145F8F7C0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C57C1B04-822F-8394-A969-C46BC422D651}"/>
              </a:ext>
            </a:extLst>
          </p:cNvPr>
          <p:cNvSpPr>
            <a:spLocks noGrp="1"/>
          </p:cNvSpPr>
          <p:nvPr>
            <p:ph type="dt" sz="half" idx="10"/>
          </p:nvPr>
        </p:nvSpPr>
        <p:spPr/>
        <p:txBody>
          <a:bodyPr/>
          <a:lstStyle/>
          <a:p>
            <a:fld id="{01DACC13-9E07-461C-9607-A32DC06D7944}" type="datetimeFigureOut">
              <a:rPr lang="en-GB" smtClean="0"/>
              <a:t>05/04/2024</a:t>
            </a:fld>
            <a:endParaRPr lang="en-GB"/>
          </a:p>
        </p:txBody>
      </p:sp>
      <p:sp>
        <p:nvSpPr>
          <p:cNvPr id="6" name="Footer Placeholder 5">
            <a:extLst>
              <a:ext uri="{FF2B5EF4-FFF2-40B4-BE49-F238E27FC236}">
                <a16:creationId xmlns:a16="http://schemas.microsoft.com/office/drawing/2014/main" id="{A3B808ED-0D51-2EDA-A50D-089CEE11802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0764101-AEE5-8E3A-A671-BB60A748271A}"/>
              </a:ext>
            </a:extLst>
          </p:cNvPr>
          <p:cNvSpPr>
            <a:spLocks noGrp="1"/>
          </p:cNvSpPr>
          <p:nvPr>
            <p:ph type="sldNum" sz="quarter" idx="12"/>
          </p:nvPr>
        </p:nvSpPr>
        <p:spPr/>
        <p:txBody>
          <a:bodyPr/>
          <a:lstStyle/>
          <a:p>
            <a:fld id="{77D70722-6F70-497D-865E-1204B6AB3922}" type="slidenum">
              <a:rPr lang="en-GB" smtClean="0"/>
              <a:t>‹#›</a:t>
            </a:fld>
            <a:endParaRPr lang="en-GB"/>
          </a:p>
        </p:txBody>
      </p:sp>
    </p:spTree>
    <p:extLst>
      <p:ext uri="{BB962C8B-B14F-4D97-AF65-F5344CB8AC3E}">
        <p14:creationId xmlns:p14="http://schemas.microsoft.com/office/powerpoint/2010/main" val="215583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1295A-B516-AE61-4852-EA6019C9F6B3}"/>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D81D103-3A3A-3078-F744-7035F4230F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D82EAB-5C44-24F1-5D25-025D0B6A6E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18BD672-0586-803C-608C-87963917E7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5481AC-925B-A54A-3A63-17E71E2D989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E982910-6F36-6CD7-1113-CFFA4E179C28}"/>
              </a:ext>
            </a:extLst>
          </p:cNvPr>
          <p:cNvSpPr>
            <a:spLocks noGrp="1"/>
          </p:cNvSpPr>
          <p:nvPr>
            <p:ph type="dt" sz="half" idx="10"/>
          </p:nvPr>
        </p:nvSpPr>
        <p:spPr/>
        <p:txBody>
          <a:bodyPr/>
          <a:lstStyle/>
          <a:p>
            <a:fld id="{01DACC13-9E07-461C-9607-A32DC06D7944}" type="datetimeFigureOut">
              <a:rPr lang="en-GB" smtClean="0"/>
              <a:t>05/04/2024</a:t>
            </a:fld>
            <a:endParaRPr lang="en-GB"/>
          </a:p>
        </p:txBody>
      </p:sp>
      <p:sp>
        <p:nvSpPr>
          <p:cNvPr id="8" name="Footer Placeholder 7">
            <a:extLst>
              <a:ext uri="{FF2B5EF4-FFF2-40B4-BE49-F238E27FC236}">
                <a16:creationId xmlns:a16="http://schemas.microsoft.com/office/drawing/2014/main" id="{8BF791D5-8D02-6B70-B493-3A589156B7A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E4FE2DC-4551-BFC7-992B-197A8C60D44B}"/>
              </a:ext>
            </a:extLst>
          </p:cNvPr>
          <p:cNvSpPr>
            <a:spLocks noGrp="1"/>
          </p:cNvSpPr>
          <p:nvPr>
            <p:ph type="sldNum" sz="quarter" idx="12"/>
          </p:nvPr>
        </p:nvSpPr>
        <p:spPr/>
        <p:txBody>
          <a:bodyPr/>
          <a:lstStyle/>
          <a:p>
            <a:fld id="{77D70722-6F70-497D-865E-1204B6AB3922}" type="slidenum">
              <a:rPr lang="en-GB" smtClean="0"/>
              <a:t>‹#›</a:t>
            </a:fld>
            <a:endParaRPr lang="en-GB"/>
          </a:p>
        </p:txBody>
      </p:sp>
    </p:spTree>
    <p:extLst>
      <p:ext uri="{BB962C8B-B14F-4D97-AF65-F5344CB8AC3E}">
        <p14:creationId xmlns:p14="http://schemas.microsoft.com/office/powerpoint/2010/main" val="343525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D6BD7-4310-2A87-2A88-61634F859E5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FBA8C1C-D685-F748-80B3-36E044BF15F7}"/>
              </a:ext>
            </a:extLst>
          </p:cNvPr>
          <p:cNvSpPr>
            <a:spLocks noGrp="1"/>
          </p:cNvSpPr>
          <p:nvPr>
            <p:ph type="dt" sz="half" idx="10"/>
          </p:nvPr>
        </p:nvSpPr>
        <p:spPr/>
        <p:txBody>
          <a:bodyPr/>
          <a:lstStyle/>
          <a:p>
            <a:fld id="{01DACC13-9E07-461C-9607-A32DC06D7944}" type="datetimeFigureOut">
              <a:rPr lang="en-GB" smtClean="0"/>
              <a:t>05/04/2024</a:t>
            </a:fld>
            <a:endParaRPr lang="en-GB"/>
          </a:p>
        </p:txBody>
      </p:sp>
      <p:sp>
        <p:nvSpPr>
          <p:cNvPr id="4" name="Footer Placeholder 3">
            <a:extLst>
              <a:ext uri="{FF2B5EF4-FFF2-40B4-BE49-F238E27FC236}">
                <a16:creationId xmlns:a16="http://schemas.microsoft.com/office/drawing/2014/main" id="{370BCB9C-5AA4-1561-7711-F125A64287E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CE9E23D-E359-5C43-8DCD-468B73C13D16}"/>
              </a:ext>
            </a:extLst>
          </p:cNvPr>
          <p:cNvSpPr>
            <a:spLocks noGrp="1"/>
          </p:cNvSpPr>
          <p:nvPr>
            <p:ph type="sldNum" sz="quarter" idx="12"/>
          </p:nvPr>
        </p:nvSpPr>
        <p:spPr/>
        <p:txBody>
          <a:bodyPr/>
          <a:lstStyle/>
          <a:p>
            <a:fld id="{77D70722-6F70-497D-865E-1204B6AB3922}" type="slidenum">
              <a:rPr lang="en-GB" smtClean="0"/>
              <a:t>‹#›</a:t>
            </a:fld>
            <a:endParaRPr lang="en-GB"/>
          </a:p>
        </p:txBody>
      </p:sp>
    </p:spTree>
    <p:extLst>
      <p:ext uri="{BB962C8B-B14F-4D97-AF65-F5344CB8AC3E}">
        <p14:creationId xmlns:p14="http://schemas.microsoft.com/office/powerpoint/2010/main" val="42413413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89B841-B535-62DA-67B6-984A979D9B3B}"/>
              </a:ext>
            </a:extLst>
          </p:cNvPr>
          <p:cNvSpPr>
            <a:spLocks noGrp="1"/>
          </p:cNvSpPr>
          <p:nvPr>
            <p:ph type="dt" sz="half" idx="10"/>
          </p:nvPr>
        </p:nvSpPr>
        <p:spPr/>
        <p:txBody>
          <a:bodyPr/>
          <a:lstStyle/>
          <a:p>
            <a:fld id="{01DACC13-9E07-461C-9607-A32DC06D7944}" type="datetimeFigureOut">
              <a:rPr lang="en-GB" smtClean="0"/>
              <a:t>05/04/2024</a:t>
            </a:fld>
            <a:endParaRPr lang="en-GB"/>
          </a:p>
        </p:txBody>
      </p:sp>
      <p:sp>
        <p:nvSpPr>
          <p:cNvPr id="3" name="Footer Placeholder 2">
            <a:extLst>
              <a:ext uri="{FF2B5EF4-FFF2-40B4-BE49-F238E27FC236}">
                <a16:creationId xmlns:a16="http://schemas.microsoft.com/office/drawing/2014/main" id="{4876B8AA-B167-3B7E-4D84-7249E3E3150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6E159B2-F2BC-4E14-E3F9-4BCD15369924}"/>
              </a:ext>
            </a:extLst>
          </p:cNvPr>
          <p:cNvSpPr>
            <a:spLocks noGrp="1"/>
          </p:cNvSpPr>
          <p:nvPr>
            <p:ph type="sldNum" sz="quarter" idx="12"/>
          </p:nvPr>
        </p:nvSpPr>
        <p:spPr/>
        <p:txBody>
          <a:bodyPr/>
          <a:lstStyle/>
          <a:p>
            <a:fld id="{77D70722-6F70-497D-865E-1204B6AB3922}" type="slidenum">
              <a:rPr lang="en-GB" smtClean="0"/>
              <a:t>‹#›</a:t>
            </a:fld>
            <a:endParaRPr lang="en-GB"/>
          </a:p>
        </p:txBody>
      </p:sp>
    </p:spTree>
    <p:extLst>
      <p:ext uri="{BB962C8B-B14F-4D97-AF65-F5344CB8AC3E}">
        <p14:creationId xmlns:p14="http://schemas.microsoft.com/office/powerpoint/2010/main" val="2754692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54D49-192E-AF1A-B7F6-8E8B0816D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E951661-0616-E41F-32D7-073786FCDF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7B38AA8-5D6E-480D-1E27-DE7478DFCD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42A328-692A-BDD2-9AC7-EDC58059227C}"/>
              </a:ext>
            </a:extLst>
          </p:cNvPr>
          <p:cNvSpPr>
            <a:spLocks noGrp="1"/>
          </p:cNvSpPr>
          <p:nvPr>
            <p:ph type="dt" sz="half" idx="10"/>
          </p:nvPr>
        </p:nvSpPr>
        <p:spPr/>
        <p:txBody>
          <a:bodyPr/>
          <a:lstStyle/>
          <a:p>
            <a:fld id="{01DACC13-9E07-461C-9607-A32DC06D7944}" type="datetimeFigureOut">
              <a:rPr lang="en-GB" smtClean="0"/>
              <a:t>05/04/2024</a:t>
            </a:fld>
            <a:endParaRPr lang="en-GB"/>
          </a:p>
        </p:txBody>
      </p:sp>
      <p:sp>
        <p:nvSpPr>
          <p:cNvPr id="6" name="Footer Placeholder 5">
            <a:extLst>
              <a:ext uri="{FF2B5EF4-FFF2-40B4-BE49-F238E27FC236}">
                <a16:creationId xmlns:a16="http://schemas.microsoft.com/office/drawing/2014/main" id="{BA308663-4634-F011-0C80-7605E12201A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4D8A43-7BDB-F3EB-7F6E-2F09D061476B}"/>
              </a:ext>
            </a:extLst>
          </p:cNvPr>
          <p:cNvSpPr>
            <a:spLocks noGrp="1"/>
          </p:cNvSpPr>
          <p:nvPr>
            <p:ph type="sldNum" sz="quarter" idx="12"/>
          </p:nvPr>
        </p:nvSpPr>
        <p:spPr/>
        <p:txBody>
          <a:bodyPr/>
          <a:lstStyle/>
          <a:p>
            <a:fld id="{77D70722-6F70-497D-865E-1204B6AB3922}" type="slidenum">
              <a:rPr lang="en-GB" smtClean="0"/>
              <a:t>‹#›</a:t>
            </a:fld>
            <a:endParaRPr lang="en-GB"/>
          </a:p>
        </p:txBody>
      </p:sp>
    </p:spTree>
    <p:extLst>
      <p:ext uri="{BB962C8B-B14F-4D97-AF65-F5344CB8AC3E}">
        <p14:creationId xmlns:p14="http://schemas.microsoft.com/office/powerpoint/2010/main" val="29254923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D9756-F865-A14C-3DF3-E02ADFC8E9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0A5867F-3B17-EA78-0383-D692FBB4EE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FBA5DBC-177A-EA87-069B-8031B2488B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6CCFFA-8846-93FE-BB78-A32EDAE416B6}"/>
              </a:ext>
            </a:extLst>
          </p:cNvPr>
          <p:cNvSpPr>
            <a:spLocks noGrp="1"/>
          </p:cNvSpPr>
          <p:nvPr>
            <p:ph type="dt" sz="half" idx="10"/>
          </p:nvPr>
        </p:nvSpPr>
        <p:spPr/>
        <p:txBody>
          <a:bodyPr/>
          <a:lstStyle/>
          <a:p>
            <a:fld id="{01DACC13-9E07-461C-9607-A32DC06D7944}" type="datetimeFigureOut">
              <a:rPr lang="en-GB" smtClean="0"/>
              <a:t>05/04/2024</a:t>
            </a:fld>
            <a:endParaRPr lang="en-GB"/>
          </a:p>
        </p:txBody>
      </p:sp>
      <p:sp>
        <p:nvSpPr>
          <p:cNvPr id="6" name="Footer Placeholder 5">
            <a:extLst>
              <a:ext uri="{FF2B5EF4-FFF2-40B4-BE49-F238E27FC236}">
                <a16:creationId xmlns:a16="http://schemas.microsoft.com/office/drawing/2014/main" id="{335407A6-0E43-86B6-A145-B4C62A29D19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8AC8E2-50D0-CEA8-8706-26B2D5F1244B}"/>
              </a:ext>
            </a:extLst>
          </p:cNvPr>
          <p:cNvSpPr>
            <a:spLocks noGrp="1"/>
          </p:cNvSpPr>
          <p:nvPr>
            <p:ph type="sldNum" sz="quarter" idx="12"/>
          </p:nvPr>
        </p:nvSpPr>
        <p:spPr/>
        <p:txBody>
          <a:bodyPr/>
          <a:lstStyle/>
          <a:p>
            <a:fld id="{77D70722-6F70-497D-865E-1204B6AB3922}" type="slidenum">
              <a:rPr lang="en-GB" smtClean="0"/>
              <a:t>‹#›</a:t>
            </a:fld>
            <a:endParaRPr lang="en-GB"/>
          </a:p>
        </p:txBody>
      </p:sp>
    </p:spTree>
    <p:extLst>
      <p:ext uri="{BB962C8B-B14F-4D97-AF65-F5344CB8AC3E}">
        <p14:creationId xmlns:p14="http://schemas.microsoft.com/office/powerpoint/2010/main" val="41611333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6C267B-F497-1701-1EFB-AF9D2D7589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A1CB683-B8BA-0C4B-2581-73206DCAA4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FC7E67-D78A-23FF-40A3-DE1718C7C9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DACC13-9E07-461C-9607-A32DC06D7944}" type="datetimeFigureOut">
              <a:rPr lang="en-GB" smtClean="0"/>
              <a:t>05/04/2024</a:t>
            </a:fld>
            <a:endParaRPr lang="en-GB"/>
          </a:p>
        </p:txBody>
      </p:sp>
      <p:sp>
        <p:nvSpPr>
          <p:cNvPr id="5" name="Footer Placeholder 4">
            <a:extLst>
              <a:ext uri="{FF2B5EF4-FFF2-40B4-BE49-F238E27FC236}">
                <a16:creationId xmlns:a16="http://schemas.microsoft.com/office/drawing/2014/main" id="{F34EEBF5-6C35-9AC5-3745-484812B0AA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E9FF95CD-5BE3-4119-07BB-71920DBC5E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7D70722-6F70-497D-865E-1204B6AB3922}" type="slidenum">
              <a:rPr lang="en-GB" smtClean="0"/>
              <a:t>‹#›</a:t>
            </a:fld>
            <a:endParaRPr lang="en-GB"/>
          </a:p>
        </p:txBody>
      </p:sp>
    </p:spTree>
    <p:extLst>
      <p:ext uri="{BB962C8B-B14F-4D97-AF65-F5344CB8AC3E}">
        <p14:creationId xmlns:p14="http://schemas.microsoft.com/office/powerpoint/2010/main" val="3269544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slide" Target="slide14.xml"/><Relationship Id="rId18" Type="http://schemas.openxmlformats.org/officeDocument/2006/relationships/image" Target="../media/image9.png"/><Relationship Id="rId26" Type="http://schemas.openxmlformats.org/officeDocument/2006/relationships/image" Target="../media/image13.png"/><Relationship Id="rId3" Type="http://schemas.openxmlformats.org/officeDocument/2006/relationships/slide" Target="slide4.xml"/><Relationship Id="rId21" Type="http://schemas.openxmlformats.org/officeDocument/2006/relationships/slide" Target="slide29.xml"/><Relationship Id="rId7" Type="http://schemas.openxmlformats.org/officeDocument/2006/relationships/slide" Target="slide8.xml"/><Relationship Id="rId12" Type="http://schemas.openxmlformats.org/officeDocument/2006/relationships/image" Target="../media/image6.png"/><Relationship Id="rId17" Type="http://schemas.openxmlformats.org/officeDocument/2006/relationships/slide" Target="slide19.xml"/><Relationship Id="rId25" Type="http://schemas.openxmlformats.org/officeDocument/2006/relationships/slide" Target="slide27.xml"/><Relationship Id="rId2" Type="http://schemas.openxmlformats.org/officeDocument/2006/relationships/image" Target="../media/image1.png"/><Relationship Id="rId16" Type="http://schemas.openxmlformats.org/officeDocument/2006/relationships/image" Target="../media/image8.png"/><Relationship Id="rId20"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3.png"/><Relationship Id="rId11" Type="http://schemas.openxmlformats.org/officeDocument/2006/relationships/slide" Target="slide12.xml"/><Relationship Id="rId24" Type="http://schemas.openxmlformats.org/officeDocument/2006/relationships/image" Target="../media/image12.png"/><Relationship Id="rId5" Type="http://schemas.openxmlformats.org/officeDocument/2006/relationships/slide" Target="slide6.xml"/><Relationship Id="rId15" Type="http://schemas.openxmlformats.org/officeDocument/2006/relationships/slide" Target="slide17.xml"/><Relationship Id="rId23" Type="http://schemas.openxmlformats.org/officeDocument/2006/relationships/slide" Target="slide31.xml"/><Relationship Id="rId10" Type="http://schemas.openxmlformats.org/officeDocument/2006/relationships/image" Target="../media/image5.png"/><Relationship Id="rId19" Type="http://schemas.openxmlformats.org/officeDocument/2006/relationships/slide" Target="slide21.xml"/><Relationship Id="rId4" Type="http://schemas.openxmlformats.org/officeDocument/2006/relationships/image" Target="../media/image2.png"/><Relationship Id="rId9" Type="http://schemas.openxmlformats.org/officeDocument/2006/relationships/slide" Target="slide10.xml"/><Relationship Id="rId14" Type="http://schemas.openxmlformats.org/officeDocument/2006/relationships/image" Target="../media/image7.png"/><Relationship Id="rId22" Type="http://schemas.openxmlformats.org/officeDocument/2006/relationships/image" Target="../media/image11.png"/><Relationship Id="rId27" Type="http://schemas.openxmlformats.org/officeDocument/2006/relationships/slide" Target="slide26.xml"/></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639E55C-49CB-1CD9-AB4F-E41BF7F7AF8C}"/>
              </a:ext>
            </a:extLst>
          </p:cNvPr>
          <p:cNvSpPr/>
          <p:nvPr/>
        </p:nvSpPr>
        <p:spPr>
          <a:xfrm>
            <a:off x="200331" y="2451008"/>
            <a:ext cx="2802194" cy="215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 name="Rectangle 2">
            <a:extLst>
              <a:ext uri="{FF2B5EF4-FFF2-40B4-BE49-F238E27FC236}">
                <a16:creationId xmlns:a16="http://schemas.microsoft.com/office/drawing/2014/main" id="{42C81D7B-39C0-461B-EF70-678DD545E6D9}"/>
              </a:ext>
            </a:extLst>
          </p:cNvPr>
          <p:cNvSpPr/>
          <p:nvPr/>
        </p:nvSpPr>
        <p:spPr>
          <a:xfrm>
            <a:off x="3154143" y="182840"/>
            <a:ext cx="2802194" cy="215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 name="Rectangle 3">
            <a:extLst>
              <a:ext uri="{FF2B5EF4-FFF2-40B4-BE49-F238E27FC236}">
                <a16:creationId xmlns:a16="http://schemas.microsoft.com/office/drawing/2014/main" id="{77A7E2E0-40DF-F468-43FA-CD5065C49139}"/>
              </a:ext>
            </a:extLst>
          </p:cNvPr>
          <p:cNvSpPr/>
          <p:nvPr/>
        </p:nvSpPr>
        <p:spPr>
          <a:xfrm>
            <a:off x="6096000" y="182839"/>
            <a:ext cx="3450004" cy="215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Rectangle 5">
            <a:extLst>
              <a:ext uri="{FF2B5EF4-FFF2-40B4-BE49-F238E27FC236}">
                <a16:creationId xmlns:a16="http://schemas.microsoft.com/office/drawing/2014/main" id="{631E41CA-E955-4C72-E4E5-5EB471B2470B}"/>
              </a:ext>
            </a:extLst>
          </p:cNvPr>
          <p:cNvSpPr/>
          <p:nvPr/>
        </p:nvSpPr>
        <p:spPr>
          <a:xfrm>
            <a:off x="9692260" y="2454226"/>
            <a:ext cx="2297060" cy="215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7" name="Rectangle 6">
            <a:extLst>
              <a:ext uri="{FF2B5EF4-FFF2-40B4-BE49-F238E27FC236}">
                <a16:creationId xmlns:a16="http://schemas.microsoft.com/office/drawing/2014/main" id="{05DD4E3A-DDAB-1721-76F0-C5427BAE9854}"/>
              </a:ext>
            </a:extLst>
          </p:cNvPr>
          <p:cNvSpPr/>
          <p:nvPr/>
        </p:nvSpPr>
        <p:spPr>
          <a:xfrm>
            <a:off x="6892413" y="8436077"/>
            <a:ext cx="2802194" cy="215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A1605D41-5B83-4236-42A7-8BBF5FA943E0}"/>
              </a:ext>
            </a:extLst>
          </p:cNvPr>
          <p:cNvSpPr/>
          <p:nvPr/>
        </p:nvSpPr>
        <p:spPr>
          <a:xfrm>
            <a:off x="200331" y="192061"/>
            <a:ext cx="2802194" cy="21532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032FF56F-F83A-3121-AB6E-2E43E86D1C47}"/>
              </a:ext>
            </a:extLst>
          </p:cNvPr>
          <p:cNvSpPr/>
          <p:nvPr/>
        </p:nvSpPr>
        <p:spPr>
          <a:xfrm>
            <a:off x="3154142" y="2451008"/>
            <a:ext cx="2802194" cy="215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4576EB9B-374B-42A4-3BA2-50690B12A6C4}"/>
              </a:ext>
            </a:extLst>
          </p:cNvPr>
          <p:cNvSpPr/>
          <p:nvPr/>
        </p:nvSpPr>
        <p:spPr>
          <a:xfrm>
            <a:off x="9685666" y="192063"/>
            <a:ext cx="2306003" cy="215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pslz="http://schemas.microsoft.com/office/powerpoint/2016/slidezoom" Requires="pslz">
          <p:graphicFrame>
            <p:nvGraphicFramePr>
              <p:cNvPr id="12" name="Slide Zoom 11">
                <a:extLst>
                  <a:ext uri="{FF2B5EF4-FFF2-40B4-BE49-F238E27FC236}">
                    <a16:creationId xmlns:a16="http://schemas.microsoft.com/office/drawing/2014/main" id="{0E64A641-78BD-8E0F-F334-90EEFCD32846}"/>
                  </a:ext>
                </a:extLst>
              </p:cNvPr>
              <p:cNvGraphicFramePr>
                <a:graphicFrameLocks noChangeAspect="1"/>
              </p:cNvGraphicFramePr>
              <p:nvPr>
                <p:extLst>
                  <p:ext uri="{D42A27DB-BD31-4B8C-83A1-F6EECF244321}">
                    <p14:modId xmlns:p14="http://schemas.microsoft.com/office/powerpoint/2010/main" val="2173782386"/>
                  </p:ext>
                </p:extLst>
              </p:nvPr>
            </p:nvGraphicFramePr>
            <p:xfrm>
              <a:off x="200331" y="368707"/>
              <a:ext cx="2802194" cy="1967398"/>
            </p:xfrm>
            <a:graphic>
              <a:graphicData uri="http://schemas.microsoft.com/office/powerpoint/2016/slidezoom">
                <pslz:sldZm>
                  <pslz:sldZmObj sldId="283" cId="2432223934">
                    <pslz:zmPr id="{61963E00-EEA8-4EA7-9916-796827758FC1}">
                      <p166:blipFill xmlns:p166="http://schemas.microsoft.com/office/powerpoint/2016/6/main">
                        <a:blip r:embed="rId2"/>
                        <a:stretch>
                          <a:fillRect/>
                        </a:stretch>
                      </p166:blipFill>
                      <p166:spPr xmlns:p166="http://schemas.microsoft.com/office/powerpoint/2016/6/main">
                        <a:xfrm>
                          <a:off x="0" y="0"/>
                          <a:ext cx="2802194" cy="1967398"/>
                        </a:xfrm>
                        <a:prstGeom prst="rect">
                          <a:avLst/>
                        </a:prstGeom>
                        <a:ln w="3175">
                          <a:solidFill>
                            <a:prstClr val="ltGray"/>
                          </a:solidFill>
                        </a:ln>
                      </p166:spPr>
                    </pslz:zmPr>
                  </pslz:sldZmObj>
                </pslz:sldZm>
              </a:graphicData>
            </a:graphic>
          </p:graphicFrame>
        </mc:Choice>
        <mc:Fallback>
          <p:pic>
            <p:nvPicPr>
              <p:cNvPr id="12" name="Slide Zoom 11">
                <a:hlinkClick r:id="rId3" action="ppaction://hlinksldjump"/>
                <a:extLst>
                  <a:ext uri="{FF2B5EF4-FFF2-40B4-BE49-F238E27FC236}">
                    <a16:creationId xmlns:a16="http://schemas.microsoft.com/office/drawing/2014/main" id="{0E64A641-78BD-8E0F-F334-90EEFCD32846}"/>
                  </a:ext>
                </a:extLst>
              </p:cNvPr>
              <p:cNvPicPr>
                <a:picLocks noGrp="1" noRot="1" noChangeAspect="1" noMove="1" noResize="1" noEditPoints="1" noAdjustHandles="1" noChangeArrowheads="1" noChangeShapeType="1"/>
              </p:cNvPicPr>
              <p:nvPr/>
            </p:nvPicPr>
            <p:blipFill>
              <a:blip r:embed="rId2"/>
              <a:stretch>
                <a:fillRect/>
              </a:stretch>
            </p:blipFill>
            <p:spPr>
              <a:xfrm>
                <a:off x="200331" y="368707"/>
                <a:ext cx="2802194" cy="1967398"/>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4" name="Slide Zoom 13">
                <a:extLst>
                  <a:ext uri="{FF2B5EF4-FFF2-40B4-BE49-F238E27FC236}">
                    <a16:creationId xmlns:a16="http://schemas.microsoft.com/office/drawing/2014/main" id="{F0BD29CE-9043-8CA4-C847-024B99304659}"/>
                  </a:ext>
                </a:extLst>
              </p:cNvPr>
              <p:cNvGraphicFramePr>
                <a:graphicFrameLocks noChangeAspect="1"/>
              </p:cNvGraphicFramePr>
              <p:nvPr>
                <p:extLst>
                  <p:ext uri="{D42A27DB-BD31-4B8C-83A1-F6EECF244321}">
                    <p14:modId xmlns:p14="http://schemas.microsoft.com/office/powerpoint/2010/main" val="3781755201"/>
                  </p:ext>
                </p:extLst>
              </p:nvPr>
            </p:nvGraphicFramePr>
            <p:xfrm>
              <a:off x="3154143" y="380437"/>
              <a:ext cx="2802194" cy="1960863"/>
            </p:xfrm>
            <a:graphic>
              <a:graphicData uri="http://schemas.microsoft.com/office/powerpoint/2016/slidezoom">
                <pslz:sldZm>
                  <pslz:sldZmObj sldId="260" cId="187779636">
                    <pslz:zmPr id="{05310485-C989-4241-83BF-99D226D4D080}" transitionDur="1000">
                      <p166:blipFill xmlns:p166="http://schemas.microsoft.com/office/powerpoint/2016/6/main">
                        <a:blip r:embed="rId4"/>
                        <a:stretch>
                          <a:fillRect/>
                        </a:stretch>
                      </p166:blipFill>
                      <p166:spPr xmlns:p166="http://schemas.microsoft.com/office/powerpoint/2016/6/main">
                        <a:xfrm>
                          <a:off x="0" y="0"/>
                          <a:ext cx="2802194" cy="1960863"/>
                        </a:xfrm>
                        <a:prstGeom prst="rect">
                          <a:avLst/>
                        </a:prstGeom>
                        <a:ln w="3175">
                          <a:solidFill>
                            <a:prstClr val="ltGray"/>
                          </a:solidFill>
                        </a:ln>
                      </p166:spPr>
                    </pslz:zmPr>
                  </pslz:sldZmObj>
                </pslz:sldZm>
              </a:graphicData>
            </a:graphic>
          </p:graphicFrame>
        </mc:Choice>
        <mc:Fallback>
          <p:pic>
            <p:nvPicPr>
              <p:cNvPr id="14" name="Slide Zoom 13">
                <a:hlinkClick r:id="rId5" action="ppaction://hlinksldjump"/>
                <a:extLst>
                  <a:ext uri="{FF2B5EF4-FFF2-40B4-BE49-F238E27FC236}">
                    <a16:creationId xmlns:a16="http://schemas.microsoft.com/office/drawing/2014/main" id="{F0BD29CE-9043-8CA4-C847-024B99304659}"/>
                  </a:ext>
                </a:extLst>
              </p:cNvPr>
              <p:cNvPicPr>
                <a:picLocks noGrp="1" noRot="1" noChangeAspect="1" noMove="1" noResize="1" noEditPoints="1" noAdjustHandles="1" noChangeArrowheads="1" noChangeShapeType="1"/>
              </p:cNvPicPr>
              <p:nvPr/>
            </p:nvPicPr>
            <p:blipFill>
              <a:blip r:embed="rId4"/>
              <a:stretch>
                <a:fillRect/>
              </a:stretch>
            </p:blipFill>
            <p:spPr>
              <a:xfrm>
                <a:off x="3154143" y="380437"/>
                <a:ext cx="2802194" cy="1960863"/>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6" name="Slide Zoom 15">
                <a:extLst>
                  <a:ext uri="{FF2B5EF4-FFF2-40B4-BE49-F238E27FC236}">
                    <a16:creationId xmlns:a16="http://schemas.microsoft.com/office/drawing/2014/main" id="{8A9E1832-23AD-4AB8-ED99-D4FBF3721378}"/>
                  </a:ext>
                </a:extLst>
              </p:cNvPr>
              <p:cNvGraphicFramePr>
                <a:graphicFrameLocks noChangeAspect="1"/>
              </p:cNvGraphicFramePr>
              <p:nvPr>
                <p:extLst>
                  <p:ext uri="{D42A27DB-BD31-4B8C-83A1-F6EECF244321}">
                    <p14:modId xmlns:p14="http://schemas.microsoft.com/office/powerpoint/2010/main" val="3644478476"/>
                  </p:ext>
                </p:extLst>
              </p:nvPr>
            </p:nvGraphicFramePr>
            <p:xfrm>
              <a:off x="200331" y="2604526"/>
              <a:ext cx="2802195" cy="1999747"/>
            </p:xfrm>
            <a:graphic>
              <a:graphicData uri="http://schemas.microsoft.com/office/powerpoint/2016/slidezoom">
                <pslz:sldZm>
                  <pslz:sldZmObj sldId="262" cId="477503532">
                    <pslz:zmPr id="{AC6713CB-C12B-4218-9319-89E1732A5F18}" transitionDur="1000">
                      <p166:blipFill xmlns:p166="http://schemas.microsoft.com/office/powerpoint/2016/6/main">
                        <a:blip r:embed="rId6"/>
                        <a:stretch>
                          <a:fillRect/>
                        </a:stretch>
                      </p166:blipFill>
                      <p166:spPr xmlns:p166="http://schemas.microsoft.com/office/powerpoint/2016/6/main">
                        <a:xfrm>
                          <a:off x="0" y="0"/>
                          <a:ext cx="2802195" cy="1999747"/>
                        </a:xfrm>
                        <a:prstGeom prst="rect">
                          <a:avLst/>
                        </a:prstGeom>
                        <a:ln w="3175">
                          <a:solidFill>
                            <a:prstClr val="ltGray"/>
                          </a:solidFill>
                        </a:ln>
                      </p166:spPr>
                    </pslz:zmPr>
                  </pslz:sldZmObj>
                </pslz:sldZm>
              </a:graphicData>
            </a:graphic>
          </p:graphicFrame>
        </mc:Choice>
        <mc:Fallback>
          <p:pic>
            <p:nvPicPr>
              <p:cNvPr id="16" name="Slide Zoom 15">
                <a:hlinkClick r:id="rId7" action="ppaction://hlinksldjump"/>
                <a:extLst>
                  <a:ext uri="{FF2B5EF4-FFF2-40B4-BE49-F238E27FC236}">
                    <a16:creationId xmlns:a16="http://schemas.microsoft.com/office/drawing/2014/main" id="{8A9E1832-23AD-4AB8-ED99-D4FBF3721378}"/>
                  </a:ext>
                </a:extLst>
              </p:cNvPr>
              <p:cNvPicPr>
                <a:picLocks noGrp="1" noRot="1" noChangeAspect="1" noMove="1" noResize="1" noEditPoints="1" noAdjustHandles="1" noChangeArrowheads="1" noChangeShapeType="1"/>
              </p:cNvPicPr>
              <p:nvPr/>
            </p:nvPicPr>
            <p:blipFill>
              <a:blip r:embed="rId6"/>
              <a:stretch>
                <a:fillRect/>
              </a:stretch>
            </p:blipFill>
            <p:spPr>
              <a:xfrm>
                <a:off x="200331" y="2604526"/>
                <a:ext cx="2802195" cy="1999747"/>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18" name="Slide Zoom 17">
                <a:extLst>
                  <a:ext uri="{FF2B5EF4-FFF2-40B4-BE49-F238E27FC236}">
                    <a16:creationId xmlns:a16="http://schemas.microsoft.com/office/drawing/2014/main" id="{E59030F8-6CFB-89E9-37C2-65BBE6A10DB6}"/>
                  </a:ext>
                </a:extLst>
              </p:cNvPr>
              <p:cNvGraphicFramePr>
                <a:graphicFrameLocks noChangeAspect="1"/>
              </p:cNvGraphicFramePr>
              <p:nvPr>
                <p:extLst>
                  <p:ext uri="{D42A27DB-BD31-4B8C-83A1-F6EECF244321}">
                    <p14:modId xmlns:p14="http://schemas.microsoft.com/office/powerpoint/2010/main" val="94023846"/>
                  </p:ext>
                </p:extLst>
              </p:nvPr>
            </p:nvGraphicFramePr>
            <p:xfrm>
              <a:off x="3154141" y="2607744"/>
              <a:ext cx="2802194" cy="1999747"/>
            </p:xfrm>
            <a:graphic>
              <a:graphicData uri="http://schemas.microsoft.com/office/powerpoint/2016/slidezoom">
                <pslz:sldZm>
                  <pslz:sldZmObj sldId="263" cId="3256188484">
                    <pslz:zmPr id="{5268C2C3-C3D1-4476-99D4-521AF9E370FE}" transitionDur="1000">
                      <p166:blipFill xmlns:p166="http://schemas.microsoft.com/office/powerpoint/2016/6/main">
                        <a:blip r:embed="rId8"/>
                        <a:stretch>
                          <a:fillRect/>
                        </a:stretch>
                      </p166:blipFill>
                      <p166:spPr xmlns:p166="http://schemas.microsoft.com/office/powerpoint/2016/6/main">
                        <a:xfrm>
                          <a:off x="0" y="0"/>
                          <a:ext cx="2802194" cy="1999747"/>
                        </a:xfrm>
                        <a:prstGeom prst="rect">
                          <a:avLst/>
                        </a:prstGeom>
                        <a:ln w="3175">
                          <a:solidFill>
                            <a:prstClr val="ltGray"/>
                          </a:solidFill>
                        </a:ln>
                      </p166:spPr>
                    </pslz:zmPr>
                  </pslz:sldZmObj>
                </pslz:sldZm>
              </a:graphicData>
            </a:graphic>
          </p:graphicFrame>
        </mc:Choice>
        <mc:Fallback>
          <p:pic>
            <p:nvPicPr>
              <p:cNvPr id="18" name="Slide Zoom 17">
                <a:hlinkClick r:id="rId9" action="ppaction://hlinksldjump"/>
                <a:extLst>
                  <a:ext uri="{FF2B5EF4-FFF2-40B4-BE49-F238E27FC236}">
                    <a16:creationId xmlns:a16="http://schemas.microsoft.com/office/drawing/2014/main" id="{E59030F8-6CFB-89E9-37C2-65BBE6A10DB6}"/>
                  </a:ext>
                </a:extLst>
              </p:cNvPr>
              <p:cNvPicPr>
                <a:picLocks noGrp="1" noRot="1" noChangeAspect="1" noMove="1" noResize="1" noEditPoints="1" noAdjustHandles="1" noChangeArrowheads="1" noChangeShapeType="1"/>
              </p:cNvPicPr>
              <p:nvPr/>
            </p:nvPicPr>
            <p:blipFill>
              <a:blip r:embed="rId8"/>
              <a:stretch>
                <a:fillRect/>
              </a:stretch>
            </p:blipFill>
            <p:spPr>
              <a:xfrm>
                <a:off x="3154141" y="2607744"/>
                <a:ext cx="2802194" cy="1999747"/>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0" name="Slide Zoom 19">
                <a:extLst>
                  <a:ext uri="{FF2B5EF4-FFF2-40B4-BE49-F238E27FC236}">
                    <a16:creationId xmlns:a16="http://schemas.microsoft.com/office/drawing/2014/main" id="{F5A6A280-DEC6-DD2A-D12A-33B454DCA02A}"/>
                  </a:ext>
                </a:extLst>
              </p:cNvPr>
              <p:cNvGraphicFramePr>
                <a:graphicFrameLocks noChangeAspect="1"/>
              </p:cNvGraphicFramePr>
              <p:nvPr>
                <p:extLst>
                  <p:ext uri="{D42A27DB-BD31-4B8C-83A1-F6EECF244321}">
                    <p14:modId xmlns:p14="http://schemas.microsoft.com/office/powerpoint/2010/main" val="733537658"/>
                  </p:ext>
                </p:extLst>
              </p:nvPr>
            </p:nvGraphicFramePr>
            <p:xfrm>
              <a:off x="6095999" y="345581"/>
              <a:ext cx="3450005" cy="1990523"/>
            </p:xfrm>
            <a:graphic>
              <a:graphicData uri="http://schemas.microsoft.com/office/powerpoint/2016/slidezoom">
                <pslz:sldZm>
                  <pslz:sldZmObj sldId="266" cId="614355954">
                    <pslz:zmPr id="{AB85734C-A2DA-4287-9C7E-4A9AC8374E11}" returnToParent="0" transitionDur="1000">
                      <p166:blipFill xmlns:p166="http://schemas.microsoft.com/office/powerpoint/2016/6/main">
                        <a:blip r:embed="rId10"/>
                        <a:stretch>
                          <a:fillRect/>
                        </a:stretch>
                      </p166:blipFill>
                      <p166:spPr xmlns:p166="http://schemas.microsoft.com/office/powerpoint/2016/6/main">
                        <a:xfrm>
                          <a:off x="0" y="0"/>
                          <a:ext cx="3450005" cy="1990523"/>
                        </a:xfrm>
                        <a:prstGeom prst="rect">
                          <a:avLst/>
                        </a:prstGeom>
                        <a:ln w="3175">
                          <a:solidFill>
                            <a:prstClr val="ltGray"/>
                          </a:solidFill>
                        </a:ln>
                      </p166:spPr>
                    </pslz:zmPr>
                  </pslz:sldZmObj>
                </pslz:sldZm>
              </a:graphicData>
            </a:graphic>
          </p:graphicFrame>
        </mc:Choice>
        <mc:Fallback>
          <p:pic>
            <p:nvPicPr>
              <p:cNvPr id="20" name="Slide Zoom 19">
                <a:hlinkClick r:id="rId11" action="ppaction://hlinksldjump"/>
                <a:extLst>
                  <a:ext uri="{FF2B5EF4-FFF2-40B4-BE49-F238E27FC236}">
                    <a16:creationId xmlns:a16="http://schemas.microsoft.com/office/drawing/2014/main" id="{F5A6A280-DEC6-DD2A-D12A-33B454DCA02A}"/>
                  </a:ext>
                </a:extLst>
              </p:cNvPr>
              <p:cNvPicPr>
                <a:picLocks noGrp="1" noRot="1" noChangeAspect="1" noMove="1" noResize="1" noEditPoints="1" noAdjustHandles="1" noChangeArrowheads="1" noChangeShapeType="1"/>
              </p:cNvPicPr>
              <p:nvPr/>
            </p:nvPicPr>
            <p:blipFill>
              <a:blip r:embed="rId10"/>
              <a:stretch>
                <a:fillRect/>
              </a:stretch>
            </p:blipFill>
            <p:spPr>
              <a:xfrm>
                <a:off x="6095999" y="345581"/>
                <a:ext cx="3450005" cy="1990523"/>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22" name="Slide Zoom 21">
                <a:extLst>
                  <a:ext uri="{FF2B5EF4-FFF2-40B4-BE49-F238E27FC236}">
                    <a16:creationId xmlns:a16="http://schemas.microsoft.com/office/drawing/2014/main" id="{C78347AA-7CBF-ACB8-1692-0DE80E3E0620}"/>
                  </a:ext>
                </a:extLst>
              </p:cNvPr>
              <p:cNvGraphicFramePr>
                <a:graphicFrameLocks noChangeAspect="1"/>
              </p:cNvGraphicFramePr>
              <p:nvPr>
                <p:extLst>
                  <p:ext uri="{D42A27DB-BD31-4B8C-83A1-F6EECF244321}">
                    <p14:modId xmlns:p14="http://schemas.microsoft.com/office/powerpoint/2010/main" val="2967636305"/>
                  </p:ext>
                </p:extLst>
              </p:nvPr>
            </p:nvGraphicFramePr>
            <p:xfrm>
              <a:off x="9694607" y="2604526"/>
              <a:ext cx="2294714" cy="1999747"/>
            </p:xfrm>
            <a:graphic>
              <a:graphicData uri="http://schemas.microsoft.com/office/powerpoint/2016/slidezoom">
                <pslz:sldZm>
                  <pslz:sldZmObj sldId="284" cId="4054085020">
                    <pslz:zmPr id="{525046B9-2144-4654-8816-78359667F67D}" transitionDur="1000">
                      <p166:blipFill xmlns:p166="http://schemas.microsoft.com/office/powerpoint/2016/6/main">
                        <a:blip r:embed="rId12"/>
                        <a:stretch>
                          <a:fillRect/>
                        </a:stretch>
                      </p166:blipFill>
                      <p166:spPr xmlns:p166="http://schemas.microsoft.com/office/powerpoint/2016/6/main">
                        <a:xfrm>
                          <a:off x="0" y="0"/>
                          <a:ext cx="2294714" cy="1999747"/>
                        </a:xfrm>
                        <a:prstGeom prst="rect">
                          <a:avLst/>
                        </a:prstGeom>
                        <a:ln w="3175">
                          <a:solidFill>
                            <a:prstClr val="ltGray"/>
                          </a:solidFill>
                        </a:ln>
                      </p166:spPr>
                    </pslz:zmPr>
                  </pslz:sldZmObj>
                </pslz:sldZm>
              </a:graphicData>
            </a:graphic>
          </p:graphicFrame>
        </mc:Choice>
        <mc:Fallback>
          <p:pic>
            <p:nvPicPr>
              <p:cNvPr id="22" name="Slide Zoom 21">
                <a:hlinkClick r:id="rId13" action="ppaction://hlinksldjump"/>
                <a:extLst>
                  <a:ext uri="{FF2B5EF4-FFF2-40B4-BE49-F238E27FC236}">
                    <a16:creationId xmlns:a16="http://schemas.microsoft.com/office/drawing/2014/main" id="{C78347AA-7CBF-ACB8-1692-0DE80E3E0620}"/>
                  </a:ext>
                </a:extLst>
              </p:cNvPr>
              <p:cNvPicPr>
                <a:picLocks noGrp="1" noRot="1" noChangeAspect="1" noMove="1" noResize="1" noEditPoints="1" noAdjustHandles="1" noChangeArrowheads="1" noChangeShapeType="1"/>
              </p:cNvPicPr>
              <p:nvPr/>
            </p:nvPicPr>
            <p:blipFill>
              <a:blip r:embed="rId12"/>
              <a:stretch>
                <a:fillRect/>
              </a:stretch>
            </p:blipFill>
            <p:spPr>
              <a:xfrm>
                <a:off x="9694607" y="2604526"/>
                <a:ext cx="2294714" cy="1999747"/>
              </a:xfrm>
              <a:prstGeom prst="rect">
                <a:avLst/>
              </a:prstGeom>
              <a:ln w="3175">
                <a:solidFill>
                  <a:prstClr val="ltGray"/>
                </a:solidFill>
              </a:ln>
            </p:spPr>
          </p:pic>
        </mc:Fallback>
      </mc:AlternateContent>
      <p:sp>
        <p:nvSpPr>
          <p:cNvPr id="23" name="Rectangle 22">
            <a:extLst>
              <a:ext uri="{FF2B5EF4-FFF2-40B4-BE49-F238E27FC236}">
                <a16:creationId xmlns:a16="http://schemas.microsoft.com/office/drawing/2014/main" id="{BD328BA5-F726-B5E4-E8DF-DA8F616FE025}"/>
              </a:ext>
            </a:extLst>
          </p:cNvPr>
          <p:cNvSpPr/>
          <p:nvPr/>
        </p:nvSpPr>
        <p:spPr>
          <a:xfrm>
            <a:off x="6095999" y="4713303"/>
            <a:ext cx="2306003" cy="19968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4" name="Rectangle 23">
            <a:extLst>
              <a:ext uri="{FF2B5EF4-FFF2-40B4-BE49-F238E27FC236}">
                <a16:creationId xmlns:a16="http://schemas.microsoft.com/office/drawing/2014/main" id="{29848C8D-5A5C-187C-151E-B3454699853A}"/>
              </a:ext>
            </a:extLst>
          </p:cNvPr>
          <p:cNvSpPr/>
          <p:nvPr/>
        </p:nvSpPr>
        <p:spPr>
          <a:xfrm>
            <a:off x="3154141" y="4704735"/>
            <a:ext cx="2802194" cy="19997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10168064-B7E9-C1D5-DD3B-6DC036708F62}"/>
              </a:ext>
            </a:extLst>
          </p:cNvPr>
          <p:cNvSpPr/>
          <p:nvPr/>
        </p:nvSpPr>
        <p:spPr>
          <a:xfrm>
            <a:off x="6113142" y="2451008"/>
            <a:ext cx="3432862" cy="215326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6" name="Rectangle 25">
            <a:extLst>
              <a:ext uri="{FF2B5EF4-FFF2-40B4-BE49-F238E27FC236}">
                <a16:creationId xmlns:a16="http://schemas.microsoft.com/office/drawing/2014/main" id="{531C0A7F-C2CB-1A6A-A156-4ADABD9BCD65}"/>
              </a:ext>
            </a:extLst>
          </p:cNvPr>
          <p:cNvSpPr/>
          <p:nvPr/>
        </p:nvSpPr>
        <p:spPr>
          <a:xfrm>
            <a:off x="200331" y="4704735"/>
            <a:ext cx="2802194" cy="19997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pslz="http://schemas.microsoft.com/office/powerpoint/2016/slidezoom" Requires="pslz">
          <p:graphicFrame>
            <p:nvGraphicFramePr>
              <p:cNvPr id="28" name="Slide Zoom 27">
                <a:extLst>
                  <a:ext uri="{FF2B5EF4-FFF2-40B4-BE49-F238E27FC236}">
                    <a16:creationId xmlns:a16="http://schemas.microsoft.com/office/drawing/2014/main" id="{D77BC23F-F3B6-3FA2-DCEB-F350BC48899D}"/>
                  </a:ext>
                </a:extLst>
              </p:cNvPr>
              <p:cNvGraphicFramePr>
                <a:graphicFrameLocks noChangeAspect="1"/>
              </p:cNvGraphicFramePr>
              <p:nvPr>
                <p:extLst>
                  <p:ext uri="{D42A27DB-BD31-4B8C-83A1-F6EECF244321}">
                    <p14:modId xmlns:p14="http://schemas.microsoft.com/office/powerpoint/2010/main" val="1938673064"/>
                  </p:ext>
                </p:extLst>
              </p:nvPr>
            </p:nvGraphicFramePr>
            <p:xfrm>
              <a:off x="9683317" y="359565"/>
              <a:ext cx="2306004" cy="1976539"/>
            </p:xfrm>
            <a:graphic>
              <a:graphicData uri="http://schemas.microsoft.com/office/powerpoint/2016/slidezoom">
                <pslz:sldZm>
                  <pslz:sldZmObj sldId="271" cId="796937008">
                    <pslz:zmPr id="{A75D8195-FA6E-4DBA-8866-F6C140D7F19A}" transitionDur="1000">
                      <p166:blipFill xmlns:p166="http://schemas.microsoft.com/office/powerpoint/2016/6/main">
                        <a:blip r:embed="rId14"/>
                        <a:stretch>
                          <a:fillRect/>
                        </a:stretch>
                      </p166:blipFill>
                      <p166:spPr xmlns:p166="http://schemas.microsoft.com/office/powerpoint/2016/6/main">
                        <a:xfrm>
                          <a:off x="0" y="0"/>
                          <a:ext cx="2306004" cy="1976539"/>
                        </a:xfrm>
                        <a:prstGeom prst="rect">
                          <a:avLst/>
                        </a:prstGeom>
                        <a:ln w="3175">
                          <a:solidFill>
                            <a:prstClr val="ltGray"/>
                          </a:solidFill>
                        </a:ln>
                      </p166:spPr>
                    </pslz:zmPr>
                  </pslz:sldZmObj>
                </pslz:sldZm>
              </a:graphicData>
            </a:graphic>
          </p:graphicFrame>
        </mc:Choice>
        <mc:Fallback>
          <p:pic>
            <p:nvPicPr>
              <p:cNvPr id="28" name="Slide Zoom 27">
                <a:hlinkClick r:id="rId15" action="ppaction://hlinksldjump"/>
                <a:extLst>
                  <a:ext uri="{FF2B5EF4-FFF2-40B4-BE49-F238E27FC236}">
                    <a16:creationId xmlns:a16="http://schemas.microsoft.com/office/drawing/2014/main" id="{D77BC23F-F3B6-3FA2-DCEB-F350BC48899D}"/>
                  </a:ext>
                </a:extLst>
              </p:cNvPr>
              <p:cNvPicPr>
                <a:picLocks noGrp="1" noRot="1" noChangeAspect="1" noMove="1" noResize="1" noEditPoints="1" noAdjustHandles="1" noChangeArrowheads="1" noChangeShapeType="1"/>
              </p:cNvPicPr>
              <p:nvPr/>
            </p:nvPicPr>
            <p:blipFill>
              <a:blip r:embed="rId14"/>
              <a:stretch>
                <a:fillRect/>
              </a:stretch>
            </p:blipFill>
            <p:spPr>
              <a:xfrm>
                <a:off x="9683317" y="359565"/>
                <a:ext cx="2306004" cy="1976539"/>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0" name="Slide Zoom 29">
                <a:extLst>
                  <a:ext uri="{FF2B5EF4-FFF2-40B4-BE49-F238E27FC236}">
                    <a16:creationId xmlns:a16="http://schemas.microsoft.com/office/drawing/2014/main" id="{CD390E1C-E283-5EA1-F369-AE6162B6C67B}"/>
                  </a:ext>
                </a:extLst>
              </p:cNvPr>
              <p:cNvGraphicFramePr>
                <a:graphicFrameLocks noChangeAspect="1"/>
              </p:cNvGraphicFramePr>
              <p:nvPr>
                <p:extLst>
                  <p:ext uri="{D42A27DB-BD31-4B8C-83A1-F6EECF244321}">
                    <p14:modId xmlns:p14="http://schemas.microsoft.com/office/powerpoint/2010/main" val="2210591508"/>
                  </p:ext>
                </p:extLst>
              </p:nvPr>
            </p:nvGraphicFramePr>
            <p:xfrm>
              <a:off x="6110794" y="2603359"/>
              <a:ext cx="3441805" cy="1990523"/>
            </p:xfrm>
            <a:graphic>
              <a:graphicData uri="http://schemas.microsoft.com/office/powerpoint/2016/slidezoom">
                <pslz:sldZm>
                  <pslz:sldZmObj sldId="285" cId="4259847877">
                    <pslz:zmPr id="{A459892C-1B64-4FFD-831F-6A6981170F7B}" transitionDur="1000">
                      <p166:blipFill xmlns:p166="http://schemas.microsoft.com/office/powerpoint/2016/6/main">
                        <a:blip r:embed="rId16"/>
                        <a:stretch>
                          <a:fillRect/>
                        </a:stretch>
                      </p166:blipFill>
                      <p166:spPr xmlns:p166="http://schemas.microsoft.com/office/powerpoint/2016/6/main">
                        <a:xfrm>
                          <a:off x="0" y="0"/>
                          <a:ext cx="3441805" cy="1990523"/>
                        </a:xfrm>
                        <a:prstGeom prst="rect">
                          <a:avLst/>
                        </a:prstGeom>
                        <a:ln w="3175">
                          <a:solidFill>
                            <a:prstClr val="ltGray"/>
                          </a:solidFill>
                        </a:ln>
                      </p166:spPr>
                    </pslz:zmPr>
                  </pslz:sldZmObj>
                </pslz:sldZm>
              </a:graphicData>
            </a:graphic>
          </p:graphicFrame>
        </mc:Choice>
        <mc:Fallback>
          <p:pic>
            <p:nvPicPr>
              <p:cNvPr id="30" name="Slide Zoom 29">
                <a:hlinkClick r:id="rId17" action="ppaction://hlinksldjump"/>
                <a:extLst>
                  <a:ext uri="{FF2B5EF4-FFF2-40B4-BE49-F238E27FC236}">
                    <a16:creationId xmlns:a16="http://schemas.microsoft.com/office/drawing/2014/main" id="{CD390E1C-E283-5EA1-F369-AE6162B6C67B}"/>
                  </a:ext>
                </a:extLst>
              </p:cNvPr>
              <p:cNvPicPr>
                <a:picLocks noGrp="1" noRot="1" noChangeAspect="1" noMove="1" noResize="1" noEditPoints="1" noAdjustHandles="1" noChangeArrowheads="1" noChangeShapeType="1"/>
              </p:cNvPicPr>
              <p:nvPr/>
            </p:nvPicPr>
            <p:blipFill>
              <a:blip r:embed="rId16"/>
              <a:stretch>
                <a:fillRect/>
              </a:stretch>
            </p:blipFill>
            <p:spPr>
              <a:xfrm>
                <a:off x="6110794" y="2603359"/>
                <a:ext cx="3441805" cy="1990523"/>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2" name="Slide Zoom 31">
                <a:extLst>
                  <a:ext uri="{FF2B5EF4-FFF2-40B4-BE49-F238E27FC236}">
                    <a16:creationId xmlns:a16="http://schemas.microsoft.com/office/drawing/2014/main" id="{AB513592-CCDE-3740-AD3B-5DB8C61AC5A1}"/>
                  </a:ext>
                </a:extLst>
              </p:cNvPr>
              <p:cNvGraphicFramePr>
                <a:graphicFrameLocks noChangeAspect="1"/>
              </p:cNvGraphicFramePr>
              <p:nvPr>
                <p:extLst>
                  <p:ext uri="{D42A27DB-BD31-4B8C-83A1-F6EECF244321}">
                    <p14:modId xmlns:p14="http://schemas.microsoft.com/office/powerpoint/2010/main" val="2170030750"/>
                  </p:ext>
                </p:extLst>
              </p:nvPr>
            </p:nvGraphicFramePr>
            <p:xfrm>
              <a:off x="200331" y="4853081"/>
              <a:ext cx="2802194" cy="1851402"/>
            </p:xfrm>
            <a:graphic>
              <a:graphicData uri="http://schemas.microsoft.com/office/powerpoint/2016/slidezoom">
                <pslz:sldZm>
                  <pslz:sldZmObj sldId="286" cId="250005568">
                    <pslz:zmPr id="{0F95E455-E7E1-4523-89A5-DC76F4A8D853}" transitionDur="1000">
                      <p166:blipFill xmlns:p166="http://schemas.microsoft.com/office/powerpoint/2016/6/main">
                        <a:blip r:embed="rId18"/>
                        <a:stretch>
                          <a:fillRect/>
                        </a:stretch>
                      </p166:blipFill>
                      <p166:spPr xmlns:p166="http://schemas.microsoft.com/office/powerpoint/2016/6/main">
                        <a:xfrm>
                          <a:off x="0" y="0"/>
                          <a:ext cx="2802194" cy="1851402"/>
                        </a:xfrm>
                        <a:prstGeom prst="rect">
                          <a:avLst/>
                        </a:prstGeom>
                        <a:ln w="3175">
                          <a:solidFill>
                            <a:prstClr val="ltGray"/>
                          </a:solidFill>
                        </a:ln>
                      </p166:spPr>
                    </pslz:zmPr>
                  </pslz:sldZmObj>
                </pslz:sldZm>
              </a:graphicData>
            </a:graphic>
          </p:graphicFrame>
        </mc:Choice>
        <mc:Fallback>
          <p:pic>
            <p:nvPicPr>
              <p:cNvPr id="32" name="Slide Zoom 31">
                <a:hlinkClick r:id="rId19" action="ppaction://hlinksldjump"/>
                <a:extLst>
                  <a:ext uri="{FF2B5EF4-FFF2-40B4-BE49-F238E27FC236}">
                    <a16:creationId xmlns:a16="http://schemas.microsoft.com/office/drawing/2014/main" id="{AB513592-CCDE-3740-AD3B-5DB8C61AC5A1}"/>
                  </a:ext>
                </a:extLst>
              </p:cNvPr>
              <p:cNvPicPr>
                <a:picLocks noGrp="1" noRot="1" noChangeAspect="1" noMove="1" noResize="1" noEditPoints="1" noAdjustHandles="1" noChangeArrowheads="1" noChangeShapeType="1"/>
              </p:cNvPicPr>
              <p:nvPr/>
            </p:nvPicPr>
            <p:blipFill>
              <a:blip r:embed="rId18"/>
              <a:stretch>
                <a:fillRect/>
              </a:stretch>
            </p:blipFill>
            <p:spPr>
              <a:xfrm>
                <a:off x="200331" y="4853081"/>
                <a:ext cx="2802194" cy="1851402"/>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4" name="Slide Zoom 33">
                <a:extLst>
                  <a:ext uri="{FF2B5EF4-FFF2-40B4-BE49-F238E27FC236}">
                    <a16:creationId xmlns:a16="http://schemas.microsoft.com/office/drawing/2014/main" id="{0F25DCD5-9534-C2A3-B0C2-A8C79DF9B4B7}"/>
                  </a:ext>
                </a:extLst>
              </p:cNvPr>
              <p:cNvGraphicFramePr>
                <a:graphicFrameLocks noChangeAspect="1"/>
              </p:cNvGraphicFramePr>
              <p:nvPr>
                <p:extLst>
                  <p:ext uri="{D42A27DB-BD31-4B8C-83A1-F6EECF244321}">
                    <p14:modId xmlns:p14="http://schemas.microsoft.com/office/powerpoint/2010/main" val="747106893"/>
                  </p:ext>
                </p:extLst>
              </p:nvPr>
            </p:nvGraphicFramePr>
            <p:xfrm>
              <a:off x="3135591" y="4853080"/>
              <a:ext cx="2820744" cy="1851401"/>
            </p:xfrm>
            <a:graphic>
              <a:graphicData uri="http://schemas.microsoft.com/office/powerpoint/2016/slidezoom">
                <pslz:sldZm>
                  <pslz:sldZmObj sldId="281" cId="3050813907">
                    <pslz:zmPr id="{DE0A609A-82AB-4127-8A3D-28DCC2710A8A}" transitionDur="1000">
                      <p166:blipFill xmlns:p166="http://schemas.microsoft.com/office/powerpoint/2016/6/main">
                        <a:blip r:embed="rId20"/>
                        <a:stretch>
                          <a:fillRect/>
                        </a:stretch>
                      </p166:blipFill>
                      <p166:spPr xmlns:p166="http://schemas.microsoft.com/office/powerpoint/2016/6/main">
                        <a:xfrm>
                          <a:off x="0" y="0"/>
                          <a:ext cx="2820744" cy="1851401"/>
                        </a:xfrm>
                        <a:prstGeom prst="rect">
                          <a:avLst/>
                        </a:prstGeom>
                        <a:ln w="3175">
                          <a:solidFill>
                            <a:prstClr val="ltGray"/>
                          </a:solidFill>
                        </a:ln>
                      </p166:spPr>
                    </pslz:zmPr>
                  </pslz:sldZmObj>
                </pslz:sldZm>
              </a:graphicData>
            </a:graphic>
          </p:graphicFrame>
        </mc:Choice>
        <mc:Fallback>
          <p:pic>
            <p:nvPicPr>
              <p:cNvPr id="34" name="Slide Zoom 33">
                <a:hlinkClick r:id="rId21" action="ppaction://hlinksldjump"/>
                <a:extLst>
                  <a:ext uri="{FF2B5EF4-FFF2-40B4-BE49-F238E27FC236}">
                    <a16:creationId xmlns:a16="http://schemas.microsoft.com/office/drawing/2014/main" id="{0F25DCD5-9534-C2A3-B0C2-A8C79DF9B4B7}"/>
                  </a:ext>
                </a:extLst>
              </p:cNvPr>
              <p:cNvPicPr>
                <a:picLocks noGrp="1" noRot="1" noChangeAspect="1" noMove="1" noResize="1" noEditPoints="1" noAdjustHandles="1" noChangeArrowheads="1" noChangeShapeType="1"/>
              </p:cNvPicPr>
              <p:nvPr/>
            </p:nvPicPr>
            <p:blipFill>
              <a:blip r:embed="rId20"/>
              <a:stretch>
                <a:fillRect/>
              </a:stretch>
            </p:blipFill>
            <p:spPr>
              <a:xfrm>
                <a:off x="3135591" y="4853080"/>
                <a:ext cx="2820744" cy="1851401"/>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36" name="Slide Zoom 35">
                <a:extLst>
                  <a:ext uri="{FF2B5EF4-FFF2-40B4-BE49-F238E27FC236}">
                    <a16:creationId xmlns:a16="http://schemas.microsoft.com/office/drawing/2014/main" id="{1FA85600-7F98-C190-70C6-2A605BD3A1D5}"/>
                  </a:ext>
                </a:extLst>
              </p:cNvPr>
              <p:cNvGraphicFramePr>
                <a:graphicFrameLocks noChangeAspect="1"/>
              </p:cNvGraphicFramePr>
              <p:nvPr>
                <p:extLst>
                  <p:ext uri="{D42A27DB-BD31-4B8C-83A1-F6EECF244321}">
                    <p14:modId xmlns:p14="http://schemas.microsoft.com/office/powerpoint/2010/main" val="2552048674"/>
                  </p:ext>
                </p:extLst>
              </p:nvPr>
            </p:nvGraphicFramePr>
            <p:xfrm>
              <a:off x="6107952" y="4861137"/>
              <a:ext cx="2282341" cy="1849054"/>
            </p:xfrm>
            <a:graphic>
              <a:graphicData uri="http://schemas.microsoft.com/office/powerpoint/2016/slidezoom">
                <pslz:sldZm>
                  <pslz:sldZmObj sldId="289" cId="2553532351">
                    <pslz:zmPr id="{9A979284-C67A-410D-8B67-787D31B9BB04}" transitionDur="1000">
                      <p166:blipFill xmlns:p166="http://schemas.microsoft.com/office/powerpoint/2016/6/main">
                        <a:blip r:embed="rId22"/>
                        <a:stretch>
                          <a:fillRect/>
                        </a:stretch>
                      </p166:blipFill>
                      <p166:spPr xmlns:p166="http://schemas.microsoft.com/office/powerpoint/2016/6/main">
                        <a:xfrm>
                          <a:off x="0" y="0"/>
                          <a:ext cx="2282341" cy="1849054"/>
                        </a:xfrm>
                        <a:prstGeom prst="rect">
                          <a:avLst/>
                        </a:prstGeom>
                        <a:ln w="3175">
                          <a:solidFill>
                            <a:prstClr val="ltGray"/>
                          </a:solidFill>
                        </a:ln>
                      </p166:spPr>
                    </pslz:zmPr>
                  </pslz:sldZmObj>
                </pslz:sldZm>
              </a:graphicData>
            </a:graphic>
          </p:graphicFrame>
        </mc:Choice>
        <mc:Fallback>
          <p:pic>
            <p:nvPicPr>
              <p:cNvPr id="36" name="Slide Zoom 35">
                <a:hlinkClick r:id="rId23" action="ppaction://hlinksldjump"/>
                <a:extLst>
                  <a:ext uri="{FF2B5EF4-FFF2-40B4-BE49-F238E27FC236}">
                    <a16:creationId xmlns:a16="http://schemas.microsoft.com/office/drawing/2014/main" id="{1FA85600-7F98-C190-70C6-2A605BD3A1D5}"/>
                  </a:ext>
                </a:extLst>
              </p:cNvPr>
              <p:cNvPicPr>
                <a:picLocks noGrp="1" noRot="1" noChangeAspect="1" noMove="1" noResize="1" noEditPoints="1" noAdjustHandles="1" noChangeArrowheads="1" noChangeShapeType="1"/>
              </p:cNvPicPr>
              <p:nvPr/>
            </p:nvPicPr>
            <p:blipFill>
              <a:blip r:embed="rId22"/>
              <a:stretch>
                <a:fillRect/>
              </a:stretch>
            </p:blipFill>
            <p:spPr>
              <a:xfrm>
                <a:off x="6107952" y="4861137"/>
                <a:ext cx="2282341" cy="1849054"/>
              </a:xfrm>
              <a:prstGeom prst="rect">
                <a:avLst/>
              </a:prstGeom>
              <a:ln w="3175">
                <a:solidFill>
                  <a:prstClr val="ltGray"/>
                </a:solidFill>
              </a:ln>
            </p:spPr>
          </p:pic>
        </mc:Fallback>
      </mc:AlternateContent>
      <p:sp>
        <p:nvSpPr>
          <p:cNvPr id="37" name="Rectangle 36">
            <a:extLst>
              <a:ext uri="{FF2B5EF4-FFF2-40B4-BE49-F238E27FC236}">
                <a16:creationId xmlns:a16="http://schemas.microsoft.com/office/drawing/2014/main" id="{9FC2430C-C6B2-AB03-426F-B88F32F87990}"/>
              </a:ext>
            </a:extLst>
          </p:cNvPr>
          <p:cNvSpPr/>
          <p:nvPr/>
        </p:nvSpPr>
        <p:spPr>
          <a:xfrm>
            <a:off x="10352124" y="4702388"/>
            <a:ext cx="1613170" cy="19635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C3744EDB-8034-E61D-2C69-ED5A1DE57665}"/>
              </a:ext>
            </a:extLst>
          </p:cNvPr>
          <p:cNvSpPr/>
          <p:nvPr/>
        </p:nvSpPr>
        <p:spPr>
          <a:xfrm>
            <a:off x="8541666" y="4702387"/>
            <a:ext cx="1659085" cy="199974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mc:AlternateContent xmlns:mc="http://schemas.openxmlformats.org/markup-compatibility/2006">
        <mc:Choice xmlns:pslz="http://schemas.microsoft.com/office/powerpoint/2016/slidezoom" Requires="pslz">
          <p:graphicFrame>
            <p:nvGraphicFramePr>
              <p:cNvPr id="40" name="Slide Zoom 39">
                <a:extLst>
                  <a:ext uri="{FF2B5EF4-FFF2-40B4-BE49-F238E27FC236}">
                    <a16:creationId xmlns:a16="http://schemas.microsoft.com/office/drawing/2014/main" id="{A941355E-9AEB-8911-F7B7-542C64A475D3}"/>
                  </a:ext>
                </a:extLst>
              </p:cNvPr>
              <p:cNvGraphicFramePr>
                <a:graphicFrameLocks noChangeAspect="1"/>
              </p:cNvGraphicFramePr>
              <p:nvPr>
                <p:extLst>
                  <p:ext uri="{D42A27DB-BD31-4B8C-83A1-F6EECF244321}">
                    <p14:modId xmlns:p14="http://schemas.microsoft.com/office/powerpoint/2010/main" val="3444002179"/>
                  </p:ext>
                </p:extLst>
              </p:nvPr>
            </p:nvGraphicFramePr>
            <p:xfrm>
              <a:off x="8553375" y="4853080"/>
              <a:ext cx="1647375" cy="1849054"/>
            </p:xfrm>
            <a:graphic>
              <a:graphicData uri="http://schemas.microsoft.com/office/powerpoint/2016/slidezoom">
                <pslz:sldZm>
                  <pslz:sldZmObj sldId="278" cId="3438230593">
                    <pslz:zmPr id="{19774537-8330-4EA4-B924-60CC769F7EBE}" transitionDur="1000">
                      <p166:blipFill xmlns:p166="http://schemas.microsoft.com/office/powerpoint/2016/6/main">
                        <a:blip r:embed="rId24"/>
                        <a:stretch>
                          <a:fillRect/>
                        </a:stretch>
                      </p166:blipFill>
                      <p166:spPr xmlns:p166="http://schemas.microsoft.com/office/powerpoint/2016/6/main">
                        <a:xfrm>
                          <a:off x="0" y="0"/>
                          <a:ext cx="1647375" cy="1849054"/>
                        </a:xfrm>
                        <a:prstGeom prst="rect">
                          <a:avLst/>
                        </a:prstGeom>
                        <a:ln w="3175">
                          <a:solidFill>
                            <a:prstClr val="ltGray"/>
                          </a:solidFill>
                        </a:ln>
                      </p166:spPr>
                    </pslz:zmPr>
                  </pslz:sldZmObj>
                </pslz:sldZm>
              </a:graphicData>
            </a:graphic>
          </p:graphicFrame>
        </mc:Choice>
        <mc:Fallback>
          <p:pic>
            <p:nvPicPr>
              <p:cNvPr id="40" name="Slide Zoom 39">
                <a:hlinkClick r:id="rId25" action="ppaction://hlinksldjump"/>
                <a:extLst>
                  <a:ext uri="{FF2B5EF4-FFF2-40B4-BE49-F238E27FC236}">
                    <a16:creationId xmlns:a16="http://schemas.microsoft.com/office/drawing/2014/main" id="{A941355E-9AEB-8911-F7B7-542C64A475D3}"/>
                  </a:ext>
                </a:extLst>
              </p:cNvPr>
              <p:cNvPicPr>
                <a:picLocks noGrp="1" noRot="1" noChangeAspect="1" noMove="1" noResize="1" noEditPoints="1" noAdjustHandles="1" noChangeArrowheads="1" noChangeShapeType="1"/>
              </p:cNvPicPr>
              <p:nvPr/>
            </p:nvPicPr>
            <p:blipFill>
              <a:blip r:embed="rId24"/>
              <a:stretch>
                <a:fillRect/>
              </a:stretch>
            </p:blipFill>
            <p:spPr>
              <a:xfrm>
                <a:off x="8553375" y="4853080"/>
                <a:ext cx="1647375" cy="1849054"/>
              </a:xfrm>
              <a:prstGeom prst="rect">
                <a:avLst/>
              </a:prstGeom>
              <a:ln w="3175">
                <a:solidFill>
                  <a:prstClr val="ltGray"/>
                </a:solidFill>
              </a:ln>
            </p:spPr>
          </p:pic>
        </mc:Fallback>
      </mc:AlternateContent>
      <mc:AlternateContent xmlns:mc="http://schemas.openxmlformats.org/markup-compatibility/2006">
        <mc:Choice xmlns:pslz="http://schemas.microsoft.com/office/powerpoint/2016/slidezoom" Requires="pslz">
          <p:graphicFrame>
            <p:nvGraphicFramePr>
              <p:cNvPr id="42" name="Slide Zoom 41">
                <a:extLst>
                  <a:ext uri="{FF2B5EF4-FFF2-40B4-BE49-F238E27FC236}">
                    <a16:creationId xmlns:a16="http://schemas.microsoft.com/office/drawing/2014/main" id="{93D3381F-3129-2C0D-F025-4987A57E05E1}"/>
                  </a:ext>
                </a:extLst>
              </p:cNvPr>
              <p:cNvGraphicFramePr>
                <a:graphicFrameLocks noChangeAspect="1"/>
              </p:cNvGraphicFramePr>
              <p:nvPr>
                <p:extLst>
                  <p:ext uri="{D42A27DB-BD31-4B8C-83A1-F6EECF244321}">
                    <p14:modId xmlns:p14="http://schemas.microsoft.com/office/powerpoint/2010/main" val="3724189887"/>
                  </p:ext>
                </p:extLst>
              </p:nvPr>
            </p:nvGraphicFramePr>
            <p:xfrm>
              <a:off x="10352124" y="4850734"/>
              <a:ext cx="1613170" cy="1815203"/>
            </p:xfrm>
            <a:graphic>
              <a:graphicData uri="http://schemas.microsoft.com/office/powerpoint/2016/slidezoom">
                <pslz:sldZm>
                  <pslz:sldZmObj sldId="288" cId="1985918499">
                    <pslz:zmPr id="{E749CE99-E999-4E2B-B77F-C4E0DD7B780F}" transitionDur="1000">
                      <p166:blipFill xmlns:p166="http://schemas.microsoft.com/office/powerpoint/2016/6/main">
                        <a:blip r:embed="rId26"/>
                        <a:stretch>
                          <a:fillRect/>
                        </a:stretch>
                      </p166:blipFill>
                      <p166:spPr xmlns:p166="http://schemas.microsoft.com/office/powerpoint/2016/6/main">
                        <a:xfrm>
                          <a:off x="0" y="0"/>
                          <a:ext cx="1613170" cy="1815203"/>
                        </a:xfrm>
                        <a:prstGeom prst="rect">
                          <a:avLst/>
                        </a:prstGeom>
                        <a:ln w="3175">
                          <a:solidFill>
                            <a:prstClr val="ltGray"/>
                          </a:solidFill>
                        </a:ln>
                      </p166:spPr>
                    </pslz:zmPr>
                  </pslz:sldZmObj>
                </pslz:sldZm>
              </a:graphicData>
            </a:graphic>
          </p:graphicFrame>
        </mc:Choice>
        <mc:Fallback>
          <p:pic>
            <p:nvPicPr>
              <p:cNvPr id="42" name="Slide Zoom 41">
                <a:hlinkClick r:id="rId27" action="ppaction://hlinksldjump"/>
                <a:extLst>
                  <a:ext uri="{FF2B5EF4-FFF2-40B4-BE49-F238E27FC236}">
                    <a16:creationId xmlns:a16="http://schemas.microsoft.com/office/drawing/2014/main" id="{93D3381F-3129-2C0D-F025-4987A57E05E1}"/>
                  </a:ext>
                </a:extLst>
              </p:cNvPr>
              <p:cNvPicPr>
                <a:picLocks noGrp="1" noRot="1" noChangeAspect="1" noMove="1" noResize="1" noEditPoints="1" noAdjustHandles="1" noChangeArrowheads="1" noChangeShapeType="1"/>
              </p:cNvPicPr>
              <p:nvPr/>
            </p:nvPicPr>
            <p:blipFill>
              <a:blip r:embed="rId26"/>
              <a:stretch>
                <a:fillRect/>
              </a:stretch>
            </p:blipFill>
            <p:spPr>
              <a:xfrm>
                <a:off x="10352124" y="4850734"/>
                <a:ext cx="1613170" cy="1815203"/>
              </a:xfrm>
              <a:prstGeom prst="rect">
                <a:avLst/>
              </a:prstGeom>
              <a:ln w="3175">
                <a:solidFill>
                  <a:prstClr val="ltGray"/>
                </a:solidFill>
              </a:ln>
            </p:spPr>
          </p:pic>
        </mc:Fallback>
      </mc:AlternateContent>
    </p:spTree>
    <p:extLst>
      <p:ext uri="{BB962C8B-B14F-4D97-AF65-F5344CB8AC3E}">
        <p14:creationId xmlns:p14="http://schemas.microsoft.com/office/powerpoint/2010/main" val="1027164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FADA5-FD2F-244E-B025-1CE9D617C13D}"/>
              </a:ext>
            </a:extLst>
          </p:cNvPr>
          <p:cNvSpPr>
            <a:spLocks noGrp="1"/>
          </p:cNvSpPr>
          <p:nvPr>
            <p:ph type="title"/>
          </p:nvPr>
        </p:nvSpPr>
        <p:spPr>
          <a:solidFill>
            <a:schemeClr val="accent5"/>
          </a:solidFill>
        </p:spPr>
        <p:txBody>
          <a:bodyPr>
            <a:normAutofit/>
          </a:bodyPr>
          <a:lstStyle/>
          <a:p>
            <a:r>
              <a:rPr lang="en-GB" sz="2000" dirty="0">
                <a:latin typeface="Aptos SemiBold" panose="020B0004020202020204" pitchFamily="34" charset="0"/>
              </a:rPr>
              <a:t>4. Your first priority is to get 2-3 bowlers with good economy who have bowled at least 500 balls in IPL so far. To do that you have to make a list of 10 players you want to bid in the auction so that when you try to grab them in auction you should not pay the amount greater than you have in the purse for a particular player.</a:t>
            </a:r>
          </a:p>
        </p:txBody>
      </p:sp>
      <p:graphicFrame>
        <p:nvGraphicFramePr>
          <p:cNvPr id="6" name="Content Placeholder 5">
            <a:extLst>
              <a:ext uri="{FF2B5EF4-FFF2-40B4-BE49-F238E27FC236}">
                <a16:creationId xmlns:a16="http://schemas.microsoft.com/office/drawing/2014/main" id="{BE6AB7C1-361A-C9F4-3D4F-B667410B92BD}"/>
              </a:ext>
            </a:extLst>
          </p:cNvPr>
          <p:cNvGraphicFramePr>
            <a:graphicFrameLocks noGrp="1"/>
          </p:cNvGraphicFramePr>
          <p:nvPr>
            <p:ph sz="half" idx="1"/>
            <p:extLst>
              <p:ext uri="{D42A27DB-BD31-4B8C-83A1-F6EECF244321}">
                <p14:modId xmlns:p14="http://schemas.microsoft.com/office/powerpoint/2010/main" val="2558056023"/>
              </p:ext>
            </p:extLst>
          </p:nvPr>
        </p:nvGraphicFramePr>
        <p:xfrm>
          <a:off x="1025012" y="1898371"/>
          <a:ext cx="4707836" cy="4278592"/>
        </p:xfrm>
        <a:graphic>
          <a:graphicData uri="http://schemas.openxmlformats.org/drawingml/2006/table">
            <a:tbl>
              <a:tblPr/>
              <a:tblGrid>
                <a:gridCol w="792898">
                  <a:extLst>
                    <a:ext uri="{9D8B030D-6E8A-4147-A177-3AD203B41FA5}">
                      <a16:colId xmlns:a16="http://schemas.microsoft.com/office/drawing/2014/main" val="2143777787"/>
                    </a:ext>
                  </a:extLst>
                </a:gridCol>
                <a:gridCol w="1238903">
                  <a:extLst>
                    <a:ext uri="{9D8B030D-6E8A-4147-A177-3AD203B41FA5}">
                      <a16:colId xmlns:a16="http://schemas.microsoft.com/office/drawing/2014/main" val="3949909023"/>
                    </a:ext>
                  </a:extLst>
                </a:gridCol>
                <a:gridCol w="1371055">
                  <a:extLst>
                    <a:ext uri="{9D8B030D-6E8A-4147-A177-3AD203B41FA5}">
                      <a16:colId xmlns:a16="http://schemas.microsoft.com/office/drawing/2014/main" val="385177276"/>
                    </a:ext>
                  </a:extLst>
                </a:gridCol>
                <a:gridCol w="1304980">
                  <a:extLst>
                    <a:ext uri="{9D8B030D-6E8A-4147-A177-3AD203B41FA5}">
                      <a16:colId xmlns:a16="http://schemas.microsoft.com/office/drawing/2014/main" val="2923173731"/>
                    </a:ext>
                  </a:extLst>
                </a:gridCol>
              </a:tblGrid>
              <a:tr h="278282">
                <a:tc>
                  <a:txBody>
                    <a:bodyPr/>
                    <a:lstStyle/>
                    <a:p>
                      <a:pPr algn="l" fontAlgn="b"/>
                      <a:r>
                        <a:rPr lang="en-GB" sz="1100" b="1" i="0" u="none" strike="noStrike">
                          <a:solidFill>
                            <a:srgbClr val="FFFFFF"/>
                          </a:solidFill>
                          <a:effectLst/>
                          <a:latin typeface="Aptos Narrow" panose="020B0004020202020204" pitchFamily="34" charset="0"/>
                        </a:rPr>
                        <a:t>bowler</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balls_bowled</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runs_conceded</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economy_rate</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41625094"/>
                  </a:ext>
                </a:extLst>
              </a:tr>
              <a:tr h="278282">
                <a:tc>
                  <a:txBody>
                    <a:bodyPr/>
                    <a:lstStyle/>
                    <a:p>
                      <a:pPr algn="l" fontAlgn="b"/>
                      <a:r>
                        <a:rPr lang="en-GB" sz="1100" b="0" i="0" u="none" strike="noStrike">
                          <a:solidFill>
                            <a:srgbClr val="000000"/>
                          </a:solidFill>
                          <a:effectLst/>
                          <a:latin typeface="Aptos Narrow" panose="020B0004020202020204" pitchFamily="34" charset="0"/>
                        </a:rPr>
                        <a:t>I Sharma</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6</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0.333333333</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392098692"/>
                  </a:ext>
                </a:extLst>
              </a:tr>
              <a:tr h="278282">
                <a:tc>
                  <a:txBody>
                    <a:bodyPr/>
                    <a:lstStyle/>
                    <a:p>
                      <a:pPr algn="l" fontAlgn="b"/>
                      <a:r>
                        <a:rPr lang="en-GB" sz="1100" b="0" i="0" u="none" strike="noStrike">
                          <a:solidFill>
                            <a:srgbClr val="000000"/>
                          </a:solidFill>
                          <a:effectLst/>
                          <a:latin typeface="Aptos Narrow" panose="020B0004020202020204" pitchFamily="34" charset="0"/>
                        </a:rPr>
                        <a:t>AB Dinda</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7</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0.388888889</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654473595"/>
                  </a:ext>
                </a:extLst>
              </a:tr>
              <a:tr h="521780">
                <a:tc>
                  <a:txBody>
                    <a:bodyPr/>
                    <a:lstStyle/>
                    <a:p>
                      <a:pPr algn="l" fontAlgn="b"/>
                      <a:r>
                        <a:rPr lang="en-GB" sz="1100" b="0" i="0" u="none" strike="noStrike">
                          <a:solidFill>
                            <a:srgbClr val="000000"/>
                          </a:solidFill>
                          <a:effectLst/>
                          <a:latin typeface="Aptos Narrow" panose="020B0004020202020204" pitchFamily="34" charset="0"/>
                        </a:rPr>
                        <a:t>SM Pollock</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7</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0.466666667</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252772916"/>
                  </a:ext>
                </a:extLst>
              </a:tr>
              <a:tr h="521780">
                <a:tc>
                  <a:txBody>
                    <a:bodyPr/>
                    <a:lstStyle/>
                    <a:p>
                      <a:pPr algn="l" fontAlgn="b"/>
                      <a:r>
                        <a:rPr lang="en-GB" sz="1100" b="0" i="0" u="none" strike="noStrike">
                          <a:solidFill>
                            <a:srgbClr val="000000"/>
                          </a:solidFill>
                          <a:effectLst/>
                          <a:latin typeface="Aptos Narrow" panose="020B0004020202020204" pitchFamily="34" charset="0"/>
                        </a:rPr>
                        <a:t>MF Maharoof</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0.5</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532499479"/>
                  </a:ext>
                </a:extLst>
              </a:tr>
              <a:tr h="278282">
                <a:tc>
                  <a:txBody>
                    <a:bodyPr/>
                    <a:lstStyle/>
                    <a:p>
                      <a:pPr algn="l" fontAlgn="b"/>
                      <a:r>
                        <a:rPr lang="en-GB" sz="1100" b="0" i="0" u="none" strike="noStrike">
                          <a:solidFill>
                            <a:srgbClr val="000000"/>
                          </a:solidFill>
                          <a:effectLst/>
                          <a:latin typeface="Aptos Narrow" panose="020B0004020202020204" pitchFamily="34" charset="0"/>
                        </a:rPr>
                        <a:t>R Bhatia</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0.636363636</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321714656"/>
                  </a:ext>
                </a:extLst>
              </a:tr>
              <a:tr h="521780">
                <a:tc>
                  <a:txBody>
                    <a:bodyPr/>
                    <a:lstStyle/>
                    <a:p>
                      <a:pPr algn="l" fontAlgn="b"/>
                      <a:r>
                        <a:rPr lang="en-GB" sz="1100" b="0" i="0" u="none" strike="noStrike">
                          <a:solidFill>
                            <a:srgbClr val="000000"/>
                          </a:solidFill>
                          <a:effectLst/>
                          <a:latin typeface="Aptos Narrow" panose="020B0004020202020204" pitchFamily="34" charset="0"/>
                        </a:rPr>
                        <a:t>GD McGrath</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0.833333333</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811125853"/>
                  </a:ext>
                </a:extLst>
              </a:tr>
              <a:tr h="521780">
                <a:tc>
                  <a:txBody>
                    <a:bodyPr/>
                    <a:lstStyle/>
                    <a:p>
                      <a:pPr algn="l" fontAlgn="b"/>
                      <a:r>
                        <a:rPr lang="en-GB" sz="1100" b="0" i="0" u="none" strike="noStrike">
                          <a:solidFill>
                            <a:srgbClr val="000000"/>
                          </a:solidFill>
                          <a:effectLst/>
                          <a:latin typeface="Aptos Narrow" panose="020B0004020202020204" pitchFamily="34" charset="0"/>
                        </a:rPr>
                        <a:t>AB Agarkar</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0.84</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188923309"/>
                  </a:ext>
                </a:extLst>
              </a:tr>
              <a:tr h="521780">
                <a:tc>
                  <a:txBody>
                    <a:bodyPr/>
                    <a:lstStyle/>
                    <a:p>
                      <a:pPr algn="l" fontAlgn="b"/>
                      <a:r>
                        <a:rPr lang="en-GB" sz="1100" b="0" i="0" u="none" strike="noStrike">
                          <a:solidFill>
                            <a:srgbClr val="000000"/>
                          </a:solidFill>
                          <a:effectLst/>
                          <a:latin typeface="Aptos Narrow" panose="020B0004020202020204" pitchFamily="34" charset="0"/>
                        </a:rPr>
                        <a:t>SC Ganguly</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19</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0.863636364</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383903435"/>
                  </a:ext>
                </a:extLst>
              </a:tr>
              <a:tr h="278282">
                <a:tc>
                  <a:txBody>
                    <a:bodyPr/>
                    <a:lstStyle/>
                    <a:p>
                      <a:pPr algn="l" fontAlgn="b"/>
                      <a:r>
                        <a:rPr lang="en-GB" sz="1100" b="0" i="0" u="none" strike="noStrike">
                          <a:solidFill>
                            <a:srgbClr val="000000"/>
                          </a:solidFill>
                          <a:effectLst/>
                          <a:latin typeface="Aptos Narrow" panose="020B0004020202020204" pitchFamily="34" charset="0"/>
                        </a:rPr>
                        <a:t>B Akhil</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311765017"/>
                  </a:ext>
                </a:extLst>
              </a:tr>
              <a:tr h="278282">
                <a:tc>
                  <a:txBody>
                    <a:bodyPr/>
                    <a:lstStyle/>
                    <a:p>
                      <a:pPr algn="l" fontAlgn="b"/>
                      <a:r>
                        <a:rPr lang="en-GB" sz="1100" b="0" i="0" u="none" strike="noStrike">
                          <a:solidFill>
                            <a:srgbClr val="000000"/>
                          </a:solidFill>
                          <a:effectLst/>
                          <a:latin typeface="Aptos Narrow" panose="020B0004020202020204" pitchFamily="34" charset="0"/>
                        </a:rPr>
                        <a:t>YK Pathan</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16</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1.142857143</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253507677"/>
                  </a:ext>
                </a:extLst>
              </a:tr>
            </a:tbl>
          </a:graphicData>
        </a:graphic>
      </p:graphicFrame>
      <p:graphicFrame>
        <p:nvGraphicFramePr>
          <p:cNvPr id="5" name="Content Placeholder 4">
            <a:extLst>
              <a:ext uri="{FF2B5EF4-FFF2-40B4-BE49-F238E27FC236}">
                <a16:creationId xmlns:a16="http://schemas.microsoft.com/office/drawing/2014/main" id="{68882083-9EF2-2E88-2FD5-0EF9889BBFB9}"/>
              </a:ext>
            </a:extLst>
          </p:cNvPr>
          <p:cNvGraphicFramePr>
            <a:graphicFrameLocks noGrp="1"/>
          </p:cNvGraphicFramePr>
          <p:nvPr>
            <p:ph sz="half" idx="2"/>
            <p:extLst>
              <p:ext uri="{D42A27DB-BD31-4B8C-83A1-F6EECF244321}">
                <p14:modId xmlns:p14="http://schemas.microsoft.com/office/powerpoint/2010/main" val="4227127733"/>
              </p:ext>
            </p:extLst>
          </p:nvPr>
        </p:nvGraphicFramePr>
        <p:xfrm>
          <a:off x="6015205" y="1898371"/>
          <a:ext cx="5151783" cy="427859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25618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7AE66-992D-09FB-FF6F-B887026727CC}"/>
              </a:ext>
            </a:extLst>
          </p:cNvPr>
          <p:cNvSpPr>
            <a:spLocks noGrp="1"/>
          </p:cNvSpPr>
          <p:nvPr>
            <p:ph type="title"/>
          </p:nvPr>
        </p:nvSpPr>
        <p:spPr>
          <a:solidFill>
            <a:schemeClr val="accent5"/>
          </a:solidFill>
        </p:spPr>
        <p:txBody>
          <a:bodyPr>
            <a:noAutofit/>
          </a:bodyPr>
          <a:lstStyle/>
          <a:p>
            <a:r>
              <a:rPr lang="en-GB" sz="2000" dirty="0">
                <a:latin typeface="Aptos SemiBold" panose="020B0004020202020204" pitchFamily="34" charset="0"/>
              </a:rPr>
              <a:t>5. Now you need to 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a:t>
            </a:r>
          </a:p>
        </p:txBody>
      </p:sp>
      <p:sp>
        <p:nvSpPr>
          <p:cNvPr id="3" name="Content Placeholder 2">
            <a:extLst>
              <a:ext uri="{FF2B5EF4-FFF2-40B4-BE49-F238E27FC236}">
                <a16:creationId xmlns:a16="http://schemas.microsoft.com/office/drawing/2014/main" id="{48506D73-D271-27D2-941B-6630924A6FA3}"/>
              </a:ext>
            </a:extLst>
          </p:cNvPr>
          <p:cNvSpPr>
            <a:spLocks noGrp="1"/>
          </p:cNvSpPr>
          <p:nvPr>
            <p:ph sz="half" idx="1"/>
          </p:nvPr>
        </p:nvSpPr>
        <p:spPr>
          <a:solidFill>
            <a:schemeClr val="accent3">
              <a:lumMod val="40000"/>
              <a:lumOff val="60000"/>
            </a:schemeClr>
          </a:solidFill>
        </p:spPr>
        <p:txBody>
          <a:bodyPr>
            <a:normAutofit fontScale="25000" lnSpcReduction="20000"/>
          </a:bodyPr>
          <a:lstStyle/>
          <a:p>
            <a:pPr marL="0" indent="0">
              <a:buNone/>
            </a:pPr>
            <a:endParaRPr lang="en-GB" dirty="0"/>
          </a:p>
          <a:p>
            <a:pPr marL="0" indent="0">
              <a:buNone/>
            </a:pPr>
            <a:r>
              <a:rPr lang="en-GB" sz="4000" dirty="0"/>
              <a:t>WITH </a:t>
            </a:r>
            <a:r>
              <a:rPr lang="en-GB" sz="4000" dirty="0" err="1"/>
              <a:t>BowlerStats</a:t>
            </a:r>
            <a:r>
              <a:rPr lang="en-GB" sz="4000" dirty="0"/>
              <a:t> AS (</a:t>
            </a:r>
          </a:p>
          <a:p>
            <a:pPr marL="0" indent="0">
              <a:buNone/>
            </a:pPr>
            <a:r>
              <a:rPr lang="en-GB" sz="4000" dirty="0"/>
              <a:t>    SELECT </a:t>
            </a:r>
          </a:p>
          <a:p>
            <a:pPr marL="0" indent="0">
              <a:buNone/>
            </a:pPr>
            <a:r>
              <a:rPr lang="en-GB" sz="4000" dirty="0"/>
              <a:t>        bowler,</a:t>
            </a:r>
          </a:p>
          <a:p>
            <a:pPr marL="0" indent="0">
              <a:buNone/>
            </a:pPr>
            <a:r>
              <a:rPr lang="en-GB" sz="4000" dirty="0"/>
              <a:t>        COUNT(*) AS </a:t>
            </a:r>
            <a:r>
              <a:rPr lang="en-GB" sz="4000" dirty="0" err="1"/>
              <a:t>balls_bowled</a:t>
            </a:r>
            <a:r>
              <a:rPr lang="en-GB" sz="4000" dirty="0"/>
              <a:t>,</a:t>
            </a:r>
          </a:p>
          <a:p>
            <a:pPr marL="0" indent="0">
              <a:buNone/>
            </a:pPr>
            <a:r>
              <a:rPr lang="en-GB" sz="4000" dirty="0"/>
              <a:t>        COUNT(DISTINCT id) AS </a:t>
            </a:r>
            <a:r>
              <a:rPr lang="en-GB" sz="4000" dirty="0" err="1"/>
              <a:t>matches_played</a:t>
            </a:r>
            <a:endParaRPr lang="en-GB" sz="4000" dirty="0"/>
          </a:p>
          <a:p>
            <a:pPr marL="0" indent="0">
              <a:buNone/>
            </a:pPr>
            <a:r>
              <a:rPr lang="en-GB" sz="4000" dirty="0"/>
              <a:t>    FROM </a:t>
            </a:r>
          </a:p>
          <a:p>
            <a:pPr marL="0" indent="0">
              <a:buNone/>
            </a:pPr>
            <a:r>
              <a:rPr lang="en-GB" sz="4000" dirty="0"/>
              <a:t>        </a:t>
            </a:r>
            <a:r>
              <a:rPr lang="en-GB" sz="4000" dirty="0" err="1"/>
              <a:t>IPL_ball</a:t>
            </a:r>
            <a:endParaRPr lang="en-GB" sz="4000" dirty="0"/>
          </a:p>
          <a:p>
            <a:pPr marL="0" indent="0">
              <a:buNone/>
            </a:pPr>
            <a:r>
              <a:rPr lang="en-GB" sz="4000" dirty="0"/>
              <a:t>    WHERE </a:t>
            </a:r>
          </a:p>
          <a:p>
            <a:pPr marL="0" indent="0">
              <a:buNone/>
            </a:pPr>
            <a:r>
              <a:rPr lang="en-GB" sz="4000" dirty="0"/>
              <a:t>        </a:t>
            </a:r>
            <a:r>
              <a:rPr lang="en-GB" sz="4000" dirty="0" err="1"/>
              <a:t>is_wicket</a:t>
            </a:r>
            <a:r>
              <a:rPr lang="en-GB" sz="4000" dirty="0"/>
              <a:t> = 0</a:t>
            </a:r>
          </a:p>
          <a:p>
            <a:pPr marL="0" indent="0">
              <a:buNone/>
            </a:pPr>
            <a:r>
              <a:rPr lang="en-GB" sz="4000" dirty="0"/>
              <a:t>    GROUP BY </a:t>
            </a:r>
          </a:p>
          <a:p>
            <a:pPr marL="0" indent="0">
              <a:buNone/>
            </a:pPr>
            <a:r>
              <a:rPr lang="en-GB" sz="4000" dirty="0"/>
              <a:t>        bowler</a:t>
            </a:r>
          </a:p>
          <a:p>
            <a:pPr marL="0" indent="0">
              <a:buNone/>
            </a:pPr>
            <a:r>
              <a:rPr lang="en-GB" sz="4000" dirty="0"/>
              <a:t>    HAVING </a:t>
            </a:r>
          </a:p>
          <a:p>
            <a:pPr marL="0" indent="0">
              <a:buNone/>
            </a:pPr>
            <a:r>
              <a:rPr lang="en-GB" sz="4000" dirty="0"/>
              <a:t>        COUNT(*) &gt;= 10  -- Bowlers who have bowled at least 10 balls</a:t>
            </a:r>
          </a:p>
          <a:p>
            <a:pPr marL="0" indent="0">
              <a:buNone/>
            </a:pPr>
            <a:r>
              <a:rPr lang="en-GB" sz="4000" dirty="0"/>
              <a:t>),</a:t>
            </a:r>
          </a:p>
          <a:p>
            <a:pPr marL="0" indent="0">
              <a:buNone/>
            </a:pPr>
            <a:r>
              <a:rPr lang="en-GB" sz="4000" dirty="0" err="1"/>
              <a:t>BowlerStrikeRate</a:t>
            </a:r>
            <a:r>
              <a:rPr lang="en-GB" sz="4000" dirty="0"/>
              <a:t> AS (</a:t>
            </a:r>
          </a:p>
          <a:p>
            <a:pPr marL="0" indent="0">
              <a:buNone/>
            </a:pPr>
            <a:r>
              <a:rPr lang="en-GB" sz="4000" dirty="0"/>
              <a:t>    SELECT </a:t>
            </a:r>
          </a:p>
          <a:p>
            <a:pPr marL="0" indent="0">
              <a:buNone/>
            </a:pPr>
            <a:r>
              <a:rPr lang="en-GB" sz="4000" dirty="0"/>
              <a:t>        </a:t>
            </a:r>
            <a:r>
              <a:rPr lang="en-GB" sz="4000" dirty="0" err="1"/>
              <a:t>bs.bowler</a:t>
            </a:r>
            <a:r>
              <a:rPr lang="en-GB" sz="4000" dirty="0"/>
              <a:t>,</a:t>
            </a:r>
          </a:p>
          <a:p>
            <a:pPr marL="0" indent="0">
              <a:buNone/>
            </a:pPr>
            <a:r>
              <a:rPr lang="en-GB" sz="4000" dirty="0"/>
              <a:t>        </a:t>
            </a:r>
            <a:r>
              <a:rPr lang="en-GB" sz="4000" dirty="0" err="1"/>
              <a:t>bs.balls_bowled</a:t>
            </a:r>
            <a:r>
              <a:rPr lang="en-GB" sz="4000" dirty="0"/>
              <a:t>,</a:t>
            </a:r>
            <a:endParaRPr lang="en-GB" dirty="0"/>
          </a:p>
        </p:txBody>
      </p:sp>
      <p:sp>
        <p:nvSpPr>
          <p:cNvPr id="4" name="Content Placeholder 3">
            <a:extLst>
              <a:ext uri="{FF2B5EF4-FFF2-40B4-BE49-F238E27FC236}">
                <a16:creationId xmlns:a16="http://schemas.microsoft.com/office/drawing/2014/main" id="{FF4B8A2D-B1DE-4A05-40BD-BF461FA79DBA}"/>
              </a:ext>
            </a:extLst>
          </p:cNvPr>
          <p:cNvSpPr>
            <a:spLocks noGrp="1"/>
          </p:cNvSpPr>
          <p:nvPr>
            <p:ph sz="half" idx="2"/>
          </p:nvPr>
        </p:nvSpPr>
        <p:spPr>
          <a:solidFill>
            <a:schemeClr val="accent3">
              <a:lumMod val="40000"/>
              <a:lumOff val="60000"/>
            </a:schemeClr>
          </a:solidFill>
        </p:spPr>
        <p:txBody>
          <a:bodyPr>
            <a:noAutofit/>
          </a:bodyPr>
          <a:lstStyle/>
          <a:p>
            <a:pPr marL="0" indent="0">
              <a:buNone/>
            </a:pPr>
            <a:r>
              <a:rPr lang="en-GB" sz="1000" dirty="0"/>
              <a:t> </a:t>
            </a:r>
            <a:r>
              <a:rPr lang="en-GB" sz="1000" dirty="0" err="1"/>
              <a:t>bs.matches_played</a:t>
            </a:r>
            <a:r>
              <a:rPr lang="en-GB" sz="1000" dirty="0"/>
              <a:t>,</a:t>
            </a:r>
          </a:p>
          <a:p>
            <a:pPr marL="0" indent="0">
              <a:buNone/>
            </a:pPr>
            <a:r>
              <a:rPr lang="en-GB" sz="1000" dirty="0"/>
              <a:t>        (CAST(</a:t>
            </a:r>
            <a:r>
              <a:rPr lang="en-GB" sz="1000" dirty="0" err="1"/>
              <a:t>bs.balls_bowled</a:t>
            </a:r>
            <a:r>
              <a:rPr lang="en-GB" sz="1000" dirty="0"/>
              <a:t> AS numeric) / </a:t>
            </a:r>
            <a:r>
              <a:rPr lang="en-GB" sz="1000" dirty="0" err="1"/>
              <a:t>bs.matches_played</a:t>
            </a:r>
            <a:r>
              <a:rPr lang="en-GB" sz="1000" dirty="0"/>
              <a:t>) AS </a:t>
            </a:r>
            <a:r>
              <a:rPr lang="en-GB" sz="1000" dirty="0" err="1"/>
              <a:t>strike_rate</a:t>
            </a:r>
            <a:endParaRPr lang="en-GB" sz="1000" dirty="0"/>
          </a:p>
          <a:p>
            <a:pPr marL="0" indent="0">
              <a:buNone/>
            </a:pPr>
            <a:r>
              <a:rPr lang="en-GB" sz="1000" dirty="0"/>
              <a:t>    FROM </a:t>
            </a:r>
          </a:p>
          <a:p>
            <a:pPr marL="0" indent="0">
              <a:buNone/>
            </a:pPr>
            <a:r>
              <a:rPr lang="en-GB" sz="1000" dirty="0"/>
              <a:t>        </a:t>
            </a:r>
            <a:r>
              <a:rPr lang="en-GB" sz="1000" dirty="0" err="1"/>
              <a:t>BowlerStats</a:t>
            </a:r>
            <a:r>
              <a:rPr lang="en-GB" sz="1000" dirty="0"/>
              <a:t> bs</a:t>
            </a:r>
          </a:p>
          <a:p>
            <a:pPr marL="0" indent="0">
              <a:buNone/>
            </a:pPr>
            <a:r>
              <a:rPr lang="en-GB" sz="1000" dirty="0"/>
              <a:t>)</a:t>
            </a:r>
          </a:p>
          <a:p>
            <a:pPr marL="0" indent="0">
              <a:buNone/>
            </a:pPr>
            <a:r>
              <a:rPr lang="en-GB" sz="1000" dirty="0"/>
              <a:t>SELECT </a:t>
            </a:r>
          </a:p>
          <a:p>
            <a:pPr marL="0" indent="0">
              <a:buNone/>
            </a:pPr>
            <a:r>
              <a:rPr lang="en-GB" sz="1000" dirty="0"/>
              <a:t>    </a:t>
            </a:r>
            <a:r>
              <a:rPr lang="en-GB" sz="1000" dirty="0" err="1"/>
              <a:t>bsr.bowler</a:t>
            </a:r>
            <a:r>
              <a:rPr lang="en-GB" sz="1000" dirty="0"/>
              <a:t>,</a:t>
            </a:r>
          </a:p>
          <a:p>
            <a:pPr marL="0" indent="0">
              <a:buNone/>
            </a:pPr>
            <a:r>
              <a:rPr lang="en-GB" sz="1000" dirty="0"/>
              <a:t>    </a:t>
            </a:r>
            <a:r>
              <a:rPr lang="en-GB" sz="1000" dirty="0" err="1"/>
              <a:t>bsr.balls_bowled</a:t>
            </a:r>
            <a:r>
              <a:rPr lang="en-GB" sz="1000" dirty="0"/>
              <a:t>,</a:t>
            </a:r>
          </a:p>
          <a:p>
            <a:pPr marL="0" indent="0">
              <a:buNone/>
            </a:pPr>
            <a:r>
              <a:rPr lang="en-GB" sz="1000" dirty="0"/>
              <a:t>    </a:t>
            </a:r>
            <a:r>
              <a:rPr lang="en-GB" sz="1000" dirty="0" err="1"/>
              <a:t>bsr.matches_played</a:t>
            </a:r>
            <a:r>
              <a:rPr lang="en-GB" sz="1000" dirty="0"/>
              <a:t>,</a:t>
            </a:r>
          </a:p>
          <a:p>
            <a:pPr marL="0" indent="0">
              <a:buNone/>
            </a:pPr>
            <a:r>
              <a:rPr lang="en-GB" sz="1000" dirty="0"/>
              <a:t>    </a:t>
            </a:r>
            <a:r>
              <a:rPr lang="en-GB" sz="1000" dirty="0" err="1"/>
              <a:t>bsr.strike_rate</a:t>
            </a:r>
            <a:endParaRPr lang="en-GB" sz="1000" dirty="0"/>
          </a:p>
          <a:p>
            <a:pPr marL="0" indent="0">
              <a:buNone/>
            </a:pPr>
            <a:r>
              <a:rPr lang="en-GB" sz="1000" dirty="0"/>
              <a:t>FROM </a:t>
            </a:r>
          </a:p>
          <a:p>
            <a:pPr marL="0" indent="0">
              <a:buNone/>
            </a:pPr>
            <a:r>
              <a:rPr lang="en-GB" sz="1000" dirty="0"/>
              <a:t>    </a:t>
            </a:r>
            <a:r>
              <a:rPr lang="en-GB" sz="1000" dirty="0" err="1"/>
              <a:t>BowlerStrikeRate</a:t>
            </a:r>
            <a:r>
              <a:rPr lang="en-GB" sz="1000" dirty="0"/>
              <a:t> </a:t>
            </a:r>
            <a:r>
              <a:rPr lang="en-GB" sz="1000" dirty="0" err="1"/>
              <a:t>bsr</a:t>
            </a:r>
            <a:endParaRPr lang="en-GB" sz="1000" dirty="0"/>
          </a:p>
          <a:p>
            <a:pPr marL="0" indent="0">
              <a:buNone/>
            </a:pPr>
            <a:r>
              <a:rPr lang="en-GB" sz="1000" dirty="0"/>
              <a:t>ORDER BY </a:t>
            </a:r>
          </a:p>
          <a:p>
            <a:pPr marL="0" indent="0">
              <a:buNone/>
            </a:pPr>
            <a:r>
              <a:rPr lang="en-GB" sz="1000" dirty="0"/>
              <a:t>    </a:t>
            </a:r>
            <a:r>
              <a:rPr lang="en-GB" sz="1000" dirty="0" err="1"/>
              <a:t>bsr.strike_rate</a:t>
            </a:r>
            <a:r>
              <a:rPr lang="en-GB" sz="1000" dirty="0"/>
              <a:t> ASC</a:t>
            </a:r>
          </a:p>
          <a:p>
            <a:pPr marL="0" indent="0">
              <a:buNone/>
            </a:pPr>
            <a:r>
              <a:rPr lang="en-GB" sz="1000" dirty="0"/>
              <a:t>LIMIT 10;</a:t>
            </a:r>
          </a:p>
        </p:txBody>
      </p:sp>
    </p:spTree>
    <p:extLst>
      <p:ext uri="{BB962C8B-B14F-4D97-AF65-F5344CB8AC3E}">
        <p14:creationId xmlns:p14="http://schemas.microsoft.com/office/powerpoint/2010/main" val="668730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A558D-D6CF-966B-683F-E52FFCA359F5}"/>
              </a:ext>
            </a:extLst>
          </p:cNvPr>
          <p:cNvSpPr>
            <a:spLocks noGrp="1"/>
          </p:cNvSpPr>
          <p:nvPr>
            <p:ph type="title"/>
          </p:nvPr>
        </p:nvSpPr>
        <p:spPr>
          <a:xfrm>
            <a:off x="838200" y="335308"/>
            <a:ext cx="10515600" cy="1325563"/>
          </a:xfrm>
          <a:solidFill>
            <a:schemeClr val="accent5"/>
          </a:solidFill>
        </p:spPr>
        <p:txBody>
          <a:bodyPr>
            <a:normAutofit/>
          </a:bodyPr>
          <a:lstStyle/>
          <a:p>
            <a:r>
              <a:rPr lang="en-GB" sz="2000" dirty="0">
                <a:latin typeface="Aptos SemiBold" panose="020B0004020202020204" pitchFamily="34" charset="0"/>
              </a:rPr>
              <a:t>5. Now you need to 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a:t>
            </a:r>
            <a:endParaRPr lang="en-GB" sz="2000" dirty="0"/>
          </a:p>
        </p:txBody>
      </p:sp>
      <p:graphicFrame>
        <p:nvGraphicFramePr>
          <p:cNvPr id="6" name="Content Placeholder 5">
            <a:extLst>
              <a:ext uri="{FF2B5EF4-FFF2-40B4-BE49-F238E27FC236}">
                <a16:creationId xmlns:a16="http://schemas.microsoft.com/office/drawing/2014/main" id="{3E69004E-4463-73C7-CC51-0D2FA0A8EEDF}"/>
              </a:ext>
            </a:extLst>
          </p:cNvPr>
          <p:cNvGraphicFramePr>
            <a:graphicFrameLocks noGrp="1"/>
          </p:cNvGraphicFramePr>
          <p:nvPr>
            <p:ph sz="half" idx="1"/>
            <p:extLst>
              <p:ext uri="{D42A27DB-BD31-4B8C-83A1-F6EECF244321}">
                <p14:modId xmlns:p14="http://schemas.microsoft.com/office/powerpoint/2010/main" val="759315135"/>
              </p:ext>
            </p:extLst>
          </p:nvPr>
        </p:nvGraphicFramePr>
        <p:xfrm>
          <a:off x="1223368" y="1878496"/>
          <a:ext cx="3766931" cy="4298469"/>
        </p:xfrm>
        <a:graphic>
          <a:graphicData uri="http://schemas.openxmlformats.org/drawingml/2006/table">
            <a:tbl>
              <a:tblPr/>
              <a:tblGrid>
                <a:gridCol w="655119">
                  <a:extLst>
                    <a:ext uri="{9D8B030D-6E8A-4147-A177-3AD203B41FA5}">
                      <a16:colId xmlns:a16="http://schemas.microsoft.com/office/drawing/2014/main" val="3782272538"/>
                    </a:ext>
                  </a:extLst>
                </a:gridCol>
                <a:gridCol w="1023623">
                  <a:extLst>
                    <a:ext uri="{9D8B030D-6E8A-4147-A177-3AD203B41FA5}">
                      <a16:colId xmlns:a16="http://schemas.microsoft.com/office/drawing/2014/main" val="2651435620"/>
                    </a:ext>
                  </a:extLst>
                </a:gridCol>
                <a:gridCol w="1214698">
                  <a:extLst>
                    <a:ext uri="{9D8B030D-6E8A-4147-A177-3AD203B41FA5}">
                      <a16:colId xmlns:a16="http://schemas.microsoft.com/office/drawing/2014/main" val="2420931314"/>
                    </a:ext>
                  </a:extLst>
                </a:gridCol>
                <a:gridCol w="873491">
                  <a:extLst>
                    <a:ext uri="{9D8B030D-6E8A-4147-A177-3AD203B41FA5}">
                      <a16:colId xmlns:a16="http://schemas.microsoft.com/office/drawing/2014/main" val="2931760933"/>
                    </a:ext>
                  </a:extLst>
                </a:gridCol>
              </a:tblGrid>
              <a:tr h="337135">
                <a:tc>
                  <a:txBody>
                    <a:bodyPr/>
                    <a:lstStyle/>
                    <a:p>
                      <a:pPr algn="l" fontAlgn="b"/>
                      <a:r>
                        <a:rPr lang="en-GB" sz="1100" b="1" i="0" u="none" strike="noStrike" dirty="0">
                          <a:solidFill>
                            <a:srgbClr val="FFFFFF"/>
                          </a:solidFill>
                          <a:effectLst/>
                          <a:latin typeface="Aptos Narrow" panose="020B0004020202020204" pitchFamily="34" charset="0"/>
                        </a:rPr>
                        <a:t>bowler</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balls_bowled</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matches_played</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strike_rate</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416493540"/>
                  </a:ext>
                </a:extLst>
              </a:tr>
              <a:tr h="337135">
                <a:tc>
                  <a:txBody>
                    <a:bodyPr/>
                    <a:lstStyle/>
                    <a:p>
                      <a:pPr algn="l" fontAlgn="b"/>
                      <a:r>
                        <a:rPr lang="en-GB" sz="1100" b="0" i="0" u="none" strike="noStrike">
                          <a:solidFill>
                            <a:srgbClr val="000000"/>
                          </a:solidFill>
                          <a:effectLst/>
                          <a:latin typeface="Aptos Narrow" panose="020B0004020202020204" pitchFamily="34" charset="0"/>
                        </a:rPr>
                        <a:t>AA Noffke</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47794331"/>
                  </a:ext>
                </a:extLst>
              </a:tr>
              <a:tr h="632127">
                <a:tc>
                  <a:txBody>
                    <a:bodyPr/>
                    <a:lstStyle/>
                    <a:p>
                      <a:pPr algn="l" fontAlgn="b"/>
                      <a:r>
                        <a:rPr lang="en-GB" sz="1100" b="0" i="0" u="none" strike="noStrike" dirty="0">
                          <a:solidFill>
                            <a:srgbClr val="000000"/>
                          </a:solidFill>
                          <a:effectLst/>
                          <a:latin typeface="Aptos Narrow" panose="020B0004020202020204" pitchFamily="34" charset="0"/>
                        </a:rPr>
                        <a:t>AB </a:t>
                      </a:r>
                      <a:r>
                        <a:rPr lang="en-GB" sz="1100" b="0" i="0" u="none" strike="noStrike" dirty="0" err="1">
                          <a:solidFill>
                            <a:srgbClr val="000000"/>
                          </a:solidFill>
                          <a:effectLst/>
                          <a:latin typeface="Aptos Narrow" panose="020B0004020202020204" pitchFamily="34" charset="0"/>
                        </a:rPr>
                        <a:t>Agarkar</a:t>
                      </a:r>
                      <a:endParaRPr lang="en-GB" sz="1100" b="0" i="0" u="none" strike="noStrike" dirty="0">
                        <a:solidFill>
                          <a:srgbClr val="000000"/>
                        </a:solidFill>
                        <a:effectLst/>
                        <a:latin typeface="Aptos Narrow" panose="020B0004020202020204" pitchFamily="34" charset="0"/>
                      </a:endParaRP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364582768"/>
                  </a:ext>
                </a:extLst>
              </a:tr>
              <a:tr h="337135">
                <a:tc>
                  <a:txBody>
                    <a:bodyPr/>
                    <a:lstStyle/>
                    <a:p>
                      <a:pPr algn="l" fontAlgn="b"/>
                      <a:r>
                        <a:rPr lang="en-GB" sz="1100" b="0" i="0" u="none" strike="noStrike">
                          <a:solidFill>
                            <a:srgbClr val="000000"/>
                          </a:solidFill>
                          <a:effectLst/>
                          <a:latin typeface="Aptos Narrow" panose="020B0004020202020204" pitchFamily="34" charset="0"/>
                        </a:rPr>
                        <a:t>AB Dinda</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18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301144118"/>
                  </a:ext>
                </a:extLst>
              </a:tr>
              <a:tr h="337135">
                <a:tc>
                  <a:txBody>
                    <a:bodyPr/>
                    <a:lstStyle/>
                    <a:p>
                      <a:pPr algn="l" fontAlgn="b"/>
                      <a:r>
                        <a:rPr lang="en-GB" sz="1100" b="0" i="0" u="none" strike="noStrike">
                          <a:solidFill>
                            <a:srgbClr val="000000"/>
                          </a:solidFill>
                          <a:effectLst/>
                          <a:latin typeface="Aptos Narrow" panose="020B0004020202020204" pitchFamily="34" charset="0"/>
                        </a:rPr>
                        <a:t>B Akhil</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156507577"/>
                  </a:ext>
                </a:extLst>
              </a:tr>
              <a:tr h="337135">
                <a:tc>
                  <a:txBody>
                    <a:bodyPr/>
                    <a:lstStyle/>
                    <a:p>
                      <a:pPr algn="l" fontAlgn="b"/>
                      <a:r>
                        <a:rPr lang="en-GB" sz="1100" b="0" i="0" u="none" strike="noStrike">
                          <a:solidFill>
                            <a:srgbClr val="000000"/>
                          </a:solidFill>
                          <a:effectLst/>
                          <a:latin typeface="Aptos Narrow" panose="020B0004020202020204" pitchFamily="34" charset="0"/>
                        </a:rPr>
                        <a:t>B Geeves</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771563942"/>
                  </a:ext>
                </a:extLst>
              </a:tr>
              <a:tr h="337135">
                <a:tc>
                  <a:txBody>
                    <a:bodyPr/>
                    <a:lstStyle/>
                    <a:p>
                      <a:pPr algn="l" fontAlgn="b"/>
                      <a:r>
                        <a:rPr lang="en-GB" sz="1100" b="0" i="0" u="none" strike="noStrike">
                          <a:solidFill>
                            <a:srgbClr val="000000"/>
                          </a:solidFill>
                          <a:effectLst/>
                          <a:latin typeface="Aptos Narrow" panose="020B0004020202020204" pitchFamily="34" charset="0"/>
                        </a:rPr>
                        <a:t>B Lee</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644735173"/>
                  </a:ext>
                </a:extLst>
              </a:tr>
              <a:tr h="337135">
                <a:tc>
                  <a:txBody>
                    <a:bodyPr/>
                    <a:lstStyle/>
                    <a:p>
                      <a:pPr algn="l" fontAlgn="b"/>
                      <a:r>
                        <a:rPr lang="en-GB" sz="1100" b="0" i="0" u="none" strike="noStrike">
                          <a:solidFill>
                            <a:srgbClr val="000000"/>
                          </a:solidFill>
                          <a:effectLst/>
                          <a:latin typeface="Aptos Narrow" panose="020B0004020202020204" pitchFamily="34" charset="0"/>
                        </a:rPr>
                        <a:t>DL Vettori</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968863062"/>
                  </a:ext>
                </a:extLst>
              </a:tr>
              <a:tr h="632127">
                <a:tc>
                  <a:txBody>
                    <a:bodyPr/>
                    <a:lstStyle/>
                    <a:p>
                      <a:pPr algn="l" fontAlgn="b"/>
                      <a:r>
                        <a:rPr lang="en-GB" sz="1100" b="0" i="0" u="none" strike="noStrike">
                          <a:solidFill>
                            <a:srgbClr val="000000"/>
                          </a:solidFill>
                          <a:effectLst/>
                          <a:latin typeface="Aptos Narrow" panose="020B0004020202020204" pitchFamily="34" charset="0"/>
                        </a:rPr>
                        <a:t>GD McGrath</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428241938"/>
                  </a:ext>
                </a:extLst>
              </a:tr>
              <a:tr h="337135">
                <a:tc>
                  <a:txBody>
                    <a:bodyPr/>
                    <a:lstStyle/>
                    <a:p>
                      <a:pPr algn="l" fontAlgn="b"/>
                      <a:r>
                        <a:rPr lang="en-GB" sz="1100" b="0" i="0" u="none" strike="noStrike">
                          <a:solidFill>
                            <a:srgbClr val="000000"/>
                          </a:solidFill>
                          <a:effectLst/>
                          <a:latin typeface="Aptos Narrow" panose="020B0004020202020204" pitchFamily="34" charset="0"/>
                        </a:rPr>
                        <a:t>I Sharma</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862283924"/>
                  </a:ext>
                </a:extLst>
              </a:tr>
              <a:tr h="337135">
                <a:tc>
                  <a:txBody>
                    <a:bodyPr/>
                    <a:lstStyle/>
                    <a:p>
                      <a:pPr algn="l" fontAlgn="b"/>
                      <a:r>
                        <a:rPr lang="en-GB" sz="1100" b="0" i="0" u="none" strike="noStrike">
                          <a:solidFill>
                            <a:srgbClr val="000000"/>
                          </a:solidFill>
                          <a:effectLst/>
                          <a:latin typeface="Aptos Narrow" panose="020B0004020202020204" pitchFamily="34" charset="0"/>
                        </a:rPr>
                        <a:t>A Nehra</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750158758"/>
                  </a:ext>
                </a:extLst>
              </a:tr>
            </a:tbl>
          </a:graphicData>
        </a:graphic>
      </p:graphicFrame>
      <p:graphicFrame>
        <p:nvGraphicFramePr>
          <p:cNvPr id="5" name="Content Placeholder 4">
            <a:extLst>
              <a:ext uri="{FF2B5EF4-FFF2-40B4-BE49-F238E27FC236}">
                <a16:creationId xmlns:a16="http://schemas.microsoft.com/office/drawing/2014/main" id="{86E5D9C9-03DC-3671-28EE-B41301FEEA9E}"/>
              </a:ext>
            </a:extLst>
          </p:cNvPr>
          <p:cNvGraphicFramePr>
            <a:graphicFrameLocks noGrp="1"/>
          </p:cNvGraphicFramePr>
          <p:nvPr>
            <p:ph sz="half" idx="2"/>
            <p:extLst>
              <p:ext uri="{D42A27DB-BD31-4B8C-83A1-F6EECF244321}">
                <p14:modId xmlns:p14="http://schemas.microsoft.com/office/powerpoint/2010/main" val="3680165747"/>
              </p:ext>
            </p:extLst>
          </p:nvPr>
        </p:nvGraphicFramePr>
        <p:xfrm>
          <a:off x="5660923" y="1878498"/>
          <a:ext cx="5181600" cy="42984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14355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E2427-F2F1-4E7A-A1FB-D031660F4DA8}"/>
              </a:ext>
            </a:extLst>
          </p:cNvPr>
          <p:cNvSpPr>
            <a:spLocks noGrp="1"/>
          </p:cNvSpPr>
          <p:nvPr>
            <p:ph type="title"/>
          </p:nvPr>
        </p:nvSpPr>
        <p:spPr>
          <a:solidFill>
            <a:schemeClr val="accent5"/>
          </a:solidFill>
        </p:spPr>
        <p:txBody>
          <a:bodyPr>
            <a:noAutofit/>
          </a:bodyPr>
          <a:lstStyle/>
          <a:p>
            <a:r>
              <a:rPr lang="en-GB" sz="2000" dirty="0">
                <a:latin typeface="Aptos SemiBold" panose="020B0004020202020204" pitchFamily="34" charset="0"/>
              </a:rPr>
              <a:t>6. Now you need to get 2-3 All-rounders with the best batting as well as bowling strike rate and who have faced at least 500 balls in IPL so far and have bowled minimum 300 balls. To do that you have to make a list of 10 players you want to bid in the auction so that when you try to grab them in auction you should not pay the amount greater than you have in the purse for a particular player.</a:t>
            </a:r>
            <a:endParaRPr lang="en-GB" sz="2000" dirty="0"/>
          </a:p>
        </p:txBody>
      </p:sp>
      <p:sp>
        <p:nvSpPr>
          <p:cNvPr id="3" name="Content Placeholder 2">
            <a:extLst>
              <a:ext uri="{FF2B5EF4-FFF2-40B4-BE49-F238E27FC236}">
                <a16:creationId xmlns:a16="http://schemas.microsoft.com/office/drawing/2014/main" id="{AEB354CF-E8C9-8D81-4A60-B7D2B9C025EC}"/>
              </a:ext>
            </a:extLst>
          </p:cNvPr>
          <p:cNvSpPr>
            <a:spLocks noGrp="1"/>
          </p:cNvSpPr>
          <p:nvPr>
            <p:ph idx="1"/>
          </p:nvPr>
        </p:nvSpPr>
        <p:spPr>
          <a:solidFill>
            <a:schemeClr val="accent3">
              <a:lumMod val="40000"/>
              <a:lumOff val="60000"/>
            </a:schemeClr>
          </a:solidFill>
        </p:spPr>
        <p:txBody>
          <a:bodyPr>
            <a:normAutofit fontScale="40000" lnSpcReduction="20000"/>
          </a:bodyPr>
          <a:lstStyle/>
          <a:p>
            <a:pPr marL="0" indent="0">
              <a:buNone/>
            </a:pPr>
            <a:r>
              <a:rPr lang="en-GB" dirty="0"/>
              <a:t>SELECT </a:t>
            </a:r>
          </a:p>
          <a:p>
            <a:pPr marL="0" indent="0">
              <a:buNone/>
            </a:pPr>
            <a:r>
              <a:rPr lang="en-GB" dirty="0"/>
              <a:t>        id AS </a:t>
            </a:r>
            <a:r>
              <a:rPr lang="en-GB" dirty="0" err="1"/>
              <a:t>player_id</a:t>
            </a:r>
            <a:r>
              <a:rPr lang="en-GB" dirty="0"/>
              <a:t>,</a:t>
            </a:r>
          </a:p>
          <a:p>
            <a:pPr marL="0" indent="0">
              <a:buNone/>
            </a:pPr>
            <a:r>
              <a:rPr lang="en-GB" dirty="0"/>
              <a:t>        COUNT(*) FILTER (WHERE </a:t>
            </a:r>
            <a:r>
              <a:rPr lang="en-GB" dirty="0" err="1"/>
              <a:t>is_wicket</a:t>
            </a:r>
            <a:r>
              <a:rPr lang="en-GB" dirty="0"/>
              <a:t> = 0 AND </a:t>
            </a:r>
            <a:r>
              <a:rPr lang="en-GB" dirty="0" err="1"/>
              <a:t>batsman_runs</a:t>
            </a:r>
            <a:r>
              <a:rPr lang="en-GB" dirty="0"/>
              <a:t> &gt; 0) AS </a:t>
            </a:r>
            <a:r>
              <a:rPr lang="en-GB" dirty="0" err="1"/>
              <a:t>runs_scored</a:t>
            </a:r>
            <a:r>
              <a:rPr lang="en-GB" dirty="0"/>
              <a:t>,</a:t>
            </a:r>
          </a:p>
          <a:p>
            <a:pPr marL="0" indent="0">
              <a:buNone/>
            </a:pPr>
            <a:r>
              <a:rPr lang="en-GB" dirty="0"/>
              <a:t>        COUNT(*) FILTER (WHERE </a:t>
            </a:r>
            <a:r>
              <a:rPr lang="en-GB" dirty="0" err="1"/>
              <a:t>is_wicket</a:t>
            </a:r>
            <a:r>
              <a:rPr lang="en-GB" dirty="0"/>
              <a:t> = 1) AS </a:t>
            </a:r>
            <a:r>
              <a:rPr lang="en-GB" dirty="0" err="1"/>
              <a:t>wickets_taken</a:t>
            </a:r>
            <a:r>
              <a:rPr lang="en-GB" dirty="0"/>
              <a:t>,</a:t>
            </a:r>
          </a:p>
          <a:p>
            <a:pPr marL="0" indent="0">
              <a:buNone/>
            </a:pPr>
            <a:r>
              <a:rPr lang="en-GB" dirty="0"/>
              <a:t>        COUNT(*) AS </a:t>
            </a:r>
            <a:r>
              <a:rPr lang="en-GB" dirty="0" err="1"/>
              <a:t>balls_faced</a:t>
            </a:r>
            <a:r>
              <a:rPr lang="en-GB" dirty="0"/>
              <a:t>,</a:t>
            </a:r>
          </a:p>
          <a:p>
            <a:pPr marL="0" indent="0">
              <a:buNone/>
            </a:pPr>
            <a:r>
              <a:rPr lang="en-GB" dirty="0"/>
              <a:t>        SUM(</a:t>
            </a:r>
            <a:r>
              <a:rPr lang="en-GB" dirty="0" err="1"/>
              <a:t>total_runs</a:t>
            </a:r>
            <a:r>
              <a:rPr lang="en-GB" dirty="0"/>
              <a:t> - </a:t>
            </a:r>
            <a:r>
              <a:rPr lang="en-GB" dirty="0" err="1"/>
              <a:t>extra_runs</a:t>
            </a:r>
            <a:r>
              <a:rPr lang="en-GB" dirty="0"/>
              <a:t>) AS </a:t>
            </a:r>
            <a:r>
              <a:rPr lang="en-GB" dirty="0" err="1"/>
              <a:t>runs_conceded</a:t>
            </a:r>
            <a:r>
              <a:rPr lang="en-GB" dirty="0"/>
              <a:t>,</a:t>
            </a:r>
          </a:p>
          <a:p>
            <a:pPr marL="0" indent="0">
              <a:buNone/>
            </a:pPr>
            <a:r>
              <a:rPr lang="en-GB" dirty="0"/>
              <a:t>        </a:t>
            </a:r>
            <a:r>
              <a:rPr lang="en-GB" dirty="0" err="1"/>
              <a:t>strike_rate</a:t>
            </a:r>
            <a:r>
              <a:rPr lang="en-GB" dirty="0"/>
              <a:t>,--COUNT(*) FILTER (WHERE </a:t>
            </a:r>
            <a:r>
              <a:rPr lang="en-GB" dirty="0" err="1"/>
              <a:t>is_wicket</a:t>
            </a:r>
            <a:r>
              <a:rPr lang="en-GB" dirty="0"/>
              <a:t> = 0 AND </a:t>
            </a:r>
            <a:r>
              <a:rPr lang="en-GB" dirty="0" err="1"/>
              <a:t>batsman_runs</a:t>
            </a:r>
            <a:r>
              <a:rPr lang="en-GB" dirty="0"/>
              <a:t> &gt; 0) / NULLIF(COUNT(*) FILTER (WHERE </a:t>
            </a:r>
            <a:r>
              <a:rPr lang="en-GB" dirty="0" err="1"/>
              <a:t>is_wicket</a:t>
            </a:r>
            <a:r>
              <a:rPr lang="en-GB" dirty="0"/>
              <a:t> = 0), 0) AS </a:t>
            </a:r>
            <a:r>
              <a:rPr lang="en-GB" dirty="0" err="1"/>
              <a:t>batting_strike_rate</a:t>
            </a:r>
            <a:r>
              <a:rPr lang="en-GB" dirty="0"/>
              <a:t>,</a:t>
            </a:r>
          </a:p>
          <a:p>
            <a:pPr marL="0" indent="0">
              <a:buNone/>
            </a:pPr>
            <a:r>
              <a:rPr lang="en-GB" dirty="0"/>
              <a:t>        COUNT(*) FILTER (WHERE </a:t>
            </a:r>
            <a:r>
              <a:rPr lang="en-GB" dirty="0" err="1"/>
              <a:t>is_wicket</a:t>
            </a:r>
            <a:r>
              <a:rPr lang="en-GB" dirty="0"/>
              <a:t> = 1) / NULLIF(COUNT(*), 0) AS </a:t>
            </a:r>
            <a:r>
              <a:rPr lang="en-GB" dirty="0" err="1"/>
              <a:t>bowling_strike_rate</a:t>
            </a:r>
            <a:endParaRPr lang="en-GB" dirty="0"/>
          </a:p>
          <a:p>
            <a:pPr marL="0" indent="0">
              <a:buNone/>
            </a:pPr>
            <a:r>
              <a:rPr lang="en-GB" dirty="0"/>
              <a:t>    FROM </a:t>
            </a:r>
          </a:p>
          <a:p>
            <a:pPr marL="0" indent="0">
              <a:buNone/>
            </a:pPr>
            <a:r>
              <a:rPr lang="en-GB" dirty="0"/>
              <a:t>        </a:t>
            </a:r>
            <a:r>
              <a:rPr lang="en-GB" dirty="0" err="1"/>
              <a:t>IPL_ball</a:t>
            </a:r>
            <a:endParaRPr lang="en-GB" dirty="0"/>
          </a:p>
          <a:p>
            <a:pPr marL="0" indent="0">
              <a:buNone/>
            </a:pPr>
            <a:r>
              <a:rPr lang="en-GB" dirty="0"/>
              <a:t>    GROUP BY </a:t>
            </a:r>
          </a:p>
          <a:p>
            <a:pPr marL="0" indent="0">
              <a:buNone/>
            </a:pPr>
            <a:r>
              <a:rPr lang="en-GB" dirty="0"/>
              <a:t>        id, </a:t>
            </a:r>
            <a:r>
              <a:rPr lang="en-GB" dirty="0" err="1"/>
              <a:t>strike_rate</a:t>
            </a:r>
            <a:endParaRPr lang="en-GB" dirty="0"/>
          </a:p>
          <a:p>
            <a:pPr marL="0" indent="0">
              <a:buNone/>
            </a:pPr>
            <a:r>
              <a:rPr lang="en-GB" dirty="0"/>
              <a:t>    HAVING </a:t>
            </a:r>
          </a:p>
          <a:p>
            <a:pPr marL="0" indent="0">
              <a:buNone/>
            </a:pPr>
            <a:r>
              <a:rPr lang="en-GB" dirty="0"/>
              <a:t>        COUNT(*) &gt;= 10</a:t>
            </a:r>
          </a:p>
          <a:p>
            <a:pPr marL="0" indent="0">
              <a:buNone/>
            </a:pPr>
            <a:r>
              <a:rPr lang="en-GB" dirty="0"/>
              <a:t>		AND COUNT(*) FILTER (WHERE ball IS NOT NULL) &gt;= 10  </a:t>
            </a:r>
          </a:p>
          <a:p>
            <a:pPr marL="0" indent="0">
              <a:buNone/>
            </a:pPr>
            <a:r>
              <a:rPr lang="en-GB" dirty="0"/>
              <a:t>	  limit 10;</a:t>
            </a:r>
          </a:p>
          <a:p>
            <a:pPr marL="0" indent="0">
              <a:buNone/>
            </a:pPr>
            <a:r>
              <a:rPr lang="en-GB" dirty="0"/>
              <a:t>		</a:t>
            </a:r>
          </a:p>
        </p:txBody>
      </p:sp>
    </p:spTree>
    <p:extLst>
      <p:ext uri="{BB962C8B-B14F-4D97-AF65-F5344CB8AC3E}">
        <p14:creationId xmlns:p14="http://schemas.microsoft.com/office/powerpoint/2010/main" val="1749619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FC4A-7CE4-62B4-42A4-17B7242A1571}"/>
              </a:ext>
            </a:extLst>
          </p:cNvPr>
          <p:cNvSpPr>
            <a:spLocks noGrp="1"/>
          </p:cNvSpPr>
          <p:nvPr>
            <p:ph type="title"/>
          </p:nvPr>
        </p:nvSpPr>
        <p:spPr>
          <a:solidFill>
            <a:schemeClr val="accent5"/>
          </a:solidFill>
        </p:spPr>
        <p:txBody>
          <a:bodyPr>
            <a:noAutofit/>
          </a:bodyPr>
          <a:lstStyle/>
          <a:p>
            <a:r>
              <a:rPr lang="en-GB" sz="2000" dirty="0">
                <a:latin typeface="Aptos ExtraBold" panose="020B0004020202020204" pitchFamily="34" charset="0"/>
              </a:rPr>
              <a:t>7. After doing all that you have the list of all the players you are going to bid in the auction so create a visual representation in the form of graphs , tables and charts to present in front of team management before the auction.</a:t>
            </a:r>
          </a:p>
        </p:txBody>
      </p:sp>
      <p:pic>
        <p:nvPicPr>
          <p:cNvPr id="5" name="Content Placeholder 4" descr="A cartoon of a person playing cricket&#10;&#10;Description automatically generated">
            <a:extLst>
              <a:ext uri="{FF2B5EF4-FFF2-40B4-BE49-F238E27FC236}">
                <a16:creationId xmlns:a16="http://schemas.microsoft.com/office/drawing/2014/main" id="{EF4D0347-3DC7-CD24-4753-34E68EE6747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52567" y="1825625"/>
            <a:ext cx="4178709" cy="4351338"/>
          </a:xfrm>
        </p:spPr>
      </p:pic>
    </p:spTree>
    <p:extLst>
      <p:ext uri="{BB962C8B-B14F-4D97-AF65-F5344CB8AC3E}">
        <p14:creationId xmlns:p14="http://schemas.microsoft.com/office/powerpoint/2010/main" val="40540850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3696-9B4F-9179-1BD9-83903FB3152A}"/>
              </a:ext>
            </a:extLst>
          </p:cNvPr>
          <p:cNvSpPr>
            <a:spLocks noGrp="1"/>
          </p:cNvSpPr>
          <p:nvPr>
            <p:ph type="title"/>
          </p:nvPr>
        </p:nvSpPr>
        <p:spPr>
          <a:solidFill>
            <a:schemeClr val="accent5"/>
          </a:solidFill>
        </p:spPr>
        <p:txBody>
          <a:bodyPr>
            <a:normAutofit/>
          </a:bodyPr>
          <a:lstStyle/>
          <a:p>
            <a:r>
              <a:rPr lang="en-GB" sz="3200" dirty="0">
                <a:latin typeface="Aptos ExtraBold" panose="020F0502020204030204" pitchFamily="34" charset="0"/>
              </a:rPr>
              <a:t>1. Get the count of cities that have hosted an IPL match.</a:t>
            </a:r>
          </a:p>
        </p:txBody>
      </p:sp>
      <p:graphicFrame>
        <p:nvGraphicFramePr>
          <p:cNvPr id="4" name="Content Placeholder 3">
            <a:extLst>
              <a:ext uri="{FF2B5EF4-FFF2-40B4-BE49-F238E27FC236}">
                <a16:creationId xmlns:a16="http://schemas.microsoft.com/office/drawing/2014/main" id="{4E601304-D38E-0CE6-BFD4-3D69BB5CFBA7}"/>
              </a:ext>
            </a:extLst>
          </p:cNvPr>
          <p:cNvGraphicFramePr>
            <a:graphicFrameLocks noGrp="1"/>
          </p:cNvGraphicFramePr>
          <p:nvPr>
            <p:ph idx="1"/>
            <p:extLst>
              <p:ext uri="{D42A27DB-BD31-4B8C-83A1-F6EECF244321}">
                <p14:modId xmlns:p14="http://schemas.microsoft.com/office/powerpoint/2010/main" val="2480156935"/>
              </p:ext>
            </p:extLst>
          </p:nvPr>
        </p:nvGraphicFramePr>
        <p:xfrm>
          <a:off x="1582993" y="3938279"/>
          <a:ext cx="1858297" cy="1484672"/>
        </p:xfrm>
        <a:graphic>
          <a:graphicData uri="http://schemas.openxmlformats.org/drawingml/2006/table">
            <a:tbl>
              <a:tblPr/>
              <a:tblGrid>
                <a:gridCol w="1858297">
                  <a:extLst>
                    <a:ext uri="{9D8B030D-6E8A-4147-A177-3AD203B41FA5}">
                      <a16:colId xmlns:a16="http://schemas.microsoft.com/office/drawing/2014/main" val="2471721744"/>
                    </a:ext>
                  </a:extLst>
                </a:gridCol>
              </a:tblGrid>
              <a:tr h="742336">
                <a:tc>
                  <a:txBody>
                    <a:bodyPr/>
                    <a:lstStyle/>
                    <a:p>
                      <a:pPr algn="l" fontAlgn="b"/>
                      <a:r>
                        <a:rPr lang="en-GB" sz="1800" b="1" i="0" u="none" strike="noStrike" dirty="0" err="1">
                          <a:solidFill>
                            <a:schemeClr val="tx1"/>
                          </a:solidFill>
                          <a:effectLst/>
                          <a:latin typeface="Aptos Narrow" panose="020B0004020202020204" pitchFamily="34" charset="0"/>
                        </a:rPr>
                        <a:t>city_count</a:t>
                      </a:r>
                      <a:endParaRPr lang="en-GB" sz="1800" b="1" i="0" u="none" strike="noStrike" dirty="0">
                        <a:solidFill>
                          <a:schemeClr val="tx1"/>
                        </a:solidFill>
                        <a:effectLst/>
                        <a:latin typeface="Aptos Narrow" panose="020B0004020202020204" pitchFamily="34" charset="0"/>
                      </a:endParaRPr>
                    </a:p>
                  </a:txBody>
                  <a:tcPr marL="7620" marR="7620" marT="7620"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2475949816"/>
                  </a:ext>
                </a:extLst>
              </a:tr>
              <a:tr h="742336">
                <a:tc>
                  <a:txBody>
                    <a:bodyPr/>
                    <a:lstStyle/>
                    <a:p>
                      <a:pPr algn="r" fontAlgn="b"/>
                      <a:r>
                        <a:rPr lang="en-GB" sz="1800" b="1" i="0" u="none" strike="noStrike" dirty="0">
                          <a:solidFill>
                            <a:srgbClr val="000000"/>
                          </a:solidFill>
                          <a:effectLst/>
                          <a:latin typeface="Aptos Narrow" panose="020B0004020202020204" pitchFamily="34" charset="0"/>
                        </a:rPr>
                        <a:t>33</a:t>
                      </a:r>
                    </a:p>
                  </a:txBody>
                  <a:tcPr marL="7620" marR="7620" marT="7620" marB="0" anchor="b">
                    <a:lnL w="6350" cap="flat" cmpd="sng" algn="ctr">
                      <a:solidFill>
                        <a:srgbClr val="44B3E1"/>
                      </a:solidFill>
                      <a:prstDash val="solid"/>
                      <a:round/>
                      <a:headEnd type="none" w="med" len="med"/>
                      <a:tailEnd type="none" w="med" len="med"/>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4095476226"/>
                  </a:ext>
                </a:extLst>
              </a:tr>
            </a:tbl>
          </a:graphicData>
        </a:graphic>
      </p:graphicFrame>
      <p:sp>
        <p:nvSpPr>
          <p:cNvPr id="6" name="TextBox 5">
            <a:extLst>
              <a:ext uri="{FF2B5EF4-FFF2-40B4-BE49-F238E27FC236}">
                <a16:creationId xmlns:a16="http://schemas.microsoft.com/office/drawing/2014/main" id="{07F0FE85-341F-84B8-E106-39F5ACC62827}"/>
              </a:ext>
            </a:extLst>
          </p:cNvPr>
          <p:cNvSpPr txBox="1"/>
          <p:nvPr/>
        </p:nvSpPr>
        <p:spPr>
          <a:xfrm>
            <a:off x="1582993" y="2862486"/>
            <a:ext cx="5014452" cy="646331"/>
          </a:xfrm>
          <a:prstGeom prst="rect">
            <a:avLst/>
          </a:prstGeom>
          <a:solidFill>
            <a:schemeClr val="accent3">
              <a:lumMod val="40000"/>
              <a:lumOff val="60000"/>
            </a:schemeClr>
          </a:solidFill>
        </p:spPr>
        <p:txBody>
          <a:bodyPr wrap="square">
            <a:spAutoFit/>
          </a:bodyPr>
          <a:lstStyle/>
          <a:p>
            <a:r>
              <a:rPr lang="en-GB" dirty="0"/>
              <a:t>SELECT COUNT(DISTINCT city) AS </a:t>
            </a:r>
            <a:r>
              <a:rPr lang="en-GB" dirty="0" err="1"/>
              <a:t>city_count</a:t>
            </a:r>
            <a:endParaRPr lang="en-GB" dirty="0"/>
          </a:p>
          <a:p>
            <a:r>
              <a:rPr lang="en-GB" dirty="0"/>
              <a:t>FROM matches;</a:t>
            </a:r>
          </a:p>
        </p:txBody>
      </p:sp>
    </p:spTree>
    <p:extLst>
      <p:ext uri="{BB962C8B-B14F-4D97-AF65-F5344CB8AC3E}">
        <p14:creationId xmlns:p14="http://schemas.microsoft.com/office/powerpoint/2010/main" val="1917553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D303-8848-7D43-4BB0-947615426FC3}"/>
              </a:ext>
            </a:extLst>
          </p:cNvPr>
          <p:cNvSpPr>
            <a:spLocks noGrp="1"/>
          </p:cNvSpPr>
          <p:nvPr>
            <p:ph type="title"/>
          </p:nvPr>
        </p:nvSpPr>
        <p:spPr>
          <a:solidFill>
            <a:schemeClr val="accent5"/>
          </a:solidFill>
        </p:spPr>
        <p:txBody>
          <a:bodyPr>
            <a:noAutofit/>
          </a:bodyPr>
          <a:lstStyle/>
          <a:p>
            <a:r>
              <a:rPr lang="en-GB" sz="2000" dirty="0">
                <a:latin typeface="Aptos ExtraBold" panose="020F0502020204030204" pitchFamily="34" charset="0"/>
              </a:rPr>
              <a:t>2. Create table deliveries_v02 with all the columns of</a:t>
            </a:r>
            <a:r>
              <a:rPr lang="en-GB" sz="3200" dirty="0">
                <a:latin typeface="Aptos ExtraBold" panose="020F0502020204030204" pitchFamily="34" charset="0"/>
              </a:rPr>
              <a:t> </a:t>
            </a:r>
            <a:r>
              <a:rPr lang="en-GB" sz="2000" dirty="0">
                <a:latin typeface="Aptos ExtraBold" panose="020F0502020204030204" pitchFamily="34" charset="0"/>
              </a:rPr>
              <a:t>the table ‘deliveries’ and an additional column </a:t>
            </a:r>
            <a:r>
              <a:rPr lang="en-GB" sz="2000" dirty="0" err="1">
                <a:latin typeface="Aptos ExtraBold" panose="020F0502020204030204" pitchFamily="34" charset="0"/>
              </a:rPr>
              <a:t>ball_result</a:t>
            </a:r>
            <a:r>
              <a:rPr lang="en-GB" sz="2000" dirty="0">
                <a:latin typeface="Aptos ExtraBold" panose="020F0502020204030204" pitchFamily="34" charset="0"/>
              </a:rPr>
              <a:t> containing values boundary, dot or other depending on the </a:t>
            </a:r>
            <a:r>
              <a:rPr lang="en-GB" sz="2000" dirty="0" err="1">
                <a:latin typeface="Aptos ExtraBold" panose="020F0502020204030204" pitchFamily="34" charset="0"/>
              </a:rPr>
              <a:t>total_run</a:t>
            </a:r>
            <a:r>
              <a:rPr lang="en-GB" sz="2000" dirty="0">
                <a:latin typeface="Aptos ExtraBold" panose="020F0502020204030204" pitchFamily="34" charset="0"/>
              </a:rPr>
              <a:t> (boundary for &gt;= 4, dot for 0 and other for any other number). </a:t>
            </a:r>
            <a:endParaRPr lang="en-GB" sz="3200" dirty="0">
              <a:latin typeface="Aptos ExtraBold" panose="020F0502020204030204" pitchFamily="34" charset="0"/>
            </a:endParaRPr>
          </a:p>
        </p:txBody>
      </p:sp>
      <p:sp>
        <p:nvSpPr>
          <p:cNvPr id="3" name="Content Placeholder 2">
            <a:extLst>
              <a:ext uri="{FF2B5EF4-FFF2-40B4-BE49-F238E27FC236}">
                <a16:creationId xmlns:a16="http://schemas.microsoft.com/office/drawing/2014/main" id="{9090BE86-89E2-9840-570D-B860FE89659B}"/>
              </a:ext>
            </a:extLst>
          </p:cNvPr>
          <p:cNvSpPr>
            <a:spLocks noGrp="1"/>
          </p:cNvSpPr>
          <p:nvPr>
            <p:ph idx="1"/>
          </p:nvPr>
        </p:nvSpPr>
        <p:spPr>
          <a:xfrm>
            <a:off x="838200" y="1825625"/>
            <a:ext cx="10515600" cy="4850478"/>
          </a:xfrm>
          <a:solidFill>
            <a:schemeClr val="accent3">
              <a:lumMod val="40000"/>
              <a:lumOff val="60000"/>
            </a:schemeClr>
          </a:solidFill>
        </p:spPr>
        <p:txBody>
          <a:bodyPr>
            <a:normAutofit/>
          </a:bodyPr>
          <a:lstStyle/>
          <a:p>
            <a:pPr marL="0" indent="0">
              <a:buNone/>
            </a:pPr>
            <a:r>
              <a:rPr lang="en-GB" sz="1600" dirty="0"/>
              <a:t>CREATE TABLE deliveries_v02 AS</a:t>
            </a:r>
          </a:p>
          <a:p>
            <a:pPr marL="0" indent="0">
              <a:buNone/>
            </a:pPr>
            <a:r>
              <a:rPr lang="en-GB" sz="1600" dirty="0"/>
              <a:t>SELECT *,</a:t>
            </a:r>
          </a:p>
          <a:p>
            <a:pPr marL="0" indent="0">
              <a:buNone/>
            </a:pPr>
            <a:r>
              <a:rPr lang="en-GB" sz="1600" dirty="0"/>
              <a:t>CASE</a:t>
            </a:r>
          </a:p>
          <a:p>
            <a:pPr marL="0" indent="0">
              <a:buNone/>
            </a:pPr>
            <a:r>
              <a:rPr lang="en-GB" sz="1600" dirty="0"/>
              <a:t>WHEN </a:t>
            </a:r>
            <a:r>
              <a:rPr lang="en-GB" sz="1600" dirty="0" err="1"/>
              <a:t>total_runs</a:t>
            </a:r>
            <a:r>
              <a:rPr lang="en-GB" sz="1600" dirty="0"/>
              <a:t> &gt;= 4 THEN 'boundary’ </a:t>
            </a:r>
          </a:p>
          <a:p>
            <a:pPr marL="0" indent="0">
              <a:buNone/>
            </a:pPr>
            <a:r>
              <a:rPr lang="en-GB" sz="1600" dirty="0"/>
              <a:t>WHEN </a:t>
            </a:r>
            <a:r>
              <a:rPr lang="en-GB" sz="1600" dirty="0" err="1"/>
              <a:t>total_runs</a:t>
            </a:r>
            <a:r>
              <a:rPr lang="en-GB" sz="1600" dirty="0"/>
              <a:t> = 0 THEN 'dot'</a:t>
            </a:r>
          </a:p>
          <a:p>
            <a:pPr marL="0" indent="0">
              <a:buNone/>
            </a:pPr>
            <a:r>
              <a:rPr lang="en-GB" sz="1600" dirty="0"/>
              <a:t>ELSE 'other'</a:t>
            </a:r>
          </a:p>
          <a:p>
            <a:pPr marL="0" indent="0">
              <a:buNone/>
            </a:pPr>
            <a:r>
              <a:rPr lang="en-GB" sz="1600" dirty="0"/>
              <a:t>END AS </a:t>
            </a:r>
            <a:r>
              <a:rPr lang="en-GB" sz="1600" dirty="0" err="1"/>
              <a:t>ball_result</a:t>
            </a:r>
            <a:endParaRPr lang="en-GB" sz="1600" dirty="0"/>
          </a:p>
          <a:p>
            <a:pPr marL="0" indent="0">
              <a:buNone/>
            </a:pPr>
            <a:r>
              <a:rPr lang="en-GB" sz="1600" dirty="0"/>
              <a:t>FROM </a:t>
            </a:r>
            <a:r>
              <a:rPr lang="en-GB" sz="1600" dirty="0" err="1"/>
              <a:t>deliverie</a:t>
            </a:r>
            <a:endParaRPr lang="en-GB" sz="1600" dirty="0"/>
          </a:p>
          <a:p>
            <a:pPr marL="0" indent="0">
              <a:buNone/>
            </a:pPr>
            <a:r>
              <a:rPr lang="en-GB" sz="1600" dirty="0"/>
              <a:t>limit 10;</a:t>
            </a:r>
          </a:p>
          <a:p>
            <a:pPr marL="0" indent="0">
              <a:buNone/>
            </a:pPr>
            <a:r>
              <a:rPr lang="en-GB" sz="1600" dirty="0"/>
              <a:t>select * from deliveries_v02;</a:t>
            </a:r>
          </a:p>
        </p:txBody>
      </p:sp>
      <p:graphicFrame>
        <p:nvGraphicFramePr>
          <p:cNvPr id="5" name="Table 4">
            <a:extLst>
              <a:ext uri="{FF2B5EF4-FFF2-40B4-BE49-F238E27FC236}">
                <a16:creationId xmlns:a16="http://schemas.microsoft.com/office/drawing/2014/main" id="{B1F88926-8EA5-6A66-D1E1-5E31D4E3984F}"/>
              </a:ext>
            </a:extLst>
          </p:cNvPr>
          <p:cNvGraphicFramePr>
            <a:graphicFrameLocks noGrp="1"/>
          </p:cNvGraphicFramePr>
          <p:nvPr>
            <p:extLst>
              <p:ext uri="{D42A27DB-BD31-4B8C-83A1-F6EECF244321}">
                <p14:modId xmlns:p14="http://schemas.microsoft.com/office/powerpoint/2010/main" val="23782881"/>
              </p:ext>
            </p:extLst>
          </p:nvPr>
        </p:nvGraphicFramePr>
        <p:xfrm>
          <a:off x="4316360" y="1966452"/>
          <a:ext cx="6931740" cy="4479276"/>
        </p:xfrm>
        <a:graphic>
          <a:graphicData uri="http://schemas.openxmlformats.org/drawingml/2006/table">
            <a:tbl>
              <a:tblPr/>
              <a:tblGrid>
                <a:gridCol w="262815">
                  <a:extLst>
                    <a:ext uri="{9D8B030D-6E8A-4147-A177-3AD203B41FA5}">
                      <a16:colId xmlns:a16="http://schemas.microsoft.com/office/drawing/2014/main" val="2305896987"/>
                    </a:ext>
                  </a:extLst>
                </a:gridCol>
                <a:gridCol w="262815">
                  <a:extLst>
                    <a:ext uri="{9D8B030D-6E8A-4147-A177-3AD203B41FA5}">
                      <a16:colId xmlns:a16="http://schemas.microsoft.com/office/drawing/2014/main" val="3304468208"/>
                    </a:ext>
                  </a:extLst>
                </a:gridCol>
                <a:gridCol w="262815">
                  <a:extLst>
                    <a:ext uri="{9D8B030D-6E8A-4147-A177-3AD203B41FA5}">
                      <a16:colId xmlns:a16="http://schemas.microsoft.com/office/drawing/2014/main" val="2757741762"/>
                    </a:ext>
                  </a:extLst>
                </a:gridCol>
                <a:gridCol w="262815">
                  <a:extLst>
                    <a:ext uri="{9D8B030D-6E8A-4147-A177-3AD203B41FA5}">
                      <a16:colId xmlns:a16="http://schemas.microsoft.com/office/drawing/2014/main" val="4273187185"/>
                    </a:ext>
                  </a:extLst>
                </a:gridCol>
                <a:gridCol w="301142">
                  <a:extLst>
                    <a:ext uri="{9D8B030D-6E8A-4147-A177-3AD203B41FA5}">
                      <a16:colId xmlns:a16="http://schemas.microsoft.com/office/drawing/2014/main" val="213328494"/>
                    </a:ext>
                  </a:extLst>
                </a:gridCol>
                <a:gridCol w="355895">
                  <a:extLst>
                    <a:ext uri="{9D8B030D-6E8A-4147-A177-3AD203B41FA5}">
                      <a16:colId xmlns:a16="http://schemas.microsoft.com/office/drawing/2014/main" val="1112075090"/>
                    </a:ext>
                  </a:extLst>
                </a:gridCol>
                <a:gridCol w="262815">
                  <a:extLst>
                    <a:ext uri="{9D8B030D-6E8A-4147-A177-3AD203B41FA5}">
                      <a16:colId xmlns:a16="http://schemas.microsoft.com/office/drawing/2014/main" val="3239256784"/>
                    </a:ext>
                  </a:extLst>
                </a:gridCol>
                <a:gridCol w="432549">
                  <a:extLst>
                    <a:ext uri="{9D8B030D-6E8A-4147-A177-3AD203B41FA5}">
                      <a16:colId xmlns:a16="http://schemas.microsoft.com/office/drawing/2014/main" val="760690509"/>
                    </a:ext>
                  </a:extLst>
                </a:gridCol>
                <a:gridCol w="339469">
                  <a:extLst>
                    <a:ext uri="{9D8B030D-6E8A-4147-A177-3AD203B41FA5}">
                      <a16:colId xmlns:a16="http://schemas.microsoft.com/office/drawing/2014/main" val="2885064104"/>
                    </a:ext>
                  </a:extLst>
                </a:gridCol>
                <a:gridCol w="328519">
                  <a:extLst>
                    <a:ext uri="{9D8B030D-6E8A-4147-A177-3AD203B41FA5}">
                      <a16:colId xmlns:a16="http://schemas.microsoft.com/office/drawing/2014/main" val="1649420164"/>
                    </a:ext>
                  </a:extLst>
                </a:gridCol>
                <a:gridCol w="317568">
                  <a:extLst>
                    <a:ext uri="{9D8B030D-6E8A-4147-A177-3AD203B41FA5}">
                      <a16:colId xmlns:a16="http://schemas.microsoft.com/office/drawing/2014/main" val="3753486528"/>
                    </a:ext>
                  </a:extLst>
                </a:gridCol>
                <a:gridCol w="366846">
                  <a:extLst>
                    <a:ext uri="{9D8B030D-6E8A-4147-A177-3AD203B41FA5}">
                      <a16:colId xmlns:a16="http://schemas.microsoft.com/office/drawing/2014/main" val="687925231"/>
                    </a:ext>
                  </a:extLst>
                </a:gridCol>
                <a:gridCol w="525629">
                  <a:extLst>
                    <a:ext uri="{9D8B030D-6E8A-4147-A177-3AD203B41FA5}">
                      <a16:colId xmlns:a16="http://schemas.microsoft.com/office/drawing/2014/main" val="620494769"/>
                    </a:ext>
                  </a:extLst>
                </a:gridCol>
                <a:gridCol w="711790">
                  <a:extLst>
                    <a:ext uri="{9D8B030D-6E8A-4147-A177-3AD203B41FA5}">
                      <a16:colId xmlns:a16="http://schemas.microsoft.com/office/drawing/2014/main" val="3220501912"/>
                    </a:ext>
                  </a:extLst>
                </a:gridCol>
                <a:gridCol w="355895">
                  <a:extLst>
                    <a:ext uri="{9D8B030D-6E8A-4147-A177-3AD203B41FA5}">
                      <a16:colId xmlns:a16="http://schemas.microsoft.com/office/drawing/2014/main" val="714364343"/>
                    </a:ext>
                  </a:extLst>
                </a:gridCol>
                <a:gridCol w="262815">
                  <a:extLst>
                    <a:ext uri="{9D8B030D-6E8A-4147-A177-3AD203B41FA5}">
                      <a16:colId xmlns:a16="http://schemas.microsoft.com/office/drawing/2014/main" val="4155026111"/>
                    </a:ext>
                  </a:extLst>
                </a:gridCol>
                <a:gridCol w="520154">
                  <a:extLst>
                    <a:ext uri="{9D8B030D-6E8A-4147-A177-3AD203B41FA5}">
                      <a16:colId xmlns:a16="http://schemas.microsoft.com/office/drawing/2014/main" val="2442094405"/>
                    </a:ext>
                  </a:extLst>
                </a:gridCol>
                <a:gridCol w="454450">
                  <a:extLst>
                    <a:ext uri="{9D8B030D-6E8A-4147-A177-3AD203B41FA5}">
                      <a16:colId xmlns:a16="http://schemas.microsoft.com/office/drawing/2014/main" val="2470715615"/>
                    </a:ext>
                  </a:extLst>
                </a:gridCol>
                <a:gridCol w="344944">
                  <a:extLst>
                    <a:ext uri="{9D8B030D-6E8A-4147-A177-3AD203B41FA5}">
                      <a16:colId xmlns:a16="http://schemas.microsoft.com/office/drawing/2014/main" val="209337860"/>
                    </a:ext>
                  </a:extLst>
                </a:gridCol>
              </a:tblGrid>
              <a:tr h="281966">
                <a:tc>
                  <a:txBody>
                    <a:bodyPr/>
                    <a:lstStyle/>
                    <a:p>
                      <a:pPr algn="l" fontAlgn="b"/>
                      <a:r>
                        <a:rPr lang="en-GB" sz="700" b="1" i="0" u="none" strike="noStrike">
                          <a:solidFill>
                            <a:srgbClr val="FFFFFF"/>
                          </a:solidFill>
                          <a:effectLst/>
                          <a:latin typeface="Aptos Narrow" panose="020B0004020202020204" pitchFamily="34" charset="0"/>
                        </a:rPr>
                        <a:t>id</a:t>
                      </a:r>
                    </a:p>
                  </a:txBody>
                  <a:tcPr marL="4984" marR="4984" marT="498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inning</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over</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ball</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batsman</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non_striker</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bowler</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batsman_runs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extra_runs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total_runs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is_wicket</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extras_type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batting_team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bowling_team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strike_rate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fielder</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player_dismissed</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dismissal_kind</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700" b="1" i="0" u="none" strike="noStrike">
                          <a:solidFill>
                            <a:srgbClr val="FFFFFF"/>
                          </a:solidFill>
                          <a:effectLst/>
                          <a:latin typeface="Aptos Narrow" panose="020B0004020202020204" pitchFamily="34" charset="0"/>
                        </a:rPr>
                        <a:t>ball_result</a:t>
                      </a:r>
                    </a:p>
                  </a:txBody>
                  <a:tcPr marL="4984" marR="4984" marT="498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1814064106"/>
                  </a:ext>
                </a:extLst>
              </a:tr>
              <a:tr h="419731">
                <a:tc>
                  <a:txBody>
                    <a:bodyPr/>
                    <a:lstStyle/>
                    <a:p>
                      <a:pPr algn="r" fontAlgn="b"/>
                      <a:r>
                        <a:rPr lang="en-GB" sz="700" b="0" i="0" u="none" strike="noStrike">
                          <a:solidFill>
                            <a:srgbClr val="000000"/>
                          </a:solidFill>
                          <a:effectLst/>
                          <a:latin typeface="Aptos Narrow" panose="020B0004020202020204" pitchFamily="34" charset="0"/>
                        </a:rPr>
                        <a:t>335982</a:t>
                      </a:r>
                    </a:p>
                  </a:txBody>
                  <a:tcPr marL="4984" marR="4984" marT="498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6</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5</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RT Ponting</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BB McCullum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AA Noffke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Kolkata Knight Riders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Royal Challengers Bangalore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20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other</a:t>
                      </a:r>
                    </a:p>
                  </a:txBody>
                  <a:tcPr marL="4984" marR="4984" marT="498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523543239"/>
                  </a:ext>
                </a:extLst>
              </a:tr>
              <a:tr h="419731">
                <a:tc>
                  <a:txBody>
                    <a:bodyPr/>
                    <a:lstStyle/>
                    <a:p>
                      <a:pPr algn="r" fontAlgn="b"/>
                      <a:r>
                        <a:rPr lang="en-GB" sz="700" b="0" i="0" u="none" strike="noStrike">
                          <a:solidFill>
                            <a:srgbClr val="000000"/>
                          </a:solidFill>
                          <a:effectLst/>
                          <a:latin typeface="Aptos Narrow" panose="020B0004020202020204" pitchFamily="34" charset="0"/>
                        </a:rPr>
                        <a:t>335983</a:t>
                      </a:r>
                    </a:p>
                  </a:txBody>
                  <a:tcPr marL="4984" marR="4984" marT="498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6</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6</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BB McCullum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RT Ponting</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AA Noffke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Kolkata Knight Riders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Royal Challengers Bangalore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16.66666667</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other</a:t>
                      </a:r>
                    </a:p>
                  </a:txBody>
                  <a:tcPr marL="4984" marR="4984" marT="498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642776035"/>
                  </a:ext>
                </a:extLst>
              </a:tr>
              <a:tr h="419731">
                <a:tc>
                  <a:txBody>
                    <a:bodyPr/>
                    <a:lstStyle/>
                    <a:p>
                      <a:pPr algn="r" fontAlgn="b"/>
                      <a:r>
                        <a:rPr lang="en-GB" sz="700" b="0" i="0" u="none" strike="noStrike">
                          <a:solidFill>
                            <a:srgbClr val="000000"/>
                          </a:solidFill>
                          <a:effectLst/>
                          <a:latin typeface="Aptos Narrow" panose="020B0004020202020204" pitchFamily="34" charset="0"/>
                        </a:rPr>
                        <a:t>335984</a:t>
                      </a:r>
                    </a:p>
                  </a:txBody>
                  <a:tcPr marL="4984" marR="4984" marT="498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7</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BB McCullum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RT Ponting</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Z Khan</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Kolkata Knight Riders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Royal Challengers Bangalore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dot</a:t>
                      </a:r>
                    </a:p>
                  </a:txBody>
                  <a:tcPr marL="4984" marR="4984" marT="498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811852944"/>
                  </a:ext>
                </a:extLst>
              </a:tr>
              <a:tr h="419731">
                <a:tc>
                  <a:txBody>
                    <a:bodyPr/>
                    <a:lstStyle/>
                    <a:p>
                      <a:pPr algn="r" fontAlgn="b"/>
                      <a:r>
                        <a:rPr lang="en-GB" sz="700" b="0" i="0" u="none" strike="noStrike">
                          <a:solidFill>
                            <a:srgbClr val="000000"/>
                          </a:solidFill>
                          <a:effectLst/>
                          <a:latin typeface="Aptos Narrow" panose="020B0004020202020204" pitchFamily="34" charset="0"/>
                        </a:rPr>
                        <a:t>335985</a:t>
                      </a:r>
                    </a:p>
                  </a:txBody>
                  <a:tcPr marL="4984" marR="4984" marT="498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7</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2</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BB McCullum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RT Ponting</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Z Khan</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Kolkata Knight Riders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Royal Challengers Bangalore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50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other</a:t>
                      </a:r>
                    </a:p>
                  </a:txBody>
                  <a:tcPr marL="4984" marR="4984" marT="498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635955360"/>
                  </a:ext>
                </a:extLst>
              </a:tr>
              <a:tr h="419731">
                <a:tc>
                  <a:txBody>
                    <a:bodyPr/>
                    <a:lstStyle/>
                    <a:p>
                      <a:pPr algn="r" fontAlgn="b"/>
                      <a:r>
                        <a:rPr lang="en-GB" sz="700" b="0" i="0" u="none" strike="noStrike">
                          <a:solidFill>
                            <a:srgbClr val="000000"/>
                          </a:solidFill>
                          <a:effectLst/>
                          <a:latin typeface="Aptos Narrow" panose="020B0004020202020204" pitchFamily="34" charset="0"/>
                        </a:rPr>
                        <a:t>335986</a:t>
                      </a:r>
                    </a:p>
                  </a:txBody>
                  <a:tcPr marL="4984" marR="4984" marT="498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7</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3</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RT Ponting</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BB McCullum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Z Khan</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Kolkata Knight Riders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Royal Challengers Bangalore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33.33333333</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other</a:t>
                      </a:r>
                    </a:p>
                  </a:txBody>
                  <a:tcPr marL="4984" marR="4984" marT="498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014243855"/>
                  </a:ext>
                </a:extLst>
              </a:tr>
              <a:tr h="419731">
                <a:tc>
                  <a:txBody>
                    <a:bodyPr/>
                    <a:lstStyle/>
                    <a:p>
                      <a:pPr algn="r" fontAlgn="b"/>
                      <a:r>
                        <a:rPr lang="en-GB" sz="700" b="0" i="0" u="none" strike="noStrike">
                          <a:solidFill>
                            <a:srgbClr val="000000"/>
                          </a:solidFill>
                          <a:effectLst/>
                          <a:latin typeface="Aptos Narrow" panose="020B0004020202020204" pitchFamily="34" charset="0"/>
                        </a:rPr>
                        <a:t>335987</a:t>
                      </a:r>
                    </a:p>
                  </a:txBody>
                  <a:tcPr marL="4984" marR="4984" marT="498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7</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4</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BB McCullum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RT Ponting</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Z Khan</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Kolkata Knight Riders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Royal Challengers Bangalore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25</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other</a:t>
                      </a:r>
                    </a:p>
                  </a:txBody>
                  <a:tcPr marL="4984" marR="4984" marT="498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791906305"/>
                  </a:ext>
                </a:extLst>
              </a:tr>
              <a:tr h="419731">
                <a:tc>
                  <a:txBody>
                    <a:bodyPr/>
                    <a:lstStyle/>
                    <a:p>
                      <a:pPr algn="r" fontAlgn="b"/>
                      <a:r>
                        <a:rPr lang="en-GB" sz="700" b="0" i="0" u="none" strike="noStrike">
                          <a:solidFill>
                            <a:srgbClr val="000000"/>
                          </a:solidFill>
                          <a:effectLst/>
                          <a:latin typeface="Aptos Narrow" panose="020B0004020202020204" pitchFamily="34" charset="0"/>
                        </a:rPr>
                        <a:t>335988</a:t>
                      </a:r>
                    </a:p>
                  </a:txBody>
                  <a:tcPr marL="4984" marR="4984" marT="498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7</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5</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RT Ponting</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BB McCullum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Z Khan</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Kolkata Knight Riders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Royal Challengers Bangalore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20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other</a:t>
                      </a:r>
                    </a:p>
                  </a:txBody>
                  <a:tcPr marL="4984" marR="4984" marT="498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623386624"/>
                  </a:ext>
                </a:extLst>
              </a:tr>
              <a:tr h="419731">
                <a:tc>
                  <a:txBody>
                    <a:bodyPr/>
                    <a:lstStyle/>
                    <a:p>
                      <a:pPr algn="r" fontAlgn="b"/>
                      <a:r>
                        <a:rPr lang="en-GB" sz="700" b="0" i="0" u="none" strike="noStrike">
                          <a:solidFill>
                            <a:srgbClr val="000000"/>
                          </a:solidFill>
                          <a:effectLst/>
                          <a:latin typeface="Aptos Narrow" panose="020B0004020202020204" pitchFamily="34" charset="0"/>
                        </a:rPr>
                        <a:t>335989</a:t>
                      </a:r>
                    </a:p>
                  </a:txBody>
                  <a:tcPr marL="4984" marR="4984" marT="498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7</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6</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BB McCullum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RT Ponting</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Z Khan</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Kolkata Knight Riders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Royal Challengers Bangalore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16.66666667</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other</a:t>
                      </a:r>
                    </a:p>
                  </a:txBody>
                  <a:tcPr marL="4984" marR="4984" marT="498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796141800"/>
                  </a:ext>
                </a:extLst>
              </a:tr>
              <a:tr h="419731">
                <a:tc>
                  <a:txBody>
                    <a:bodyPr/>
                    <a:lstStyle/>
                    <a:p>
                      <a:pPr algn="r" fontAlgn="b"/>
                      <a:r>
                        <a:rPr lang="en-GB" sz="700" b="0" i="0" u="none" strike="noStrike">
                          <a:solidFill>
                            <a:srgbClr val="000000"/>
                          </a:solidFill>
                          <a:effectLst/>
                          <a:latin typeface="Aptos Narrow" panose="020B0004020202020204" pitchFamily="34" charset="0"/>
                        </a:rPr>
                        <a:t>335990</a:t>
                      </a:r>
                    </a:p>
                  </a:txBody>
                  <a:tcPr marL="4984" marR="4984" marT="498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8</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BB McCullum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RT Ponting</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JH Kallis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Kolkata Knight Riders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Royal Challengers Bangalore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l" fontAlgn="b"/>
                      <a:r>
                        <a:rPr lang="en-GB" sz="700" b="0" i="0" u="none" strike="noStrike">
                          <a:solidFill>
                            <a:srgbClr val="000000"/>
                          </a:solidFill>
                          <a:effectLst/>
                          <a:latin typeface="Aptos Narrow" panose="020B0004020202020204" pitchFamily="34" charset="0"/>
                        </a:rPr>
                        <a:t>dot</a:t>
                      </a:r>
                    </a:p>
                  </a:txBody>
                  <a:tcPr marL="4984" marR="4984" marT="498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22385769"/>
                  </a:ext>
                </a:extLst>
              </a:tr>
              <a:tr h="419731">
                <a:tc>
                  <a:txBody>
                    <a:bodyPr/>
                    <a:lstStyle/>
                    <a:p>
                      <a:pPr algn="r" fontAlgn="b"/>
                      <a:r>
                        <a:rPr lang="en-GB" sz="700" b="0" i="0" u="none" strike="noStrike">
                          <a:solidFill>
                            <a:srgbClr val="000000"/>
                          </a:solidFill>
                          <a:effectLst/>
                          <a:latin typeface="Aptos Narrow" panose="020B0004020202020204" pitchFamily="34" charset="0"/>
                        </a:rPr>
                        <a:t>335991</a:t>
                      </a:r>
                    </a:p>
                  </a:txBody>
                  <a:tcPr marL="4984" marR="4984" marT="498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1</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8</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2</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BB McCullum</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RT Ponting</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JH Kallis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Kolkata Knight Riders</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Royal Challengers Bangalore</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700" b="0" i="0" u="none" strike="noStrike">
                          <a:solidFill>
                            <a:srgbClr val="000000"/>
                          </a:solidFill>
                          <a:effectLst/>
                          <a:latin typeface="Aptos Narrow" panose="020B0004020202020204" pitchFamily="34" charset="0"/>
                        </a:rPr>
                        <a:t>0</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a:solidFill>
                            <a:srgbClr val="000000"/>
                          </a:solidFill>
                          <a:effectLst/>
                          <a:latin typeface="Aptos Narrow" panose="020B0004020202020204" pitchFamily="34" charset="0"/>
                        </a:rPr>
                        <a:t>NA</a:t>
                      </a:r>
                    </a:p>
                  </a:txBody>
                  <a:tcPr marL="4984" marR="4984" marT="498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l" fontAlgn="b"/>
                      <a:r>
                        <a:rPr lang="en-GB" sz="700" b="0" i="0" u="none" strike="noStrike" dirty="0">
                          <a:solidFill>
                            <a:srgbClr val="000000"/>
                          </a:solidFill>
                          <a:effectLst/>
                          <a:latin typeface="Aptos Narrow" panose="020B0004020202020204" pitchFamily="34" charset="0"/>
                        </a:rPr>
                        <a:t>dot</a:t>
                      </a:r>
                    </a:p>
                  </a:txBody>
                  <a:tcPr marL="4984" marR="4984" marT="498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732315771"/>
                  </a:ext>
                </a:extLst>
              </a:tr>
            </a:tbl>
          </a:graphicData>
        </a:graphic>
      </p:graphicFrame>
    </p:spTree>
    <p:extLst>
      <p:ext uri="{BB962C8B-B14F-4D97-AF65-F5344CB8AC3E}">
        <p14:creationId xmlns:p14="http://schemas.microsoft.com/office/powerpoint/2010/main" val="971537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20EA9-0AEB-0848-B5D3-765D7E11C241}"/>
              </a:ext>
            </a:extLst>
          </p:cNvPr>
          <p:cNvSpPr>
            <a:spLocks noGrp="1"/>
          </p:cNvSpPr>
          <p:nvPr>
            <p:ph type="title"/>
          </p:nvPr>
        </p:nvSpPr>
        <p:spPr>
          <a:solidFill>
            <a:schemeClr val="accent5"/>
          </a:solidFill>
        </p:spPr>
        <p:txBody>
          <a:bodyPr>
            <a:normAutofit fontScale="90000"/>
          </a:bodyPr>
          <a:lstStyle/>
          <a:p>
            <a:r>
              <a:rPr lang="en-GB" sz="2200" dirty="0">
                <a:latin typeface="Aptos ExtraBold" panose="020F0502020204030204" pitchFamily="34" charset="0"/>
              </a:rPr>
              <a:t>2. Create table deliveries_v02 with all the columns of</a:t>
            </a:r>
            <a:r>
              <a:rPr lang="en-GB" sz="3600" dirty="0">
                <a:latin typeface="Aptos ExtraBold" panose="020F0502020204030204" pitchFamily="34" charset="0"/>
              </a:rPr>
              <a:t> </a:t>
            </a:r>
            <a:r>
              <a:rPr lang="en-GB" sz="2200" dirty="0">
                <a:latin typeface="Aptos ExtraBold" panose="020F0502020204030204" pitchFamily="34" charset="0"/>
              </a:rPr>
              <a:t>the table ‘deliveries’ and an additional column </a:t>
            </a:r>
            <a:r>
              <a:rPr lang="en-GB" sz="2200" dirty="0" err="1">
                <a:latin typeface="Aptos ExtraBold" panose="020F0502020204030204" pitchFamily="34" charset="0"/>
              </a:rPr>
              <a:t>ball_result</a:t>
            </a:r>
            <a:r>
              <a:rPr lang="en-GB" sz="2200" dirty="0">
                <a:latin typeface="Aptos ExtraBold" panose="020F0502020204030204" pitchFamily="34" charset="0"/>
              </a:rPr>
              <a:t> containing values boundary, dot or other depending on the </a:t>
            </a:r>
            <a:r>
              <a:rPr lang="en-GB" sz="2200" dirty="0" err="1">
                <a:latin typeface="Aptos ExtraBold" panose="020F0502020204030204" pitchFamily="34" charset="0"/>
              </a:rPr>
              <a:t>total_run</a:t>
            </a:r>
            <a:r>
              <a:rPr lang="en-GB" sz="2200" dirty="0">
                <a:latin typeface="Aptos ExtraBold" panose="020F0502020204030204" pitchFamily="34" charset="0"/>
              </a:rPr>
              <a:t> (boundary for &gt;= 4, dot for 0 and other for any other number).</a:t>
            </a:r>
            <a:endParaRPr lang="en-GB" dirty="0"/>
          </a:p>
        </p:txBody>
      </p:sp>
      <p:graphicFrame>
        <p:nvGraphicFramePr>
          <p:cNvPr id="5" name="Content Placeholder 4">
            <a:extLst>
              <a:ext uri="{FF2B5EF4-FFF2-40B4-BE49-F238E27FC236}">
                <a16:creationId xmlns:a16="http://schemas.microsoft.com/office/drawing/2014/main" id="{3FBEE7C1-BC45-57C8-AEE6-3CF6089EFAAE}"/>
              </a:ext>
            </a:extLst>
          </p:cNvPr>
          <p:cNvGraphicFramePr>
            <a:graphicFrameLocks noGrp="1"/>
          </p:cNvGraphicFramePr>
          <p:nvPr>
            <p:ph sz="half" idx="1"/>
            <p:extLst>
              <p:ext uri="{D42A27DB-BD31-4B8C-83A1-F6EECF244321}">
                <p14:modId xmlns:p14="http://schemas.microsoft.com/office/powerpoint/2010/main" val="500558459"/>
              </p:ext>
            </p:extLst>
          </p:nvPr>
        </p:nvGraphicFramePr>
        <p:xfrm>
          <a:off x="1140541" y="2084439"/>
          <a:ext cx="3795252" cy="3404264"/>
        </p:xfrm>
        <a:graphic>
          <a:graphicData uri="http://schemas.openxmlformats.org/drawingml/2006/table">
            <a:tbl>
              <a:tblPr/>
              <a:tblGrid>
                <a:gridCol w="720047">
                  <a:extLst>
                    <a:ext uri="{9D8B030D-6E8A-4147-A177-3AD203B41FA5}">
                      <a16:colId xmlns:a16="http://schemas.microsoft.com/office/drawing/2014/main" val="3248172422"/>
                    </a:ext>
                  </a:extLst>
                </a:gridCol>
                <a:gridCol w="975065">
                  <a:extLst>
                    <a:ext uri="{9D8B030D-6E8A-4147-A177-3AD203B41FA5}">
                      <a16:colId xmlns:a16="http://schemas.microsoft.com/office/drawing/2014/main" val="2327257251"/>
                    </a:ext>
                  </a:extLst>
                </a:gridCol>
                <a:gridCol w="855058">
                  <a:extLst>
                    <a:ext uri="{9D8B030D-6E8A-4147-A177-3AD203B41FA5}">
                      <a16:colId xmlns:a16="http://schemas.microsoft.com/office/drawing/2014/main" val="3583211551"/>
                    </a:ext>
                  </a:extLst>
                </a:gridCol>
                <a:gridCol w="1245082">
                  <a:extLst>
                    <a:ext uri="{9D8B030D-6E8A-4147-A177-3AD203B41FA5}">
                      <a16:colId xmlns:a16="http://schemas.microsoft.com/office/drawing/2014/main" val="3230604525"/>
                    </a:ext>
                  </a:extLst>
                </a:gridCol>
              </a:tblGrid>
              <a:tr h="430209">
                <a:tc>
                  <a:txBody>
                    <a:bodyPr/>
                    <a:lstStyle/>
                    <a:p>
                      <a:pPr algn="l" fontAlgn="b"/>
                      <a:endParaRPr lang="en-GB"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chemeClr val="accent3">
                        <a:lumMod val="40000"/>
                        <a:lumOff val="60000"/>
                      </a:schemeClr>
                    </a:solidFill>
                  </a:tcPr>
                </a:tc>
                <a:tc>
                  <a:txBody>
                    <a:bodyPr/>
                    <a:lstStyle/>
                    <a:p>
                      <a:pPr algn="l" fontAlgn="b"/>
                      <a:endParaRPr lang="en-GB" sz="1100" b="0" i="0" u="none" strike="noStrike" dirty="0">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chemeClr val="accent3">
                        <a:lumMod val="40000"/>
                        <a:lumOff val="60000"/>
                      </a:schemeClr>
                    </a:solidFill>
                  </a:tcPr>
                </a:tc>
                <a:tc>
                  <a:txBody>
                    <a:bodyPr/>
                    <a:lstStyle/>
                    <a:p>
                      <a:pPr algn="l" fontAlgn="b"/>
                      <a:endParaRPr lang="en-GB"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chemeClr val="accent3">
                        <a:lumMod val="40000"/>
                        <a:lumOff val="60000"/>
                      </a:schemeClr>
                    </a:solidFill>
                  </a:tcPr>
                </a:tc>
                <a:tc>
                  <a:txBody>
                    <a:bodyPr/>
                    <a:lstStyle/>
                    <a:p>
                      <a:pPr algn="l" fontAlgn="b"/>
                      <a:endParaRPr lang="en-GB" sz="1100" b="0" i="0" u="none" strike="noStrike" dirty="0">
                        <a:solidFill>
                          <a:srgbClr val="000000"/>
                        </a:solidFill>
                        <a:effectLst/>
                        <a:latin typeface="Aptos Narrow" panose="020B0004020202020204" pitchFamily="34" charset="0"/>
                      </a:endParaRPr>
                    </a:p>
                  </a:txBody>
                  <a:tcPr marL="7620" marR="7620" marT="7620" marB="0" anchor="b">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1100072897"/>
                  </a:ext>
                </a:extLst>
              </a:tr>
              <a:tr h="841714">
                <a:tc>
                  <a:txBody>
                    <a:bodyPr/>
                    <a:lstStyle/>
                    <a:p>
                      <a:pPr algn="l" fontAlgn="b"/>
                      <a:r>
                        <a:rPr lang="en-GB" sz="1100" b="1" i="0" u="none" strike="noStrike">
                          <a:solidFill>
                            <a:srgbClr val="000000"/>
                          </a:solidFill>
                          <a:effectLst/>
                          <a:latin typeface="Aptos Narrow" panose="020B0004020202020204" pitchFamily="34" charset="0"/>
                        </a:rPr>
                        <a:t>bowler</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dirty="0" err="1">
                          <a:solidFill>
                            <a:srgbClr val="000000"/>
                          </a:solidFill>
                          <a:effectLst/>
                          <a:latin typeface="Aptos Narrow" panose="020B0004020202020204" pitchFamily="34" charset="0"/>
                        </a:rPr>
                        <a:t>ball_result</a:t>
                      </a:r>
                      <a:endParaRPr lang="en-GB" sz="1100" b="1" i="0" u="none" strike="noStrike" dirty="0">
                        <a:solidFill>
                          <a:srgbClr val="000000"/>
                        </a:solidFill>
                        <a:effectLst/>
                        <a:latin typeface="Aptos Narrow" panose="020B0004020202020204" pitchFamily="34" charset="0"/>
                      </a:endParaRP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dirty="0">
                          <a:solidFill>
                            <a:srgbClr val="000000"/>
                          </a:solidFill>
                          <a:effectLst/>
                          <a:latin typeface="Aptos Narrow" panose="020B0004020202020204" pitchFamily="34" charset="0"/>
                        </a:rPr>
                        <a:t>Sum of over</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000000"/>
                          </a:solidFill>
                          <a:effectLst/>
                          <a:latin typeface="Aptos Narrow" panose="020B0004020202020204" pitchFamily="34" charset="0"/>
                        </a:rPr>
                        <a:t>Sum of total_runs</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879619106"/>
                  </a:ext>
                </a:extLst>
              </a:tr>
              <a:tr h="841714">
                <a:tc>
                  <a:txBody>
                    <a:bodyPr/>
                    <a:lstStyle/>
                    <a:p>
                      <a:pPr algn="l" fontAlgn="b"/>
                      <a:r>
                        <a:rPr lang="en-GB" sz="1100" b="1" i="0" u="none" strike="noStrike">
                          <a:solidFill>
                            <a:srgbClr val="000000"/>
                          </a:solidFill>
                          <a:effectLst/>
                          <a:latin typeface="Aptos Narrow" panose="020B0004020202020204" pitchFamily="34" charset="0"/>
                        </a:rPr>
                        <a:t>AA Noffke</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0" i="0" u="none" strike="noStrike" dirty="0">
                          <a:solidFill>
                            <a:srgbClr val="000000"/>
                          </a:solidFill>
                          <a:effectLst/>
                          <a:latin typeface="Aptos Narrow" panose="020B0004020202020204" pitchFamily="34" charset="0"/>
                        </a:rPr>
                        <a:t>other</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12</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chemeClr val="accent3">
                        <a:lumMod val="40000"/>
                        <a:lumOff val="60000"/>
                      </a:schemeClr>
                    </a:solidFill>
                  </a:tcPr>
                </a:tc>
                <a:extLst>
                  <a:ext uri="{0D108BD9-81ED-4DB2-BD59-A6C34878D82A}">
                    <a16:rowId xmlns:a16="http://schemas.microsoft.com/office/drawing/2014/main" val="3252741643"/>
                  </a:ext>
                </a:extLst>
              </a:tr>
              <a:tr h="430209">
                <a:tc>
                  <a:txBody>
                    <a:bodyPr/>
                    <a:lstStyle/>
                    <a:p>
                      <a:pPr algn="l" fontAlgn="b"/>
                      <a:r>
                        <a:rPr lang="en-GB" sz="1100" b="1" i="0" u="none" strike="noStrike">
                          <a:solidFill>
                            <a:srgbClr val="000000"/>
                          </a:solidFill>
                          <a:effectLst/>
                          <a:latin typeface="Aptos Narrow" panose="020B0004020202020204" pitchFamily="34" charset="0"/>
                        </a:rPr>
                        <a:t>JH Kallis</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0" i="0" u="none" strike="noStrike">
                          <a:solidFill>
                            <a:srgbClr val="000000"/>
                          </a:solidFill>
                          <a:effectLst/>
                          <a:latin typeface="Aptos Narrow" panose="020B0004020202020204" pitchFamily="34" charset="0"/>
                        </a:rPr>
                        <a:t>dot</a:t>
                      </a:r>
                    </a:p>
                  </a:txBody>
                  <a:tcPr marL="7620" marR="7620" marT="7620" marB="0" anchor="b">
                    <a:lnL>
                      <a:noFill/>
                    </a:lnL>
                    <a:lnR>
                      <a:noFill/>
                    </a:lnR>
                    <a:lnT>
                      <a:noFill/>
                    </a:lnT>
                    <a:lnB>
                      <a:noFill/>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16</a:t>
                      </a:r>
                    </a:p>
                  </a:txBody>
                  <a:tcPr marL="7620" marR="7620" marT="7620" marB="0" anchor="b">
                    <a:lnL>
                      <a:noFill/>
                    </a:lnL>
                    <a:lnR>
                      <a:noFill/>
                    </a:lnR>
                    <a:lnT>
                      <a:noFill/>
                    </a:lnT>
                    <a:lnB>
                      <a:noFill/>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a:t>
                      </a:r>
                    </a:p>
                  </a:txBody>
                  <a:tcPr marL="7620" marR="7620" marT="7620" marB="0" anchor="b">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3152183036"/>
                  </a:ext>
                </a:extLst>
              </a:tr>
              <a:tr h="430209">
                <a:tc>
                  <a:txBody>
                    <a:bodyPr/>
                    <a:lstStyle/>
                    <a:p>
                      <a:pPr algn="l" fontAlgn="b"/>
                      <a:r>
                        <a:rPr lang="en-GB" sz="1100" b="1" i="0" u="none" strike="noStrike">
                          <a:solidFill>
                            <a:srgbClr val="000000"/>
                          </a:solidFill>
                          <a:effectLst/>
                          <a:latin typeface="Aptos Narrow" panose="020B0004020202020204" pitchFamily="34" charset="0"/>
                        </a:rPr>
                        <a:t>Z Khan</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chemeClr val="accent3">
                        <a:lumMod val="40000"/>
                        <a:lumOff val="60000"/>
                      </a:schemeClr>
                    </a:solidFill>
                  </a:tcPr>
                </a:tc>
                <a:tc>
                  <a:txBody>
                    <a:bodyPr/>
                    <a:lstStyle/>
                    <a:p>
                      <a:pPr algn="l" fontAlgn="b"/>
                      <a:r>
                        <a:rPr lang="en-GB" sz="1100" b="0" i="0" u="none" strike="noStrike">
                          <a:solidFill>
                            <a:srgbClr val="000000"/>
                          </a:solidFill>
                          <a:effectLst/>
                          <a:latin typeface="Aptos Narrow" panose="020B0004020202020204" pitchFamily="34" charset="0"/>
                        </a:rPr>
                        <a:t>dot</a:t>
                      </a:r>
                    </a:p>
                  </a:txBody>
                  <a:tcPr marL="7620" marR="7620" marT="7620" marB="0" anchor="b">
                    <a:lnL>
                      <a:noFill/>
                    </a:lnL>
                    <a:lnR>
                      <a:noFill/>
                    </a:lnR>
                    <a:lnT>
                      <a:noFill/>
                    </a:lnT>
                    <a:lnB>
                      <a:noFill/>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7</a:t>
                      </a:r>
                    </a:p>
                  </a:txBody>
                  <a:tcPr marL="7620" marR="7620" marT="7620" marB="0" anchor="b">
                    <a:lnL>
                      <a:noFill/>
                    </a:lnL>
                    <a:lnR>
                      <a:noFill/>
                    </a:lnR>
                    <a:lnT>
                      <a:noFill/>
                    </a:lnT>
                    <a:lnB>
                      <a:noFill/>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a:t>
                      </a:r>
                    </a:p>
                  </a:txBody>
                  <a:tcPr marL="7620" marR="7620" marT="7620" marB="0" anchor="b">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3201554328"/>
                  </a:ext>
                </a:extLst>
              </a:tr>
              <a:tr h="430209">
                <a:tc>
                  <a:txBody>
                    <a:bodyPr/>
                    <a:lstStyle/>
                    <a:p>
                      <a:pPr algn="l" fontAlgn="b"/>
                      <a:r>
                        <a:rPr lang="en-GB" sz="1100" b="1" i="0" u="none" strike="noStrike">
                          <a:solidFill>
                            <a:srgbClr val="000000"/>
                          </a:solidFill>
                          <a:effectLst/>
                          <a:latin typeface="Aptos Narrow" panose="020B0004020202020204" pitchFamily="34" charset="0"/>
                        </a:rPr>
                        <a:t>Z Khan</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0" i="0" u="none" strike="noStrike">
                          <a:solidFill>
                            <a:srgbClr val="000000"/>
                          </a:solidFill>
                          <a:effectLst/>
                          <a:latin typeface="Aptos Narrow" panose="020B0004020202020204" pitchFamily="34" charset="0"/>
                        </a:rPr>
                        <a:t>other</a:t>
                      </a:r>
                    </a:p>
                  </a:txBody>
                  <a:tcPr marL="7620" marR="7620" marT="7620" marB="0" anchor="b">
                    <a:lnL>
                      <a:noFill/>
                    </a:lnL>
                    <a:lnR>
                      <a:noFill/>
                    </a:lnR>
                    <a:lnT>
                      <a:noFill/>
                    </a:lnT>
                    <a:lnB>
                      <a:noFill/>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35</a:t>
                      </a:r>
                    </a:p>
                  </a:txBody>
                  <a:tcPr marL="7620" marR="7620" marT="7620" marB="0" anchor="b">
                    <a:lnL>
                      <a:noFill/>
                    </a:lnL>
                    <a:lnR>
                      <a:noFill/>
                    </a:lnR>
                    <a:lnT>
                      <a:noFill/>
                    </a:lnT>
                    <a:lnB>
                      <a:noFill/>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5</a:t>
                      </a:r>
                    </a:p>
                  </a:txBody>
                  <a:tcPr marL="7620" marR="7620" marT="7620" marB="0" anchor="b">
                    <a:lnL>
                      <a:noFill/>
                    </a:lnL>
                    <a:lnR>
                      <a:noFill/>
                    </a:lnR>
                    <a:lnT>
                      <a:noFill/>
                    </a:lnT>
                    <a:lnB>
                      <a:noFill/>
                    </a:lnB>
                    <a:solidFill>
                      <a:schemeClr val="accent3">
                        <a:lumMod val="40000"/>
                        <a:lumOff val="60000"/>
                      </a:schemeClr>
                    </a:solidFill>
                  </a:tcPr>
                </a:tc>
                <a:extLst>
                  <a:ext uri="{0D108BD9-81ED-4DB2-BD59-A6C34878D82A}">
                    <a16:rowId xmlns:a16="http://schemas.microsoft.com/office/drawing/2014/main" val="1616353931"/>
                  </a:ext>
                </a:extLst>
              </a:tr>
            </a:tbl>
          </a:graphicData>
        </a:graphic>
      </p:graphicFrame>
      <p:graphicFrame>
        <p:nvGraphicFramePr>
          <p:cNvPr id="6" name="Content Placeholder 5">
            <a:extLst>
              <a:ext uri="{FF2B5EF4-FFF2-40B4-BE49-F238E27FC236}">
                <a16:creationId xmlns:a16="http://schemas.microsoft.com/office/drawing/2014/main" id="{93F0DADB-EA6C-BD2B-825F-C851C5196879}"/>
              </a:ext>
            </a:extLst>
          </p:cNvPr>
          <p:cNvGraphicFramePr>
            <a:graphicFrameLocks noGrp="1"/>
          </p:cNvGraphicFramePr>
          <p:nvPr>
            <p:ph sz="half" idx="2"/>
            <p:extLst>
              <p:ext uri="{D42A27DB-BD31-4B8C-83A1-F6EECF244321}">
                <p14:modId xmlns:p14="http://schemas.microsoft.com/office/powerpoint/2010/main" val="1637669821"/>
              </p:ext>
            </p:extLst>
          </p:nvPr>
        </p:nvGraphicFramePr>
        <p:xfrm>
          <a:off x="5751871" y="1825625"/>
          <a:ext cx="5601929"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969370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C80E-2C94-B784-69D8-829C769AE1EE}"/>
              </a:ext>
            </a:extLst>
          </p:cNvPr>
          <p:cNvSpPr>
            <a:spLocks noGrp="1"/>
          </p:cNvSpPr>
          <p:nvPr>
            <p:ph type="title"/>
          </p:nvPr>
        </p:nvSpPr>
        <p:spPr>
          <a:solidFill>
            <a:schemeClr val="accent5"/>
          </a:solidFill>
        </p:spPr>
        <p:txBody>
          <a:bodyPr>
            <a:noAutofit/>
          </a:bodyPr>
          <a:lstStyle/>
          <a:p>
            <a:r>
              <a:rPr lang="en-GB" sz="2400" dirty="0">
                <a:latin typeface="Aptos ExtraBold" panose="020F0502020204030204" pitchFamily="34" charset="0"/>
              </a:rPr>
              <a:t>3. Write a query to fetch the total number of boundaries and dot balls from the deliveries_v02 table.</a:t>
            </a:r>
          </a:p>
        </p:txBody>
      </p:sp>
      <p:sp>
        <p:nvSpPr>
          <p:cNvPr id="3" name="Content Placeholder 2">
            <a:extLst>
              <a:ext uri="{FF2B5EF4-FFF2-40B4-BE49-F238E27FC236}">
                <a16:creationId xmlns:a16="http://schemas.microsoft.com/office/drawing/2014/main" id="{FBC2C41F-BBE9-1B7E-65C5-E14F625CAFA9}"/>
              </a:ext>
            </a:extLst>
          </p:cNvPr>
          <p:cNvSpPr>
            <a:spLocks noGrp="1"/>
          </p:cNvSpPr>
          <p:nvPr>
            <p:ph sz="half" idx="1"/>
          </p:nvPr>
        </p:nvSpPr>
        <p:spPr>
          <a:xfrm>
            <a:off x="1238865" y="2212257"/>
            <a:ext cx="9615947" cy="2772697"/>
          </a:xfrm>
          <a:solidFill>
            <a:schemeClr val="accent3">
              <a:lumMod val="40000"/>
              <a:lumOff val="60000"/>
            </a:schemeClr>
          </a:solidFill>
        </p:spPr>
        <p:txBody>
          <a:bodyPr>
            <a:normAutofit/>
          </a:bodyPr>
          <a:lstStyle/>
          <a:p>
            <a:pPr marL="0" indent="0">
              <a:buNone/>
            </a:pPr>
            <a:r>
              <a:rPr lang="en-GB" sz="2000" dirty="0"/>
              <a:t>SELECT</a:t>
            </a:r>
          </a:p>
          <a:p>
            <a:pPr marL="0" indent="0">
              <a:buNone/>
            </a:pPr>
            <a:r>
              <a:rPr lang="en-GB" sz="2000" dirty="0"/>
              <a:t>SUM(CASE WHEN </a:t>
            </a:r>
            <a:r>
              <a:rPr lang="en-GB" sz="2000" dirty="0" err="1"/>
              <a:t>ball_result</a:t>
            </a:r>
            <a:r>
              <a:rPr lang="en-GB" sz="2000" dirty="0"/>
              <a:t> = 'boundary' THEN 1 ELSE 0 END) AS </a:t>
            </a:r>
            <a:r>
              <a:rPr lang="en-GB" sz="2000" dirty="0" err="1"/>
              <a:t>total_boundaries</a:t>
            </a:r>
            <a:r>
              <a:rPr lang="en-GB" sz="2000" dirty="0"/>
              <a:t>,</a:t>
            </a:r>
          </a:p>
          <a:p>
            <a:pPr marL="0" indent="0">
              <a:buNone/>
            </a:pPr>
            <a:r>
              <a:rPr lang="en-GB" sz="2000" dirty="0"/>
              <a:t>SUM(CASE WHEN </a:t>
            </a:r>
            <a:r>
              <a:rPr lang="en-GB" sz="2000" dirty="0" err="1"/>
              <a:t>ball_result</a:t>
            </a:r>
            <a:r>
              <a:rPr lang="en-GB" sz="2000" dirty="0"/>
              <a:t> = 'dot' THEN 1 ELSE 0 END) AS </a:t>
            </a:r>
            <a:r>
              <a:rPr lang="en-GB" sz="2000" dirty="0" err="1"/>
              <a:t>total_dot_balls</a:t>
            </a:r>
            <a:endParaRPr lang="en-GB" sz="2000" dirty="0"/>
          </a:p>
          <a:p>
            <a:pPr marL="0" indent="0">
              <a:buNone/>
            </a:pPr>
            <a:r>
              <a:rPr lang="en-GB" sz="2000" dirty="0"/>
              <a:t>FROM deliveries_v02;</a:t>
            </a:r>
          </a:p>
        </p:txBody>
      </p:sp>
      <p:graphicFrame>
        <p:nvGraphicFramePr>
          <p:cNvPr id="5" name="Content Placeholder 4">
            <a:extLst>
              <a:ext uri="{FF2B5EF4-FFF2-40B4-BE49-F238E27FC236}">
                <a16:creationId xmlns:a16="http://schemas.microsoft.com/office/drawing/2014/main" id="{58809644-6DFF-D455-468A-A04A845243EF}"/>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874529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1C80E-2C94-B784-69D8-829C769AE1EE}"/>
              </a:ext>
            </a:extLst>
          </p:cNvPr>
          <p:cNvSpPr>
            <a:spLocks noGrp="1"/>
          </p:cNvSpPr>
          <p:nvPr>
            <p:ph type="title"/>
          </p:nvPr>
        </p:nvSpPr>
        <p:spPr>
          <a:solidFill>
            <a:schemeClr val="accent5"/>
          </a:solidFill>
        </p:spPr>
        <p:txBody>
          <a:bodyPr>
            <a:noAutofit/>
          </a:bodyPr>
          <a:lstStyle/>
          <a:p>
            <a:r>
              <a:rPr lang="en-GB" sz="2400" dirty="0">
                <a:latin typeface="Aptos ExtraBold" panose="020F0502020204030204" pitchFamily="34" charset="0"/>
              </a:rPr>
              <a:t>3. Write a query to fetch the total number of boundaries and dot balls from the deliveries_v02 table.</a:t>
            </a:r>
          </a:p>
        </p:txBody>
      </p:sp>
      <p:graphicFrame>
        <p:nvGraphicFramePr>
          <p:cNvPr id="5" name="Content Placeholder 4">
            <a:extLst>
              <a:ext uri="{FF2B5EF4-FFF2-40B4-BE49-F238E27FC236}">
                <a16:creationId xmlns:a16="http://schemas.microsoft.com/office/drawing/2014/main" id="{58809644-6DFF-D455-468A-A04A845243EF}"/>
              </a:ext>
            </a:extLst>
          </p:cNvPr>
          <p:cNvGraphicFramePr>
            <a:graphicFrameLocks noGrp="1"/>
          </p:cNvGraphicFramePr>
          <p:nvPr>
            <p:ph sz="half" idx="1"/>
            <p:extLst>
              <p:ext uri="{D42A27DB-BD31-4B8C-83A1-F6EECF244321}">
                <p14:modId xmlns:p14="http://schemas.microsoft.com/office/powerpoint/2010/main" val="100288374"/>
              </p:ext>
            </p:extLst>
          </p:nvPr>
        </p:nvGraphicFramePr>
        <p:xfrm>
          <a:off x="6096000" y="1919143"/>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E471390C-9421-0CFA-99D4-66C89F38CD7A}"/>
              </a:ext>
            </a:extLst>
          </p:cNvPr>
          <p:cNvGraphicFramePr>
            <a:graphicFrameLocks noGrp="1"/>
          </p:cNvGraphicFramePr>
          <p:nvPr>
            <p:extLst>
              <p:ext uri="{D42A27DB-BD31-4B8C-83A1-F6EECF244321}">
                <p14:modId xmlns:p14="http://schemas.microsoft.com/office/powerpoint/2010/main" val="391165845"/>
              </p:ext>
            </p:extLst>
          </p:nvPr>
        </p:nvGraphicFramePr>
        <p:xfrm>
          <a:off x="2282535" y="2939521"/>
          <a:ext cx="3048001" cy="2310582"/>
        </p:xfrm>
        <a:graphic>
          <a:graphicData uri="http://schemas.openxmlformats.org/drawingml/2006/table">
            <a:tbl>
              <a:tblPr/>
              <a:tblGrid>
                <a:gridCol w="1603284">
                  <a:extLst>
                    <a:ext uri="{9D8B030D-6E8A-4147-A177-3AD203B41FA5}">
                      <a16:colId xmlns:a16="http://schemas.microsoft.com/office/drawing/2014/main" val="2173471020"/>
                    </a:ext>
                  </a:extLst>
                </a:gridCol>
                <a:gridCol w="1444717">
                  <a:extLst>
                    <a:ext uri="{9D8B030D-6E8A-4147-A177-3AD203B41FA5}">
                      <a16:colId xmlns:a16="http://schemas.microsoft.com/office/drawing/2014/main" val="4153415062"/>
                    </a:ext>
                  </a:extLst>
                </a:gridCol>
              </a:tblGrid>
              <a:tr h="1155291">
                <a:tc>
                  <a:txBody>
                    <a:bodyPr/>
                    <a:lstStyle/>
                    <a:p>
                      <a:pPr algn="l" fontAlgn="b"/>
                      <a:r>
                        <a:rPr lang="en-GB" sz="1600" b="1" i="0" u="none" strike="noStrike" dirty="0" err="1">
                          <a:solidFill>
                            <a:schemeClr val="tx1"/>
                          </a:solidFill>
                          <a:effectLst/>
                          <a:latin typeface="Aptos Narrow" panose="020B0004020202020204" pitchFamily="34" charset="0"/>
                        </a:rPr>
                        <a:t>total_boundaries</a:t>
                      </a:r>
                      <a:endParaRPr lang="en-GB" sz="1600" b="1" i="0" u="none" strike="noStrike" dirty="0">
                        <a:solidFill>
                          <a:schemeClr val="tx1"/>
                        </a:solidFill>
                        <a:effectLst/>
                        <a:latin typeface="Aptos Narrow" panose="020B0004020202020204" pitchFamily="34" charset="0"/>
                      </a:endParaRP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1600" b="1" i="0" u="none" strike="noStrike">
                          <a:solidFill>
                            <a:schemeClr val="tx1"/>
                          </a:solidFill>
                          <a:effectLst/>
                          <a:latin typeface="Aptos Narrow" panose="020B0004020202020204" pitchFamily="34" charset="0"/>
                        </a:rPr>
                        <a:t>total_dot_balls</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2626529319"/>
                  </a:ext>
                </a:extLst>
              </a:tr>
              <a:tr h="1155291">
                <a:tc>
                  <a:txBody>
                    <a:bodyPr/>
                    <a:lstStyle/>
                    <a:p>
                      <a:pPr algn="r" fontAlgn="b"/>
                      <a:r>
                        <a:rPr lang="en-GB" sz="1600" b="1" i="0" u="none" strike="noStrike" dirty="0">
                          <a:solidFill>
                            <a:schemeClr val="tx1"/>
                          </a:solidFill>
                          <a:effectLst/>
                          <a:latin typeface="Aptos Narrow" panose="020B0004020202020204" pitchFamily="34" charset="0"/>
                        </a:rPr>
                        <a:t>163</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600" b="1" i="0" u="none" strike="noStrike" dirty="0">
                          <a:solidFill>
                            <a:schemeClr val="tx1"/>
                          </a:solidFill>
                          <a:effectLst/>
                          <a:latin typeface="Aptos Narrow" panose="020B0004020202020204" pitchFamily="34" charset="0"/>
                        </a:rPr>
                        <a:t>276</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563107181"/>
                  </a:ext>
                </a:extLst>
              </a:tr>
            </a:tbl>
          </a:graphicData>
        </a:graphic>
      </p:graphicFrame>
    </p:spTree>
    <p:extLst>
      <p:ext uri="{BB962C8B-B14F-4D97-AF65-F5344CB8AC3E}">
        <p14:creationId xmlns:p14="http://schemas.microsoft.com/office/powerpoint/2010/main" val="42598478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2A45877-E02B-E6B9-9C3A-B518A892BE85}"/>
              </a:ext>
            </a:extLst>
          </p:cNvPr>
          <p:cNvSpPr>
            <a:spLocks noGrp="1"/>
          </p:cNvSpPr>
          <p:nvPr>
            <p:ph type="subTitle" idx="1"/>
          </p:nvPr>
        </p:nvSpPr>
        <p:spPr>
          <a:xfrm>
            <a:off x="1524000" y="4362450"/>
            <a:ext cx="9144000" cy="895349"/>
          </a:xfrm>
          <a:solidFill>
            <a:schemeClr val="accent3">
              <a:lumMod val="40000"/>
              <a:lumOff val="60000"/>
            </a:schemeClr>
          </a:solidFill>
        </p:spPr>
        <p:txBody>
          <a:bodyPr/>
          <a:lstStyle/>
          <a:p>
            <a:r>
              <a:rPr lang="en-GB" b="1" dirty="0"/>
              <a:t>                                                                                        Presente</a:t>
            </a:r>
            <a:r>
              <a:rPr lang="en-GB" sz="2400" b="1" dirty="0">
                <a:latin typeface="Aptos SemiBold" panose="020F0502020204030204" pitchFamily="34" charset="0"/>
              </a:rPr>
              <a:t>d</a:t>
            </a:r>
            <a:r>
              <a:rPr lang="en-GB" b="1" dirty="0"/>
              <a:t> b</a:t>
            </a:r>
            <a:r>
              <a:rPr lang="en-GB" sz="2400" b="1" dirty="0">
                <a:latin typeface="Aptos SemiBold" panose="020F0502020204030204" pitchFamily="34" charset="0"/>
              </a:rPr>
              <a:t>y</a:t>
            </a:r>
            <a:endParaRPr lang="en-GB" b="1" dirty="0"/>
          </a:p>
          <a:p>
            <a:r>
              <a:rPr lang="en-GB" b="1" dirty="0"/>
              <a:t>                                                                                       -   Sakuntala </a:t>
            </a:r>
            <a:r>
              <a:rPr lang="en-GB" b="1" dirty="0" err="1"/>
              <a:t>Bastola</a:t>
            </a:r>
            <a:endParaRPr lang="en-GB" b="1" dirty="0"/>
          </a:p>
        </p:txBody>
      </p:sp>
      <p:pic>
        <p:nvPicPr>
          <p:cNvPr id="5" name="Picture 4" descr="A logo for a sports company&#10;&#10;Description automatically generated">
            <a:extLst>
              <a:ext uri="{FF2B5EF4-FFF2-40B4-BE49-F238E27FC236}">
                <a16:creationId xmlns:a16="http://schemas.microsoft.com/office/drawing/2014/main" id="{59666D1E-5409-5ECA-73AC-60B760F1DE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632618"/>
            <a:ext cx="9144000" cy="3653631"/>
          </a:xfrm>
          <a:prstGeom prst="rect">
            <a:avLst/>
          </a:prstGeom>
        </p:spPr>
      </p:pic>
    </p:spTree>
    <p:extLst>
      <p:ext uri="{BB962C8B-B14F-4D97-AF65-F5344CB8AC3E}">
        <p14:creationId xmlns:p14="http://schemas.microsoft.com/office/powerpoint/2010/main" val="35311378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2BBE-1758-6630-A1DC-1635EAA18FAB}"/>
              </a:ext>
            </a:extLst>
          </p:cNvPr>
          <p:cNvSpPr>
            <a:spLocks noGrp="1"/>
          </p:cNvSpPr>
          <p:nvPr>
            <p:ph type="title"/>
          </p:nvPr>
        </p:nvSpPr>
        <p:spPr>
          <a:solidFill>
            <a:schemeClr val="accent5"/>
          </a:solidFill>
        </p:spPr>
        <p:txBody>
          <a:bodyPr>
            <a:noAutofit/>
          </a:bodyPr>
          <a:lstStyle/>
          <a:p>
            <a:r>
              <a:rPr lang="en-GB" sz="2000" dirty="0">
                <a:latin typeface="Aptos ExtraBold" panose="020F0502020204030204" pitchFamily="34" charset="0"/>
              </a:rPr>
              <a:t>4. Write a query to fetch the total number of boundaries scored by each team from the deliveries_v02 table and order it in  descending order of the number of boundaries scored.</a:t>
            </a:r>
          </a:p>
        </p:txBody>
      </p:sp>
      <p:sp>
        <p:nvSpPr>
          <p:cNvPr id="3" name="Content Placeholder 2">
            <a:extLst>
              <a:ext uri="{FF2B5EF4-FFF2-40B4-BE49-F238E27FC236}">
                <a16:creationId xmlns:a16="http://schemas.microsoft.com/office/drawing/2014/main" id="{8AEB067B-3D33-6BCF-79FB-6BA276CC1BD7}"/>
              </a:ext>
            </a:extLst>
          </p:cNvPr>
          <p:cNvSpPr>
            <a:spLocks noGrp="1"/>
          </p:cNvSpPr>
          <p:nvPr>
            <p:ph sz="half" idx="1"/>
          </p:nvPr>
        </p:nvSpPr>
        <p:spPr>
          <a:xfrm>
            <a:off x="1327355" y="1917289"/>
            <a:ext cx="9537289" cy="3736259"/>
          </a:xfrm>
          <a:solidFill>
            <a:schemeClr val="accent3">
              <a:lumMod val="40000"/>
              <a:lumOff val="60000"/>
            </a:schemeClr>
          </a:solidFill>
        </p:spPr>
        <p:txBody>
          <a:bodyPr>
            <a:normAutofit/>
          </a:bodyPr>
          <a:lstStyle/>
          <a:p>
            <a:pPr marL="0" indent="0">
              <a:buNone/>
            </a:pPr>
            <a:r>
              <a:rPr lang="en-GB" sz="2000" dirty="0"/>
              <a:t>SELECT </a:t>
            </a:r>
            <a:r>
              <a:rPr lang="en-GB" sz="2000" dirty="0" err="1"/>
              <a:t>batsman_runs</a:t>
            </a:r>
            <a:r>
              <a:rPr lang="en-GB" sz="2000" dirty="0"/>
              <a:t>,</a:t>
            </a:r>
          </a:p>
          <a:p>
            <a:pPr marL="0" indent="0">
              <a:buNone/>
            </a:pPr>
            <a:r>
              <a:rPr lang="en-GB" sz="2000" dirty="0"/>
              <a:t>       COUNT(*) AS </a:t>
            </a:r>
            <a:r>
              <a:rPr lang="en-GB" sz="2000" dirty="0" err="1"/>
              <a:t>total_boundaries</a:t>
            </a:r>
            <a:endParaRPr lang="en-GB" sz="2000" dirty="0"/>
          </a:p>
          <a:p>
            <a:pPr marL="0" indent="0">
              <a:buNone/>
            </a:pPr>
            <a:r>
              <a:rPr lang="en-GB" sz="2000" dirty="0"/>
              <a:t>FROM deliveries_v02</a:t>
            </a:r>
          </a:p>
          <a:p>
            <a:pPr marL="0" indent="0">
              <a:buNone/>
            </a:pPr>
            <a:r>
              <a:rPr lang="en-GB" sz="2000" dirty="0"/>
              <a:t>WHERE </a:t>
            </a:r>
            <a:r>
              <a:rPr lang="en-GB" sz="2000" dirty="0" err="1"/>
              <a:t>total_runs</a:t>
            </a:r>
            <a:r>
              <a:rPr lang="en-GB" sz="2000" dirty="0"/>
              <a:t> IN (4, 6) </a:t>
            </a:r>
          </a:p>
          <a:p>
            <a:pPr marL="0" indent="0">
              <a:buNone/>
            </a:pPr>
            <a:r>
              <a:rPr lang="en-GB" sz="2000" dirty="0"/>
              <a:t>GROUP BY </a:t>
            </a:r>
            <a:r>
              <a:rPr lang="en-GB" sz="2000" dirty="0" err="1"/>
              <a:t>batsman_runs</a:t>
            </a:r>
            <a:endParaRPr lang="en-GB" sz="2000" dirty="0"/>
          </a:p>
          <a:p>
            <a:pPr marL="0" indent="0">
              <a:buNone/>
            </a:pPr>
            <a:r>
              <a:rPr lang="en-GB" sz="2000" dirty="0"/>
              <a:t>ORDER BY </a:t>
            </a:r>
            <a:r>
              <a:rPr lang="en-GB" sz="2000" dirty="0" err="1"/>
              <a:t>total_boundaries</a:t>
            </a:r>
            <a:r>
              <a:rPr lang="en-GB" sz="2000" dirty="0"/>
              <a:t> DESC;</a:t>
            </a:r>
          </a:p>
        </p:txBody>
      </p:sp>
    </p:spTree>
    <p:extLst>
      <p:ext uri="{BB962C8B-B14F-4D97-AF65-F5344CB8AC3E}">
        <p14:creationId xmlns:p14="http://schemas.microsoft.com/office/powerpoint/2010/main" val="323713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2BBE-1758-6630-A1DC-1635EAA18FAB}"/>
              </a:ext>
            </a:extLst>
          </p:cNvPr>
          <p:cNvSpPr>
            <a:spLocks noGrp="1"/>
          </p:cNvSpPr>
          <p:nvPr>
            <p:ph type="title"/>
          </p:nvPr>
        </p:nvSpPr>
        <p:spPr>
          <a:solidFill>
            <a:schemeClr val="accent5"/>
          </a:solidFill>
        </p:spPr>
        <p:txBody>
          <a:bodyPr>
            <a:noAutofit/>
          </a:bodyPr>
          <a:lstStyle/>
          <a:p>
            <a:r>
              <a:rPr lang="en-GB" sz="2400" dirty="0">
                <a:latin typeface="Aptos ExtraBold" panose="020F0502020204030204" pitchFamily="34" charset="0"/>
              </a:rPr>
              <a:t>4. Write a query to fetch the total number of boundaries scored by each team from the deliveries_v02 table and order it in  descending order of the number of boundaries scored.</a:t>
            </a:r>
          </a:p>
        </p:txBody>
      </p:sp>
      <p:graphicFrame>
        <p:nvGraphicFramePr>
          <p:cNvPr id="5" name="Content Placeholder 4">
            <a:extLst>
              <a:ext uri="{FF2B5EF4-FFF2-40B4-BE49-F238E27FC236}">
                <a16:creationId xmlns:a16="http://schemas.microsoft.com/office/drawing/2014/main" id="{D14DB215-A126-F44A-94AC-08B3A40813BB}"/>
              </a:ext>
            </a:extLst>
          </p:cNvPr>
          <p:cNvGraphicFramePr>
            <a:graphicFrameLocks noGrp="1"/>
          </p:cNvGraphicFramePr>
          <p:nvPr>
            <p:ph sz="half" idx="1"/>
            <p:extLst>
              <p:ext uri="{D42A27DB-BD31-4B8C-83A1-F6EECF244321}">
                <p14:modId xmlns:p14="http://schemas.microsoft.com/office/powerpoint/2010/main" val="2615946497"/>
              </p:ext>
            </p:extLst>
          </p:nvPr>
        </p:nvGraphicFramePr>
        <p:xfrm>
          <a:off x="1526459" y="2029184"/>
          <a:ext cx="2593257" cy="3649708"/>
        </p:xfrm>
        <a:graphic>
          <a:graphicData uri="http://schemas.openxmlformats.org/drawingml/2006/table">
            <a:tbl>
              <a:tblPr/>
              <a:tblGrid>
                <a:gridCol w="1205101">
                  <a:extLst>
                    <a:ext uri="{9D8B030D-6E8A-4147-A177-3AD203B41FA5}">
                      <a16:colId xmlns:a16="http://schemas.microsoft.com/office/drawing/2014/main" val="3029214270"/>
                    </a:ext>
                  </a:extLst>
                </a:gridCol>
                <a:gridCol w="1388156">
                  <a:extLst>
                    <a:ext uri="{9D8B030D-6E8A-4147-A177-3AD203B41FA5}">
                      <a16:colId xmlns:a16="http://schemas.microsoft.com/office/drawing/2014/main" val="4026560797"/>
                    </a:ext>
                  </a:extLst>
                </a:gridCol>
              </a:tblGrid>
              <a:tr h="912427">
                <a:tc>
                  <a:txBody>
                    <a:bodyPr/>
                    <a:lstStyle/>
                    <a:p>
                      <a:pPr algn="l" fontAlgn="b"/>
                      <a:r>
                        <a:rPr lang="en-GB" sz="1100" b="1" i="0" u="none" strike="noStrike" dirty="0" err="1">
                          <a:solidFill>
                            <a:srgbClr val="FFFFFF"/>
                          </a:solidFill>
                          <a:effectLst/>
                          <a:latin typeface="Aptos Narrow" panose="020B0004020202020204" pitchFamily="34" charset="0"/>
                        </a:rPr>
                        <a:t>batsman_runs</a:t>
                      </a:r>
                      <a:endParaRPr lang="en-GB" sz="1100" b="1" i="0" u="none" strike="noStrike" dirty="0">
                        <a:solidFill>
                          <a:srgbClr val="FFFFFF"/>
                        </a:solidFill>
                        <a:effectLst/>
                        <a:latin typeface="Aptos Narrow" panose="020B0004020202020204" pitchFamily="34" charset="0"/>
                      </a:endParaRP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1100" b="1" i="0" u="none" strike="noStrike">
                          <a:solidFill>
                            <a:srgbClr val="FFFFFF"/>
                          </a:solidFill>
                          <a:effectLst/>
                          <a:latin typeface="Aptos Narrow" panose="020B0004020202020204" pitchFamily="34" charset="0"/>
                        </a:rPr>
                        <a:t>total_boundaries</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3966131154"/>
                  </a:ext>
                </a:extLst>
              </a:tr>
              <a:tr h="912427">
                <a:tc>
                  <a:txBody>
                    <a:bodyPr/>
                    <a:lstStyle/>
                    <a:p>
                      <a:pPr algn="r" fontAlgn="b"/>
                      <a:r>
                        <a:rPr lang="en-GB" sz="1100" b="0" i="0" u="none" strike="noStrike" dirty="0">
                          <a:solidFill>
                            <a:srgbClr val="000000"/>
                          </a:solidFill>
                          <a:effectLst/>
                          <a:latin typeface="Aptos Narrow" panose="020B0004020202020204" pitchFamily="34" charset="0"/>
                        </a:rPr>
                        <a:t>4</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100" b="0" i="0" u="none" strike="noStrike">
                          <a:solidFill>
                            <a:srgbClr val="000000"/>
                          </a:solidFill>
                          <a:effectLst/>
                          <a:latin typeface="Aptos Narrow" panose="020B0004020202020204" pitchFamily="34" charset="0"/>
                        </a:rPr>
                        <a:t>107</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725025321"/>
                  </a:ext>
                </a:extLst>
              </a:tr>
              <a:tr h="912427">
                <a:tc>
                  <a:txBody>
                    <a:bodyPr/>
                    <a:lstStyle/>
                    <a:p>
                      <a:pPr algn="r" fontAlgn="b"/>
                      <a:r>
                        <a:rPr lang="en-GB" sz="1100" b="0" i="0" u="none" strike="noStrike">
                          <a:solidFill>
                            <a:srgbClr val="000000"/>
                          </a:solidFill>
                          <a:effectLst/>
                          <a:latin typeface="Aptos Narrow" panose="020B0004020202020204" pitchFamily="34" charset="0"/>
                        </a:rPr>
                        <a:t>6</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1100" b="0" i="0" u="none" strike="noStrike" dirty="0">
                          <a:solidFill>
                            <a:srgbClr val="000000"/>
                          </a:solidFill>
                          <a:effectLst/>
                          <a:latin typeface="Aptos Narrow" panose="020B0004020202020204" pitchFamily="34" charset="0"/>
                        </a:rPr>
                        <a:t>50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519352623"/>
                  </a:ext>
                </a:extLst>
              </a:tr>
              <a:tr h="912427">
                <a:tc>
                  <a:txBody>
                    <a:bodyPr/>
                    <a:lstStyle/>
                    <a:p>
                      <a:pPr algn="r" fontAlgn="b"/>
                      <a:r>
                        <a:rPr lang="en-GB" sz="1100" b="0" i="0" u="none" strike="noStrike">
                          <a:solidFill>
                            <a:srgbClr val="000000"/>
                          </a:solidFill>
                          <a:effectLst/>
                          <a:latin typeface="Aptos Narrow" panose="020B0004020202020204" pitchFamily="34" charset="0"/>
                        </a:rPr>
                        <a:t>0</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100" b="0" i="0" u="none" strike="noStrike" dirty="0">
                          <a:solidFill>
                            <a:srgbClr val="000000"/>
                          </a:solidFill>
                          <a:effectLst/>
                          <a:latin typeface="Aptos Narrow" panose="020B0004020202020204" pitchFamily="34" charset="0"/>
                        </a:rPr>
                        <a:t>3</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962777297"/>
                  </a:ext>
                </a:extLst>
              </a:tr>
            </a:tbl>
          </a:graphicData>
        </a:graphic>
      </p:graphicFrame>
      <p:graphicFrame>
        <p:nvGraphicFramePr>
          <p:cNvPr id="6" name="Chart 5">
            <a:extLst>
              <a:ext uri="{FF2B5EF4-FFF2-40B4-BE49-F238E27FC236}">
                <a16:creationId xmlns:a16="http://schemas.microsoft.com/office/drawing/2014/main" id="{4A4AE627-F2C8-58F6-4035-30DC4F2C090E}"/>
              </a:ext>
            </a:extLst>
          </p:cNvPr>
          <p:cNvGraphicFramePr>
            <a:graphicFrameLocks/>
          </p:cNvGraphicFramePr>
          <p:nvPr>
            <p:extLst>
              <p:ext uri="{D42A27DB-BD31-4B8C-83A1-F6EECF244321}">
                <p14:modId xmlns:p14="http://schemas.microsoft.com/office/powerpoint/2010/main" val="3928486638"/>
              </p:ext>
            </p:extLst>
          </p:nvPr>
        </p:nvGraphicFramePr>
        <p:xfrm>
          <a:off x="5112774" y="2029184"/>
          <a:ext cx="5181600" cy="364970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0005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80623-D150-7FCF-90CD-9EB52222CB5A}"/>
              </a:ext>
            </a:extLst>
          </p:cNvPr>
          <p:cNvSpPr>
            <a:spLocks noGrp="1"/>
          </p:cNvSpPr>
          <p:nvPr>
            <p:ph type="title"/>
          </p:nvPr>
        </p:nvSpPr>
        <p:spPr>
          <a:solidFill>
            <a:schemeClr val="accent5"/>
          </a:solidFill>
        </p:spPr>
        <p:txBody>
          <a:bodyPr>
            <a:noAutofit/>
          </a:bodyPr>
          <a:lstStyle/>
          <a:p>
            <a:r>
              <a:rPr lang="en-GB" sz="2000" dirty="0">
                <a:latin typeface="Aptos ExtraBold" panose="020F0502020204030204" pitchFamily="34" charset="0"/>
              </a:rPr>
              <a:t>5. Write a query to fetch the total number of dot balls bowled by each team and order it in descending order of the total number</a:t>
            </a:r>
            <a:br>
              <a:rPr lang="en-GB" sz="2000" dirty="0">
                <a:latin typeface="Aptos ExtraBold" panose="020F0502020204030204" pitchFamily="34" charset="0"/>
              </a:rPr>
            </a:br>
            <a:r>
              <a:rPr lang="en-GB" sz="2000" dirty="0">
                <a:latin typeface="Aptos ExtraBold" panose="020F0502020204030204" pitchFamily="34" charset="0"/>
              </a:rPr>
              <a:t>of dot balls bowled.</a:t>
            </a:r>
          </a:p>
        </p:txBody>
      </p:sp>
      <p:sp>
        <p:nvSpPr>
          <p:cNvPr id="3" name="Content Placeholder 2">
            <a:extLst>
              <a:ext uri="{FF2B5EF4-FFF2-40B4-BE49-F238E27FC236}">
                <a16:creationId xmlns:a16="http://schemas.microsoft.com/office/drawing/2014/main" id="{534013E9-18A8-88D1-E1DC-11FF5C06C9FA}"/>
              </a:ext>
            </a:extLst>
          </p:cNvPr>
          <p:cNvSpPr>
            <a:spLocks noGrp="1"/>
          </p:cNvSpPr>
          <p:nvPr>
            <p:ph sz="half" idx="1"/>
          </p:nvPr>
        </p:nvSpPr>
        <p:spPr/>
        <p:txBody>
          <a:bodyPr>
            <a:normAutofit/>
          </a:bodyPr>
          <a:lstStyle/>
          <a:p>
            <a:pPr marL="0" indent="0">
              <a:buNone/>
            </a:pPr>
            <a:r>
              <a:rPr lang="en-GB" sz="2000" dirty="0"/>
              <a:t>SELECT </a:t>
            </a:r>
            <a:r>
              <a:rPr lang="en-GB" sz="2000" dirty="0" err="1"/>
              <a:t>batsman_runs</a:t>
            </a:r>
            <a:r>
              <a:rPr lang="en-GB" sz="2000" dirty="0"/>
              <a:t>,</a:t>
            </a:r>
          </a:p>
          <a:p>
            <a:pPr marL="0" indent="0">
              <a:buNone/>
            </a:pPr>
            <a:r>
              <a:rPr lang="en-GB" sz="2000" dirty="0"/>
              <a:t>       COUNT(*) AS </a:t>
            </a:r>
            <a:r>
              <a:rPr lang="en-GB" sz="2000" dirty="0" err="1"/>
              <a:t>total_dot_balls</a:t>
            </a:r>
            <a:endParaRPr lang="en-GB" sz="2000" dirty="0"/>
          </a:p>
          <a:p>
            <a:pPr marL="0" indent="0">
              <a:buNone/>
            </a:pPr>
            <a:r>
              <a:rPr lang="en-GB" sz="2000" dirty="0"/>
              <a:t>FROM deliveries_v02</a:t>
            </a:r>
          </a:p>
          <a:p>
            <a:pPr marL="0" indent="0">
              <a:buNone/>
            </a:pPr>
            <a:r>
              <a:rPr lang="en-GB" sz="2000" dirty="0"/>
              <a:t>WHERE </a:t>
            </a:r>
            <a:r>
              <a:rPr lang="en-GB" sz="2000" dirty="0" err="1"/>
              <a:t>total_runs</a:t>
            </a:r>
            <a:r>
              <a:rPr lang="en-GB" sz="2000" dirty="0"/>
              <a:t> = 0 </a:t>
            </a:r>
          </a:p>
          <a:p>
            <a:pPr marL="0" indent="0">
              <a:buNone/>
            </a:pPr>
            <a:r>
              <a:rPr lang="en-GB" sz="2000" dirty="0"/>
              <a:t>GROUP BY </a:t>
            </a:r>
            <a:r>
              <a:rPr lang="en-GB" sz="2000" dirty="0" err="1"/>
              <a:t>batsman_runs</a:t>
            </a:r>
            <a:endParaRPr lang="en-GB" sz="2000" dirty="0"/>
          </a:p>
          <a:p>
            <a:pPr marL="0" indent="0">
              <a:buNone/>
            </a:pPr>
            <a:r>
              <a:rPr lang="en-GB" sz="2000" dirty="0"/>
              <a:t>ORDER BY </a:t>
            </a:r>
            <a:r>
              <a:rPr lang="en-GB" sz="2000" dirty="0" err="1"/>
              <a:t>total_dot_balls</a:t>
            </a:r>
            <a:r>
              <a:rPr lang="en-GB" sz="2000" dirty="0"/>
              <a:t> DESC;</a:t>
            </a:r>
          </a:p>
        </p:txBody>
      </p:sp>
      <p:graphicFrame>
        <p:nvGraphicFramePr>
          <p:cNvPr id="5" name="Content Placeholder 4">
            <a:extLst>
              <a:ext uri="{FF2B5EF4-FFF2-40B4-BE49-F238E27FC236}">
                <a16:creationId xmlns:a16="http://schemas.microsoft.com/office/drawing/2014/main" id="{E0422C0B-481C-FCC8-8D7A-D28BADA44A50}"/>
              </a:ext>
            </a:extLst>
          </p:cNvPr>
          <p:cNvGraphicFramePr>
            <a:graphicFrameLocks noGrp="1"/>
          </p:cNvGraphicFramePr>
          <p:nvPr>
            <p:ph sz="half" idx="2"/>
            <p:extLst>
              <p:ext uri="{D42A27DB-BD31-4B8C-83A1-F6EECF244321}">
                <p14:modId xmlns:p14="http://schemas.microsoft.com/office/powerpoint/2010/main" val="1020313177"/>
              </p:ext>
            </p:extLst>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F2619C9E-4998-A292-65B7-73AD6D18C74E}"/>
              </a:ext>
            </a:extLst>
          </p:cNvPr>
          <p:cNvGraphicFramePr>
            <a:graphicFrameLocks noGrp="1"/>
          </p:cNvGraphicFramePr>
          <p:nvPr>
            <p:extLst>
              <p:ext uri="{D42A27DB-BD31-4B8C-83A1-F6EECF244321}">
                <p14:modId xmlns:p14="http://schemas.microsoft.com/office/powerpoint/2010/main" val="2813135687"/>
              </p:ext>
            </p:extLst>
          </p:nvPr>
        </p:nvGraphicFramePr>
        <p:xfrm>
          <a:off x="1307691" y="4477175"/>
          <a:ext cx="2389034" cy="989560"/>
        </p:xfrm>
        <a:graphic>
          <a:graphicData uri="http://schemas.openxmlformats.org/drawingml/2006/table">
            <a:tbl>
              <a:tblPr/>
              <a:tblGrid>
                <a:gridCol w="1172259">
                  <a:extLst>
                    <a:ext uri="{9D8B030D-6E8A-4147-A177-3AD203B41FA5}">
                      <a16:colId xmlns:a16="http://schemas.microsoft.com/office/drawing/2014/main" val="2871483926"/>
                    </a:ext>
                  </a:extLst>
                </a:gridCol>
                <a:gridCol w="1216775">
                  <a:extLst>
                    <a:ext uri="{9D8B030D-6E8A-4147-A177-3AD203B41FA5}">
                      <a16:colId xmlns:a16="http://schemas.microsoft.com/office/drawing/2014/main" val="1859056911"/>
                    </a:ext>
                  </a:extLst>
                </a:gridCol>
              </a:tblGrid>
              <a:tr h="494780">
                <a:tc>
                  <a:txBody>
                    <a:bodyPr/>
                    <a:lstStyle/>
                    <a:p>
                      <a:pPr algn="l" fontAlgn="b"/>
                      <a:r>
                        <a:rPr lang="en-GB" sz="1400" b="1" i="0" u="none" strike="noStrike" dirty="0" err="1">
                          <a:solidFill>
                            <a:schemeClr val="tx1"/>
                          </a:solidFill>
                          <a:effectLst/>
                          <a:latin typeface="Aptos Narrow" panose="020B0004020202020204" pitchFamily="34" charset="0"/>
                        </a:rPr>
                        <a:t>batsman_runs</a:t>
                      </a:r>
                      <a:endParaRPr lang="en-GB" sz="1400" b="1" i="0" u="none" strike="noStrike" dirty="0">
                        <a:solidFill>
                          <a:schemeClr val="tx1"/>
                        </a:solidFill>
                        <a:effectLst/>
                        <a:latin typeface="Aptos Narrow" panose="020B0004020202020204" pitchFamily="34" charset="0"/>
                      </a:endParaRP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1400" b="1" i="0" u="none" strike="noStrike" dirty="0" err="1">
                          <a:solidFill>
                            <a:schemeClr val="tx1"/>
                          </a:solidFill>
                          <a:effectLst/>
                          <a:latin typeface="Aptos Narrow" panose="020B0004020202020204" pitchFamily="34" charset="0"/>
                        </a:rPr>
                        <a:t>total_dot_balls</a:t>
                      </a:r>
                      <a:endParaRPr lang="en-GB" sz="1400" b="1" i="0" u="none" strike="noStrike" dirty="0">
                        <a:solidFill>
                          <a:schemeClr val="tx1"/>
                        </a:solidFill>
                        <a:effectLst/>
                        <a:latin typeface="Aptos Narrow" panose="020B0004020202020204" pitchFamily="34" charset="0"/>
                      </a:endParaRP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1259244660"/>
                  </a:ext>
                </a:extLst>
              </a:tr>
              <a:tr h="494780">
                <a:tc>
                  <a:txBody>
                    <a:bodyPr/>
                    <a:lstStyle/>
                    <a:p>
                      <a:pPr algn="r" fontAlgn="b"/>
                      <a:r>
                        <a:rPr lang="en-GB" sz="1400" b="1" i="0" u="none" strike="noStrike">
                          <a:solidFill>
                            <a:schemeClr val="tx1"/>
                          </a:solidFill>
                          <a:effectLst/>
                          <a:latin typeface="Aptos Narrow" panose="020B0004020202020204" pitchFamily="34" charset="0"/>
                        </a:rPr>
                        <a:t>0</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400" b="1" i="0" u="none" strike="noStrike" dirty="0">
                          <a:solidFill>
                            <a:schemeClr val="tx1"/>
                          </a:solidFill>
                          <a:effectLst/>
                          <a:latin typeface="Aptos Narrow" panose="020B0004020202020204" pitchFamily="34" charset="0"/>
                        </a:rPr>
                        <a:t>276</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205872933"/>
                  </a:ext>
                </a:extLst>
              </a:tr>
            </a:tbl>
          </a:graphicData>
        </a:graphic>
      </p:graphicFrame>
    </p:spTree>
    <p:extLst>
      <p:ext uri="{BB962C8B-B14F-4D97-AF65-F5344CB8AC3E}">
        <p14:creationId xmlns:p14="http://schemas.microsoft.com/office/powerpoint/2010/main" val="22035677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BDE-2921-1C49-530F-7C9E7A54DBD6}"/>
              </a:ext>
            </a:extLst>
          </p:cNvPr>
          <p:cNvSpPr>
            <a:spLocks noGrp="1"/>
          </p:cNvSpPr>
          <p:nvPr>
            <p:ph type="title"/>
          </p:nvPr>
        </p:nvSpPr>
        <p:spPr>
          <a:solidFill>
            <a:schemeClr val="accent5"/>
          </a:solidFill>
        </p:spPr>
        <p:txBody>
          <a:bodyPr>
            <a:noAutofit/>
          </a:bodyPr>
          <a:lstStyle/>
          <a:p>
            <a:r>
              <a:rPr lang="en-GB" sz="2400" dirty="0">
                <a:latin typeface="Aptos ExtraBold" panose="020F0502020204030204" pitchFamily="34" charset="0"/>
              </a:rPr>
              <a:t>6. Write a query to fetch the total number of dismissals by dismissal kinds where dismissal kind is not NA.</a:t>
            </a:r>
          </a:p>
        </p:txBody>
      </p:sp>
      <p:sp>
        <p:nvSpPr>
          <p:cNvPr id="3" name="Content Placeholder 2">
            <a:extLst>
              <a:ext uri="{FF2B5EF4-FFF2-40B4-BE49-F238E27FC236}">
                <a16:creationId xmlns:a16="http://schemas.microsoft.com/office/drawing/2014/main" id="{8624904C-C178-D2EB-894E-77732D42AD73}"/>
              </a:ext>
            </a:extLst>
          </p:cNvPr>
          <p:cNvSpPr>
            <a:spLocks noGrp="1"/>
          </p:cNvSpPr>
          <p:nvPr>
            <p:ph sz="half" idx="1"/>
          </p:nvPr>
        </p:nvSpPr>
        <p:spPr>
          <a:xfrm>
            <a:off x="1297858" y="2281083"/>
            <a:ext cx="9586452" cy="3895879"/>
          </a:xfrm>
          <a:solidFill>
            <a:schemeClr val="accent3">
              <a:lumMod val="40000"/>
              <a:lumOff val="60000"/>
            </a:schemeClr>
          </a:solidFill>
        </p:spPr>
        <p:txBody>
          <a:bodyPr/>
          <a:lstStyle/>
          <a:p>
            <a:pPr marL="0" indent="0">
              <a:buNone/>
            </a:pPr>
            <a:r>
              <a:rPr lang="en-GB" sz="2000" dirty="0"/>
              <a:t>SELECT </a:t>
            </a:r>
            <a:r>
              <a:rPr lang="en-GB" sz="2000" dirty="0" err="1"/>
              <a:t>dismissal_kind</a:t>
            </a:r>
            <a:r>
              <a:rPr lang="en-GB" sz="2000" dirty="0"/>
              <a:t>,</a:t>
            </a:r>
          </a:p>
          <a:p>
            <a:pPr marL="0" indent="0">
              <a:buNone/>
            </a:pPr>
            <a:r>
              <a:rPr lang="en-GB" sz="2000" dirty="0"/>
              <a:t>       COUNT(*) AS </a:t>
            </a:r>
            <a:r>
              <a:rPr lang="en-GB" sz="2000" dirty="0" err="1"/>
              <a:t>total_dismissals</a:t>
            </a:r>
            <a:endParaRPr lang="en-GB" sz="2000" dirty="0"/>
          </a:p>
          <a:p>
            <a:pPr marL="0" indent="0">
              <a:buNone/>
            </a:pPr>
            <a:r>
              <a:rPr lang="en-GB" sz="2000" dirty="0"/>
              <a:t>FROM deliveries_v02</a:t>
            </a:r>
          </a:p>
          <a:p>
            <a:pPr marL="0" indent="0">
              <a:buNone/>
            </a:pPr>
            <a:r>
              <a:rPr lang="en-GB" sz="2000" dirty="0"/>
              <a:t>WHERE </a:t>
            </a:r>
            <a:r>
              <a:rPr lang="en-GB" sz="2000" dirty="0" err="1"/>
              <a:t>dismissal_kind</a:t>
            </a:r>
            <a:r>
              <a:rPr lang="en-GB" sz="2000" dirty="0"/>
              <a:t> != 'NA'</a:t>
            </a:r>
          </a:p>
          <a:p>
            <a:pPr marL="0" indent="0">
              <a:buNone/>
            </a:pPr>
            <a:r>
              <a:rPr lang="en-GB" sz="2000" dirty="0"/>
              <a:t>GROUP BY </a:t>
            </a:r>
            <a:r>
              <a:rPr lang="en-GB" sz="2000" dirty="0" err="1"/>
              <a:t>dismissal_kind</a:t>
            </a:r>
            <a:endParaRPr lang="en-GB" sz="2000" dirty="0"/>
          </a:p>
          <a:p>
            <a:pPr marL="0" indent="0">
              <a:buNone/>
            </a:pPr>
            <a:r>
              <a:rPr lang="en-GB" sz="2000" dirty="0"/>
              <a:t>ORDER BY </a:t>
            </a:r>
            <a:r>
              <a:rPr lang="en-GB" sz="2000" dirty="0" err="1"/>
              <a:t>total_dismissals</a:t>
            </a:r>
            <a:r>
              <a:rPr lang="en-GB" sz="2000" dirty="0"/>
              <a:t> DESC;</a:t>
            </a:r>
          </a:p>
          <a:p>
            <a:pPr marL="0" indent="0">
              <a:buNone/>
            </a:pPr>
            <a:endParaRPr lang="en-GB" dirty="0"/>
          </a:p>
        </p:txBody>
      </p:sp>
    </p:spTree>
    <p:extLst>
      <p:ext uri="{BB962C8B-B14F-4D97-AF65-F5344CB8AC3E}">
        <p14:creationId xmlns:p14="http://schemas.microsoft.com/office/powerpoint/2010/main" val="21639451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A2BDE-2921-1C49-530F-7C9E7A54DBD6}"/>
              </a:ext>
            </a:extLst>
          </p:cNvPr>
          <p:cNvSpPr>
            <a:spLocks noGrp="1"/>
          </p:cNvSpPr>
          <p:nvPr>
            <p:ph type="title"/>
          </p:nvPr>
        </p:nvSpPr>
        <p:spPr>
          <a:solidFill>
            <a:schemeClr val="accent5"/>
          </a:solidFill>
        </p:spPr>
        <p:txBody>
          <a:bodyPr>
            <a:noAutofit/>
          </a:bodyPr>
          <a:lstStyle/>
          <a:p>
            <a:r>
              <a:rPr lang="en-GB" sz="2400" dirty="0">
                <a:latin typeface="Aptos ExtraBold" panose="020F0502020204030204" pitchFamily="34" charset="0"/>
              </a:rPr>
              <a:t>6. Write a query to fetch the total number of dismissals by dismissal kinds where dismissal kind is not NA.</a:t>
            </a:r>
          </a:p>
        </p:txBody>
      </p:sp>
      <p:graphicFrame>
        <p:nvGraphicFramePr>
          <p:cNvPr id="5" name="Content Placeholder 4">
            <a:extLst>
              <a:ext uri="{FF2B5EF4-FFF2-40B4-BE49-F238E27FC236}">
                <a16:creationId xmlns:a16="http://schemas.microsoft.com/office/drawing/2014/main" id="{69C71398-492D-5F0B-CAFA-C9D779F3F4C0}"/>
              </a:ext>
            </a:extLst>
          </p:cNvPr>
          <p:cNvGraphicFramePr>
            <a:graphicFrameLocks noGrp="1"/>
          </p:cNvGraphicFramePr>
          <p:nvPr>
            <p:ph sz="half" idx="1"/>
            <p:extLst>
              <p:ext uri="{D42A27DB-BD31-4B8C-83A1-F6EECF244321}">
                <p14:modId xmlns:p14="http://schemas.microsoft.com/office/powerpoint/2010/main" val="1071136210"/>
              </p:ext>
            </p:extLst>
          </p:nvPr>
        </p:nvGraphicFramePr>
        <p:xfrm>
          <a:off x="5801031" y="1986116"/>
          <a:ext cx="4699819" cy="4092524"/>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99DC63CA-94C1-2592-4C72-90884C2DF283}"/>
              </a:ext>
            </a:extLst>
          </p:cNvPr>
          <p:cNvGraphicFramePr>
            <a:graphicFrameLocks noGrp="1"/>
          </p:cNvGraphicFramePr>
          <p:nvPr>
            <p:extLst>
              <p:ext uri="{D42A27DB-BD31-4B8C-83A1-F6EECF244321}">
                <p14:modId xmlns:p14="http://schemas.microsoft.com/office/powerpoint/2010/main" val="2487253832"/>
              </p:ext>
            </p:extLst>
          </p:nvPr>
        </p:nvGraphicFramePr>
        <p:xfrm>
          <a:off x="1691150" y="2192593"/>
          <a:ext cx="3215968" cy="3460954"/>
        </p:xfrm>
        <a:graphic>
          <a:graphicData uri="http://schemas.openxmlformats.org/drawingml/2006/table">
            <a:tbl>
              <a:tblPr/>
              <a:tblGrid>
                <a:gridCol w="1551892">
                  <a:extLst>
                    <a:ext uri="{9D8B030D-6E8A-4147-A177-3AD203B41FA5}">
                      <a16:colId xmlns:a16="http://schemas.microsoft.com/office/drawing/2014/main" val="4192148474"/>
                    </a:ext>
                  </a:extLst>
                </a:gridCol>
                <a:gridCol w="1664076">
                  <a:extLst>
                    <a:ext uri="{9D8B030D-6E8A-4147-A177-3AD203B41FA5}">
                      <a16:colId xmlns:a16="http://schemas.microsoft.com/office/drawing/2014/main" val="2848357132"/>
                    </a:ext>
                  </a:extLst>
                </a:gridCol>
              </a:tblGrid>
              <a:tr h="494422">
                <a:tc>
                  <a:txBody>
                    <a:bodyPr/>
                    <a:lstStyle/>
                    <a:p>
                      <a:pPr algn="l" fontAlgn="b"/>
                      <a:r>
                        <a:rPr lang="en-GB" sz="1400" b="1" i="0" u="none" strike="noStrike" dirty="0" err="1">
                          <a:solidFill>
                            <a:schemeClr val="tx1"/>
                          </a:solidFill>
                          <a:effectLst/>
                          <a:latin typeface="Aptos Narrow" panose="020B0004020202020204" pitchFamily="34" charset="0"/>
                        </a:rPr>
                        <a:t>dismissal_kind</a:t>
                      </a:r>
                      <a:endParaRPr lang="en-GB" sz="1400" b="1" i="0" u="none" strike="noStrike" dirty="0">
                        <a:solidFill>
                          <a:schemeClr val="tx1"/>
                        </a:solidFill>
                        <a:effectLst/>
                        <a:latin typeface="Aptos Narrow" panose="020B0004020202020204" pitchFamily="34" charset="0"/>
                      </a:endParaRP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1400" b="1" i="0" u="none" strike="noStrike" dirty="0" err="1">
                          <a:solidFill>
                            <a:schemeClr val="tx1"/>
                          </a:solidFill>
                          <a:effectLst/>
                          <a:latin typeface="Aptos Narrow" panose="020B0004020202020204" pitchFamily="34" charset="0"/>
                        </a:rPr>
                        <a:t>total_dismissals</a:t>
                      </a:r>
                      <a:endParaRPr lang="en-GB" sz="1400" b="1" i="0" u="none" strike="noStrike" dirty="0">
                        <a:solidFill>
                          <a:schemeClr val="tx1"/>
                        </a:solidFill>
                        <a:effectLst/>
                        <a:latin typeface="Aptos Narrow" panose="020B0004020202020204" pitchFamily="34" charset="0"/>
                      </a:endParaRP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1818961759"/>
                  </a:ext>
                </a:extLst>
              </a:tr>
              <a:tr h="494422">
                <a:tc>
                  <a:txBody>
                    <a:bodyPr/>
                    <a:lstStyle/>
                    <a:p>
                      <a:pPr algn="l" fontAlgn="b"/>
                      <a:r>
                        <a:rPr lang="en-GB" sz="1400" b="1" i="0" u="none" strike="noStrike" dirty="0">
                          <a:solidFill>
                            <a:schemeClr val="tx1"/>
                          </a:solidFill>
                          <a:effectLst/>
                          <a:latin typeface="Aptos Narrow" panose="020B0004020202020204" pitchFamily="34" charset="0"/>
                        </a:rPr>
                        <a:t>caught</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400" b="1" i="0" u="none" strike="noStrike" dirty="0">
                          <a:solidFill>
                            <a:schemeClr val="tx1"/>
                          </a:solidFill>
                          <a:effectLst/>
                          <a:latin typeface="Aptos Narrow" panose="020B0004020202020204" pitchFamily="34" charset="0"/>
                        </a:rPr>
                        <a:t>21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845732267"/>
                  </a:ext>
                </a:extLst>
              </a:tr>
              <a:tr h="494422">
                <a:tc>
                  <a:txBody>
                    <a:bodyPr/>
                    <a:lstStyle/>
                    <a:p>
                      <a:pPr algn="l" fontAlgn="b"/>
                      <a:r>
                        <a:rPr lang="en-GB" sz="1400" b="1" i="0" u="none" strike="noStrike">
                          <a:solidFill>
                            <a:schemeClr val="tx1"/>
                          </a:solidFill>
                          <a:effectLst/>
                          <a:latin typeface="Aptos Narrow" panose="020B0004020202020204" pitchFamily="34" charset="0"/>
                        </a:rPr>
                        <a:t>bowled</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1400" b="1" i="0" u="none" strike="noStrike" dirty="0">
                          <a:solidFill>
                            <a:schemeClr val="tx1"/>
                          </a:solidFill>
                          <a:effectLst/>
                          <a:latin typeface="Aptos Narrow" panose="020B0004020202020204" pitchFamily="34" charset="0"/>
                        </a:rPr>
                        <a:t>10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286224864"/>
                  </a:ext>
                </a:extLst>
              </a:tr>
              <a:tr h="494422">
                <a:tc>
                  <a:txBody>
                    <a:bodyPr/>
                    <a:lstStyle/>
                    <a:p>
                      <a:pPr algn="l" fontAlgn="b"/>
                      <a:r>
                        <a:rPr lang="en-GB" sz="1400" b="1" i="0" u="none" strike="noStrike">
                          <a:solidFill>
                            <a:schemeClr val="tx1"/>
                          </a:solidFill>
                          <a:effectLst/>
                          <a:latin typeface="Aptos Narrow" panose="020B0004020202020204" pitchFamily="34" charset="0"/>
                        </a:rPr>
                        <a:t>run out</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400" b="1" i="0" u="none" strike="noStrike" dirty="0">
                          <a:solidFill>
                            <a:schemeClr val="tx1"/>
                          </a:solidFill>
                          <a:effectLst/>
                          <a:latin typeface="Aptos Narrow" panose="020B0004020202020204" pitchFamily="34" charset="0"/>
                        </a:rPr>
                        <a:t>4</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925784070"/>
                  </a:ext>
                </a:extLst>
              </a:tr>
              <a:tr h="494422">
                <a:tc>
                  <a:txBody>
                    <a:bodyPr/>
                    <a:lstStyle/>
                    <a:p>
                      <a:pPr algn="l" fontAlgn="b"/>
                      <a:r>
                        <a:rPr lang="en-GB" sz="1400" b="1" i="0" u="none" strike="noStrike">
                          <a:solidFill>
                            <a:schemeClr val="tx1"/>
                          </a:solidFill>
                          <a:effectLst/>
                          <a:latin typeface="Aptos Narrow" panose="020B0004020202020204" pitchFamily="34" charset="0"/>
                        </a:rPr>
                        <a:t>lbw</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1400" b="1" i="0" u="none" strike="noStrike" dirty="0">
                          <a:solidFill>
                            <a:schemeClr val="tx1"/>
                          </a:solidFill>
                          <a:effectLst/>
                          <a:latin typeface="Aptos Narrow" panose="020B0004020202020204" pitchFamily="34" charset="0"/>
                        </a:rPr>
                        <a:t>2</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4005558137"/>
                  </a:ext>
                </a:extLst>
              </a:tr>
              <a:tr h="494422">
                <a:tc>
                  <a:txBody>
                    <a:bodyPr/>
                    <a:lstStyle/>
                    <a:p>
                      <a:pPr algn="l" fontAlgn="b"/>
                      <a:r>
                        <a:rPr lang="en-GB" sz="1400" b="1" i="0" u="none" strike="noStrike">
                          <a:solidFill>
                            <a:schemeClr val="tx1"/>
                          </a:solidFill>
                          <a:effectLst/>
                          <a:latin typeface="Aptos Narrow" panose="020B0004020202020204" pitchFamily="34" charset="0"/>
                        </a:rPr>
                        <a:t>stumped</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400" b="1" i="0" u="none" strike="noStrike" dirty="0">
                          <a:solidFill>
                            <a:schemeClr val="tx1"/>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588400873"/>
                  </a:ext>
                </a:extLst>
              </a:tr>
              <a:tr h="494422">
                <a:tc>
                  <a:txBody>
                    <a:bodyPr/>
                    <a:lstStyle/>
                    <a:p>
                      <a:pPr algn="l" fontAlgn="b"/>
                      <a:r>
                        <a:rPr lang="en-GB" sz="1400" b="1" i="0" u="none" strike="noStrike">
                          <a:solidFill>
                            <a:schemeClr val="tx1"/>
                          </a:solidFill>
                          <a:effectLst/>
                          <a:latin typeface="Aptos Narrow" panose="020B0004020202020204" pitchFamily="34" charset="0"/>
                        </a:rPr>
                        <a:t>retired hurt</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1400" b="1" i="0" u="none" strike="noStrike" dirty="0">
                          <a:solidFill>
                            <a:schemeClr val="tx1"/>
                          </a:solidFill>
                          <a:effectLst/>
                          <a:latin typeface="Aptos Narrow" panose="020B0004020202020204" pitchFamily="34" charset="0"/>
                        </a:rPr>
                        <a:t>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667554429"/>
                  </a:ext>
                </a:extLst>
              </a:tr>
            </a:tbl>
          </a:graphicData>
        </a:graphic>
      </p:graphicFrame>
    </p:spTree>
    <p:extLst>
      <p:ext uri="{BB962C8B-B14F-4D97-AF65-F5344CB8AC3E}">
        <p14:creationId xmlns:p14="http://schemas.microsoft.com/office/powerpoint/2010/main" val="338720885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DB21-2160-A3DB-0065-9F90355CD835}"/>
              </a:ext>
            </a:extLst>
          </p:cNvPr>
          <p:cNvSpPr>
            <a:spLocks noGrp="1"/>
          </p:cNvSpPr>
          <p:nvPr>
            <p:ph type="title"/>
          </p:nvPr>
        </p:nvSpPr>
        <p:spPr>
          <a:solidFill>
            <a:schemeClr val="accent5"/>
          </a:solidFill>
        </p:spPr>
        <p:txBody>
          <a:bodyPr>
            <a:noAutofit/>
          </a:bodyPr>
          <a:lstStyle/>
          <a:p>
            <a:r>
              <a:rPr lang="en-GB" sz="2400" dirty="0">
                <a:latin typeface="Aptos ExtraBold" panose="020F0502020204030204" pitchFamily="34" charset="0"/>
              </a:rPr>
              <a:t>7. Write a query to get the top 5 bowlers who conceded maximum extra runs from the deliveries table.</a:t>
            </a:r>
          </a:p>
        </p:txBody>
      </p:sp>
      <p:sp>
        <p:nvSpPr>
          <p:cNvPr id="3" name="Content Placeholder 2">
            <a:extLst>
              <a:ext uri="{FF2B5EF4-FFF2-40B4-BE49-F238E27FC236}">
                <a16:creationId xmlns:a16="http://schemas.microsoft.com/office/drawing/2014/main" id="{3B8CBA4F-76CA-B23F-7097-A1FB17D86B07}"/>
              </a:ext>
            </a:extLst>
          </p:cNvPr>
          <p:cNvSpPr>
            <a:spLocks noGrp="1"/>
          </p:cNvSpPr>
          <p:nvPr>
            <p:ph sz="half" idx="1"/>
          </p:nvPr>
        </p:nvSpPr>
        <p:spPr>
          <a:xfrm>
            <a:off x="1582994" y="2251587"/>
            <a:ext cx="8917858" cy="3647768"/>
          </a:xfrm>
          <a:solidFill>
            <a:schemeClr val="accent3">
              <a:lumMod val="40000"/>
              <a:lumOff val="60000"/>
            </a:schemeClr>
          </a:solidFill>
        </p:spPr>
        <p:txBody>
          <a:bodyPr>
            <a:normAutofit/>
          </a:bodyPr>
          <a:lstStyle/>
          <a:p>
            <a:pPr marL="0" indent="0">
              <a:buNone/>
            </a:pPr>
            <a:r>
              <a:rPr lang="en-GB" sz="2000" dirty="0"/>
              <a:t>SELECT bowler,</a:t>
            </a:r>
          </a:p>
          <a:p>
            <a:pPr marL="0" indent="0">
              <a:buNone/>
            </a:pPr>
            <a:r>
              <a:rPr lang="en-GB" sz="2000" dirty="0"/>
              <a:t>       SUM(</a:t>
            </a:r>
            <a:r>
              <a:rPr lang="en-GB" sz="2000" dirty="0" err="1"/>
              <a:t>extra_runs</a:t>
            </a:r>
            <a:r>
              <a:rPr lang="en-GB" sz="2000" dirty="0"/>
              <a:t>) AS </a:t>
            </a:r>
            <a:r>
              <a:rPr lang="en-GB" sz="2000" dirty="0" err="1"/>
              <a:t>total_extra_runs</a:t>
            </a:r>
            <a:endParaRPr lang="en-GB" sz="2000" dirty="0"/>
          </a:p>
          <a:p>
            <a:pPr marL="0" indent="0">
              <a:buNone/>
            </a:pPr>
            <a:r>
              <a:rPr lang="en-GB" sz="2000" dirty="0"/>
              <a:t>FROM </a:t>
            </a:r>
            <a:r>
              <a:rPr lang="en-GB" sz="2000" dirty="0" err="1"/>
              <a:t>deliverie</a:t>
            </a:r>
            <a:endParaRPr lang="en-GB" sz="2000" dirty="0"/>
          </a:p>
          <a:p>
            <a:pPr marL="0" indent="0">
              <a:buNone/>
            </a:pPr>
            <a:r>
              <a:rPr lang="en-GB" sz="2000" dirty="0"/>
              <a:t>GROUP BY bowler</a:t>
            </a:r>
          </a:p>
          <a:p>
            <a:pPr marL="0" indent="0">
              <a:buNone/>
            </a:pPr>
            <a:r>
              <a:rPr lang="en-GB" sz="2000" dirty="0"/>
              <a:t>ORDER BY </a:t>
            </a:r>
            <a:r>
              <a:rPr lang="en-GB" sz="2000" dirty="0" err="1"/>
              <a:t>total_extra_runs</a:t>
            </a:r>
            <a:r>
              <a:rPr lang="en-GB" sz="2000" dirty="0"/>
              <a:t> DESC</a:t>
            </a:r>
          </a:p>
          <a:p>
            <a:pPr marL="0" indent="0">
              <a:buNone/>
            </a:pPr>
            <a:r>
              <a:rPr lang="en-GB" sz="2000" dirty="0"/>
              <a:t>LIMIT 5;</a:t>
            </a:r>
          </a:p>
          <a:p>
            <a:pPr marL="0" indent="0">
              <a:buNone/>
            </a:pPr>
            <a:endParaRPr lang="en-GB" sz="2000" dirty="0"/>
          </a:p>
        </p:txBody>
      </p:sp>
    </p:spTree>
    <p:extLst>
      <p:ext uri="{BB962C8B-B14F-4D97-AF65-F5344CB8AC3E}">
        <p14:creationId xmlns:p14="http://schemas.microsoft.com/office/powerpoint/2010/main" val="42029541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BDB21-2160-A3DB-0065-9F90355CD835}"/>
              </a:ext>
            </a:extLst>
          </p:cNvPr>
          <p:cNvSpPr>
            <a:spLocks noGrp="1"/>
          </p:cNvSpPr>
          <p:nvPr>
            <p:ph type="title"/>
          </p:nvPr>
        </p:nvSpPr>
        <p:spPr>
          <a:solidFill>
            <a:schemeClr val="accent5"/>
          </a:solidFill>
        </p:spPr>
        <p:txBody>
          <a:bodyPr>
            <a:noAutofit/>
          </a:bodyPr>
          <a:lstStyle/>
          <a:p>
            <a:r>
              <a:rPr lang="en-GB" sz="2400" dirty="0">
                <a:latin typeface="Aptos ExtraBold" panose="020F0502020204030204" pitchFamily="34" charset="0"/>
              </a:rPr>
              <a:t>7. Write a query to get the top 5 bowlers who conceded maximum extra runs from the deliveries table.</a:t>
            </a:r>
          </a:p>
        </p:txBody>
      </p:sp>
      <p:graphicFrame>
        <p:nvGraphicFramePr>
          <p:cNvPr id="5" name="Content Placeholder 4">
            <a:extLst>
              <a:ext uri="{FF2B5EF4-FFF2-40B4-BE49-F238E27FC236}">
                <a16:creationId xmlns:a16="http://schemas.microsoft.com/office/drawing/2014/main" id="{2DEBB083-B3B2-9305-F410-AD05ACEC2A78}"/>
              </a:ext>
            </a:extLst>
          </p:cNvPr>
          <p:cNvGraphicFramePr>
            <a:graphicFrameLocks noGrp="1"/>
          </p:cNvGraphicFramePr>
          <p:nvPr>
            <p:ph sz="half" idx="1"/>
            <p:extLst>
              <p:ext uri="{D42A27DB-BD31-4B8C-83A1-F6EECF244321}">
                <p14:modId xmlns:p14="http://schemas.microsoft.com/office/powerpoint/2010/main" val="840930405"/>
              </p:ext>
            </p:extLst>
          </p:nvPr>
        </p:nvGraphicFramePr>
        <p:xfrm>
          <a:off x="5759246" y="2133600"/>
          <a:ext cx="4741606" cy="373625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Table 5">
            <a:extLst>
              <a:ext uri="{FF2B5EF4-FFF2-40B4-BE49-F238E27FC236}">
                <a16:creationId xmlns:a16="http://schemas.microsoft.com/office/drawing/2014/main" id="{D942BBCC-32F1-7B5F-741C-5EEFB1717DA0}"/>
              </a:ext>
            </a:extLst>
          </p:cNvPr>
          <p:cNvGraphicFramePr>
            <a:graphicFrameLocks noGrp="1"/>
          </p:cNvGraphicFramePr>
          <p:nvPr>
            <p:extLst>
              <p:ext uri="{D42A27DB-BD31-4B8C-83A1-F6EECF244321}">
                <p14:modId xmlns:p14="http://schemas.microsoft.com/office/powerpoint/2010/main" val="3804837843"/>
              </p:ext>
            </p:extLst>
          </p:nvPr>
        </p:nvGraphicFramePr>
        <p:xfrm>
          <a:off x="1691148" y="2133600"/>
          <a:ext cx="2812026" cy="3510115"/>
        </p:xfrm>
        <a:graphic>
          <a:graphicData uri="http://schemas.openxmlformats.org/drawingml/2006/table">
            <a:tbl>
              <a:tblPr/>
              <a:tblGrid>
                <a:gridCol w="1357635">
                  <a:extLst>
                    <a:ext uri="{9D8B030D-6E8A-4147-A177-3AD203B41FA5}">
                      <a16:colId xmlns:a16="http://schemas.microsoft.com/office/drawing/2014/main" val="1844047979"/>
                    </a:ext>
                  </a:extLst>
                </a:gridCol>
                <a:gridCol w="1454391">
                  <a:extLst>
                    <a:ext uri="{9D8B030D-6E8A-4147-A177-3AD203B41FA5}">
                      <a16:colId xmlns:a16="http://schemas.microsoft.com/office/drawing/2014/main" val="344674173"/>
                    </a:ext>
                  </a:extLst>
                </a:gridCol>
              </a:tblGrid>
              <a:tr h="510562">
                <a:tc>
                  <a:txBody>
                    <a:bodyPr/>
                    <a:lstStyle/>
                    <a:p>
                      <a:pPr algn="l" fontAlgn="b"/>
                      <a:r>
                        <a:rPr lang="en-GB" sz="1100" b="1" i="0" u="none" strike="noStrike">
                          <a:solidFill>
                            <a:srgbClr val="FFFFFF"/>
                          </a:solidFill>
                          <a:effectLst/>
                          <a:latin typeface="Aptos Narrow" panose="020B0004020202020204" pitchFamily="34" charset="0"/>
                        </a:rPr>
                        <a:t>bowler</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1100" b="1" i="0" u="none" strike="noStrike">
                          <a:solidFill>
                            <a:srgbClr val="FFFFFF"/>
                          </a:solidFill>
                          <a:effectLst/>
                          <a:latin typeface="Aptos Narrow" panose="020B0004020202020204" pitchFamily="34" charset="0"/>
                        </a:rPr>
                        <a:t>total_extra_runs</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2710709714"/>
                  </a:ext>
                </a:extLst>
              </a:tr>
              <a:tr h="510562">
                <a:tc>
                  <a:txBody>
                    <a:bodyPr/>
                    <a:lstStyle/>
                    <a:p>
                      <a:pPr algn="l" fontAlgn="b"/>
                      <a:r>
                        <a:rPr lang="en-GB" sz="1100" b="0" i="0" u="none" strike="noStrike">
                          <a:solidFill>
                            <a:srgbClr val="000000"/>
                          </a:solidFill>
                          <a:effectLst/>
                          <a:latin typeface="Aptos Narrow" panose="020B0004020202020204" pitchFamily="34" charset="0"/>
                        </a:rPr>
                        <a:t>JH Kallis</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100" b="0" i="0" u="none" strike="noStrike">
                          <a:solidFill>
                            <a:srgbClr val="000000"/>
                          </a:solidFill>
                          <a:effectLst/>
                          <a:latin typeface="Aptos Narrow" panose="020B0004020202020204" pitchFamily="34" charset="0"/>
                        </a:rPr>
                        <a:t>7</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615846112"/>
                  </a:ext>
                </a:extLst>
              </a:tr>
              <a:tr h="510562">
                <a:tc>
                  <a:txBody>
                    <a:bodyPr/>
                    <a:lstStyle/>
                    <a:p>
                      <a:pPr algn="l" fontAlgn="b"/>
                      <a:r>
                        <a:rPr lang="en-GB" sz="1100" b="0" i="0" u="none" strike="noStrike">
                          <a:solidFill>
                            <a:srgbClr val="000000"/>
                          </a:solidFill>
                          <a:effectLst/>
                          <a:latin typeface="Aptos Narrow" panose="020B0004020202020204" pitchFamily="34" charset="0"/>
                        </a:rPr>
                        <a:t>I Sharma</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1100" b="0" i="0" u="none" strike="noStrike">
                          <a:solidFill>
                            <a:srgbClr val="000000"/>
                          </a:solidFill>
                          <a:effectLst/>
                          <a:latin typeface="Aptos Narrow" panose="020B0004020202020204" pitchFamily="34" charset="0"/>
                        </a:rPr>
                        <a:t>7</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964226346"/>
                  </a:ext>
                </a:extLst>
              </a:tr>
              <a:tr h="510562">
                <a:tc>
                  <a:txBody>
                    <a:bodyPr/>
                    <a:lstStyle/>
                    <a:p>
                      <a:pPr algn="l" fontAlgn="b"/>
                      <a:r>
                        <a:rPr lang="en-GB" sz="1100" b="0" i="0" u="none" strike="noStrike" dirty="0">
                          <a:solidFill>
                            <a:srgbClr val="000000"/>
                          </a:solidFill>
                          <a:effectLst/>
                          <a:latin typeface="Aptos Narrow" panose="020B0004020202020204" pitchFamily="34" charset="0"/>
                        </a:rPr>
                        <a:t>AA Noffke</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100" b="0" i="0" u="none" strike="noStrike">
                          <a:solidFill>
                            <a:srgbClr val="000000"/>
                          </a:solidFill>
                          <a:effectLst/>
                          <a:latin typeface="Aptos Narrow" panose="020B0004020202020204" pitchFamily="34" charset="0"/>
                        </a:rPr>
                        <a:t>6</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079507792"/>
                  </a:ext>
                </a:extLst>
              </a:tr>
              <a:tr h="957305">
                <a:tc>
                  <a:txBody>
                    <a:bodyPr/>
                    <a:lstStyle/>
                    <a:p>
                      <a:pPr algn="l" fontAlgn="b"/>
                      <a:r>
                        <a:rPr lang="en-GB" sz="1100" b="0" i="0" u="none" strike="noStrike">
                          <a:solidFill>
                            <a:srgbClr val="000000"/>
                          </a:solidFill>
                          <a:effectLst/>
                          <a:latin typeface="Aptos Narrow" panose="020B0004020202020204" pitchFamily="34" charset="0"/>
                        </a:rPr>
                        <a:t>D Salunkhe</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1100" b="0" i="0" u="none" strike="noStrike">
                          <a:solidFill>
                            <a:srgbClr val="000000"/>
                          </a:solidFill>
                          <a:effectLst/>
                          <a:latin typeface="Aptos Narrow" panose="020B0004020202020204" pitchFamily="34" charset="0"/>
                        </a:rPr>
                        <a:t>5</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336201831"/>
                  </a:ext>
                </a:extLst>
              </a:tr>
              <a:tr h="510562">
                <a:tc>
                  <a:txBody>
                    <a:bodyPr/>
                    <a:lstStyle/>
                    <a:p>
                      <a:pPr algn="l" fontAlgn="b"/>
                      <a:r>
                        <a:rPr lang="en-GB" sz="1100" b="0" i="0" u="none" strike="noStrike">
                          <a:solidFill>
                            <a:srgbClr val="000000"/>
                          </a:solidFill>
                          <a:effectLst/>
                          <a:latin typeface="Aptos Narrow" panose="020B0004020202020204" pitchFamily="34" charset="0"/>
                        </a:rPr>
                        <a:t>P Kumar</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100" b="0" i="0" u="none" strike="noStrike" dirty="0">
                          <a:solidFill>
                            <a:srgbClr val="000000"/>
                          </a:solidFill>
                          <a:effectLst/>
                          <a:latin typeface="Aptos Narrow" panose="020B0004020202020204" pitchFamily="34" charset="0"/>
                        </a:rPr>
                        <a:t>5</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500516304"/>
                  </a:ext>
                </a:extLst>
              </a:tr>
            </a:tbl>
          </a:graphicData>
        </a:graphic>
      </p:graphicFrame>
    </p:spTree>
    <p:extLst>
      <p:ext uri="{BB962C8B-B14F-4D97-AF65-F5344CB8AC3E}">
        <p14:creationId xmlns:p14="http://schemas.microsoft.com/office/powerpoint/2010/main" val="19859184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CE0D6-C056-0B02-E3A2-5775D3719DB4}"/>
              </a:ext>
            </a:extLst>
          </p:cNvPr>
          <p:cNvSpPr>
            <a:spLocks noGrp="1"/>
          </p:cNvSpPr>
          <p:nvPr>
            <p:ph type="title"/>
          </p:nvPr>
        </p:nvSpPr>
        <p:spPr>
          <a:solidFill>
            <a:schemeClr val="accent5"/>
          </a:solidFill>
        </p:spPr>
        <p:txBody>
          <a:bodyPr>
            <a:noAutofit/>
          </a:bodyPr>
          <a:lstStyle/>
          <a:p>
            <a:r>
              <a:rPr lang="en-GB" sz="2400" dirty="0">
                <a:latin typeface="Aptos ExtraBold" panose="020F0502020204030204" pitchFamily="34" charset="0"/>
              </a:rPr>
              <a:t>8. Write a query to create a table named deliveries_v03 with all the columns of deliveries_v02 table and two additional </a:t>
            </a:r>
            <a:br>
              <a:rPr lang="en-GB" sz="2400" dirty="0">
                <a:latin typeface="Aptos ExtraBold" panose="020F0502020204030204" pitchFamily="34" charset="0"/>
              </a:rPr>
            </a:br>
            <a:r>
              <a:rPr lang="en-GB" sz="2400" dirty="0">
                <a:latin typeface="Aptos ExtraBold" panose="020F0502020204030204" pitchFamily="34" charset="0"/>
              </a:rPr>
              <a:t>column (named venue and </a:t>
            </a:r>
            <a:r>
              <a:rPr lang="en-GB" sz="2400" dirty="0" err="1">
                <a:latin typeface="Aptos ExtraBold" panose="020F0502020204030204" pitchFamily="34" charset="0"/>
              </a:rPr>
              <a:t>match_date</a:t>
            </a:r>
            <a:r>
              <a:rPr lang="en-GB" sz="2400" dirty="0">
                <a:latin typeface="Aptos ExtraBold" panose="020F0502020204030204" pitchFamily="34" charset="0"/>
              </a:rPr>
              <a:t>) of venue and date from table matches.</a:t>
            </a:r>
          </a:p>
        </p:txBody>
      </p:sp>
      <p:sp>
        <p:nvSpPr>
          <p:cNvPr id="3" name="Content Placeholder 2">
            <a:extLst>
              <a:ext uri="{FF2B5EF4-FFF2-40B4-BE49-F238E27FC236}">
                <a16:creationId xmlns:a16="http://schemas.microsoft.com/office/drawing/2014/main" id="{6BDA5FA6-7ABB-BE99-BF60-A218E0856699}"/>
              </a:ext>
            </a:extLst>
          </p:cNvPr>
          <p:cNvSpPr>
            <a:spLocks noGrp="1"/>
          </p:cNvSpPr>
          <p:nvPr>
            <p:ph sz="half" idx="1"/>
          </p:nvPr>
        </p:nvSpPr>
        <p:spPr>
          <a:xfrm>
            <a:off x="838200" y="2054941"/>
            <a:ext cx="5181600" cy="4122021"/>
          </a:xfrm>
          <a:solidFill>
            <a:schemeClr val="accent3">
              <a:lumMod val="40000"/>
              <a:lumOff val="60000"/>
            </a:schemeClr>
          </a:solidFill>
        </p:spPr>
        <p:txBody>
          <a:bodyPr>
            <a:normAutofit/>
          </a:bodyPr>
          <a:lstStyle/>
          <a:p>
            <a:pPr marL="0" indent="0">
              <a:buNone/>
            </a:pPr>
            <a:r>
              <a:rPr lang="en-GB" sz="2000" dirty="0"/>
              <a:t>CREATE TABLE deliveries_v03 AS</a:t>
            </a:r>
          </a:p>
          <a:p>
            <a:pPr marL="0" indent="0">
              <a:buNone/>
            </a:pPr>
            <a:r>
              <a:rPr lang="en-GB" sz="2000" dirty="0"/>
              <a:t>SELECT dv02.*, </a:t>
            </a:r>
            <a:r>
              <a:rPr lang="en-GB" sz="2000" dirty="0" err="1"/>
              <a:t>a.neutral_venue</a:t>
            </a:r>
            <a:r>
              <a:rPr lang="en-GB" sz="2000" dirty="0"/>
              <a:t>, </a:t>
            </a:r>
            <a:r>
              <a:rPr lang="en-GB" sz="2000" dirty="0" err="1"/>
              <a:t>a.match_date</a:t>
            </a:r>
            <a:endParaRPr lang="en-GB" sz="2000" dirty="0"/>
          </a:p>
          <a:p>
            <a:pPr marL="0" indent="0">
              <a:buNone/>
            </a:pPr>
            <a:r>
              <a:rPr lang="en-GB" sz="2000" dirty="0"/>
              <a:t>FROM deliveries_v02 AS dv02</a:t>
            </a:r>
          </a:p>
          <a:p>
            <a:pPr marL="0" indent="0">
              <a:buNone/>
            </a:pPr>
            <a:r>
              <a:rPr lang="en-GB" sz="2000" dirty="0"/>
              <a:t>JOIN matches AS a ON dv02.id = a.id;</a:t>
            </a:r>
          </a:p>
          <a:p>
            <a:pPr marL="0" indent="0">
              <a:buNone/>
            </a:pPr>
            <a:r>
              <a:rPr lang="en-GB" sz="2000" dirty="0"/>
              <a:t>select * from deliveries_v03;</a:t>
            </a:r>
          </a:p>
        </p:txBody>
      </p:sp>
      <p:pic>
        <p:nvPicPr>
          <p:cNvPr id="7" name="Content Placeholder 6">
            <a:extLst>
              <a:ext uri="{FF2B5EF4-FFF2-40B4-BE49-F238E27FC236}">
                <a16:creationId xmlns:a16="http://schemas.microsoft.com/office/drawing/2014/main" id="{59B985E5-D24A-A99C-45F9-E8B4621F9F2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38452" y="2054941"/>
            <a:ext cx="3618271" cy="4122022"/>
          </a:xfrm>
        </p:spPr>
      </p:pic>
    </p:spTree>
    <p:extLst>
      <p:ext uri="{BB962C8B-B14F-4D97-AF65-F5344CB8AC3E}">
        <p14:creationId xmlns:p14="http://schemas.microsoft.com/office/powerpoint/2010/main" val="34382305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C165-A45C-80A9-0F8D-50025E3AD4FA}"/>
              </a:ext>
            </a:extLst>
          </p:cNvPr>
          <p:cNvSpPr>
            <a:spLocks noGrp="1"/>
          </p:cNvSpPr>
          <p:nvPr>
            <p:ph type="title"/>
          </p:nvPr>
        </p:nvSpPr>
        <p:spPr>
          <a:solidFill>
            <a:schemeClr val="accent5"/>
          </a:solidFill>
        </p:spPr>
        <p:txBody>
          <a:bodyPr>
            <a:noAutofit/>
          </a:bodyPr>
          <a:lstStyle/>
          <a:p>
            <a:r>
              <a:rPr lang="en-GB" sz="2800" dirty="0">
                <a:latin typeface="Aptos ExtraBold" panose="020F0502020204030204" pitchFamily="34" charset="0"/>
              </a:rPr>
              <a:t>9. Write a query to fetch the total runs scored for each venue and order it in the descending order of total runs scored.</a:t>
            </a:r>
          </a:p>
        </p:txBody>
      </p:sp>
      <p:sp>
        <p:nvSpPr>
          <p:cNvPr id="3" name="Content Placeholder 2">
            <a:extLst>
              <a:ext uri="{FF2B5EF4-FFF2-40B4-BE49-F238E27FC236}">
                <a16:creationId xmlns:a16="http://schemas.microsoft.com/office/drawing/2014/main" id="{D9E61125-FF2E-33DA-28DA-826046CD6EF0}"/>
              </a:ext>
            </a:extLst>
          </p:cNvPr>
          <p:cNvSpPr>
            <a:spLocks noGrp="1"/>
          </p:cNvSpPr>
          <p:nvPr>
            <p:ph sz="half" idx="1"/>
          </p:nvPr>
        </p:nvSpPr>
        <p:spPr>
          <a:xfrm>
            <a:off x="838200" y="1825625"/>
            <a:ext cx="4136923" cy="4351338"/>
          </a:xfrm>
          <a:solidFill>
            <a:schemeClr val="accent3">
              <a:lumMod val="40000"/>
              <a:lumOff val="60000"/>
            </a:schemeClr>
          </a:solidFill>
        </p:spPr>
        <p:txBody>
          <a:bodyPr>
            <a:normAutofit/>
          </a:bodyPr>
          <a:lstStyle/>
          <a:p>
            <a:pPr marL="0" indent="0">
              <a:buNone/>
            </a:pPr>
            <a:r>
              <a:rPr lang="en-GB" sz="1800" dirty="0"/>
              <a:t>SELECT</a:t>
            </a:r>
          </a:p>
          <a:p>
            <a:pPr marL="0" indent="0">
              <a:buNone/>
            </a:pPr>
            <a:r>
              <a:rPr lang="en-GB" sz="1800" dirty="0"/>
              <a:t>  batsman,</a:t>
            </a:r>
          </a:p>
          <a:p>
            <a:pPr marL="0" indent="0">
              <a:buNone/>
            </a:pPr>
            <a:r>
              <a:rPr lang="en-GB" sz="1800" dirty="0"/>
              <a:t>  </a:t>
            </a:r>
            <a:r>
              <a:rPr lang="en-GB" sz="1800" dirty="0" err="1"/>
              <a:t>neutral_venue</a:t>
            </a:r>
            <a:r>
              <a:rPr lang="en-GB" sz="1800" dirty="0"/>
              <a:t>,</a:t>
            </a:r>
          </a:p>
          <a:p>
            <a:pPr marL="0" indent="0">
              <a:buNone/>
            </a:pPr>
            <a:r>
              <a:rPr lang="en-GB" sz="1800" dirty="0"/>
              <a:t>  SUM(</a:t>
            </a:r>
            <a:r>
              <a:rPr lang="en-GB" sz="1800" dirty="0" err="1"/>
              <a:t>total_runs</a:t>
            </a:r>
            <a:r>
              <a:rPr lang="en-GB" sz="1800" dirty="0"/>
              <a:t>) AS </a:t>
            </a:r>
            <a:r>
              <a:rPr lang="en-GB" sz="1800" dirty="0" err="1"/>
              <a:t>total_runs_scored</a:t>
            </a:r>
            <a:endParaRPr lang="en-GB" sz="1800" dirty="0"/>
          </a:p>
          <a:p>
            <a:pPr marL="0" indent="0">
              <a:buNone/>
            </a:pPr>
            <a:r>
              <a:rPr lang="en-GB" sz="1800" dirty="0"/>
              <a:t>FROM deliveries_v03</a:t>
            </a:r>
          </a:p>
          <a:p>
            <a:pPr marL="0" indent="0">
              <a:buNone/>
            </a:pPr>
            <a:r>
              <a:rPr lang="en-GB" sz="1800" dirty="0"/>
              <a:t>GROUP BY batsman, </a:t>
            </a:r>
            <a:r>
              <a:rPr lang="en-GB" sz="1800" dirty="0" err="1"/>
              <a:t>neutral_venue</a:t>
            </a:r>
            <a:endParaRPr lang="en-GB" sz="1800" dirty="0"/>
          </a:p>
          <a:p>
            <a:pPr marL="0" indent="0">
              <a:buNone/>
            </a:pPr>
            <a:r>
              <a:rPr lang="en-GB" sz="1800" dirty="0"/>
              <a:t>ORDER BY </a:t>
            </a:r>
            <a:r>
              <a:rPr lang="en-GB" sz="1800" dirty="0" err="1"/>
              <a:t>total_runs_scored</a:t>
            </a:r>
            <a:r>
              <a:rPr lang="en-GB" sz="1800" dirty="0"/>
              <a:t> DESC</a:t>
            </a:r>
          </a:p>
          <a:p>
            <a:pPr marL="0" indent="0">
              <a:buNone/>
            </a:pPr>
            <a:r>
              <a:rPr lang="en-GB" sz="1800" dirty="0"/>
              <a:t>limit 10;</a:t>
            </a:r>
          </a:p>
          <a:p>
            <a:pPr marL="0" indent="0">
              <a:buNone/>
            </a:pPr>
            <a:endParaRPr lang="en-GB" dirty="0"/>
          </a:p>
        </p:txBody>
      </p:sp>
      <p:graphicFrame>
        <p:nvGraphicFramePr>
          <p:cNvPr id="5" name="Content Placeholder 4">
            <a:extLst>
              <a:ext uri="{FF2B5EF4-FFF2-40B4-BE49-F238E27FC236}">
                <a16:creationId xmlns:a16="http://schemas.microsoft.com/office/drawing/2014/main" id="{A681C55D-FCDA-C57A-2528-B78E1026D9E3}"/>
              </a:ext>
            </a:extLst>
          </p:cNvPr>
          <p:cNvGraphicFramePr>
            <a:graphicFrameLocks noGrp="1"/>
          </p:cNvGraphicFramePr>
          <p:nvPr>
            <p:ph sz="half" idx="2"/>
            <p:extLst>
              <p:ext uri="{D42A27DB-BD31-4B8C-83A1-F6EECF244321}">
                <p14:modId xmlns:p14="http://schemas.microsoft.com/office/powerpoint/2010/main" val="708948308"/>
              </p:ext>
            </p:extLst>
          </p:nvPr>
        </p:nvGraphicFramePr>
        <p:xfrm>
          <a:off x="6371303" y="1690688"/>
          <a:ext cx="4503174" cy="4802181"/>
        </p:xfrm>
        <a:graphic>
          <a:graphicData uri="http://schemas.openxmlformats.org/drawingml/2006/table">
            <a:tbl>
              <a:tblPr/>
              <a:tblGrid>
                <a:gridCol w="1086293">
                  <a:extLst>
                    <a:ext uri="{9D8B030D-6E8A-4147-A177-3AD203B41FA5}">
                      <a16:colId xmlns:a16="http://schemas.microsoft.com/office/drawing/2014/main" val="3019638423"/>
                    </a:ext>
                  </a:extLst>
                </a:gridCol>
                <a:gridCol w="1540561">
                  <a:extLst>
                    <a:ext uri="{9D8B030D-6E8A-4147-A177-3AD203B41FA5}">
                      <a16:colId xmlns:a16="http://schemas.microsoft.com/office/drawing/2014/main" val="2700763973"/>
                    </a:ext>
                  </a:extLst>
                </a:gridCol>
                <a:gridCol w="1876320">
                  <a:extLst>
                    <a:ext uri="{9D8B030D-6E8A-4147-A177-3AD203B41FA5}">
                      <a16:colId xmlns:a16="http://schemas.microsoft.com/office/drawing/2014/main" val="1433034361"/>
                    </a:ext>
                  </a:extLst>
                </a:gridCol>
              </a:tblGrid>
              <a:tr h="71898">
                <a:tc>
                  <a:txBody>
                    <a:bodyPr/>
                    <a:lstStyle/>
                    <a:p>
                      <a:pPr algn="l" fontAlgn="b"/>
                      <a:r>
                        <a:rPr lang="en-GB" sz="400" b="1" i="0" u="none" strike="noStrike">
                          <a:solidFill>
                            <a:srgbClr val="FFFFFF"/>
                          </a:solidFill>
                          <a:effectLst/>
                          <a:latin typeface="Aptos Narrow" panose="020B0004020202020204" pitchFamily="34" charset="0"/>
                        </a:rPr>
                        <a:t>batsman</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400" b="1" i="0" u="none" strike="noStrike">
                          <a:solidFill>
                            <a:srgbClr val="FFFFFF"/>
                          </a:solidFill>
                          <a:effectLst/>
                          <a:latin typeface="Aptos Narrow" panose="020B0004020202020204" pitchFamily="34" charset="0"/>
                        </a:rPr>
                        <a:t>neutral_venue</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400" b="1" i="0" u="none" strike="noStrike">
                          <a:solidFill>
                            <a:srgbClr val="FFFFFF"/>
                          </a:solidFill>
                          <a:effectLst/>
                          <a:latin typeface="Aptos Narrow" panose="020B0004020202020204" pitchFamily="34" charset="0"/>
                        </a:rPr>
                        <a:t>total_runs_scored</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1538288910"/>
                  </a:ext>
                </a:extLst>
              </a:tr>
              <a:tr h="71898">
                <a:tc>
                  <a:txBody>
                    <a:bodyPr/>
                    <a:lstStyle/>
                    <a:p>
                      <a:pPr algn="l" fontAlgn="b"/>
                      <a:r>
                        <a:rPr lang="en-GB" sz="400" b="0" i="0" u="none" strike="noStrike">
                          <a:solidFill>
                            <a:srgbClr val="000000"/>
                          </a:solidFill>
                          <a:effectLst/>
                          <a:latin typeface="Aptos Narrow" panose="020B0004020202020204" pitchFamily="34" charset="0"/>
                        </a:rPr>
                        <a:t>MEK Hussey</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234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680245873"/>
                  </a:ext>
                </a:extLst>
              </a:tr>
              <a:tr h="134808">
                <a:tc>
                  <a:txBody>
                    <a:bodyPr/>
                    <a:lstStyle/>
                    <a:p>
                      <a:pPr algn="l" fontAlgn="b"/>
                      <a:r>
                        <a:rPr lang="en-GB" sz="400" b="0" i="0" u="none" strike="noStrike">
                          <a:solidFill>
                            <a:srgbClr val="000000"/>
                          </a:solidFill>
                          <a:effectLst/>
                          <a:latin typeface="Aptos Narrow" panose="020B0004020202020204" pitchFamily="34" charset="0"/>
                        </a:rPr>
                        <a:t>BB McCullum</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194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058130460"/>
                  </a:ext>
                </a:extLst>
              </a:tr>
              <a:tr h="71898">
                <a:tc>
                  <a:txBody>
                    <a:bodyPr/>
                    <a:lstStyle/>
                    <a:p>
                      <a:pPr algn="l" fontAlgn="b"/>
                      <a:r>
                        <a:rPr lang="en-GB" sz="400" b="0" i="0" u="none" strike="noStrike">
                          <a:solidFill>
                            <a:srgbClr val="000000"/>
                          </a:solidFill>
                          <a:effectLst/>
                          <a:latin typeface="Aptos Narrow" panose="020B0004020202020204" pitchFamily="34" charset="0"/>
                        </a:rPr>
                        <a:t>JR Hopes</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144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13241809"/>
                  </a:ext>
                </a:extLst>
              </a:tr>
              <a:tr h="134808">
                <a:tc>
                  <a:txBody>
                    <a:bodyPr/>
                    <a:lstStyle/>
                    <a:p>
                      <a:pPr algn="l" fontAlgn="b"/>
                      <a:r>
                        <a:rPr lang="en-GB" sz="400" b="0" i="0" u="none" strike="noStrike">
                          <a:solidFill>
                            <a:srgbClr val="000000"/>
                          </a:solidFill>
                          <a:effectLst/>
                          <a:latin typeface="Aptos Narrow" panose="020B0004020202020204" pitchFamily="34" charset="0"/>
                        </a:rPr>
                        <a:t>BB McCullum</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144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696707803"/>
                  </a:ext>
                </a:extLst>
              </a:tr>
              <a:tr h="71898">
                <a:tc>
                  <a:txBody>
                    <a:bodyPr/>
                    <a:lstStyle/>
                    <a:p>
                      <a:pPr algn="l" fontAlgn="b"/>
                      <a:r>
                        <a:rPr lang="en-GB" sz="400" b="0" i="0" u="none" strike="noStrike">
                          <a:solidFill>
                            <a:srgbClr val="000000"/>
                          </a:solidFill>
                          <a:effectLst/>
                          <a:latin typeface="Aptos Narrow" panose="020B0004020202020204" pitchFamily="34" charset="0"/>
                        </a:rPr>
                        <a:t>G Gambhir</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122</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485759338"/>
                  </a:ext>
                </a:extLst>
              </a:tr>
              <a:tr h="71898">
                <a:tc>
                  <a:txBody>
                    <a:bodyPr/>
                    <a:lstStyle/>
                    <a:p>
                      <a:pPr algn="l" fontAlgn="b"/>
                      <a:r>
                        <a:rPr lang="en-GB" sz="400" b="0" i="0" u="none" strike="noStrike">
                          <a:solidFill>
                            <a:srgbClr val="000000"/>
                          </a:solidFill>
                          <a:effectLst/>
                          <a:latin typeface="Aptos Narrow" panose="020B0004020202020204" pitchFamily="34" charset="0"/>
                        </a:rPr>
                        <a:t>S Dhawan</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118</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538187404"/>
                  </a:ext>
                </a:extLst>
              </a:tr>
              <a:tr h="134808">
                <a:tc>
                  <a:txBody>
                    <a:bodyPr/>
                    <a:lstStyle/>
                    <a:p>
                      <a:pPr algn="l" fontAlgn="b"/>
                      <a:r>
                        <a:rPr lang="en-GB" sz="400" b="0" i="0" u="none" strike="noStrike">
                          <a:solidFill>
                            <a:srgbClr val="000000"/>
                          </a:solidFill>
                          <a:effectLst/>
                          <a:latin typeface="Aptos Narrow" panose="020B0004020202020204" pitchFamily="34" charset="0"/>
                        </a:rPr>
                        <a:t>KC Sangakkara</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74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302138666"/>
                  </a:ext>
                </a:extLst>
              </a:tr>
              <a:tr h="71898">
                <a:tc>
                  <a:txBody>
                    <a:bodyPr/>
                    <a:lstStyle/>
                    <a:p>
                      <a:pPr algn="l" fontAlgn="b"/>
                      <a:r>
                        <a:rPr lang="en-GB" sz="400" b="0" i="0" u="none" strike="noStrike">
                          <a:solidFill>
                            <a:srgbClr val="000000"/>
                          </a:solidFill>
                          <a:effectLst/>
                          <a:latin typeface="Aptos Narrow" panose="020B0004020202020204" pitchFamily="34" charset="0"/>
                        </a:rPr>
                        <a:t>SK Raina</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66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963656367"/>
                  </a:ext>
                </a:extLst>
              </a:tr>
              <a:tr h="71898">
                <a:tc>
                  <a:txBody>
                    <a:bodyPr/>
                    <a:lstStyle/>
                    <a:p>
                      <a:pPr algn="l" fontAlgn="b"/>
                      <a:r>
                        <a:rPr lang="en-GB" sz="400" b="0" i="0" u="none" strike="noStrike">
                          <a:solidFill>
                            <a:srgbClr val="000000"/>
                          </a:solidFill>
                          <a:effectLst/>
                          <a:latin typeface="Aptos Narrow" panose="020B0004020202020204" pitchFamily="34" charset="0"/>
                        </a:rPr>
                        <a:t>RA Jadeja</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66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10240022"/>
                  </a:ext>
                </a:extLst>
              </a:tr>
              <a:tr h="71898">
                <a:tc>
                  <a:txBody>
                    <a:bodyPr/>
                    <a:lstStyle/>
                    <a:p>
                      <a:pPr algn="l" fontAlgn="b"/>
                      <a:r>
                        <a:rPr lang="en-GB" sz="400" b="0" i="0" u="none" strike="noStrike">
                          <a:solidFill>
                            <a:srgbClr val="000000"/>
                          </a:solidFill>
                          <a:effectLst/>
                          <a:latin typeface="Aptos Narrow" panose="020B0004020202020204" pitchFamily="34" charset="0"/>
                        </a:rPr>
                        <a:t>S Badrinath</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62</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607663687"/>
                  </a:ext>
                </a:extLst>
              </a:tr>
              <a:tr h="134808">
                <a:tc>
                  <a:txBody>
                    <a:bodyPr/>
                    <a:lstStyle/>
                    <a:p>
                      <a:pPr algn="l" fontAlgn="b"/>
                      <a:r>
                        <a:rPr lang="en-GB" sz="400" b="0" i="0" u="none" strike="noStrike">
                          <a:solidFill>
                            <a:srgbClr val="000000"/>
                          </a:solidFill>
                          <a:effectLst/>
                          <a:latin typeface="Aptos Narrow" panose="020B0004020202020204" pitchFamily="34" charset="0"/>
                        </a:rPr>
                        <a:t>ST Jayasuriya</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60</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089412150"/>
                  </a:ext>
                </a:extLst>
              </a:tr>
              <a:tr h="71898">
                <a:tc>
                  <a:txBody>
                    <a:bodyPr/>
                    <a:lstStyle/>
                    <a:p>
                      <a:pPr algn="l" fontAlgn="b"/>
                      <a:r>
                        <a:rPr lang="en-GB" sz="400" b="0" i="0" u="none" strike="noStrike">
                          <a:solidFill>
                            <a:srgbClr val="000000"/>
                          </a:solidFill>
                          <a:effectLst/>
                          <a:latin typeface="Aptos Narrow" panose="020B0004020202020204" pitchFamily="34" charset="0"/>
                        </a:rPr>
                        <a:t>SM Pollock</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56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693044537"/>
                  </a:ext>
                </a:extLst>
              </a:tr>
              <a:tr h="71898">
                <a:tc>
                  <a:txBody>
                    <a:bodyPr/>
                    <a:lstStyle/>
                    <a:p>
                      <a:pPr algn="l" fontAlgn="b"/>
                      <a:r>
                        <a:rPr lang="en-GB" sz="400" b="0" i="0" u="none" strike="noStrike">
                          <a:solidFill>
                            <a:srgbClr val="000000"/>
                          </a:solidFill>
                          <a:effectLst/>
                          <a:latin typeface="Aptos Narrow" panose="020B0004020202020204" pitchFamily="34" charset="0"/>
                        </a:rPr>
                        <a:t>RV Uthappa</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54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452575595"/>
                  </a:ext>
                </a:extLst>
              </a:tr>
              <a:tr h="71898">
                <a:tc>
                  <a:txBody>
                    <a:bodyPr/>
                    <a:lstStyle/>
                    <a:p>
                      <a:pPr algn="l" fontAlgn="b"/>
                      <a:r>
                        <a:rPr lang="en-GB" sz="400" b="0" i="0" u="none" strike="noStrike">
                          <a:solidFill>
                            <a:srgbClr val="000000"/>
                          </a:solidFill>
                          <a:effectLst/>
                          <a:latin typeface="Aptos Narrow" panose="020B0004020202020204" pitchFamily="34" charset="0"/>
                        </a:rPr>
                        <a:t>ML Hayden</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54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269641494"/>
                  </a:ext>
                </a:extLst>
              </a:tr>
              <a:tr h="71898">
                <a:tc>
                  <a:txBody>
                    <a:bodyPr/>
                    <a:lstStyle/>
                    <a:p>
                      <a:pPr algn="l" fontAlgn="b"/>
                      <a:r>
                        <a:rPr lang="en-GB" sz="400" b="0" i="0" u="none" strike="noStrike">
                          <a:solidFill>
                            <a:srgbClr val="000000"/>
                          </a:solidFill>
                          <a:effectLst/>
                          <a:latin typeface="Aptos Narrow" panose="020B0004020202020204" pitchFamily="34" charset="0"/>
                        </a:rPr>
                        <a:t>D Salunkhe</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52</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129370728"/>
                  </a:ext>
                </a:extLst>
              </a:tr>
              <a:tr h="71898">
                <a:tc>
                  <a:txBody>
                    <a:bodyPr/>
                    <a:lstStyle/>
                    <a:p>
                      <a:pPr algn="l" fontAlgn="b"/>
                      <a:r>
                        <a:rPr lang="en-GB" sz="400" b="0" i="0" u="none" strike="noStrike">
                          <a:solidFill>
                            <a:srgbClr val="000000"/>
                          </a:solidFill>
                          <a:effectLst/>
                          <a:latin typeface="Aptos Narrow" panose="020B0004020202020204" pitchFamily="34" charset="0"/>
                        </a:rPr>
                        <a:t>K Goel</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50</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727231278"/>
                  </a:ext>
                </a:extLst>
              </a:tr>
              <a:tr h="71898">
                <a:tc>
                  <a:txBody>
                    <a:bodyPr/>
                    <a:lstStyle/>
                    <a:p>
                      <a:pPr algn="l" fontAlgn="b"/>
                      <a:r>
                        <a:rPr lang="en-GB" sz="400" b="0" i="0" u="none" strike="noStrike">
                          <a:solidFill>
                            <a:srgbClr val="000000"/>
                          </a:solidFill>
                          <a:effectLst/>
                          <a:latin typeface="Aptos Narrow" panose="020B0004020202020204" pitchFamily="34" charset="0"/>
                        </a:rPr>
                        <a:t>RT Ponting</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48</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543300562"/>
                  </a:ext>
                </a:extLst>
              </a:tr>
              <a:tr h="134808">
                <a:tc>
                  <a:txBody>
                    <a:bodyPr/>
                    <a:lstStyle/>
                    <a:p>
                      <a:pPr algn="l" fontAlgn="b"/>
                      <a:r>
                        <a:rPr lang="en-GB" sz="400" b="0" i="0" u="none" strike="noStrike">
                          <a:solidFill>
                            <a:srgbClr val="000000"/>
                          </a:solidFill>
                          <a:effectLst/>
                          <a:latin typeface="Aptos Narrow" panose="020B0004020202020204" pitchFamily="34" charset="0"/>
                        </a:rPr>
                        <a:t>KC Sangakkara</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46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4292582146"/>
                  </a:ext>
                </a:extLst>
              </a:tr>
              <a:tr h="71898">
                <a:tc>
                  <a:txBody>
                    <a:bodyPr/>
                    <a:lstStyle/>
                    <a:p>
                      <a:pPr algn="l" fontAlgn="b"/>
                      <a:r>
                        <a:rPr lang="en-GB" sz="400" b="0" i="0" u="none" strike="noStrike">
                          <a:solidFill>
                            <a:srgbClr val="000000"/>
                          </a:solidFill>
                          <a:effectLst/>
                          <a:latin typeface="Aptos Narrow" panose="020B0004020202020204" pitchFamily="34" charset="0"/>
                        </a:rPr>
                        <a:t>Yuvraj Singh</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46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954304521"/>
                  </a:ext>
                </a:extLst>
              </a:tr>
              <a:tr h="71898">
                <a:tc>
                  <a:txBody>
                    <a:bodyPr/>
                    <a:lstStyle/>
                    <a:p>
                      <a:pPr algn="l" fontAlgn="b"/>
                      <a:r>
                        <a:rPr lang="en-GB" sz="400" b="0" i="0" u="none" strike="noStrike">
                          <a:solidFill>
                            <a:srgbClr val="000000"/>
                          </a:solidFill>
                          <a:effectLst/>
                          <a:latin typeface="Aptos Narrow" panose="020B0004020202020204" pitchFamily="34" charset="0"/>
                        </a:rPr>
                        <a:t>P Kumar</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46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685046609"/>
                  </a:ext>
                </a:extLst>
              </a:tr>
              <a:tr h="71898">
                <a:tc>
                  <a:txBody>
                    <a:bodyPr/>
                    <a:lstStyle/>
                    <a:p>
                      <a:pPr algn="l" fontAlgn="b"/>
                      <a:r>
                        <a:rPr lang="en-GB" sz="400" b="0" i="0" u="none" strike="noStrike">
                          <a:solidFill>
                            <a:srgbClr val="000000"/>
                          </a:solidFill>
                          <a:effectLst/>
                          <a:latin typeface="Aptos Narrow" panose="020B0004020202020204" pitchFamily="34" charset="0"/>
                        </a:rPr>
                        <a:t>AM Nayar</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44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710537067"/>
                  </a:ext>
                </a:extLst>
              </a:tr>
              <a:tr h="71898">
                <a:tc>
                  <a:txBody>
                    <a:bodyPr/>
                    <a:lstStyle/>
                    <a:p>
                      <a:pPr algn="l" fontAlgn="b"/>
                      <a:r>
                        <a:rPr lang="en-GB" sz="400" b="0" i="0" u="none" strike="noStrike">
                          <a:solidFill>
                            <a:srgbClr val="000000"/>
                          </a:solidFill>
                          <a:effectLst/>
                          <a:latin typeface="Aptos Narrow" panose="020B0004020202020204" pitchFamily="34" charset="0"/>
                        </a:rPr>
                        <a:t>R Dravid</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44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4266926181"/>
                  </a:ext>
                </a:extLst>
              </a:tr>
              <a:tr h="71898">
                <a:tc>
                  <a:txBody>
                    <a:bodyPr/>
                    <a:lstStyle/>
                    <a:p>
                      <a:pPr algn="l" fontAlgn="b"/>
                      <a:r>
                        <a:rPr lang="en-GB" sz="400" b="0" i="0" u="none" strike="noStrike">
                          <a:solidFill>
                            <a:srgbClr val="000000"/>
                          </a:solidFill>
                          <a:effectLst/>
                          <a:latin typeface="Aptos Narrow" panose="020B0004020202020204" pitchFamily="34" charset="0"/>
                        </a:rPr>
                        <a:t>SR Watson</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42</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295354687"/>
                  </a:ext>
                </a:extLst>
              </a:tr>
              <a:tr h="200715">
                <a:tc>
                  <a:txBody>
                    <a:bodyPr/>
                    <a:lstStyle/>
                    <a:p>
                      <a:pPr algn="l" fontAlgn="b"/>
                      <a:r>
                        <a:rPr lang="en-GB" sz="400" b="0" i="0" u="none" strike="noStrike" dirty="0">
                          <a:solidFill>
                            <a:srgbClr val="000000"/>
                          </a:solidFill>
                          <a:effectLst/>
                          <a:latin typeface="Aptos Narrow" panose="020B0004020202020204" pitchFamily="34" charset="0"/>
                        </a:rPr>
                        <a:t>S </a:t>
                      </a:r>
                      <a:r>
                        <a:rPr lang="en-GB" sz="400" b="0" i="0" u="none" strike="noStrike" dirty="0" err="1">
                          <a:solidFill>
                            <a:srgbClr val="000000"/>
                          </a:solidFill>
                          <a:effectLst/>
                          <a:latin typeface="Aptos Narrow" panose="020B0004020202020204" pitchFamily="34" charset="0"/>
                        </a:rPr>
                        <a:t>Chanderpaul</a:t>
                      </a:r>
                      <a:endParaRPr lang="en-GB" sz="400" b="0" i="0" u="none" strike="noStrike" dirty="0">
                        <a:solidFill>
                          <a:srgbClr val="000000"/>
                        </a:solidFill>
                        <a:effectLst/>
                        <a:latin typeface="Aptos Narrow" panose="020B0004020202020204" pitchFamily="34" charset="0"/>
                      </a:endParaRP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34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34018778"/>
                  </a:ext>
                </a:extLst>
              </a:tr>
              <a:tr h="71898">
                <a:tc>
                  <a:txBody>
                    <a:bodyPr/>
                    <a:lstStyle/>
                    <a:p>
                      <a:pPr algn="l" fontAlgn="b"/>
                      <a:r>
                        <a:rPr lang="en-GB" sz="400" b="0" i="0" u="none" strike="noStrike">
                          <a:solidFill>
                            <a:srgbClr val="000000"/>
                          </a:solidFill>
                          <a:effectLst/>
                          <a:latin typeface="Aptos Narrow" panose="020B0004020202020204" pitchFamily="34" charset="0"/>
                        </a:rPr>
                        <a:t>PA Patel</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32</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826202739"/>
                  </a:ext>
                </a:extLst>
              </a:tr>
              <a:tr h="71898">
                <a:tc>
                  <a:txBody>
                    <a:bodyPr/>
                    <a:lstStyle/>
                    <a:p>
                      <a:pPr algn="l" fontAlgn="b"/>
                      <a:r>
                        <a:rPr lang="en-GB" sz="400" b="0" i="0" u="none" strike="noStrike">
                          <a:solidFill>
                            <a:srgbClr val="000000"/>
                          </a:solidFill>
                          <a:effectLst/>
                          <a:latin typeface="Aptos Narrow" panose="020B0004020202020204" pitchFamily="34" charset="0"/>
                        </a:rPr>
                        <a:t>JDP Oram</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28</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920673096"/>
                  </a:ext>
                </a:extLst>
              </a:tr>
              <a:tr h="71898">
                <a:tc>
                  <a:txBody>
                    <a:bodyPr/>
                    <a:lstStyle/>
                    <a:p>
                      <a:pPr algn="l" fontAlgn="b"/>
                      <a:r>
                        <a:rPr lang="en-GB" sz="400" b="0" i="0" u="none" strike="noStrike">
                          <a:solidFill>
                            <a:srgbClr val="000000"/>
                          </a:solidFill>
                          <a:effectLst/>
                          <a:latin typeface="Aptos Narrow" panose="020B0004020202020204" pitchFamily="34" charset="0"/>
                        </a:rPr>
                        <a:t>SK Warne</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28</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928726477"/>
                  </a:ext>
                </a:extLst>
              </a:tr>
              <a:tr h="71898">
                <a:tc>
                  <a:txBody>
                    <a:bodyPr/>
                    <a:lstStyle/>
                    <a:p>
                      <a:pPr algn="l" fontAlgn="b"/>
                      <a:r>
                        <a:rPr lang="en-GB" sz="400" b="0" i="0" u="none" strike="noStrike">
                          <a:solidFill>
                            <a:srgbClr val="000000"/>
                          </a:solidFill>
                          <a:effectLst/>
                          <a:latin typeface="Aptos Narrow" panose="020B0004020202020204" pitchFamily="34" charset="0"/>
                        </a:rPr>
                        <a:t>SM Katich</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26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9836321"/>
                  </a:ext>
                </a:extLst>
              </a:tr>
              <a:tr h="71898">
                <a:tc>
                  <a:txBody>
                    <a:bodyPr/>
                    <a:lstStyle/>
                    <a:p>
                      <a:pPr algn="l" fontAlgn="b"/>
                      <a:r>
                        <a:rPr lang="en-GB" sz="400" b="0" i="0" u="none" strike="noStrike">
                          <a:solidFill>
                            <a:srgbClr val="000000"/>
                          </a:solidFill>
                          <a:effectLst/>
                          <a:latin typeface="Aptos Narrow" panose="020B0004020202020204" pitchFamily="34" charset="0"/>
                        </a:rPr>
                        <a:t>SC Ganguly</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1</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24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941419042"/>
                  </a:ext>
                </a:extLst>
              </a:tr>
              <a:tr h="71898">
                <a:tc>
                  <a:txBody>
                    <a:bodyPr/>
                    <a:lstStyle/>
                    <a:p>
                      <a:pPr algn="l" fontAlgn="b"/>
                      <a:r>
                        <a:rPr lang="en-GB" sz="400" b="0" i="0" u="none" strike="noStrike">
                          <a:solidFill>
                            <a:srgbClr val="000000"/>
                          </a:solidFill>
                          <a:effectLst/>
                          <a:latin typeface="Aptos Narrow" panose="020B0004020202020204" pitchFamily="34" charset="0"/>
                        </a:rPr>
                        <a:t>V Sehwag</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24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428627209"/>
                  </a:ext>
                </a:extLst>
              </a:tr>
              <a:tr h="71898">
                <a:tc>
                  <a:txBody>
                    <a:bodyPr/>
                    <a:lstStyle/>
                    <a:p>
                      <a:pPr algn="l" fontAlgn="b"/>
                      <a:r>
                        <a:rPr lang="en-GB" sz="400" b="0" i="0" u="none" strike="noStrike">
                          <a:solidFill>
                            <a:srgbClr val="000000"/>
                          </a:solidFill>
                          <a:effectLst/>
                          <a:latin typeface="Aptos Narrow" panose="020B0004020202020204" pitchFamily="34" charset="0"/>
                        </a:rPr>
                        <a:t>AA Noffke</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22</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621185717"/>
                  </a:ext>
                </a:extLst>
              </a:tr>
              <a:tr h="71898">
                <a:tc>
                  <a:txBody>
                    <a:bodyPr/>
                    <a:lstStyle/>
                    <a:p>
                      <a:pPr algn="l" fontAlgn="b"/>
                      <a:r>
                        <a:rPr lang="en-GB" sz="400" b="0" i="0" u="none" strike="noStrike">
                          <a:solidFill>
                            <a:srgbClr val="000000"/>
                          </a:solidFill>
                          <a:effectLst/>
                          <a:latin typeface="Aptos Narrow" panose="020B0004020202020204" pitchFamily="34" charset="0"/>
                        </a:rPr>
                        <a:t>SM Katich</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22</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503293640"/>
                  </a:ext>
                </a:extLst>
              </a:tr>
              <a:tr h="71898">
                <a:tc>
                  <a:txBody>
                    <a:bodyPr/>
                    <a:lstStyle/>
                    <a:p>
                      <a:pPr algn="l" fontAlgn="b"/>
                      <a:r>
                        <a:rPr lang="en-GB" sz="400" b="0" i="0" u="none" strike="noStrike">
                          <a:solidFill>
                            <a:srgbClr val="000000"/>
                          </a:solidFill>
                          <a:effectLst/>
                          <a:latin typeface="Aptos Narrow" panose="020B0004020202020204" pitchFamily="34" charset="0"/>
                        </a:rPr>
                        <a:t>M Kaif</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22</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4145701348"/>
                  </a:ext>
                </a:extLst>
              </a:tr>
              <a:tr h="71898">
                <a:tc>
                  <a:txBody>
                    <a:bodyPr/>
                    <a:lstStyle/>
                    <a:p>
                      <a:pPr algn="l" fontAlgn="b"/>
                      <a:r>
                        <a:rPr lang="en-GB" sz="400" b="0" i="0" u="none" strike="noStrike">
                          <a:solidFill>
                            <a:srgbClr val="000000"/>
                          </a:solidFill>
                          <a:effectLst/>
                          <a:latin typeface="Aptos Narrow" panose="020B0004020202020204" pitchFamily="34" charset="0"/>
                        </a:rPr>
                        <a:t>MV Boucher</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20</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522641360"/>
                  </a:ext>
                </a:extLst>
              </a:tr>
              <a:tr h="71898">
                <a:tc>
                  <a:txBody>
                    <a:bodyPr/>
                    <a:lstStyle/>
                    <a:p>
                      <a:pPr algn="l" fontAlgn="b"/>
                      <a:r>
                        <a:rPr lang="en-GB" sz="400" b="0" i="0" u="none" strike="noStrike">
                          <a:solidFill>
                            <a:srgbClr val="000000"/>
                          </a:solidFill>
                          <a:effectLst/>
                          <a:latin typeface="Aptos Narrow" panose="020B0004020202020204" pitchFamily="34" charset="0"/>
                        </a:rPr>
                        <a:t>YK Pathan</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20</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273251227"/>
                  </a:ext>
                </a:extLst>
              </a:tr>
              <a:tr h="71898">
                <a:tc>
                  <a:txBody>
                    <a:bodyPr/>
                    <a:lstStyle/>
                    <a:p>
                      <a:pPr algn="l" fontAlgn="b"/>
                      <a:r>
                        <a:rPr lang="en-GB" sz="400" b="0" i="0" u="none" strike="noStrike">
                          <a:solidFill>
                            <a:srgbClr val="000000"/>
                          </a:solidFill>
                          <a:effectLst/>
                          <a:latin typeface="Aptos Narrow" panose="020B0004020202020204" pitchFamily="34" charset="0"/>
                        </a:rPr>
                        <a:t>DJ Hussey</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18</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01866392"/>
                  </a:ext>
                </a:extLst>
              </a:tr>
              <a:tr h="71898">
                <a:tc>
                  <a:txBody>
                    <a:bodyPr/>
                    <a:lstStyle/>
                    <a:p>
                      <a:pPr algn="l" fontAlgn="b"/>
                      <a:r>
                        <a:rPr lang="en-GB" sz="400" b="0" i="0" u="none" strike="noStrike">
                          <a:solidFill>
                            <a:srgbClr val="000000"/>
                          </a:solidFill>
                          <a:effectLst/>
                          <a:latin typeface="Aptos Narrow" panose="020B0004020202020204" pitchFamily="34" charset="0"/>
                        </a:rPr>
                        <a:t>JH Kallis</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18</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89977987"/>
                  </a:ext>
                </a:extLst>
              </a:tr>
              <a:tr h="71898">
                <a:tc>
                  <a:txBody>
                    <a:bodyPr/>
                    <a:lstStyle/>
                    <a:p>
                      <a:pPr algn="l" fontAlgn="b"/>
                      <a:r>
                        <a:rPr lang="en-GB" sz="400" b="0" i="0" u="none" strike="noStrike">
                          <a:solidFill>
                            <a:srgbClr val="000000"/>
                          </a:solidFill>
                          <a:effectLst/>
                          <a:latin typeface="Aptos Narrow" panose="020B0004020202020204" pitchFamily="34" charset="0"/>
                        </a:rPr>
                        <a:t>W Jaffer</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169827561"/>
                  </a:ext>
                </a:extLst>
              </a:tr>
              <a:tr h="71898">
                <a:tc>
                  <a:txBody>
                    <a:bodyPr/>
                    <a:lstStyle/>
                    <a:p>
                      <a:pPr algn="l" fontAlgn="b"/>
                      <a:r>
                        <a:rPr lang="en-GB" sz="400" b="0" i="0" u="none" strike="noStrike">
                          <a:solidFill>
                            <a:srgbClr val="000000"/>
                          </a:solidFill>
                          <a:effectLst/>
                          <a:latin typeface="Aptos Narrow" panose="020B0004020202020204" pitchFamily="34" charset="0"/>
                        </a:rPr>
                        <a:t>L Ronchi</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16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085784620"/>
                  </a:ext>
                </a:extLst>
              </a:tr>
              <a:tr h="71898">
                <a:tc>
                  <a:txBody>
                    <a:bodyPr/>
                    <a:lstStyle/>
                    <a:p>
                      <a:pPr algn="l" fontAlgn="b"/>
                      <a:r>
                        <a:rPr lang="en-GB" sz="400" b="0" i="0" u="none" strike="noStrike">
                          <a:solidFill>
                            <a:srgbClr val="000000"/>
                          </a:solidFill>
                          <a:effectLst/>
                          <a:latin typeface="Aptos Narrow" panose="020B0004020202020204" pitchFamily="34" charset="0"/>
                        </a:rPr>
                        <a:t>T Kohli</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918819264"/>
                  </a:ext>
                </a:extLst>
              </a:tr>
              <a:tr h="71898">
                <a:tc>
                  <a:txBody>
                    <a:bodyPr/>
                    <a:lstStyle/>
                    <a:p>
                      <a:pPr algn="l" fontAlgn="b"/>
                      <a:r>
                        <a:rPr lang="en-GB" sz="400" b="0" i="0" u="none" strike="noStrike">
                          <a:solidFill>
                            <a:srgbClr val="000000"/>
                          </a:solidFill>
                          <a:effectLst/>
                          <a:latin typeface="Aptos Narrow" panose="020B0004020202020204" pitchFamily="34" charset="0"/>
                        </a:rPr>
                        <a:t>CL White</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12</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96432519"/>
                  </a:ext>
                </a:extLst>
              </a:tr>
              <a:tr h="71898">
                <a:tc>
                  <a:txBody>
                    <a:bodyPr/>
                    <a:lstStyle/>
                    <a:p>
                      <a:pPr algn="l" fontAlgn="b"/>
                      <a:r>
                        <a:rPr lang="en-GB" sz="400" b="0" i="0" u="none" strike="noStrike">
                          <a:solidFill>
                            <a:srgbClr val="000000"/>
                          </a:solidFill>
                          <a:effectLst/>
                          <a:latin typeface="Aptos Narrow" panose="020B0004020202020204" pitchFamily="34" charset="0"/>
                        </a:rPr>
                        <a:t>V Kohli</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10</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084716633"/>
                  </a:ext>
                </a:extLst>
              </a:tr>
              <a:tr h="71898">
                <a:tc>
                  <a:txBody>
                    <a:bodyPr/>
                    <a:lstStyle/>
                    <a:p>
                      <a:pPr algn="l" fontAlgn="b"/>
                      <a:r>
                        <a:rPr lang="en-GB" sz="400" b="0" i="0" u="none" strike="noStrike">
                          <a:solidFill>
                            <a:srgbClr val="000000"/>
                          </a:solidFill>
                          <a:effectLst/>
                          <a:latin typeface="Aptos Narrow" panose="020B0004020202020204" pitchFamily="34" charset="0"/>
                        </a:rPr>
                        <a:t>DJ Thornely</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10</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214599493"/>
                  </a:ext>
                </a:extLst>
              </a:tr>
              <a:tr h="134808">
                <a:tc>
                  <a:txBody>
                    <a:bodyPr/>
                    <a:lstStyle/>
                    <a:p>
                      <a:pPr algn="l" fontAlgn="b"/>
                      <a:r>
                        <a:rPr lang="en-GB" sz="400" b="0" i="0" u="none" strike="noStrike">
                          <a:solidFill>
                            <a:srgbClr val="000000"/>
                          </a:solidFill>
                          <a:effectLst/>
                          <a:latin typeface="Aptos Narrow" panose="020B0004020202020204" pitchFamily="34" charset="0"/>
                        </a:rPr>
                        <a:t>Mohammad Hafeez</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10</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761084910"/>
                  </a:ext>
                </a:extLst>
              </a:tr>
              <a:tr h="71898">
                <a:tc>
                  <a:txBody>
                    <a:bodyPr/>
                    <a:lstStyle/>
                    <a:p>
                      <a:pPr algn="l" fontAlgn="b"/>
                      <a:r>
                        <a:rPr lang="en-GB" sz="400" b="0" i="0" u="none" strike="noStrike">
                          <a:solidFill>
                            <a:srgbClr val="000000"/>
                          </a:solidFill>
                          <a:effectLst/>
                          <a:latin typeface="Aptos Narrow" panose="020B0004020202020204" pitchFamily="34" charset="0"/>
                        </a:rPr>
                        <a:t>SB Joshi</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10</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576462415"/>
                  </a:ext>
                </a:extLst>
              </a:tr>
              <a:tr h="71898">
                <a:tc>
                  <a:txBody>
                    <a:bodyPr/>
                    <a:lstStyle/>
                    <a:p>
                      <a:pPr algn="l" fontAlgn="b"/>
                      <a:r>
                        <a:rPr lang="en-GB" sz="400" b="0" i="0" u="none" strike="noStrike">
                          <a:solidFill>
                            <a:srgbClr val="000000"/>
                          </a:solidFill>
                          <a:effectLst/>
                          <a:latin typeface="Aptos Narrow" panose="020B0004020202020204" pitchFamily="34" charset="0"/>
                        </a:rPr>
                        <a:t>DJ Hussey</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276088622"/>
                  </a:ext>
                </a:extLst>
              </a:tr>
              <a:tr h="71898">
                <a:tc>
                  <a:txBody>
                    <a:bodyPr/>
                    <a:lstStyle/>
                    <a:p>
                      <a:pPr algn="l" fontAlgn="b"/>
                      <a:r>
                        <a:rPr lang="en-GB" sz="400" b="0" i="0" u="none" strike="noStrike">
                          <a:solidFill>
                            <a:srgbClr val="000000"/>
                          </a:solidFill>
                          <a:effectLst/>
                          <a:latin typeface="Aptos Narrow" panose="020B0004020202020204" pitchFamily="34" charset="0"/>
                        </a:rPr>
                        <a:t>IK Pathan</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673925902"/>
                  </a:ext>
                </a:extLst>
              </a:tr>
              <a:tr h="71898">
                <a:tc>
                  <a:txBody>
                    <a:bodyPr/>
                    <a:lstStyle/>
                    <a:p>
                      <a:pPr algn="l" fontAlgn="b"/>
                      <a:r>
                        <a:rPr lang="en-GB" sz="400" b="0" i="0" u="none" strike="noStrike">
                          <a:solidFill>
                            <a:srgbClr val="000000"/>
                          </a:solidFill>
                          <a:effectLst/>
                          <a:latin typeface="Aptos Narrow" panose="020B0004020202020204" pitchFamily="34" charset="0"/>
                        </a:rPr>
                        <a:t>Z Khan</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592674239"/>
                  </a:ext>
                </a:extLst>
              </a:tr>
              <a:tr h="71898">
                <a:tc>
                  <a:txBody>
                    <a:bodyPr/>
                    <a:lstStyle/>
                    <a:p>
                      <a:pPr algn="l" fontAlgn="b"/>
                      <a:r>
                        <a:rPr lang="en-GB" sz="400" b="0" i="0" u="none" strike="noStrike">
                          <a:solidFill>
                            <a:srgbClr val="000000"/>
                          </a:solidFill>
                          <a:effectLst/>
                          <a:latin typeface="Aptos Narrow" panose="020B0004020202020204" pitchFamily="34" charset="0"/>
                        </a:rPr>
                        <a:t>SK Trivedi</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6</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322595596"/>
                  </a:ext>
                </a:extLst>
              </a:tr>
              <a:tr h="71898">
                <a:tc>
                  <a:txBody>
                    <a:bodyPr/>
                    <a:lstStyle/>
                    <a:p>
                      <a:pPr algn="l" fontAlgn="b"/>
                      <a:r>
                        <a:rPr lang="en-GB" sz="400" b="0" i="0" u="none" strike="noStrike">
                          <a:solidFill>
                            <a:srgbClr val="000000"/>
                          </a:solidFill>
                          <a:effectLst/>
                          <a:latin typeface="Aptos Narrow" panose="020B0004020202020204" pitchFamily="34" charset="0"/>
                        </a:rPr>
                        <a:t>M Rawat</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758761211"/>
                  </a:ext>
                </a:extLst>
              </a:tr>
              <a:tr h="71898">
                <a:tc>
                  <a:txBody>
                    <a:bodyPr/>
                    <a:lstStyle/>
                    <a:p>
                      <a:pPr algn="l" fontAlgn="b"/>
                      <a:r>
                        <a:rPr lang="en-GB" sz="400" b="0" i="0" u="none" strike="noStrike">
                          <a:solidFill>
                            <a:srgbClr val="000000"/>
                          </a:solidFill>
                          <a:effectLst/>
                          <a:latin typeface="Aptos Narrow" panose="020B0004020202020204" pitchFamily="34" charset="0"/>
                        </a:rPr>
                        <a:t>MS Dhoni</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419901628"/>
                  </a:ext>
                </a:extLst>
              </a:tr>
              <a:tr h="71898">
                <a:tc>
                  <a:txBody>
                    <a:bodyPr/>
                    <a:lstStyle/>
                    <a:p>
                      <a:pPr algn="l" fontAlgn="b"/>
                      <a:r>
                        <a:rPr lang="en-GB" sz="400" b="0" i="0" u="none" strike="noStrike">
                          <a:solidFill>
                            <a:srgbClr val="000000"/>
                          </a:solidFill>
                          <a:effectLst/>
                          <a:latin typeface="Aptos Narrow" panose="020B0004020202020204" pitchFamily="34" charset="0"/>
                        </a:rPr>
                        <a:t>PR Shah</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640954173"/>
                  </a:ext>
                </a:extLst>
              </a:tr>
              <a:tr h="134808">
                <a:tc>
                  <a:txBody>
                    <a:bodyPr/>
                    <a:lstStyle/>
                    <a:p>
                      <a:pPr algn="l" fontAlgn="b"/>
                      <a:r>
                        <a:rPr lang="en-GB" sz="400" b="0" i="0" u="none" strike="noStrike">
                          <a:solidFill>
                            <a:srgbClr val="000000"/>
                          </a:solidFill>
                          <a:effectLst/>
                          <a:latin typeface="Aptos Narrow" panose="020B0004020202020204" pitchFamily="34" charset="0"/>
                        </a:rPr>
                        <a:t>Harbhajan Singh</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4</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61770241"/>
                  </a:ext>
                </a:extLst>
              </a:tr>
              <a:tr h="134808">
                <a:tc>
                  <a:txBody>
                    <a:bodyPr/>
                    <a:lstStyle/>
                    <a:p>
                      <a:pPr algn="l" fontAlgn="b"/>
                      <a:r>
                        <a:rPr lang="en-GB" sz="400" b="0" i="0" u="none" strike="noStrike">
                          <a:solidFill>
                            <a:srgbClr val="000000"/>
                          </a:solidFill>
                          <a:effectLst/>
                          <a:latin typeface="Aptos Narrow" panose="020B0004020202020204" pitchFamily="34" charset="0"/>
                        </a:rPr>
                        <a:t>DS Lehmann</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2</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441171208"/>
                  </a:ext>
                </a:extLst>
              </a:tr>
              <a:tr h="71898">
                <a:tc>
                  <a:txBody>
                    <a:bodyPr/>
                    <a:lstStyle/>
                    <a:p>
                      <a:pPr algn="l" fontAlgn="b"/>
                      <a:r>
                        <a:rPr lang="en-GB" sz="400" b="0" i="0" u="none" strike="noStrike">
                          <a:solidFill>
                            <a:srgbClr val="000000"/>
                          </a:solidFill>
                          <a:effectLst/>
                          <a:latin typeface="Aptos Narrow" panose="020B0004020202020204" pitchFamily="34" charset="0"/>
                        </a:rPr>
                        <a:t>LRPL Taylor</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2</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198155570"/>
                  </a:ext>
                </a:extLst>
              </a:tr>
              <a:tr h="71898">
                <a:tc>
                  <a:txBody>
                    <a:bodyPr/>
                    <a:lstStyle/>
                    <a:p>
                      <a:pPr algn="l" fontAlgn="b"/>
                      <a:r>
                        <a:rPr lang="en-GB" sz="400" b="0" i="0" u="none" strike="noStrike">
                          <a:solidFill>
                            <a:srgbClr val="000000"/>
                          </a:solidFill>
                          <a:effectLst/>
                          <a:latin typeface="Aptos Narrow" panose="020B0004020202020204" pitchFamily="34" charset="0"/>
                        </a:rPr>
                        <a:t>RT Ponting</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1</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058986996"/>
                  </a:ext>
                </a:extLst>
              </a:tr>
              <a:tr h="71898">
                <a:tc>
                  <a:txBody>
                    <a:bodyPr/>
                    <a:lstStyle/>
                    <a:p>
                      <a:pPr algn="l" fontAlgn="b"/>
                      <a:r>
                        <a:rPr lang="en-GB" sz="400" b="0" i="0" u="none" strike="noStrike">
                          <a:solidFill>
                            <a:srgbClr val="000000"/>
                          </a:solidFill>
                          <a:effectLst/>
                          <a:latin typeface="Aptos Narrow" panose="020B0004020202020204" pitchFamily="34" charset="0"/>
                        </a:rPr>
                        <a:t>B Akhil</a:t>
                      </a:r>
                    </a:p>
                  </a:txBody>
                  <a:tcPr marL="2714" marR="2714" marT="2714"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a:solidFill>
                            <a:srgbClr val="000000"/>
                          </a:solidFill>
                          <a:effectLst/>
                          <a:latin typeface="Aptos Narrow" panose="020B0004020202020204" pitchFamily="34" charset="0"/>
                        </a:rPr>
                        <a:t>0</a:t>
                      </a:r>
                    </a:p>
                  </a:txBody>
                  <a:tcPr marL="2714" marR="2714" marT="2714"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400" b="0" i="0" u="none" strike="noStrike" dirty="0">
                          <a:solidFill>
                            <a:srgbClr val="000000"/>
                          </a:solidFill>
                          <a:effectLst/>
                          <a:latin typeface="Aptos Narrow" panose="020B0004020202020204" pitchFamily="34" charset="0"/>
                        </a:rPr>
                        <a:t>0</a:t>
                      </a:r>
                    </a:p>
                  </a:txBody>
                  <a:tcPr marL="2714" marR="2714" marT="2714"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1599376159"/>
                  </a:ext>
                </a:extLst>
              </a:tr>
            </a:tbl>
          </a:graphicData>
        </a:graphic>
      </p:graphicFrame>
    </p:spTree>
    <p:extLst>
      <p:ext uri="{BB962C8B-B14F-4D97-AF65-F5344CB8AC3E}">
        <p14:creationId xmlns:p14="http://schemas.microsoft.com/office/powerpoint/2010/main" val="19820608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3C165-A45C-80A9-0F8D-50025E3AD4FA}"/>
              </a:ext>
            </a:extLst>
          </p:cNvPr>
          <p:cNvSpPr>
            <a:spLocks noGrp="1"/>
          </p:cNvSpPr>
          <p:nvPr>
            <p:ph type="title"/>
          </p:nvPr>
        </p:nvSpPr>
        <p:spPr>
          <a:solidFill>
            <a:schemeClr val="accent5"/>
          </a:solidFill>
        </p:spPr>
        <p:txBody>
          <a:bodyPr>
            <a:noAutofit/>
          </a:bodyPr>
          <a:lstStyle/>
          <a:p>
            <a:r>
              <a:rPr lang="en-GB" sz="2800" dirty="0">
                <a:latin typeface="Aptos ExtraBold" panose="020F0502020204030204" pitchFamily="34" charset="0"/>
              </a:rPr>
              <a:t>9. Write a query to fetch the total runs scored for each venue and order it in the descending order of total runs scored.</a:t>
            </a:r>
          </a:p>
        </p:txBody>
      </p:sp>
      <p:pic>
        <p:nvPicPr>
          <p:cNvPr id="6" name="Content Placeholder 5" descr="A red ball and several gold sticks&#10;&#10;Description automatically generated with medium confidence">
            <a:extLst>
              <a:ext uri="{FF2B5EF4-FFF2-40B4-BE49-F238E27FC236}">
                <a16:creationId xmlns:a16="http://schemas.microsoft.com/office/drawing/2014/main" id="{60C6B7C0-2FF8-BC83-1502-AC09AB108F1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582994" y="2261418"/>
            <a:ext cx="3362632" cy="3106994"/>
          </a:xfrm>
        </p:spPr>
      </p:pic>
      <p:graphicFrame>
        <p:nvGraphicFramePr>
          <p:cNvPr id="5" name="Content Placeholder 4">
            <a:extLst>
              <a:ext uri="{FF2B5EF4-FFF2-40B4-BE49-F238E27FC236}">
                <a16:creationId xmlns:a16="http://schemas.microsoft.com/office/drawing/2014/main" id="{23928EE8-A014-4334-EF1E-3C015A681217}"/>
              </a:ext>
            </a:extLst>
          </p:cNvPr>
          <p:cNvGraphicFramePr>
            <a:graphicFrameLocks noGrp="1"/>
          </p:cNvGraphicFramePr>
          <p:nvPr>
            <p:ph sz="half" idx="2"/>
            <p:extLst>
              <p:ext uri="{D42A27DB-BD31-4B8C-83A1-F6EECF244321}">
                <p14:modId xmlns:p14="http://schemas.microsoft.com/office/powerpoint/2010/main" val="2613216050"/>
              </p:ext>
            </p:extLst>
          </p:nvPr>
        </p:nvGraphicFramePr>
        <p:xfrm>
          <a:off x="5641258" y="1805960"/>
          <a:ext cx="5181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5081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FC08-F519-F2BF-CE1D-C6CDB6EA6487}"/>
              </a:ext>
            </a:extLst>
          </p:cNvPr>
          <p:cNvSpPr>
            <a:spLocks noGrp="1"/>
          </p:cNvSpPr>
          <p:nvPr>
            <p:ph type="title"/>
          </p:nvPr>
        </p:nvSpPr>
        <p:spPr>
          <a:solidFill>
            <a:schemeClr val="accent5"/>
          </a:solidFill>
        </p:spPr>
        <p:txBody>
          <a:bodyPr>
            <a:normAutofit/>
          </a:bodyPr>
          <a:lstStyle/>
          <a:p>
            <a:r>
              <a:rPr lang="en-GB" sz="2000" dirty="0">
                <a:latin typeface="Aptos SemiBold" panose="020F0502020204030204" pitchFamily="34" charset="0"/>
              </a:rPr>
              <a:t>1. Your first priority is to get 2-3 players with high S.R who have faced at least 500 </a:t>
            </a:r>
            <a:r>
              <a:rPr lang="en-GB" sz="2000" dirty="0" err="1">
                <a:latin typeface="Aptos SemiBold" panose="020F0502020204030204" pitchFamily="34" charset="0"/>
              </a:rPr>
              <a:t>balls.And</a:t>
            </a:r>
            <a:r>
              <a:rPr lang="en-GB" sz="2000" dirty="0">
                <a:latin typeface="Aptos SemiBold" panose="020F0502020204030204" pitchFamily="34" charset="0"/>
              </a:rPr>
              <a:t> to do that you have to make a list of 10 players you want to bid in the auction so that when you try to grab them in auction you should not pay the amount greater than you have in the purse for a particular player</a:t>
            </a:r>
            <a:r>
              <a:rPr lang="en-GB" sz="2000" dirty="0"/>
              <a:t>.</a:t>
            </a:r>
            <a:endParaRPr lang="en-GB" dirty="0"/>
          </a:p>
        </p:txBody>
      </p:sp>
      <p:sp>
        <p:nvSpPr>
          <p:cNvPr id="3" name="Content Placeholder 2">
            <a:extLst>
              <a:ext uri="{FF2B5EF4-FFF2-40B4-BE49-F238E27FC236}">
                <a16:creationId xmlns:a16="http://schemas.microsoft.com/office/drawing/2014/main" id="{4ADCD1B6-2741-AFE2-40D4-0D2939E95A45}"/>
              </a:ext>
            </a:extLst>
          </p:cNvPr>
          <p:cNvSpPr>
            <a:spLocks noGrp="1"/>
          </p:cNvSpPr>
          <p:nvPr>
            <p:ph sz="half" idx="1"/>
          </p:nvPr>
        </p:nvSpPr>
        <p:spPr>
          <a:xfrm>
            <a:off x="1366684" y="1825625"/>
            <a:ext cx="9596284" cy="4351338"/>
          </a:xfrm>
          <a:solidFill>
            <a:schemeClr val="accent3">
              <a:lumMod val="40000"/>
              <a:lumOff val="60000"/>
            </a:schemeClr>
          </a:solidFill>
        </p:spPr>
        <p:txBody>
          <a:bodyPr/>
          <a:lstStyle/>
          <a:p>
            <a:pPr marL="0" indent="0" algn="just">
              <a:buNone/>
            </a:pPr>
            <a:r>
              <a:rPr lang="en-GB" sz="2000" dirty="0"/>
              <a:t>SELECT batsman, </a:t>
            </a:r>
            <a:r>
              <a:rPr lang="en-GB" sz="2000" dirty="0" err="1"/>
              <a:t>strike_rate</a:t>
            </a:r>
            <a:endParaRPr lang="en-GB" sz="2000" dirty="0"/>
          </a:p>
          <a:p>
            <a:pPr marL="0" indent="0" algn="just">
              <a:buNone/>
            </a:pPr>
            <a:r>
              <a:rPr lang="en-GB" sz="2000" dirty="0"/>
              <a:t>FROM </a:t>
            </a:r>
            <a:r>
              <a:rPr lang="en-GB" sz="2000" dirty="0" err="1"/>
              <a:t>IPL_Ball</a:t>
            </a:r>
            <a:endParaRPr lang="en-GB" sz="2000" dirty="0"/>
          </a:p>
          <a:p>
            <a:pPr marL="0" indent="0" algn="just">
              <a:buNone/>
            </a:pPr>
            <a:r>
              <a:rPr lang="en-GB" sz="2000" dirty="0"/>
              <a:t>WHERE </a:t>
            </a:r>
            <a:r>
              <a:rPr lang="en-GB" sz="2000" dirty="0" err="1"/>
              <a:t>strike_rate</a:t>
            </a:r>
            <a:r>
              <a:rPr lang="en-GB" sz="2000" dirty="0"/>
              <a:t> &gt;= 500</a:t>
            </a:r>
          </a:p>
          <a:p>
            <a:pPr marL="0" indent="0" algn="just">
              <a:buNone/>
            </a:pPr>
            <a:r>
              <a:rPr lang="en-GB" sz="2000" dirty="0"/>
              <a:t>ORDER BY </a:t>
            </a:r>
            <a:r>
              <a:rPr lang="en-GB" sz="2000" dirty="0" err="1"/>
              <a:t>Strike_Rate</a:t>
            </a:r>
            <a:r>
              <a:rPr lang="en-GB" sz="2000" dirty="0"/>
              <a:t> DESC</a:t>
            </a:r>
          </a:p>
          <a:p>
            <a:pPr marL="0" indent="0" algn="just">
              <a:buNone/>
            </a:pPr>
            <a:r>
              <a:rPr lang="en-GB" sz="2000" dirty="0"/>
              <a:t>LIMIT 10;</a:t>
            </a:r>
          </a:p>
          <a:p>
            <a:pPr marL="0" indent="0">
              <a:buNone/>
            </a:pPr>
            <a:endParaRPr lang="en-GB" dirty="0"/>
          </a:p>
        </p:txBody>
      </p:sp>
    </p:spTree>
    <p:extLst>
      <p:ext uri="{BB962C8B-B14F-4D97-AF65-F5344CB8AC3E}">
        <p14:creationId xmlns:p14="http://schemas.microsoft.com/office/powerpoint/2010/main" val="18338523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64A1-A99A-52BB-B722-61FE8E77B472}"/>
              </a:ext>
            </a:extLst>
          </p:cNvPr>
          <p:cNvSpPr>
            <a:spLocks noGrp="1"/>
          </p:cNvSpPr>
          <p:nvPr>
            <p:ph type="title"/>
          </p:nvPr>
        </p:nvSpPr>
        <p:spPr>
          <a:solidFill>
            <a:schemeClr val="accent5"/>
          </a:solidFill>
        </p:spPr>
        <p:txBody>
          <a:bodyPr>
            <a:normAutofit/>
          </a:bodyPr>
          <a:lstStyle/>
          <a:p>
            <a:r>
              <a:rPr lang="en-GB" sz="2400" dirty="0">
                <a:latin typeface="Aptos ExtraBold" panose="020F0502020204030204" pitchFamily="34" charset="0"/>
              </a:rPr>
              <a:t>10. Write a query to fetch the year-wise total runs scored at Eden Gardens and order it in the descending order of total runs scored.</a:t>
            </a:r>
            <a:br>
              <a:rPr lang="en-GB" sz="2400" dirty="0">
                <a:latin typeface="Aptos ExtraBold" panose="020F0502020204030204" pitchFamily="34" charset="0"/>
              </a:rPr>
            </a:br>
            <a:endParaRPr lang="en-GB" sz="2400" dirty="0">
              <a:latin typeface="Aptos ExtraBold" panose="020F0502020204030204" pitchFamily="34" charset="0"/>
            </a:endParaRPr>
          </a:p>
        </p:txBody>
      </p:sp>
      <p:sp>
        <p:nvSpPr>
          <p:cNvPr id="3" name="Content Placeholder 2">
            <a:extLst>
              <a:ext uri="{FF2B5EF4-FFF2-40B4-BE49-F238E27FC236}">
                <a16:creationId xmlns:a16="http://schemas.microsoft.com/office/drawing/2014/main" id="{B737AA7E-CD61-3A99-BBE6-1A0DCC072BD4}"/>
              </a:ext>
            </a:extLst>
          </p:cNvPr>
          <p:cNvSpPr>
            <a:spLocks noGrp="1"/>
          </p:cNvSpPr>
          <p:nvPr>
            <p:ph sz="half" idx="1"/>
          </p:nvPr>
        </p:nvSpPr>
        <p:spPr>
          <a:xfrm>
            <a:off x="1582994" y="2222089"/>
            <a:ext cx="9124334" cy="3726427"/>
          </a:xfrm>
          <a:solidFill>
            <a:schemeClr val="accent3">
              <a:lumMod val="40000"/>
              <a:lumOff val="60000"/>
            </a:schemeClr>
          </a:solidFill>
        </p:spPr>
        <p:txBody>
          <a:bodyPr>
            <a:normAutofit/>
          </a:bodyPr>
          <a:lstStyle/>
          <a:p>
            <a:pPr marL="0" indent="0">
              <a:buNone/>
            </a:pPr>
            <a:r>
              <a:rPr lang="en-GB" sz="1600" dirty="0"/>
              <a:t>SELECT EXTRACT(YEAR FROM </a:t>
            </a:r>
            <a:r>
              <a:rPr lang="en-GB" sz="1600" dirty="0" err="1"/>
              <a:t>match_date</a:t>
            </a:r>
            <a:r>
              <a:rPr lang="en-GB" sz="1600" dirty="0"/>
              <a:t>) AS year,</a:t>
            </a:r>
          </a:p>
          <a:p>
            <a:pPr marL="0" indent="0">
              <a:buNone/>
            </a:pPr>
            <a:r>
              <a:rPr lang="en-GB" sz="1600" dirty="0"/>
              <a:t>       SUM(</a:t>
            </a:r>
            <a:r>
              <a:rPr lang="en-GB" sz="1600" dirty="0" err="1"/>
              <a:t>deliverie.total_runs</a:t>
            </a:r>
            <a:r>
              <a:rPr lang="en-GB" sz="1600" dirty="0"/>
              <a:t>) AS </a:t>
            </a:r>
            <a:r>
              <a:rPr lang="en-GB" sz="1600" dirty="0" err="1"/>
              <a:t>total_runs_scored</a:t>
            </a:r>
            <a:endParaRPr lang="en-GB" sz="1600" dirty="0"/>
          </a:p>
          <a:p>
            <a:pPr marL="0" indent="0">
              <a:buNone/>
            </a:pPr>
            <a:r>
              <a:rPr lang="en-GB" sz="1600" dirty="0"/>
              <a:t>FROM matches</a:t>
            </a:r>
          </a:p>
          <a:p>
            <a:pPr marL="0" indent="0">
              <a:buNone/>
            </a:pPr>
            <a:r>
              <a:rPr lang="en-GB" sz="1600" dirty="0"/>
              <a:t>JOIN </a:t>
            </a:r>
            <a:r>
              <a:rPr lang="en-GB" sz="1600" dirty="0" err="1"/>
              <a:t>deliverie</a:t>
            </a:r>
            <a:r>
              <a:rPr lang="en-GB" sz="1600" dirty="0"/>
              <a:t> ON matches.id = deliverie.id</a:t>
            </a:r>
          </a:p>
          <a:p>
            <a:pPr marL="0" indent="0">
              <a:buNone/>
            </a:pPr>
            <a:r>
              <a:rPr lang="en-GB" sz="1600" dirty="0"/>
              <a:t>WHERE city = 'Delhi' ---- Eden Gardens could not found</a:t>
            </a:r>
          </a:p>
          <a:p>
            <a:pPr marL="0" indent="0">
              <a:buNone/>
            </a:pPr>
            <a:r>
              <a:rPr lang="en-GB" sz="1600" dirty="0"/>
              <a:t>GROUP BY EXTRACT(YEAR FROM </a:t>
            </a:r>
            <a:r>
              <a:rPr lang="en-GB" sz="1600" dirty="0" err="1"/>
              <a:t>match_date</a:t>
            </a:r>
            <a:r>
              <a:rPr lang="en-GB" sz="1600" dirty="0"/>
              <a:t>)</a:t>
            </a:r>
          </a:p>
          <a:p>
            <a:pPr marL="0" indent="0">
              <a:buNone/>
            </a:pPr>
            <a:r>
              <a:rPr lang="en-GB" sz="1600" dirty="0"/>
              <a:t>ORDER BY </a:t>
            </a:r>
            <a:r>
              <a:rPr lang="en-GB" sz="1600" dirty="0" err="1"/>
              <a:t>total_runs_scored</a:t>
            </a:r>
            <a:r>
              <a:rPr lang="en-GB" sz="1600" dirty="0"/>
              <a:t> DESC;</a:t>
            </a:r>
          </a:p>
        </p:txBody>
      </p:sp>
    </p:spTree>
    <p:extLst>
      <p:ext uri="{BB962C8B-B14F-4D97-AF65-F5344CB8AC3E}">
        <p14:creationId xmlns:p14="http://schemas.microsoft.com/office/powerpoint/2010/main" val="17388505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464A1-A99A-52BB-B722-61FE8E77B472}"/>
              </a:ext>
            </a:extLst>
          </p:cNvPr>
          <p:cNvSpPr>
            <a:spLocks noGrp="1"/>
          </p:cNvSpPr>
          <p:nvPr>
            <p:ph type="title"/>
          </p:nvPr>
        </p:nvSpPr>
        <p:spPr>
          <a:solidFill>
            <a:schemeClr val="accent5"/>
          </a:solidFill>
        </p:spPr>
        <p:txBody>
          <a:bodyPr>
            <a:normAutofit/>
          </a:bodyPr>
          <a:lstStyle/>
          <a:p>
            <a:r>
              <a:rPr lang="en-GB" sz="2400" dirty="0">
                <a:latin typeface="Aptos ExtraBold" panose="020F0502020204030204" pitchFamily="34" charset="0"/>
              </a:rPr>
              <a:t>10. Write a query to fetch the year-wise total runs scored at Eden Gardens and order it in the descending order of total runs scored.</a:t>
            </a:r>
            <a:br>
              <a:rPr lang="en-GB" sz="2400" dirty="0">
                <a:latin typeface="Aptos ExtraBold" panose="020F0502020204030204" pitchFamily="34" charset="0"/>
              </a:rPr>
            </a:br>
            <a:endParaRPr lang="en-GB" sz="2400" dirty="0">
              <a:latin typeface="Aptos ExtraBold" panose="020F0502020204030204" pitchFamily="34" charset="0"/>
            </a:endParaRPr>
          </a:p>
        </p:txBody>
      </p:sp>
      <p:graphicFrame>
        <p:nvGraphicFramePr>
          <p:cNvPr id="6" name="Content Placeholder 5">
            <a:extLst>
              <a:ext uri="{FF2B5EF4-FFF2-40B4-BE49-F238E27FC236}">
                <a16:creationId xmlns:a16="http://schemas.microsoft.com/office/drawing/2014/main" id="{CEB6B7D0-E991-9966-9ADA-79324A08E5D8}"/>
              </a:ext>
            </a:extLst>
          </p:cNvPr>
          <p:cNvGraphicFramePr>
            <a:graphicFrameLocks noGrp="1"/>
          </p:cNvGraphicFramePr>
          <p:nvPr>
            <p:ph sz="half" idx="1"/>
            <p:extLst>
              <p:ext uri="{D42A27DB-BD31-4B8C-83A1-F6EECF244321}">
                <p14:modId xmlns:p14="http://schemas.microsoft.com/office/powerpoint/2010/main" val="619168616"/>
              </p:ext>
            </p:extLst>
          </p:nvPr>
        </p:nvGraphicFramePr>
        <p:xfrm>
          <a:off x="5405284" y="2064773"/>
          <a:ext cx="5181600" cy="397453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1D9CA9B7-FAE0-A28D-B6A4-A91B1B921ED1}"/>
              </a:ext>
            </a:extLst>
          </p:cNvPr>
          <p:cNvGraphicFramePr>
            <a:graphicFrameLocks noGrp="1"/>
          </p:cNvGraphicFramePr>
          <p:nvPr>
            <p:extLst>
              <p:ext uri="{D42A27DB-BD31-4B8C-83A1-F6EECF244321}">
                <p14:modId xmlns:p14="http://schemas.microsoft.com/office/powerpoint/2010/main" val="2016624373"/>
              </p:ext>
            </p:extLst>
          </p:nvPr>
        </p:nvGraphicFramePr>
        <p:xfrm>
          <a:off x="1307690" y="2202426"/>
          <a:ext cx="2546555" cy="3195480"/>
        </p:xfrm>
        <a:graphic>
          <a:graphicData uri="http://schemas.openxmlformats.org/drawingml/2006/table">
            <a:tbl>
              <a:tblPr/>
              <a:tblGrid>
                <a:gridCol w="854788">
                  <a:extLst>
                    <a:ext uri="{9D8B030D-6E8A-4147-A177-3AD203B41FA5}">
                      <a16:colId xmlns:a16="http://schemas.microsoft.com/office/drawing/2014/main" val="3747582673"/>
                    </a:ext>
                  </a:extLst>
                </a:gridCol>
                <a:gridCol w="1691767">
                  <a:extLst>
                    <a:ext uri="{9D8B030D-6E8A-4147-A177-3AD203B41FA5}">
                      <a16:colId xmlns:a16="http://schemas.microsoft.com/office/drawing/2014/main" val="3844329199"/>
                    </a:ext>
                  </a:extLst>
                </a:gridCol>
              </a:tblGrid>
              <a:tr h="266290">
                <a:tc>
                  <a:txBody>
                    <a:bodyPr/>
                    <a:lstStyle/>
                    <a:p>
                      <a:pPr algn="l" fontAlgn="b"/>
                      <a:r>
                        <a:rPr lang="en-GB" sz="1400" b="1" i="0" u="none" strike="noStrike" dirty="0">
                          <a:solidFill>
                            <a:schemeClr val="tx1"/>
                          </a:solidFill>
                          <a:effectLst/>
                          <a:latin typeface="Aptos Narrow" panose="020B0004020202020204" pitchFamily="34" charset="0"/>
                        </a:rPr>
                        <a:t>year</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tc>
                  <a:txBody>
                    <a:bodyPr/>
                    <a:lstStyle/>
                    <a:p>
                      <a:pPr algn="l" fontAlgn="b"/>
                      <a:r>
                        <a:rPr lang="en-GB" sz="1400" b="1" i="0" u="none" strike="noStrike">
                          <a:solidFill>
                            <a:schemeClr val="tx1"/>
                          </a:solidFill>
                          <a:effectLst/>
                          <a:latin typeface="Aptos Narrow" panose="020B0004020202020204" pitchFamily="34" charset="0"/>
                        </a:rPr>
                        <a:t>total_runs_scored</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156082"/>
                    </a:solidFill>
                  </a:tcPr>
                </a:tc>
                <a:extLst>
                  <a:ext uri="{0D108BD9-81ED-4DB2-BD59-A6C34878D82A}">
                    <a16:rowId xmlns:a16="http://schemas.microsoft.com/office/drawing/2014/main" val="578554484"/>
                  </a:ext>
                </a:extLst>
              </a:tr>
              <a:tr h="266290">
                <a:tc>
                  <a:txBody>
                    <a:bodyPr/>
                    <a:lstStyle/>
                    <a:p>
                      <a:pPr algn="r" fontAlgn="b"/>
                      <a:r>
                        <a:rPr lang="en-GB" sz="1400" b="0" i="0" u="none" strike="noStrike">
                          <a:solidFill>
                            <a:schemeClr val="tx1"/>
                          </a:solidFill>
                          <a:effectLst/>
                          <a:latin typeface="Aptos Narrow" panose="020B0004020202020204" pitchFamily="34" charset="0"/>
                        </a:rPr>
                        <a:t>2012</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400" b="0" i="0" u="none" strike="noStrike">
                          <a:solidFill>
                            <a:schemeClr val="tx1"/>
                          </a:solidFill>
                          <a:effectLst/>
                          <a:latin typeface="Aptos Narrow" panose="020B0004020202020204" pitchFamily="34" charset="0"/>
                        </a:rPr>
                        <a:t>36</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642797746"/>
                  </a:ext>
                </a:extLst>
              </a:tr>
              <a:tr h="266290">
                <a:tc>
                  <a:txBody>
                    <a:bodyPr/>
                    <a:lstStyle/>
                    <a:p>
                      <a:pPr algn="r" fontAlgn="b"/>
                      <a:r>
                        <a:rPr lang="en-GB" sz="1400" b="0" i="0" u="none" strike="noStrike" dirty="0">
                          <a:solidFill>
                            <a:schemeClr val="tx1"/>
                          </a:solidFill>
                          <a:effectLst/>
                          <a:latin typeface="Aptos Narrow" panose="020B0004020202020204" pitchFamily="34" charset="0"/>
                        </a:rPr>
                        <a:t>2018</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1400" b="0" i="0" u="none" strike="noStrike">
                          <a:solidFill>
                            <a:schemeClr val="tx1"/>
                          </a:solidFill>
                          <a:effectLst/>
                          <a:latin typeface="Aptos Narrow" panose="020B0004020202020204" pitchFamily="34" charset="0"/>
                        </a:rPr>
                        <a:t>26</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567816121"/>
                  </a:ext>
                </a:extLst>
              </a:tr>
              <a:tr h="266290">
                <a:tc>
                  <a:txBody>
                    <a:bodyPr/>
                    <a:lstStyle/>
                    <a:p>
                      <a:pPr algn="r" fontAlgn="b"/>
                      <a:r>
                        <a:rPr lang="en-GB" sz="1400" b="0" i="0" u="none" strike="noStrike">
                          <a:solidFill>
                            <a:schemeClr val="tx1"/>
                          </a:solidFill>
                          <a:effectLst/>
                          <a:latin typeface="Aptos Narrow" panose="020B0004020202020204" pitchFamily="34" charset="0"/>
                        </a:rPr>
                        <a:t>2013</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400" b="0" i="0" u="none" strike="noStrike">
                          <a:solidFill>
                            <a:schemeClr val="tx1"/>
                          </a:solidFill>
                          <a:effectLst/>
                          <a:latin typeface="Aptos Narrow" panose="020B0004020202020204" pitchFamily="34" charset="0"/>
                        </a:rPr>
                        <a:t>24</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2324916440"/>
                  </a:ext>
                </a:extLst>
              </a:tr>
              <a:tr h="266290">
                <a:tc>
                  <a:txBody>
                    <a:bodyPr/>
                    <a:lstStyle/>
                    <a:p>
                      <a:pPr algn="r" fontAlgn="b"/>
                      <a:r>
                        <a:rPr lang="en-GB" sz="1400" b="0" i="0" u="none" strike="noStrike">
                          <a:solidFill>
                            <a:schemeClr val="tx1"/>
                          </a:solidFill>
                          <a:effectLst/>
                          <a:latin typeface="Aptos Narrow" panose="020B0004020202020204" pitchFamily="34" charset="0"/>
                        </a:rPr>
                        <a:t>2008</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1400" b="0" i="0" u="none" strike="noStrike" dirty="0">
                          <a:solidFill>
                            <a:schemeClr val="tx1"/>
                          </a:solidFill>
                          <a:effectLst/>
                          <a:latin typeface="Aptos Narrow" panose="020B0004020202020204" pitchFamily="34" charset="0"/>
                        </a:rPr>
                        <a:t>20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377561499"/>
                  </a:ext>
                </a:extLst>
              </a:tr>
              <a:tr h="266290">
                <a:tc>
                  <a:txBody>
                    <a:bodyPr/>
                    <a:lstStyle/>
                    <a:p>
                      <a:pPr algn="r" fontAlgn="b"/>
                      <a:r>
                        <a:rPr lang="en-GB" sz="1400" b="0" i="0" u="none" strike="noStrike">
                          <a:solidFill>
                            <a:schemeClr val="tx1"/>
                          </a:solidFill>
                          <a:effectLst/>
                          <a:latin typeface="Aptos Narrow" panose="020B0004020202020204" pitchFamily="34" charset="0"/>
                        </a:rPr>
                        <a:t>2017</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400" b="0" i="0" u="none" strike="noStrike">
                          <a:solidFill>
                            <a:schemeClr val="tx1"/>
                          </a:solidFill>
                          <a:effectLst/>
                          <a:latin typeface="Aptos Narrow" panose="020B0004020202020204" pitchFamily="34" charset="0"/>
                        </a:rPr>
                        <a:t>18</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89737091"/>
                  </a:ext>
                </a:extLst>
              </a:tr>
              <a:tr h="266290">
                <a:tc>
                  <a:txBody>
                    <a:bodyPr/>
                    <a:lstStyle/>
                    <a:p>
                      <a:pPr algn="r" fontAlgn="b"/>
                      <a:r>
                        <a:rPr lang="en-GB" sz="1400" b="0" i="0" u="none" strike="noStrike">
                          <a:solidFill>
                            <a:schemeClr val="tx1"/>
                          </a:solidFill>
                          <a:effectLst/>
                          <a:latin typeface="Aptos Narrow" panose="020B0004020202020204" pitchFamily="34" charset="0"/>
                        </a:rPr>
                        <a:t>2016</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1400" b="0" i="0" u="none" strike="noStrike" dirty="0">
                          <a:solidFill>
                            <a:schemeClr val="tx1"/>
                          </a:solidFill>
                          <a:effectLst/>
                          <a:latin typeface="Aptos Narrow" panose="020B0004020202020204" pitchFamily="34" charset="0"/>
                        </a:rPr>
                        <a:t>14</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252536500"/>
                  </a:ext>
                </a:extLst>
              </a:tr>
              <a:tr h="266290">
                <a:tc>
                  <a:txBody>
                    <a:bodyPr/>
                    <a:lstStyle/>
                    <a:p>
                      <a:pPr algn="r" fontAlgn="b"/>
                      <a:r>
                        <a:rPr lang="en-GB" sz="1400" b="0" i="0" u="none" strike="noStrike">
                          <a:solidFill>
                            <a:schemeClr val="tx1"/>
                          </a:solidFill>
                          <a:effectLst/>
                          <a:latin typeface="Aptos Narrow" panose="020B0004020202020204" pitchFamily="34" charset="0"/>
                        </a:rPr>
                        <a:t>2014</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400" b="0" i="0" u="none" strike="noStrike">
                          <a:solidFill>
                            <a:schemeClr val="tx1"/>
                          </a:solidFill>
                          <a:effectLst/>
                          <a:latin typeface="Aptos Narrow" panose="020B0004020202020204" pitchFamily="34" charset="0"/>
                        </a:rPr>
                        <a:t>12</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525530470"/>
                  </a:ext>
                </a:extLst>
              </a:tr>
              <a:tr h="266290">
                <a:tc>
                  <a:txBody>
                    <a:bodyPr/>
                    <a:lstStyle/>
                    <a:p>
                      <a:pPr algn="r" fontAlgn="b"/>
                      <a:r>
                        <a:rPr lang="en-GB" sz="1400" b="0" i="0" u="none" strike="noStrike">
                          <a:solidFill>
                            <a:schemeClr val="tx1"/>
                          </a:solidFill>
                          <a:effectLst/>
                          <a:latin typeface="Aptos Narrow" panose="020B0004020202020204" pitchFamily="34" charset="0"/>
                        </a:rPr>
                        <a:t>2019</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1400" b="0" i="0" u="none" strike="noStrike" dirty="0">
                          <a:solidFill>
                            <a:schemeClr val="tx1"/>
                          </a:solidFill>
                          <a:effectLst/>
                          <a:latin typeface="Aptos Narrow" panose="020B0004020202020204" pitchFamily="34" charset="0"/>
                        </a:rPr>
                        <a:t>12</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1860010234"/>
                  </a:ext>
                </a:extLst>
              </a:tr>
              <a:tr h="266290">
                <a:tc>
                  <a:txBody>
                    <a:bodyPr/>
                    <a:lstStyle/>
                    <a:p>
                      <a:pPr algn="r" fontAlgn="b"/>
                      <a:r>
                        <a:rPr lang="en-GB" sz="1400" b="0" i="0" u="none" strike="noStrike">
                          <a:solidFill>
                            <a:schemeClr val="tx1"/>
                          </a:solidFill>
                          <a:effectLst/>
                          <a:latin typeface="Aptos Narrow" panose="020B0004020202020204" pitchFamily="34" charset="0"/>
                        </a:rPr>
                        <a:t>2010</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400" b="0" i="0" u="none" strike="noStrike" dirty="0">
                          <a:solidFill>
                            <a:schemeClr val="tx1"/>
                          </a:solidFill>
                          <a:effectLst/>
                          <a:latin typeface="Aptos Narrow" panose="020B0004020202020204" pitchFamily="34" charset="0"/>
                        </a:rPr>
                        <a:t>10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4097333889"/>
                  </a:ext>
                </a:extLst>
              </a:tr>
              <a:tr h="266290">
                <a:tc>
                  <a:txBody>
                    <a:bodyPr/>
                    <a:lstStyle/>
                    <a:p>
                      <a:pPr algn="r" fontAlgn="b"/>
                      <a:r>
                        <a:rPr lang="en-GB" sz="1400" b="0" i="0" u="none" strike="noStrike">
                          <a:solidFill>
                            <a:schemeClr val="tx1"/>
                          </a:solidFill>
                          <a:effectLst/>
                          <a:latin typeface="Aptos Narrow" panose="020B0004020202020204" pitchFamily="34" charset="0"/>
                        </a:rPr>
                        <a:t>2011</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tc>
                  <a:txBody>
                    <a:bodyPr/>
                    <a:lstStyle/>
                    <a:p>
                      <a:pPr algn="r" fontAlgn="b"/>
                      <a:r>
                        <a:rPr lang="en-GB" sz="1400" b="0" i="0" u="none" strike="noStrike" dirty="0">
                          <a:solidFill>
                            <a:schemeClr val="tx1"/>
                          </a:solidFill>
                          <a:effectLst/>
                          <a:latin typeface="Aptos Narrow" panose="020B0004020202020204" pitchFamily="34" charset="0"/>
                        </a:rPr>
                        <a:t>10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3880444408"/>
                  </a:ext>
                </a:extLst>
              </a:tr>
              <a:tr h="266290">
                <a:tc>
                  <a:txBody>
                    <a:bodyPr/>
                    <a:lstStyle/>
                    <a:p>
                      <a:pPr algn="r" fontAlgn="b"/>
                      <a:r>
                        <a:rPr lang="en-GB" sz="1400" b="0" i="0" u="none" strike="noStrike">
                          <a:solidFill>
                            <a:schemeClr val="tx1"/>
                          </a:solidFill>
                          <a:effectLst/>
                          <a:latin typeface="Aptos Narrow" panose="020B0004020202020204" pitchFamily="34" charset="0"/>
                        </a:rPr>
                        <a:t>2015</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tc>
                  <a:txBody>
                    <a:bodyPr/>
                    <a:lstStyle/>
                    <a:p>
                      <a:pPr algn="r" fontAlgn="b"/>
                      <a:r>
                        <a:rPr lang="en-GB" sz="1400" b="0" i="0" u="none" strike="noStrike" dirty="0">
                          <a:solidFill>
                            <a:schemeClr val="tx1"/>
                          </a:solidFill>
                          <a:effectLst/>
                          <a:latin typeface="Aptos Narrow" panose="020B0004020202020204" pitchFamily="34" charset="0"/>
                        </a:rPr>
                        <a:t>2</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565648472"/>
                  </a:ext>
                </a:extLst>
              </a:tr>
            </a:tbl>
          </a:graphicData>
        </a:graphic>
      </p:graphicFrame>
    </p:spTree>
    <p:extLst>
      <p:ext uri="{BB962C8B-B14F-4D97-AF65-F5344CB8AC3E}">
        <p14:creationId xmlns:p14="http://schemas.microsoft.com/office/powerpoint/2010/main" val="2553532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5FC08-F519-F2BF-CE1D-C6CDB6EA6487}"/>
              </a:ext>
            </a:extLst>
          </p:cNvPr>
          <p:cNvSpPr>
            <a:spLocks noGrp="1"/>
          </p:cNvSpPr>
          <p:nvPr>
            <p:ph type="title"/>
          </p:nvPr>
        </p:nvSpPr>
        <p:spPr>
          <a:solidFill>
            <a:schemeClr val="accent5"/>
          </a:solidFill>
        </p:spPr>
        <p:txBody>
          <a:bodyPr>
            <a:normAutofit/>
          </a:bodyPr>
          <a:lstStyle/>
          <a:p>
            <a:r>
              <a:rPr lang="en-GB" sz="2000" dirty="0">
                <a:latin typeface="Aptos SemiBold" panose="020F0502020204030204" pitchFamily="34" charset="0"/>
              </a:rPr>
              <a:t>1. Your first priority is to get 2-3 players with high S.R who have faced at least 500 </a:t>
            </a:r>
            <a:r>
              <a:rPr lang="en-GB" sz="2000" dirty="0" err="1">
                <a:latin typeface="Aptos SemiBold" panose="020F0502020204030204" pitchFamily="34" charset="0"/>
              </a:rPr>
              <a:t>balls.And</a:t>
            </a:r>
            <a:r>
              <a:rPr lang="en-GB" sz="2000" dirty="0">
                <a:latin typeface="Aptos SemiBold" panose="020F0502020204030204" pitchFamily="34" charset="0"/>
              </a:rPr>
              <a:t> to do that you have to make a list of 10 players you want to bid in the auction so that when you try to grab them in auction you should not pay the amount greater than you have in the purse for a particular player</a:t>
            </a:r>
            <a:r>
              <a:rPr lang="en-GB" sz="2000" dirty="0"/>
              <a:t>.</a:t>
            </a:r>
            <a:endParaRPr lang="en-GB" dirty="0"/>
          </a:p>
        </p:txBody>
      </p:sp>
      <p:graphicFrame>
        <p:nvGraphicFramePr>
          <p:cNvPr id="4" name="Content Placeholder 3">
            <a:extLst>
              <a:ext uri="{FF2B5EF4-FFF2-40B4-BE49-F238E27FC236}">
                <a16:creationId xmlns:a16="http://schemas.microsoft.com/office/drawing/2014/main" id="{A85097D2-2A82-CAB5-CB48-5F19FEAAB7A6}"/>
              </a:ext>
            </a:extLst>
          </p:cNvPr>
          <p:cNvGraphicFramePr>
            <a:graphicFrameLocks noGrp="1"/>
          </p:cNvGraphicFramePr>
          <p:nvPr>
            <p:ph sz="half" idx="1"/>
            <p:extLst>
              <p:ext uri="{D42A27DB-BD31-4B8C-83A1-F6EECF244321}">
                <p14:modId xmlns:p14="http://schemas.microsoft.com/office/powerpoint/2010/main" val="423904967"/>
              </p:ext>
            </p:extLst>
          </p:nvPr>
        </p:nvGraphicFramePr>
        <p:xfrm>
          <a:off x="1474838" y="1973108"/>
          <a:ext cx="3348909" cy="4351336"/>
        </p:xfrm>
        <a:graphic>
          <a:graphicData uri="http://schemas.openxmlformats.org/drawingml/2006/table">
            <a:tbl>
              <a:tblPr>
                <a:tableStyleId>{5C22544A-7EE6-4342-B048-85BDC9FD1C3A}</a:tableStyleId>
              </a:tblPr>
              <a:tblGrid>
                <a:gridCol w="1549138">
                  <a:extLst>
                    <a:ext uri="{9D8B030D-6E8A-4147-A177-3AD203B41FA5}">
                      <a16:colId xmlns:a16="http://schemas.microsoft.com/office/drawing/2014/main" val="561952366"/>
                    </a:ext>
                  </a:extLst>
                </a:gridCol>
                <a:gridCol w="1799771">
                  <a:extLst>
                    <a:ext uri="{9D8B030D-6E8A-4147-A177-3AD203B41FA5}">
                      <a16:colId xmlns:a16="http://schemas.microsoft.com/office/drawing/2014/main" val="2594105073"/>
                    </a:ext>
                  </a:extLst>
                </a:gridCol>
              </a:tblGrid>
              <a:tr h="395576">
                <a:tc>
                  <a:txBody>
                    <a:bodyPr/>
                    <a:lstStyle/>
                    <a:p>
                      <a:pPr algn="l" fontAlgn="b"/>
                      <a:r>
                        <a:rPr lang="en-GB" sz="1100" u="none" strike="noStrike" dirty="0">
                          <a:effectLst/>
                        </a:rPr>
                        <a:t>batsman</a:t>
                      </a:r>
                      <a:endParaRPr lang="en-GB" sz="1100" b="1" i="0" u="none" strike="noStrike" dirty="0">
                        <a:solidFill>
                          <a:srgbClr val="FFFFFF"/>
                        </a:solidFill>
                        <a:effectLst/>
                        <a:latin typeface="Aptos Narrow" panose="020B0004020202020204" pitchFamily="34" charset="0"/>
                      </a:endParaRPr>
                    </a:p>
                  </a:txBody>
                  <a:tcPr marL="7620" marR="7620" marT="7620" marB="0" anchor="b">
                    <a:solidFill>
                      <a:schemeClr val="accent3">
                        <a:lumMod val="40000"/>
                        <a:lumOff val="60000"/>
                      </a:schemeClr>
                    </a:solidFill>
                  </a:tcPr>
                </a:tc>
                <a:tc>
                  <a:txBody>
                    <a:bodyPr/>
                    <a:lstStyle/>
                    <a:p>
                      <a:pPr algn="l" fontAlgn="b"/>
                      <a:r>
                        <a:rPr lang="en-GB" sz="1100" u="none" strike="noStrike" dirty="0" err="1">
                          <a:effectLst/>
                        </a:rPr>
                        <a:t>strike_rate</a:t>
                      </a:r>
                      <a:endParaRPr lang="en-GB" sz="1100" b="1" i="0" u="none" strike="noStrike" dirty="0">
                        <a:solidFill>
                          <a:srgbClr val="FFFFFF"/>
                        </a:solidFill>
                        <a:effectLst/>
                        <a:latin typeface="Aptos Narrow" panose="020B000402020202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2658901580"/>
                  </a:ext>
                </a:extLst>
              </a:tr>
              <a:tr h="395576">
                <a:tc>
                  <a:txBody>
                    <a:bodyPr/>
                    <a:lstStyle/>
                    <a:p>
                      <a:pPr algn="l" fontAlgn="b"/>
                      <a:r>
                        <a:rPr lang="en-GB" sz="1100" u="none" strike="noStrike">
                          <a:effectLst/>
                        </a:rPr>
                        <a:t>RA Jadeja</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tc>
                  <a:txBody>
                    <a:bodyPr/>
                    <a:lstStyle/>
                    <a:p>
                      <a:pPr algn="r" fontAlgn="b"/>
                      <a:r>
                        <a:rPr lang="en-GB" sz="1100" u="none" strike="noStrike" dirty="0">
                          <a:effectLst/>
                        </a:rPr>
                        <a:t>600</a:t>
                      </a:r>
                      <a:endParaRPr lang="en-GB" sz="1100" b="0" i="0" u="none" strike="noStrike" dirty="0">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405431771"/>
                  </a:ext>
                </a:extLst>
              </a:tr>
              <a:tr h="395576">
                <a:tc>
                  <a:txBody>
                    <a:bodyPr/>
                    <a:lstStyle/>
                    <a:p>
                      <a:pPr algn="l" fontAlgn="b"/>
                      <a:r>
                        <a:rPr lang="en-GB" sz="1100" u="none" strike="noStrike">
                          <a:effectLst/>
                        </a:rPr>
                        <a:t>BB McCullum</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tc>
                  <a:txBody>
                    <a:bodyPr/>
                    <a:lstStyle/>
                    <a:p>
                      <a:pPr algn="r" fontAlgn="b"/>
                      <a:r>
                        <a:rPr lang="en-GB" sz="1100" u="none" strike="noStrike" dirty="0">
                          <a:effectLst/>
                        </a:rPr>
                        <a:t>600</a:t>
                      </a:r>
                      <a:endParaRPr lang="en-GB" sz="1100" b="0" i="0" u="none" strike="noStrike" dirty="0">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2850955020"/>
                  </a:ext>
                </a:extLst>
              </a:tr>
              <a:tr h="395576">
                <a:tc>
                  <a:txBody>
                    <a:bodyPr/>
                    <a:lstStyle/>
                    <a:p>
                      <a:pPr algn="l" fontAlgn="b"/>
                      <a:r>
                        <a:rPr lang="en-GB" sz="1100" u="none" strike="noStrike">
                          <a:effectLst/>
                        </a:rPr>
                        <a:t>BB McCullum</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tc>
                  <a:txBody>
                    <a:bodyPr/>
                    <a:lstStyle/>
                    <a:p>
                      <a:pPr algn="r" fontAlgn="b"/>
                      <a:r>
                        <a:rPr lang="en-GB" sz="1100" u="none" strike="noStrike">
                          <a:effectLst/>
                        </a:rPr>
                        <a:t>600</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3569769035"/>
                  </a:ext>
                </a:extLst>
              </a:tr>
              <a:tr h="395576">
                <a:tc>
                  <a:txBody>
                    <a:bodyPr/>
                    <a:lstStyle/>
                    <a:p>
                      <a:pPr algn="l" fontAlgn="b"/>
                      <a:r>
                        <a:rPr lang="en-GB" sz="1100" u="none" strike="noStrike">
                          <a:effectLst/>
                        </a:rPr>
                        <a:t>P Kumar</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tc>
                  <a:txBody>
                    <a:bodyPr/>
                    <a:lstStyle/>
                    <a:p>
                      <a:pPr algn="r" fontAlgn="b"/>
                      <a:r>
                        <a:rPr lang="en-GB" sz="1100" u="none" strike="noStrike">
                          <a:effectLst/>
                        </a:rPr>
                        <a:t>600</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4156067758"/>
                  </a:ext>
                </a:extLst>
              </a:tr>
              <a:tr h="395576">
                <a:tc>
                  <a:txBody>
                    <a:bodyPr/>
                    <a:lstStyle/>
                    <a:p>
                      <a:pPr algn="l" fontAlgn="b"/>
                      <a:r>
                        <a:rPr lang="en-GB" sz="1100" u="none" strike="noStrike">
                          <a:effectLst/>
                        </a:rPr>
                        <a:t>MEK Hussey</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tc>
                  <a:txBody>
                    <a:bodyPr/>
                    <a:lstStyle/>
                    <a:p>
                      <a:pPr algn="r" fontAlgn="b"/>
                      <a:r>
                        <a:rPr lang="en-GB" sz="1100" u="none" strike="noStrike">
                          <a:effectLst/>
                        </a:rPr>
                        <a:t>600</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892119384"/>
                  </a:ext>
                </a:extLst>
              </a:tr>
              <a:tr h="395576">
                <a:tc>
                  <a:txBody>
                    <a:bodyPr/>
                    <a:lstStyle/>
                    <a:p>
                      <a:pPr algn="l" fontAlgn="b"/>
                      <a:r>
                        <a:rPr lang="en-GB" sz="1100" u="none" strike="noStrike">
                          <a:effectLst/>
                        </a:rPr>
                        <a:t>MEK Hussey</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tc>
                  <a:txBody>
                    <a:bodyPr/>
                    <a:lstStyle/>
                    <a:p>
                      <a:pPr algn="r" fontAlgn="b"/>
                      <a:r>
                        <a:rPr lang="en-GB" sz="1100" u="none" strike="noStrike" dirty="0">
                          <a:effectLst/>
                        </a:rPr>
                        <a:t>600</a:t>
                      </a:r>
                      <a:endParaRPr lang="en-GB" sz="1100" b="0" i="0" u="none" strike="noStrike" dirty="0">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1507958152"/>
                  </a:ext>
                </a:extLst>
              </a:tr>
              <a:tr h="395576">
                <a:tc>
                  <a:txBody>
                    <a:bodyPr/>
                    <a:lstStyle/>
                    <a:p>
                      <a:pPr algn="l" fontAlgn="b"/>
                      <a:r>
                        <a:rPr lang="en-GB" sz="1100" u="none" strike="noStrike">
                          <a:effectLst/>
                        </a:rPr>
                        <a:t>JDP Oram</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tc>
                  <a:txBody>
                    <a:bodyPr/>
                    <a:lstStyle/>
                    <a:p>
                      <a:pPr algn="r" fontAlgn="b"/>
                      <a:r>
                        <a:rPr lang="en-GB" sz="1100" u="none" strike="noStrike">
                          <a:effectLst/>
                        </a:rPr>
                        <a:t>600</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2357713099"/>
                  </a:ext>
                </a:extLst>
              </a:tr>
              <a:tr h="395576">
                <a:tc>
                  <a:txBody>
                    <a:bodyPr/>
                    <a:lstStyle/>
                    <a:p>
                      <a:pPr algn="l" fontAlgn="b"/>
                      <a:r>
                        <a:rPr lang="en-GB" sz="1100" u="none" strike="noStrike">
                          <a:effectLst/>
                        </a:rPr>
                        <a:t>S Badrinath</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tc>
                  <a:txBody>
                    <a:bodyPr/>
                    <a:lstStyle/>
                    <a:p>
                      <a:pPr algn="r" fontAlgn="b"/>
                      <a:r>
                        <a:rPr lang="en-GB" sz="1100" u="none" strike="noStrike">
                          <a:effectLst/>
                        </a:rPr>
                        <a:t>600</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314562416"/>
                  </a:ext>
                </a:extLst>
              </a:tr>
              <a:tr h="395576">
                <a:tc>
                  <a:txBody>
                    <a:bodyPr/>
                    <a:lstStyle/>
                    <a:p>
                      <a:pPr algn="l" fontAlgn="b"/>
                      <a:r>
                        <a:rPr lang="en-GB" sz="1100" u="none" strike="noStrike">
                          <a:effectLst/>
                        </a:rPr>
                        <a:t>RA Jadeja</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tc>
                  <a:txBody>
                    <a:bodyPr/>
                    <a:lstStyle/>
                    <a:p>
                      <a:pPr algn="r" fontAlgn="b"/>
                      <a:r>
                        <a:rPr lang="en-GB" sz="1100" u="none" strike="noStrike">
                          <a:effectLst/>
                        </a:rPr>
                        <a:t>600</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161036395"/>
                  </a:ext>
                </a:extLst>
              </a:tr>
              <a:tr h="395576">
                <a:tc>
                  <a:txBody>
                    <a:bodyPr/>
                    <a:lstStyle/>
                    <a:p>
                      <a:pPr algn="l" fontAlgn="b"/>
                      <a:r>
                        <a:rPr lang="en-GB" sz="1100" u="none" strike="noStrike">
                          <a:effectLst/>
                        </a:rPr>
                        <a:t>BB McCullum</a:t>
                      </a:r>
                      <a:endParaRPr lang="en-GB" sz="1100" b="0" i="0" u="none" strike="noStrike">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tc>
                  <a:txBody>
                    <a:bodyPr/>
                    <a:lstStyle/>
                    <a:p>
                      <a:pPr algn="r" fontAlgn="b"/>
                      <a:r>
                        <a:rPr lang="en-GB" sz="1100" u="none" strike="noStrike" dirty="0">
                          <a:effectLst/>
                        </a:rPr>
                        <a:t>500</a:t>
                      </a:r>
                      <a:endParaRPr lang="en-GB" sz="1100" b="0" i="0" u="none" strike="noStrike" dirty="0">
                        <a:solidFill>
                          <a:srgbClr val="000000"/>
                        </a:solidFill>
                        <a:effectLst/>
                        <a:latin typeface="Aptos Narrow" panose="020B0004020202020204" pitchFamily="34" charset="0"/>
                      </a:endParaRPr>
                    </a:p>
                  </a:txBody>
                  <a:tcPr marL="7620" marR="7620" marT="7620" marB="0" anchor="b">
                    <a:solidFill>
                      <a:schemeClr val="accent3">
                        <a:lumMod val="40000"/>
                        <a:lumOff val="60000"/>
                      </a:schemeClr>
                    </a:solidFill>
                  </a:tcPr>
                </a:tc>
                <a:extLst>
                  <a:ext uri="{0D108BD9-81ED-4DB2-BD59-A6C34878D82A}">
                    <a16:rowId xmlns:a16="http://schemas.microsoft.com/office/drawing/2014/main" val="2837464972"/>
                  </a:ext>
                </a:extLst>
              </a:tr>
            </a:tbl>
          </a:graphicData>
        </a:graphic>
      </p:graphicFrame>
      <p:graphicFrame>
        <p:nvGraphicFramePr>
          <p:cNvPr id="5" name="Content Placeholder 4">
            <a:extLst>
              <a:ext uri="{FF2B5EF4-FFF2-40B4-BE49-F238E27FC236}">
                <a16:creationId xmlns:a16="http://schemas.microsoft.com/office/drawing/2014/main" id="{1AC934B5-D3AD-0DA0-0F87-F8231150A52C}"/>
              </a:ext>
            </a:extLst>
          </p:cNvPr>
          <p:cNvGraphicFramePr>
            <a:graphicFrameLocks noGrp="1"/>
          </p:cNvGraphicFramePr>
          <p:nvPr>
            <p:ph sz="half" idx="2"/>
            <p:extLst>
              <p:ext uri="{D42A27DB-BD31-4B8C-83A1-F6EECF244321}">
                <p14:modId xmlns:p14="http://schemas.microsoft.com/office/powerpoint/2010/main" val="286020095"/>
              </p:ext>
            </p:extLst>
          </p:nvPr>
        </p:nvGraphicFramePr>
        <p:xfrm>
          <a:off x="5373637" y="2051764"/>
          <a:ext cx="5343525"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32223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0FC9A-92A0-9312-56BB-ABA50094C27D}"/>
              </a:ext>
            </a:extLst>
          </p:cNvPr>
          <p:cNvSpPr>
            <a:spLocks noGrp="1"/>
          </p:cNvSpPr>
          <p:nvPr>
            <p:ph type="title"/>
          </p:nvPr>
        </p:nvSpPr>
        <p:spPr>
          <a:xfrm>
            <a:off x="838200" y="365126"/>
            <a:ext cx="10515600" cy="1149350"/>
          </a:xfrm>
          <a:solidFill>
            <a:schemeClr val="accent5"/>
          </a:solidFill>
        </p:spPr>
        <p:txBody>
          <a:bodyPr>
            <a:noAutofit/>
          </a:bodyPr>
          <a:lstStyle/>
          <a:p>
            <a:r>
              <a:rPr lang="en-GB" sz="2000" dirty="0">
                <a:latin typeface="Aptos SemiBold" panose="020B0004020202020204" pitchFamily="34" charset="0"/>
              </a:rPr>
              <a:t>2. Now you need to get 2-3 players with good Average who have played more the 2 </a:t>
            </a:r>
            <a:r>
              <a:rPr lang="en-GB" sz="2000" dirty="0" err="1">
                <a:latin typeface="Aptos SemiBold" panose="020B0004020202020204" pitchFamily="34" charset="0"/>
              </a:rPr>
              <a:t>ipl</a:t>
            </a:r>
            <a:r>
              <a:rPr lang="en-GB" sz="2000" dirty="0">
                <a:latin typeface="Aptos SemiBold" panose="020B0004020202020204" pitchFamily="34" charset="0"/>
              </a:rPr>
              <a:t> seasons. And to do that you have to make a list of 10 players you want to bid in the auction so that when you try to grab them in auction you should not pay the amount greater than you have in the purse for a particular player.</a:t>
            </a:r>
          </a:p>
        </p:txBody>
      </p:sp>
      <p:sp>
        <p:nvSpPr>
          <p:cNvPr id="3" name="Content Placeholder 2">
            <a:extLst>
              <a:ext uri="{FF2B5EF4-FFF2-40B4-BE49-F238E27FC236}">
                <a16:creationId xmlns:a16="http://schemas.microsoft.com/office/drawing/2014/main" id="{350033BF-6BEF-78F0-A066-D665EE1A61F1}"/>
              </a:ext>
            </a:extLst>
          </p:cNvPr>
          <p:cNvSpPr>
            <a:spLocks noGrp="1"/>
          </p:cNvSpPr>
          <p:nvPr>
            <p:ph sz="half" idx="1"/>
          </p:nvPr>
        </p:nvSpPr>
        <p:spPr>
          <a:xfrm>
            <a:off x="838200" y="1600200"/>
            <a:ext cx="5181600" cy="5257799"/>
          </a:xfrm>
          <a:solidFill>
            <a:schemeClr val="accent3">
              <a:lumMod val="40000"/>
              <a:lumOff val="60000"/>
            </a:schemeClr>
          </a:solidFill>
        </p:spPr>
        <p:txBody>
          <a:bodyPr>
            <a:normAutofit fontScale="25000" lnSpcReduction="20000"/>
          </a:bodyPr>
          <a:lstStyle/>
          <a:p>
            <a:pPr marL="0" indent="0">
              <a:buNone/>
            </a:pPr>
            <a:r>
              <a:rPr lang="en-GB" sz="4400" dirty="0"/>
              <a:t>WITH </a:t>
            </a:r>
            <a:r>
              <a:rPr lang="en-GB" sz="4400" dirty="0" err="1"/>
              <a:t>PlayerStats</a:t>
            </a:r>
            <a:r>
              <a:rPr lang="en-GB" sz="4400" dirty="0"/>
              <a:t> AS (</a:t>
            </a:r>
          </a:p>
          <a:p>
            <a:pPr marL="0" indent="0">
              <a:buNone/>
            </a:pPr>
            <a:r>
              <a:rPr lang="en-GB" sz="4400" dirty="0"/>
              <a:t>    SELECT </a:t>
            </a:r>
          </a:p>
          <a:p>
            <a:pPr marL="0" indent="0">
              <a:buNone/>
            </a:pPr>
            <a:r>
              <a:rPr lang="en-GB" sz="4400" dirty="0"/>
              <a:t>        </a:t>
            </a:r>
            <a:r>
              <a:rPr lang="en-GB" sz="4400" dirty="0" err="1"/>
              <a:t>ib.batsman</a:t>
            </a:r>
            <a:r>
              <a:rPr lang="en-GB" sz="4400" dirty="0"/>
              <a:t>,</a:t>
            </a:r>
          </a:p>
          <a:p>
            <a:pPr marL="0" indent="0">
              <a:buNone/>
            </a:pPr>
            <a:r>
              <a:rPr lang="en-GB" sz="4400" dirty="0"/>
              <a:t>        COUNT(DISTINCT </a:t>
            </a:r>
            <a:r>
              <a:rPr lang="en-GB" sz="4400" dirty="0" err="1"/>
              <a:t>im.season</a:t>
            </a:r>
            <a:r>
              <a:rPr lang="en-GB" sz="4400" dirty="0"/>
              <a:t>) AS </a:t>
            </a:r>
            <a:r>
              <a:rPr lang="en-GB" sz="4400" dirty="0" err="1"/>
              <a:t>seasons_played</a:t>
            </a:r>
            <a:r>
              <a:rPr lang="en-GB" sz="4400" dirty="0"/>
              <a:t>,</a:t>
            </a:r>
          </a:p>
          <a:p>
            <a:pPr marL="0" indent="0">
              <a:buNone/>
            </a:pPr>
            <a:r>
              <a:rPr lang="en-GB" sz="4400" dirty="0"/>
              <a:t>        SUM(</a:t>
            </a:r>
            <a:r>
              <a:rPr lang="en-GB" sz="4400" dirty="0" err="1"/>
              <a:t>ib.batsman_runs</a:t>
            </a:r>
            <a:r>
              <a:rPr lang="en-GB" sz="4400" dirty="0"/>
              <a:t>) AS </a:t>
            </a:r>
            <a:r>
              <a:rPr lang="en-GB" sz="4400" dirty="0" err="1"/>
              <a:t>total_runs</a:t>
            </a:r>
            <a:r>
              <a:rPr lang="en-GB" sz="4400" dirty="0"/>
              <a:t>,</a:t>
            </a:r>
          </a:p>
          <a:p>
            <a:pPr marL="0" indent="0">
              <a:buNone/>
            </a:pPr>
            <a:r>
              <a:rPr lang="en-GB" sz="4400" dirty="0"/>
              <a:t>        COUNT(*) AS </a:t>
            </a:r>
            <a:r>
              <a:rPr lang="en-GB" sz="4400" dirty="0" err="1"/>
              <a:t>total_innings</a:t>
            </a:r>
            <a:r>
              <a:rPr lang="en-GB" sz="4400" dirty="0"/>
              <a:t>,</a:t>
            </a:r>
          </a:p>
          <a:p>
            <a:pPr marL="0" indent="0">
              <a:buNone/>
            </a:pPr>
            <a:r>
              <a:rPr lang="en-GB" sz="4400" dirty="0"/>
              <a:t>        SUM(CASE WHEN </a:t>
            </a:r>
            <a:r>
              <a:rPr lang="en-GB" sz="4400" dirty="0" err="1"/>
              <a:t>ib.is_wicket</a:t>
            </a:r>
            <a:r>
              <a:rPr lang="en-GB" sz="4400" dirty="0"/>
              <a:t> = 1 THEN 1 ELSE 0 END) AS </a:t>
            </a:r>
            <a:r>
              <a:rPr lang="en-GB" sz="4400" dirty="0" err="1"/>
              <a:t>total_outs</a:t>
            </a:r>
            <a:endParaRPr lang="en-GB" sz="4400" dirty="0"/>
          </a:p>
          <a:p>
            <a:pPr marL="0" indent="0">
              <a:buNone/>
            </a:pPr>
            <a:r>
              <a:rPr lang="en-GB" sz="4400" dirty="0"/>
              <a:t>    FROM </a:t>
            </a:r>
          </a:p>
          <a:p>
            <a:pPr marL="0" indent="0">
              <a:buNone/>
            </a:pPr>
            <a:r>
              <a:rPr lang="en-GB" sz="4400" dirty="0"/>
              <a:t>        </a:t>
            </a:r>
            <a:r>
              <a:rPr lang="en-GB" sz="4400" dirty="0" err="1"/>
              <a:t>ipl_ball</a:t>
            </a:r>
            <a:r>
              <a:rPr lang="en-GB" sz="4400" dirty="0"/>
              <a:t> </a:t>
            </a:r>
            <a:r>
              <a:rPr lang="en-GB" sz="4400" dirty="0" err="1"/>
              <a:t>ib</a:t>
            </a:r>
            <a:endParaRPr lang="en-GB" sz="4400" dirty="0"/>
          </a:p>
          <a:p>
            <a:pPr marL="0" indent="0">
              <a:buNone/>
            </a:pPr>
            <a:r>
              <a:rPr lang="en-GB" sz="4400" dirty="0"/>
              <a:t>    INNER JOIN </a:t>
            </a:r>
          </a:p>
          <a:p>
            <a:pPr marL="0" indent="0">
              <a:buNone/>
            </a:pPr>
            <a:r>
              <a:rPr lang="en-GB" sz="4400" dirty="0"/>
              <a:t>        </a:t>
            </a:r>
            <a:r>
              <a:rPr lang="en-GB" sz="4400" dirty="0" err="1"/>
              <a:t>ipl_matches</a:t>
            </a:r>
            <a:r>
              <a:rPr lang="en-GB" sz="4400" dirty="0"/>
              <a:t> </a:t>
            </a:r>
            <a:r>
              <a:rPr lang="en-GB" sz="4400" dirty="0" err="1"/>
              <a:t>im</a:t>
            </a:r>
            <a:r>
              <a:rPr lang="en-GB" sz="4400" dirty="0"/>
              <a:t> ON ib.id = im.id</a:t>
            </a:r>
          </a:p>
          <a:p>
            <a:pPr marL="0" indent="0">
              <a:buNone/>
            </a:pPr>
            <a:r>
              <a:rPr lang="en-GB" sz="4400" dirty="0"/>
              <a:t>    GROUP BY </a:t>
            </a:r>
          </a:p>
          <a:p>
            <a:pPr marL="0" indent="0">
              <a:buNone/>
            </a:pPr>
            <a:r>
              <a:rPr lang="en-GB" sz="4400" dirty="0"/>
              <a:t>        </a:t>
            </a:r>
            <a:r>
              <a:rPr lang="en-GB" sz="4400" dirty="0" err="1"/>
              <a:t>ib.batsman</a:t>
            </a:r>
            <a:endParaRPr lang="en-GB" sz="4400" dirty="0"/>
          </a:p>
          <a:p>
            <a:pPr marL="0" indent="0">
              <a:buNone/>
            </a:pPr>
            <a:r>
              <a:rPr lang="en-GB" sz="4400" dirty="0"/>
              <a:t>    HAVING </a:t>
            </a:r>
          </a:p>
          <a:p>
            <a:pPr marL="0" indent="0">
              <a:buNone/>
            </a:pPr>
            <a:r>
              <a:rPr lang="en-GB" sz="4400" dirty="0"/>
              <a:t>        COUNT(DISTINCT </a:t>
            </a:r>
            <a:r>
              <a:rPr lang="en-GB" sz="4400" dirty="0" err="1"/>
              <a:t>im.season</a:t>
            </a:r>
            <a:r>
              <a:rPr lang="en-GB" sz="4400" dirty="0"/>
              <a:t>) &gt; 2  </a:t>
            </a:r>
          </a:p>
          <a:p>
            <a:pPr marL="0" indent="0">
              <a:buNone/>
            </a:pPr>
            <a:r>
              <a:rPr lang="en-GB" sz="4400" dirty="0"/>
              <a:t>        AND COUNT(*) &gt; 28 </a:t>
            </a:r>
          </a:p>
          <a:p>
            <a:pPr marL="0" indent="0">
              <a:buNone/>
            </a:pPr>
            <a:r>
              <a:rPr lang="en-GB" sz="4400" dirty="0"/>
              <a:t>),</a:t>
            </a:r>
          </a:p>
          <a:p>
            <a:pPr marL="0" indent="0">
              <a:buNone/>
            </a:pPr>
            <a:r>
              <a:rPr lang="en-GB" sz="4400" dirty="0" err="1"/>
              <a:t>PlayerAverages</a:t>
            </a:r>
            <a:r>
              <a:rPr lang="en-GB" sz="4400" dirty="0"/>
              <a:t> AS (</a:t>
            </a:r>
          </a:p>
          <a:p>
            <a:pPr marL="0" indent="0">
              <a:buNone/>
            </a:pPr>
            <a:r>
              <a:rPr lang="en-GB" sz="4400" dirty="0"/>
              <a:t>SELECT </a:t>
            </a:r>
          </a:p>
          <a:p>
            <a:pPr marL="0" indent="0">
              <a:buNone/>
            </a:pPr>
            <a:r>
              <a:rPr lang="en-GB" sz="4400" dirty="0"/>
              <a:t>        batsman,</a:t>
            </a:r>
          </a:p>
          <a:p>
            <a:pPr marL="0" indent="0">
              <a:buNone/>
            </a:pPr>
            <a:r>
              <a:rPr lang="en-GB" sz="4400" dirty="0"/>
              <a:t>        </a:t>
            </a:r>
            <a:r>
              <a:rPr lang="en-GB" sz="4400" dirty="0" err="1"/>
              <a:t>total_runs</a:t>
            </a:r>
            <a:r>
              <a:rPr lang="en-GB" sz="4400" dirty="0"/>
              <a:t>,</a:t>
            </a:r>
          </a:p>
          <a:p>
            <a:pPr marL="0" indent="0">
              <a:buNone/>
            </a:pPr>
            <a:endParaRPr lang="en-GB" sz="4400" dirty="0"/>
          </a:p>
          <a:p>
            <a:pPr marL="0" indent="0">
              <a:buNone/>
            </a:pPr>
            <a:endParaRPr lang="en-GB" dirty="0"/>
          </a:p>
        </p:txBody>
      </p:sp>
      <p:sp>
        <p:nvSpPr>
          <p:cNvPr id="4" name="Content Placeholder 3">
            <a:extLst>
              <a:ext uri="{FF2B5EF4-FFF2-40B4-BE49-F238E27FC236}">
                <a16:creationId xmlns:a16="http://schemas.microsoft.com/office/drawing/2014/main" id="{012DD6F9-9820-B0FF-29CE-9D871CBE660F}"/>
              </a:ext>
            </a:extLst>
          </p:cNvPr>
          <p:cNvSpPr>
            <a:spLocks noGrp="1"/>
          </p:cNvSpPr>
          <p:nvPr>
            <p:ph sz="half" idx="2"/>
          </p:nvPr>
        </p:nvSpPr>
        <p:spPr>
          <a:xfrm>
            <a:off x="6172200" y="1600200"/>
            <a:ext cx="5181600" cy="5257799"/>
          </a:xfrm>
          <a:solidFill>
            <a:schemeClr val="accent3">
              <a:lumMod val="40000"/>
              <a:lumOff val="60000"/>
            </a:schemeClr>
          </a:solidFill>
        </p:spPr>
        <p:txBody>
          <a:bodyPr>
            <a:normAutofit fontScale="25000" lnSpcReduction="20000"/>
          </a:bodyPr>
          <a:lstStyle/>
          <a:p>
            <a:pPr marL="0" indent="0">
              <a:buNone/>
            </a:pPr>
            <a:r>
              <a:rPr lang="en-GB" sz="4400" dirty="0" err="1"/>
              <a:t>total_outs</a:t>
            </a:r>
            <a:r>
              <a:rPr lang="en-GB" sz="4400" dirty="0"/>
              <a:t>,</a:t>
            </a:r>
          </a:p>
          <a:p>
            <a:pPr marL="0" indent="0">
              <a:buNone/>
            </a:pPr>
            <a:r>
              <a:rPr lang="en-GB" sz="4400" dirty="0"/>
              <a:t>        </a:t>
            </a:r>
            <a:r>
              <a:rPr lang="en-GB" sz="4400" dirty="0" err="1"/>
              <a:t>total_innings</a:t>
            </a:r>
            <a:r>
              <a:rPr lang="en-GB" sz="4400" dirty="0"/>
              <a:t>,</a:t>
            </a:r>
          </a:p>
          <a:p>
            <a:pPr marL="0" indent="0">
              <a:buNone/>
            </a:pPr>
            <a:r>
              <a:rPr lang="en-GB" sz="4400" dirty="0"/>
              <a:t>        CASE </a:t>
            </a:r>
          </a:p>
          <a:p>
            <a:pPr marL="0" indent="0">
              <a:buNone/>
            </a:pPr>
            <a:r>
              <a:rPr lang="en-GB" sz="4400" dirty="0"/>
              <a:t>            WHEN </a:t>
            </a:r>
            <a:r>
              <a:rPr lang="en-GB" sz="4400" dirty="0" err="1"/>
              <a:t>total_outs</a:t>
            </a:r>
            <a:r>
              <a:rPr lang="en-GB" sz="4400" dirty="0"/>
              <a:t> &gt; 0 THEN </a:t>
            </a:r>
            <a:r>
              <a:rPr lang="en-GB" sz="4400" dirty="0" err="1"/>
              <a:t>total_runs</a:t>
            </a:r>
            <a:r>
              <a:rPr lang="en-GB" sz="4400" dirty="0"/>
              <a:t>::decimal / </a:t>
            </a:r>
            <a:r>
              <a:rPr lang="en-GB" sz="4400" dirty="0" err="1"/>
              <a:t>total_outs</a:t>
            </a:r>
            <a:endParaRPr lang="en-GB" sz="4400" dirty="0"/>
          </a:p>
          <a:p>
            <a:pPr marL="0" indent="0">
              <a:buNone/>
            </a:pPr>
            <a:r>
              <a:rPr lang="en-GB" sz="4400" dirty="0"/>
              <a:t>            ELSE NULL</a:t>
            </a:r>
          </a:p>
          <a:p>
            <a:pPr marL="0" indent="0">
              <a:buNone/>
            </a:pPr>
            <a:r>
              <a:rPr lang="en-GB" sz="4400" dirty="0"/>
              <a:t>        END AS </a:t>
            </a:r>
            <a:r>
              <a:rPr lang="en-GB" sz="4400" dirty="0" err="1"/>
              <a:t>batting_average</a:t>
            </a:r>
            <a:endParaRPr lang="en-GB" sz="4400" dirty="0"/>
          </a:p>
          <a:p>
            <a:pPr marL="0" indent="0">
              <a:buNone/>
            </a:pPr>
            <a:r>
              <a:rPr lang="en-GB" sz="4400" dirty="0"/>
              <a:t>    FROM </a:t>
            </a:r>
          </a:p>
          <a:p>
            <a:pPr marL="0" indent="0">
              <a:buNone/>
            </a:pPr>
            <a:r>
              <a:rPr lang="en-GB" sz="4400" dirty="0"/>
              <a:t>        </a:t>
            </a:r>
            <a:r>
              <a:rPr lang="en-GB" sz="4400" dirty="0" err="1"/>
              <a:t>PlayerStats</a:t>
            </a:r>
            <a:endParaRPr lang="en-GB" sz="4400" dirty="0"/>
          </a:p>
          <a:p>
            <a:pPr marL="0" indent="0">
              <a:buNone/>
            </a:pPr>
            <a:r>
              <a:rPr lang="en-GB" sz="4400" dirty="0"/>
              <a:t>)</a:t>
            </a:r>
          </a:p>
          <a:p>
            <a:pPr marL="0" indent="0">
              <a:buNone/>
            </a:pPr>
            <a:r>
              <a:rPr lang="en-GB" sz="4400" dirty="0"/>
              <a:t>SELECT </a:t>
            </a:r>
          </a:p>
          <a:p>
            <a:pPr marL="0" indent="0">
              <a:buNone/>
            </a:pPr>
            <a:r>
              <a:rPr lang="en-GB" sz="4400" dirty="0"/>
              <a:t>    batsman,</a:t>
            </a:r>
          </a:p>
          <a:p>
            <a:pPr marL="0" indent="0">
              <a:buNone/>
            </a:pPr>
            <a:r>
              <a:rPr lang="en-GB" sz="4400" dirty="0"/>
              <a:t>    </a:t>
            </a:r>
            <a:r>
              <a:rPr lang="en-GB" sz="4400" dirty="0" err="1"/>
              <a:t>total_runs</a:t>
            </a:r>
            <a:r>
              <a:rPr lang="en-GB" sz="4400" dirty="0"/>
              <a:t>,</a:t>
            </a:r>
          </a:p>
          <a:p>
            <a:pPr marL="0" indent="0">
              <a:buNone/>
            </a:pPr>
            <a:r>
              <a:rPr lang="en-GB" sz="4400" dirty="0"/>
              <a:t>    </a:t>
            </a:r>
            <a:r>
              <a:rPr lang="en-GB" sz="4400" dirty="0" err="1"/>
              <a:t>total_outs</a:t>
            </a:r>
            <a:r>
              <a:rPr lang="en-GB" sz="4400" dirty="0"/>
              <a:t>,</a:t>
            </a:r>
          </a:p>
          <a:p>
            <a:pPr marL="0" indent="0">
              <a:buNone/>
            </a:pPr>
            <a:r>
              <a:rPr lang="en-GB" sz="4400" dirty="0"/>
              <a:t>    </a:t>
            </a:r>
            <a:r>
              <a:rPr lang="en-GB" sz="4400" dirty="0" err="1"/>
              <a:t>total_innings</a:t>
            </a:r>
            <a:r>
              <a:rPr lang="en-GB" sz="4400" dirty="0"/>
              <a:t>,</a:t>
            </a:r>
          </a:p>
          <a:p>
            <a:pPr marL="0" indent="0">
              <a:buNone/>
            </a:pPr>
            <a:r>
              <a:rPr lang="en-GB" sz="4400" dirty="0"/>
              <a:t>    </a:t>
            </a:r>
            <a:r>
              <a:rPr lang="en-GB" sz="4400" dirty="0" err="1"/>
              <a:t>batting_average</a:t>
            </a:r>
            <a:endParaRPr lang="en-GB" sz="4400" dirty="0"/>
          </a:p>
          <a:p>
            <a:pPr marL="0" indent="0">
              <a:buNone/>
            </a:pPr>
            <a:r>
              <a:rPr lang="en-GB" sz="4400" dirty="0"/>
              <a:t>FROM </a:t>
            </a:r>
          </a:p>
          <a:p>
            <a:pPr marL="0" indent="0">
              <a:buNone/>
            </a:pPr>
            <a:r>
              <a:rPr lang="en-GB" sz="4400" dirty="0"/>
              <a:t>    </a:t>
            </a:r>
            <a:r>
              <a:rPr lang="en-GB" sz="4400" dirty="0" err="1"/>
              <a:t>PlayerAverages</a:t>
            </a:r>
            <a:endParaRPr lang="en-GB" sz="4400" dirty="0"/>
          </a:p>
          <a:p>
            <a:pPr marL="0" indent="0">
              <a:buNone/>
            </a:pPr>
            <a:r>
              <a:rPr lang="en-GB" sz="4400" dirty="0"/>
              <a:t>ORDER BY </a:t>
            </a:r>
          </a:p>
          <a:p>
            <a:pPr marL="0" indent="0">
              <a:buNone/>
            </a:pPr>
            <a:r>
              <a:rPr lang="en-GB" sz="4400" dirty="0"/>
              <a:t>    </a:t>
            </a:r>
            <a:r>
              <a:rPr lang="en-GB" sz="4400" dirty="0" err="1"/>
              <a:t>batting_average</a:t>
            </a:r>
            <a:r>
              <a:rPr lang="en-GB" sz="4400" dirty="0"/>
              <a:t> DESC</a:t>
            </a:r>
          </a:p>
          <a:p>
            <a:pPr marL="0" indent="0">
              <a:buNone/>
            </a:pPr>
            <a:r>
              <a:rPr lang="en-GB" sz="4400" dirty="0"/>
              <a:t>LIMIT 3;</a:t>
            </a:r>
          </a:p>
          <a:p>
            <a:pPr marL="0" indent="0">
              <a:buNone/>
            </a:pPr>
            <a:endParaRPr lang="en-GB" sz="2400" dirty="0"/>
          </a:p>
        </p:txBody>
      </p:sp>
    </p:spTree>
    <p:extLst>
      <p:ext uri="{BB962C8B-B14F-4D97-AF65-F5344CB8AC3E}">
        <p14:creationId xmlns:p14="http://schemas.microsoft.com/office/powerpoint/2010/main" val="35264583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3B2C7-240B-27CF-4E34-1FB1B2876BBB}"/>
              </a:ext>
            </a:extLst>
          </p:cNvPr>
          <p:cNvSpPr>
            <a:spLocks noGrp="1"/>
          </p:cNvSpPr>
          <p:nvPr>
            <p:ph type="title"/>
          </p:nvPr>
        </p:nvSpPr>
        <p:spPr>
          <a:solidFill>
            <a:schemeClr val="accent5"/>
          </a:solidFill>
        </p:spPr>
        <p:txBody>
          <a:bodyPr>
            <a:noAutofit/>
          </a:bodyPr>
          <a:lstStyle/>
          <a:p>
            <a:r>
              <a:rPr lang="en-GB" sz="2000" dirty="0">
                <a:latin typeface="Aptos SemiBold" panose="020B0004020202020204" pitchFamily="34" charset="0"/>
              </a:rPr>
              <a:t>2. Now you need to get 2-3 players with good Average who have played more the 2 </a:t>
            </a:r>
            <a:r>
              <a:rPr lang="en-GB" sz="2000" dirty="0" err="1">
                <a:latin typeface="Aptos SemiBold" panose="020B0004020202020204" pitchFamily="34" charset="0"/>
              </a:rPr>
              <a:t>ipl</a:t>
            </a:r>
            <a:r>
              <a:rPr lang="en-GB" sz="2000" dirty="0">
                <a:latin typeface="Aptos SemiBold" panose="020B0004020202020204" pitchFamily="34" charset="0"/>
              </a:rPr>
              <a:t> seasons. And to do that you have to make a list of 10 players you want to bid in the auction so that when you try to grab them in auction you should not pay the amount greater than you have in the purse for a particular player.</a:t>
            </a:r>
            <a:endParaRPr lang="en-GB" sz="2000" dirty="0"/>
          </a:p>
        </p:txBody>
      </p:sp>
      <p:graphicFrame>
        <p:nvGraphicFramePr>
          <p:cNvPr id="9" name="Content Placeholder 8">
            <a:extLst>
              <a:ext uri="{FF2B5EF4-FFF2-40B4-BE49-F238E27FC236}">
                <a16:creationId xmlns:a16="http://schemas.microsoft.com/office/drawing/2014/main" id="{9D4138D0-84CA-3929-59AA-F262FBC46C87}"/>
              </a:ext>
            </a:extLst>
          </p:cNvPr>
          <p:cNvGraphicFramePr>
            <a:graphicFrameLocks noGrp="1"/>
          </p:cNvGraphicFramePr>
          <p:nvPr>
            <p:ph sz="half" idx="1"/>
            <p:extLst>
              <p:ext uri="{D42A27DB-BD31-4B8C-83A1-F6EECF244321}">
                <p14:modId xmlns:p14="http://schemas.microsoft.com/office/powerpoint/2010/main" val="2365012091"/>
              </p:ext>
            </p:extLst>
          </p:nvPr>
        </p:nvGraphicFramePr>
        <p:xfrm>
          <a:off x="838200" y="2171699"/>
          <a:ext cx="4711700" cy="4005262"/>
        </p:xfrm>
        <a:graphic>
          <a:graphicData uri="http://schemas.openxmlformats.org/drawingml/2006/table">
            <a:tbl>
              <a:tblPr/>
              <a:tblGrid>
                <a:gridCol w="775879">
                  <a:extLst>
                    <a:ext uri="{9D8B030D-6E8A-4147-A177-3AD203B41FA5}">
                      <a16:colId xmlns:a16="http://schemas.microsoft.com/office/drawing/2014/main" val="3999932282"/>
                    </a:ext>
                  </a:extLst>
                </a:gridCol>
                <a:gridCol w="846413">
                  <a:extLst>
                    <a:ext uri="{9D8B030D-6E8A-4147-A177-3AD203B41FA5}">
                      <a16:colId xmlns:a16="http://schemas.microsoft.com/office/drawing/2014/main" val="1402246822"/>
                    </a:ext>
                  </a:extLst>
                </a:gridCol>
                <a:gridCol w="846413">
                  <a:extLst>
                    <a:ext uri="{9D8B030D-6E8A-4147-A177-3AD203B41FA5}">
                      <a16:colId xmlns:a16="http://schemas.microsoft.com/office/drawing/2014/main" val="998086748"/>
                    </a:ext>
                  </a:extLst>
                </a:gridCol>
                <a:gridCol w="1029803">
                  <a:extLst>
                    <a:ext uri="{9D8B030D-6E8A-4147-A177-3AD203B41FA5}">
                      <a16:colId xmlns:a16="http://schemas.microsoft.com/office/drawing/2014/main" val="200276396"/>
                    </a:ext>
                  </a:extLst>
                </a:gridCol>
                <a:gridCol w="1213192">
                  <a:extLst>
                    <a:ext uri="{9D8B030D-6E8A-4147-A177-3AD203B41FA5}">
                      <a16:colId xmlns:a16="http://schemas.microsoft.com/office/drawing/2014/main" val="2560749911"/>
                    </a:ext>
                  </a:extLst>
                </a:gridCol>
              </a:tblGrid>
              <a:tr h="314138">
                <a:tc>
                  <a:txBody>
                    <a:bodyPr/>
                    <a:lstStyle/>
                    <a:p>
                      <a:pPr algn="l" fontAlgn="b"/>
                      <a:r>
                        <a:rPr lang="en-GB" sz="1100" b="1" i="0" u="none" strike="noStrike">
                          <a:solidFill>
                            <a:srgbClr val="FFFFFF"/>
                          </a:solidFill>
                          <a:effectLst/>
                          <a:latin typeface="Aptos Narrow" panose="020B0004020202020204" pitchFamily="34" charset="0"/>
                        </a:rPr>
                        <a:t>batsman</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total_runs</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total_outs</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total_innings</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batting_average</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096576387"/>
                  </a:ext>
                </a:extLst>
              </a:tr>
              <a:tr h="314138">
                <a:tc>
                  <a:txBody>
                    <a:bodyPr/>
                    <a:lstStyle/>
                    <a:p>
                      <a:pPr algn="l" fontAlgn="b"/>
                      <a:r>
                        <a:rPr lang="en-GB" sz="1100" b="0" i="0" u="none" strike="noStrike">
                          <a:solidFill>
                            <a:srgbClr val="000000"/>
                          </a:solidFill>
                          <a:effectLst/>
                          <a:latin typeface="Aptos Narrow" panose="020B0004020202020204" pitchFamily="34" charset="0"/>
                        </a:rPr>
                        <a:t>MEK Hussey</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348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162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0" i="0" u="none" strike="noStrike">
                          <a:solidFill>
                            <a:srgbClr val="000000"/>
                          </a:solidFill>
                          <a:effectLst/>
                          <a:latin typeface="Aptos Narrow" panose="020B0004020202020204" pitchFamily="34" charset="0"/>
                        </a:rPr>
                        <a:t>NULL</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51532322"/>
                  </a:ext>
                </a:extLst>
              </a:tr>
              <a:tr h="314138">
                <a:tc>
                  <a:txBody>
                    <a:bodyPr/>
                    <a:lstStyle/>
                    <a:p>
                      <a:pPr algn="l" fontAlgn="b"/>
                      <a:r>
                        <a:rPr lang="en-GB" sz="1100" b="0" i="0" u="none" strike="noStrike">
                          <a:solidFill>
                            <a:srgbClr val="000000"/>
                          </a:solidFill>
                          <a:effectLst/>
                          <a:latin typeface="Aptos Narrow" panose="020B0004020202020204" pitchFamily="34" charset="0"/>
                        </a:rPr>
                        <a:t>D Salunkhe</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78</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60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0" i="0" u="none" strike="noStrike">
                          <a:solidFill>
                            <a:srgbClr val="000000"/>
                          </a:solidFill>
                          <a:effectLst/>
                          <a:latin typeface="Aptos Narrow" panose="020B0004020202020204" pitchFamily="34" charset="0"/>
                        </a:rPr>
                        <a:t>NULL</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021575754"/>
                  </a:ext>
                </a:extLst>
              </a:tr>
              <a:tr h="314138">
                <a:tc>
                  <a:txBody>
                    <a:bodyPr/>
                    <a:lstStyle/>
                    <a:p>
                      <a:pPr algn="l" fontAlgn="b"/>
                      <a:r>
                        <a:rPr lang="en-GB" sz="1100" b="0" i="0" u="none" strike="noStrike">
                          <a:solidFill>
                            <a:srgbClr val="000000"/>
                          </a:solidFill>
                          <a:effectLst/>
                          <a:latin typeface="Aptos Narrow" panose="020B0004020202020204" pitchFamily="34" charset="0"/>
                        </a:rPr>
                        <a:t>G Gambhir</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174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147</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0" i="0" u="none" strike="noStrike">
                          <a:solidFill>
                            <a:srgbClr val="000000"/>
                          </a:solidFill>
                          <a:effectLst/>
                          <a:latin typeface="Aptos Narrow" panose="020B0004020202020204" pitchFamily="34" charset="0"/>
                        </a:rPr>
                        <a:t>NULL</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264715300"/>
                  </a:ext>
                </a:extLst>
              </a:tr>
              <a:tr h="314138">
                <a:tc>
                  <a:txBody>
                    <a:bodyPr/>
                    <a:lstStyle/>
                    <a:p>
                      <a:pPr algn="l" fontAlgn="b"/>
                      <a:r>
                        <a:rPr lang="en-GB" sz="1100" b="0" i="0" u="none" strike="noStrike">
                          <a:solidFill>
                            <a:srgbClr val="000000"/>
                          </a:solidFill>
                          <a:effectLst/>
                          <a:latin typeface="Aptos Narrow" panose="020B0004020202020204" pitchFamily="34" charset="0"/>
                        </a:rPr>
                        <a:t>S Dhawan</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156</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132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0" i="0" u="none" strike="noStrike" dirty="0">
                          <a:solidFill>
                            <a:srgbClr val="000000"/>
                          </a:solidFill>
                          <a:effectLst/>
                          <a:latin typeface="Aptos Narrow" panose="020B0004020202020204" pitchFamily="34" charset="0"/>
                        </a:rPr>
                        <a:t>NULL</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879199830"/>
                  </a:ext>
                </a:extLst>
              </a:tr>
              <a:tr h="589010">
                <a:tc>
                  <a:txBody>
                    <a:bodyPr/>
                    <a:lstStyle/>
                    <a:p>
                      <a:pPr algn="l" fontAlgn="b"/>
                      <a:r>
                        <a:rPr lang="en-GB" sz="1100" b="0" i="0" u="none" strike="noStrike">
                          <a:solidFill>
                            <a:srgbClr val="000000"/>
                          </a:solidFill>
                          <a:effectLst/>
                          <a:latin typeface="Aptos Narrow" panose="020B0004020202020204" pitchFamily="34" charset="0"/>
                        </a:rPr>
                        <a:t>BB McCullum</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474</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231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0" i="0" u="none" strike="noStrike">
                          <a:solidFill>
                            <a:srgbClr val="000000"/>
                          </a:solidFill>
                          <a:effectLst/>
                          <a:latin typeface="Aptos Narrow" panose="020B0004020202020204" pitchFamily="34" charset="0"/>
                        </a:rPr>
                        <a:t>NULL</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861249324"/>
                  </a:ext>
                </a:extLst>
              </a:tr>
              <a:tr h="314138">
                <a:tc>
                  <a:txBody>
                    <a:bodyPr/>
                    <a:lstStyle/>
                    <a:p>
                      <a:pPr algn="l" fontAlgn="b"/>
                      <a:r>
                        <a:rPr lang="en-GB" sz="1100" b="0" i="0" u="none" strike="noStrike">
                          <a:solidFill>
                            <a:srgbClr val="000000"/>
                          </a:solidFill>
                          <a:effectLst/>
                          <a:latin typeface="Aptos Narrow" panose="020B0004020202020204" pitchFamily="34" charset="0"/>
                        </a:rPr>
                        <a:t>JR Hopes</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213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102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71</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4256976019"/>
                  </a:ext>
                </a:extLst>
              </a:tr>
              <a:tr h="589010">
                <a:tc>
                  <a:txBody>
                    <a:bodyPr/>
                    <a:lstStyle/>
                    <a:p>
                      <a:pPr algn="l" fontAlgn="b"/>
                      <a:r>
                        <a:rPr lang="en-GB" sz="1100" b="0" i="0" u="none" strike="noStrike">
                          <a:solidFill>
                            <a:srgbClr val="000000"/>
                          </a:solidFill>
                          <a:effectLst/>
                          <a:latin typeface="Aptos Narrow" panose="020B0004020202020204" pitchFamily="34" charset="0"/>
                        </a:rPr>
                        <a:t>KC Sangakkara</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162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105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54</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989035608"/>
                  </a:ext>
                </a:extLst>
              </a:tr>
              <a:tr h="314138">
                <a:tc>
                  <a:txBody>
                    <a:bodyPr/>
                    <a:lstStyle/>
                    <a:p>
                      <a:pPr algn="l" fontAlgn="b"/>
                      <a:r>
                        <a:rPr lang="en-GB" sz="1100" b="0" i="0" u="none" strike="noStrike">
                          <a:solidFill>
                            <a:srgbClr val="000000"/>
                          </a:solidFill>
                          <a:effectLst/>
                          <a:latin typeface="Aptos Narrow" panose="020B0004020202020204" pitchFamily="34" charset="0"/>
                        </a:rPr>
                        <a:t>SK Raina</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96</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42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32</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524015453"/>
                  </a:ext>
                </a:extLst>
              </a:tr>
              <a:tr h="314138">
                <a:tc>
                  <a:txBody>
                    <a:bodyPr/>
                    <a:lstStyle/>
                    <a:p>
                      <a:pPr algn="l" fontAlgn="b"/>
                      <a:r>
                        <a:rPr lang="en-GB" sz="1100" b="0" i="0" u="none" strike="noStrike">
                          <a:solidFill>
                            <a:srgbClr val="000000"/>
                          </a:solidFill>
                          <a:effectLst/>
                          <a:latin typeface="Aptos Narrow" panose="020B0004020202020204" pitchFamily="34" charset="0"/>
                        </a:rPr>
                        <a:t>K Goel</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72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60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24</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1248398515"/>
                  </a:ext>
                </a:extLst>
              </a:tr>
              <a:tr h="314138">
                <a:tc>
                  <a:txBody>
                    <a:bodyPr/>
                    <a:lstStyle/>
                    <a:p>
                      <a:pPr algn="l" fontAlgn="b"/>
                      <a:r>
                        <a:rPr lang="en-GB" sz="1100" b="0" i="0" u="none" strike="noStrike">
                          <a:solidFill>
                            <a:srgbClr val="000000"/>
                          </a:solidFill>
                          <a:effectLst/>
                          <a:latin typeface="Aptos Narrow" panose="020B0004020202020204" pitchFamily="34" charset="0"/>
                        </a:rPr>
                        <a:t>RT Ponting</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60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3</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60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20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358198160"/>
                  </a:ext>
                </a:extLst>
              </a:tr>
            </a:tbl>
          </a:graphicData>
        </a:graphic>
      </p:graphicFrame>
      <p:graphicFrame>
        <p:nvGraphicFramePr>
          <p:cNvPr id="6" name="Content Placeholder 5">
            <a:extLst>
              <a:ext uri="{FF2B5EF4-FFF2-40B4-BE49-F238E27FC236}">
                <a16:creationId xmlns:a16="http://schemas.microsoft.com/office/drawing/2014/main" id="{6EB5275C-FE8F-87E5-DAD5-A1348405D194}"/>
              </a:ext>
            </a:extLst>
          </p:cNvPr>
          <p:cNvGraphicFramePr>
            <a:graphicFrameLocks noGrp="1"/>
          </p:cNvGraphicFramePr>
          <p:nvPr>
            <p:ph sz="half" idx="2"/>
            <p:extLst>
              <p:ext uri="{D42A27DB-BD31-4B8C-83A1-F6EECF244321}">
                <p14:modId xmlns:p14="http://schemas.microsoft.com/office/powerpoint/2010/main" val="2827982642"/>
              </p:ext>
            </p:extLst>
          </p:nvPr>
        </p:nvGraphicFramePr>
        <p:xfrm>
          <a:off x="6010380" y="2171699"/>
          <a:ext cx="5181600" cy="40052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779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E1076B-11B4-406F-FDF3-ECC9A6BF4A3D}"/>
              </a:ext>
            </a:extLst>
          </p:cNvPr>
          <p:cNvSpPr>
            <a:spLocks noGrp="1"/>
          </p:cNvSpPr>
          <p:nvPr>
            <p:ph type="title"/>
          </p:nvPr>
        </p:nvSpPr>
        <p:spPr>
          <a:solidFill>
            <a:schemeClr val="accent5"/>
          </a:solidFill>
        </p:spPr>
        <p:txBody>
          <a:bodyPr>
            <a:noAutofit/>
          </a:bodyPr>
          <a:lstStyle/>
          <a:p>
            <a:r>
              <a:rPr lang="en-GB" sz="2000" dirty="0">
                <a:latin typeface="Aptos SemiBold" panose="020B0004020202020204" pitchFamily="34" charset="0"/>
              </a:rPr>
              <a:t>3. Now you need to get 2-3 Hard-hitting players who have scored most runs in boundaries and have played more the 2 </a:t>
            </a:r>
            <a:r>
              <a:rPr lang="en-GB" sz="2000" dirty="0" err="1">
                <a:latin typeface="Aptos SemiBold" panose="020B0004020202020204" pitchFamily="34" charset="0"/>
              </a:rPr>
              <a:t>ipl</a:t>
            </a:r>
            <a:r>
              <a:rPr lang="en-GB" sz="2000" dirty="0">
                <a:latin typeface="Aptos SemiBold" panose="020B0004020202020204" pitchFamily="34" charset="0"/>
              </a:rPr>
              <a:t> season. To do that you have to make a list of 10 players you want to bid in the auction so that when you try to grab them in auction you should not pay the amount greater than you have in the purse for a particular player.</a:t>
            </a:r>
          </a:p>
        </p:txBody>
      </p:sp>
      <p:sp>
        <p:nvSpPr>
          <p:cNvPr id="3" name="Content Placeholder 2">
            <a:extLst>
              <a:ext uri="{FF2B5EF4-FFF2-40B4-BE49-F238E27FC236}">
                <a16:creationId xmlns:a16="http://schemas.microsoft.com/office/drawing/2014/main" id="{F7D2370D-9294-CBDB-B52D-739571429180}"/>
              </a:ext>
            </a:extLst>
          </p:cNvPr>
          <p:cNvSpPr>
            <a:spLocks noGrp="1"/>
          </p:cNvSpPr>
          <p:nvPr>
            <p:ph sz="half" idx="1"/>
          </p:nvPr>
        </p:nvSpPr>
        <p:spPr>
          <a:xfrm>
            <a:off x="1170039" y="1781176"/>
            <a:ext cx="9743766" cy="4894928"/>
          </a:xfrm>
          <a:solidFill>
            <a:schemeClr val="accent3">
              <a:lumMod val="40000"/>
              <a:lumOff val="60000"/>
            </a:schemeClr>
          </a:solidFill>
        </p:spPr>
        <p:txBody>
          <a:bodyPr>
            <a:normAutofit fontScale="25000" lnSpcReduction="20000"/>
          </a:bodyPr>
          <a:lstStyle/>
          <a:p>
            <a:pPr marL="0" indent="0">
              <a:buNone/>
            </a:pPr>
            <a:r>
              <a:rPr lang="en-GB" sz="4000" dirty="0"/>
              <a:t>WITH </a:t>
            </a:r>
            <a:r>
              <a:rPr lang="en-GB" sz="4000" dirty="0" err="1"/>
              <a:t>BoundaryScorers</a:t>
            </a:r>
            <a:r>
              <a:rPr lang="en-GB" sz="4000" dirty="0"/>
              <a:t> AS (</a:t>
            </a:r>
          </a:p>
          <a:p>
            <a:pPr marL="0" indent="0">
              <a:buNone/>
            </a:pPr>
            <a:r>
              <a:rPr lang="en-GB" sz="4000" dirty="0"/>
              <a:t>    SELECT </a:t>
            </a:r>
          </a:p>
          <a:p>
            <a:pPr marL="0" indent="0">
              <a:buNone/>
            </a:pPr>
            <a:r>
              <a:rPr lang="en-GB" sz="4000" dirty="0"/>
              <a:t>        </a:t>
            </a:r>
            <a:r>
              <a:rPr lang="en-GB" sz="4000" dirty="0" err="1"/>
              <a:t>ib.batsman</a:t>
            </a:r>
            <a:r>
              <a:rPr lang="en-GB" sz="4000" dirty="0"/>
              <a:t> AS </a:t>
            </a:r>
            <a:r>
              <a:rPr lang="en-GB" sz="4000" dirty="0" err="1"/>
              <a:t>player_name</a:t>
            </a:r>
            <a:r>
              <a:rPr lang="en-GB" sz="4000" dirty="0"/>
              <a:t>,</a:t>
            </a:r>
          </a:p>
          <a:p>
            <a:pPr marL="0" indent="0">
              <a:buNone/>
            </a:pPr>
            <a:r>
              <a:rPr lang="en-GB" sz="4000" dirty="0"/>
              <a:t>        COUNT(*) AS </a:t>
            </a:r>
            <a:r>
              <a:rPr lang="en-GB" sz="4000" dirty="0" err="1"/>
              <a:t>boundary_count</a:t>
            </a:r>
            <a:r>
              <a:rPr lang="en-GB" sz="4000" dirty="0"/>
              <a:t>,</a:t>
            </a:r>
          </a:p>
          <a:p>
            <a:pPr marL="0" indent="0">
              <a:buNone/>
            </a:pPr>
            <a:r>
              <a:rPr lang="en-GB" sz="4000" dirty="0"/>
              <a:t>        SUM(CASE WHEN </a:t>
            </a:r>
            <a:r>
              <a:rPr lang="en-GB" sz="4000" dirty="0" err="1"/>
              <a:t>ib.batsman_runs</a:t>
            </a:r>
            <a:r>
              <a:rPr lang="en-GB" sz="4000" dirty="0"/>
              <a:t> IN (4, 6) THEN </a:t>
            </a:r>
            <a:r>
              <a:rPr lang="en-GB" sz="4000" dirty="0" err="1"/>
              <a:t>ib.batsman_runs</a:t>
            </a:r>
            <a:r>
              <a:rPr lang="en-GB" sz="4000" dirty="0"/>
              <a:t> ELSE 0 END) AS </a:t>
            </a:r>
            <a:r>
              <a:rPr lang="en-GB" sz="4000" dirty="0" err="1"/>
              <a:t>boundary_runs</a:t>
            </a:r>
            <a:endParaRPr lang="en-GB" sz="4000" dirty="0"/>
          </a:p>
          <a:p>
            <a:pPr marL="0" indent="0">
              <a:buNone/>
            </a:pPr>
            <a:r>
              <a:rPr lang="en-GB" sz="4000" dirty="0"/>
              <a:t>    FROM </a:t>
            </a:r>
          </a:p>
          <a:p>
            <a:pPr marL="0" indent="0">
              <a:buNone/>
            </a:pPr>
            <a:r>
              <a:rPr lang="en-GB" sz="4000" dirty="0"/>
              <a:t>        </a:t>
            </a:r>
            <a:r>
              <a:rPr lang="en-GB" sz="4000" dirty="0" err="1"/>
              <a:t>IPL_ball</a:t>
            </a:r>
            <a:r>
              <a:rPr lang="en-GB" sz="4000" dirty="0"/>
              <a:t> </a:t>
            </a:r>
            <a:r>
              <a:rPr lang="en-GB" sz="4000" dirty="0" err="1"/>
              <a:t>ib</a:t>
            </a:r>
            <a:endParaRPr lang="en-GB" sz="4000" dirty="0"/>
          </a:p>
          <a:p>
            <a:pPr marL="0" indent="0">
              <a:buNone/>
            </a:pPr>
            <a:r>
              <a:rPr lang="en-GB" sz="4000" dirty="0"/>
              <a:t>    JOIN </a:t>
            </a:r>
          </a:p>
          <a:p>
            <a:pPr marL="0" indent="0">
              <a:buNone/>
            </a:pPr>
            <a:r>
              <a:rPr lang="en-GB" sz="4000" dirty="0"/>
              <a:t>        </a:t>
            </a:r>
            <a:r>
              <a:rPr lang="en-GB" sz="4000" dirty="0" err="1"/>
              <a:t>IPL_matches</a:t>
            </a:r>
            <a:r>
              <a:rPr lang="en-GB" sz="4000" dirty="0"/>
              <a:t> </a:t>
            </a:r>
            <a:r>
              <a:rPr lang="en-GB" sz="4000" dirty="0" err="1"/>
              <a:t>im</a:t>
            </a:r>
            <a:r>
              <a:rPr lang="en-GB" sz="4000" dirty="0"/>
              <a:t> ON ib.id = im.id</a:t>
            </a:r>
          </a:p>
          <a:p>
            <a:pPr marL="0" indent="0">
              <a:buNone/>
            </a:pPr>
            <a:r>
              <a:rPr lang="en-GB" sz="4000" dirty="0"/>
              <a:t>    GROUP BY </a:t>
            </a:r>
          </a:p>
          <a:p>
            <a:pPr marL="0" indent="0">
              <a:buNone/>
            </a:pPr>
            <a:r>
              <a:rPr lang="en-GB" sz="4000" dirty="0"/>
              <a:t>        </a:t>
            </a:r>
            <a:r>
              <a:rPr lang="en-GB" sz="4000" dirty="0" err="1"/>
              <a:t>ib.batsman</a:t>
            </a:r>
            <a:endParaRPr lang="en-GB" sz="4000" dirty="0"/>
          </a:p>
          <a:p>
            <a:pPr marL="0" indent="0">
              <a:buNone/>
            </a:pPr>
            <a:r>
              <a:rPr lang="en-GB" sz="4000" dirty="0"/>
              <a:t>    HAVING </a:t>
            </a:r>
          </a:p>
          <a:p>
            <a:pPr marL="0" indent="0">
              <a:buNone/>
            </a:pPr>
            <a:r>
              <a:rPr lang="en-GB" sz="4000" dirty="0"/>
              <a:t>        COUNT(DISTINCT </a:t>
            </a:r>
            <a:r>
              <a:rPr lang="en-GB" sz="4000" dirty="0" err="1"/>
              <a:t>im.season</a:t>
            </a:r>
            <a:r>
              <a:rPr lang="en-GB" sz="4000" dirty="0"/>
              <a:t>) &gt; 2</a:t>
            </a:r>
          </a:p>
          <a:p>
            <a:pPr marL="0" indent="0">
              <a:buNone/>
            </a:pPr>
            <a:r>
              <a:rPr lang="en-GB" sz="4000" dirty="0"/>
              <a:t>)</a:t>
            </a:r>
          </a:p>
          <a:p>
            <a:pPr marL="0" indent="0">
              <a:buNone/>
            </a:pPr>
            <a:r>
              <a:rPr lang="en-GB" sz="4000" dirty="0"/>
              <a:t>SELECT </a:t>
            </a:r>
          </a:p>
          <a:p>
            <a:pPr marL="0" indent="0">
              <a:buNone/>
            </a:pPr>
            <a:r>
              <a:rPr lang="en-GB" sz="4000" dirty="0"/>
              <a:t>    *</a:t>
            </a:r>
          </a:p>
          <a:p>
            <a:pPr marL="0" indent="0">
              <a:buNone/>
            </a:pPr>
            <a:r>
              <a:rPr lang="en-GB" sz="4000" dirty="0"/>
              <a:t>FROM </a:t>
            </a:r>
          </a:p>
          <a:p>
            <a:pPr marL="0" indent="0">
              <a:buNone/>
            </a:pPr>
            <a:r>
              <a:rPr lang="en-GB" sz="4000" dirty="0"/>
              <a:t>    </a:t>
            </a:r>
            <a:r>
              <a:rPr lang="en-GB" sz="4000" dirty="0" err="1"/>
              <a:t>BoundaryScorers</a:t>
            </a:r>
            <a:endParaRPr lang="en-GB" sz="4000" dirty="0"/>
          </a:p>
          <a:p>
            <a:pPr marL="0" indent="0">
              <a:buNone/>
            </a:pPr>
            <a:r>
              <a:rPr lang="en-GB" sz="4000" dirty="0"/>
              <a:t>ORDER BY </a:t>
            </a:r>
          </a:p>
          <a:p>
            <a:pPr marL="0" indent="0">
              <a:buNone/>
            </a:pPr>
            <a:r>
              <a:rPr lang="en-GB" sz="4000" dirty="0"/>
              <a:t>    </a:t>
            </a:r>
            <a:r>
              <a:rPr lang="en-GB" sz="4000" dirty="0" err="1"/>
              <a:t>boundary_runs</a:t>
            </a:r>
            <a:r>
              <a:rPr lang="en-GB" sz="4000" dirty="0"/>
              <a:t> DESC</a:t>
            </a:r>
          </a:p>
          <a:p>
            <a:pPr marL="0" indent="0">
              <a:buNone/>
            </a:pPr>
            <a:r>
              <a:rPr lang="en-GB" sz="4000" dirty="0"/>
              <a:t>LIMIT 10;</a:t>
            </a:r>
          </a:p>
          <a:p>
            <a:pPr marL="0" indent="0">
              <a:buNone/>
            </a:pPr>
            <a:endParaRPr lang="en-GB" dirty="0"/>
          </a:p>
        </p:txBody>
      </p:sp>
    </p:spTree>
    <p:extLst>
      <p:ext uri="{BB962C8B-B14F-4D97-AF65-F5344CB8AC3E}">
        <p14:creationId xmlns:p14="http://schemas.microsoft.com/office/powerpoint/2010/main" val="1487617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38E30-C9F9-B9A6-1079-409E119978F9}"/>
              </a:ext>
            </a:extLst>
          </p:cNvPr>
          <p:cNvSpPr>
            <a:spLocks noGrp="1"/>
          </p:cNvSpPr>
          <p:nvPr>
            <p:ph type="title"/>
          </p:nvPr>
        </p:nvSpPr>
        <p:spPr>
          <a:solidFill>
            <a:schemeClr val="accent5"/>
          </a:solidFill>
        </p:spPr>
        <p:txBody>
          <a:bodyPr>
            <a:noAutofit/>
          </a:bodyPr>
          <a:lstStyle/>
          <a:p>
            <a:r>
              <a:rPr lang="en-GB" sz="2000" dirty="0">
                <a:latin typeface="Aptos SemiBold" panose="020B0004020202020204" pitchFamily="34" charset="0"/>
              </a:rPr>
              <a:t>3. Now you need to get 2-3 Hard-hitting players who have scored most runs in boundaries and have played more the 2 </a:t>
            </a:r>
            <a:r>
              <a:rPr lang="en-GB" sz="2000" dirty="0" err="1">
                <a:latin typeface="Aptos SemiBold" panose="020B0004020202020204" pitchFamily="34" charset="0"/>
              </a:rPr>
              <a:t>ipl</a:t>
            </a:r>
            <a:r>
              <a:rPr lang="en-GB" sz="2000" dirty="0">
                <a:latin typeface="Aptos SemiBold" panose="020B0004020202020204" pitchFamily="34" charset="0"/>
              </a:rPr>
              <a:t> season. To do that you have to make a list of 10 players you want to bid in the auction so that when you try to grab them in auction you should not pay the amount greater than you have in the purse for a particular player.</a:t>
            </a:r>
            <a:endParaRPr lang="en-GB" sz="2000" dirty="0"/>
          </a:p>
        </p:txBody>
      </p:sp>
      <p:graphicFrame>
        <p:nvGraphicFramePr>
          <p:cNvPr id="5" name="Content Placeholder 4">
            <a:extLst>
              <a:ext uri="{FF2B5EF4-FFF2-40B4-BE49-F238E27FC236}">
                <a16:creationId xmlns:a16="http://schemas.microsoft.com/office/drawing/2014/main" id="{5585567A-85C6-D987-2FE4-5310DD80E852}"/>
              </a:ext>
            </a:extLst>
          </p:cNvPr>
          <p:cNvGraphicFramePr>
            <a:graphicFrameLocks noGrp="1"/>
          </p:cNvGraphicFramePr>
          <p:nvPr>
            <p:ph sz="half" idx="1"/>
            <p:extLst>
              <p:ext uri="{D42A27DB-BD31-4B8C-83A1-F6EECF244321}">
                <p14:modId xmlns:p14="http://schemas.microsoft.com/office/powerpoint/2010/main" val="2233181479"/>
              </p:ext>
            </p:extLst>
          </p:nvPr>
        </p:nvGraphicFramePr>
        <p:xfrm>
          <a:off x="1221658" y="1874786"/>
          <a:ext cx="5181600" cy="4351338"/>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Table 5">
            <a:extLst>
              <a:ext uri="{FF2B5EF4-FFF2-40B4-BE49-F238E27FC236}">
                <a16:creationId xmlns:a16="http://schemas.microsoft.com/office/drawing/2014/main" id="{91EC7430-176D-C4C7-4CED-24360D95C39B}"/>
              </a:ext>
            </a:extLst>
          </p:cNvPr>
          <p:cNvGraphicFramePr>
            <a:graphicFrameLocks noGrp="1"/>
          </p:cNvGraphicFramePr>
          <p:nvPr>
            <p:extLst>
              <p:ext uri="{D42A27DB-BD31-4B8C-83A1-F6EECF244321}">
                <p14:modId xmlns:p14="http://schemas.microsoft.com/office/powerpoint/2010/main" val="175083947"/>
              </p:ext>
            </p:extLst>
          </p:nvPr>
        </p:nvGraphicFramePr>
        <p:xfrm>
          <a:off x="7049626" y="1874786"/>
          <a:ext cx="3677367" cy="4351347"/>
        </p:xfrm>
        <a:graphic>
          <a:graphicData uri="http://schemas.openxmlformats.org/drawingml/2006/table">
            <a:tbl>
              <a:tblPr/>
              <a:tblGrid>
                <a:gridCol w="1113892">
                  <a:extLst>
                    <a:ext uri="{9D8B030D-6E8A-4147-A177-3AD203B41FA5}">
                      <a16:colId xmlns:a16="http://schemas.microsoft.com/office/drawing/2014/main" val="3211107198"/>
                    </a:ext>
                  </a:extLst>
                </a:gridCol>
                <a:gridCol w="1327514">
                  <a:extLst>
                    <a:ext uri="{9D8B030D-6E8A-4147-A177-3AD203B41FA5}">
                      <a16:colId xmlns:a16="http://schemas.microsoft.com/office/drawing/2014/main" val="3150673234"/>
                    </a:ext>
                  </a:extLst>
                </a:gridCol>
                <a:gridCol w="1235961">
                  <a:extLst>
                    <a:ext uri="{9D8B030D-6E8A-4147-A177-3AD203B41FA5}">
                      <a16:colId xmlns:a16="http://schemas.microsoft.com/office/drawing/2014/main" val="1107769117"/>
                    </a:ext>
                  </a:extLst>
                </a:gridCol>
              </a:tblGrid>
              <a:tr h="395577">
                <a:tc>
                  <a:txBody>
                    <a:bodyPr/>
                    <a:lstStyle/>
                    <a:p>
                      <a:pPr algn="l" fontAlgn="b"/>
                      <a:r>
                        <a:rPr lang="en-GB" sz="1100" b="1" i="0" u="none" strike="noStrike" dirty="0" err="1">
                          <a:solidFill>
                            <a:srgbClr val="FFFFFF"/>
                          </a:solidFill>
                          <a:effectLst/>
                          <a:latin typeface="Aptos Narrow" panose="020B0004020202020204" pitchFamily="34" charset="0"/>
                        </a:rPr>
                        <a:t>player_name</a:t>
                      </a:r>
                      <a:endParaRPr lang="en-GB" sz="1100" b="1" i="0" u="none" strike="noStrike" dirty="0">
                        <a:solidFill>
                          <a:srgbClr val="FFFFFF"/>
                        </a:solidFill>
                        <a:effectLst/>
                        <a:latin typeface="Aptos Narrow" panose="020B0004020202020204" pitchFamily="34" charset="0"/>
                      </a:endParaRP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boundary_count</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l" fontAlgn="b"/>
                      <a:r>
                        <a:rPr lang="en-GB" sz="1100" b="1" i="0" u="none" strike="noStrike">
                          <a:solidFill>
                            <a:srgbClr val="FFFFFF"/>
                          </a:solidFill>
                          <a:effectLst/>
                          <a:latin typeface="Aptos Narrow" panose="020B0004020202020204" pitchFamily="34" charset="0"/>
                        </a:rPr>
                        <a:t>boundary_runs</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323003250"/>
                  </a:ext>
                </a:extLst>
              </a:tr>
              <a:tr h="395577">
                <a:tc>
                  <a:txBody>
                    <a:bodyPr/>
                    <a:lstStyle/>
                    <a:p>
                      <a:pPr algn="l" fontAlgn="b"/>
                      <a:r>
                        <a:rPr lang="en-GB" sz="1100" b="0" i="0" u="none" strike="noStrike" dirty="0">
                          <a:solidFill>
                            <a:srgbClr val="000000"/>
                          </a:solidFill>
                          <a:effectLst/>
                          <a:latin typeface="Aptos Narrow" panose="020B0004020202020204" pitchFamily="34" charset="0"/>
                        </a:rPr>
                        <a:t>BB McCullum</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231</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354</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394096284"/>
                  </a:ext>
                </a:extLst>
              </a:tr>
              <a:tr h="395577">
                <a:tc>
                  <a:txBody>
                    <a:bodyPr/>
                    <a:lstStyle/>
                    <a:p>
                      <a:pPr algn="l" fontAlgn="b"/>
                      <a:r>
                        <a:rPr lang="en-GB" sz="1100" b="0" i="0" u="none" strike="noStrike" dirty="0">
                          <a:solidFill>
                            <a:srgbClr val="000000"/>
                          </a:solidFill>
                          <a:effectLst/>
                          <a:latin typeface="Aptos Narrow" panose="020B0004020202020204" pitchFamily="34" charset="0"/>
                        </a:rPr>
                        <a:t>MEK Hussey</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162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258</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526712958"/>
                  </a:ext>
                </a:extLst>
              </a:tr>
              <a:tr h="395577">
                <a:tc>
                  <a:txBody>
                    <a:bodyPr/>
                    <a:lstStyle/>
                    <a:p>
                      <a:pPr algn="l" fontAlgn="b"/>
                      <a:r>
                        <a:rPr lang="en-GB" sz="1100" b="0" i="0" u="none" strike="noStrike">
                          <a:solidFill>
                            <a:srgbClr val="000000"/>
                          </a:solidFill>
                          <a:effectLst/>
                          <a:latin typeface="Aptos Narrow" panose="020B0004020202020204" pitchFamily="34" charset="0"/>
                        </a:rPr>
                        <a:t>JR Hopes</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102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174</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934604910"/>
                  </a:ext>
                </a:extLst>
              </a:tr>
              <a:tr h="395577">
                <a:tc>
                  <a:txBody>
                    <a:bodyPr/>
                    <a:lstStyle/>
                    <a:p>
                      <a:pPr algn="l" fontAlgn="b"/>
                      <a:r>
                        <a:rPr lang="en-GB" sz="1100" b="0" i="0" u="none" strike="noStrike">
                          <a:solidFill>
                            <a:srgbClr val="000000"/>
                          </a:solidFill>
                          <a:effectLst/>
                          <a:latin typeface="Aptos Narrow" panose="020B0004020202020204" pitchFamily="34" charset="0"/>
                        </a:rPr>
                        <a:t>G Gambhir</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147</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102</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98845937"/>
                  </a:ext>
                </a:extLst>
              </a:tr>
              <a:tr h="395577">
                <a:tc>
                  <a:txBody>
                    <a:bodyPr/>
                    <a:lstStyle/>
                    <a:p>
                      <a:pPr algn="l" fontAlgn="b"/>
                      <a:r>
                        <a:rPr lang="en-GB" sz="1100" b="0" i="0" u="none" strike="noStrike">
                          <a:solidFill>
                            <a:srgbClr val="000000"/>
                          </a:solidFill>
                          <a:effectLst/>
                          <a:latin typeface="Aptos Narrow" panose="020B0004020202020204" pitchFamily="34" charset="0"/>
                        </a:rPr>
                        <a:t>KC Sangakkara</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105</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96</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929328142"/>
                  </a:ext>
                </a:extLst>
              </a:tr>
              <a:tr h="395577">
                <a:tc>
                  <a:txBody>
                    <a:bodyPr/>
                    <a:lstStyle/>
                    <a:p>
                      <a:pPr algn="l" fontAlgn="b"/>
                      <a:r>
                        <a:rPr lang="en-GB" sz="1100" b="0" i="0" u="none" strike="noStrike">
                          <a:solidFill>
                            <a:srgbClr val="000000"/>
                          </a:solidFill>
                          <a:effectLst/>
                          <a:latin typeface="Aptos Narrow" panose="020B0004020202020204" pitchFamily="34" charset="0"/>
                        </a:rPr>
                        <a:t>S Dhawan</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132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96</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624194803"/>
                  </a:ext>
                </a:extLst>
              </a:tr>
              <a:tr h="395577">
                <a:tc>
                  <a:txBody>
                    <a:bodyPr/>
                    <a:lstStyle/>
                    <a:p>
                      <a:pPr algn="l" fontAlgn="b"/>
                      <a:r>
                        <a:rPr lang="en-GB" sz="1100" b="0" i="0" u="none" strike="noStrike">
                          <a:solidFill>
                            <a:srgbClr val="000000"/>
                          </a:solidFill>
                          <a:effectLst/>
                          <a:latin typeface="Aptos Narrow" panose="020B0004020202020204" pitchFamily="34" charset="0"/>
                        </a:rPr>
                        <a:t>SK Raina</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42</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78</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652732499"/>
                  </a:ext>
                </a:extLst>
              </a:tr>
              <a:tr h="395577">
                <a:tc>
                  <a:txBody>
                    <a:bodyPr/>
                    <a:lstStyle/>
                    <a:p>
                      <a:pPr algn="l" fontAlgn="b"/>
                      <a:r>
                        <a:rPr lang="en-GB" sz="1100" b="0" i="0" u="none" strike="noStrike">
                          <a:solidFill>
                            <a:srgbClr val="000000"/>
                          </a:solidFill>
                          <a:effectLst/>
                          <a:latin typeface="Aptos Narrow" panose="020B0004020202020204" pitchFamily="34" charset="0"/>
                        </a:rPr>
                        <a:t>D Salunkhe</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60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48</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081675234"/>
                  </a:ext>
                </a:extLst>
              </a:tr>
              <a:tr h="395577">
                <a:tc>
                  <a:txBody>
                    <a:bodyPr/>
                    <a:lstStyle/>
                    <a:p>
                      <a:pPr algn="l" fontAlgn="b"/>
                      <a:r>
                        <a:rPr lang="en-GB" sz="1100" b="0" i="0" u="none" strike="noStrike">
                          <a:solidFill>
                            <a:srgbClr val="000000"/>
                          </a:solidFill>
                          <a:effectLst/>
                          <a:latin typeface="Aptos Narrow" panose="020B0004020202020204" pitchFamily="34" charset="0"/>
                        </a:rPr>
                        <a:t>K Goel</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60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42</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2739533448"/>
                  </a:ext>
                </a:extLst>
              </a:tr>
              <a:tr h="395577">
                <a:tc>
                  <a:txBody>
                    <a:bodyPr/>
                    <a:lstStyle/>
                    <a:p>
                      <a:pPr algn="l" fontAlgn="b"/>
                      <a:r>
                        <a:rPr lang="en-GB" sz="1100" b="0" i="0" u="none" strike="noStrike">
                          <a:solidFill>
                            <a:srgbClr val="000000"/>
                          </a:solidFill>
                          <a:effectLst/>
                          <a:latin typeface="Aptos Narrow" panose="020B0004020202020204" pitchFamily="34" charset="0"/>
                        </a:rPr>
                        <a:t>RT Ponting</a:t>
                      </a:r>
                    </a:p>
                  </a:txBody>
                  <a:tcPr marL="7620" marR="7620" marT="7620" marB="0" anchor="b">
                    <a:lnL w="6350" cap="flat" cmpd="sng" algn="ctr">
                      <a:solidFill>
                        <a:srgbClr val="44B3E1"/>
                      </a:solidFill>
                      <a:prstDash val="solid"/>
                      <a:round/>
                      <a:headEnd type="none" w="med" len="med"/>
                      <a:tailEnd type="none" w="med" len="med"/>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a:solidFill>
                            <a:srgbClr val="000000"/>
                          </a:solidFill>
                          <a:effectLst/>
                          <a:latin typeface="Aptos Narrow" panose="020B0004020202020204" pitchFamily="34" charset="0"/>
                        </a:rPr>
                        <a:t>60</a:t>
                      </a:r>
                    </a:p>
                  </a:txBody>
                  <a:tcPr marL="7620" marR="7620" marT="7620" marB="0" anchor="b">
                    <a:lnL>
                      <a:noFill/>
                    </a:lnL>
                    <a:lnR>
                      <a:noFill/>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tc>
                  <a:txBody>
                    <a:bodyPr/>
                    <a:lstStyle/>
                    <a:p>
                      <a:pPr algn="r" fontAlgn="b"/>
                      <a:r>
                        <a:rPr lang="en-GB" sz="1100" b="0" i="0" u="none" strike="noStrike" dirty="0">
                          <a:solidFill>
                            <a:srgbClr val="000000"/>
                          </a:solidFill>
                          <a:effectLst/>
                          <a:latin typeface="Aptos Narrow" panose="020B0004020202020204" pitchFamily="34" charset="0"/>
                        </a:rPr>
                        <a:t>30</a:t>
                      </a:r>
                    </a:p>
                  </a:txBody>
                  <a:tcPr marL="7620" marR="7620" marT="7620" marB="0" anchor="b">
                    <a:lnL>
                      <a:noFill/>
                    </a:lnL>
                    <a:lnR w="6350" cap="flat" cmpd="sng" algn="ctr">
                      <a:solidFill>
                        <a:srgbClr val="44B3E1"/>
                      </a:solidFill>
                      <a:prstDash val="solid"/>
                      <a:round/>
                      <a:headEnd type="none" w="med" len="med"/>
                      <a:tailEnd type="none" w="med" len="med"/>
                    </a:lnR>
                    <a:lnT w="6350" cap="flat" cmpd="sng" algn="ctr">
                      <a:solidFill>
                        <a:srgbClr val="44B3E1"/>
                      </a:solidFill>
                      <a:prstDash val="solid"/>
                      <a:round/>
                      <a:headEnd type="none" w="med" len="med"/>
                      <a:tailEnd type="none" w="med" len="med"/>
                    </a:lnT>
                    <a:lnB w="6350" cap="flat" cmpd="sng" algn="ctr">
                      <a:solidFill>
                        <a:srgbClr val="44B3E1"/>
                      </a:solidFill>
                      <a:prstDash val="solid"/>
                      <a:round/>
                      <a:headEnd type="none" w="med" len="med"/>
                      <a:tailEnd type="none" w="med" len="med"/>
                    </a:lnB>
                    <a:solidFill>
                      <a:schemeClr val="accent3">
                        <a:lumMod val="40000"/>
                        <a:lumOff val="60000"/>
                      </a:schemeClr>
                    </a:solidFill>
                  </a:tcPr>
                </a:tc>
                <a:extLst>
                  <a:ext uri="{0D108BD9-81ED-4DB2-BD59-A6C34878D82A}">
                    <a16:rowId xmlns:a16="http://schemas.microsoft.com/office/drawing/2014/main" val="3112647243"/>
                  </a:ext>
                </a:extLst>
              </a:tr>
            </a:tbl>
          </a:graphicData>
        </a:graphic>
      </p:graphicFrame>
    </p:spTree>
    <p:extLst>
      <p:ext uri="{BB962C8B-B14F-4D97-AF65-F5344CB8AC3E}">
        <p14:creationId xmlns:p14="http://schemas.microsoft.com/office/powerpoint/2010/main" val="477503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2F035-6AF6-833A-9CFE-CE5032756C64}"/>
              </a:ext>
            </a:extLst>
          </p:cNvPr>
          <p:cNvSpPr>
            <a:spLocks noGrp="1"/>
          </p:cNvSpPr>
          <p:nvPr>
            <p:ph type="title"/>
          </p:nvPr>
        </p:nvSpPr>
        <p:spPr>
          <a:solidFill>
            <a:schemeClr val="accent5"/>
          </a:solidFill>
        </p:spPr>
        <p:txBody>
          <a:bodyPr>
            <a:noAutofit/>
          </a:bodyPr>
          <a:lstStyle/>
          <a:p>
            <a:r>
              <a:rPr lang="en-GB" sz="2000" dirty="0">
                <a:latin typeface="Aptos SemiBold" panose="020B0004020202020204" pitchFamily="34" charset="0"/>
              </a:rPr>
              <a:t>4. Your first priority is to get 2-3 bowlers with good economy who have bowled at least 500 balls in IPL so </a:t>
            </a:r>
            <a:r>
              <a:rPr lang="en-GB" sz="2000" dirty="0" err="1">
                <a:latin typeface="Aptos SemiBold" panose="020B0004020202020204" pitchFamily="34" charset="0"/>
              </a:rPr>
              <a:t>far.To</a:t>
            </a:r>
            <a:r>
              <a:rPr lang="en-GB" sz="2000" dirty="0">
                <a:latin typeface="Aptos SemiBold" panose="020B0004020202020204" pitchFamily="34" charset="0"/>
              </a:rPr>
              <a:t> do that you have to make a list of 10 players you want to bid in the auction so that when you try to grab them in auction you should not pay the amount greater than you have in the purse for a particular player.</a:t>
            </a:r>
          </a:p>
        </p:txBody>
      </p:sp>
      <p:sp>
        <p:nvSpPr>
          <p:cNvPr id="3" name="Content Placeholder 2">
            <a:extLst>
              <a:ext uri="{FF2B5EF4-FFF2-40B4-BE49-F238E27FC236}">
                <a16:creationId xmlns:a16="http://schemas.microsoft.com/office/drawing/2014/main" id="{1E016A72-06D8-F8BB-6DE1-B77684D05232}"/>
              </a:ext>
            </a:extLst>
          </p:cNvPr>
          <p:cNvSpPr>
            <a:spLocks noGrp="1"/>
          </p:cNvSpPr>
          <p:nvPr>
            <p:ph sz="half" idx="1"/>
          </p:nvPr>
        </p:nvSpPr>
        <p:spPr>
          <a:xfrm>
            <a:off x="838200" y="1825625"/>
            <a:ext cx="5181600" cy="4667250"/>
          </a:xfrm>
          <a:solidFill>
            <a:schemeClr val="accent3">
              <a:lumMod val="40000"/>
              <a:lumOff val="60000"/>
            </a:schemeClr>
          </a:solidFill>
        </p:spPr>
        <p:txBody>
          <a:bodyPr>
            <a:normAutofit fontScale="25000" lnSpcReduction="20000"/>
          </a:bodyPr>
          <a:lstStyle/>
          <a:p>
            <a:pPr marL="0" indent="0">
              <a:buNone/>
            </a:pPr>
            <a:r>
              <a:rPr lang="en-GB" dirty="0"/>
              <a:t> </a:t>
            </a:r>
            <a:r>
              <a:rPr lang="en-GB" sz="4000" dirty="0"/>
              <a:t>WITH </a:t>
            </a:r>
            <a:r>
              <a:rPr lang="en-GB" sz="4000" dirty="0" err="1"/>
              <a:t>BowlerStats</a:t>
            </a:r>
            <a:r>
              <a:rPr lang="en-GB" sz="4000" dirty="0"/>
              <a:t> AS (</a:t>
            </a:r>
          </a:p>
          <a:p>
            <a:pPr marL="0" indent="0">
              <a:buNone/>
            </a:pPr>
            <a:r>
              <a:rPr lang="en-GB" sz="4000" dirty="0"/>
              <a:t>    SELECT </a:t>
            </a:r>
          </a:p>
          <a:p>
            <a:pPr marL="0" indent="0">
              <a:buNone/>
            </a:pPr>
            <a:r>
              <a:rPr lang="en-GB" sz="4000" dirty="0"/>
              <a:t>        bowler,</a:t>
            </a:r>
          </a:p>
          <a:p>
            <a:pPr marL="0" indent="0">
              <a:buNone/>
            </a:pPr>
            <a:r>
              <a:rPr lang="en-GB" sz="4000" dirty="0"/>
              <a:t> 		COUNT(*) AS </a:t>
            </a:r>
            <a:r>
              <a:rPr lang="en-GB" sz="4000" dirty="0" err="1"/>
              <a:t>balls_bowled</a:t>
            </a:r>
            <a:r>
              <a:rPr lang="en-GB" sz="4000" dirty="0"/>
              <a:t>,</a:t>
            </a:r>
          </a:p>
          <a:p>
            <a:pPr marL="0" indent="0">
              <a:buNone/>
            </a:pPr>
            <a:r>
              <a:rPr lang="en-GB" sz="4000" dirty="0"/>
              <a:t>        SUM(</a:t>
            </a:r>
            <a:r>
              <a:rPr lang="en-GB" sz="4000" dirty="0" err="1"/>
              <a:t>total_runs</a:t>
            </a:r>
            <a:r>
              <a:rPr lang="en-GB" sz="4000" dirty="0"/>
              <a:t> - </a:t>
            </a:r>
            <a:r>
              <a:rPr lang="en-GB" sz="4000" dirty="0" err="1"/>
              <a:t>extra_runs</a:t>
            </a:r>
            <a:r>
              <a:rPr lang="en-GB" sz="4000" dirty="0"/>
              <a:t>) AS </a:t>
            </a:r>
            <a:r>
              <a:rPr lang="en-GB" sz="4000" dirty="0" err="1"/>
              <a:t>runs_conceded</a:t>
            </a:r>
            <a:endParaRPr lang="en-GB" sz="4000" dirty="0"/>
          </a:p>
          <a:p>
            <a:pPr marL="0" indent="0">
              <a:buNone/>
            </a:pPr>
            <a:r>
              <a:rPr lang="en-GB" sz="4000" dirty="0"/>
              <a:t>    FROM </a:t>
            </a:r>
          </a:p>
          <a:p>
            <a:pPr marL="0" indent="0">
              <a:buNone/>
            </a:pPr>
            <a:r>
              <a:rPr lang="en-GB" sz="4000" dirty="0"/>
              <a:t>        </a:t>
            </a:r>
            <a:r>
              <a:rPr lang="en-GB" sz="4000" dirty="0" err="1"/>
              <a:t>IPL_ball</a:t>
            </a:r>
            <a:endParaRPr lang="en-GB" sz="4000" dirty="0"/>
          </a:p>
          <a:p>
            <a:pPr marL="0" indent="0">
              <a:buNone/>
            </a:pPr>
            <a:r>
              <a:rPr lang="en-GB" sz="4000" dirty="0"/>
              <a:t>    WHERE </a:t>
            </a:r>
          </a:p>
          <a:p>
            <a:pPr marL="0" indent="0">
              <a:buNone/>
            </a:pPr>
            <a:r>
              <a:rPr lang="en-GB" sz="4000" dirty="0"/>
              <a:t>        </a:t>
            </a:r>
            <a:r>
              <a:rPr lang="en-GB" sz="4000" dirty="0" err="1"/>
              <a:t>is_wicket</a:t>
            </a:r>
            <a:r>
              <a:rPr lang="en-GB" sz="4000" dirty="0"/>
              <a:t> = 0</a:t>
            </a:r>
          </a:p>
          <a:p>
            <a:pPr marL="0" indent="0">
              <a:buNone/>
            </a:pPr>
            <a:r>
              <a:rPr lang="en-GB" sz="4000" dirty="0"/>
              <a:t>    GROUP BY </a:t>
            </a:r>
          </a:p>
          <a:p>
            <a:pPr marL="0" indent="0">
              <a:buNone/>
            </a:pPr>
            <a:r>
              <a:rPr lang="en-GB" sz="4000" dirty="0"/>
              <a:t>        bowler</a:t>
            </a:r>
          </a:p>
          <a:p>
            <a:pPr marL="0" indent="0">
              <a:buNone/>
            </a:pPr>
            <a:r>
              <a:rPr lang="en-GB" sz="4000" dirty="0"/>
              <a:t>    HAVING </a:t>
            </a:r>
          </a:p>
          <a:p>
            <a:pPr marL="0" indent="0">
              <a:buNone/>
            </a:pPr>
            <a:r>
              <a:rPr lang="en-GB" sz="4000" dirty="0"/>
              <a:t>        COUNT(*) &gt;= 10    -- 500 not found</a:t>
            </a:r>
          </a:p>
          <a:p>
            <a:pPr marL="0" indent="0">
              <a:buNone/>
            </a:pPr>
            <a:r>
              <a:rPr lang="en-GB" sz="4000" dirty="0"/>
              <a:t>),</a:t>
            </a:r>
          </a:p>
          <a:p>
            <a:pPr marL="0" indent="0">
              <a:buNone/>
            </a:pPr>
            <a:r>
              <a:rPr lang="en-GB" sz="4000" dirty="0" err="1"/>
              <a:t>BowlerEconomy</a:t>
            </a:r>
            <a:r>
              <a:rPr lang="en-GB" sz="4000" dirty="0"/>
              <a:t> AS (</a:t>
            </a:r>
          </a:p>
          <a:p>
            <a:pPr marL="0" indent="0">
              <a:buNone/>
            </a:pPr>
            <a:r>
              <a:rPr lang="en-GB" sz="4000" dirty="0"/>
              <a:t>    SELECT </a:t>
            </a:r>
          </a:p>
          <a:p>
            <a:pPr marL="0" indent="0">
              <a:buNone/>
            </a:pPr>
            <a:r>
              <a:rPr lang="en-GB" sz="4000" dirty="0"/>
              <a:t>        </a:t>
            </a:r>
            <a:r>
              <a:rPr lang="en-GB" sz="4000" dirty="0" err="1"/>
              <a:t>bs.bowler</a:t>
            </a:r>
            <a:r>
              <a:rPr lang="en-GB" sz="4000" dirty="0"/>
              <a:t>,</a:t>
            </a:r>
          </a:p>
          <a:p>
            <a:pPr marL="0" indent="0">
              <a:buNone/>
            </a:pPr>
            <a:r>
              <a:rPr lang="en-GB" sz="4000" dirty="0"/>
              <a:t>        </a:t>
            </a:r>
            <a:r>
              <a:rPr lang="en-GB" sz="4000" dirty="0" err="1"/>
              <a:t>bs.balls_bowled</a:t>
            </a:r>
            <a:r>
              <a:rPr lang="en-GB" sz="4000" dirty="0"/>
              <a:t>,</a:t>
            </a:r>
          </a:p>
          <a:p>
            <a:pPr marL="0" indent="0">
              <a:buNone/>
            </a:pPr>
            <a:r>
              <a:rPr lang="en-GB" sz="4000" dirty="0"/>
              <a:t>        </a:t>
            </a:r>
            <a:r>
              <a:rPr lang="en-GB" sz="4000" dirty="0" err="1"/>
              <a:t>bs.runs_conceded</a:t>
            </a:r>
            <a:r>
              <a:rPr lang="en-GB" sz="4000" dirty="0"/>
              <a:t>,</a:t>
            </a:r>
          </a:p>
          <a:p>
            <a:pPr marL="0" indent="0">
              <a:buNone/>
            </a:pPr>
            <a:endParaRPr lang="en-GB" dirty="0"/>
          </a:p>
        </p:txBody>
      </p:sp>
      <p:sp>
        <p:nvSpPr>
          <p:cNvPr id="4" name="Content Placeholder 3">
            <a:extLst>
              <a:ext uri="{FF2B5EF4-FFF2-40B4-BE49-F238E27FC236}">
                <a16:creationId xmlns:a16="http://schemas.microsoft.com/office/drawing/2014/main" id="{EC0FFAE2-7F0B-BE6D-BE4C-F4678EA351FA}"/>
              </a:ext>
            </a:extLst>
          </p:cNvPr>
          <p:cNvSpPr>
            <a:spLocks noGrp="1"/>
          </p:cNvSpPr>
          <p:nvPr>
            <p:ph sz="half" idx="2"/>
          </p:nvPr>
        </p:nvSpPr>
        <p:spPr>
          <a:xfrm>
            <a:off x="6172200" y="1825624"/>
            <a:ext cx="5181600" cy="4667249"/>
          </a:xfrm>
          <a:solidFill>
            <a:schemeClr val="accent3">
              <a:lumMod val="40000"/>
              <a:lumOff val="60000"/>
            </a:schemeClr>
          </a:solidFill>
        </p:spPr>
        <p:txBody>
          <a:bodyPr>
            <a:normAutofit fontScale="25000" lnSpcReduction="20000"/>
          </a:bodyPr>
          <a:lstStyle/>
          <a:p>
            <a:pPr marL="0" indent="0">
              <a:buNone/>
            </a:pPr>
            <a:r>
              <a:rPr lang="en-GB" dirty="0"/>
              <a:t> </a:t>
            </a:r>
            <a:r>
              <a:rPr lang="en-GB" sz="4000" dirty="0"/>
              <a:t>(</a:t>
            </a:r>
            <a:r>
              <a:rPr lang="en-GB" sz="4000" dirty="0" err="1"/>
              <a:t>bs.runs_conceded</a:t>
            </a:r>
            <a:r>
              <a:rPr lang="en-GB" sz="4000" dirty="0"/>
              <a:t>::numeric / </a:t>
            </a:r>
            <a:r>
              <a:rPr lang="en-GB" sz="4000" dirty="0" err="1"/>
              <a:t>bs.balls_bowled</a:t>
            </a:r>
            <a:r>
              <a:rPr lang="en-GB" sz="4000" dirty="0"/>
              <a:t>) AS </a:t>
            </a:r>
            <a:r>
              <a:rPr lang="en-GB" sz="4000" dirty="0" err="1"/>
              <a:t>economy_rate</a:t>
            </a:r>
            <a:endParaRPr lang="en-GB" sz="4000" dirty="0"/>
          </a:p>
          <a:p>
            <a:pPr marL="0" indent="0">
              <a:buNone/>
            </a:pPr>
            <a:r>
              <a:rPr lang="en-GB" sz="4000" dirty="0"/>
              <a:t>    FROM </a:t>
            </a:r>
          </a:p>
          <a:p>
            <a:pPr marL="0" indent="0">
              <a:buNone/>
            </a:pPr>
            <a:r>
              <a:rPr lang="en-GB" sz="4000" dirty="0"/>
              <a:t>        </a:t>
            </a:r>
            <a:r>
              <a:rPr lang="en-GB" sz="4000" dirty="0" err="1"/>
              <a:t>BowlerStats</a:t>
            </a:r>
            <a:r>
              <a:rPr lang="en-GB" sz="4000" dirty="0"/>
              <a:t> bs</a:t>
            </a:r>
          </a:p>
          <a:p>
            <a:pPr marL="0" indent="0">
              <a:buNone/>
            </a:pPr>
            <a:r>
              <a:rPr lang="en-GB" sz="4000" dirty="0"/>
              <a:t>)</a:t>
            </a:r>
          </a:p>
          <a:p>
            <a:pPr marL="0" indent="0">
              <a:buNone/>
            </a:pPr>
            <a:r>
              <a:rPr lang="en-GB" sz="4000" dirty="0"/>
              <a:t>SELECT </a:t>
            </a:r>
          </a:p>
          <a:p>
            <a:pPr marL="0" indent="0">
              <a:buNone/>
            </a:pPr>
            <a:r>
              <a:rPr lang="en-GB" sz="4000" dirty="0"/>
              <a:t>    </a:t>
            </a:r>
            <a:r>
              <a:rPr lang="en-GB" sz="4000" dirty="0" err="1"/>
              <a:t>be.bowler</a:t>
            </a:r>
            <a:r>
              <a:rPr lang="en-GB" sz="4000" dirty="0"/>
              <a:t>,</a:t>
            </a:r>
          </a:p>
          <a:p>
            <a:pPr marL="0" indent="0">
              <a:buNone/>
            </a:pPr>
            <a:r>
              <a:rPr lang="en-GB" sz="4000" dirty="0"/>
              <a:t>    </a:t>
            </a:r>
            <a:r>
              <a:rPr lang="en-GB" sz="4000" dirty="0" err="1"/>
              <a:t>be.balls_bowled</a:t>
            </a:r>
            <a:r>
              <a:rPr lang="en-GB" sz="4000" dirty="0"/>
              <a:t>,</a:t>
            </a:r>
          </a:p>
          <a:p>
            <a:pPr marL="0" indent="0">
              <a:buNone/>
            </a:pPr>
            <a:r>
              <a:rPr lang="en-GB" sz="4000" dirty="0"/>
              <a:t>    </a:t>
            </a:r>
            <a:r>
              <a:rPr lang="en-GB" sz="4000" dirty="0" err="1"/>
              <a:t>be.runs_conceded</a:t>
            </a:r>
            <a:r>
              <a:rPr lang="en-GB" sz="4000" dirty="0"/>
              <a:t>,</a:t>
            </a:r>
          </a:p>
          <a:p>
            <a:pPr marL="0" indent="0">
              <a:buNone/>
            </a:pPr>
            <a:r>
              <a:rPr lang="en-GB" sz="4000" dirty="0"/>
              <a:t>    </a:t>
            </a:r>
            <a:r>
              <a:rPr lang="en-GB" sz="4000" dirty="0" err="1"/>
              <a:t>be.economy_rate</a:t>
            </a:r>
            <a:endParaRPr lang="en-GB" sz="4000" dirty="0"/>
          </a:p>
          <a:p>
            <a:pPr marL="0" indent="0">
              <a:buNone/>
            </a:pPr>
            <a:r>
              <a:rPr lang="en-GB" sz="4000" dirty="0"/>
              <a:t>FROM </a:t>
            </a:r>
          </a:p>
          <a:p>
            <a:pPr marL="0" indent="0">
              <a:buNone/>
            </a:pPr>
            <a:r>
              <a:rPr lang="en-GB" sz="4000" dirty="0"/>
              <a:t>    </a:t>
            </a:r>
            <a:r>
              <a:rPr lang="en-GB" sz="4000" dirty="0" err="1"/>
              <a:t>BowlerEconomy</a:t>
            </a:r>
            <a:r>
              <a:rPr lang="en-GB" sz="4000" dirty="0"/>
              <a:t> be</a:t>
            </a:r>
          </a:p>
          <a:p>
            <a:pPr marL="0" indent="0">
              <a:buNone/>
            </a:pPr>
            <a:r>
              <a:rPr lang="en-GB" sz="4000" dirty="0"/>
              <a:t>WHERE </a:t>
            </a:r>
          </a:p>
          <a:p>
            <a:pPr marL="0" indent="0">
              <a:buNone/>
            </a:pPr>
            <a:r>
              <a:rPr lang="en-GB" sz="4000" dirty="0"/>
              <a:t>    </a:t>
            </a:r>
            <a:r>
              <a:rPr lang="en-GB" sz="4000" dirty="0" err="1"/>
              <a:t>be.economy_rate</a:t>
            </a:r>
            <a:r>
              <a:rPr lang="en-GB" sz="4000" dirty="0"/>
              <a:t> &gt; 0  </a:t>
            </a:r>
          </a:p>
          <a:p>
            <a:pPr marL="0" indent="0">
              <a:buNone/>
            </a:pPr>
            <a:r>
              <a:rPr lang="en-GB" sz="4000" dirty="0"/>
              <a:t>ORDER BY </a:t>
            </a:r>
          </a:p>
          <a:p>
            <a:pPr marL="0" indent="0">
              <a:buNone/>
            </a:pPr>
            <a:r>
              <a:rPr lang="en-GB" sz="4000" dirty="0"/>
              <a:t>    </a:t>
            </a:r>
            <a:r>
              <a:rPr lang="en-GB" sz="4000" dirty="0" err="1"/>
              <a:t>be.economy_rate</a:t>
            </a:r>
            <a:r>
              <a:rPr lang="en-GB" sz="4000" dirty="0"/>
              <a:t> ASC</a:t>
            </a:r>
          </a:p>
          <a:p>
            <a:pPr marL="0" indent="0">
              <a:buNone/>
            </a:pPr>
            <a:r>
              <a:rPr lang="en-GB" sz="4000" dirty="0"/>
              <a:t>LIMIT 10;</a:t>
            </a:r>
          </a:p>
        </p:txBody>
      </p:sp>
    </p:spTree>
    <p:extLst>
      <p:ext uri="{BB962C8B-B14F-4D97-AF65-F5344CB8AC3E}">
        <p14:creationId xmlns:p14="http://schemas.microsoft.com/office/powerpoint/2010/main" val="19533974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590</TotalTime>
  <Words>3615</Words>
  <Application>Microsoft Office PowerPoint</Application>
  <PresentationFormat>Widescreen</PresentationFormat>
  <Paragraphs>923</Paragraphs>
  <Slides>31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Aptos</vt:lpstr>
      <vt:lpstr>Aptos Display</vt:lpstr>
      <vt:lpstr>Aptos ExtraBold</vt:lpstr>
      <vt:lpstr>Aptos Narrow</vt:lpstr>
      <vt:lpstr>Aptos SemiBold</vt:lpstr>
      <vt:lpstr>Arial</vt:lpstr>
      <vt:lpstr>Office Theme</vt:lpstr>
      <vt:lpstr>PowerPoint Presentation</vt:lpstr>
      <vt:lpstr>PowerPoint Presentation</vt:lpstr>
      <vt:lpstr>1. 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vt:lpstr>
      <vt:lpstr>1. Your first priority is to get 2-3 players with high S.R who have faced at least 500 balls.And to do that you have to make a list of 10 players you want to bid in the auction so that when you try to grab them in auction you should not pay the amount greater than you have in the purse for a particular player.</vt:lpstr>
      <vt:lpstr>2. Now you need to get 2-3 players with good Average who have played more the 2 ipl seasons. And to do that you have to make a list of 10 players you want to bid in the auction so that when you try to grab them in auction you should not pay the amount greater than you have in the purse for a particular player.</vt:lpstr>
      <vt:lpstr>2. Now you need to get 2-3 players with good Average who have played more the 2 ipl seasons. And to do that you have to make a list of 10 players you want to bid in the auction so that when you try to grab them in auction you should not pay the amount greater than you have in the purse for a particular player.</vt:lpstr>
      <vt:lpstr>3. 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vt:lpstr>
      <vt:lpstr>3. Now you need to get 2-3 Hard-hitting players who have scored most runs in boundaries and have played more the 2 ipl season. To do that you have to make a list of 10 players you want to bid in the auction so that when you try to grab them in auction you should not pay the amount greater than you have in the purse for a particular player.</vt:lpstr>
      <vt:lpstr>4. Your first priority is to get 2-3 bowlers with good economy who have bowled at least 500 balls in IPL so far.To do that you have to make a list of 10 players you want to bid in the auction so that when you try to grab them in auction you should not pay the amount greater than you have in the purse for a particular player.</vt:lpstr>
      <vt:lpstr>4. Your first priority is to get 2-3 bowlers with good economy who have bowled at least 500 balls in IPL so far. To do that you have to make a list of 10 players you want to bid in the auction so that when you try to grab them in auction you should not pay the amount greater than you have in the purse for a particular player.</vt:lpstr>
      <vt:lpstr>5. Now you need to 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vt:lpstr>
      <vt:lpstr>5. Now you need to get 2-3 bowlers with the best strike rate and who have bowled at least 500 balls in IPL so far. To do that you have to make a list of 10 players you want to bid in the auction so that when you try to grab them in auction you should not pay the amount greater than you have in the purse for a particular player.</vt:lpstr>
      <vt:lpstr>6. Now you need to get 2-3 All-rounders with the best batting as well as bowling strike rate and who have faced at least 500 balls in IPL so far and have bowled minimum 300 balls. To do that you have to make a list of 10 players you want to bid in the auction so that when you try to grab them in auction you should not pay the amount greater than you have in the purse for a particular player.</vt:lpstr>
      <vt:lpstr>7. After doing all that you have the list of all the players you are going to bid in the auction so create a visual representation in the form of graphs , tables and charts to present in front of team management before the auction.</vt:lpstr>
      <vt:lpstr>1. Get the count of cities that have hosted an IPL match.</vt:lpstr>
      <vt:lpstr>2. Create table deliveries_v02 with all the columns of the table ‘deliveries’ and an additional column ball_result containing values boundary, dot or other depending on the total_run (boundary for &gt;= 4, dot for 0 and other for any other number). </vt:lpstr>
      <vt:lpstr>2. Create table deliveries_v02 with all the columns of the table ‘deliveries’ and an additional column ball_result containing values boundary, dot or other depending on the total_run (boundary for &gt;= 4, dot for 0 and other for any other number).</vt:lpstr>
      <vt:lpstr>3. Write a query to fetch the total number of boundaries and dot balls from the deliveries_v02 table.</vt:lpstr>
      <vt:lpstr>3. Write a query to fetch the total number of boundaries and dot balls from the deliveries_v02 table.</vt:lpstr>
      <vt:lpstr>4. Write a query to fetch the total number of boundaries scored by each team from the deliveries_v02 table and order it in  descending order of the number of boundaries scored.</vt:lpstr>
      <vt:lpstr>4. Write a query to fetch the total number of boundaries scored by each team from the deliveries_v02 table and order it in  descending order of the number of boundaries scored.</vt:lpstr>
      <vt:lpstr>5. Write a query to fetch the total number of dot balls bowled by each team and order it in descending order of the total number of dot balls bowled.</vt:lpstr>
      <vt:lpstr>6. Write a query to fetch the total number of dismissals by dismissal kinds where dismissal kind is not NA.</vt:lpstr>
      <vt:lpstr>6. Write a query to fetch the total number of dismissals by dismissal kinds where dismissal kind is not NA.</vt:lpstr>
      <vt:lpstr>7. Write a query to get the top 5 bowlers who conceded maximum extra runs from the deliveries table.</vt:lpstr>
      <vt:lpstr>7. Write a query to get the top 5 bowlers who conceded maximum extra runs from the deliveries table.</vt:lpstr>
      <vt:lpstr>8. Write a query to create a table named deliveries_v03 with all the columns of deliveries_v02 table and two additional  column (named venue and match_date) of venue and date from table matches.</vt:lpstr>
      <vt:lpstr>9. Write a query to fetch the total runs scored for each venue and order it in the descending order of total runs scored.</vt:lpstr>
      <vt:lpstr>9. Write a query to fetch the total runs scored for each venue and order it in the descending order of total runs scored.</vt:lpstr>
      <vt:lpstr>10. Write a query to fetch the year-wise total runs scored at Eden Gardens and order it in the descending order of total runs scored. </vt:lpstr>
      <vt:lpstr>10. Write a query to fetch the year-wise total runs scored at Eden Gardens and order it in the descending order of total runs scored.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Sakuntala Sharma</dc:creator>
  <cp:lastModifiedBy>Sakuntala Sharma</cp:lastModifiedBy>
  <cp:revision>19</cp:revision>
  <dcterms:created xsi:type="dcterms:W3CDTF">2024-04-03T14:11:32Z</dcterms:created>
  <dcterms:modified xsi:type="dcterms:W3CDTF">2024-04-05T06:55:40Z</dcterms:modified>
</cp:coreProperties>
</file>