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56" r:id="rId5"/>
    <p:sldId id="260" r:id="rId6"/>
    <p:sldId id="271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5" r:id="rId15"/>
    <p:sldId id="286" r:id="rId16"/>
    <p:sldId id="289" r:id="rId17"/>
    <p:sldId id="295" r:id="rId18"/>
    <p:sldId id="296" r:id="rId19"/>
    <p:sldId id="287" r:id="rId20"/>
    <p:sldId id="290" r:id="rId21"/>
    <p:sldId id="294" r:id="rId22"/>
    <p:sldId id="309" r:id="rId23"/>
    <p:sldId id="273" r:id="rId24"/>
    <p:sldId id="274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0" r:id="rId35"/>
    <p:sldId id="311" r:id="rId36"/>
    <p:sldId id="312" r:id="rId37"/>
    <p:sldId id="313" r:id="rId38"/>
    <p:sldId id="314" r:id="rId39"/>
    <p:sldId id="315" r:id="rId40"/>
    <p:sldId id="336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34" r:id="rId50"/>
    <p:sldId id="337" r:id="rId51"/>
    <p:sldId id="338" r:id="rId52"/>
    <p:sldId id="339" r:id="rId53"/>
    <p:sldId id="340" r:id="rId54"/>
    <p:sldId id="341" r:id="rId55"/>
    <p:sldId id="342" r:id="rId56"/>
    <p:sldId id="344" r:id="rId57"/>
    <p:sldId id="345" r:id="rId58"/>
    <p:sldId id="346" r:id="rId59"/>
    <p:sldId id="347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48" r:id="rId69"/>
    <p:sldId id="259" r:id="rId70"/>
    <p:sldId id="264" r:id="rId71"/>
    <p:sldId id="349" r:id="rId72"/>
    <p:sldId id="350" r:id="rId73"/>
    <p:sldId id="351" r:id="rId74"/>
    <p:sldId id="352" r:id="rId75"/>
    <p:sldId id="353" r:id="rId76"/>
    <p:sldId id="354" r:id="rId7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02774"/>
    <a:srgbClr val="F2F2F2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15" autoAdjust="0"/>
    <p:restoredTop sz="94674" autoAdjust="0"/>
  </p:normalViewPr>
  <p:slideViewPr>
    <p:cSldViewPr snapToGrid="0" showGuides="1">
      <p:cViewPr varScale="1">
        <p:scale>
          <a:sx n="68" d="100"/>
          <a:sy n="68" d="100"/>
        </p:scale>
        <p:origin x="84" y="16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2022-09-28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2022-09-28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3335A2C-D9B7-47E1-902B-E05856E48F6E}" type="slidenum">
              <a:rPr lang="zh-CN" altLang="en-US" smtClean="0">
                <a:latin typeface="Times New Roman" pitchFamily="18" charset="0"/>
                <a:ea typeface="宋体" pitchFamily="2" charset="-122"/>
              </a:rPr>
              <a:pPr/>
              <a:t>56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语言长期以来没有布尔类型存在，而是通常用整型取代，引入布尔类型使得语义更清晰，更直观明白。</a:t>
            </a:r>
          </a:p>
        </p:txBody>
      </p:sp>
    </p:spTree>
    <p:extLst>
      <p:ext uri="{BB962C8B-B14F-4D97-AF65-F5344CB8AC3E}">
        <p14:creationId xmlns:p14="http://schemas.microsoft.com/office/powerpoint/2010/main" val="86460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9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4938" y="6241238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2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 </a:t>
            </a:r>
            <a:r>
              <a:rPr lang="zh-CN" altLang="en-US" b="1" dirty="0" smtClean="0"/>
              <a:t>字符型</a:t>
            </a:r>
            <a:r>
              <a:rPr lang="zh-CN" altLang="en-US" b="1" dirty="0"/>
              <a:t>常量</a:t>
            </a:r>
          </a:p>
          <a:p>
            <a:r>
              <a:rPr lang="zh-CN" altLang="en-US" dirty="0"/>
              <a:t>单引号括起来的一个字符</a:t>
            </a:r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‘a’		‘A’	‘1’	‘?’	‘  ‘ </a:t>
            </a:r>
            <a:r>
              <a:rPr lang="zh-CN" altLang="en-US" dirty="0" smtClean="0"/>
              <a:t>（空格）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</a:t>
            </a:r>
            <a:r>
              <a:rPr lang="zh-CN" altLang="en-US" dirty="0"/>
              <a:t>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‘    ’‘   ’</a:t>
            </a:r>
            <a:r>
              <a:rPr lang="zh-CN" altLang="en-US" dirty="0" smtClean="0"/>
              <a:t>我</a:t>
            </a:r>
            <a:r>
              <a:rPr lang="en-US" altLang="zh-CN" dirty="0" smtClean="0"/>
              <a:t>‘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/>
              <a:t>转义字符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'\'</a:t>
            </a:r>
            <a:r>
              <a:rPr lang="zh-CN" altLang="en-US" dirty="0"/>
              <a:t>开头的特殊字符</a:t>
            </a:r>
          </a:p>
          <a:p>
            <a:pPr lvl="1"/>
            <a:r>
              <a:rPr lang="en-US" altLang="zh-CN" dirty="0"/>
              <a:t>'\</a:t>
            </a:r>
            <a:r>
              <a:rPr lang="en-US" altLang="zh-CN" dirty="0" err="1"/>
              <a:t>ddd</a:t>
            </a:r>
            <a:r>
              <a:rPr lang="en-US" altLang="zh-CN" dirty="0"/>
              <a:t>' </a:t>
            </a:r>
            <a:r>
              <a:rPr lang="en-US" altLang="zh-CN" dirty="0" smtClean="0"/>
              <a:t>  1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8</a:t>
            </a:r>
            <a:r>
              <a:rPr lang="zh-CN" altLang="en-US" dirty="0"/>
              <a:t>进制数</a:t>
            </a:r>
            <a:r>
              <a:rPr lang="en-US" altLang="zh-CN" dirty="0"/>
              <a:t>ASCII</a:t>
            </a:r>
            <a:r>
              <a:rPr lang="zh-CN" altLang="en-US" dirty="0"/>
              <a:t>码代表的字符</a:t>
            </a:r>
          </a:p>
          <a:p>
            <a:pPr lvl="1"/>
            <a:r>
              <a:rPr lang="en-US" altLang="zh-CN" dirty="0"/>
              <a:t>'\</a:t>
            </a:r>
            <a:r>
              <a:rPr lang="en-US" altLang="zh-CN" dirty="0" err="1"/>
              <a:t>xhh</a:t>
            </a:r>
            <a:r>
              <a:rPr lang="en-US" altLang="zh-CN" dirty="0"/>
              <a:t>' </a:t>
            </a:r>
            <a:r>
              <a:rPr lang="en-US" altLang="zh-CN" dirty="0" smtClean="0"/>
              <a:t>  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ASCII</a:t>
            </a:r>
            <a:r>
              <a:rPr lang="zh-CN" altLang="en-US" dirty="0"/>
              <a:t>码代表的字符</a:t>
            </a:r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'\</a:t>
            </a:r>
            <a:r>
              <a:rPr lang="en-US" altLang="zh-CN" dirty="0"/>
              <a:t>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  <a:r>
              <a:rPr lang="zh-CN" altLang="en-US" dirty="0"/>
              <a:t>、</a:t>
            </a:r>
            <a:r>
              <a:rPr lang="en-US" altLang="zh-CN" dirty="0"/>
              <a:t>'\\'</a:t>
            </a:r>
            <a:r>
              <a:rPr lang="zh-CN" altLang="en-US" dirty="0"/>
              <a:t>、</a:t>
            </a:r>
            <a:r>
              <a:rPr lang="en-US" altLang="zh-CN" dirty="0"/>
              <a:t>'\''</a:t>
            </a:r>
            <a:r>
              <a:rPr lang="zh-CN" altLang="en-US" dirty="0"/>
              <a:t>、</a:t>
            </a:r>
            <a:r>
              <a:rPr lang="en-US" altLang="zh-CN" dirty="0"/>
              <a:t>'\"'</a:t>
            </a:r>
            <a:r>
              <a:rPr lang="zh-CN" altLang="en-US" dirty="0"/>
              <a:t>、</a:t>
            </a:r>
            <a:r>
              <a:rPr lang="en-US" altLang="zh-CN" dirty="0"/>
              <a:t>'\</a:t>
            </a:r>
            <a:r>
              <a:rPr lang="en-US" altLang="zh-CN" dirty="0" smtClean="0"/>
              <a:t>101'</a:t>
            </a:r>
            <a:r>
              <a:rPr lang="zh-CN" altLang="en-US" dirty="0"/>
              <a:t>、</a:t>
            </a:r>
            <a:r>
              <a:rPr lang="en-US" altLang="zh-CN" dirty="0"/>
              <a:t>'\</a:t>
            </a:r>
            <a:r>
              <a:rPr lang="en-US" altLang="zh-CN" dirty="0" smtClean="0"/>
              <a:t>x61'  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3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11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字符型</a:t>
            </a:r>
            <a:r>
              <a:rPr lang="zh-CN" altLang="en-US" b="1" dirty="0"/>
              <a:t>变量</a:t>
            </a:r>
          </a:p>
          <a:p>
            <a:r>
              <a:rPr lang="zh-CN" altLang="en-US" dirty="0" smtClean="0"/>
              <a:t>占</a:t>
            </a:r>
            <a:r>
              <a:rPr lang="zh-CN" altLang="en-US" dirty="0"/>
              <a:t>一个字节的</a:t>
            </a:r>
            <a:r>
              <a:rPr lang="zh-CN" altLang="en-US" dirty="0" smtClean="0"/>
              <a:t>空间</a:t>
            </a:r>
            <a:endParaRPr lang="zh-CN" altLang="en-US" dirty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码为非负整数</a:t>
            </a:r>
            <a:endParaRPr lang="zh-CN" altLang="en-US" dirty="0"/>
          </a:p>
          <a:p>
            <a:pPr lvl="1"/>
            <a:r>
              <a:rPr lang="en-US" altLang="zh-CN" dirty="0" smtClean="0"/>
              <a:t>‘a’  ASCII</a:t>
            </a:r>
            <a:r>
              <a:rPr lang="zh-CN" altLang="en-US" dirty="0" smtClean="0"/>
              <a:t>码</a:t>
            </a:r>
            <a:r>
              <a:rPr lang="en-US" altLang="zh-CN" dirty="0" smtClean="0"/>
              <a:t>97</a:t>
            </a:r>
            <a:r>
              <a:rPr lang="zh-CN" altLang="en-US" dirty="0" smtClean="0"/>
              <a:t>，二进制</a:t>
            </a:r>
            <a:r>
              <a:rPr lang="en-US" altLang="zh-CN" dirty="0" smtClean="0"/>
              <a:t>01100001</a:t>
            </a:r>
          </a:p>
          <a:p>
            <a:pPr lvl="1"/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，</a:t>
            </a:r>
            <a:r>
              <a:rPr lang="zh-CN" altLang="en-US" dirty="0"/>
              <a:t>二进制</a:t>
            </a:r>
            <a:r>
              <a:rPr lang="en-US" altLang="zh-CN" dirty="0" smtClean="0"/>
              <a:t>00110001</a:t>
            </a:r>
            <a:endParaRPr lang="en-US" altLang="zh-CN" dirty="0"/>
          </a:p>
          <a:p>
            <a:r>
              <a:rPr lang="zh-CN" altLang="en-US" dirty="0" smtClean="0"/>
              <a:t>算术运算： </a:t>
            </a:r>
            <a:r>
              <a:rPr lang="en-US" altLang="zh-CN" dirty="0" smtClean="0"/>
              <a:t>char c=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a’; c=c-32;</a:t>
            </a:r>
          </a:p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大小写字母转换</a:t>
            </a: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5965371" y="1356997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char a = 'a';</a:t>
            </a:r>
          </a:p>
          <a:p>
            <a:pPr marL="0" indent="0">
              <a:buNone/>
            </a:pPr>
            <a:r>
              <a:rPr lang="en-US" altLang="zh-CN" sz="1800" dirty="0"/>
              <a:t>    char b = 70;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 = 71;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 = '0';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("a: %c, %d\n", a, a);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("b: %c, %d\n", b, b);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("c: %c, %d\n", c, c);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("d: %c, %d\n", d, d);</a:t>
            </a:r>
          </a:p>
          <a:p>
            <a:pPr marL="0" indent="0">
              <a:buNone/>
            </a:pPr>
            <a:r>
              <a:rPr lang="en-US" altLang="zh-CN" sz="1800" dirty="0"/>
              <a:t>    return 0;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62" y="2246723"/>
            <a:ext cx="3200847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06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12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2727" y="1671924"/>
            <a:ext cx="10196946" cy="4505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字符串</a:t>
            </a:r>
            <a:r>
              <a:rPr lang="en-US" altLang="zh-CN" b="1" dirty="0"/>
              <a:t>(String)</a:t>
            </a:r>
            <a:r>
              <a:rPr lang="zh-CN" altLang="en-US" b="1" dirty="0" smtClean="0"/>
              <a:t>常量</a:t>
            </a:r>
            <a:endParaRPr lang="zh-CN" altLang="en-US" b="1" dirty="0"/>
          </a:p>
          <a:p>
            <a:r>
              <a:rPr lang="zh-CN" altLang="en-US" dirty="0"/>
              <a:t>表示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一对</a:t>
            </a:r>
            <a:r>
              <a:rPr lang="zh-CN" altLang="en-US" dirty="0"/>
              <a:t>双引号括起来的字符序列</a:t>
            </a:r>
          </a:p>
          <a:p>
            <a:pPr lvl="1"/>
            <a:r>
              <a:rPr lang="zh-CN" altLang="en-US" dirty="0"/>
              <a:t>引号内可以包括</a:t>
            </a: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个或多个字符</a:t>
            </a:r>
          </a:p>
          <a:p>
            <a:pPr lvl="1"/>
            <a:r>
              <a:rPr lang="zh-CN" altLang="en-US" dirty="0"/>
              <a:t>字符序列中的特殊字符用转义字符表示</a:t>
            </a:r>
          </a:p>
          <a:p>
            <a:r>
              <a:rPr lang="zh-CN" altLang="en-US" dirty="0"/>
              <a:t>举例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</a:t>
            </a:r>
            <a:r>
              <a:rPr lang="en-US" altLang="zh-CN" dirty="0"/>
              <a:t>a"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"?"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</a:t>
            </a:r>
            <a:r>
              <a:rPr lang="zh-CN" altLang="en-US" dirty="0"/>
              <a:t>我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12.4"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"$#*!"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"</a:t>
            </a:r>
            <a:r>
              <a:rPr lang="en-US" altLang="zh-CN" dirty="0"/>
              <a:t>C</a:t>
            </a:r>
            <a:r>
              <a:rPr lang="en-US" altLang="zh-CN" dirty="0" smtClean="0"/>
              <a:t>:\\name&gt;"</a:t>
            </a:r>
            <a:endParaRPr lang="en-US" altLang="zh-CN" dirty="0"/>
          </a:p>
          <a:p>
            <a:r>
              <a:rPr lang="zh-CN" altLang="en-US" dirty="0"/>
              <a:t>字符常量和字符串常量是不同类型的数据</a:t>
            </a:r>
          </a:p>
          <a:p>
            <a:pPr lvl="1"/>
            <a:r>
              <a:rPr lang="en-US" altLang="zh-CN" dirty="0" smtClean="0"/>
              <a:t>‘a‘ (97)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“a“ (</a:t>
            </a:r>
            <a:r>
              <a:rPr lang="zh-CN" altLang="en-US" dirty="0" smtClean="0"/>
              <a:t>字符串地址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不能把一个字符串赋值给一个字符型变量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0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3.1.2 </a:t>
            </a:r>
            <a:r>
              <a:rPr lang="zh-CN" altLang="en-US" dirty="0"/>
              <a:t>字符类型</a:t>
            </a:r>
            <a:endParaRPr lang="zh-CN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字符串在内存中的存放方式</a:t>
            </a:r>
          </a:p>
          <a:p>
            <a:pPr lvl="1"/>
            <a:r>
              <a:rPr lang="zh-CN" altLang="en-US" dirty="0" smtClean="0"/>
              <a:t>在内存中每个字符按顺序存储</a:t>
            </a:r>
          </a:p>
          <a:p>
            <a:pPr lvl="1"/>
            <a:r>
              <a:rPr lang="zh-CN" altLang="en-US" dirty="0" smtClean="0"/>
              <a:t>字符串结尾处有一个特殊</a:t>
            </a:r>
            <a:r>
              <a:rPr lang="zh-CN" altLang="en-US" b="1" dirty="0" smtClean="0"/>
              <a:t>空字符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ASCII=0</a:t>
            </a:r>
            <a:r>
              <a:rPr lang="zh-CN" altLang="en-US" dirty="0" smtClean="0"/>
              <a:t>，转义</a:t>
            </a:r>
            <a:r>
              <a:rPr lang="zh-CN" altLang="en-US" dirty="0"/>
              <a:t>形式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作为字符串</a:t>
            </a:r>
            <a:r>
              <a:rPr lang="zh-CN" altLang="en-US" b="1" dirty="0" smtClean="0">
                <a:solidFill>
                  <a:srgbClr val="FF0000"/>
                </a:solidFill>
              </a:rPr>
              <a:t>串尾标志</a:t>
            </a:r>
          </a:p>
          <a:p>
            <a:pPr lvl="1"/>
            <a:r>
              <a:rPr lang="zh-CN" altLang="en-US" dirty="0" smtClean="0"/>
              <a:t>字符串结束标志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是无法显示的，在字符串常量中，也不用显式写出来，自动包含。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举例：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"TEST“</a:t>
            </a:r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dirty="0" smtClean="0"/>
              <a:t>““ </a:t>
            </a:r>
            <a:r>
              <a:rPr lang="zh-CN" altLang="en-US" dirty="0" smtClean="0"/>
              <a:t>（空串）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dirty="0" smtClean="0"/>
              <a:t>"a"</a:t>
            </a:r>
            <a:endParaRPr lang="zh-CN" altLang="en-US" dirty="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37495" y="3954464"/>
            <a:ext cx="5672138" cy="16986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graphicFrame>
        <p:nvGraphicFramePr>
          <p:cNvPr id="309309" name="Group 61"/>
          <p:cNvGraphicFramePr>
            <a:graphicFrameLocks noGrp="1"/>
          </p:cNvGraphicFramePr>
          <p:nvPr/>
        </p:nvGraphicFramePr>
        <p:xfrm>
          <a:off x="4559300" y="4110038"/>
          <a:ext cx="2636838" cy="398462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'T'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'E'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'S'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'T'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310" name="Group 62"/>
          <p:cNvGraphicFramePr>
            <a:graphicFrameLocks noGrp="1"/>
          </p:cNvGraphicFramePr>
          <p:nvPr/>
        </p:nvGraphicFramePr>
        <p:xfrm>
          <a:off x="7718425" y="4098926"/>
          <a:ext cx="2312988" cy="398463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311" name="Group 63"/>
          <p:cNvGraphicFramePr>
            <a:graphicFrameLocks noGrp="1"/>
          </p:cNvGraphicFramePr>
          <p:nvPr/>
        </p:nvGraphicFramePr>
        <p:xfrm>
          <a:off x="4559300" y="4603751"/>
          <a:ext cx="527050" cy="398463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312" name="Group 64"/>
          <p:cNvGraphicFramePr>
            <a:graphicFrameLocks noGrp="1"/>
          </p:cNvGraphicFramePr>
          <p:nvPr/>
        </p:nvGraphicFramePr>
        <p:xfrm>
          <a:off x="4559300" y="5106988"/>
          <a:ext cx="1054100" cy="398462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'a'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313" name="Group 65"/>
          <p:cNvGraphicFramePr>
            <a:graphicFrameLocks noGrp="1"/>
          </p:cNvGraphicFramePr>
          <p:nvPr/>
        </p:nvGraphicFramePr>
        <p:xfrm>
          <a:off x="7726364" y="4603751"/>
          <a:ext cx="460375" cy="398463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314" name="Group 66"/>
          <p:cNvGraphicFramePr>
            <a:graphicFrameLocks noGrp="1"/>
          </p:cNvGraphicFramePr>
          <p:nvPr/>
        </p:nvGraphicFramePr>
        <p:xfrm>
          <a:off x="7726363" y="5106988"/>
          <a:ext cx="1054100" cy="398462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97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marT="46807" marB="46807" anchor="ctr" horzOverflow="overflow">
                    <a:lnL w="28575" cap="flat" cmpd="sng" algn="ctr">
                      <a:solidFill>
                        <a:srgbClr val="FFFF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字符类型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en-US" altLang="zh-CN" b="1" dirty="0" err="1" smtClean="0"/>
              <a:t>putchar</a:t>
            </a:r>
            <a:r>
              <a:rPr lang="en-US" altLang="zh-CN" b="1" dirty="0" smtClean="0"/>
              <a:t>()    </a:t>
            </a:r>
            <a:r>
              <a:rPr lang="zh-CN" altLang="en-US" b="1" dirty="0" smtClean="0"/>
              <a:t>函数</a:t>
            </a:r>
            <a:endParaRPr lang="zh-CN" altLang="en-US" b="1" dirty="0"/>
          </a:p>
          <a:p>
            <a:r>
              <a:rPr lang="zh-CN" altLang="en-US" dirty="0" smtClean="0"/>
              <a:t>原型：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</a:p>
          <a:p>
            <a:r>
              <a:rPr lang="zh-CN" altLang="en-US" dirty="0" smtClean="0"/>
              <a:t>功能：输出</a:t>
            </a:r>
            <a:r>
              <a:rPr lang="zh-CN" altLang="en-US" dirty="0"/>
              <a:t>一个字符到标准输出设备</a:t>
            </a:r>
          </a:p>
          <a:p>
            <a:r>
              <a:rPr lang="zh-CN" altLang="en-US" dirty="0" smtClean="0"/>
              <a:t>参数：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为要</a:t>
            </a:r>
            <a:r>
              <a:rPr lang="zh-CN" altLang="en-US" dirty="0"/>
              <a:t>输出的</a:t>
            </a:r>
            <a:r>
              <a:rPr lang="zh-CN" altLang="en-US" dirty="0" smtClean="0"/>
              <a:t>字符（可以</a:t>
            </a:r>
            <a:r>
              <a:rPr lang="zh-CN" altLang="en-US" dirty="0"/>
              <a:t>是</a:t>
            </a:r>
            <a:r>
              <a:rPr lang="zh-CN" altLang="en-US" dirty="0" smtClean="0"/>
              <a:t>整型或字符型数据），</a:t>
            </a:r>
            <a:r>
              <a:rPr lang="zh-CN" altLang="en-US" dirty="0"/>
              <a:t>若超出字符型范围，</a:t>
            </a:r>
            <a:r>
              <a:rPr lang="zh-CN" altLang="en-US" dirty="0" smtClean="0"/>
              <a:t>则</a:t>
            </a:r>
            <a:r>
              <a:rPr lang="zh-CN" altLang="en-US" dirty="0"/>
              <a:t>截取</a:t>
            </a:r>
            <a:r>
              <a:rPr lang="zh-CN" altLang="en-US" dirty="0" smtClean="0"/>
              <a:t>低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返回值</a:t>
            </a:r>
          </a:p>
          <a:p>
            <a:pPr lvl="1"/>
            <a:r>
              <a:rPr lang="zh-CN" altLang="en-US" dirty="0"/>
              <a:t>若成功，返回输出字符的</a:t>
            </a:r>
            <a:r>
              <a:rPr lang="en-US" altLang="zh-CN" dirty="0"/>
              <a:t>ASCII</a:t>
            </a:r>
            <a:r>
              <a:rPr lang="zh-CN" altLang="en-US" dirty="0"/>
              <a:t>码值</a:t>
            </a:r>
          </a:p>
          <a:p>
            <a:pPr lvl="1"/>
            <a:r>
              <a:rPr lang="zh-CN" altLang="en-US" dirty="0"/>
              <a:t>若失败，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-1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('a');	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'a' */</a:t>
            </a:r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('\n');		/* </a:t>
            </a:r>
            <a:r>
              <a:rPr lang="zh-CN" altLang="en-US" sz="2000" dirty="0"/>
              <a:t>输出换行符 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(101);		/*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‘e’ */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('\101');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'A'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 = 65345;</a:t>
            </a:r>
          </a:p>
          <a:p>
            <a:pPr marL="0" indent="0">
              <a:buNone/>
            </a:pPr>
            <a:r>
              <a:rPr lang="en-US" altLang="zh-CN" sz="2000" dirty="0" err="1" smtClean="0"/>
              <a:t>putchar</a:t>
            </a:r>
            <a:r>
              <a:rPr lang="en-US" altLang="zh-CN" sz="2000" dirty="0" smtClean="0"/>
              <a:t>( c );		</a:t>
            </a:r>
            <a:r>
              <a:rPr lang="en-US" altLang="zh-CN" sz="2000" dirty="0"/>
              <a:t> /* </a:t>
            </a:r>
            <a:r>
              <a:rPr lang="zh-CN" altLang="en-US" sz="2000" dirty="0"/>
              <a:t>输出</a:t>
            </a:r>
            <a:r>
              <a:rPr lang="en-US" altLang="zh-CN" sz="2000" dirty="0"/>
              <a:t>’A'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putchar</a:t>
            </a:r>
            <a:r>
              <a:rPr lang="en-US" altLang="zh-CN" sz="2000" dirty="0" smtClean="0"/>
              <a:t>( 0Xff41 );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/*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’A' </a:t>
            </a:r>
            <a:r>
              <a:rPr lang="en-US" altLang="zh-CN" sz="2000" dirty="0"/>
              <a:t>*/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3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字符类型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400058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7. </a:t>
            </a:r>
            <a:r>
              <a:rPr lang="en-US" altLang="zh-CN" b="1" dirty="0" err="1" smtClean="0"/>
              <a:t>getchar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函数</a:t>
            </a:r>
            <a:endParaRPr lang="en-US" altLang="zh-CN" b="1" dirty="0"/>
          </a:p>
          <a:p>
            <a:r>
              <a:rPr lang="zh-CN" altLang="en-US" dirty="0" smtClean="0"/>
              <a:t>原型：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getchar</a:t>
            </a:r>
            <a:r>
              <a:rPr lang="en-US" altLang="zh-CN" dirty="0"/>
              <a:t>(void);</a:t>
            </a:r>
          </a:p>
          <a:p>
            <a:r>
              <a:rPr lang="zh-CN" altLang="en-US" dirty="0" smtClean="0"/>
              <a:t>功能：从</a:t>
            </a:r>
            <a:r>
              <a:rPr lang="zh-CN" altLang="en-US" dirty="0"/>
              <a:t>标准</a:t>
            </a:r>
            <a:r>
              <a:rPr lang="zh-CN" altLang="en-US" dirty="0" smtClean="0"/>
              <a:t>输入设备读入</a:t>
            </a:r>
            <a:r>
              <a:rPr lang="zh-CN" altLang="en-US" dirty="0"/>
              <a:t>一个字符</a:t>
            </a:r>
          </a:p>
          <a:p>
            <a:pPr lvl="1"/>
            <a:r>
              <a:rPr lang="zh-CN" altLang="en-US" dirty="0"/>
              <a:t>需要输入回车后，函数才返回</a:t>
            </a:r>
          </a:p>
          <a:p>
            <a:r>
              <a:rPr lang="zh-CN" altLang="en-US" dirty="0" smtClean="0"/>
              <a:t>无</a:t>
            </a:r>
            <a:r>
              <a:rPr lang="zh-CN" altLang="en-US" dirty="0"/>
              <a:t>参数</a:t>
            </a:r>
          </a:p>
          <a:p>
            <a:r>
              <a:rPr lang="zh-CN" altLang="en-US" dirty="0" smtClean="0"/>
              <a:t>若</a:t>
            </a:r>
            <a:r>
              <a:rPr lang="zh-CN" altLang="en-US" dirty="0"/>
              <a:t>成功，返回输入字符的</a:t>
            </a:r>
            <a:r>
              <a:rPr lang="en-US" altLang="zh-CN" dirty="0"/>
              <a:t>ASCII</a:t>
            </a:r>
            <a:r>
              <a:rPr lang="zh-CN" altLang="en-US" dirty="0"/>
              <a:t>码值</a:t>
            </a:r>
          </a:p>
          <a:p>
            <a:r>
              <a:rPr lang="zh-CN" altLang="en-US" dirty="0"/>
              <a:t>若失败，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-1</a:t>
            </a:r>
          </a:p>
          <a:p>
            <a:endParaRPr lang="en-US" altLang="zh-CN" dirty="0"/>
          </a:p>
          <a:p>
            <a:r>
              <a:rPr lang="zh-CN" altLang="en-US" dirty="0" smtClean="0"/>
              <a:t>测试程序，怎样理解程序的执行过程？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714998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		/* </a:t>
            </a:r>
            <a:r>
              <a:rPr lang="zh-CN" altLang="en-US" sz="2000" dirty="0"/>
              <a:t>输入</a:t>
            </a:r>
            <a:r>
              <a:rPr lang="en-US" altLang="zh-CN" sz="2000" dirty="0"/>
              <a:t>'a'</a:t>
            </a:r>
            <a:r>
              <a:rPr lang="zh-CN" altLang="en-US" sz="2000" dirty="0"/>
              <a:t>后回车 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(c);	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'a' */</a:t>
            </a:r>
          </a:p>
          <a:p>
            <a:pPr marL="0" indent="0">
              <a:buNone/>
            </a:pPr>
            <a:r>
              <a:rPr lang="en-US" altLang="zh-CN" sz="2000" dirty="0"/>
              <a:t>c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		/* </a:t>
            </a:r>
            <a:r>
              <a:rPr lang="zh-CN" altLang="en-US" sz="2000" dirty="0" smtClean="0"/>
              <a:t>没等输入就跳过了</a:t>
            </a:r>
            <a:r>
              <a:rPr lang="en-US" altLang="zh-CN" sz="2000" dirty="0" smtClean="0"/>
              <a:t>? </a:t>
            </a:r>
            <a:r>
              <a:rPr lang="en-US" altLang="zh-CN" sz="2000" dirty="0"/>
              <a:t>*/</a:t>
            </a:r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("c=%d\n", c);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c=? 10 */</a:t>
            </a:r>
          </a:p>
          <a:p>
            <a:pPr marL="0" indent="0">
              <a:buNone/>
            </a:pPr>
            <a:r>
              <a:rPr lang="en-US" altLang="zh-CN" sz="2000" dirty="0"/>
              <a:t>c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		/* </a:t>
            </a:r>
            <a:r>
              <a:rPr lang="zh-CN" altLang="en-US" sz="2000" dirty="0"/>
              <a:t>输入</a:t>
            </a:r>
            <a:r>
              <a:rPr lang="en-US" altLang="zh-CN" sz="2000" dirty="0"/>
              <a:t>'</a:t>
            </a:r>
            <a:r>
              <a:rPr lang="en-US" altLang="zh-CN" sz="2000" dirty="0" err="1"/>
              <a:t>abcd</a:t>
            </a:r>
            <a:r>
              <a:rPr lang="en-US" altLang="zh-CN" sz="2000" dirty="0"/>
              <a:t>'</a:t>
            </a:r>
            <a:r>
              <a:rPr lang="zh-CN" altLang="en-US" sz="2000" dirty="0"/>
              <a:t>后回车 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/>
              <a:t>(c);	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'a' */</a:t>
            </a:r>
          </a:p>
          <a:p>
            <a:pPr marL="0" indent="0">
              <a:buNone/>
            </a:pPr>
            <a:r>
              <a:rPr lang="en-US" altLang="zh-CN" sz="2000" dirty="0" err="1"/>
              <a:t>putchar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getchar</a:t>
            </a:r>
            <a:r>
              <a:rPr lang="en-US" altLang="zh-CN" sz="2000" dirty="0" smtClean="0"/>
              <a:t>() );</a:t>
            </a:r>
            <a:r>
              <a:rPr lang="en-US" altLang="zh-CN" sz="2000" dirty="0"/>
              <a:t>	/* </a:t>
            </a:r>
            <a:r>
              <a:rPr lang="zh-CN" altLang="en-US" sz="2000" dirty="0"/>
              <a:t>输出</a:t>
            </a:r>
            <a:r>
              <a:rPr lang="en-US" altLang="zh-CN" sz="2000" dirty="0"/>
              <a:t>'b' */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59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</a:t>
            </a:r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3923643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 </a:t>
            </a:r>
            <a:r>
              <a:rPr lang="zh-CN" altLang="en-US" b="1" dirty="0" smtClean="0"/>
              <a:t>浮点</a:t>
            </a:r>
            <a:r>
              <a:rPr lang="zh-CN" altLang="en-US" b="1" dirty="0"/>
              <a:t>型变量的类型</a:t>
            </a:r>
          </a:p>
          <a:p>
            <a:r>
              <a:rPr lang="zh-CN" altLang="en-US" dirty="0"/>
              <a:t>分类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单精度 </a:t>
            </a:r>
            <a:r>
              <a:rPr lang="en-US" altLang="zh-CN" dirty="0"/>
              <a:t>float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双精度 </a:t>
            </a:r>
            <a:r>
              <a:rPr lang="en-US" altLang="zh-CN" dirty="0"/>
              <a:t>double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长双精度 </a:t>
            </a:r>
            <a:r>
              <a:rPr lang="en-US" altLang="zh-CN" dirty="0"/>
              <a:t>long double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长度</a:t>
            </a:r>
            <a:r>
              <a:rPr lang="zh-CN" altLang="en-US" dirty="0"/>
              <a:t>和取值</a:t>
            </a:r>
            <a:r>
              <a:rPr lang="zh-CN" altLang="en-US" dirty="0" smtClean="0"/>
              <a:t>范围</a:t>
            </a:r>
            <a:r>
              <a:rPr lang="zh-CN" altLang="en-US" dirty="0"/>
              <a:t>如右图</a:t>
            </a:r>
          </a:p>
          <a:p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88439"/>
              </p:ext>
            </p:extLst>
          </p:nvPr>
        </p:nvGraphicFramePr>
        <p:xfrm>
          <a:off x="4503283" y="2789888"/>
          <a:ext cx="6643690" cy="24994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8738">
                  <a:extLst>
                    <a:ext uri="{9D8B030D-6E8A-4147-A177-3AD203B41FA5}">
                      <a16:colId xmlns:a16="http://schemas.microsoft.com/office/drawing/2014/main" val="2984125917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4245418787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3677000661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1899623944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429112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    型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格式符</a:t>
                      </a:r>
                      <a:endParaRPr kumimoji="1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长度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(bit)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有效数字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绝对值范围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extLst>
                  <a:ext uri="{0D108BD9-81ED-4DB2-BD59-A6C34878D82A}">
                    <a16:rowId xmlns:a16="http://schemas.microsoft.com/office/drawing/2014/main" val="3328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%f</a:t>
                      </a: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6-7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1" lang="en-US" altLang="zh-CN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-37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-10</a:t>
                      </a:r>
                      <a:r>
                        <a:rPr kumimoji="1" lang="en-US" altLang="zh-CN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1" lang="en-US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5053CC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extLst>
                  <a:ext uri="{0D108BD9-81ED-4DB2-BD59-A6C34878D82A}">
                    <a16:rowId xmlns:a16="http://schemas.microsoft.com/office/drawing/2014/main" val="195461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%f</a:t>
                      </a: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15-16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1" lang="en-US" altLang="zh-CN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-307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-10</a:t>
                      </a:r>
                      <a:r>
                        <a:rPr kumimoji="1" lang="en-US" altLang="zh-CN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1" lang="en-US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5053CC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extLst>
                  <a:ext uri="{0D108BD9-81ED-4DB2-BD59-A6C34878D82A}">
                    <a16:rowId xmlns:a16="http://schemas.microsoft.com/office/drawing/2014/main" val="390665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%Lf</a:t>
                      </a: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18-19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1" lang="en-US" altLang="zh-CN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-4931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-10</a:t>
                      </a:r>
                      <a:r>
                        <a:rPr kumimoji="1" lang="en-US" altLang="zh-CN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4932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5053CC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/>
                </a:tc>
                <a:extLst>
                  <a:ext uri="{0D108BD9-81ED-4DB2-BD59-A6C34878D82A}">
                    <a16:rowId xmlns:a16="http://schemas.microsoft.com/office/drawing/2014/main" val="36936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4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</a:t>
            </a:r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8678" y="1671924"/>
            <a:ext cx="5812849" cy="4505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浮点类型的精度和误差问题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dirty="0" smtClean="0"/>
              <a:t>浮点类型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dirty="0" smtClean="0"/>
              <a:t>：数据表示范围大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缺点</a:t>
            </a:r>
            <a:r>
              <a:rPr lang="zh-CN" altLang="en-US" dirty="0" smtClean="0"/>
              <a:t>：精确度是有限的</a:t>
            </a:r>
            <a:endParaRPr lang="zh-CN" altLang="en-US" dirty="0"/>
          </a:p>
          <a:p>
            <a:r>
              <a:rPr lang="zh-CN" altLang="en-US" dirty="0" smtClean="0"/>
              <a:t>误差来源：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进制转换带来的</a:t>
            </a:r>
            <a:r>
              <a:rPr lang="zh-CN" altLang="en-US" dirty="0" smtClean="0"/>
              <a:t>误差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有限的有效数字位数导致的</a:t>
            </a:r>
            <a:r>
              <a:rPr lang="zh-CN" altLang="en-US" dirty="0" smtClean="0"/>
              <a:t>数据</a:t>
            </a:r>
            <a:r>
              <a:rPr lang="zh-CN" altLang="en-US" dirty="0"/>
              <a:t>截取</a:t>
            </a:r>
            <a:r>
              <a:rPr lang="zh-CN" altLang="en-US" dirty="0" smtClean="0"/>
              <a:t>误差</a:t>
            </a:r>
            <a:endParaRPr lang="zh-CN" altLang="en-US" dirty="0"/>
          </a:p>
          <a:p>
            <a:pPr lvl="1"/>
            <a:r>
              <a:rPr lang="zh-CN" altLang="en-US" sz="1800" i="1" dirty="0">
                <a:solidFill>
                  <a:srgbClr val="002060"/>
                </a:solidFill>
              </a:rPr>
              <a:t>任何进</a:t>
            </a:r>
            <a:r>
              <a:rPr lang="zh-CN" altLang="en-US" sz="1800" i="1" dirty="0" smtClean="0">
                <a:solidFill>
                  <a:srgbClr val="002060"/>
                </a:solidFill>
              </a:rPr>
              <a:t>制（包括</a:t>
            </a:r>
            <a:r>
              <a:rPr lang="zh-CN" altLang="en-US" sz="1800" i="1" dirty="0">
                <a:solidFill>
                  <a:srgbClr val="002060"/>
                </a:solidFill>
              </a:rPr>
              <a:t>十进制）</a:t>
            </a:r>
            <a:r>
              <a:rPr lang="zh-CN" altLang="en-US" sz="1800" i="1" dirty="0" smtClean="0">
                <a:solidFill>
                  <a:srgbClr val="002060"/>
                </a:solidFill>
              </a:rPr>
              <a:t>的有限数字</a:t>
            </a:r>
            <a:r>
              <a:rPr lang="zh-CN" altLang="en-US" sz="1800" i="1" dirty="0">
                <a:solidFill>
                  <a:srgbClr val="002060"/>
                </a:solidFill>
              </a:rPr>
              <a:t>序列都无法精确表达所有</a:t>
            </a:r>
            <a:r>
              <a:rPr lang="zh-CN" altLang="en-US" sz="1800" i="1" dirty="0" smtClean="0">
                <a:solidFill>
                  <a:srgbClr val="002060"/>
                </a:solidFill>
              </a:rPr>
              <a:t>有理数。</a:t>
            </a:r>
            <a:r>
              <a:rPr lang="en-US" altLang="zh-CN" sz="1800" i="1" dirty="0" smtClean="0">
                <a:solidFill>
                  <a:srgbClr val="002060"/>
                </a:solidFill>
              </a:rPr>
              <a:t>1/3 = 0.33333333...</a:t>
            </a:r>
          </a:p>
          <a:p>
            <a:r>
              <a:rPr lang="zh-CN" altLang="en-US" dirty="0" smtClean="0"/>
              <a:t>问题：判断</a:t>
            </a:r>
            <a:r>
              <a:rPr lang="zh-CN" altLang="en-US" dirty="0"/>
              <a:t>两个浮点数是否</a:t>
            </a:r>
            <a:r>
              <a:rPr lang="zh-CN" altLang="en-US" dirty="0" smtClean="0"/>
              <a:t>相等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--  </a:t>
            </a:r>
            <a:r>
              <a:rPr lang="zh-CN" altLang="en-US" dirty="0" smtClean="0"/>
              <a:t>结果可能是错的！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14651" y="1177627"/>
            <a:ext cx="46472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#</a:t>
            </a:r>
            <a:r>
              <a:rPr lang="en-US" altLang="zh-CN" sz="2800" dirty="0"/>
              <a:t>include 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 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    float x1 = 0.1;</a:t>
            </a:r>
          </a:p>
          <a:p>
            <a:r>
              <a:rPr lang="en-US" altLang="zh-CN" sz="2800" dirty="0"/>
              <a:t>    double x2 = 0.1;</a:t>
            </a:r>
          </a:p>
          <a:p>
            <a:r>
              <a:rPr lang="en-US" altLang="zh-CN" sz="2800" dirty="0"/>
              <a:t>    if (x1 == x2)</a:t>
            </a:r>
          </a:p>
          <a:p>
            <a:r>
              <a:rPr lang="en-US" altLang="zh-CN" sz="2800" dirty="0"/>
              <a:t>        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 x1 == x2 true.\n");</a:t>
            </a:r>
          </a:p>
          <a:p>
            <a:r>
              <a:rPr lang="en-US" altLang="zh-CN" sz="2800" dirty="0"/>
              <a:t>    else</a:t>
            </a:r>
          </a:p>
          <a:p>
            <a:r>
              <a:rPr lang="en-US" altLang="zh-CN" sz="2800" dirty="0"/>
              <a:t>        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 x1==x2 false!\n");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994073" y="5402243"/>
            <a:ext cx="2677147" cy="954107"/>
          </a:xfrm>
          <a:prstGeom prst="rect">
            <a:avLst/>
          </a:prstGeom>
          <a:noFill/>
          <a:ln>
            <a:solidFill>
              <a:srgbClr val="00277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结果：  </a:t>
            </a:r>
            <a:endParaRPr lang="en-US" altLang="zh-CN" sz="2800" dirty="0" smtClean="0"/>
          </a:p>
          <a:p>
            <a:r>
              <a:rPr lang="en-US" altLang="zh-CN" sz="2800" dirty="0"/>
              <a:t> x1==x2 false!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08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z="1050" smtClean="0"/>
              <a:t>计算机程序设计讲义</a:t>
            </a:r>
            <a:endParaRPr lang="zh-CN" altLang="en-US" sz="105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z="1050" smtClean="0"/>
              <a:pPr/>
              <a:t>18</a:t>
            </a:fld>
            <a:endParaRPr lang="zh-CN" altLang="en-US" sz="105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3.1.3 </a:t>
            </a:r>
            <a:r>
              <a:rPr lang="zh-CN" altLang="en-US" sz="3600" dirty="0"/>
              <a:t>浮点型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529686" y="1651044"/>
            <a:ext cx="5581747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浮点</a:t>
            </a:r>
            <a:r>
              <a:rPr lang="zh-CN" altLang="en-US" sz="1800" b="1" dirty="0"/>
              <a:t>型常量的</a:t>
            </a:r>
            <a:r>
              <a:rPr lang="zh-CN" altLang="en-US" sz="1800" b="1" dirty="0" smtClean="0"/>
              <a:t>类型后缀</a:t>
            </a:r>
            <a:endParaRPr lang="zh-CN" altLang="en-US" sz="1800" b="1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f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F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表示</a:t>
            </a:r>
            <a:r>
              <a:rPr lang="zh-CN" altLang="en-US" sz="1600" dirty="0"/>
              <a:t>常量是一个单精度型</a:t>
            </a:r>
            <a:r>
              <a:rPr lang="zh-CN" altLang="en-US" sz="1600" dirty="0" smtClean="0"/>
              <a:t>浮点数 </a:t>
            </a:r>
            <a:r>
              <a:rPr lang="en-US" altLang="zh-CN" sz="1600" dirty="0" smtClean="0">
                <a:solidFill>
                  <a:srgbClr val="FF0000"/>
                </a:solidFill>
              </a:rPr>
              <a:t>float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表示</a:t>
            </a:r>
            <a:r>
              <a:rPr lang="zh-CN" altLang="en-US" sz="1600" dirty="0"/>
              <a:t>常量是一个长双精度型</a:t>
            </a:r>
            <a:r>
              <a:rPr lang="zh-CN" altLang="en-US" sz="1600" dirty="0" smtClean="0"/>
              <a:t>浮点数</a:t>
            </a:r>
            <a:r>
              <a:rPr lang="en-US" altLang="zh-CN" sz="1600" dirty="0" smtClean="0">
                <a:solidFill>
                  <a:srgbClr val="FF0000"/>
                </a:solidFill>
              </a:rPr>
              <a:t>long double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 smtClean="0"/>
              <a:t>无后缀</a:t>
            </a:r>
            <a:r>
              <a:rPr lang="zh-CN" altLang="en-US" sz="1600" dirty="0"/>
              <a:t>的浮点型常量视</a:t>
            </a:r>
            <a:r>
              <a:rPr lang="zh-CN" altLang="en-US" sz="1600" dirty="0" smtClean="0"/>
              <a:t>作</a:t>
            </a:r>
            <a:r>
              <a:rPr lang="en-US" altLang="zh-CN" sz="1600" dirty="0" smtClean="0">
                <a:solidFill>
                  <a:srgbClr val="FF0000"/>
                </a:solidFill>
              </a:rPr>
              <a:t>double</a:t>
            </a:r>
            <a:r>
              <a:rPr lang="en-US" altLang="zh-CN" sz="1600" dirty="0" smtClean="0"/>
              <a:t> </a:t>
            </a:r>
            <a:r>
              <a:rPr lang="zh-CN" altLang="en-US" sz="1600" b="1" dirty="0" smtClean="0"/>
              <a:t>双精度型</a:t>
            </a:r>
            <a:r>
              <a:rPr lang="en-US" altLang="zh-CN" sz="1600" dirty="0" smtClean="0"/>
              <a:t>, 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如</a:t>
            </a:r>
            <a:r>
              <a:rPr lang="en-US" altLang="zh-CN" sz="1600" dirty="0" smtClean="0"/>
              <a:t>0.1 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double, 0.1f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float , 0.1L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long double</a:t>
            </a:r>
            <a:endParaRPr lang="zh-CN" altLang="en-US" sz="1600" dirty="0"/>
          </a:p>
          <a:p>
            <a:r>
              <a:rPr lang="zh-CN" altLang="en-US" sz="1800" dirty="0" smtClean="0"/>
              <a:t>一</a:t>
            </a:r>
            <a:r>
              <a:rPr lang="zh-CN" altLang="en-US" sz="1800" dirty="0"/>
              <a:t>个浮点型常量可以赋值给任何类型的浮点型</a:t>
            </a:r>
            <a:r>
              <a:rPr lang="zh-CN" altLang="en-US" sz="1800" dirty="0" smtClean="0"/>
              <a:t>变量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但是需要注意：</a:t>
            </a:r>
            <a:endParaRPr lang="zh-CN" altLang="en-US" sz="1800" dirty="0"/>
          </a:p>
          <a:p>
            <a:pPr lvl="1"/>
            <a:r>
              <a:rPr lang="zh-CN" altLang="en-US" sz="1600" dirty="0" smtClean="0"/>
              <a:t>结果可能会根据</a:t>
            </a:r>
            <a:r>
              <a:rPr lang="zh-CN" altLang="en-US" sz="1600" dirty="0"/>
              <a:t>变量类型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截取</a:t>
            </a:r>
            <a:r>
              <a:rPr lang="zh-CN" altLang="en-US" sz="1600" dirty="0" smtClean="0"/>
              <a:t>相应</a:t>
            </a:r>
            <a:r>
              <a:rPr lang="zh-CN" altLang="en-US" sz="1600" dirty="0"/>
              <a:t>有效数字</a:t>
            </a:r>
          </a:p>
          <a:p>
            <a:pPr lvl="1"/>
            <a:r>
              <a:rPr lang="zh-CN" altLang="en-US" sz="1600" dirty="0" smtClean="0"/>
              <a:t>注意</a:t>
            </a:r>
            <a:r>
              <a:rPr lang="zh-CN" altLang="en-US" sz="1600" dirty="0" smtClean="0">
                <a:solidFill>
                  <a:srgbClr val="FF0000"/>
                </a:solidFill>
              </a:rPr>
              <a:t>舍入误差</a:t>
            </a:r>
            <a:r>
              <a:rPr lang="zh-CN" altLang="en-US" sz="1600" dirty="0" smtClean="0"/>
              <a:t>对计算的影响</a:t>
            </a:r>
            <a:endParaRPr lang="zh-CN" altLang="en-US" sz="16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右边的</a:t>
            </a:r>
            <a:r>
              <a:rPr lang="zh-CN" altLang="en-US" sz="1800" dirty="0" smtClean="0"/>
              <a:t>例子中，如果将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</a:t>
            </a:r>
            <a:r>
              <a:rPr lang="zh-CN" altLang="en-US" sz="1800" u="sng" dirty="0" smtClean="0"/>
              <a:t>改为  </a:t>
            </a:r>
            <a:r>
              <a:rPr lang="en-US" altLang="zh-CN" sz="1800" u="sng" dirty="0" smtClean="0"/>
              <a:t>if (x1 == 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0.1f</a:t>
            </a:r>
            <a:r>
              <a:rPr lang="en-US" altLang="zh-CN" sz="1800" u="sng" dirty="0" smtClean="0"/>
              <a:t>) </a:t>
            </a:r>
          </a:p>
          <a:p>
            <a:pPr marL="0" indent="0">
              <a:buNone/>
            </a:pPr>
            <a:r>
              <a:rPr lang="zh-CN" altLang="en-US" sz="1800" dirty="0" smtClean="0"/>
              <a:t>    则结果为</a:t>
            </a:r>
            <a:r>
              <a:rPr lang="en-US" altLang="zh-CN" sz="1800" dirty="0" smtClean="0"/>
              <a:t>true</a:t>
            </a:r>
          </a:p>
          <a:p>
            <a:r>
              <a:rPr lang="zh-CN" altLang="en-US" sz="1800" dirty="0">
                <a:solidFill>
                  <a:srgbClr val="FF0000"/>
                </a:solidFill>
              </a:rPr>
              <a:t>不同</a:t>
            </a:r>
            <a:r>
              <a:rPr lang="zh-CN" altLang="en-US" sz="1800" dirty="0" smtClean="0">
                <a:solidFill>
                  <a:srgbClr val="FF0000"/>
                </a:solidFill>
              </a:rPr>
              <a:t>类型的变量之间进行赋值或比较时，都要注意误差问题！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内容占位符 8"/>
          <p:cNvSpPr txBox="1">
            <a:spLocks noGrp="1"/>
          </p:cNvSpPr>
          <p:nvPr>
            <p:ph sz="half" idx="2"/>
          </p:nvPr>
        </p:nvSpPr>
        <p:spPr>
          <a:xfrm>
            <a:off x="6283037" y="1526354"/>
            <a:ext cx="4064318" cy="3611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/>
              <a:t>include 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 main()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    float x1 = 0.1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    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if (x1 == </a:t>
            </a:r>
            <a:r>
              <a:rPr lang="en-US" altLang="zh-CN" sz="2000" dirty="0" smtClean="0"/>
              <a:t>0.1)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 x1 == </a:t>
            </a:r>
            <a:r>
              <a:rPr lang="en-US" altLang="zh-CN" sz="2000" dirty="0" smtClean="0"/>
              <a:t>0.1</a:t>
            </a:r>
            <a:r>
              <a:rPr lang="en-US" altLang="zh-CN" sz="2000" dirty="0"/>
              <a:t> true.\n");</a:t>
            </a:r>
          </a:p>
          <a:p>
            <a:pPr marL="0" indent="0">
              <a:buNone/>
            </a:pPr>
            <a:r>
              <a:rPr lang="en-US" altLang="zh-CN" sz="2000" dirty="0"/>
              <a:t>    else</a:t>
            </a:r>
          </a:p>
          <a:p>
            <a:pPr marL="0" indent="0">
              <a:buNone/>
            </a:pPr>
            <a:r>
              <a:rPr lang="en-US" altLang="zh-CN" sz="2000" dirty="0"/>
              <a:t>    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 x1</a:t>
            </a:r>
            <a:r>
              <a:rPr lang="en-US" altLang="zh-CN" sz="2000" dirty="0" smtClean="0"/>
              <a:t>== 0.1</a:t>
            </a:r>
            <a:r>
              <a:rPr lang="en-US" altLang="zh-CN" sz="2000" dirty="0"/>
              <a:t> false!\n");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34450" y="5222856"/>
            <a:ext cx="2677147" cy="954107"/>
          </a:xfrm>
          <a:prstGeom prst="rect">
            <a:avLst/>
          </a:prstGeom>
          <a:noFill/>
          <a:ln>
            <a:solidFill>
              <a:srgbClr val="00277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结果：  </a:t>
            </a:r>
            <a:endParaRPr lang="en-US" altLang="zh-CN" sz="2800" dirty="0" smtClean="0"/>
          </a:p>
          <a:p>
            <a:r>
              <a:rPr lang="en-US" altLang="zh-CN" sz="2800" dirty="0"/>
              <a:t> x1</a:t>
            </a:r>
            <a:r>
              <a:rPr lang="en-US" altLang="zh-CN" sz="2800" dirty="0" smtClean="0"/>
              <a:t>==0.1 </a:t>
            </a:r>
            <a:r>
              <a:rPr lang="en-US" altLang="zh-CN" sz="2800" dirty="0"/>
              <a:t>false!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浮点型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浮点型数据使用</a:t>
            </a:r>
            <a:r>
              <a:rPr lang="zh-CN" altLang="en-US" dirty="0" smtClean="0">
                <a:solidFill>
                  <a:srgbClr val="FF0000"/>
                </a:solidFill>
              </a:rPr>
              <a:t>建议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理解</a:t>
            </a:r>
            <a:r>
              <a:rPr lang="zh-CN" altLang="en-US" dirty="0" smtClean="0"/>
              <a:t>浮点误差无法完全避免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尽量</a:t>
            </a:r>
            <a:r>
              <a:rPr lang="zh-CN" altLang="en-US" dirty="0" smtClean="0"/>
              <a:t>使用相同类型的浮点型变量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判定浮点数之间“相等”通常不用</a:t>
            </a:r>
            <a:r>
              <a:rPr lang="en-US" altLang="zh-CN" dirty="0" smtClean="0"/>
              <a:t>”==“, </a:t>
            </a:r>
            <a:r>
              <a:rPr lang="zh-CN" altLang="en-US" dirty="0" smtClean="0"/>
              <a:t>可定义一个</a:t>
            </a:r>
            <a:r>
              <a:rPr lang="en-US" altLang="zh-CN" dirty="0" smtClean="0"/>
              <a:t>epsilon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79941" y="1264398"/>
            <a:ext cx="5914664" cy="48199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double </a:t>
            </a:r>
            <a:r>
              <a:rPr lang="en-US" altLang="zh-CN" sz="1800" dirty="0">
                <a:solidFill>
                  <a:srgbClr val="FF0000"/>
                </a:solidFill>
              </a:rPr>
              <a:t>epsilon = 0.0001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float a = 1.345f, b = 1.123f, c;</a:t>
            </a:r>
          </a:p>
          <a:p>
            <a:pPr marL="0" indent="0">
              <a:buNone/>
            </a:pPr>
            <a:r>
              <a:rPr lang="en-US" altLang="zh-CN" sz="1800" dirty="0"/>
              <a:t>    c = a + b;</a:t>
            </a:r>
          </a:p>
          <a:p>
            <a:pPr marL="0" indent="0">
              <a:buNone/>
            </a:pPr>
            <a:r>
              <a:rPr lang="en-US" altLang="zh-CN" sz="1800" dirty="0"/>
              <a:t>    if (</a:t>
            </a:r>
            <a:r>
              <a:rPr lang="en-US" altLang="zh-CN" sz="1800" dirty="0">
                <a:solidFill>
                  <a:srgbClr val="FF0000"/>
                </a:solidFill>
              </a:rPr>
              <a:t>c - 2.468 &lt; epsilon &amp;&amp; c &lt; 2.468 + epsilon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("c ~equal to~ 2.468!\n");</a:t>
            </a:r>
          </a:p>
          <a:p>
            <a:pPr marL="0" indent="0">
              <a:buNone/>
            </a:pPr>
            <a:r>
              <a:rPr lang="en-US" altLang="zh-CN" sz="1800" dirty="0"/>
              <a:t>    if (c == 2.468) //not correct result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("</a:t>
            </a:r>
            <a:r>
              <a:rPr lang="en-US" altLang="zh-CN" sz="1800" dirty="0"/>
              <a:t> c == 2.468 </a:t>
            </a:r>
            <a:r>
              <a:rPr lang="en-US" altLang="zh-CN" sz="1800" dirty="0" smtClean="0"/>
              <a:t>? true.\</a:t>
            </a:r>
            <a:r>
              <a:rPr lang="en-US" altLang="zh-CN" sz="1800" dirty="0"/>
              <a:t>n");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else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printf</a:t>
            </a:r>
            <a:r>
              <a:rPr lang="en-US" altLang="zh-CN" sz="1800" dirty="0"/>
              <a:t>("c == 2.468 ? false!\n");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value of c is </a:t>
            </a:r>
            <a:r>
              <a:rPr lang="en-US" altLang="zh-CN" sz="1800" dirty="0">
                <a:solidFill>
                  <a:srgbClr val="FF0000"/>
                </a:solidFill>
              </a:rPr>
              <a:t>%13.10f</a:t>
            </a:r>
            <a:r>
              <a:rPr lang="en-US" altLang="zh-CN" sz="1800" dirty="0"/>
              <a:t> or </a:t>
            </a:r>
            <a:r>
              <a:rPr lang="en-US" altLang="zh-CN" sz="1800" dirty="0">
                <a:solidFill>
                  <a:srgbClr val="FF0000"/>
                </a:solidFill>
              </a:rPr>
              <a:t>%f</a:t>
            </a:r>
            <a:r>
              <a:rPr lang="en-US" altLang="zh-CN" sz="1800" dirty="0"/>
              <a:t>", c, c);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3" y="4683953"/>
            <a:ext cx="5715798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37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>
          <a:xfrm>
            <a:off x="6170613" y="1435100"/>
            <a:ext cx="6021387" cy="5422900"/>
          </a:xfrm>
        </p:spPr>
      </p:pic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3.1 </a:t>
            </a:r>
            <a:r>
              <a:rPr lang="zh-CN" altLang="en-US" dirty="0"/>
              <a:t>基本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派生类型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运算符和优先级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3.4 </a:t>
            </a:r>
            <a:r>
              <a:rPr lang="zh-CN" altLang="en-US" dirty="0" smtClean="0"/>
              <a:t>表达式的值及其类型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3.5 </a:t>
            </a:r>
            <a:r>
              <a:rPr lang="zh-CN" altLang="en-US" dirty="0" smtClean="0"/>
              <a:t>控制结构</a:t>
            </a:r>
            <a:r>
              <a:rPr lang="zh-CN" altLang="en-US" dirty="0"/>
              <a:t>的条件表达式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数据类型、运算符、表达式</a:t>
            </a:r>
            <a:endParaRPr lang="zh-CN" altLang="en-US" dirty="0"/>
          </a:p>
        </p:txBody>
      </p:sp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第三章 </a:t>
            </a:r>
            <a:r>
              <a:rPr lang="zh-CN" altLang="zh-CN" dirty="0" smtClean="0"/>
              <a:t>数据</a:t>
            </a:r>
            <a:r>
              <a:rPr lang="zh-CN" altLang="zh-CN" dirty="0"/>
              <a:t>的类型及其运算</a:t>
            </a:r>
            <a:endParaRPr lang="zh-CN" altLang="en-US" dirty="0"/>
          </a:p>
        </p:txBody>
      </p:sp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派生类型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4319" y="1671924"/>
            <a:ext cx="10219480" cy="4505039"/>
          </a:xfrm>
        </p:spPr>
        <p:txBody>
          <a:bodyPr/>
          <a:lstStyle/>
          <a:p>
            <a:r>
              <a:rPr lang="zh-CN" altLang="en-US" dirty="0" smtClean="0"/>
              <a:t>派生类型包括：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共用体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枚举类型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用户自定义类型</a:t>
            </a:r>
            <a:r>
              <a:rPr lang="en-US" altLang="zh-CN" dirty="0"/>
              <a:t>(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在</a:t>
            </a:r>
            <a:r>
              <a:rPr lang="zh-CN" altLang="en-US" dirty="0" smtClean="0"/>
              <a:t>后续的章节中逐步学习。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运算符和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80618" y="1671924"/>
            <a:ext cx="10173182" cy="450503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运算符</a:t>
            </a:r>
            <a:r>
              <a:rPr lang="zh-CN" altLang="en-US" sz="2000" b="1" dirty="0"/>
              <a:t>的种类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算术运算符	</a:t>
            </a:r>
            <a:r>
              <a:rPr lang="en-US" altLang="zh-CN" dirty="0"/>
              <a:t>+ - * / % ++ --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关系运算符	</a:t>
            </a:r>
            <a:r>
              <a:rPr lang="en-US" altLang="zh-CN" dirty="0"/>
              <a:t>&gt; &lt; == &gt;= &lt;= !=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逻辑运算符	</a:t>
            </a:r>
            <a:r>
              <a:rPr lang="en-US" altLang="zh-CN" dirty="0"/>
              <a:t>! &amp;&amp; ||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位运算符	</a:t>
            </a:r>
            <a:r>
              <a:rPr lang="en-US" altLang="zh-CN" dirty="0" smtClean="0"/>
              <a:t>&lt;&lt; </a:t>
            </a:r>
            <a:r>
              <a:rPr lang="en-US" altLang="zh-CN" dirty="0"/>
              <a:t>&gt;&gt; </a:t>
            </a:r>
            <a:r>
              <a:rPr lang="en-US" altLang="zh-CN" dirty="0">
                <a:latin typeface="Times New Roman" pitchFamily="18" charset="0"/>
              </a:rPr>
              <a:t>~</a:t>
            </a:r>
            <a:r>
              <a:rPr lang="en-US" altLang="zh-CN" dirty="0"/>
              <a:t> | ^ &amp;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赋值运算符	</a:t>
            </a:r>
            <a:r>
              <a:rPr lang="en-US" altLang="zh-CN" dirty="0"/>
              <a:t>= += -= *= /= %= &gt;&gt;= &lt;&lt;= &amp;= ^= |=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条件运算符	</a:t>
            </a:r>
            <a:r>
              <a:rPr lang="en-US" altLang="zh-CN" dirty="0" smtClean="0"/>
              <a:t>? :</a:t>
            </a:r>
            <a:endParaRPr lang="en-US" altLang="zh-CN" dirty="0"/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逗号运算符	</a:t>
            </a:r>
            <a:r>
              <a:rPr lang="en-US" altLang="zh-CN" dirty="0"/>
              <a:t>,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指针运算符	* </a:t>
            </a:r>
            <a:r>
              <a:rPr lang="en-US" altLang="zh-CN" dirty="0"/>
              <a:t>&amp;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求字节数运算符		</a:t>
            </a:r>
            <a:r>
              <a:rPr lang="en-US" altLang="zh-CN" dirty="0" err="1"/>
              <a:t>sizeof</a:t>
            </a:r>
            <a:endParaRPr lang="en-US" altLang="zh-CN" dirty="0"/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强制类型转换运算符	</a:t>
            </a:r>
            <a:r>
              <a:rPr lang="en-US" altLang="zh-CN" dirty="0"/>
              <a:t>(type)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分量运算符	</a:t>
            </a:r>
            <a:r>
              <a:rPr lang="en-US" altLang="zh-CN" dirty="0"/>
              <a:t>. </a:t>
            </a:r>
            <a:r>
              <a:rPr lang="en-US" altLang="zh-CN" dirty="0" smtClean="0"/>
              <a:t>  -&gt;</a:t>
            </a:r>
            <a:endParaRPr lang="en-US" altLang="zh-CN" dirty="0"/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下标运算符	 </a:t>
            </a:r>
            <a:r>
              <a:rPr lang="en-US" altLang="zh-CN" dirty="0"/>
              <a:t>[]</a:t>
            </a:r>
          </a:p>
          <a:p>
            <a:pPr marL="914400" lvl="1" indent="-457200">
              <a:lnSpc>
                <a:spcPct val="80000"/>
              </a:lnSpc>
              <a:buFont typeface="+mj-ea"/>
              <a:buAutoNum type="circleNumDbPlain"/>
            </a:pPr>
            <a:r>
              <a:rPr lang="zh-CN" altLang="en-US" dirty="0"/>
              <a:t>其他运算符	 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838200" lvl="1" indent="-381000">
              <a:lnSpc>
                <a:spcPct val="80000"/>
              </a:lnSpc>
            </a:pP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6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478"/>
              </p:ext>
            </p:extLst>
          </p:nvPr>
        </p:nvGraphicFramePr>
        <p:xfrm>
          <a:off x="1071114" y="257583"/>
          <a:ext cx="10101947" cy="6344192"/>
        </p:xfrm>
        <a:graphic>
          <a:graphicData uri="http://schemas.openxmlformats.org/drawingml/2006/table">
            <a:tbl>
              <a:tblPr firstRow="1" firstCol="1" bandRow="1"/>
              <a:tblGrid>
                <a:gridCol w="100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5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优先级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名称或含义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使用形式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结合方向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说明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70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后置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++</a:t>
                      </a:r>
                      <a:b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后置自增运算符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变量名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++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左到右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后置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--</a:t>
                      </a:r>
                      <a:b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　　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后置自减运算符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变量名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--</a:t>
                      </a:r>
                      <a:b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　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/>
                      </a:r>
                      <a:b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　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[ 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数组下标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数组名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整型表达式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/>
                      </a:r>
                      <a:b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　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( )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圆括号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（表达式）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函数名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形参表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成员选择（对象）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对象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成员名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onsolas" panose="020B0609020204030204" pitchFamily="49" charset="0"/>
                          <a:ea typeface="+mn-ea"/>
                          <a:cs typeface="Times New Roman"/>
                        </a:rPr>
                        <a:t>-&gt;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成员选择（指针）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对象指针</a:t>
                      </a: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/>
                        </a:rPr>
                        <a:t>-&gt;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成员名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70"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负号运算符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右到左</a:t>
                      </a:r>
                    </a:p>
                  </a:txBody>
                  <a:tcPr marL="80798" marR="80798" marT="16161" marB="161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类型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强制类型转换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数据类型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前置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++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前置自增运算符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++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变量名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前置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--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前置自减运算符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--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变量名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取值运算符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指针表达式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&amp;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取地址运算符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&amp;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左值表达式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!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逻辑非运算符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~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按位取反运算符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~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单目运算符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sizeof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长度运算符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sizeof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/sizeof(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类型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　</a:t>
                      </a:r>
                    </a:p>
                  </a:txBody>
                  <a:tcPr marL="80798" marR="80798" marT="16161" marB="161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1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 </a:t>
            </a:r>
            <a:r>
              <a:rPr lang="zh-CN" altLang="en-US" dirty="0"/>
              <a:t>运算符和优先级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2553"/>
              </p:ext>
            </p:extLst>
          </p:nvPr>
        </p:nvGraphicFramePr>
        <p:xfrm>
          <a:off x="870857" y="1803174"/>
          <a:ext cx="9506857" cy="3233285"/>
        </p:xfrm>
        <a:graphic>
          <a:graphicData uri="http://schemas.openxmlformats.org/drawingml/2006/table">
            <a:tbl>
              <a:tblPr firstRow="1" firstCol="1" bandRow="1"/>
              <a:tblGrid>
                <a:gridCol w="93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65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除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左到右</a:t>
                      </a:r>
                    </a:p>
                  </a:txBody>
                  <a:tcPr marL="95255" marR="95255" marT="19048" marB="190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双目运算符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乘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双目运算符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%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余数（取模）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整型表达式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整型表达式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双目运算符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65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加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  <a:r>
                        <a:rPr lang="en-US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zh-CN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左到右</a:t>
                      </a:r>
                    </a:p>
                  </a:txBody>
                  <a:tcPr marL="95255" marR="95255" marT="19048" marB="190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双目运算符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6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表达式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双目运算符</a:t>
                      </a:r>
                    </a:p>
                  </a:txBody>
                  <a:tcPr marL="95255" marR="95255" marT="19048" marB="190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 </a:t>
            </a:r>
            <a:r>
              <a:rPr lang="zh-CN" altLang="en-US" dirty="0"/>
              <a:t>运算符和优先级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37906"/>
              </p:ext>
            </p:extLst>
          </p:nvPr>
        </p:nvGraphicFramePr>
        <p:xfrm>
          <a:off x="1190171" y="1384296"/>
          <a:ext cx="8914528" cy="4738712"/>
        </p:xfrm>
        <a:graphic>
          <a:graphicData uri="http://schemas.openxmlformats.org/drawingml/2006/table">
            <a:tbl>
              <a:tblPr firstRow="1" firstCol="1" bandRow="1"/>
              <a:tblGrid>
                <a:gridCol w="94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33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左移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右移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&gt;&gt;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39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大于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大于等于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小于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3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小于等于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33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==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等于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46" marR="95246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3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!=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不等于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!= 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46" marR="95246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 </a:t>
            </a:r>
            <a:r>
              <a:rPr lang="zh-CN" altLang="en-US" dirty="0"/>
              <a:t>运算符和优先级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44296"/>
              </p:ext>
            </p:extLst>
          </p:nvPr>
        </p:nvGraphicFramePr>
        <p:xfrm>
          <a:off x="986967" y="1593846"/>
          <a:ext cx="10087432" cy="4545696"/>
        </p:xfrm>
        <a:graphic>
          <a:graphicData uri="http://schemas.openxmlformats.org/drawingml/2006/table">
            <a:tbl>
              <a:tblPr firstRow="1" firstCol="1" bandRow="1"/>
              <a:tblGrid>
                <a:gridCol w="122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按位与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^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按位异或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按位或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整型表达式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&amp;&amp;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逻辑与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||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逻辑或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双目运算符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?: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条件运算符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1? 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2: 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右到左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三目运算符</a:t>
                      </a:r>
                    </a:p>
                  </a:txBody>
                  <a:tcPr marL="95265" marR="95265" marT="19051" marB="1905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 </a:t>
            </a:r>
            <a:r>
              <a:rPr lang="zh-CN" altLang="en-US" dirty="0"/>
              <a:t>运算符和优先级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13168"/>
              </p:ext>
            </p:extLst>
          </p:nvPr>
        </p:nvGraphicFramePr>
        <p:xfrm>
          <a:off x="943430" y="1611313"/>
          <a:ext cx="10116455" cy="4513720"/>
        </p:xfrm>
        <a:graphic>
          <a:graphicData uri="http://schemas.openxmlformats.org/drawingml/2006/table">
            <a:tbl>
              <a:tblPr firstRow="1" firstCol="1" bandRow="1"/>
              <a:tblGrid>
                <a:gridCol w="107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157">
                <a:tc rowSpan="1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赋值运算符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右到左</a:t>
                      </a:r>
                    </a:p>
                  </a:txBody>
                  <a:tcPr marL="95240" marR="95240" marT="19049" marB="190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除后赋值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*=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乘后赋值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*=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%=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取模后赋值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%=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+=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加后赋值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减后赋值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左移后赋值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&lt;&lt;=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&gt;&gt;=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右移后赋值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&gt;&gt;=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按位与后赋值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&amp;=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^=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按位异或后赋值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^=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按位或后赋值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|=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6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,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逗号运算符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表达式</a:t>
                      </a:r>
                      <a:r>
                        <a:rPr lang="en-US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,…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左到右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从左向右顺序运算</a:t>
                      </a:r>
                    </a:p>
                  </a:txBody>
                  <a:tcPr marL="95240" marR="95240" marT="19049" marB="190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3.3 </a:t>
            </a:r>
            <a:r>
              <a:rPr lang="zh-CN" altLang="en-US" dirty="0"/>
              <a:t>运算符和优先级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优先级</a:t>
            </a:r>
          </a:p>
          <a:p>
            <a:pPr lvl="2"/>
            <a:r>
              <a:rPr lang="zh-CN" altLang="en-US" sz="2000" dirty="0" smtClean="0"/>
              <a:t>运算符的运算次序按优先级由高到低执行</a:t>
            </a:r>
          </a:p>
          <a:p>
            <a:pPr lvl="2"/>
            <a:r>
              <a:rPr lang="zh-CN" altLang="en-US" sz="2000" dirty="0" smtClean="0"/>
              <a:t>可以用圆括号</a:t>
            </a:r>
            <a:r>
              <a:rPr lang="en-US" altLang="zh-CN" sz="2000" dirty="0" smtClean="0"/>
              <a:t>( )</a:t>
            </a:r>
            <a:r>
              <a:rPr lang="zh-CN" altLang="en-US" sz="2000" dirty="0" smtClean="0"/>
              <a:t>改变运算符的执行次序</a:t>
            </a:r>
          </a:p>
          <a:p>
            <a:pPr lvl="1"/>
            <a:r>
              <a:rPr lang="zh-CN" altLang="en-US" sz="2400" dirty="0" smtClean="0"/>
              <a:t>举例：</a:t>
            </a:r>
            <a:endParaRPr lang="zh-CN" altLang="en-US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*c–d/e     </a:t>
            </a:r>
            <a:r>
              <a:rPr lang="zh-CN" altLang="en-US" sz="2400" dirty="0" smtClean="0"/>
              <a:t>计算顺序</a:t>
            </a:r>
            <a:r>
              <a:rPr lang="zh-CN" altLang="en-US" sz="2400" dirty="0"/>
              <a:t>如同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(a+(b*c))-(d/e)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先算乘除，后算加减</a:t>
            </a:r>
            <a:r>
              <a:rPr lang="en-US" altLang="zh-CN" sz="2000" dirty="0" smtClean="0"/>
              <a:t>;  </a:t>
            </a:r>
            <a:r>
              <a:rPr lang="zh-CN" altLang="en-US" sz="2000" dirty="0" smtClean="0"/>
              <a:t>乘除比加减优先级高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	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)*(c-d)/e  </a:t>
            </a:r>
            <a:r>
              <a:rPr lang="zh-CN" altLang="en-US" sz="2400" dirty="0" smtClean="0"/>
              <a:t>用括号限定运算顺序：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000" dirty="0" smtClean="0"/>
              <a:t>先算加减，后算乘除</a:t>
            </a:r>
            <a:endParaRPr lang="en-US" altLang="zh-CN" sz="2000" dirty="0" smtClean="0"/>
          </a:p>
          <a:p>
            <a:pPr lvl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129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运算符和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优先级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运算符的结合方向</a:t>
            </a:r>
          </a:p>
          <a:p>
            <a:pPr lvl="1"/>
            <a:r>
              <a:rPr lang="zh-CN" altLang="en-US" sz="2000" dirty="0" smtClean="0"/>
              <a:t>当一个操作数两侧的运算符优先级相同时，按照算符的结合方向确定顺序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  <a:p>
            <a:pPr lvl="1"/>
            <a:r>
              <a:rPr lang="zh-CN" altLang="en-US" sz="2400" dirty="0" smtClean="0"/>
              <a:t>举例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a+b-c</a:t>
            </a:r>
            <a:r>
              <a:rPr lang="en-US" altLang="zh-CN" sz="2400" dirty="0" smtClean="0"/>
              <a:t> 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	+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的结合方向都是</a:t>
            </a:r>
            <a:r>
              <a:rPr lang="zh-CN" altLang="en-US" sz="2000" i="1" dirty="0" smtClean="0"/>
              <a:t>从左向右</a:t>
            </a:r>
            <a:endParaRPr lang="en-US" altLang="zh-CN" sz="2000" i="1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	b</a:t>
            </a:r>
            <a:r>
              <a:rPr lang="zh-CN" altLang="en-US" sz="2000" dirty="0" smtClean="0"/>
              <a:t>先与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结合计算</a:t>
            </a:r>
            <a:r>
              <a:rPr lang="en-US" altLang="zh-CN" sz="2000" dirty="0" err="1" smtClean="0"/>
              <a:t>a+b</a:t>
            </a:r>
            <a:r>
              <a:rPr lang="zh-CN" altLang="en-US" sz="2000" dirty="0" smtClean="0"/>
              <a:t>，然后执行减法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a=b=1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	=</a:t>
            </a:r>
            <a:r>
              <a:rPr lang="zh-CN" altLang="en-US" sz="2000" dirty="0" smtClean="0"/>
              <a:t>的结合方向是</a:t>
            </a:r>
            <a:r>
              <a:rPr lang="zh-CN" altLang="en-US" sz="2000" i="1" dirty="0" smtClean="0"/>
              <a:t>从右向左</a:t>
            </a:r>
            <a:r>
              <a:rPr lang="zh-CN" altLang="en-US" sz="2000" dirty="0" smtClean="0"/>
              <a:t>，先计算</a:t>
            </a:r>
            <a:r>
              <a:rPr lang="en-US" altLang="zh-CN" sz="2000" dirty="0" smtClean="0"/>
              <a:t>b=1</a:t>
            </a:r>
          </a:p>
          <a:p>
            <a:pPr lvl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78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运算符和优先级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运算符的结合方向</a:t>
            </a:r>
            <a:endParaRPr lang="en-US" altLang="zh-CN" sz="2800" b="1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规律：</a:t>
            </a:r>
          </a:p>
          <a:p>
            <a:pPr marL="1295400" lvl="2" indent="-381000">
              <a:buFont typeface="Monotype Sorts"/>
              <a:buAutoNum type="arabicPeriod"/>
              <a:defRPr/>
            </a:pPr>
            <a:r>
              <a:rPr lang="zh-CN" altLang="en-US" sz="2400" dirty="0" smtClean="0"/>
              <a:t>单目运算符的结合方向都是“从右向左”</a:t>
            </a:r>
            <a:endParaRPr lang="en-US" altLang="zh-CN" sz="2400" dirty="0" smtClean="0"/>
          </a:p>
          <a:p>
            <a:pPr marL="1828800" lvl="3" indent="-457200">
              <a:buFont typeface="+mj-lt"/>
              <a:buAutoNum type="alphaLcParenR"/>
              <a:defRPr/>
            </a:pPr>
            <a:r>
              <a:rPr lang="en-US" altLang="zh-CN" sz="2000" dirty="0"/>
              <a:t> !</a:t>
            </a:r>
            <a:r>
              <a:rPr lang="zh-CN" altLang="en-US" sz="2000" dirty="0"/>
              <a:t>、</a:t>
            </a:r>
            <a:r>
              <a:rPr lang="en-US" altLang="zh-CN" sz="2000" dirty="0"/>
              <a:t>~</a:t>
            </a:r>
            <a:r>
              <a:rPr lang="zh-CN" altLang="en-US" sz="2000" dirty="0"/>
              <a:t>、</a:t>
            </a:r>
            <a:r>
              <a:rPr lang="en-US" altLang="zh-CN" sz="2000" dirty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/>
              <a:t>、</a:t>
            </a:r>
            <a:r>
              <a:rPr lang="en-US" altLang="zh-CN" sz="2000" dirty="0"/>
              <a:t>+(</a:t>
            </a:r>
            <a:r>
              <a:rPr lang="zh-CN" altLang="en-US" sz="2000" dirty="0"/>
              <a:t>正号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-(</a:t>
            </a:r>
            <a:r>
              <a:rPr lang="zh-CN" altLang="en-US" sz="2000" dirty="0"/>
              <a:t>负号</a:t>
            </a:r>
            <a:r>
              <a:rPr lang="en-US" altLang="zh-CN" sz="2000" dirty="0"/>
              <a:t>)</a:t>
            </a:r>
          </a:p>
          <a:p>
            <a:pPr marL="1828800" lvl="3" indent="-457200">
              <a:buFont typeface="+mj-lt"/>
              <a:buAutoNum type="alphaLcParenR"/>
              <a:defRPr/>
            </a:pPr>
            <a:r>
              <a:rPr lang="en-US" altLang="zh-CN" sz="2000" dirty="0" smtClean="0"/>
              <a:t>*(</a:t>
            </a:r>
            <a:r>
              <a:rPr lang="zh-CN" altLang="en-US" sz="2000" dirty="0" smtClean="0"/>
              <a:t>指针运算符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&amp;(</a:t>
            </a:r>
            <a:r>
              <a:rPr lang="zh-CN" altLang="en-US" sz="2000" dirty="0" smtClean="0"/>
              <a:t>取地址运算符</a:t>
            </a:r>
            <a:r>
              <a:rPr lang="en-US" altLang="zh-CN" sz="2000" dirty="0" smtClean="0"/>
              <a:t>)</a:t>
            </a:r>
          </a:p>
          <a:p>
            <a:pPr marL="1828800" lvl="3" indent="-457200">
              <a:buFont typeface="+mj-lt"/>
              <a:buAutoNum type="alphaLcParenR"/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(type)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zh-CN" altLang="en-US" sz="2400" dirty="0"/>
              <a:t>赋值运算符的结合方向是“从右向左”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zh-CN" altLang="en-US" sz="2400" dirty="0"/>
              <a:t>三目运算符的结合方向是“从右向左”</a:t>
            </a:r>
          </a:p>
          <a:p>
            <a:pPr marL="1752600" lvl="3" indent="-381000">
              <a:defRPr/>
            </a:pPr>
            <a:r>
              <a:rPr lang="zh-CN" altLang="en-US" sz="2000" dirty="0"/>
              <a:t>唯一的三目运算符：条件</a:t>
            </a:r>
            <a:r>
              <a:rPr lang="zh-CN" altLang="en-US" sz="2000" dirty="0" smtClean="0"/>
              <a:t>运算符</a:t>
            </a:r>
            <a:r>
              <a:rPr lang="zh-CN" altLang="en-US" sz="2000" u="sng" dirty="0" smtClean="0"/>
              <a:t> </a:t>
            </a:r>
            <a:r>
              <a:rPr lang="en-US" altLang="zh-CN" sz="2000" u="sng" dirty="0" smtClean="0"/>
              <a:t>? : </a:t>
            </a:r>
            <a:endParaRPr lang="en-US" altLang="zh-CN" sz="2000" u="sng" dirty="0"/>
          </a:p>
          <a:p>
            <a:pPr marL="914400" lvl="2" indent="0">
              <a:buNone/>
              <a:defRPr/>
            </a:pPr>
            <a:r>
              <a:rPr lang="zh-CN" altLang="en-US" sz="2400" dirty="0" smtClean="0"/>
              <a:t>其他运算符的结合方向都是“从左向右”</a:t>
            </a:r>
          </a:p>
          <a:p>
            <a:pPr marL="381000" indent="-381000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48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基本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基本类型的划分：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1" dirty="0" smtClean="0"/>
              <a:t>整型、字符型</a:t>
            </a: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1" dirty="0" smtClean="0"/>
              <a:t>浮点型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类型关键字：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1158"/>
              </p:ext>
            </p:extLst>
          </p:nvPr>
        </p:nvGraphicFramePr>
        <p:xfrm>
          <a:off x="6172200" y="2463280"/>
          <a:ext cx="4244478" cy="180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26">
                  <a:extLst>
                    <a:ext uri="{9D8B030D-6E8A-4147-A177-3AD203B41FA5}">
                      <a16:colId xmlns:a16="http://schemas.microsoft.com/office/drawing/2014/main" val="3210969294"/>
                    </a:ext>
                  </a:extLst>
                </a:gridCol>
                <a:gridCol w="1414826">
                  <a:extLst>
                    <a:ext uri="{9D8B030D-6E8A-4147-A177-3AD203B41FA5}">
                      <a16:colId xmlns:a16="http://schemas.microsoft.com/office/drawing/2014/main" val="3222842106"/>
                    </a:ext>
                  </a:extLst>
                </a:gridCol>
                <a:gridCol w="1414826">
                  <a:extLst>
                    <a:ext uri="{9D8B030D-6E8A-4147-A177-3AD203B41FA5}">
                      <a16:colId xmlns:a16="http://schemas.microsoft.com/office/drawing/2014/main" val="4026899067"/>
                    </a:ext>
                  </a:extLst>
                </a:gridCol>
              </a:tblGrid>
              <a:tr h="4502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20550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int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char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signed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8284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float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short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unsigned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90813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double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long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void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运算符和优先级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优先级与结合方向总结</a:t>
            </a:r>
            <a:r>
              <a:rPr lang="en-US" altLang="zh-CN" b="1" dirty="0" smtClean="0"/>
              <a:t>:</a:t>
            </a:r>
          </a:p>
          <a:p>
            <a:pPr marL="381000" indent="-381000">
              <a:buFont typeface="Monotype Sorts"/>
              <a:buAutoNum type="arabicPeriod"/>
            </a:pPr>
            <a:r>
              <a:rPr lang="zh-CN" altLang="en-US" dirty="0" smtClean="0"/>
              <a:t>不同</a:t>
            </a:r>
            <a:r>
              <a:rPr lang="zh-CN" altLang="en-US" dirty="0"/>
              <a:t>优先级的运算符，运算次序按优先级由高到低执行</a:t>
            </a:r>
          </a:p>
          <a:p>
            <a:pPr marL="381000" indent="-381000">
              <a:buFont typeface="Monotype Sorts"/>
              <a:buAutoNum type="arabicPeriod"/>
            </a:pPr>
            <a:r>
              <a:rPr lang="zh-CN" altLang="en-US" dirty="0"/>
              <a:t>同一优先级的运算符，运算次序按结合方向的规定执行</a:t>
            </a:r>
          </a:p>
          <a:p>
            <a:pPr marL="381000" indent="-381000">
              <a:buFont typeface="Monotype Sorts"/>
              <a:buAutoNum type="arabicPeriod"/>
            </a:pPr>
            <a:r>
              <a:rPr lang="zh-CN" altLang="en-US" dirty="0"/>
              <a:t>可以使用圆括号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限定运算次序。</a:t>
            </a:r>
            <a:r>
              <a:rPr lang="zh-CN" altLang="en-US" sz="2400" dirty="0" smtClean="0"/>
              <a:t>圆括号</a:t>
            </a:r>
            <a:r>
              <a:rPr lang="en-US" altLang="zh-CN" sz="2400" dirty="0"/>
              <a:t>()</a:t>
            </a:r>
            <a:r>
              <a:rPr lang="zh-CN" altLang="en-US" sz="2400" dirty="0"/>
              <a:t>具有最高的</a:t>
            </a:r>
            <a:r>
              <a:rPr lang="zh-CN" altLang="en-US" sz="2400" dirty="0" smtClean="0"/>
              <a:t>优先级。</a:t>
            </a:r>
            <a:endParaRPr lang="zh-CN" altLang="en-US" sz="2400" dirty="0"/>
          </a:p>
          <a:p>
            <a:pPr marL="381000" indent="-3810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1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表达式的概念</a:t>
            </a:r>
          </a:p>
          <a:p>
            <a:pPr lvl="1"/>
            <a:r>
              <a:rPr lang="zh-CN" altLang="en-US" dirty="0" smtClean="0"/>
              <a:t>表达式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用运算符把操作数连接起来，并符合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语言语法规则的式子</a:t>
            </a:r>
          </a:p>
          <a:p>
            <a:pPr lvl="1"/>
            <a:r>
              <a:rPr lang="zh-CN" altLang="en-US" dirty="0" smtClean="0"/>
              <a:t>操作数包括</a:t>
            </a:r>
            <a:r>
              <a:rPr lang="en-US" altLang="zh-CN" dirty="0" smtClean="0"/>
              <a:t>:</a:t>
            </a:r>
            <a:r>
              <a:rPr lang="zh-CN" altLang="en-US" b="1" dirty="0" smtClean="0"/>
              <a:t>常量、变量、函数调用、表达式</a:t>
            </a:r>
          </a:p>
          <a:p>
            <a:pPr lvl="1"/>
            <a:r>
              <a:rPr lang="zh-CN" altLang="en-US" dirty="0" smtClean="0"/>
              <a:t>广义上，常量、变量、函数调用也可以看作属于表达式的范畴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举例：</a:t>
            </a:r>
          </a:p>
          <a:p>
            <a:pPr marL="0" indent="0">
              <a:buNone/>
            </a:pPr>
            <a:r>
              <a:rPr lang="en-US" altLang="zh-CN" dirty="0" smtClean="0"/>
              <a:t>	a + 2.5 * b – 6 / c + 'z‘ - 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!( (a&lt;1e-6) &amp;&amp; (b== (c +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(f)) ) )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4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</a:t>
            </a:r>
            <a:r>
              <a:rPr lang="zh-CN" altLang="en-US" dirty="0" smtClean="0"/>
              <a:t>类型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表达式的类型：</a:t>
            </a:r>
          </a:p>
          <a:p>
            <a:pPr marL="838200" lvl="1" indent="-381000"/>
            <a:r>
              <a:rPr lang="zh-CN" altLang="en-US" dirty="0" smtClean="0"/>
              <a:t>即表达式的</a:t>
            </a:r>
            <a:r>
              <a:rPr lang="zh-CN" altLang="en-US" b="1" dirty="0" smtClean="0"/>
              <a:t>值</a:t>
            </a:r>
            <a:r>
              <a:rPr lang="zh-CN" altLang="en-US" dirty="0" smtClean="0"/>
              <a:t>的类型；</a:t>
            </a:r>
          </a:p>
          <a:p>
            <a:pPr marL="838200" lvl="1" indent="-381000"/>
            <a:r>
              <a:rPr lang="zh-CN" altLang="en-US" dirty="0" smtClean="0"/>
              <a:t>取决于</a:t>
            </a:r>
            <a:r>
              <a:rPr lang="zh-CN" altLang="en-US" b="1" dirty="0" smtClean="0"/>
              <a:t>操作数的类型</a:t>
            </a:r>
            <a:r>
              <a:rPr lang="zh-CN" altLang="en-US" dirty="0" smtClean="0"/>
              <a:t>以及它们所做的</a:t>
            </a:r>
            <a:r>
              <a:rPr lang="zh-CN" altLang="en-US" b="1" dirty="0" smtClean="0"/>
              <a:t>运算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38200" lvl="1" indent="-381000"/>
            <a:endParaRPr lang="zh-CN" altLang="en-US" dirty="0" smtClean="0"/>
          </a:p>
          <a:p>
            <a:pPr marL="381000" indent="-381000"/>
            <a:r>
              <a:rPr lang="zh-CN" altLang="en-US" dirty="0" smtClean="0"/>
              <a:t>举例</a:t>
            </a:r>
          </a:p>
          <a:p>
            <a:pPr marL="0" indent="0">
              <a:buNone/>
            </a:pPr>
            <a:r>
              <a:rPr lang="en-US" altLang="zh-CN" dirty="0" smtClean="0"/>
              <a:t>	a+2.5*b-6/</a:t>
            </a:r>
            <a:r>
              <a:rPr lang="en-US" altLang="zh-CN" dirty="0" err="1" smtClean="0"/>
              <a:t>c+'z</a:t>
            </a:r>
            <a:r>
              <a:rPr lang="en-US" altLang="zh-CN" dirty="0" smtClean="0"/>
              <a:t>'</a:t>
            </a:r>
          </a:p>
          <a:p>
            <a:pPr marL="381000" indent="-3810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混合类型</a:t>
            </a:r>
            <a:r>
              <a:rPr lang="zh-CN" altLang="en-US" b="1" dirty="0" smtClean="0"/>
              <a:t>算术运算</a:t>
            </a:r>
            <a:r>
              <a:rPr lang="zh-CN" altLang="en-US" dirty="0" smtClean="0"/>
              <a:t>，值为</a:t>
            </a:r>
            <a:r>
              <a:rPr lang="en-US" altLang="zh-CN" b="1" dirty="0" smtClean="0"/>
              <a:t>double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!( (a&lt;1e-6) &amp;&amp; (b==(</a:t>
            </a:r>
            <a:r>
              <a:rPr lang="en-US" altLang="zh-CN" dirty="0" err="1" smtClean="0"/>
              <a:t>c+sqrt</a:t>
            </a:r>
            <a:r>
              <a:rPr lang="en-US" altLang="zh-CN" dirty="0" smtClean="0"/>
              <a:t>(f))) )</a:t>
            </a:r>
          </a:p>
          <a:p>
            <a:pPr marL="381000" indent="-38100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逻辑运算的结果是</a:t>
            </a:r>
            <a:r>
              <a:rPr lang="en-US" altLang="zh-CN" dirty="0" smtClean="0"/>
              <a:t>’</a:t>
            </a:r>
            <a:r>
              <a:rPr lang="zh-CN" altLang="en-US" dirty="0" smtClean="0"/>
              <a:t>逻辑值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C</a:t>
            </a:r>
            <a:r>
              <a:rPr lang="zh-CN" altLang="en-US" dirty="0" smtClean="0"/>
              <a:t>语言用</a:t>
            </a:r>
            <a:r>
              <a:rPr lang="zh-CN" altLang="en-US" b="1" dirty="0" smtClean="0"/>
              <a:t>整型</a:t>
            </a:r>
            <a:r>
              <a:rPr lang="zh-CN" altLang="en-US" dirty="0" smtClean="0"/>
              <a:t>代表逻辑类型</a:t>
            </a:r>
            <a:endParaRPr lang="en-US" altLang="zh-CN" dirty="0" smtClean="0"/>
          </a:p>
          <a:p>
            <a:pPr marL="381000" indent="-3810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3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算术运算符及其表达式： </a:t>
            </a:r>
          </a:p>
          <a:p>
            <a:pPr marL="381000" indent="-381000"/>
            <a:r>
              <a:rPr lang="en-US" altLang="zh-CN" dirty="0" smtClean="0"/>
              <a:t>1)</a:t>
            </a:r>
            <a:r>
              <a:rPr lang="zh-CN" altLang="en-US" dirty="0" smtClean="0"/>
              <a:t>算术运算符：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2203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53736"/>
              </p:ext>
            </p:extLst>
          </p:nvPr>
        </p:nvGraphicFramePr>
        <p:xfrm>
          <a:off x="3090438" y="2312000"/>
          <a:ext cx="5749886" cy="376078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8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运算符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名称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举例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说明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+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正值运算符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正号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+b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值不变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负值运算符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负号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-d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取相反数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+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加法运算符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a+3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减法运算符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c-4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减法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*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乘法运算符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a*3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乘法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除法运算符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c/d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除法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4067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4067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模运算符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e%4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求余数、取模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基本算术运算符的特性</a:t>
            </a:r>
            <a:endParaRPr lang="en-US" altLang="zh-CN" dirty="0" smtClean="0"/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优先级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从高到低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+ (</a:t>
            </a:r>
            <a:r>
              <a:rPr lang="zh-CN" altLang="en-US" dirty="0" smtClean="0"/>
              <a:t>正号</a:t>
            </a:r>
            <a:r>
              <a:rPr lang="en-US" altLang="zh-CN" dirty="0" smtClean="0"/>
              <a:t>)  – (</a:t>
            </a:r>
            <a:r>
              <a:rPr lang="zh-CN" altLang="en-US" dirty="0" smtClean="0"/>
              <a:t>负号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*   /   % </a:t>
            </a:r>
          </a:p>
          <a:p>
            <a:pPr lvl="2"/>
            <a:r>
              <a:rPr lang="en-US" altLang="zh-CN" dirty="0" smtClean="0"/>
              <a:t>+ (</a:t>
            </a:r>
            <a:r>
              <a:rPr lang="zh-CN" altLang="en-US" dirty="0" smtClean="0"/>
              <a:t>加</a:t>
            </a:r>
            <a:r>
              <a:rPr lang="en-US" altLang="zh-CN" dirty="0" smtClean="0"/>
              <a:t>)   – 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结合方向</a:t>
            </a:r>
          </a:p>
          <a:p>
            <a:pPr lvl="2"/>
            <a:r>
              <a:rPr lang="en-US" altLang="zh-CN" dirty="0" smtClean="0"/>
              <a:t>+ (</a:t>
            </a:r>
            <a:r>
              <a:rPr lang="zh-CN" altLang="en-US" dirty="0" smtClean="0"/>
              <a:t>正号</a:t>
            </a:r>
            <a:r>
              <a:rPr lang="en-US" altLang="zh-CN" dirty="0" smtClean="0"/>
              <a:t>)   – (</a:t>
            </a:r>
            <a:r>
              <a:rPr lang="zh-CN" altLang="en-US" dirty="0" smtClean="0"/>
              <a:t>负号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从右向左</a:t>
            </a:r>
          </a:p>
          <a:p>
            <a:pPr lvl="2"/>
            <a:r>
              <a:rPr lang="en-US" altLang="zh-CN" dirty="0" smtClean="0"/>
              <a:t>+ (</a:t>
            </a:r>
            <a:r>
              <a:rPr lang="zh-CN" altLang="en-US" dirty="0" smtClean="0"/>
              <a:t>加</a:t>
            </a:r>
            <a:r>
              <a:rPr lang="en-US" altLang="zh-CN" dirty="0" smtClean="0"/>
              <a:t>)   – 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  *  /  %</a:t>
            </a:r>
            <a:r>
              <a:rPr lang="zh-CN" altLang="en-US" dirty="0" smtClean="0"/>
              <a:t>： 从左向右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4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/>
              <a:t>3) </a:t>
            </a:r>
            <a:r>
              <a:rPr lang="zh-CN" altLang="en-US" dirty="0" smtClean="0"/>
              <a:t>基本算术运算符的说明</a:t>
            </a:r>
            <a:endParaRPr lang="en-US" altLang="zh-CN" dirty="0" smtClean="0"/>
          </a:p>
          <a:p>
            <a:pPr>
              <a:lnSpc>
                <a:spcPct val="90000"/>
              </a:lnSpc>
              <a:defRPr/>
            </a:pPr>
            <a:endParaRPr lang="zh-CN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两个整数相除，结果也为整数</a:t>
            </a:r>
          </a:p>
          <a:p>
            <a:pPr lvl="2">
              <a:defRPr/>
            </a:pPr>
            <a:r>
              <a:rPr lang="zh-CN" altLang="en-US" dirty="0" smtClean="0"/>
              <a:t>直接舍去商的小数部分，而</a:t>
            </a:r>
            <a:r>
              <a:rPr lang="zh-CN" altLang="en-US" b="1" dirty="0" smtClean="0"/>
              <a:t>不会“四舍五入”</a:t>
            </a:r>
          </a:p>
          <a:p>
            <a:pPr lvl="2">
              <a:defRPr/>
            </a:pPr>
            <a:r>
              <a:rPr lang="zh-CN" altLang="en-US" dirty="0" smtClean="0"/>
              <a:t>负数整数除法，结果的舍入方向没有规定</a:t>
            </a:r>
          </a:p>
          <a:p>
            <a:pPr lvl="2">
              <a:defRPr/>
            </a:pPr>
            <a:r>
              <a:rPr lang="zh-CN" altLang="en-US" dirty="0" smtClean="0"/>
              <a:t>如果需要得到精确的运算结果，可以把其中一个操作数转换为浮点数</a:t>
            </a:r>
          </a:p>
          <a:p>
            <a:pPr marL="914400" lvl="2" indent="0">
              <a:buNone/>
              <a:defRPr/>
            </a:pPr>
            <a:r>
              <a:rPr lang="zh-CN" altLang="en-US" dirty="0" smtClean="0"/>
              <a:t>举例： </a:t>
            </a:r>
            <a:r>
              <a:rPr lang="en-US" altLang="zh-CN" dirty="0" smtClean="0"/>
              <a:t>		5/3 </a:t>
            </a:r>
            <a:r>
              <a:rPr lang="zh-CN" altLang="en-US" dirty="0" smtClean="0"/>
              <a:t>值为 </a:t>
            </a:r>
            <a:r>
              <a:rPr lang="en-US" altLang="zh-CN" dirty="0" smtClean="0"/>
              <a:t>1 </a:t>
            </a:r>
            <a:r>
              <a:rPr lang="zh-CN" altLang="en-US" dirty="0" smtClean="0"/>
              <a:t>  </a:t>
            </a:r>
            <a:r>
              <a:rPr lang="en-US" altLang="zh-CN" dirty="0" smtClean="0"/>
              <a:t>;	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5.0/3   </a:t>
            </a:r>
            <a:r>
              <a:rPr lang="zh-CN" altLang="en-US" dirty="0" smtClean="0"/>
              <a:t>值为 </a:t>
            </a:r>
            <a:r>
              <a:rPr lang="en-US" altLang="zh-CN" dirty="0"/>
              <a:t>1.666667 (%f)</a:t>
            </a:r>
            <a:endParaRPr lang="en-US" altLang="zh-CN" dirty="0" smtClean="0"/>
          </a:p>
          <a:p>
            <a:pPr lvl="3">
              <a:defRPr/>
            </a:pPr>
            <a:endParaRPr lang="en-US" altLang="zh-CN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模运算符的两个操作数都必须是整数类型（含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</a:t>
            </a:r>
          </a:p>
          <a:p>
            <a:pPr marL="800100" lvl="1">
              <a:defRPr/>
            </a:pPr>
            <a:r>
              <a:rPr lang="en-US" altLang="zh-CN" dirty="0" smtClean="0"/>
              <a:t>C89</a:t>
            </a:r>
            <a:r>
              <a:rPr lang="zh-CN" altLang="en-US" dirty="0" smtClean="0">
                <a:solidFill>
                  <a:srgbClr val="FF0000"/>
                </a:solidFill>
              </a:rPr>
              <a:t>负数</a:t>
            </a:r>
            <a:r>
              <a:rPr lang="zh-CN" altLang="en-US" dirty="0" smtClean="0"/>
              <a:t>模运算结果的符号没有规定。</a:t>
            </a:r>
            <a:endParaRPr lang="en-US" altLang="zh-CN" dirty="0" smtClean="0"/>
          </a:p>
          <a:p>
            <a:pPr marL="1257300" lvl="2">
              <a:defRPr/>
            </a:pPr>
            <a:r>
              <a:rPr lang="en-US" altLang="zh-CN" dirty="0" smtClean="0"/>
              <a:t> </a:t>
            </a:r>
            <a:r>
              <a:rPr lang="en-US" altLang="zh-CN" dirty="0"/>
              <a:t>C99</a:t>
            </a:r>
            <a:r>
              <a:rPr lang="zh-CN" altLang="en-US" dirty="0"/>
              <a:t>规定：</a:t>
            </a:r>
            <a:r>
              <a:rPr lang="en-US" altLang="zh-CN" dirty="0" smtClean="0"/>
              <a:t>when a/b is representable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(a/b) * b +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 shall equal a .</a:t>
            </a:r>
          </a:p>
          <a:p>
            <a:pPr marL="1257300" lvl="2">
              <a:defRPr/>
            </a:pPr>
            <a:r>
              <a:rPr lang="zh-CN" altLang="en-US" dirty="0" smtClean="0"/>
              <a:t>例如： </a:t>
            </a:r>
            <a:r>
              <a:rPr lang="pl-PL" altLang="zh-CN" dirty="0" smtClean="0"/>
              <a:t>5 % (-3)</a:t>
            </a:r>
            <a:r>
              <a:rPr lang="en-US" altLang="zh-CN" dirty="0" smtClean="0"/>
              <a:t> ==2</a:t>
            </a:r>
            <a:r>
              <a:rPr lang="zh-CN" altLang="en-US" dirty="0" smtClean="0"/>
              <a:t>，   </a:t>
            </a:r>
            <a:r>
              <a:rPr lang="pl-PL" altLang="zh-CN" dirty="0" smtClean="0"/>
              <a:t>(-5) % (3)</a:t>
            </a:r>
            <a:r>
              <a:rPr lang="en-US" altLang="zh-CN" dirty="0" smtClean="0"/>
              <a:t>==-2</a:t>
            </a:r>
            <a:r>
              <a:rPr lang="zh-CN" altLang="en-US" dirty="0" smtClean="0"/>
              <a:t>，   </a:t>
            </a:r>
            <a:r>
              <a:rPr lang="pl-PL" altLang="zh-CN" dirty="0" smtClean="0"/>
              <a:t>(-5) % (-3)</a:t>
            </a:r>
            <a:r>
              <a:rPr lang="en-US" altLang="zh-CN" dirty="0" smtClean="0"/>
              <a:t>==-2</a:t>
            </a:r>
          </a:p>
          <a:p>
            <a:pPr lvl="1">
              <a:lnSpc>
                <a:spcPct val="90000"/>
              </a:lnSpc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687" y="1651044"/>
            <a:ext cx="562144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r>
              <a:rPr lang="en-US" altLang="zh-CN" dirty="0" smtClean="0"/>
              <a:t>4) </a:t>
            </a:r>
            <a:r>
              <a:rPr lang="zh-CN" altLang="en-US" dirty="0" smtClean="0"/>
              <a:t>类型转换问题：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/>
              <a:t>自动类型转换（隐式）</a:t>
            </a:r>
            <a:r>
              <a:rPr lang="en-US" altLang="zh-CN" dirty="0" smtClean="0"/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/>
              <a:t>强制类型转换（显式）</a:t>
            </a:r>
            <a:endParaRPr lang="en-US" altLang="zh-CN" dirty="0" smtClean="0"/>
          </a:p>
          <a:p>
            <a:r>
              <a:rPr lang="zh-CN" altLang="en-US" b="1" dirty="0" smtClean="0"/>
              <a:t>自动转换：</a:t>
            </a:r>
            <a:endParaRPr lang="en-US" altLang="zh-CN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赋值时：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=1.5; //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1, </a:t>
            </a:r>
            <a:r>
              <a:rPr lang="zh-CN" altLang="en-US" dirty="0" smtClean="0"/>
              <a:t>截断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sz="2000" dirty="0" smtClean="0"/>
              <a:t>float f =2;  // f </a:t>
            </a:r>
            <a:r>
              <a:rPr lang="en-US" altLang="zh-CN" sz="2000" dirty="0"/>
              <a:t>← </a:t>
            </a:r>
            <a:r>
              <a:rPr lang="en-US" altLang="zh-CN" sz="2000" dirty="0" smtClean="0"/>
              <a:t>2.0, </a:t>
            </a:r>
            <a:r>
              <a:rPr lang="zh-CN" altLang="en-US" sz="2000" dirty="0" smtClean="0"/>
              <a:t>提升</a:t>
            </a:r>
            <a:r>
              <a:rPr lang="en-US" altLang="zh-CN" sz="2000" dirty="0" smtClean="0"/>
              <a:t>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混合</a:t>
            </a:r>
            <a:r>
              <a:rPr lang="zh-CN" altLang="en-US" dirty="0"/>
              <a:t>运算</a:t>
            </a:r>
            <a:r>
              <a:rPr lang="zh-CN" altLang="en-US" dirty="0" smtClean="0"/>
              <a:t>时： </a:t>
            </a:r>
            <a:r>
              <a:rPr lang="zh-CN" altLang="en-US" dirty="0" smtClean="0">
                <a:solidFill>
                  <a:srgbClr val="FF0000"/>
                </a:solidFill>
              </a:rPr>
              <a:t>自低向高</a:t>
            </a:r>
            <a:r>
              <a:rPr lang="zh-CN" altLang="en-US" dirty="0" smtClean="0"/>
              <a:t>转换（如右图）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char c=‘a’;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float f=2.5; </a:t>
            </a:r>
          </a:p>
          <a:p>
            <a:pPr marL="914400" lvl="2" indent="0">
              <a:buNone/>
            </a:pPr>
            <a:r>
              <a:rPr lang="en-US" altLang="zh-CN" dirty="0" smtClean="0"/>
              <a:t>c=c+ ( f –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);  	// c ← 97+(2.5 -1.0),</a:t>
            </a:r>
          </a:p>
          <a:p>
            <a:pPr marL="914400" lvl="2" indent="0">
              <a:buNone/>
            </a:pPr>
            <a:r>
              <a:rPr lang="en-US" altLang="zh-CN" dirty="0" smtClean="0"/>
              <a:t>		// c </a:t>
            </a:r>
            <a:r>
              <a:rPr lang="en-US" altLang="zh-CN" dirty="0"/>
              <a:t>← </a:t>
            </a:r>
            <a:r>
              <a:rPr lang="en-US" altLang="zh-CN" dirty="0" smtClean="0"/>
              <a:t>98.5 </a:t>
            </a:r>
            <a:r>
              <a:rPr lang="en-US" altLang="zh-CN" dirty="0"/>
              <a:t> </a:t>
            </a:r>
            <a:r>
              <a:rPr lang="zh-CN" altLang="en-US" dirty="0"/>
              <a:t>得</a:t>
            </a:r>
            <a:r>
              <a:rPr lang="en-US" altLang="zh-CN" dirty="0" smtClean="0"/>
              <a:t>98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输出时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=0xaabbccdd;</a:t>
            </a:r>
          </a:p>
          <a:p>
            <a:pPr marL="914400" lvl="2" indent="0"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(“%#</a:t>
            </a:r>
            <a:r>
              <a:rPr lang="en-US" altLang="zh-CN" sz="2000" dirty="0" err="1" smtClean="0"/>
              <a:t>hx</a:t>
            </a:r>
            <a:r>
              <a:rPr lang="en-US" altLang="zh-CN" sz="2000" dirty="0" smtClean="0"/>
              <a:t>”,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 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 )0Xccdd //</a:t>
            </a:r>
            <a:r>
              <a:rPr lang="zh-CN" altLang="en-US" sz="2000" dirty="0" smtClean="0"/>
              <a:t>截取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注：输出控制符使用不当则输出错误</a:t>
            </a:r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27" y="1651044"/>
            <a:ext cx="5685350" cy="40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493398" y="5499276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注：整数类型中，</a:t>
            </a:r>
            <a:r>
              <a:rPr lang="en-US" altLang="zh-CN" u="sng" dirty="0" smtClean="0"/>
              <a:t>unsigned</a:t>
            </a:r>
            <a:r>
              <a:rPr lang="zh-CN" altLang="en-US" u="sng" dirty="0" smtClean="0"/>
              <a:t>高于</a:t>
            </a:r>
            <a:r>
              <a:rPr lang="en-US" altLang="zh-CN" u="sng" dirty="0" smtClean="0"/>
              <a:t>signed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7988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r>
              <a:rPr lang="en-US" altLang="zh-CN" dirty="0" smtClean="0"/>
              <a:t>4</a:t>
            </a:r>
            <a:r>
              <a:rPr lang="en-US" altLang="zh-CN" dirty="0"/>
              <a:t>) </a:t>
            </a:r>
            <a:r>
              <a:rPr lang="zh-CN" altLang="en-US" dirty="0"/>
              <a:t>类型转换问题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强制类型转换</a:t>
            </a:r>
            <a:endParaRPr lang="en-US" altLang="zh-CN" b="1" dirty="0" smtClean="0"/>
          </a:p>
          <a:p>
            <a:r>
              <a:rPr lang="zh-CN" altLang="en-US" dirty="0" smtClean="0"/>
              <a:t>形式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	(</a:t>
            </a:r>
            <a:r>
              <a:rPr lang="zh-CN" altLang="en-US" sz="2000" dirty="0" smtClean="0"/>
              <a:t>类型名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操作数</a:t>
            </a:r>
          </a:p>
          <a:p>
            <a:pPr lvl="1"/>
            <a:r>
              <a:rPr lang="zh-CN" altLang="en-US" dirty="0" smtClean="0"/>
              <a:t>说明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 smtClean="0"/>
              <a:t>强制把</a:t>
            </a:r>
            <a:r>
              <a:rPr lang="zh-CN" altLang="en-US" b="1" dirty="0" smtClean="0"/>
              <a:t>表达式</a:t>
            </a:r>
            <a:r>
              <a:rPr lang="zh-CN" altLang="en-US" dirty="0" smtClean="0"/>
              <a:t>转换成所需的类型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显式转换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 smtClean="0"/>
              <a:t>强制类型转换运算符的优先级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较高</a:t>
            </a:r>
            <a:endParaRPr lang="en-US" altLang="zh-CN" dirty="0" smtClean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 smtClean="0"/>
              <a:t>强制类型转换</a:t>
            </a:r>
            <a:r>
              <a:rPr lang="zh-CN" altLang="en-US" b="1" dirty="0" smtClean="0"/>
              <a:t>不会改变操作数自身的类型</a:t>
            </a:r>
            <a:r>
              <a:rPr lang="zh-CN" altLang="en-US" dirty="0" smtClean="0"/>
              <a:t>，只是得到一个所需类型的表达式值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 smtClean="0"/>
              <a:t>多用于自动类型转换不能实现的场景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 smtClean="0"/>
              <a:t>强制类型转换后，编译器按照新类型进行语法检查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1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pPr lvl="0">
              <a:buClr>
                <a:srgbClr val="EAB200"/>
              </a:buClr>
            </a:pPr>
            <a:r>
              <a:rPr lang="en-US" altLang="zh-CN" dirty="0">
                <a:solidFill>
                  <a:srgbClr val="3F3F3F"/>
                </a:solidFill>
              </a:rPr>
              <a:t>4) </a:t>
            </a:r>
            <a:r>
              <a:rPr lang="zh-CN" altLang="en-US" dirty="0">
                <a:solidFill>
                  <a:srgbClr val="3F3F3F"/>
                </a:solidFill>
              </a:rPr>
              <a:t>类型转换问题：</a:t>
            </a:r>
            <a:endParaRPr lang="en-US" altLang="zh-CN" dirty="0">
              <a:solidFill>
                <a:srgbClr val="3F3F3F"/>
              </a:solidFill>
            </a:endParaRPr>
          </a:p>
          <a:p>
            <a:r>
              <a:rPr lang="zh-CN" altLang="en-US" b="1" dirty="0"/>
              <a:t>强制类型</a:t>
            </a:r>
            <a:r>
              <a:rPr lang="zh-CN" altLang="en-US" b="1" dirty="0" smtClean="0"/>
              <a:t>转换</a:t>
            </a:r>
            <a:endParaRPr lang="en-US" altLang="zh-CN" dirty="0" smtClean="0"/>
          </a:p>
          <a:p>
            <a:r>
              <a:rPr lang="zh-CN" altLang="en-US" dirty="0" smtClean="0"/>
              <a:t> 举例：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float x=2.8,  y=3.7,  z;</a:t>
            </a:r>
          </a:p>
          <a:p>
            <a:pPr lvl="3">
              <a:buFont typeface="Monotype Sorts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a, b, c,  d=5,  e=2;</a:t>
            </a:r>
          </a:p>
          <a:p>
            <a:pPr lvl="3">
              <a:buFont typeface="Monotype Sorts"/>
              <a:buNone/>
            </a:pPr>
            <a:endParaRPr lang="en-US" altLang="zh-CN" sz="2000" dirty="0" smtClean="0"/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a=(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;		/* a=5, 2+3.7 =&gt; 5 */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b=(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);	/* b=6,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)(6.5) */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c=(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)x;</a:t>
            </a:r>
          </a:p>
          <a:p>
            <a:pPr lvl="3">
              <a:buFont typeface="Monotype Sorts"/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("x=%f, c=%d\n", x, c);	/* x=2.800000, c=2 */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z=(float)d/e;	/* z=2.5 */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4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r>
              <a:rPr lang="zh-CN" altLang="en-US" dirty="0" smtClean="0"/>
              <a:t>自增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、自减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运算符</a:t>
            </a:r>
          </a:p>
          <a:p>
            <a:pPr lvl="1"/>
            <a:r>
              <a:rPr lang="zh-CN" altLang="en-US" dirty="0" smtClean="0"/>
              <a:t>形式</a:t>
            </a:r>
          </a:p>
          <a:p>
            <a:pPr lvl="2"/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 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之前，先使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++,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	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之后，再使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说明</a:t>
            </a:r>
          </a:p>
          <a:p>
            <a:pPr lvl="2"/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的值是加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</a:t>
            </a:r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r>
              <a:rPr lang="zh-CN" altLang="en-US" dirty="0" smtClean="0"/>
              <a:t>的值是加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</a:t>
            </a:r>
          </a:p>
          <a:p>
            <a:pPr lvl="2"/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只能用于变量，不能用于常量和表达式</a:t>
            </a:r>
          </a:p>
          <a:p>
            <a:pPr lvl="2"/>
            <a:r>
              <a:rPr lang="zh-CN" altLang="en-US" dirty="0" smtClean="0"/>
              <a:t>后置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 </a:t>
            </a:r>
            <a:r>
              <a:rPr lang="zh-CN" altLang="en-US" dirty="0" smtClean="0"/>
              <a:t>结合方向是“自右向左”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2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整型的大小和符号</a:t>
            </a:r>
            <a:endParaRPr lang="en-US" altLang="zh-CN" b="1" dirty="0"/>
          </a:p>
          <a:p>
            <a:r>
              <a:rPr lang="zh-CN" altLang="en-US" dirty="0" smtClean="0"/>
              <a:t>按存储空间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大小</a:t>
            </a:r>
            <a:r>
              <a:rPr lang="zh-CN" altLang="en-US" dirty="0"/>
              <a:t>划分</a:t>
            </a:r>
          </a:p>
          <a:p>
            <a:pPr lvl="1"/>
            <a:r>
              <a:rPr lang="zh-CN" altLang="en-US" dirty="0"/>
              <a:t>短整型		</a:t>
            </a:r>
            <a:r>
              <a:rPr lang="en-US" altLang="zh-CN" dirty="0"/>
              <a:t>short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基本整型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长整型		</a:t>
            </a:r>
            <a:r>
              <a:rPr lang="en-US" altLang="zh-CN" dirty="0"/>
              <a:t>long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按有无</a:t>
            </a:r>
            <a:r>
              <a:rPr lang="zh-CN" altLang="en-US" dirty="0">
                <a:solidFill>
                  <a:srgbClr val="FF0000"/>
                </a:solidFill>
              </a:rPr>
              <a:t>符号</a:t>
            </a:r>
            <a:r>
              <a:rPr lang="zh-CN" altLang="en-US" dirty="0"/>
              <a:t>划分</a:t>
            </a:r>
          </a:p>
          <a:p>
            <a:pPr lvl="1"/>
            <a:r>
              <a:rPr lang="zh-CN" altLang="en-US" dirty="0"/>
              <a:t>有符号		</a:t>
            </a:r>
            <a:r>
              <a:rPr lang="en-US" altLang="zh-CN" dirty="0"/>
              <a:t>[signed]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endParaRPr lang="en-US" altLang="zh-CN" dirty="0"/>
          </a:p>
          <a:p>
            <a:pPr lvl="1"/>
            <a:r>
              <a:rPr lang="zh-CN" altLang="en-US" b="1" dirty="0"/>
              <a:t>无符号</a:t>
            </a:r>
            <a:r>
              <a:rPr lang="zh-CN" altLang="en-US" dirty="0"/>
              <a:t>		</a:t>
            </a:r>
            <a:r>
              <a:rPr lang="en-US" altLang="zh-CN" b="1" dirty="0"/>
              <a:t>unsigned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编码</a:t>
            </a:r>
            <a:r>
              <a:rPr lang="zh-CN" altLang="en-US" dirty="0" smtClean="0">
                <a:solidFill>
                  <a:srgbClr val="FF0000"/>
                </a:solidFill>
              </a:rPr>
              <a:t>没有</a:t>
            </a:r>
            <a:r>
              <a:rPr lang="zh-CN" altLang="en-US" dirty="0">
                <a:solidFill>
                  <a:srgbClr val="FF0000"/>
                </a:solidFill>
              </a:rPr>
              <a:t>符号位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，只能表示非负数</a:t>
            </a:r>
          </a:p>
          <a:p>
            <a:pPr lvl="2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符号类型关键字</a:t>
            </a:r>
            <a:r>
              <a:rPr lang="en-US" altLang="zh-CN" dirty="0" smtClean="0">
                <a:solidFill>
                  <a:srgbClr val="FF0000"/>
                </a:solidFill>
              </a:rPr>
              <a:t>unsigned</a:t>
            </a:r>
            <a:r>
              <a:rPr lang="zh-CN" altLang="en-US" dirty="0" smtClean="0">
                <a:solidFill>
                  <a:srgbClr val="FF0000"/>
                </a:solidFill>
              </a:rPr>
              <a:t>不可省略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把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负数赋值给无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符号类型变量时，该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负数的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补码被当作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无符号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数解析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323114" cy="45259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组合：</a:t>
            </a:r>
            <a:endParaRPr lang="en-US" altLang="zh-CN" dirty="0" smtClean="0"/>
          </a:p>
          <a:p>
            <a:r>
              <a:rPr lang="en-US" altLang="zh-CN" dirty="0"/>
              <a:t>[signed]  </a:t>
            </a:r>
            <a:r>
              <a:rPr lang="en-US" altLang="zh-CN" dirty="0" smtClean="0"/>
              <a:t>short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[signed] 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[signed]  </a:t>
            </a:r>
            <a:r>
              <a:rPr lang="en-US" altLang="zh-CN" dirty="0" smtClean="0"/>
              <a:t>long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unsigned </a:t>
            </a:r>
            <a:r>
              <a:rPr lang="en-US" altLang="zh-CN" dirty="0" smtClean="0"/>
              <a:t>short [</a:t>
            </a:r>
            <a:r>
              <a:rPr lang="en-US" altLang="zh-CN" dirty="0" err="1" smtClean="0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/>
              <a:t>unsigned </a:t>
            </a:r>
            <a:r>
              <a:rPr lang="en-US" altLang="zh-CN" dirty="0" smtClean="0"/>
              <a:t>long 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sz="1800" i="1" dirty="0" smtClean="0"/>
              <a:t>注</a:t>
            </a:r>
            <a:r>
              <a:rPr lang="en-US" altLang="zh-CN" sz="1800" i="1" dirty="0" smtClean="0"/>
              <a:t>: </a:t>
            </a:r>
          </a:p>
          <a:p>
            <a:r>
              <a:rPr lang="en-US" altLang="zh-CN" sz="1800" i="1" dirty="0" smtClean="0"/>
              <a:t>C</a:t>
            </a:r>
            <a:r>
              <a:rPr lang="zh-CN" altLang="en-US" sz="1800" i="1" dirty="0" smtClean="0"/>
              <a:t>语言标准仅规定 </a:t>
            </a:r>
            <a:r>
              <a:rPr lang="en-US" altLang="zh-CN" sz="1800" i="1" dirty="0" smtClean="0"/>
              <a:t>2Byte&lt;=short&lt;=</a:t>
            </a:r>
            <a:r>
              <a:rPr lang="en-US" altLang="zh-CN" sz="1800" i="1" dirty="0" err="1" smtClean="0"/>
              <a:t>int</a:t>
            </a:r>
            <a:r>
              <a:rPr lang="en-US" altLang="zh-CN" sz="1800" i="1" dirty="0" smtClean="0"/>
              <a:t>&lt;=long</a:t>
            </a:r>
          </a:p>
          <a:p>
            <a:r>
              <a:rPr lang="zh-CN" altLang="en-US" sz="1800" i="1" dirty="0" smtClean="0"/>
              <a:t> </a:t>
            </a:r>
            <a:r>
              <a:rPr lang="en-US" altLang="zh-CN" sz="1800" i="1" dirty="0" smtClean="0"/>
              <a:t>C99</a:t>
            </a:r>
            <a:r>
              <a:rPr lang="zh-CN" altLang="en-US" sz="1800" i="1" dirty="0" smtClean="0"/>
              <a:t>后引入了  </a:t>
            </a:r>
            <a:r>
              <a:rPr lang="en-US" altLang="zh-CN" sz="1800" i="1" dirty="0" smtClean="0"/>
              <a:t>long </a:t>
            </a:r>
            <a:r>
              <a:rPr lang="en-US" altLang="zh-CN" sz="1800" i="1" dirty="0" err="1" smtClean="0"/>
              <a:t>long</a:t>
            </a:r>
            <a:endParaRPr lang="en-US" altLang="zh-CN" sz="1800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3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自增、自减运算符举例</a:t>
            </a:r>
          </a:p>
          <a:p>
            <a:pPr lvl="2">
              <a:buFont typeface="Monotype Sorts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=3, j, a, b=1, c=2;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/>
              <a:t>j = 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		/*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=i+1, 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=4, j=4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/>
              <a:t>j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		/* 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=i+1,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=5, j=4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/>
              <a:t>j =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		/* -(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=6, j=-5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/>
              <a:t>j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++*2;		/*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++)*2,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=7, j=12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 = 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b+c</a:t>
            </a:r>
            <a:r>
              <a:rPr lang="en-US" altLang="zh-CN" sz="2400" dirty="0" smtClean="0">
                <a:solidFill>
                  <a:srgbClr val="C00000"/>
                </a:solidFill>
              </a:rPr>
              <a:t>)++;	/* </a:t>
            </a:r>
            <a:r>
              <a:rPr lang="zh-CN" altLang="en-US" sz="2400" dirty="0" smtClean="0">
                <a:solidFill>
                  <a:srgbClr val="C00000"/>
                </a:solidFill>
              </a:rPr>
              <a:t>非法</a:t>
            </a:r>
            <a:r>
              <a:rPr lang="en-US" altLang="zh-CN" sz="2400" dirty="0" smtClean="0">
                <a:solidFill>
                  <a:srgbClr val="C00000"/>
                </a:solidFill>
              </a:rPr>
              <a:t>!!!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 = 34++;		/* </a:t>
            </a:r>
            <a:r>
              <a:rPr lang="zh-CN" altLang="en-US" sz="2400" dirty="0" smtClean="0">
                <a:solidFill>
                  <a:srgbClr val="C00000"/>
                </a:solidFill>
              </a:rPr>
              <a:t>非法</a:t>
            </a:r>
            <a:r>
              <a:rPr lang="en-US" altLang="zh-CN" sz="2400" dirty="0" smtClean="0">
                <a:solidFill>
                  <a:srgbClr val="C00000"/>
                </a:solidFill>
              </a:rPr>
              <a:t>!!! */</a:t>
            </a:r>
          </a:p>
          <a:p>
            <a:pPr lvl="2">
              <a:buFont typeface="Monotype Sorts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j = ++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++;		/* </a:t>
            </a:r>
            <a:r>
              <a:rPr lang="zh-CN" altLang="en-US" sz="2400" dirty="0" smtClean="0">
                <a:solidFill>
                  <a:srgbClr val="C00000"/>
                </a:solidFill>
              </a:rPr>
              <a:t>非法</a:t>
            </a:r>
            <a:r>
              <a:rPr lang="en-US" altLang="zh-CN" sz="2400" dirty="0" smtClean="0">
                <a:solidFill>
                  <a:srgbClr val="C00000"/>
                </a:solidFill>
              </a:rPr>
              <a:t>!!! */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4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算术运算符及其表达式： </a:t>
            </a:r>
          </a:p>
          <a:p>
            <a:r>
              <a:rPr lang="zh-CN" altLang="en-US" dirty="0" smtClean="0"/>
              <a:t>特殊问题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UB</a:t>
            </a:r>
            <a:r>
              <a:rPr lang="zh-CN" altLang="en-US" dirty="0"/>
              <a:t> （</a:t>
            </a:r>
            <a:r>
              <a:rPr lang="en-US" altLang="zh-CN" dirty="0"/>
              <a:t>Undefined </a:t>
            </a:r>
            <a:r>
              <a:rPr lang="en-US" altLang="zh-CN" dirty="0" err="1"/>
              <a:t>Behavier</a:t>
            </a:r>
            <a:r>
              <a:rPr lang="zh-CN" altLang="en-US" dirty="0"/>
              <a:t>）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的标准中，仅对</a:t>
            </a:r>
            <a:r>
              <a:rPr lang="en-US" altLang="zh-CN" dirty="0" smtClean="0"/>
              <a:t>++</a:t>
            </a:r>
            <a:r>
              <a:rPr lang="zh-CN" altLang="en-US" dirty="0" smtClean="0"/>
              <a:t>算符的语义进行了说明，下式的求值顺序可能因系统而异。</a:t>
            </a:r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=3; j=(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++)+(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++)+(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++);</a:t>
            </a:r>
          </a:p>
          <a:p>
            <a:pPr lvl="2">
              <a:buNone/>
            </a:pPr>
            <a:r>
              <a:rPr lang="en-US" altLang="zh-CN" dirty="0" smtClean="0"/>
              <a:t>	/* j=9 ?  =12? */</a:t>
            </a:r>
            <a:r>
              <a:rPr lang="en-US" altLang="zh-CN" dirty="0" err="1" smtClean="0"/>
              <a:t>linux-gcc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9,Win-DevC++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12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编译程序自左向右尽可能多的将若干字符组合成一个运算符、标识符、关键字</a:t>
            </a:r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+++j /*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++)+j?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+(++j)? */</a:t>
            </a:r>
            <a:r>
              <a:rPr lang="zh-CN" altLang="en-US" dirty="0" smtClean="0"/>
              <a:t>结果解释为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++)+j</a:t>
            </a:r>
          </a:p>
          <a:p>
            <a:pPr lvl="1"/>
            <a:r>
              <a:rPr lang="zh-CN" altLang="en-US" dirty="0" smtClean="0"/>
              <a:t>调用函数时，实参的求值顺序没有规定</a:t>
            </a:r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=3;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++);</a:t>
            </a:r>
          </a:p>
          <a:p>
            <a:pPr lvl="2">
              <a:buNone/>
            </a:pPr>
            <a:r>
              <a:rPr lang="en-US" altLang="zh-CN" dirty="0" smtClean="0"/>
              <a:t>	/* 3,3? 4,3? */ </a:t>
            </a:r>
            <a:r>
              <a:rPr lang="zh-CN" altLang="en-US" dirty="0" smtClean="0"/>
              <a:t>结果 </a:t>
            </a:r>
            <a:r>
              <a:rPr lang="en-US" altLang="zh-CN" dirty="0" smtClean="0"/>
              <a:t>4,3</a:t>
            </a:r>
          </a:p>
          <a:p>
            <a:r>
              <a:rPr lang="zh-CN" altLang="en-US" dirty="0" smtClean="0"/>
              <a:t>例子</a:t>
            </a:r>
            <a:r>
              <a:rPr lang="en-US" altLang="zh-CN" dirty="0" err="1"/>
              <a:t>selfadd.c</a:t>
            </a:r>
            <a:r>
              <a:rPr lang="en-US" altLang="zh-CN" dirty="0"/>
              <a:t> </a:t>
            </a:r>
            <a:r>
              <a:rPr lang="zh-CN" altLang="en-US" dirty="0" smtClean="0"/>
              <a:t>（如右图 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) 12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msvc</a:t>
            </a:r>
            <a:r>
              <a:rPr lang="en-US" altLang="zh-CN" dirty="0" smtClean="0"/>
              <a:t>)9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0" y="3831843"/>
            <a:ext cx="360095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赋值运算符 </a:t>
            </a:r>
            <a:r>
              <a:rPr lang="en-US" altLang="zh-CN" b="1" dirty="0" smtClean="0"/>
              <a:t> </a:t>
            </a:r>
          </a:p>
          <a:p>
            <a:endParaRPr lang="en-US" altLang="zh-CN" b="1" dirty="0" smtClean="0"/>
          </a:p>
          <a:p>
            <a:pPr lvl="1"/>
            <a:r>
              <a:rPr lang="zh-CN" altLang="en-US" dirty="0"/>
              <a:t>赋值运算符  </a:t>
            </a:r>
            <a:r>
              <a:rPr lang="en-US" altLang="zh-CN" dirty="0"/>
              <a:t>=</a:t>
            </a:r>
          </a:p>
          <a:p>
            <a:pPr lvl="2"/>
            <a:r>
              <a:rPr lang="zh-CN" altLang="en-US" dirty="0" smtClean="0"/>
              <a:t>把右侧表达式的值赋给左侧的变量</a:t>
            </a:r>
          </a:p>
          <a:p>
            <a:pPr lvl="2"/>
            <a:r>
              <a:rPr lang="zh-CN" altLang="en-US" dirty="0" smtClean="0"/>
              <a:t>一般情况下，赋值运算符左侧只能是变量</a:t>
            </a:r>
          </a:p>
          <a:p>
            <a:pPr lvl="2"/>
            <a:r>
              <a:rPr lang="zh-CN" altLang="en-US" dirty="0" smtClean="0"/>
              <a:t>赋值运算符的优先级较低，“自右向左”结合</a:t>
            </a:r>
          </a:p>
          <a:p>
            <a:pPr lvl="2"/>
            <a:r>
              <a:rPr lang="zh-CN" altLang="en-US" dirty="0" smtClean="0"/>
              <a:t>运算符两侧类型不一致时，要进行类型转换</a:t>
            </a:r>
          </a:p>
          <a:p>
            <a:pPr lvl="2"/>
            <a:r>
              <a:rPr lang="zh-CN" altLang="en-US" dirty="0" smtClean="0"/>
              <a:t>注意“赋值”与“等于”的区别，例如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==i+2 ;   if(a=0)</a:t>
            </a:r>
          </a:p>
          <a:p>
            <a:pPr lvl="1"/>
            <a:r>
              <a:rPr lang="zh-CN" altLang="en-US" dirty="0" smtClean="0"/>
              <a:t>复合赋值运算符</a:t>
            </a:r>
          </a:p>
          <a:p>
            <a:pPr lvl="2"/>
            <a:r>
              <a:rPr lang="en-US" altLang="zh-CN" dirty="0" smtClean="0"/>
              <a:t>=</a:t>
            </a:r>
            <a:r>
              <a:rPr lang="zh-CN" altLang="en-US" dirty="0" smtClean="0"/>
              <a:t>前加上算术运算符或位运算符，如</a:t>
            </a:r>
            <a:r>
              <a:rPr lang="en-US" altLang="zh-CN" dirty="0" smtClean="0"/>
              <a:t>+=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|=</a:t>
            </a:r>
          </a:p>
          <a:p>
            <a:pPr lvl="2"/>
            <a:r>
              <a:rPr lang="zh-CN" altLang="en-US" dirty="0" smtClean="0"/>
              <a:t>举例， </a:t>
            </a:r>
            <a:r>
              <a:rPr lang="en-US" altLang="zh-CN" dirty="0" smtClean="0"/>
              <a:t>z*=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;    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  z=z*(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); 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9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表达式的类型和求值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赋值运算符 </a:t>
            </a:r>
            <a:r>
              <a:rPr lang="en-US" altLang="zh-CN" b="1" dirty="0"/>
              <a:t> </a:t>
            </a:r>
          </a:p>
          <a:p>
            <a:r>
              <a:rPr lang="zh-CN" altLang="en-US" dirty="0" smtClean="0"/>
              <a:t>赋值表达式</a:t>
            </a:r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赋值运算符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赋值表达式的值就是所赋的值</a:t>
            </a:r>
          </a:p>
          <a:p>
            <a:pPr lvl="1"/>
            <a:r>
              <a:rPr lang="zh-CN" altLang="en-US" dirty="0" smtClean="0"/>
              <a:t>运算符右侧的表达式可以是一个赋值表达式</a:t>
            </a:r>
          </a:p>
          <a:p>
            <a:r>
              <a:rPr lang="zh-CN" altLang="en-US" dirty="0" smtClean="0"/>
              <a:t>举例</a:t>
            </a:r>
          </a:p>
          <a:p>
            <a:pPr lvl="1"/>
            <a:r>
              <a:rPr lang="en-US" altLang="zh-CN" dirty="0" smtClean="0"/>
              <a:t>a=5          /* </a:t>
            </a:r>
            <a:r>
              <a:rPr lang="zh-CN" altLang="en-US" dirty="0" smtClean="0"/>
              <a:t>表达式的值为</a:t>
            </a:r>
            <a:r>
              <a:rPr lang="en-US" altLang="zh-CN" dirty="0" smtClean="0"/>
              <a:t>5 */</a:t>
            </a:r>
          </a:p>
          <a:p>
            <a:pPr lvl="1"/>
            <a:r>
              <a:rPr lang="en-US" altLang="zh-CN" dirty="0" smtClean="0"/>
              <a:t>a=b=3         /* a=(b=3) */</a:t>
            </a:r>
          </a:p>
          <a:p>
            <a:pPr lvl="1"/>
            <a:r>
              <a:rPr lang="en-US" altLang="zh-CN" dirty="0" smtClean="0"/>
              <a:t>a=b=c=1       /* a=(b=(c=1)) */</a:t>
            </a:r>
          </a:p>
          <a:p>
            <a:pPr lvl="1"/>
            <a:r>
              <a:rPr lang="en-US" altLang="zh-CN" dirty="0" smtClean="0"/>
              <a:t>a=(b=4)+(c=3) 	/* b=4, c=3, a=7 */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5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逗号运算符</a:t>
            </a:r>
          </a:p>
          <a:p>
            <a:r>
              <a:rPr lang="zh-CN" altLang="en-US" dirty="0" smtClean="0"/>
              <a:t>逗号运算符：   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exp1, exp2</a:t>
            </a:r>
          </a:p>
          <a:p>
            <a:pPr lvl="1"/>
            <a:r>
              <a:rPr lang="zh-CN" altLang="en-US" dirty="0" smtClean="0"/>
              <a:t>逗号运算符的</a:t>
            </a:r>
            <a:r>
              <a:rPr lang="zh-CN" altLang="en-US" b="1" dirty="0" smtClean="0"/>
              <a:t>优先级最低</a:t>
            </a:r>
            <a:r>
              <a:rPr lang="zh-CN" altLang="en-US" dirty="0" smtClean="0"/>
              <a:t>，“自左向右”结合</a:t>
            </a:r>
          </a:p>
          <a:p>
            <a:pPr lvl="1"/>
            <a:r>
              <a:rPr lang="zh-CN" altLang="en-US" dirty="0" smtClean="0"/>
              <a:t>逗号表达式的值是</a:t>
            </a:r>
            <a:r>
              <a:rPr lang="en-US" altLang="zh-CN" b="1" dirty="0" smtClean="0"/>
              <a:t>exp2</a:t>
            </a:r>
            <a:r>
              <a:rPr lang="zh-CN" altLang="en-US" b="1" dirty="0" smtClean="0"/>
              <a:t>的值</a:t>
            </a:r>
          </a:p>
          <a:p>
            <a:pPr lvl="1"/>
            <a:r>
              <a:rPr lang="en-US" altLang="zh-CN" dirty="0" smtClean="0"/>
              <a:t>exp1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exp2</a:t>
            </a:r>
            <a:r>
              <a:rPr lang="zh-CN" altLang="en-US" dirty="0" smtClean="0"/>
              <a:t>都可以又是“逗号表达式”</a:t>
            </a:r>
          </a:p>
          <a:p>
            <a:pPr lvl="1"/>
            <a:r>
              <a:rPr lang="zh-CN" altLang="en-US" dirty="0" smtClean="0"/>
              <a:t>把多个表达式组合成一个表达式使用</a:t>
            </a:r>
          </a:p>
          <a:p>
            <a:r>
              <a:rPr lang="zh-CN" altLang="en-US" dirty="0" smtClean="0"/>
              <a:t>举例</a:t>
            </a:r>
          </a:p>
          <a:p>
            <a:pPr lvl="1">
              <a:buFont typeface="Monotype Sorts"/>
              <a:buNone/>
            </a:pPr>
            <a:r>
              <a:rPr lang="en-US" altLang="zh-CN" dirty="0" smtClean="0"/>
              <a:t>		x=(a=3, 6*a) 	/* a=3, x=18 */</a:t>
            </a:r>
          </a:p>
          <a:p>
            <a:pPr lvl="1">
              <a:buFont typeface="Monotype Sorts"/>
              <a:buNone/>
            </a:pPr>
            <a:r>
              <a:rPr lang="en-US" altLang="zh-CN" dirty="0" smtClean="0"/>
              <a:t>		x=a=3, 6*a   	/* a=3, x=3 */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5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 </a:t>
            </a:r>
            <a:r>
              <a:rPr lang="zh-CN" altLang="en-US" dirty="0"/>
              <a:t>表达式的值及其类型</a:t>
            </a:r>
            <a:endParaRPr lang="zh-CN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逗号运算符举例：</a:t>
            </a:r>
            <a:endParaRPr lang="en-US" altLang="zh-CN" dirty="0" smtClean="0"/>
          </a:p>
          <a:p>
            <a:endParaRPr lang="zh-CN" altLang="en-US" dirty="0" smtClean="0"/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 lvl="3">
              <a:buFont typeface="Monotype Sorts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{</a:t>
            </a:r>
          </a:p>
          <a:p>
            <a:pPr lvl="3">
              <a:buFont typeface="Monotype Sorts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a=2,b=4,c=6,x,y;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y=(x=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), (</a:t>
            </a:r>
            <a:r>
              <a:rPr lang="en-US" altLang="zh-CN" sz="2000" dirty="0" err="1" smtClean="0"/>
              <a:t>b+c</a:t>
            </a:r>
            <a:r>
              <a:rPr lang="en-US" altLang="zh-CN" sz="2000" dirty="0" smtClean="0"/>
              <a:t>);    //</a:t>
            </a:r>
            <a:r>
              <a:rPr lang="zh-CN" altLang="en-US" sz="2000" dirty="0" smtClean="0"/>
              <a:t>这里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得到 </a:t>
            </a:r>
            <a:r>
              <a:rPr lang="en-US" altLang="zh-CN" sz="2000" dirty="0" smtClean="0"/>
              <a:t>6 </a:t>
            </a:r>
          </a:p>
          <a:p>
            <a:pPr lvl="3">
              <a:buFont typeface="Monotype Sorts"/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("y=%</a:t>
            </a:r>
            <a:r>
              <a:rPr lang="en-US" altLang="zh-CN" sz="2000" dirty="0" err="1" smtClean="0"/>
              <a:t>d,x</a:t>
            </a:r>
            <a:r>
              <a:rPr lang="en-US" altLang="zh-CN" sz="2000" dirty="0" smtClean="0"/>
              <a:t>=%d",</a:t>
            </a:r>
            <a:r>
              <a:rPr lang="en-US" altLang="zh-CN" sz="2000" dirty="0" err="1" smtClean="0"/>
              <a:t>y,x</a:t>
            </a:r>
            <a:r>
              <a:rPr lang="en-US" altLang="zh-CN" sz="2000" dirty="0" smtClean="0"/>
              <a:t>);</a:t>
            </a:r>
          </a:p>
          <a:p>
            <a:pPr lvl="3">
              <a:buFont typeface="Monotype Sorts"/>
              <a:buNone/>
            </a:pPr>
            <a:r>
              <a:rPr lang="en-US" altLang="zh-CN" sz="2000" dirty="0" smtClean="0"/>
              <a:t>}</a:t>
            </a:r>
            <a:endParaRPr lang="en-US" altLang="zh-CN" dirty="0" smtClean="0"/>
          </a:p>
          <a:p>
            <a:pPr lvl="1">
              <a:buFont typeface="Monotype Sorts"/>
              <a:buNone/>
            </a:pPr>
            <a:endParaRPr lang="en-US" altLang="zh-CN" dirty="0" smtClean="0"/>
          </a:p>
          <a:p>
            <a:pPr lvl="1">
              <a:buFont typeface="Monotype Sorts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5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表达式计算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5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 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b=1;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则表达式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++==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83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48</a:t>
            </a:fld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b=2  ; 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f=0.0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- 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/(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b*2.5);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f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________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0.0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17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en-US" altLang="zh-CN" sz="24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8678" y="1509874"/>
            <a:ext cx="10835122" cy="4505039"/>
          </a:xfrm>
        </p:spPr>
        <p:txBody>
          <a:bodyPr/>
          <a:lstStyle/>
          <a:p>
            <a:r>
              <a:rPr lang="zh-CN" altLang="en-US" b="1" dirty="0"/>
              <a:t>关系运算符 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78326"/>
              </p:ext>
            </p:extLst>
          </p:nvPr>
        </p:nvGraphicFramePr>
        <p:xfrm>
          <a:off x="2088890" y="2120925"/>
          <a:ext cx="7993062" cy="462711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运算符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举例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优先级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算术运算符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小于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i&lt;100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高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小于等于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a&lt;=MAX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大于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f&gt;3.14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大于等于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c&gt;='a'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等于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a==b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不等于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x!=0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赋值运算符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20493" y="1470242"/>
            <a:ext cx="9618930" cy="608895"/>
          </a:xfrm>
        </p:spPr>
        <p:txBody>
          <a:bodyPr/>
          <a:lstStyle/>
          <a:p>
            <a:pPr lvl="0">
              <a:buClr>
                <a:srgbClr val="EAB200"/>
              </a:buClr>
            </a:pPr>
            <a:r>
              <a:rPr lang="en-US" altLang="zh-CN" sz="2400" b="1" spc="0" dirty="0">
                <a:solidFill>
                  <a:srgbClr val="3F3F3F"/>
                </a:solidFill>
              </a:rPr>
              <a:t>2. </a:t>
            </a:r>
            <a:r>
              <a:rPr lang="zh-CN" altLang="en-US" sz="2400" b="1" spc="0" dirty="0">
                <a:solidFill>
                  <a:srgbClr val="3F3F3F"/>
                </a:solidFill>
              </a:rPr>
              <a:t>取值范围</a:t>
            </a:r>
            <a:endParaRPr lang="en-US" altLang="zh-CN" sz="2400" b="1" spc="0" dirty="0">
              <a:solidFill>
                <a:srgbClr val="3F3F3F"/>
              </a:solidFill>
            </a:endParaRPr>
          </a:p>
          <a:p>
            <a:pPr lvl="0">
              <a:buClr>
                <a:srgbClr val="EAB200"/>
              </a:buClr>
            </a:pPr>
            <a:r>
              <a:rPr lang="en-US" altLang="zh-CN" sz="2400" b="1" spc="0" dirty="0" smtClean="0">
                <a:solidFill>
                  <a:srgbClr val="3F3F3F"/>
                </a:solidFill>
              </a:rPr>
              <a:t>         </a:t>
            </a:r>
            <a:r>
              <a:rPr lang="zh-CN" altLang="en-US" sz="2400" b="1" spc="0" dirty="0" smtClean="0">
                <a:solidFill>
                  <a:srgbClr val="3F3F3F"/>
                </a:solidFill>
              </a:rPr>
              <a:t>整型数据</a:t>
            </a:r>
            <a:r>
              <a:rPr lang="zh-CN" altLang="en-US" sz="2400" spc="0" dirty="0">
                <a:solidFill>
                  <a:srgbClr val="3F3F3F"/>
                </a:solidFill>
              </a:rPr>
              <a:t>取值范围</a:t>
            </a:r>
            <a:r>
              <a:rPr lang="zh-CN" altLang="en-US" sz="2400" spc="0" dirty="0" smtClean="0">
                <a:solidFill>
                  <a:srgbClr val="3F3F3F"/>
                </a:solidFill>
              </a:rPr>
              <a:t>及其存储</a:t>
            </a:r>
            <a:r>
              <a:rPr lang="zh-CN" altLang="en-US" sz="2400" spc="0" dirty="0">
                <a:solidFill>
                  <a:srgbClr val="3F3F3F"/>
                </a:solidFill>
              </a:rPr>
              <a:t>所需字节</a:t>
            </a:r>
            <a:r>
              <a:rPr lang="zh-CN" altLang="en-US" sz="2400" spc="0" dirty="0" smtClean="0">
                <a:solidFill>
                  <a:srgbClr val="3F3F3F"/>
                </a:solidFill>
              </a:rPr>
              <a:t>数</a:t>
            </a:r>
            <a:r>
              <a:rPr lang="en-US" altLang="zh-CN" sz="2400" spc="0" dirty="0" smtClean="0">
                <a:solidFill>
                  <a:srgbClr val="3F3F3F"/>
                </a:solidFill>
              </a:rPr>
              <a:t>(</a:t>
            </a:r>
            <a:r>
              <a:rPr lang="zh-CN" altLang="en-US" sz="2400" spc="0" dirty="0" smtClean="0">
                <a:solidFill>
                  <a:srgbClr val="3F3F3F"/>
                </a:solidFill>
              </a:rPr>
              <a:t>与系统相关</a:t>
            </a:r>
            <a:r>
              <a:rPr lang="en-US" altLang="zh-CN" sz="2400" spc="0" dirty="0" smtClean="0">
                <a:solidFill>
                  <a:srgbClr val="3F3F3F"/>
                </a:solidFill>
              </a:rPr>
              <a:t>)</a:t>
            </a:r>
            <a:endParaRPr lang="en-US" altLang="zh-CN" sz="2400" spc="0" dirty="0">
              <a:solidFill>
                <a:srgbClr val="3F3F3F"/>
              </a:solidFill>
            </a:endParaRPr>
          </a:p>
          <a:p>
            <a:pPr lvl="0">
              <a:buClr>
                <a:srgbClr val="EAB200"/>
              </a:buClr>
            </a:pPr>
            <a:endParaRPr lang="zh-CN" altLang="en-US" sz="2400" b="1" spc="0" dirty="0">
              <a:solidFill>
                <a:srgbClr val="3F3F3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graphicFrame>
        <p:nvGraphicFramePr>
          <p:cNvPr id="18" name="表格占位符 17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041461496"/>
              </p:ext>
            </p:extLst>
          </p:nvPr>
        </p:nvGraphicFramePr>
        <p:xfrm>
          <a:off x="1455575" y="2335095"/>
          <a:ext cx="9134670" cy="11493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69363">
                  <a:extLst>
                    <a:ext uri="{9D8B030D-6E8A-4147-A177-3AD203B41FA5}">
                      <a16:colId xmlns:a16="http://schemas.microsoft.com/office/drawing/2014/main" val="2593333276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924373795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313722083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762767549"/>
                    </a:ext>
                  </a:extLst>
                </a:gridCol>
                <a:gridCol w="1586205">
                  <a:extLst>
                    <a:ext uri="{9D8B030D-6E8A-4147-A177-3AD203B41FA5}">
                      <a16:colId xmlns:a16="http://schemas.microsoft.com/office/drawing/2014/main" val="254389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操作系统</a:t>
                      </a:r>
                      <a:endParaRPr lang="zh-CN" altLang="en-US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short</a:t>
                      </a:r>
                      <a:endParaRPr lang="en-US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long</a:t>
                      </a:r>
                      <a:endParaRPr lang="en-US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long  </a:t>
                      </a:r>
                      <a:r>
                        <a:rPr lang="en-US" altLang="zh-CN" dirty="0" err="1" smtClean="0">
                          <a:effectLst/>
                        </a:rPr>
                        <a:t>long</a:t>
                      </a:r>
                      <a:endParaRPr lang="en-US" altLang="zh-CN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132822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Win64（64</a:t>
                      </a:r>
                      <a:r>
                        <a:rPr lang="zh-CN" altLang="en-US" dirty="0">
                          <a:effectLst/>
                        </a:rPr>
                        <a:t>位 </a:t>
                      </a:r>
                      <a:r>
                        <a:rPr lang="en-US" dirty="0">
                          <a:effectLst/>
                        </a:rPr>
                        <a:t>Windows）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8</a:t>
                      </a:r>
                      <a:endParaRPr lang="en-US" altLang="zh-C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766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类</a:t>
                      </a:r>
                      <a:r>
                        <a:rPr lang="en-US" dirty="0">
                          <a:effectLst/>
                        </a:rPr>
                        <a:t>Unix</a:t>
                      </a:r>
                      <a:r>
                        <a:rPr lang="zh-CN" altLang="en-US" dirty="0">
                          <a:effectLst/>
                        </a:rPr>
                        <a:t>系统（包括 </a:t>
                      </a:r>
                      <a:r>
                        <a:rPr lang="en-US" dirty="0" err="1">
                          <a:effectLst/>
                        </a:rPr>
                        <a:t>Unix、Linux、Mac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OS</a:t>
                      </a:r>
                      <a:r>
                        <a:rPr lang="zh-CN" altLang="en-US" dirty="0" smtClean="0">
                          <a:effectLst/>
                        </a:rPr>
                        <a:t>等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8</a:t>
                      </a:r>
                      <a:endParaRPr lang="en-US" altLang="zh-C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2761433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33691"/>
              </p:ext>
            </p:extLst>
          </p:nvPr>
        </p:nvGraphicFramePr>
        <p:xfrm>
          <a:off x="1455575" y="3695153"/>
          <a:ext cx="9134670" cy="2407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8544">
                  <a:extLst>
                    <a:ext uri="{9D8B030D-6E8A-4147-A177-3AD203B41FA5}">
                      <a16:colId xmlns:a16="http://schemas.microsoft.com/office/drawing/2014/main" val="423802343"/>
                    </a:ext>
                  </a:extLst>
                </a:gridCol>
                <a:gridCol w="1426866">
                  <a:extLst>
                    <a:ext uri="{9D8B030D-6E8A-4147-A177-3AD203B41FA5}">
                      <a16:colId xmlns:a16="http://schemas.microsoft.com/office/drawing/2014/main" val="1284166406"/>
                    </a:ext>
                  </a:extLst>
                </a:gridCol>
                <a:gridCol w="5124659">
                  <a:extLst>
                    <a:ext uri="{9D8B030D-6E8A-4147-A177-3AD203B41FA5}">
                      <a16:colId xmlns:a16="http://schemas.microsoft.com/office/drawing/2014/main" val="519878562"/>
                    </a:ext>
                  </a:extLst>
                </a:gridCol>
                <a:gridCol w="1104601">
                  <a:extLst>
                    <a:ext uri="{9D8B030D-6E8A-4147-A177-3AD203B41FA5}">
                      <a16:colId xmlns:a16="http://schemas.microsoft.com/office/drawing/2014/main" val="3256493698"/>
                    </a:ext>
                  </a:extLst>
                </a:gridCol>
              </a:tblGrid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en-US" sz="1800" kern="1200" dirty="0">
                        <a:solidFill>
                          <a:srgbClr val="F2F2F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r>
                        <a:rPr 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CN" alt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r>
                        <a:rPr 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rgbClr val="F2F2F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取值范围</a:t>
                      </a:r>
                      <a:endParaRPr lang="en-US" sz="1800" b="1" kern="1200" dirty="0">
                        <a:solidFill>
                          <a:srgbClr val="F2F2F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b="1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输出格式</a:t>
                      </a:r>
                      <a:endParaRPr lang="en-US" sz="1800" b="1" kern="1200" dirty="0">
                        <a:solidFill>
                          <a:srgbClr val="F2F2F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695408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to 2147483647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749497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4294967295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%u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860770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-32768 to 32767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514523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65535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70684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-9223372036854775808 to 9223372036854775807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091498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18446744073709551615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2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zh-CN" altLang="en-US" sz="2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关系表达式</a:t>
            </a:r>
            <a:endParaRPr lang="en-US" altLang="zh-CN" b="1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关系运算符将两个表达式连接起来</a:t>
            </a:r>
          </a:p>
          <a:p>
            <a:pPr lvl="1"/>
            <a:r>
              <a:rPr lang="en-US" altLang="zh-CN" sz="2400" b="1" dirty="0" err="1">
                <a:latin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</a:rPr>
              <a:t>&gt;</a:t>
            </a:r>
            <a:r>
              <a:rPr lang="en-US" altLang="zh-CN" sz="2400" b="1" dirty="0" err="1">
                <a:latin typeface="Courier New" pitchFamily="49" charset="0"/>
              </a:rPr>
              <a:t>c+d</a:t>
            </a:r>
            <a:r>
              <a:rPr lang="en-US" altLang="zh-CN" sz="2400" b="1" dirty="0">
                <a:latin typeface="Courier New" pitchFamily="49" charset="0"/>
              </a:rPr>
              <a:t>, (a=3)&gt;x</a:t>
            </a:r>
          </a:p>
          <a:p>
            <a:r>
              <a:rPr lang="zh-CN" altLang="en-US" dirty="0"/>
              <a:t>注意区分等于</a:t>
            </a:r>
            <a:r>
              <a:rPr lang="en-US" altLang="zh-CN" dirty="0"/>
              <a:t>(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dirty="0"/>
              <a:t>)</a:t>
            </a:r>
            <a:r>
              <a:rPr lang="zh-CN" altLang="en-US" dirty="0"/>
              <a:t>和赋值运算符</a:t>
            </a:r>
            <a:r>
              <a:rPr lang="en-US" altLang="zh-CN" dirty="0"/>
              <a:t>(</a:t>
            </a:r>
            <a:r>
              <a:rPr lang="en-US" altLang="zh-CN" b="1" dirty="0">
                <a:latin typeface="Courier New" pitchFamily="49" charset="0"/>
              </a:rPr>
              <a:t>=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a=b, a==b</a:t>
            </a:r>
          </a:p>
          <a:p>
            <a:pPr>
              <a:buClr>
                <a:srgbClr val="FF0000"/>
              </a:buClr>
            </a:pPr>
            <a:r>
              <a:rPr lang="zh-CN" altLang="en-US" dirty="0"/>
              <a:t>关系表达式的值是</a:t>
            </a:r>
            <a:r>
              <a:rPr lang="zh-CN" altLang="en-US" dirty="0" smtClean="0"/>
              <a:t>逻辑值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宋体" pitchFamily="2" charset="-122"/>
              </a:rPr>
              <a:t>“</a:t>
            </a:r>
            <a:r>
              <a:rPr lang="zh-CN" altLang="en-US" dirty="0"/>
              <a:t>真</a:t>
            </a:r>
            <a:r>
              <a:rPr lang="zh-CN" altLang="en-US" dirty="0">
                <a:latin typeface="宋体" pitchFamily="2" charset="-122"/>
              </a:rPr>
              <a:t>”</a:t>
            </a:r>
            <a:r>
              <a:rPr lang="zh-CN" altLang="en-US" dirty="0"/>
              <a:t>或</a:t>
            </a:r>
            <a:r>
              <a:rPr lang="zh-CN" altLang="en-US" dirty="0">
                <a:latin typeface="宋体" pitchFamily="2" charset="-122"/>
              </a:rPr>
              <a:t>“</a:t>
            </a:r>
            <a:r>
              <a:rPr lang="zh-CN" altLang="en-US" dirty="0"/>
              <a:t>假</a:t>
            </a:r>
            <a:r>
              <a:rPr lang="zh-CN" altLang="en-US" dirty="0">
                <a:latin typeface="宋体" pitchFamily="2" charset="-122"/>
              </a:rPr>
              <a:t>”</a:t>
            </a:r>
            <a:endParaRPr lang="zh-CN" altLang="en-US" dirty="0"/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语言用整型表示逻辑值，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：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举例，</a:t>
            </a:r>
            <a:r>
              <a:rPr lang="zh-CN" altLang="en-US" sz="2400" b="1" dirty="0">
                <a:latin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</a:rPr>
              <a:t>a=3, b=2, c=1;</a:t>
            </a:r>
          </a:p>
          <a:p>
            <a:pPr lvl="1">
              <a:buFont typeface="Monotype Sorts"/>
              <a:buNone/>
            </a:pPr>
            <a:r>
              <a:rPr lang="en-US" altLang="zh-CN" sz="2400" b="1" dirty="0">
                <a:latin typeface="Courier New" pitchFamily="49" charset="0"/>
              </a:rPr>
              <a:t>			d=a&gt;b;	/* d=1 */</a:t>
            </a:r>
          </a:p>
          <a:p>
            <a:pPr lvl="1">
              <a:buFont typeface="Monotype Sorts"/>
              <a:buNone/>
            </a:pPr>
            <a:r>
              <a:rPr lang="en-US" altLang="zh-CN" sz="2400" b="1" dirty="0">
                <a:latin typeface="Courier New" pitchFamily="49" charset="0"/>
              </a:rPr>
              <a:t>			f=a&gt;b&gt;c;	/* f=(a&gt;b)&gt;c </a:t>
            </a:r>
            <a:r>
              <a:rPr lang="zh-CN" altLang="en-US" sz="2400" b="1" dirty="0">
                <a:latin typeface="Courier New" pitchFamily="49" charset="0"/>
              </a:rPr>
              <a:t>值为零 *</a:t>
            </a:r>
            <a:r>
              <a:rPr lang="en-US" altLang="zh-CN" sz="2400" b="1" dirty="0"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6477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 </a:t>
            </a:r>
            <a:r>
              <a:rPr lang="en-US" altLang="zh-CN" dirty="0"/>
              <a:t>(Logical Operators)</a:t>
            </a:r>
            <a:endParaRPr lang="zh-CN" altLang="en-US" dirty="0"/>
          </a:p>
        </p:txBody>
      </p:sp>
      <p:graphicFrame>
        <p:nvGraphicFramePr>
          <p:cNvPr id="2027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61712"/>
              </p:ext>
            </p:extLst>
          </p:nvPr>
        </p:nvGraphicFramePr>
        <p:xfrm>
          <a:off x="2193061" y="2263397"/>
          <a:ext cx="7993062" cy="44846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运算符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举例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优先级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逻辑非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!(a&gt;b)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算术运算符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关系运算符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逻辑与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(x&gt;y)&amp;&amp;(y&gt;z)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逻辑或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(x&gt;3)||(x&lt;-3)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赋值运算符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9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逻辑运算规则</a:t>
            </a:r>
            <a:endParaRPr lang="en-US" altLang="zh-CN" b="1" dirty="0" smtClean="0">
              <a:latin typeface="Courier New" pitchFamily="49" charset="0"/>
            </a:endParaRPr>
          </a:p>
          <a:p>
            <a:pPr lvl="1"/>
            <a:r>
              <a:rPr lang="en-US" altLang="zh-CN" sz="2400" b="1" dirty="0" smtClean="0">
                <a:latin typeface="Courier New" pitchFamily="49" charset="0"/>
              </a:rPr>
              <a:t>!</a:t>
            </a:r>
            <a:r>
              <a:rPr lang="en-US" altLang="zh-CN" sz="2400" b="1" dirty="0">
                <a:latin typeface="Courier New" pitchFamily="49" charset="0"/>
              </a:rPr>
              <a:t>a</a:t>
            </a:r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</a:t>
            </a:r>
            <a:r>
              <a:rPr lang="en-US" altLang="zh-CN" sz="2400" b="1" dirty="0">
                <a:latin typeface="Courier New" pitchFamily="49" charset="0"/>
              </a:rPr>
              <a:t>!a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</a:t>
            </a:r>
            <a:r>
              <a:rPr lang="en-US" altLang="zh-CN" sz="2400" b="1" dirty="0">
                <a:latin typeface="Courier New" pitchFamily="49" charset="0"/>
              </a:rPr>
              <a:t>!a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a&amp;&amp;b</a:t>
            </a:r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b="1" dirty="0">
                <a:latin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</a:rPr>
              <a:t>b</a:t>
            </a:r>
            <a:r>
              <a:rPr lang="zh-CN" altLang="en-US" sz="2400" dirty="0"/>
              <a:t>都为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，则</a:t>
            </a:r>
            <a:r>
              <a:rPr lang="en-US" altLang="zh-CN" sz="2400" b="1" dirty="0">
                <a:latin typeface="Courier New" pitchFamily="49" charset="0"/>
              </a:rPr>
              <a:t>a&amp;&amp;b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b="1" dirty="0">
                <a:latin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</a:rPr>
              <a:t>b</a:t>
            </a:r>
            <a:r>
              <a:rPr lang="zh-CN" altLang="en-US" sz="2400" dirty="0"/>
              <a:t>不全为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，（至少有一个为假）则</a:t>
            </a:r>
            <a:r>
              <a:rPr lang="en-US" altLang="zh-CN" sz="2400" b="1" dirty="0">
                <a:latin typeface="Courier New" pitchFamily="49" charset="0"/>
              </a:rPr>
              <a:t>a&amp;&amp;b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a||b</a:t>
            </a:r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b="1" dirty="0">
                <a:latin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</a:rPr>
              <a:t>b</a:t>
            </a:r>
            <a:r>
              <a:rPr lang="zh-CN" altLang="en-US" sz="2400" dirty="0"/>
              <a:t>都为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，则</a:t>
            </a:r>
            <a:r>
              <a:rPr lang="en-US" altLang="zh-CN" sz="2400" b="1" dirty="0">
                <a:latin typeface="Courier New" pitchFamily="49" charset="0"/>
              </a:rPr>
              <a:t>a||b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  <a:p>
            <a:pPr lvl="2"/>
            <a:r>
              <a:rPr lang="zh-CN" altLang="en-US" sz="2400" dirty="0"/>
              <a:t>若</a:t>
            </a:r>
            <a:r>
              <a:rPr lang="en-US" altLang="zh-CN" sz="2400" b="1" dirty="0">
                <a:latin typeface="Courier New" pitchFamily="49" charset="0"/>
              </a:rPr>
              <a:t>a</a:t>
            </a:r>
            <a:r>
              <a:rPr lang="zh-CN" altLang="en-US" sz="2400" b="1" dirty="0">
                <a:latin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</a:rPr>
              <a:t>b</a:t>
            </a:r>
            <a:r>
              <a:rPr lang="zh-CN" altLang="en-US" sz="2400" dirty="0"/>
              <a:t>不全为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假</a:t>
            </a:r>
            <a:r>
              <a:rPr lang="zh-CN" altLang="en-US" sz="2400" dirty="0">
                <a:latin typeface="宋体" pitchFamily="2" charset="-122"/>
              </a:rPr>
              <a:t>”</a:t>
            </a:r>
            <a:r>
              <a:rPr lang="zh-CN" altLang="en-US" sz="2400" dirty="0"/>
              <a:t>，（至少有一个为真），则</a:t>
            </a:r>
            <a:r>
              <a:rPr lang="en-US" altLang="zh-CN" sz="2400" b="1" dirty="0">
                <a:latin typeface="Courier New" pitchFamily="49" charset="0"/>
              </a:rPr>
              <a:t>a||b</a:t>
            </a:r>
            <a:r>
              <a:rPr lang="zh-CN" altLang="en-US" sz="2400" dirty="0"/>
              <a:t>为</a:t>
            </a:r>
            <a:r>
              <a:rPr lang="zh-CN" altLang="en-US" sz="2400" dirty="0">
                <a:latin typeface="宋体" pitchFamily="2" charset="-122"/>
              </a:rPr>
              <a:t>“</a:t>
            </a:r>
            <a:r>
              <a:rPr lang="zh-CN" altLang="en-US" sz="2400" dirty="0"/>
              <a:t>真</a:t>
            </a:r>
            <a:r>
              <a:rPr lang="zh-CN" altLang="en-US" sz="2400" dirty="0">
                <a:latin typeface="宋体" pitchFamily="2" charset="-122"/>
              </a:rPr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08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</a:t>
            </a:r>
            <a:r>
              <a:rPr lang="zh-CN" altLang="en-US" dirty="0" smtClean="0">
                <a:solidFill>
                  <a:srgbClr val="00194C"/>
                </a:solidFill>
              </a:rPr>
              <a:t>表达式</a:t>
            </a:r>
            <a:endParaRPr lang="zh-CN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逻辑表达式</a:t>
            </a:r>
            <a:endParaRPr lang="en-US" altLang="zh-CN" b="1" dirty="0" smtClean="0"/>
          </a:p>
          <a:p>
            <a:pPr lvl="1"/>
            <a:r>
              <a:rPr lang="zh-CN" altLang="en-US" sz="2400" dirty="0" smtClean="0"/>
              <a:t>逻辑运算</a:t>
            </a:r>
            <a:r>
              <a:rPr lang="zh-CN" altLang="en-US" sz="2400" dirty="0"/>
              <a:t>符把逻辑量或表达式连接起来</a:t>
            </a:r>
          </a:p>
          <a:p>
            <a:pPr lvl="2"/>
            <a:r>
              <a:rPr lang="en-US" altLang="zh-CN" sz="2400" b="1" dirty="0">
                <a:latin typeface="Courier New" pitchFamily="49" charset="0"/>
              </a:rPr>
              <a:t>(y%4==0&amp;&amp;y%100!=0)||(y%400==0)</a:t>
            </a:r>
          </a:p>
          <a:p>
            <a:pPr lvl="1"/>
            <a:r>
              <a:rPr lang="zh-CN" altLang="en-US" sz="2400" dirty="0"/>
              <a:t>逻辑表达式的值（逻辑运算）：</a:t>
            </a:r>
          </a:p>
          <a:p>
            <a:pPr lvl="2"/>
            <a:r>
              <a:rPr lang="zh-CN" altLang="en-US" sz="2400" b="1" dirty="0"/>
              <a:t>用整型表示逻辑值</a:t>
            </a:r>
          </a:p>
          <a:p>
            <a:pPr lvl="2"/>
            <a:r>
              <a:rPr lang="zh-CN" altLang="en-US" sz="2400" b="1" dirty="0">
                <a:latin typeface="宋体" pitchFamily="2" charset="-122"/>
              </a:rPr>
              <a:t>“</a:t>
            </a:r>
            <a:r>
              <a:rPr lang="zh-CN" altLang="en-US" sz="2400" b="1" dirty="0"/>
              <a:t>真</a:t>
            </a:r>
            <a:r>
              <a:rPr lang="zh-CN" altLang="en-US" sz="2400" b="1" dirty="0">
                <a:latin typeface="宋体" pitchFamily="2" charset="-122"/>
              </a:rPr>
              <a:t>”</a:t>
            </a:r>
            <a:r>
              <a:rPr lang="zh-CN" altLang="en-US" sz="2400" b="1" dirty="0">
                <a:sym typeface="Wingdings" pitchFamily="2" charset="2"/>
              </a:rPr>
              <a:t></a:t>
            </a:r>
            <a:r>
              <a:rPr lang="en-US" altLang="zh-CN" sz="2400" b="1" dirty="0">
                <a:sym typeface="Wingdings" pitchFamily="2" charset="2"/>
              </a:rPr>
              <a:t>1</a:t>
            </a:r>
            <a:r>
              <a:rPr lang="zh-CN" altLang="en-US" sz="2400" b="1" dirty="0">
                <a:sym typeface="Wingdings" pitchFamily="2" charset="2"/>
              </a:rPr>
              <a:t>，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“</a:t>
            </a:r>
            <a:r>
              <a:rPr lang="zh-CN" altLang="en-US" sz="2400" b="1" dirty="0">
                <a:sym typeface="Wingdings" pitchFamily="2" charset="2"/>
              </a:rPr>
              <a:t>假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”</a:t>
            </a:r>
            <a:r>
              <a:rPr lang="zh-CN" altLang="en-US" sz="2400" b="1" dirty="0">
                <a:sym typeface="Wingdings" pitchFamily="2" charset="2"/>
              </a:rPr>
              <a:t></a:t>
            </a:r>
            <a:r>
              <a:rPr lang="en-US" altLang="zh-CN" sz="2400" b="1" dirty="0">
                <a:sym typeface="Wingdings" pitchFamily="2" charset="2"/>
              </a:rPr>
              <a:t>0</a:t>
            </a:r>
          </a:p>
          <a:p>
            <a:pPr lvl="1"/>
            <a:r>
              <a:rPr lang="zh-CN" altLang="en-US" sz="2400" dirty="0"/>
              <a:t>把一个表达式的值作为逻辑值使用</a:t>
            </a:r>
            <a:r>
              <a:rPr lang="zh-CN" altLang="en-US" sz="2400" dirty="0" smtClean="0"/>
              <a:t>时（做控制条件）：</a:t>
            </a:r>
            <a:endParaRPr lang="zh-CN" altLang="en-US" sz="2400" dirty="0"/>
          </a:p>
          <a:p>
            <a:pPr lvl="2"/>
            <a:r>
              <a:rPr lang="zh-CN" altLang="en-US" sz="2400" b="1" dirty="0"/>
              <a:t>非零</a:t>
            </a:r>
            <a:r>
              <a:rPr lang="zh-CN" altLang="en-US" sz="2400" b="1" dirty="0">
                <a:sym typeface="Wingdings" pitchFamily="2" charset="2"/>
              </a:rPr>
              <a:t>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“</a:t>
            </a:r>
            <a:r>
              <a:rPr lang="zh-CN" altLang="en-US" sz="2400" b="1" dirty="0">
                <a:sym typeface="Wingdings" pitchFamily="2" charset="2"/>
              </a:rPr>
              <a:t>真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”</a:t>
            </a:r>
            <a:r>
              <a:rPr lang="zh-CN" altLang="en-US" sz="2400" b="1" dirty="0">
                <a:sym typeface="Wingdings" pitchFamily="2" charset="2"/>
              </a:rPr>
              <a:t>，零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“</a:t>
            </a:r>
            <a:r>
              <a:rPr lang="zh-CN" altLang="en-US" sz="2400" b="1" dirty="0">
                <a:sym typeface="Wingdings" pitchFamily="2" charset="2"/>
              </a:rPr>
              <a:t>假</a:t>
            </a:r>
            <a:r>
              <a:rPr lang="zh-CN" altLang="en-US" sz="2400" b="1" dirty="0">
                <a:latin typeface="宋体" pitchFamily="2" charset="-122"/>
                <a:sym typeface="Wingdings" pitchFamily="2" charset="2"/>
              </a:rPr>
              <a:t>”</a:t>
            </a:r>
            <a:endParaRPr lang="zh-CN" altLang="en-US" sz="2400" b="1" dirty="0">
              <a:sym typeface="Wingdings" pitchFamily="2" charset="2"/>
            </a:endParaRPr>
          </a:p>
          <a:p>
            <a:pPr lvl="2"/>
            <a:r>
              <a:rPr lang="zh-CN" altLang="en-US" sz="2400" dirty="0"/>
              <a:t>这里的非零与零，包括整型、浮点型等</a:t>
            </a:r>
          </a:p>
        </p:txBody>
      </p:sp>
    </p:spTree>
    <p:extLst>
      <p:ext uri="{BB962C8B-B14F-4D97-AF65-F5344CB8AC3E}">
        <p14:creationId xmlns:p14="http://schemas.microsoft.com/office/powerpoint/2010/main" val="37772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=3;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char c='a';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float f=0.0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;</a:t>
            </a:r>
            <a:endParaRPr lang="en-US" altLang="zh-CN" sz="2400" b="1" dirty="0">
              <a:latin typeface="Courier New" pitchFamily="49" charset="0"/>
              <a:ea typeface="宋体" pitchFamily="2" charset="-122"/>
            </a:endParaRP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==0  !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		/* </a:t>
            </a:r>
            <a:r>
              <a:rPr lang="zh-CN" altLang="en-US" sz="2400" b="1" dirty="0">
                <a:latin typeface="Courier New" pitchFamily="49" charset="0"/>
              </a:rPr>
              <a:t>两者逻辑值相同</a:t>
            </a:r>
            <a:r>
              <a:rPr lang="zh-CN" altLang="en-US" sz="2400" b="1" dirty="0">
                <a:latin typeface="Courier New" pitchFamily="49" charset="0"/>
                <a:ea typeface="宋体" pitchFamily="2" charset="-122"/>
              </a:rPr>
              <a:t> *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!=0  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		/* </a:t>
            </a:r>
            <a:r>
              <a:rPr lang="zh-CN" altLang="en-US" sz="2400" b="1" dirty="0">
                <a:latin typeface="Courier New" pitchFamily="49" charset="0"/>
              </a:rPr>
              <a:t>两者逻辑值相同</a:t>
            </a:r>
            <a:r>
              <a:rPr lang="zh-CN" altLang="en-US" sz="2400" b="1" dirty="0">
                <a:latin typeface="Courier New" pitchFamily="49" charset="0"/>
                <a:ea typeface="宋体" pitchFamily="2" charset="-122"/>
              </a:rPr>
              <a:t> *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c &amp;&amp; !f		/* 1 </a:t>
            </a:r>
            <a:r>
              <a:rPr lang="en-US" altLang="zh-CN" sz="2400" b="1" dirty="0">
                <a:latin typeface="Courier New" pitchFamily="49" charset="0"/>
              </a:rPr>
              <a:t>“</a:t>
            </a:r>
            <a:r>
              <a:rPr lang="zh-CN" altLang="en-US" sz="2400" b="1" dirty="0">
                <a:latin typeface="Courier New" pitchFamily="49" charset="0"/>
              </a:rPr>
              <a:t>真”</a:t>
            </a:r>
            <a:r>
              <a:rPr lang="zh-CN" altLang="en-US" sz="2400" b="1" dirty="0">
                <a:latin typeface="Courier New" pitchFamily="49" charset="0"/>
                <a:ea typeface="宋体" pitchFamily="2" charset="-122"/>
              </a:rPr>
              <a:t> *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 &amp;&amp; 1.23 || f /* 1 </a:t>
            </a:r>
            <a:r>
              <a:rPr lang="en-US" altLang="zh-CN" sz="2400" b="1" dirty="0">
                <a:latin typeface="Courier New" pitchFamily="49" charset="0"/>
              </a:rPr>
              <a:t>“</a:t>
            </a:r>
            <a:r>
              <a:rPr lang="zh-CN" altLang="en-US" sz="2400" b="1" dirty="0">
                <a:latin typeface="Courier New" pitchFamily="49" charset="0"/>
              </a:rPr>
              <a:t>真”</a:t>
            </a:r>
            <a:r>
              <a:rPr lang="zh-CN" altLang="en-US" sz="2400" b="1" dirty="0">
                <a:latin typeface="Courier New" pitchFamily="49" charset="0"/>
                <a:ea typeface="宋体" pitchFamily="2" charset="-122"/>
              </a:rPr>
              <a:t> *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c &amp;&amp; 4 &amp;&amp; f	/* 0 </a:t>
            </a:r>
            <a:r>
              <a:rPr lang="en-US" altLang="zh-CN" sz="2400" b="1" dirty="0">
                <a:latin typeface="Courier New" pitchFamily="49" charset="0"/>
              </a:rPr>
              <a:t>“</a:t>
            </a:r>
            <a:r>
              <a:rPr lang="zh-CN" altLang="en-US" sz="2400" b="1" dirty="0">
                <a:latin typeface="Courier New" pitchFamily="49" charset="0"/>
              </a:rPr>
              <a:t>假”</a:t>
            </a:r>
            <a:r>
              <a:rPr lang="zh-CN" altLang="en-US" sz="2400" b="1" dirty="0">
                <a:latin typeface="Courier New" pitchFamily="49" charset="0"/>
                <a:ea typeface="宋体" pitchFamily="2" charset="-122"/>
              </a:rPr>
              <a:t> *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/</a:t>
            </a:r>
            <a:endParaRPr lang="en-US" altLang="zh-CN" sz="2400" b="1" dirty="0"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566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194C"/>
                </a:solidFill>
              </a:rPr>
              <a:t>3.5 </a:t>
            </a:r>
            <a:r>
              <a:rPr lang="zh-CN" altLang="en-US" dirty="0">
                <a:solidFill>
                  <a:srgbClr val="00194C"/>
                </a:solidFill>
              </a:rPr>
              <a:t>控制结构的条件表达式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逻辑表达式求值</a:t>
            </a:r>
            <a:r>
              <a:rPr lang="zh-CN" altLang="en-US" sz="2800" b="1" dirty="0" smtClean="0"/>
              <a:t>特点：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逻辑表达式</a:t>
            </a:r>
            <a:r>
              <a:rPr lang="zh-CN" altLang="en-US" sz="2400" dirty="0"/>
              <a:t>中的运算符，只有会影响表达式求值时，才会执行</a:t>
            </a:r>
          </a:p>
          <a:p>
            <a:pPr lvl="2"/>
            <a:r>
              <a:rPr lang="en-US" altLang="zh-CN" sz="2600" b="1" dirty="0">
                <a:latin typeface="Courier New" pitchFamily="49" charset="0"/>
              </a:rPr>
              <a:t>a&amp;&amp;b&amp;&amp;c </a:t>
            </a:r>
            <a:r>
              <a:rPr lang="zh-CN" altLang="en-US" sz="2600" dirty="0"/>
              <a:t>若</a:t>
            </a:r>
            <a:r>
              <a:rPr lang="en-US" altLang="zh-CN" sz="2600" b="1" dirty="0">
                <a:latin typeface="Courier New" pitchFamily="49" charset="0"/>
              </a:rPr>
              <a:t>a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宋体" pitchFamily="2" charset="-122"/>
              </a:rPr>
              <a:t>“</a:t>
            </a:r>
            <a:r>
              <a:rPr lang="zh-CN" altLang="en-US" sz="2600" dirty="0"/>
              <a:t>假</a:t>
            </a:r>
            <a:r>
              <a:rPr lang="zh-CN" altLang="en-US" sz="2600" dirty="0">
                <a:latin typeface="宋体" pitchFamily="2" charset="-122"/>
              </a:rPr>
              <a:t>”</a:t>
            </a:r>
            <a:r>
              <a:rPr lang="zh-CN" altLang="en-US" sz="2600" dirty="0"/>
              <a:t>，则不再判断</a:t>
            </a:r>
            <a:r>
              <a:rPr lang="en-US" altLang="zh-CN" sz="2600" b="1" dirty="0">
                <a:latin typeface="Courier New" pitchFamily="49" charset="0"/>
              </a:rPr>
              <a:t>b</a:t>
            </a:r>
            <a:r>
              <a:rPr lang="zh-CN" altLang="en-US" sz="2600" dirty="0"/>
              <a:t>和</a:t>
            </a:r>
            <a:r>
              <a:rPr lang="en-US" altLang="zh-CN" sz="2600" b="1" dirty="0">
                <a:latin typeface="Courier New" pitchFamily="49" charset="0"/>
              </a:rPr>
              <a:t>c</a:t>
            </a:r>
          </a:p>
          <a:p>
            <a:pPr lvl="2"/>
            <a:r>
              <a:rPr lang="en-US" altLang="zh-CN" sz="2600" b="1" dirty="0">
                <a:latin typeface="Courier New" pitchFamily="49" charset="0"/>
              </a:rPr>
              <a:t>a||b||c </a:t>
            </a:r>
            <a:r>
              <a:rPr lang="zh-CN" altLang="en-US" sz="2600" dirty="0"/>
              <a:t>若</a:t>
            </a:r>
            <a:r>
              <a:rPr lang="en-US" altLang="zh-CN" sz="2600" b="1" dirty="0">
                <a:latin typeface="Courier New" pitchFamily="49" charset="0"/>
              </a:rPr>
              <a:t>a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宋体" pitchFamily="2" charset="-122"/>
              </a:rPr>
              <a:t>“</a:t>
            </a:r>
            <a:r>
              <a:rPr lang="zh-CN" altLang="en-US" sz="2600" dirty="0"/>
              <a:t>真</a:t>
            </a:r>
            <a:r>
              <a:rPr lang="zh-CN" altLang="en-US" sz="2600" dirty="0">
                <a:latin typeface="宋体" pitchFamily="2" charset="-122"/>
              </a:rPr>
              <a:t>”</a:t>
            </a:r>
            <a:r>
              <a:rPr lang="zh-CN" altLang="en-US" sz="2600" dirty="0"/>
              <a:t>，则不再判断</a:t>
            </a:r>
            <a:r>
              <a:rPr lang="en-US" altLang="zh-CN" sz="2600" b="1" dirty="0">
                <a:latin typeface="Courier New" pitchFamily="49" charset="0"/>
              </a:rPr>
              <a:t>b</a:t>
            </a:r>
            <a:r>
              <a:rPr lang="zh-CN" altLang="en-US" sz="2600" dirty="0"/>
              <a:t>和</a:t>
            </a:r>
            <a:r>
              <a:rPr lang="en-US" altLang="zh-CN" sz="2600" b="1" dirty="0">
                <a:latin typeface="Courier New" pitchFamily="49" charset="0"/>
              </a:rPr>
              <a:t>c</a:t>
            </a:r>
          </a:p>
          <a:p>
            <a:pPr lvl="2"/>
            <a:r>
              <a:rPr lang="zh-CN" altLang="en-US" sz="2600" dirty="0">
                <a:latin typeface="Courier New" pitchFamily="49" charset="0"/>
              </a:rPr>
              <a:t>举例，</a:t>
            </a:r>
            <a:r>
              <a:rPr lang="en-US" altLang="zh-CN" sz="2600" b="1" dirty="0">
                <a:latin typeface="Courier New" pitchFamily="49" charset="0"/>
              </a:rPr>
              <a:t>(m=a&gt;b)&amp;&amp;(n=c&gt;d)</a:t>
            </a:r>
          </a:p>
          <a:p>
            <a:pPr lvl="1"/>
            <a:r>
              <a:rPr lang="en-US" altLang="zh-CN" sz="2400" dirty="0"/>
              <a:t>De Morgan</a:t>
            </a:r>
            <a:r>
              <a:rPr lang="zh-CN" altLang="en-US" sz="2400" dirty="0"/>
              <a:t>定理</a:t>
            </a:r>
          </a:p>
          <a:p>
            <a:pPr lvl="2"/>
            <a:r>
              <a:rPr lang="en-US" altLang="zh-CN" sz="2600" b="1" dirty="0">
                <a:latin typeface="Courier New" pitchFamily="49" charset="0"/>
              </a:rPr>
              <a:t>!(a&amp;&amp;b)	</a:t>
            </a:r>
            <a:r>
              <a:rPr lang="en-US" altLang="zh-CN" sz="26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</a:t>
            </a:r>
            <a:r>
              <a:rPr lang="en-US" altLang="zh-CN" sz="2600" b="1" dirty="0">
                <a:latin typeface="Courier New" pitchFamily="49" charset="0"/>
              </a:rPr>
              <a:t>	(!a)||(!b)</a:t>
            </a:r>
          </a:p>
          <a:p>
            <a:pPr lvl="2"/>
            <a:r>
              <a:rPr lang="en-US" altLang="zh-CN" sz="2600" b="1" dirty="0">
                <a:latin typeface="Courier New" pitchFamily="49" charset="0"/>
              </a:rPr>
              <a:t>!(a||b)	 </a:t>
            </a:r>
            <a:r>
              <a:rPr lang="en-US" altLang="zh-CN" sz="26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</a:t>
            </a:r>
            <a:r>
              <a:rPr lang="en-US" altLang="zh-CN" sz="2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600" b="1" dirty="0">
                <a:latin typeface="Courier New" pitchFamily="49" charset="0"/>
              </a:rPr>
              <a:t>	(!a)&amp;&amp;(!b)</a:t>
            </a:r>
          </a:p>
          <a:p>
            <a:pPr lvl="2"/>
            <a:r>
              <a:rPr lang="en-US" altLang="zh-CN" sz="2600" b="1" dirty="0">
                <a:latin typeface="Courier New" pitchFamily="49" charset="0"/>
              </a:rPr>
              <a:t>!((a&amp;&amp;b)||c) </a:t>
            </a:r>
            <a:r>
              <a:rPr lang="en-US" altLang="zh-CN" sz="26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</a:t>
            </a:r>
            <a:r>
              <a:rPr lang="en-US" altLang="zh-CN" sz="2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600" b="1" dirty="0">
                <a:latin typeface="Courier New" pitchFamily="49" charset="0"/>
              </a:rPr>
              <a:t>	(!a||!b)&amp;&amp;!c</a:t>
            </a:r>
          </a:p>
        </p:txBody>
      </p:sp>
    </p:spTree>
    <p:extLst>
      <p:ext uri="{BB962C8B-B14F-4D97-AF65-F5344CB8AC3E}">
        <p14:creationId xmlns:p14="http://schemas.microsoft.com/office/powerpoint/2010/main" val="233028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逻辑</a:t>
            </a:r>
            <a:r>
              <a:rPr lang="zh-CN" altLang="en-US" b="1" dirty="0" smtClean="0"/>
              <a:t>类型 </a:t>
            </a:r>
            <a:r>
              <a:rPr lang="en-US" altLang="zh-CN" b="1" dirty="0" smtClean="0"/>
              <a:t>(</a:t>
            </a:r>
            <a:r>
              <a:rPr lang="zh-CN" altLang="en-US" dirty="0"/>
              <a:t>支持</a:t>
            </a:r>
            <a:r>
              <a:rPr lang="en-US" altLang="zh-CN" dirty="0"/>
              <a:t>c99</a:t>
            </a:r>
            <a:r>
              <a:rPr lang="zh-CN" altLang="en-US" dirty="0"/>
              <a:t>标准的</a:t>
            </a:r>
            <a:r>
              <a:rPr lang="zh-CN" altLang="en-US" dirty="0" smtClean="0"/>
              <a:t>编译器可用</a:t>
            </a:r>
            <a:r>
              <a:rPr lang="en-US" altLang="zh-CN" b="1" dirty="0" smtClean="0"/>
              <a:t>) 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类型</a:t>
            </a:r>
            <a:r>
              <a:rPr lang="zh-CN" altLang="en-US" sz="2400" dirty="0"/>
              <a:t>标识符：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_Bool</a:t>
            </a:r>
          </a:p>
          <a:p>
            <a:pPr marL="914400" lvl="2" indent="0">
              <a:buNone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#include &lt;</a:t>
            </a:r>
            <a:r>
              <a:rPr lang="en-US" altLang="zh-CN" sz="2200" dirty="0" err="1" smtClean="0"/>
              <a:t>stdbool.h</a:t>
            </a:r>
            <a:r>
              <a:rPr lang="en-US" altLang="zh-CN" sz="2200" dirty="0" smtClean="0"/>
              <a:t>&gt; </a:t>
            </a:r>
          </a:p>
          <a:p>
            <a:pPr marL="914400" lvl="2" indent="0">
              <a:buNone/>
            </a:pPr>
            <a:r>
              <a:rPr lang="zh-CN" altLang="en-US" sz="2200" dirty="0" smtClean="0"/>
              <a:t>则可用 </a:t>
            </a:r>
            <a:r>
              <a:rPr lang="en-US" altLang="zh-CN" sz="2200" dirty="0" smtClean="0">
                <a:solidFill>
                  <a:srgbClr val="FF0000"/>
                </a:solidFill>
              </a:rPr>
              <a:t>bool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400" dirty="0" smtClean="0"/>
              <a:t>头文件中有：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</a:t>
            </a:r>
            <a:r>
              <a:rPr lang="en-US" altLang="zh-CN" sz="2400" dirty="0"/>
              <a:t>#define bool  _</a:t>
            </a:r>
            <a:r>
              <a:rPr lang="en-US" altLang="zh-CN" sz="2400" dirty="0" smtClean="0"/>
              <a:t>Bool  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同时</a:t>
            </a:r>
            <a:r>
              <a:rPr lang="zh-CN" altLang="en-US" sz="2200" dirty="0" smtClean="0"/>
              <a:t>定义了：</a:t>
            </a:r>
            <a:endParaRPr lang="zh-CN" altLang="en-US" sz="2200" dirty="0"/>
          </a:p>
          <a:p>
            <a:pPr marL="1371600" lvl="3" indent="0">
              <a:buNone/>
            </a:pPr>
            <a:r>
              <a:rPr lang="en-US" altLang="zh-CN" sz="2600" dirty="0"/>
              <a:t>#define true</a:t>
            </a:r>
            <a:r>
              <a:rPr lang="en-US" altLang="zh-CN" sz="2600" dirty="0">
                <a:latin typeface="宋体" pitchFamily="2" charset="-122"/>
              </a:rPr>
              <a:t>  </a:t>
            </a:r>
            <a:r>
              <a:rPr lang="en-US" altLang="zh-CN" sz="2600" dirty="0" smtClean="0"/>
              <a:t>  1</a:t>
            </a:r>
            <a:r>
              <a:rPr lang="en-US" altLang="zh-CN" sz="2600" dirty="0">
                <a:latin typeface="宋体" pitchFamily="2" charset="-122"/>
              </a:rPr>
              <a:t>  </a:t>
            </a:r>
            <a:endParaRPr lang="en-US" altLang="zh-CN" sz="2600" dirty="0"/>
          </a:p>
          <a:p>
            <a:pPr marL="1371600" lvl="3" indent="0">
              <a:buNone/>
            </a:pPr>
            <a:r>
              <a:rPr lang="en-US" altLang="zh-CN" sz="2600" dirty="0"/>
              <a:t>#define false</a:t>
            </a:r>
            <a:r>
              <a:rPr lang="en-US" altLang="zh-CN" sz="2600" dirty="0">
                <a:latin typeface="宋体" pitchFamily="2" charset="-122"/>
              </a:rPr>
              <a:t>  </a:t>
            </a:r>
            <a:r>
              <a:rPr lang="en-US" altLang="zh-CN" sz="2600" dirty="0"/>
              <a:t> 0</a:t>
            </a:r>
            <a:r>
              <a:rPr lang="en-US" altLang="zh-CN" sz="2600" dirty="0">
                <a:latin typeface="宋体" pitchFamily="2" charset="-122"/>
              </a:rPr>
              <a:t> </a:t>
            </a:r>
            <a:r>
              <a:rPr lang="en-US" altLang="zh-CN" sz="2200" dirty="0">
                <a:latin typeface="宋体" pitchFamily="2" charset="-122"/>
              </a:rPr>
              <a:t> 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stdbool.h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_Bool  b;</a:t>
            </a:r>
          </a:p>
          <a:p>
            <a:pPr marL="0" indent="0">
              <a:buNone/>
            </a:pPr>
            <a:r>
              <a:rPr lang="en-US" altLang="zh-CN" dirty="0"/>
              <a:t>	b=2000;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(“hex</a:t>
            </a:r>
            <a:r>
              <a:rPr lang="en-US" altLang="zh-CN" dirty="0"/>
              <a:t>:%</a:t>
            </a:r>
            <a:r>
              <a:rPr lang="en-US" altLang="zh-CN" dirty="0" smtClean="0"/>
              <a:t>04x,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“</a:t>
            </a:r>
            <a:r>
              <a:rPr lang="en-US" altLang="zh-CN" dirty="0" smtClean="0"/>
              <a:t>decimal</a:t>
            </a:r>
            <a:r>
              <a:rPr lang="en-US" altLang="zh-CN" dirty="0"/>
              <a:t>:%d\n</a:t>
            </a:r>
            <a:r>
              <a:rPr lang="en-US" altLang="zh-CN" dirty="0" smtClean="0"/>
              <a:t>",  b, b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结果</a:t>
            </a:r>
            <a:r>
              <a:rPr lang="zh-CN" altLang="en-US" dirty="0"/>
              <a:t>：  </a:t>
            </a:r>
            <a:r>
              <a:rPr lang="en-US" altLang="zh-CN" dirty="0"/>
              <a:t>hex:0001,decimal:1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9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例题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函数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举例 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 lvl="2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j;</a:t>
            </a:r>
          </a:p>
          <a:p>
            <a:pPr lvl="2">
              <a:buNone/>
            </a:pPr>
            <a:r>
              <a:rPr lang="en-US" altLang="zh-CN" sz="2000" dirty="0" smtClean="0"/>
              <a:t>char c;</a:t>
            </a:r>
          </a:p>
          <a:p>
            <a:pPr lvl="2">
              <a:buNone/>
            </a:pP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", &amp;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&amp;j);</a:t>
            </a:r>
          </a:p>
          <a:p>
            <a:pPr lvl="2">
              <a:buNone/>
            </a:pPr>
            <a:r>
              <a:rPr lang="en-US" altLang="zh-CN" sz="2000" dirty="0" smtClean="0"/>
              <a:t>       /* "2 3" or "2&lt;TAB&gt;3" or "2&lt;Enter&gt;3" */</a:t>
            </a:r>
          </a:p>
          <a:p>
            <a:pPr lvl="2">
              <a:buNone/>
            </a:pP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=%d, j=%d", &amp;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&amp;j);</a:t>
            </a:r>
          </a:p>
          <a:p>
            <a:pPr lvl="2">
              <a:buNone/>
            </a:pPr>
            <a:r>
              <a:rPr lang="en-US" altLang="zh-CN" sz="2000" dirty="0" smtClean="0"/>
              <a:t>       /*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</a:t>
            </a:r>
            <a:r>
              <a:rPr lang="en-US" altLang="zh-CN" sz="2000" dirty="0" smtClean="0"/>
              <a:t>,</a:t>
            </a:r>
            <a:r>
              <a:rPr lang="en-US" altLang="zh-CN" sz="2000" dirty="0" smtClean="0"/>
              <a:t>j=3” </a:t>
            </a:r>
            <a:r>
              <a:rPr lang="en-US" altLang="zh-CN" sz="2000" dirty="0" smtClean="0"/>
              <a:t>or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</a:t>
            </a:r>
            <a:r>
              <a:rPr lang="en-US" altLang="zh-CN" sz="2000" dirty="0" smtClean="0"/>
              <a:t>,</a:t>
            </a:r>
            <a:r>
              <a:rPr lang="en-US" altLang="zh-CN" sz="2000" dirty="0" smtClean="0"/>
              <a:t>j=3” */j</a:t>
            </a:r>
            <a:r>
              <a:rPr lang="zh-CN" altLang="en-US" sz="2000" dirty="0" smtClean="0"/>
              <a:t>错误 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d%c%d</a:t>
            </a:r>
            <a:r>
              <a:rPr lang="en-US" altLang="zh-CN" sz="2000" dirty="0" smtClean="0"/>
              <a:t>", &amp;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&amp;c, &amp;j);</a:t>
            </a:r>
          </a:p>
          <a:p>
            <a:pPr lvl="2">
              <a:buNone/>
            </a:pPr>
            <a:r>
              <a:rPr lang="en-US" altLang="zh-CN" sz="2000" dirty="0" smtClean="0"/>
              <a:t>       /* "2 a 3" =&gt;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=2, c='', j</a:t>
            </a:r>
            <a:r>
              <a:rPr lang="zh-CN" altLang="en-US" sz="2000" dirty="0" smtClean="0"/>
              <a:t>出错 *</a:t>
            </a:r>
            <a:r>
              <a:rPr lang="en-US" altLang="zh-CN" sz="2000" dirty="0" smtClean="0"/>
              <a:t>/</a:t>
            </a:r>
          </a:p>
          <a:p>
            <a:pPr lvl="2">
              <a:buNone/>
            </a:pPr>
            <a:r>
              <a:rPr lang="en-US" altLang="zh-CN" sz="2000" dirty="0" smtClean="0"/>
              <a:t>       /* "2a 3"  =&gt;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=2, c='a', j=3 */</a:t>
            </a:r>
          </a:p>
        </p:txBody>
      </p:sp>
    </p:spTree>
    <p:extLst>
      <p:ext uri="{BB962C8B-B14F-4D97-AF65-F5344CB8AC3E}">
        <p14:creationId xmlns:p14="http://schemas.microsoft.com/office/powerpoint/2010/main" val="316037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：输入球体半径，求球的体积。</a:t>
            </a:r>
          </a:p>
          <a:p>
            <a:pPr lvl="1"/>
            <a:endParaRPr lang="zh-CN" altLang="en-US" sz="2400">
              <a:ea typeface="宋体" pitchFamily="2" charset="-122"/>
            </a:endParaRPr>
          </a:p>
          <a:p>
            <a:pPr lvl="1"/>
            <a:endParaRPr lang="zh-CN" altLang="en-US" sz="2400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pPr lvl="1"/>
            <a:endParaRPr lang="zh-CN" altLang="en-US" sz="2400">
              <a:ea typeface="宋体" pitchFamily="2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210050" y="2462213"/>
            <a:ext cx="2590800" cy="1600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4470400" y="2538414"/>
          <a:ext cx="217328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公式" r:id="rId3" imgW="581008" imgH="362045" progId="Equation.3">
                  <p:embed/>
                </p:oleObj>
              </mc:Choice>
              <mc:Fallback>
                <p:oleObj name="公式" r:id="rId3" imgW="581008" imgH="362045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538414"/>
                        <a:ext cx="2173288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94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：球体体积 </a:t>
            </a:r>
            <a:r>
              <a:rPr lang="en-US" altLang="zh-CN" sz="1800" b="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2427288" y="1570038"/>
            <a:ext cx="7593012" cy="429736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0" rIns="162000" bIns="0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#include &lt;</a:t>
            </a:r>
            <a:r>
              <a:rPr kumimoji="0" lang="en-US" altLang="zh-CN" sz="2400" b="1" dirty="0" err="1">
                <a:latin typeface="Courier New" pitchFamily="49" charset="0"/>
                <a:ea typeface="宋体" pitchFamily="2" charset="-122"/>
              </a:rPr>
              <a:t>stdio.h</a:t>
            </a: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#define PI 3.1415926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main()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 float r, V;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kumimoji="0" lang="en-US" altLang="zh-CN" sz="2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("r=");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kumimoji="0" lang="en-US" altLang="zh-CN" sz="2400" b="1" dirty="0" err="1">
                <a:latin typeface="Courier New" pitchFamily="49" charset="0"/>
                <a:ea typeface="宋体" pitchFamily="2" charset="-122"/>
              </a:rPr>
              <a:t>scanf</a:t>
            </a: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(“%f”, &amp;r);//</a:t>
            </a:r>
            <a:r>
              <a:rPr kumimoji="0" lang="zh-CN" altLang="en-US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若</a:t>
            </a:r>
            <a:r>
              <a:rPr kumimoji="0" lang="en-US" altLang="zh-CN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r</a:t>
            </a:r>
            <a:r>
              <a:rPr kumimoji="0" lang="zh-CN" altLang="en-US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为</a:t>
            </a:r>
            <a:r>
              <a:rPr kumimoji="0" lang="en-US" altLang="zh-CN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kumimoji="0" lang="zh-CN" altLang="en-US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型，则用</a:t>
            </a:r>
            <a:r>
              <a:rPr kumimoji="0" lang="en-US" altLang="zh-CN" sz="24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%lf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 V = 4.0 / 3 * PI * r * r * r;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kumimoji="0" lang="en-US" altLang="zh-CN" sz="2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("V=%f\n", V);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49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运算符</a:t>
            </a:r>
            <a:endParaRPr lang="en-US" altLang="zh-CN" b="1" dirty="0" smtClean="0"/>
          </a:p>
          <a:p>
            <a:r>
              <a:rPr lang="zh-CN" altLang="en-US" dirty="0" smtClean="0"/>
              <a:t>可用于获取</a:t>
            </a:r>
            <a:r>
              <a:rPr lang="zh-CN" altLang="en-US" dirty="0"/>
              <a:t>某个数据类型的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zh-CN" altLang="en-US" dirty="0" smtClean="0"/>
              <a:t>操作数可以是常量、变量、类型名</a:t>
            </a:r>
            <a:endParaRPr lang="en-US" altLang="zh-CN" dirty="0" smtClean="0"/>
          </a:p>
          <a:p>
            <a:r>
              <a:rPr lang="zh-CN" altLang="en-US" dirty="0" smtClean="0"/>
              <a:t>示例代码如右图：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win10-64</a:t>
            </a:r>
            <a:r>
              <a:rPr lang="zh-CN" altLang="en-US" dirty="0" smtClean="0"/>
              <a:t>位系统下执行结果：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5960962" y="1651044"/>
            <a:ext cx="5392838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("char  = %d Bytes\n",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("short = %d Bytes\n",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(short));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= %d Bytes\n",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("long  = %d Bytes\n",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(long));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("12345 = %d Bytes\n", </a:t>
            </a:r>
            <a:r>
              <a:rPr lang="en-US" altLang="zh-CN" sz="1800" dirty="0" err="1" smtClean="0"/>
              <a:t>sizeof</a:t>
            </a:r>
            <a:r>
              <a:rPr lang="en-US" altLang="zh-CN" sz="1800" dirty="0" smtClean="0"/>
              <a:t>(12345));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("1L    = %d Bytes\n",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(1L));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return 0;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00" y="3811601"/>
            <a:ext cx="3210373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8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例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：输入大写字母，转换为小写字母。</a:t>
            </a:r>
          </a:p>
          <a:p>
            <a:pPr lvl="1"/>
            <a:endParaRPr lang="zh-CN" altLang="en-US" sz="2400" dirty="0">
              <a:ea typeface="宋体" pitchFamily="2" charset="-122"/>
            </a:endParaRPr>
          </a:p>
          <a:p>
            <a:pPr lvl="1"/>
            <a:endParaRPr lang="zh-CN" altLang="en-US" sz="2400" dirty="0">
              <a:ea typeface="宋体" pitchFamily="2" charset="-122"/>
            </a:endParaRPr>
          </a:p>
          <a:p>
            <a:pPr lvl="1"/>
            <a:r>
              <a:rPr lang="zh-CN" altLang="en-US" sz="2400" dirty="0">
                <a:ea typeface="宋体" pitchFamily="2" charset="-122"/>
              </a:rPr>
              <a:t>观察</a:t>
            </a:r>
            <a:r>
              <a:rPr lang="en-US" altLang="zh-CN" sz="2400" dirty="0">
                <a:ea typeface="宋体" pitchFamily="2" charset="-122"/>
              </a:rPr>
              <a:t>ASCII</a:t>
            </a:r>
            <a:r>
              <a:rPr lang="zh-CN" altLang="en-US" sz="2400" dirty="0" smtClean="0">
                <a:ea typeface="宋体" pitchFamily="2" charset="-122"/>
              </a:rPr>
              <a:t>字符表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endParaRPr lang="zh-CN" altLang="en-US" sz="2400" dirty="0">
              <a:ea typeface="宋体" pitchFamily="2" charset="-122"/>
            </a:endParaRPr>
          </a:p>
          <a:p>
            <a:pPr lvl="2"/>
            <a:r>
              <a:rPr lang="zh-CN" altLang="en-US" sz="2400" dirty="0">
                <a:ea typeface="宋体" pitchFamily="2" charset="-122"/>
              </a:rPr>
              <a:t>‘</a:t>
            </a:r>
            <a:r>
              <a:rPr lang="en-US" altLang="zh-CN" sz="2400" dirty="0">
                <a:ea typeface="宋体" pitchFamily="2" charset="-122"/>
              </a:rPr>
              <a:t>A’:65	‘a’:97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‘B’:66	‘b’:98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…</a:t>
            </a:r>
          </a:p>
          <a:p>
            <a:pPr lvl="2"/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527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：字母大小写转换 </a:t>
            </a:r>
            <a:r>
              <a:rPr lang="en-US" altLang="zh-CN" sz="2000" b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56228" y="1671924"/>
            <a:ext cx="9597571" cy="450503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stdio.h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&gt;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char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capital, lower;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	capital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getchar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	lower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= capital + 'a' - 'A';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("%c\n", lower 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351088" y="1412876"/>
            <a:ext cx="7848600" cy="4968875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62000" rIns="162000" bIns="162000"/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05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【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3】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输入三角形的三边长，求三角形面积。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/>
              <a:buNone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已知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三角形的三边长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a,b,c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，则该三角形的面积公式为：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s = (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a+b+c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)/2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。   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源程序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如下：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#include&lt;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math.h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main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float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a,b,c,s,area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scanf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(“%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f,%f,%f”,&amp;a,&amp;b,&amp;c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); //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怎样判断三条边可构成三角形？</a:t>
            </a:r>
            <a:endParaRPr lang="en-US" altLang="zh-CN" sz="24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s=1.0/2*(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a+b+c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area=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sqrt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(s*(s-a)*(s-b)*(s-c));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(“a=%7.2f,b=%7.2f,c=%7.2f,s=%7.2f\n”,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a,b,c,s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(“area=%7.2f\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n”,area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}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19" y="1671924"/>
            <a:ext cx="2908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【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4】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求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ax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+bx+c=0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方程的根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a,b,c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由键盘输入，设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-4ac&gt;=0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求根公式为：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x1=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p+q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x2=p-q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9" y="2517776"/>
            <a:ext cx="228123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2517776"/>
            <a:ext cx="1292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98" y="2517776"/>
            <a:ext cx="22240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55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【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4】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源程序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099594" y="1462064"/>
            <a:ext cx="10254205" cy="4505039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#include&lt;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>
              <a:buFont typeface="Monotype Sorts"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include&lt;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math.h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>
              <a:buFont typeface="Monotype Sorts"/>
              <a:buNone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main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float a,b,c,disc,x1,x2,p,q;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scanf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(“a=%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f,b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=%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f,c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=%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f”,&amp;a,&amp;b,&amp;c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);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itchFamily="2" charset="-122"/>
                <a:ea typeface="宋体" pitchFamily="2" charset="-122"/>
              </a:rPr>
              <a:t>这样写是否方便输入？怎样写更好？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disc=b*b-4*a*c;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p=-b/(2*a);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q=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sqrt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(disc)/(2*a);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x1=p+q;x2=p-q;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(“\nx1=%5.2f\nx2=%5.2f\n”,x1,x2);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678" y="209028"/>
            <a:ext cx="9336522" cy="114796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例</a:t>
            </a:r>
            <a:r>
              <a:rPr lang="en-US" altLang="zh-CN" sz="3600" dirty="0" smtClean="0"/>
              <a:t>5】 </a:t>
            </a:r>
            <a:r>
              <a:rPr lang="zh-CN" altLang="en-US" sz="3600" dirty="0" smtClean="0"/>
              <a:t>读入并判断</a:t>
            </a:r>
            <a:r>
              <a:rPr lang="en-US" altLang="zh-CN" sz="3600" dirty="0" smtClean="0"/>
              <a:t>50</a:t>
            </a:r>
            <a:r>
              <a:rPr lang="zh-CN" altLang="en-US" sz="3600" dirty="0" smtClean="0"/>
              <a:t>个人的成绩是否通过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88570" y="1671924"/>
            <a:ext cx="10265229" cy="4505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smtClean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50;  float score;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while (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-- </a:t>
            </a:r>
            <a:r>
              <a:rPr lang="en-US" altLang="zh-CN" dirty="0" smtClean="0"/>
              <a:t> )   	// while(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!=0) {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=i-1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...  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 smtClean="0"/>
              <a:t>("%f", &amp;</a:t>
            </a:r>
            <a:r>
              <a:rPr lang="en-US" altLang="zh-CN" dirty="0"/>
              <a:t>score);</a:t>
            </a:r>
          </a:p>
          <a:p>
            <a:pPr marL="0" indent="0">
              <a:buNone/>
            </a:pPr>
            <a:r>
              <a:rPr lang="en-US" altLang="zh-CN" dirty="0"/>
              <a:t>		if(score&gt;=</a:t>
            </a:r>
            <a:r>
              <a:rPr lang="en-US" altLang="zh-CN" dirty="0" smtClean="0"/>
              <a:t>60.0)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恭喜你，</a:t>
            </a:r>
            <a:r>
              <a:rPr lang="zh-CN" altLang="en-US" dirty="0" smtClean="0"/>
              <a:t>通过！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else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加油哦！</a:t>
            </a:r>
            <a:r>
              <a:rPr lang="en-US" altLang="zh-CN" dirty="0" smtClean="0"/>
              <a:t>");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8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 smtClean="0"/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补充练习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5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a=2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 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求下面表达式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a++*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2/3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79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整型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zh-CN" altLang="en-US" b="1" dirty="0"/>
              <a:t>的类型</a:t>
            </a:r>
            <a:r>
              <a:rPr lang="zh-CN" altLang="en-US" b="1" dirty="0">
                <a:solidFill>
                  <a:srgbClr val="FF0000"/>
                </a:solidFill>
              </a:rPr>
              <a:t>后缀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用于指定整型常量的存储类型，类型后缀包括：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b="1" dirty="0" smtClean="0">
                <a:solidFill>
                  <a:srgbClr val="FF0000"/>
                </a:solidFill>
              </a:rPr>
              <a:t>l </a:t>
            </a:r>
            <a:r>
              <a:rPr lang="zh-CN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CN" b="1" dirty="0" smtClean="0">
                <a:solidFill>
                  <a:srgbClr val="FF0000"/>
                </a:solidFill>
              </a:rPr>
              <a:t>L</a:t>
            </a:r>
            <a:r>
              <a:rPr lang="en-US" altLang="zh-CN" dirty="0"/>
              <a:t>	</a:t>
            </a:r>
            <a:r>
              <a:rPr lang="zh-CN" altLang="en-US" dirty="0"/>
              <a:t>表示常量是一个长整型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b="1" dirty="0" smtClean="0">
                <a:solidFill>
                  <a:srgbClr val="FF0000"/>
                </a:solidFill>
              </a:rPr>
              <a:t>u </a:t>
            </a:r>
            <a:r>
              <a:rPr lang="zh-CN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CN" b="1" dirty="0" smtClean="0">
                <a:solidFill>
                  <a:srgbClr val="FF0000"/>
                </a:solidFill>
              </a:rPr>
              <a:t>U</a:t>
            </a:r>
            <a:r>
              <a:rPr lang="en-US" altLang="zh-CN" dirty="0"/>
              <a:t>	</a:t>
            </a:r>
            <a:r>
              <a:rPr lang="zh-CN" altLang="en-US" dirty="0"/>
              <a:t>表示常量是一个无符号整型数</a:t>
            </a:r>
          </a:p>
          <a:p>
            <a:r>
              <a:rPr lang="zh-CN" altLang="en-US" dirty="0"/>
              <a:t>两种后缀可以一起</a:t>
            </a:r>
            <a:r>
              <a:rPr lang="zh-CN" altLang="en-US" dirty="0" smtClean="0"/>
              <a:t>使用，举例：</a:t>
            </a:r>
            <a:endParaRPr lang="zh-CN" altLang="en-US" dirty="0"/>
          </a:p>
          <a:p>
            <a:pPr lvl="1"/>
            <a:r>
              <a:rPr lang="en-US" altLang="zh-CN" dirty="0"/>
              <a:t>123l	</a:t>
            </a:r>
            <a:r>
              <a:rPr lang="zh-CN" altLang="en-US" dirty="0"/>
              <a:t>长整型常数</a:t>
            </a:r>
            <a:r>
              <a:rPr lang="en-US" altLang="zh-CN" dirty="0"/>
              <a:t>123</a:t>
            </a:r>
          </a:p>
          <a:p>
            <a:pPr lvl="1"/>
            <a:r>
              <a:rPr lang="en-US" altLang="zh-CN" dirty="0"/>
              <a:t>456U	</a:t>
            </a:r>
            <a:r>
              <a:rPr lang="zh-CN" altLang="en-US" dirty="0"/>
              <a:t>无符号整型常数</a:t>
            </a:r>
            <a:r>
              <a:rPr lang="en-US" altLang="zh-CN" dirty="0"/>
              <a:t>456</a:t>
            </a:r>
          </a:p>
          <a:p>
            <a:pPr lvl="1"/>
            <a:r>
              <a:rPr lang="en-US" altLang="zh-CN" dirty="0"/>
              <a:t>789ul	</a:t>
            </a:r>
            <a:r>
              <a:rPr lang="zh-CN" altLang="en-US" dirty="0"/>
              <a:t>无符号长整型常数</a:t>
            </a:r>
            <a:r>
              <a:rPr lang="en-US" altLang="zh-CN" dirty="0"/>
              <a:t>789</a:t>
            </a:r>
          </a:p>
          <a:p>
            <a:pPr lvl="1"/>
            <a:r>
              <a:rPr lang="en-US" altLang="zh-CN" dirty="0"/>
              <a:t>101Lu	</a:t>
            </a:r>
            <a:r>
              <a:rPr lang="zh-CN" altLang="en-US" dirty="0"/>
              <a:t>无符号长整型常数</a:t>
            </a:r>
            <a:r>
              <a:rPr lang="en-US" altLang="zh-CN" dirty="0" smtClean="0"/>
              <a:t>101</a:t>
            </a:r>
          </a:p>
          <a:p>
            <a:r>
              <a:rPr lang="zh-CN" altLang="en-US" dirty="0" smtClean="0"/>
              <a:t>带后缀</a:t>
            </a:r>
            <a:r>
              <a:rPr lang="zh-CN" altLang="en-US" dirty="0"/>
              <a:t>的整型常量一般用于</a:t>
            </a:r>
            <a:r>
              <a:rPr lang="zh-CN" altLang="en-US" dirty="0" smtClean="0"/>
              <a:t>函数参数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以便</a:t>
            </a:r>
            <a:r>
              <a:rPr lang="zh-CN" altLang="en-US" dirty="0"/>
              <a:t>和</a:t>
            </a:r>
            <a:r>
              <a:rPr lang="zh-CN" altLang="en-US" dirty="0" smtClean="0"/>
              <a:t>函数定义匹配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70</a:t>
            </a:fld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a=2,b=3; float x=3.5,y=2.5;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(float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)/2+(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)y%(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)x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的值为：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8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71</a:t>
            </a:fld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a=3,b=4,c=5;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)+c-1&amp;&amp;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b+c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/2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值为：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0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72</a:t>
            </a:fld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a=3,b=4;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 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=(a=++b,a+5,a/5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:___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7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a=3,b=4;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 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(b&gt;=a&gt;=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2)?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1:0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:___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86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en-US" altLang="zh-CN" dirty="0"/>
              <a:t>.1 </a:t>
            </a:r>
            <a:r>
              <a:rPr lang="zh-CN" altLang="en-US" dirty="0"/>
              <a:t>整型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>
                <a:solidFill>
                  <a:srgbClr val="FF0000"/>
                </a:solidFill>
              </a:rPr>
              <a:t>溢出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overflow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dirty="0" smtClean="0"/>
              <a:t>当数据超出变量类型的表示范围则发生溢出。要注意避免溢出。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最大值</a:t>
            </a:r>
            <a:r>
              <a:rPr lang="en-US" altLang="zh-CN" dirty="0" smtClean="0"/>
              <a:t>32767</a:t>
            </a:r>
          </a:p>
          <a:p>
            <a:pPr marL="0" indent="0">
              <a:buNone/>
            </a:pPr>
            <a:r>
              <a:rPr lang="en-US" altLang="zh-CN" dirty="0" smtClean="0"/>
              <a:t>	s=32767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 s=s+1</a:t>
            </a:r>
            <a:r>
              <a:rPr lang="zh-CN" altLang="en-US" dirty="0" smtClean="0"/>
              <a:t>发生溢出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short s = 32767;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("s=%</a:t>
            </a:r>
            <a:r>
              <a:rPr lang="en-US" altLang="zh-CN" dirty="0" err="1"/>
              <a:t>hd</a:t>
            </a:r>
            <a:r>
              <a:rPr lang="en-US" altLang="zh-CN" dirty="0"/>
              <a:t>\n", s);</a:t>
            </a:r>
          </a:p>
          <a:p>
            <a:pPr marL="0" indent="0">
              <a:buNone/>
            </a:pPr>
            <a:r>
              <a:rPr lang="en-US" altLang="zh-CN" dirty="0"/>
              <a:t>    s = s + 1;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("s+1=%</a:t>
            </a:r>
            <a:r>
              <a:rPr lang="en-US" altLang="zh-CN" dirty="0" err="1"/>
              <a:t>hd</a:t>
            </a:r>
            <a:r>
              <a:rPr lang="en-US" altLang="zh-CN" dirty="0"/>
              <a:t>\n", s);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63" y="4074785"/>
            <a:ext cx="3381847" cy="100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29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 </a:t>
            </a:r>
            <a:r>
              <a:rPr lang="zh-CN" altLang="en-US" b="1" dirty="0" smtClean="0"/>
              <a:t>概念</a:t>
            </a:r>
            <a:endParaRPr lang="en-US" altLang="zh-CN" b="1" dirty="0" smtClean="0"/>
          </a:p>
          <a:p>
            <a:r>
              <a:rPr lang="zh-CN" altLang="en-US" dirty="0" smtClean="0"/>
              <a:t>关键字</a:t>
            </a:r>
            <a:r>
              <a:rPr lang="zh-CN" altLang="en-US" dirty="0"/>
              <a:t> </a:t>
            </a:r>
            <a:r>
              <a:rPr lang="en-US" altLang="zh-CN" dirty="0" smtClean="0"/>
              <a:t>char</a:t>
            </a:r>
          </a:p>
          <a:p>
            <a:r>
              <a:rPr lang="zh-CN" altLang="en-US" dirty="0" smtClean="0"/>
              <a:t>长度</a:t>
            </a:r>
            <a:r>
              <a:rPr lang="zh-CN" altLang="en-US" dirty="0"/>
              <a:t>是 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存储 </a:t>
            </a:r>
            <a:r>
              <a:rPr lang="en-US" altLang="zh-CN" dirty="0"/>
              <a:t>ASCII </a:t>
            </a:r>
            <a:r>
              <a:rPr lang="zh-CN" altLang="en-US" dirty="0"/>
              <a:t>码表中的</a:t>
            </a:r>
            <a:r>
              <a:rPr lang="zh-CN" altLang="en-US" dirty="0" smtClean="0"/>
              <a:t>字符编码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即英文字符集</a:t>
            </a:r>
            <a:endParaRPr lang="en-US" altLang="zh-CN" dirty="0" smtClean="0"/>
          </a:p>
          <a:p>
            <a:r>
              <a:rPr lang="zh-CN" altLang="en-US" dirty="0" smtClean="0"/>
              <a:t>要表示其他非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字符集如中文等，需要多字节编码</a:t>
            </a:r>
            <a:endParaRPr lang="en-US" altLang="zh-CN" dirty="0" smtClean="0"/>
          </a:p>
          <a:p>
            <a:r>
              <a:rPr lang="zh-CN" altLang="en-US" dirty="0" smtClean="0"/>
              <a:t>字符类型数据实质上是单字节整数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26824"/>
              </p:ext>
            </p:extLst>
          </p:nvPr>
        </p:nvGraphicFramePr>
        <p:xfrm>
          <a:off x="866392" y="4155554"/>
          <a:ext cx="8128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69386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6612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8495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998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b="1" dirty="0" smtClean="0">
                          <a:effectLst/>
                        </a:rPr>
                        <a:t>类型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b="1" dirty="0" smtClean="0">
                          <a:effectLst/>
                        </a:rPr>
                        <a:t>格式符（字符）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b="1" dirty="0" smtClean="0">
                          <a:effectLst/>
                        </a:rPr>
                        <a:t>字节数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b="1" dirty="0" smtClean="0">
                          <a:effectLst/>
                        </a:rPr>
                        <a:t>取值范围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615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unsigned 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%</a:t>
                      </a:r>
                      <a:r>
                        <a:rPr lang="en-US" dirty="0" smtClean="0">
                          <a:effectLst/>
                        </a:rPr>
                        <a:t>c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2353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%c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 smtClean="0">
                          <a:effectLst/>
                        </a:rPr>
                        <a:t>128 </a:t>
                      </a:r>
                      <a:r>
                        <a:rPr lang="en-US" dirty="0">
                          <a:effectLst/>
                        </a:rPr>
                        <a:t>to </a:t>
                      </a:r>
                      <a:r>
                        <a:rPr lang="en-US" dirty="0" smtClean="0">
                          <a:effectLst/>
                        </a:rPr>
                        <a:t>127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3270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signed 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%c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 smtClean="0">
                          <a:effectLst/>
                        </a:rPr>
                        <a:t>128 </a:t>
                      </a:r>
                      <a:r>
                        <a:rPr lang="en-US" dirty="0">
                          <a:effectLst/>
                        </a:rPr>
                        <a:t>to </a:t>
                      </a:r>
                      <a:r>
                        <a:rPr lang="en-US" dirty="0" smtClean="0">
                          <a:effectLst/>
                        </a:rPr>
                        <a:t>127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4184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purl.org/dc/elements/1.1/"/>
    <ds:schemaRef ds:uri="fb0879af-3eba-417a-a55a-ffe6dcd6ca7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6197</Words>
  <Application>Microsoft Office PowerPoint</Application>
  <PresentationFormat>宽屏</PresentationFormat>
  <Paragraphs>1220</Paragraphs>
  <Slides>73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Gill Sans SemiBold</vt:lpstr>
      <vt:lpstr>Microsoft Yahei</vt:lpstr>
      <vt:lpstr>Microsoft YaHei UI</vt:lpstr>
      <vt:lpstr>Monotype Sorts</vt:lpstr>
      <vt:lpstr>楷体_GB2312</vt:lpstr>
      <vt:lpstr>宋体</vt:lpstr>
      <vt:lpstr>Arial</vt:lpstr>
      <vt:lpstr>Calibri</vt:lpstr>
      <vt:lpstr>Calibri Light</vt:lpstr>
      <vt:lpstr>Consolas</vt:lpstr>
      <vt:lpstr>Courier New</vt:lpstr>
      <vt:lpstr>Helvetica</vt:lpstr>
      <vt:lpstr>Ink Free</vt:lpstr>
      <vt:lpstr>Times New Roman</vt:lpstr>
      <vt:lpstr>Wingdings</vt:lpstr>
      <vt:lpstr>Office 主题</vt:lpstr>
      <vt:lpstr>公式</vt:lpstr>
      <vt:lpstr>计算机程序设计</vt:lpstr>
      <vt:lpstr>第三章 数据的类型及其运算</vt:lpstr>
      <vt:lpstr>3.1 基本类型</vt:lpstr>
      <vt:lpstr>3.1.1 整型</vt:lpstr>
      <vt:lpstr>3.1.1 整型</vt:lpstr>
      <vt:lpstr>3.1.1 整型</vt:lpstr>
      <vt:lpstr>3.1.1 整型</vt:lpstr>
      <vt:lpstr>3.1.1 整型</vt:lpstr>
      <vt:lpstr>3.1.2 字符类型</vt:lpstr>
      <vt:lpstr>3.1.2 字符类型</vt:lpstr>
      <vt:lpstr>3.1.2 字符类型</vt:lpstr>
      <vt:lpstr>3.1.2 字符类型</vt:lpstr>
      <vt:lpstr>3.1.2 字符类型</vt:lpstr>
      <vt:lpstr>3.1.2 字符类型</vt:lpstr>
      <vt:lpstr>3.1.2 字符类型</vt:lpstr>
      <vt:lpstr>3.1.3 浮点型</vt:lpstr>
      <vt:lpstr>3.1.3 浮点型</vt:lpstr>
      <vt:lpstr>3.1.3 浮点型</vt:lpstr>
      <vt:lpstr>3.1.3 浮点型</vt:lpstr>
      <vt:lpstr>3.2 派生类型</vt:lpstr>
      <vt:lpstr>3.3 运算符和优先级</vt:lpstr>
      <vt:lpstr>PowerPoint 演示文稿</vt:lpstr>
      <vt:lpstr>3.3 运算符和优先级</vt:lpstr>
      <vt:lpstr>3.3 运算符和优先级</vt:lpstr>
      <vt:lpstr>3.3 运算符和优先级</vt:lpstr>
      <vt:lpstr>3.3 运算符和优先级</vt:lpstr>
      <vt:lpstr>3.3 运算符和优先级</vt:lpstr>
      <vt:lpstr>3.3 运算符和优先级 </vt:lpstr>
      <vt:lpstr>3.3 运算符和优先级 </vt:lpstr>
      <vt:lpstr>3.3 运算符和优先级 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3.4 表达式的值及其类型</vt:lpstr>
      <vt:lpstr>5 表达式的类型和求值</vt:lpstr>
      <vt:lpstr>3.4 表达式的值及其类型</vt:lpstr>
      <vt:lpstr>3.4 表达式的值及其类型</vt:lpstr>
      <vt:lpstr>随堂测</vt:lpstr>
      <vt:lpstr>PowerPoint 演示文稿</vt:lpstr>
      <vt:lpstr>PowerPoint 演示文稿</vt:lpstr>
      <vt:lpstr>3.5 控制结构的条件表达式</vt:lpstr>
      <vt:lpstr>3.5 控制结构的条件表达式</vt:lpstr>
      <vt:lpstr>3.5 控制结构的条件表达式</vt:lpstr>
      <vt:lpstr>3.5 控制结构的条件表达式</vt:lpstr>
      <vt:lpstr>3.5 控制结构的条件表达式</vt:lpstr>
      <vt:lpstr>3.5 控制结构的条件表达式</vt:lpstr>
      <vt:lpstr>3.5 控制结构的条件表达式</vt:lpstr>
      <vt:lpstr>PowerPoint 演示文稿</vt:lpstr>
      <vt:lpstr>3.6 例题</vt:lpstr>
      <vt:lpstr>3.6 例题</vt:lpstr>
      <vt:lpstr>例1：球体体积  </vt:lpstr>
      <vt:lpstr>3.6 例题</vt:lpstr>
      <vt:lpstr>例2：字母大小写转换  </vt:lpstr>
      <vt:lpstr>【例3】输入三角形的三边长，求三角形面积。</vt:lpstr>
      <vt:lpstr>【例4】求ax2+bx+c=0方程的根 </vt:lpstr>
      <vt:lpstr>【例4】源程序</vt:lpstr>
      <vt:lpstr>【例5】 读入并判断50个人的成绩是否通过</vt:lpstr>
      <vt:lpstr>作业&amp;实验</vt:lpstr>
      <vt:lpstr>End of this lecture.</vt:lpstr>
      <vt:lpstr>补充练习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2022-09-28T12:22:46Z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