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fif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63"/>
  </p:notesMasterIdLst>
  <p:handoutMasterIdLst>
    <p:handoutMasterId r:id="rId64"/>
  </p:handoutMasterIdLst>
  <p:sldIdLst>
    <p:sldId id="256" r:id="rId5"/>
    <p:sldId id="260" r:id="rId6"/>
    <p:sldId id="271" r:id="rId7"/>
    <p:sldId id="275" r:id="rId8"/>
    <p:sldId id="288" r:id="rId9"/>
    <p:sldId id="289" r:id="rId10"/>
    <p:sldId id="282" r:id="rId11"/>
    <p:sldId id="298" r:id="rId12"/>
    <p:sldId id="284" r:id="rId13"/>
    <p:sldId id="285" r:id="rId14"/>
    <p:sldId id="283" r:id="rId15"/>
    <p:sldId id="290" r:id="rId16"/>
    <p:sldId id="291" r:id="rId17"/>
    <p:sldId id="276" r:id="rId18"/>
    <p:sldId id="277" r:id="rId19"/>
    <p:sldId id="278" r:id="rId20"/>
    <p:sldId id="279" r:id="rId21"/>
    <p:sldId id="297" r:id="rId22"/>
    <p:sldId id="296" r:id="rId23"/>
    <p:sldId id="319" r:id="rId24"/>
    <p:sldId id="273" r:id="rId25"/>
    <p:sldId id="359" r:id="rId26"/>
    <p:sldId id="299" r:id="rId27"/>
    <p:sldId id="300" r:id="rId28"/>
    <p:sldId id="301" r:id="rId29"/>
    <p:sldId id="302" r:id="rId30"/>
    <p:sldId id="303" r:id="rId31"/>
    <p:sldId id="306" r:id="rId32"/>
    <p:sldId id="304" r:id="rId33"/>
    <p:sldId id="305" r:id="rId34"/>
    <p:sldId id="307" r:id="rId35"/>
    <p:sldId id="308" r:id="rId36"/>
    <p:sldId id="309" r:id="rId37"/>
    <p:sldId id="310" r:id="rId38"/>
    <p:sldId id="311" r:id="rId39"/>
    <p:sldId id="317" r:id="rId40"/>
    <p:sldId id="316" r:id="rId41"/>
    <p:sldId id="312" r:id="rId42"/>
    <p:sldId id="313" r:id="rId43"/>
    <p:sldId id="341" r:id="rId44"/>
    <p:sldId id="342" r:id="rId45"/>
    <p:sldId id="326" r:id="rId46"/>
    <p:sldId id="344" r:id="rId47"/>
    <p:sldId id="343" r:id="rId48"/>
    <p:sldId id="345" r:id="rId49"/>
    <p:sldId id="347" r:id="rId50"/>
    <p:sldId id="349" r:id="rId51"/>
    <p:sldId id="338" r:id="rId52"/>
    <p:sldId id="353" r:id="rId53"/>
    <p:sldId id="314" r:id="rId54"/>
    <p:sldId id="357" r:id="rId55"/>
    <p:sldId id="358" r:id="rId56"/>
    <p:sldId id="354" r:id="rId57"/>
    <p:sldId id="355" r:id="rId58"/>
    <p:sldId id="356" r:id="rId59"/>
    <p:sldId id="315" r:id="rId60"/>
    <p:sldId id="259" r:id="rId61"/>
    <p:sldId id="264" r:id="rId62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74" autoAdjust="0"/>
  </p:normalViewPr>
  <p:slideViewPr>
    <p:cSldViewPr snapToGrid="0" showGuides="1">
      <p:cViewPr varScale="1">
        <p:scale>
          <a:sx n="66" d="100"/>
          <a:sy n="66" d="100"/>
        </p:scale>
        <p:origin x="600" y="7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87AF170-9D4A-48B6-8261-66CB466FDE66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2022-09-30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18BD126-2398-4DF0-A403-FB004BD0A038}" type="datetime1">
              <a:rPr lang="zh-CN" altLang="en-US" smtClean="0"/>
              <a:pPr/>
              <a:t>2022-09-30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9230CFA-805A-4FD3-B3A0-DAAA5993DA1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5458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3765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512AA3-AE5D-48E0-BB2D-F76AE539811E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317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9801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58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2066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包含图像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图片占位符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 title="标题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副标题 2" title="副标题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 dirty="0"/>
              <a:t>单击此处编辑母版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姓名</a:t>
            </a:r>
          </a:p>
        </p:txBody>
      </p:sp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电话号码</a:t>
            </a:r>
          </a:p>
        </p:txBody>
      </p:sp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电子邮件 </a:t>
            </a:r>
          </a:p>
        </p:txBody>
      </p:sp>
      <p:sp>
        <p:nvSpPr>
          <p:cNvPr id="13" name="文本占位符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公司网站</a:t>
            </a:r>
          </a:p>
        </p:txBody>
      </p:sp>
      <p:sp>
        <p:nvSpPr>
          <p:cNvPr id="14" name="形状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形状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形状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形状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直角三角形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​​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​​(S)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图片占位符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2" name="标题 1" title="标题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81476" y="6196535"/>
            <a:ext cx="3909525" cy="5868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 title="标题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副标题 2" title="副标题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 dirty="0"/>
              <a:t>单击此处编辑母版副标题样式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标题 1" title="标题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101" name="文本占位符 2" title="副标题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cxnSp>
        <p:nvCxnSpPr>
          <p:cNvPr id="21" name="直接连接符​​(S)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6" name="直接连接符​​(S)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纹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6" name="平行四边形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27" name="标题 1" title="标题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81476" y="6196535"/>
            <a:ext cx="3909525" cy="5868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纹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6" name="平行四边形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27" name="标题 1" title="标题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18" name="文本占位符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228600" lvl="0" indent="-22860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20" name="文本占位符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21" name="内容占位符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24" name="内容占位符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81476" y="6196535"/>
            <a:ext cx="3909525" cy="5868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 title="标题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 title="标题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12" name="图片占位符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斜纹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平行四边形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0" name="平行四边形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81476" y="6196535"/>
            <a:ext cx="3909525" cy="5868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斜纹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9" name="直接连接符​​(S)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1" name="平行四边形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3" name="标题 1" title="标题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81476" y="6196535"/>
            <a:ext cx="3909525" cy="5868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包含图像的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标题 1" title="标题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101" name="文本占位符 2" title="副标题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cxnSp>
        <p:nvCxnSpPr>
          <p:cNvPr id="21" name="直接连接符​​(S)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6" name="直接连接符​​(S)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图片占位符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版式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 title="项目符号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24" name="直角三角形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4" name="直接连接符​​(S)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" title="副标题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</a:p>
        </p:txBody>
      </p:sp>
      <p:sp>
        <p:nvSpPr>
          <p:cNvPr id="2" name="标题 1" title="标题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 </a:t>
            </a:r>
            <a:br>
              <a:rPr lang="zh-CN" altLang="en-US" noProof="0" dirty="0"/>
            </a:br>
            <a:r>
              <a:rPr lang="zh-CN" altLang="en-US" noProof="0" dirty="0"/>
              <a:t>母版标题样式 </a:t>
            </a:r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81476" y="6196535"/>
            <a:ext cx="3909525" cy="586817"/>
          </a:xfrm>
          <a:prstGeom prst="rect">
            <a:avLst/>
          </a:prstGeom>
          <a:effectLst/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纹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6" name="平行四边形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27" name="标题 1" title="标题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29" name="内容占位符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dirty="0" smtClean="0"/>
              <a:t>编辑母版文本样式</a:t>
            </a:r>
          </a:p>
          <a:p>
            <a:pPr lvl="1" rtl="0"/>
            <a:r>
              <a:rPr lang="zh-CN" altLang="en-US" noProof="0" dirty="0" smtClean="0"/>
              <a:t>第二级</a:t>
            </a:r>
          </a:p>
          <a:p>
            <a:pPr lvl="2" rtl="0"/>
            <a:r>
              <a:rPr lang="zh-CN" altLang="en-US" noProof="0" dirty="0" smtClean="0"/>
              <a:t>第三级</a:t>
            </a:r>
          </a:p>
          <a:p>
            <a:pPr lvl="3" rtl="0"/>
            <a:r>
              <a:rPr lang="zh-CN" altLang="en-US" noProof="0" dirty="0" smtClean="0"/>
              <a:t>第四级</a:t>
            </a:r>
          </a:p>
          <a:p>
            <a:pPr lvl="4" rtl="0"/>
            <a:r>
              <a:rPr lang="zh-CN" altLang="en-US" noProof="0" dirty="0" smtClean="0"/>
              <a:t>第五级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版式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直角三角形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图片占位符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3" name="内容占位符 2" title="项目符号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4" name="直接连接符​​(S)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" title="副标题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</a:p>
        </p:txBody>
      </p:sp>
      <p:sp>
        <p:nvSpPr>
          <p:cNvPr id="19" name="标题 1" title="标题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 </a:t>
            </a:r>
            <a:br>
              <a:rPr lang="zh-CN" altLang="en-US" noProof="0" dirty="0"/>
            </a:br>
            <a:r>
              <a:rPr lang="zh-CN" altLang="en-US" noProof="0" dirty="0"/>
              <a:t>母版标题样式 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副标题的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纹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18" name="内容占位符 3" title="项目符号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IN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zh-CN" altLang="en-US" noProof="0" smtClean="0"/>
              <a:t>编辑母版文本样式</a:t>
            </a:r>
          </a:p>
          <a:p>
            <a:pPr lvl="1" rtl="0">
              <a:buClr>
                <a:schemeClr val="accent2"/>
              </a:buClr>
            </a:pPr>
            <a:r>
              <a:rPr lang="zh-CN" altLang="en-US" noProof="0" smtClean="0"/>
              <a:t>第二级</a:t>
            </a:r>
          </a:p>
          <a:p>
            <a:pPr lvl="2" rtl="0">
              <a:buClr>
                <a:schemeClr val="accent2"/>
              </a:buClr>
            </a:pPr>
            <a:r>
              <a:rPr lang="zh-CN" altLang="en-US" noProof="0" smtClean="0"/>
              <a:t>第三级</a:t>
            </a:r>
          </a:p>
          <a:p>
            <a:pPr lvl="3" rtl="0">
              <a:buClr>
                <a:schemeClr val="accent2"/>
              </a:buClr>
            </a:pPr>
            <a:r>
              <a:rPr lang="zh-CN" altLang="en-US" noProof="0" smtClean="0"/>
              <a:t>第四级</a:t>
            </a:r>
          </a:p>
          <a:p>
            <a:pPr lvl="4" rtl="0">
              <a:buClr>
                <a:schemeClr val="accent2"/>
              </a:buClr>
            </a:pPr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19" name="文本占位符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20" name="内容占位符 5" title="项目符号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IN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zh-CN" altLang="en-US" noProof="0" smtClean="0"/>
              <a:t>编辑母版文本样式</a:t>
            </a:r>
          </a:p>
          <a:p>
            <a:pPr lvl="1" rtl="0">
              <a:buClr>
                <a:schemeClr val="accent2"/>
              </a:buClr>
            </a:pPr>
            <a:r>
              <a:rPr lang="zh-CN" altLang="en-US" noProof="0" smtClean="0"/>
              <a:t>第二级</a:t>
            </a:r>
          </a:p>
          <a:p>
            <a:pPr lvl="2" rtl="0">
              <a:buClr>
                <a:schemeClr val="accent2"/>
              </a:buClr>
            </a:pPr>
            <a:r>
              <a:rPr lang="zh-CN" altLang="en-US" noProof="0" smtClean="0"/>
              <a:t>第三级</a:t>
            </a:r>
          </a:p>
          <a:p>
            <a:pPr lvl="3" rtl="0">
              <a:buClr>
                <a:schemeClr val="accent2"/>
              </a:buClr>
            </a:pPr>
            <a:r>
              <a:rPr lang="zh-CN" altLang="en-US" noProof="0" smtClean="0"/>
              <a:t>第四级</a:t>
            </a:r>
          </a:p>
          <a:p>
            <a:pPr lvl="4" rtl="0">
              <a:buClr>
                <a:schemeClr val="accent2"/>
              </a:buClr>
            </a:pPr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24" name="文本占位符 4" title="副标题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</a:p>
        </p:txBody>
      </p:sp>
      <p:sp>
        <p:nvSpPr>
          <p:cNvPr id="36" name="平行四边形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27" name="标题 1" title="标题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81476" y="6196535"/>
            <a:ext cx="3909525" cy="5868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斜纹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30" name="直接连接符​​(S)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平行四边形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3" name="平行四边形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4" name="文本占位符 4" title="副标题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7" name="标题 1" title="标题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 dirty="0"/>
              <a:t>在此处键入文本</a:t>
            </a:r>
          </a:p>
        </p:txBody>
      </p:sp>
      <p:sp>
        <p:nvSpPr>
          <p:cNvPr id="20" name="图表占位符 2" title="图表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smtClean="0"/>
              <a:t>单击图标添加图表</a:t>
            </a:r>
            <a:endParaRPr lang="zh-CN" altLang="en-US" noProof="0" dirty="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81476" y="6196535"/>
            <a:ext cx="3909525" cy="5868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表格占位符 11" title="表格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smtClean="0"/>
              <a:t>单击图标添加表格</a:t>
            </a:r>
            <a:endParaRPr lang="zh-CN" altLang="en-US" noProof="0" dirty="0"/>
          </a:p>
        </p:txBody>
      </p:sp>
      <p:grpSp>
        <p:nvGrpSpPr>
          <p:cNvPr id="26" name="组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斜纹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平行四边形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6" name="平行四边形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" name="文本占位符 4" title="副标题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7" name="标题 1" title="标题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81476" y="6196535"/>
            <a:ext cx="3909525" cy="5868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图片占位符 31" title="图像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将图像插入或拖放到此处</a:t>
            </a:r>
          </a:p>
        </p:txBody>
      </p:sp>
      <p:cxnSp>
        <p:nvCxnSpPr>
          <p:cNvPr id="6" name="直接连接符​​(S)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 title="标题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在此处添加描述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9" name="标题占位符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12" r:id="rId4"/>
    <p:sldLayoutId id="2147483706" r:id="rId5"/>
    <p:sldLayoutId id="2147483708" r:id="rId6"/>
    <p:sldLayoutId id="2147483704" r:id="rId7"/>
    <p:sldLayoutId id="2147483689" r:id="rId8"/>
    <p:sldLayoutId id="2147483668" r:id="rId9"/>
    <p:sldLayoutId id="2147483707" r:id="rId10"/>
    <p:sldLayoutId id="2147483710" r:id="rId11"/>
    <p:sldLayoutId id="2147483711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fif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6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7.png"/><Relationship Id="rId4" Type="http://schemas.openxmlformats.org/officeDocument/2006/relationships/image" Target="../media/image26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etcis.ustc.edu.c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占位符 16" title="建筑物图像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84" r="20784"/>
          <a:stretch>
            <a:fillRect/>
          </a:stretch>
        </p:blipFill>
        <p:spPr/>
      </p:pic>
      <p:sp>
        <p:nvSpPr>
          <p:cNvPr id="18" name="六边形 17" descr="醒目图像中间的深色实心六边形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9" name="组 18" descr="公司名称和徽标信息组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3059024" y="2769132"/>
            <a:ext cx="1667123" cy="1267036"/>
            <a:chOff x="3059024" y="2815787"/>
            <a:chExt cx="1667123" cy="1267036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300213" y="2815787"/>
              <a:ext cx="116089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n-US" altLang="zh-CN" sz="6000" b="1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C </a:t>
              </a:r>
              <a:endParaRPr lang="zh-CN" altLang="en-US" sz="6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3059024" y="3775046"/>
              <a:ext cx="16671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n-US" altLang="zh-CN" sz="140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Calibri Light" panose="020F0302020204030204" pitchFamily="34" charset="0"/>
                </a:rPr>
                <a:t> PROGRAMMING</a:t>
              </a:r>
              <a:endPara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libri Light" panose="020F0302020204030204" pitchFamily="34" charset="0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1959429"/>
            <a:ext cx="4853573" cy="1616252"/>
          </a:xfrm>
        </p:spPr>
        <p:txBody>
          <a:bodyPr rtlCol="0"/>
          <a:lstStyle/>
          <a:p>
            <a:pPr rt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计算机程序设计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214" y="3575681"/>
            <a:ext cx="4854339" cy="1257574"/>
          </a:xfrm>
        </p:spPr>
        <p:txBody>
          <a:bodyPr rtlCol="0"/>
          <a:lstStyle/>
          <a:p>
            <a:pPr rtl="0"/>
            <a:endParaRPr lang="en-US" altLang="zh-CN" sz="1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主讲：刘勇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 smtClean="0"/>
              <a:t>信息</a:t>
            </a:r>
            <a:r>
              <a:rPr lang="zh-CN" altLang="en-US" dirty="0"/>
              <a:t>与</a:t>
            </a:r>
            <a:r>
              <a:rPr lang="zh-CN" altLang="en-US" dirty="0" smtClean="0"/>
              <a:t>计算机实验教学中心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921" y="860944"/>
            <a:ext cx="4599441" cy="69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4.1 </a:t>
            </a:r>
            <a:r>
              <a:rPr lang="zh-CN" altLang="en-US" dirty="0"/>
              <a:t>分支结构</a:t>
            </a:r>
            <a:endParaRPr lang="zh-CN" alt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Monotype Sorts"/>
              <a:buNone/>
            </a:pPr>
            <a:r>
              <a:rPr lang="en-US" altLang="zh-CN" dirty="0" smtClean="0">
                <a:latin typeface="Microsoft Sans Serif" pitchFamily="34" charset="0"/>
                <a:cs typeface="Microsoft Sans Serif" pitchFamily="34" charset="0"/>
              </a:rPr>
              <a:t>if-else</a:t>
            </a:r>
            <a:r>
              <a:rPr lang="zh-CN" altLang="en-US" dirty="0" smtClean="0">
                <a:latin typeface="Microsoft Sans Serif" pitchFamily="34" charset="0"/>
                <a:cs typeface="Microsoft Sans Serif" pitchFamily="34" charset="0"/>
              </a:rPr>
              <a:t>子句：单句和复合语句：</a:t>
            </a:r>
            <a:endParaRPr lang="en-US" altLang="zh-CN" dirty="0" smtClean="0">
              <a:latin typeface="Microsoft Sans Serif" pitchFamily="34" charset="0"/>
              <a:cs typeface="Microsoft Sans Serif" pitchFamily="34" charset="0"/>
            </a:endParaRPr>
          </a:p>
          <a:p>
            <a:pPr lvl="1">
              <a:buFont typeface="Monotype Sorts"/>
              <a:buNone/>
            </a:pPr>
            <a:r>
              <a:rPr lang="en-US" altLang="zh-CN" dirty="0" smtClean="0">
                <a:latin typeface="Microsoft Sans Serif" pitchFamily="34" charset="0"/>
                <a:cs typeface="Microsoft Sans Serif" pitchFamily="34" charset="0"/>
              </a:rPr>
              <a:t>#include &lt;</a:t>
            </a:r>
            <a:r>
              <a:rPr lang="en-US" altLang="zh-CN" dirty="0" err="1" smtClean="0">
                <a:latin typeface="Microsoft Sans Serif" pitchFamily="34" charset="0"/>
                <a:cs typeface="Microsoft Sans Serif" pitchFamily="34" charset="0"/>
              </a:rPr>
              <a:t>stdio.h</a:t>
            </a:r>
            <a:r>
              <a:rPr lang="en-US" altLang="zh-CN" dirty="0" smtClean="0">
                <a:latin typeface="Microsoft Sans Serif" pitchFamily="34" charset="0"/>
                <a:cs typeface="Microsoft Sans Serif" pitchFamily="34" charset="0"/>
              </a:rPr>
              <a:t>&gt;</a:t>
            </a:r>
          </a:p>
          <a:p>
            <a:pPr lvl="1">
              <a:buFont typeface="Monotype Sorts"/>
              <a:buNone/>
            </a:pPr>
            <a:r>
              <a:rPr lang="en-US" altLang="zh-CN" dirty="0" err="1" smtClean="0">
                <a:latin typeface="Microsoft Sans Serif" pitchFamily="34" charset="0"/>
                <a:cs typeface="Microsoft Sans Serif" pitchFamily="34" charset="0"/>
              </a:rPr>
              <a:t>int</a:t>
            </a:r>
            <a:r>
              <a:rPr lang="en-US" altLang="zh-CN" dirty="0" smtClean="0">
                <a:latin typeface="Microsoft Sans Serif" pitchFamily="34" charset="0"/>
                <a:cs typeface="Microsoft Sans Serif" pitchFamily="34" charset="0"/>
              </a:rPr>
              <a:t> main()</a:t>
            </a:r>
          </a:p>
          <a:p>
            <a:pPr lvl="1">
              <a:buFont typeface="Monotype Sorts"/>
              <a:buNone/>
            </a:pPr>
            <a:r>
              <a:rPr lang="en-US" altLang="zh-CN" dirty="0" smtClean="0">
                <a:latin typeface="Microsoft Sans Serif" pitchFamily="34" charset="0"/>
                <a:cs typeface="Microsoft Sans Serif" pitchFamily="34" charset="0"/>
              </a:rPr>
              <a:t>{</a:t>
            </a:r>
          </a:p>
          <a:p>
            <a:pPr lvl="2">
              <a:buFont typeface="Monotype Sorts"/>
              <a:buNone/>
            </a:pPr>
            <a:r>
              <a:rPr lang="en-US" altLang="zh-CN" sz="2200" dirty="0" err="1">
                <a:latin typeface="Microsoft Sans Serif" pitchFamily="34" charset="0"/>
                <a:cs typeface="Microsoft Sans Serif" pitchFamily="34" charset="0"/>
              </a:rPr>
              <a:t>int</a:t>
            </a:r>
            <a:r>
              <a:rPr lang="en-US" altLang="zh-CN" sz="22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en-US" altLang="zh-CN" sz="2200" dirty="0" smtClean="0">
                <a:latin typeface="Microsoft Sans Serif" pitchFamily="34" charset="0"/>
                <a:cs typeface="Microsoft Sans Serif" pitchFamily="34" charset="0"/>
              </a:rPr>
              <a:t>s;</a:t>
            </a:r>
            <a:endParaRPr lang="en-US" altLang="zh-CN" sz="2200" dirty="0">
              <a:latin typeface="Microsoft Sans Serif" pitchFamily="34" charset="0"/>
              <a:cs typeface="Microsoft Sans Serif" pitchFamily="34" charset="0"/>
            </a:endParaRPr>
          </a:p>
          <a:p>
            <a:pPr lvl="2">
              <a:buFont typeface="Monotype Sorts"/>
              <a:buNone/>
            </a:pPr>
            <a:r>
              <a:rPr lang="en-US" altLang="zh-CN" sz="2200" dirty="0" err="1">
                <a:latin typeface="Microsoft Sans Serif" pitchFamily="34" charset="0"/>
                <a:cs typeface="Microsoft Sans Serif" pitchFamily="34" charset="0"/>
              </a:rPr>
              <a:t>printf</a:t>
            </a:r>
            <a:r>
              <a:rPr lang="en-US" altLang="zh-CN" sz="2200" dirty="0">
                <a:latin typeface="Microsoft Sans Serif" pitchFamily="34" charset="0"/>
                <a:cs typeface="Microsoft Sans Serif" pitchFamily="34" charset="0"/>
              </a:rPr>
              <a:t>(“input your score:”);</a:t>
            </a:r>
          </a:p>
          <a:p>
            <a:pPr lvl="2">
              <a:buFont typeface="Monotype Sorts"/>
              <a:buNone/>
            </a:pPr>
            <a:r>
              <a:rPr lang="en-US" altLang="zh-CN" sz="2200" dirty="0" err="1">
                <a:latin typeface="Microsoft Sans Serif" pitchFamily="34" charset="0"/>
                <a:cs typeface="Microsoft Sans Serif" pitchFamily="34" charset="0"/>
              </a:rPr>
              <a:t>scanf</a:t>
            </a:r>
            <a:r>
              <a:rPr lang="en-US" altLang="zh-CN" sz="2200" dirty="0">
                <a:latin typeface="Microsoft Sans Serif" pitchFamily="34" charset="0"/>
                <a:cs typeface="Microsoft Sans Serif" pitchFamily="34" charset="0"/>
              </a:rPr>
              <a:t>(“%d</a:t>
            </a:r>
            <a:r>
              <a:rPr lang="en-US" altLang="zh-CN" sz="2200" dirty="0" smtClean="0">
                <a:latin typeface="Microsoft Sans Serif" pitchFamily="34" charset="0"/>
                <a:cs typeface="Microsoft Sans Serif" pitchFamily="34" charset="0"/>
              </a:rPr>
              <a:t>”, &amp;s);</a:t>
            </a:r>
            <a:endParaRPr lang="en-US" altLang="zh-CN" sz="2200" dirty="0">
              <a:latin typeface="Microsoft Sans Serif" pitchFamily="34" charset="0"/>
              <a:cs typeface="Microsoft Sans Serif" pitchFamily="34" charset="0"/>
            </a:endParaRPr>
          </a:p>
          <a:p>
            <a:pPr lvl="2">
              <a:buFont typeface="Monotype Sorts"/>
              <a:buNone/>
            </a:pPr>
            <a:r>
              <a:rPr lang="en-US" altLang="zh-CN" sz="2200" dirty="0">
                <a:latin typeface="Microsoft Sans Serif" pitchFamily="34" charset="0"/>
                <a:cs typeface="Microsoft Sans Serif" pitchFamily="34" charset="0"/>
              </a:rPr>
              <a:t>if </a:t>
            </a:r>
            <a:r>
              <a:rPr lang="en-US" altLang="zh-CN" sz="2200" dirty="0" smtClean="0">
                <a:latin typeface="Microsoft Sans Serif" pitchFamily="34" charset="0"/>
                <a:cs typeface="Microsoft Sans Serif" pitchFamily="34" charset="0"/>
              </a:rPr>
              <a:t>(s </a:t>
            </a:r>
            <a:r>
              <a:rPr lang="en-US" altLang="zh-CN" sz="2200" dirty="0">
                <a:latin typeface="Microsoft Sans Serif" pitchFamily="34" charset="0"/>
                <a:cs typeface="Microsoft Sans Serif" pitchFamily="34" charset="0"/>
              </a:rPr>
              <a:t>&gt;= 45) </a:t>
            </a:r>
          </a:p>
          <a:p>
            <a:pPr lvl="2">
              <a:buFont typeface="Monotype Sorts"/>
              <a:buNone/>
            </a:pPr>
            <a:r>
              <a:rPr lang="en-US" altLang="zh-CN" sz="2200" dirty="0">
                <a:latin typeface="Microsoft Sans Serif" pitchFamily="34" charset="0"/>
                <a:cs typeface="Microsoft Sans Serif" pitchFamily="34" charset="0"/>
              </a:rPr>
              <a:t>     </a:t>
            </a:r>
            <a:r>
              <a:rPr lang="en-US" altLang="zh-CN" sz="2200" dirty="0" err="1">
                <a:latin typeface="Microsoft Sans Serif" pitchFamily="34" charset="0"/>
                <a:cs typeface="Microsoft Sans Serif" pitchFamily="34" charset="0"/>
              </a:rPr>
              <a:t>printf</a:t>
            </a:r>
            <a:r>
              <a:rPr lang="en-US" altLang="zh-CN" sz="2200" dirty="0">
                <a:latin typeface="Microsoft Sans Serif" pitchFamily="34" charset="0"/>
                <a:cs typeface="Microsoft Sans Serif" pitchFamily="34" charset="0"/>
              </a:rPr>
              <a:t>("Pass\n"); </a:t>
            </a:r>
          </a:p>
          <a:p>
            <a:pPr lvl="2">
              <a:buFont typeface="Monotype Sorts"/>
              <a:buNone/>
            </a:pPr>
            <a:r>
              <a:rPr lang="en-US" altLang="zh-CN" sz="2200" dirty="0">
                <a:latin typeface="Microsoft Sans Serif" pitchFamily="34" charset="0"/>
                <a:cs typeface="Microsoft Sans Serif" pitchFamily="34" charset="0"/>
              </a:rPr>
              <a:t>else </a:t>
            </a:r>
            <a:endParaRPr lang="en-US" altLang="zh-CN" sz="2200" dirty="0" smtClean="0">
              <a:latin typeface="Microsoft Sans Serif" pitchFamily="34" charset="0"/>
              <a:cs typeface="Microsoft Sans Serif" pitchFamily="34" charset="0"/>
            </a:endParaRPr>
          </a:p>
          <a:p>
            <a:pPr lvl="2">
              <a:buFont typeface="Monotype Sorts"/>
              <a:buNone/>
            </a:pPr>
            <a:r>
              <a:rPr lang="en-US" altLang="zh-CN" sz="22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en-US" altLang="zh-CN" sz="2200" dirty="0" smtClean="0">
                <a:latin typeface="Microsoft Sans Serif" pitchFamily="34" charset="0"/>
                <a:cs typeface="Microsoft Sans Serif" pitchFamily="34" charset="0"/>
              </a:rPr>
              <a:t>    </a:t>
            </a:r>
            <a:r>
              <a:rPr lang="en-US" altLang="zh-CN" sz="2200" dirty="0" err="1" smtClean="0">
                <a:latin typeface="Microsoft Sans Serif" pitchFamily="34" charset="0"/>
                <a:cs typeface="Microsoft Sans Serif" pitchFamily="34" charset="0"/>
              </a:rPr>
              <a:t>printf</a:t>
            </a:r>
            <a:r>
              <a:rPr lang="en-US" altLang="zh-CN" sz="2200" dirty="0">
                <a:latin typeface="Microsoft Sans Serif" pitchFamily="34" charset="0"/>
                <a:cs typeface="Microsoft Sans Serif" pitchFamily="34" charset="0"/>
              </a:rPr>
              <a:t>("Fail\n"); </a:t>
            </a:r>
          </a:p>
          <a:p>
            <a:pPr lvl="1">
              <a:buFont typeface="Monotype Sorts"/>
              <a:buNone/>
            </a:pPr>
            <a:r>
              <a:rPr lang="en-US" altLang="zh-CN" dirty="0">
                <a:latin typeface="Microsoft Sans Serif" pitchFamily="34" charset="0"/>
                <a:cs typeface="Microsoft Sans Serif" pitchFamily="34" charset="0"/>
              </a:rPr>
              <a:t>}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/>
              <a:t>if</a:t>
            </a:r>
            <a:r>
              <a:rPr lang="zh-CN" altLang="en-US" dirty="0"/>
              <a:t>或者</a:t>
            </a:r>
            <a:r>
              <a:rPr lang="en-US" altLang="zh-CN" dirty="0"/>
              <a:t>else</a:t>
            </a:r>
            <a:r>
              <a:rPr lang="zh-CN" altLang="en-US" dirty="0"/>
              <a:t>分支中有多个语句，注意使用大括号</a:t>
            </a:r>
            <a:r>
              <a:rPr lang="en-US" altLang="zh-CN" dirty="0" smtClean="0"/>
              <a:t>{ }</a:t>
            </a:r>
            <a:r>
              <a:rPr lang="zh-CN" altLang="en-US" dirty="0" smtClean="0"/>
              <a:t>构造成</a:t>
            </a:r>
            <a:r>
              <a:rPr lang="zh-CN" altLang="en-US" b="1" dirty="0" smtClean="0"/>
              <a:t>复合语句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if (s </a:t>
            </a:r>
            <a:r>
              <a:rPr lang="en-US" altLang="zh-CN" dirty="0"/>
              <a:t>&gt;= 45) </a:t>
            </a:r>
          </a:p>
          <a:p>
            <a:pPr marL="457200" lvl="1" indent="0">
              <a:buNone/>
            </a:pPr>
            <a:r>
              <a:rPr lang="en-US" altLang="zh-CN" dirty="0"/>
              <a:t>  { </a:t>
            </a:r>
          </a:p>
          <a:p>
            <a:pPr marL="457200" lvl="1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printf</a:t>
            </a:r>
            <a:r>
              <a:rPr lang="en-US" altLang="zh-CN" dirty="0"/>
              <a:t>("Passed\n");    </a:t>
            </a:r>
          </a:p>
          <a:p>
            <a:pPr marL="457200" lvl="1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printf</a:t>
            </a:r>
            <a:r>
              <a:rPr lang="en-US" altLang="zh-CN" dirty="0"/>
              <a:t>(“Congratulations</a:t>
            </a:r>
            <a:r>
              <a:rPr lang="zh-CN" altLang="en-US" dirty="0"/>
              <a:t>！</a:t>
            </a:r>
            <a:r>
              <a:rPr lang="en-US" altLang="zh-CN" dirty="0"/>
              <a:t>\n") ;</a:t>
            </a:r>
          </a:p>
          <a:p>
            <a:pPr marL="457200" lvl="1" indent="0">
              <a:buNone/>
            </a:pPr>
            <a:r>
              <a:rPr lang="en-US" altLang="zh-CN" dirty="0"/>
              <a:t>   } </a:t>
            </a:r>
          </a:p>
          <a:p>
            <a:pPr marL="457200" lvl="1" indent="0">
              <a:buNone/>
            </a:pPr>
            <a:r>
              <a:rPr lang="en-US" altLang="zh-CN" dirty="0"/>
              <a:t>else </a:t>
            </a:r>
          </a:p>
          <a:p>
            <a:pPr marL="457200" lvl="1" indent="0">
              <a:buNone/>
            </a:pPr>
            <a:r>
              <a:rPr lang="en-US" altLang="zh-CN" dirty="0"/>
              <a:t>  { </a:t>
            </a:r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("Failed\n"); </a:t>
            </a:r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(“Good luck </a:t>
            </a:r>
            <a:r>
              <a:rPr lang="zh-CN" altLang="en-US" dirty="0"/>
              <a:t>！</a:t>
            </a:r>
            <a:r>
              <a:rPr lang="en-US" altLang="zh-CN" dirty="0"/>
              <a:t>\n");</a:t>
            </a:r>
          </a:p>
          <a:p>
            <a:pPr marL="457200" lvl="1" indent="0">
              <a:buNone/>
            </a:pPr>
            <a:r>
              <a:rPr lang="en-US" altLang="zh-CN" dirty="0"/>
              <a:t>  } 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837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4.1 </a:t>
            </a:r>
            <a:r>
              <a:rPr lang="zh-CN" altLang="en-US" dirty="0"/>
              <a:t>分支结构</a:t>
            </a:r>
            <a:endParaRPr lang="zh-CN" alt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068" y="1671924"/>
            <a:ext cx="10448731" cy="4505039"/>
          </a:xfrm>
        </p:spPr>
        <p:txBody>
          <a:bodyPr/>
          <a:lstStyle/>
          <a:p>
            <a:r>
              <a:rPr lang="zh-CN" altLang="en-US" b="1" dirty="0" smtClean="0"/>
              <a:t>嵌套</a:t>
            </a:r>
            <a:r>
              <a:rPr lang="en-US" altLang="zh-CN" b="1" dirty="0" smtClean="0"/>
              <a:t>if</a:t>
            </a:r>
            <a:r>
              <a:rPr lang="zh-CN" altLang="en-US" b="1" dirty="0" smtClean="0"/>
              <a:t>语句举例</a:t>
            </a:r>
            <a:r>
              <a:rPr lang="en-US" altLang="zh-CN" b="1" dirty="0" smtClean="0"/>
              <a:t>:</a:t>
            </a:r>
            <a:r>
              <a:rPr lang="en-US" altLang="zh-CN" dirty="0" smtClean="0"/>
              <a:t>  </a:t>
            </a:r>
            <a:r>
              <a:rPr lang="zh-CN" altLang="en-US" dirty="0" smtClean="0"/>
              <a:t>判别键盘输入字符的类别 。 </a:t>
            </a:r>
          </a:p>
          <a:p>
            <a:pPr lvl="1">
              <a:lnSpc>
                <a:spcPct val="60000"/>
              </a:lnSpc>
              <a:buFont typeface="Monotype Sorts"/>
              <a:buNone/>
            </a:pPr>
            <a:r>
              <a:rPr lang="en-US" altLang="zh-CN" dirty="0" smtClean="0">
                <a:latin typeface="Microsoft Sans Serif" pitchFamily="34" charset="0"/>
                <a:cs typeface="Microsoft Sans Serif" pitchFamily="34" charset="0"/>
              </a:rPr>
              <a:t>#</a:t>
            </a:r>
            <a:r>
              <a:rPr lang="en-US" altLang="zh-CN" dirty="0" err="1" smtClean="0">
                <a:latin typeface="Microsoft Sans Serif" pitchFamily="34" charset="0"/>
                <a:cs typeface="Microsoft Sans Serif" pitchFamily="34" charset="0"/>
              </a:rPr>
              <a:t>include"stdio.h</a:t>
            </a:r>
            <a:r>
              <a:rPr lang="en-US" altLang="zh-CN" dirty="0" smtClean="0">
                <a:latin typeface="Microsoft Sans Serif" pitchFamily="34" charset="0"/>
                <a:cs typeface="Microsoft Sans Serif" pitchFamily="34" charset="0"/>
              </a:rPr>
              <a:t>"</a:t>
            </a:r>
          </a:p>
          <a:p>
            <a:pPr lvl="1">
              <a:lnSpc>
                <a:spcPct val="60000"/>
              </a:lnSpc>
              <a:buFont typeface="Monotype Sorts"/>
              <a:buNone/>
            </a:pPr>
            <a:r>
              <a:rPr lang="en-US" altLang="zh-CN" dirty="0" err="1" smtClean="0">
                <a:latin typeface="Microsoft Sans Serif" pitchFamily="34" charset="0"/>
                <a:cs typeface="Microsoft Sans Serif" pitchFamily="34" charset="0"/>
              </a:rPr>
              <a:t>int</a:t>
            </a:r>
            <a:r>
              <a:rPr lang="en-US" altLang="zh-CN" dirty="0" smtClean="0">
                <a:latin typeface="Microsoft Sans Serif" pitchFamily="34" charset="0"/>
                <a:cs typeface="Microsoft Sans Serif" pitchFamily="34" charset="0"/>
              </a:rPr>
              <a:t> main()</a:t>
            </a:r>
          </a:p>
          <a:p>
            <a:pPr lvl="1">
              <a:lnSpc>
                <a:spcPct val="60000"/>
              </a:lnSpc>
              <a:buFont typeface="Monotype Sorts"/>
              <a:buNone/>
            </a:pPr>
            <a:r>
              <a:rPr lang="en-US" altLang="zh-CN" dirty="0" smtClean="0">
                <a:latin typeface="Microsoft Sans Serif" pitchFamily="34" charset="0"/>
                <a:cs typeface="Microsoft Sans Serif" pitchFamily="34" charset="0"/>
              </a:rPr>
              <a:t>{</a:t>
            </a:r>
          </a:p>
          <a:p>
            <a:pPr lvl="1">
              <a:lnSpc>
                <a:spcPct val="60000"/>
              </a:lnSpc>
              <a:buFont typeface="Monotype Sorts"/>
              <a:buNone/>
            </a:pPr>
            <a:r>
              <a:rPr lang="en-US" altLang="zh-CN" dirty="0" smtClean="0">
                <a:latin typeface="Microsoft Sans Serif" pitchFamily="34" charset="0"/>
                <a:cs typeface="Microsoft Sans Serif" pitchFamily="34" charset="0"/>
              </a:rPr>
              <a:t>    char c;</a:t>
            </a:r>
          </a:p>
          <a:p>
            <a:pPr lvl="1">
              <a:lnSpc>
                <a:spcPct val="60000"/>
              </a:lnSpc>
              <a:buFont typeface="Monotype Sorts"/>
              <a:buNone/>
            </a:pPr>
            <a:r>
              <a:rPr lang="en-US" altLang="zh-CN" dirty="0" smtClean="0">
                <a:latin typeface="Microsoft Sans Serif" pitchFamily="34" charset="0"/>
                <a:cs typeface="Microsoft Sans Serif" pitchFamily="34" charset="0"/>
              </a:rPr>
              <a:t>    </a:t>
            </a:r>
            <a:r>
              <a:rPr lang="en-US" altLang="zh-CN" dirty="0" err="1" smtClean="0">
                <a:latin typeface="Microsoft Sans Serif" pitchFamily="34" charset="0"/>
                <a:cs typeface="Microsoft Sans Serif" pitchFamily="34" charset="0"/>
              </a:rPr>
              <a:t>printf</a:t>
            </a:r>
            <a:r>
              <a:rPr lang="en-US" altLang="zh-CN" dirty="0" smtClean="0">
                <a:latin typeface="Microsoft Sans Serif" pitchFamily="34" charset="0"/>
                <a:cs typeface="Microsoft Sans Serif" pitchFamily="34" charset="0"/>
              </a:rPr>
              <a:t>("input a character:    ");</a:t>
            </a:r>
          </a:p>
          <a:p>
            <a:pPr lvl="1">
              <a:lnSpc>
                <a:spcPct val="60000"/>
              </a:lnSpc>
              <a:buFont typeface="Monotype Sorts"/>
              <a:buNone/>
            </a:pPr>
            <a:r>
              <a:rPr lang="en-US" altLang="zh-CN" dirty="0" smtClean="0">
                <a:latin typeface="Microsoft Sans Serif" pitchFamily="34" charset="0"/>
                <a:cs typeface="Microsoft Sans Serif" pitchFamily="34" charset="0"/>
              </a:rPr>
              <a:t>    c=</a:t>
            </a:r>
            <a:r>
              <a:rPr lang="en-US" altLang="zh-CN" dirty="0" err="1" smtClean="0">
                <a:latin typeface="Microsoft Sans Serif" pitchFamily="34" charset="0"/>
                <a:cs typeface="Microsoft Sans Serif" pitchFamily="34" charset="0"/>
              </a:rPr>
              <a:t>getchar</a:t>
            </a:r>
            <a:r>
              <a:rPr lang="en-US" altLang="zh-CN" dirty="0" smtClean="0">
                <a:latin typeface="Microsoft Sans Serif" pitchFamily="34" charset="0"/>
                <a:cs typeface="Microsoft Sans Serif" pitchFamily="34" charset="0"/>
              </a:rPr>
              <a:t>();</a:t>
            </a:r>
          </a:p>
          <a:p>
            <a:pPr lvl="1">
              <a:lnSpc>
                <a:spcPct val="60000"/>
              </a:lnSpc>
              <a:buFont typeface="Monotype Sorts"/>
              <a:buNone/>
            </a:pPr>
            <a:r>
              <a:rPr lang="en-US" altLang="zh-CN" dirty="0" smtClean="0">
                <a:latin typeface="Microsoft Sans Serif" pitchFamily="34" charset="0"/>
                <a:cs typeface="Microsoft Sans Serif" pitchFamily="34" charset="0"/>
              </a:rPr>
              <a:t>    if(c&lt;32)</a:t>
            </a:r>
          </a:p>
          <a:p>
            <a:pPr lvl="1">
              <a:lnSpc>
                <a:spcPct val="60000"/>
              </a:lnSpc>
              <a:buFont typeface="Monotype Sorts"/>
              <a:buNone/>
            </a:pPr>
            <a:r>
              <a:rPr lang="en-US" altLang="zh-CN" dirty="0" smtClean="0">
                <a:latin typeface="Microsoft Sans Serif" pitchFamily="34" charset="0"/>
                <a:cs typeface="Microsoft Sans Serif" pitchFamily="34" charset="0"/>
              </a:rPr>
              <a:t>            </a:t>
            </a:r>
            <a:r>
              <a:rPr lang="en-US" altLang="zh-CN" dirty="0" err="1" smtClean="0">
                <a:latin typeface="Microsoft Sans Serif" pitchFamily="34" charset="0"/>
                <a:cs typeface="Microsoft Sans Serif" pitchFamily="34" charset="0"/>
              </a:rPr>
              <a:t>printf</a:t>
            </a:r>
            <a:r>
              <a:rPr lang="en-US" altLang="zh-CN" dirty="0" smtClean="0">
                <a:latin typeface="Microsoft Sans Serif" pitchFamily="34" charset="0"/>
                <a:cs typeface="Microsoft Sans Serif" pitchFamily="34" charset="0"/>
              </a:rPr>
              <a:t>("This is a control character\n");</a:t>
            </a:r>
          </a:p>
          <a:p>
            <a:pPr lvl="1">
              <a:lnSpc>
                <a:spcPct val="60000"/>
              </a:lnSpc>
              <a:buFont typeface="Monotype Sorts"/>
              <a:buNone/>
            </a:pPr>
            <a:r>
              <a:rPr lang="en-US" altLang="zh-CN" dirty="0" smtClean="0">
                <a:latin typeface="Microsoft Sans Serif" pitchFamily="34" charset="0"/>
                <a:cs typeface="Microsoft Sans Serif" pitchFamily="34" charset="0"/>
              </a:rPr>
              <a:t>    else if(c&gt;='0'&amp;&amp;c&lt;='9')</a:t>
            </a:r>
          </a:p>
          <a:p>
            <a:pPr lvl="1">
              <a:lnSpc>
                <a:spcPct val="60000"/>
              </a:lnSpc>
              <a:buFont typeface="Monotype Sorts"/>
              <a:buNone/>
            </a:pPr>
            <a:r>
              <a:rPr lang="en-US" altLang="zh-CN" dirty="0" smtClean="0">
                <a:latin typeface="Microsoft Sans Serif" pitchFamily="34" charset="0"/>
                <a:cs typeface="Microsoft Sans Serif" pitchFamily="34" charset="0"/>
              </a:rPr>
              <a:t>                    </a:t>
            </a:r>
            <a:r>
              <a:rPr lang="en-US" altLang="zh-CN" dirty="0" err="1" smtClean="0">
                <a:latin typeface="Microsoft Sans Serif" pitchFamily="34" charset="0"/>
                <a:cs typeface="Microsoft Sans Serif" pitchFamily="34" charset="0"/>
              </a:rPr>
              <a:t>printf</a:t>
            </a:r>
            <a:r>
              <a:rPr lang="en-US" altLang="zh-CN" dirty="0" smtClean="0">
                <a:latin typeface="Microsoft Sans Serif" pitchFamily="34" charset="0"/>
                <a:cs typeface="Microsoft Sans Serif" pitchFamily="34" charset="0"/>
              </a:rPr>
              <a:t>("This is a digit\n");</a:t>
            </a:r>
          </a:p>
          <a:p>
            <a:pPr lvl="1">
              <a:lnSpc>
                <a:spcPct val="60000"/>
              </a:lnSpc>
              <a:buFont typeface="Monotype Sorts"/>
              <a:buNone/>
            </a:pPr>
            <a:r>
              <a:rPr lang="en-US" altLang="zh-CN" dirty="0" smtClean="0">
                <a:latin typeface="Microsoft Sans Serif" pitchFamily="34" charset="0"/>
                <a:cs typeface="Microsoft Sans Serif" pitchFamily="34" charset="0"/>
              </a:rPr>
              <a:t>            else if(c&gt;='A'&amp;&amp;c&lt;='Z')</a:t>
            </a:r>
          </a:p>
          <a:p>
            <a:pPr lvl="1">
              <a:lnSpc>
                <a:spcPct val="60000"/>
              </a:lnSpc>
              <a:buFont typeface="Monotype Sorts"/>
              <a:buNone/>
            </a:pPr>
            <a:r>
              <a:rPr lang="en-US" altLang="zh-CN" dirty="0" smtClean="0">
                <a:latin typeface="Microsoft Sans Serif" pitchFamily="34" charset="0"/>
                <a:cs typeface="Microsoft Sans Serif" pitchFamily="34" charset="0"/>
              </a:rPr>
              <a:t>                            </a:t>
            </a:r>
            <a:r>
              <a:rPr lang="en-US" altLang="zh-CN" dirty="0" err="1" smtClean="0">
                <a:latin typeface="Microsoft Sans Serif" pitchFamily="34" charset="0"/>
                <a:cs typeface="Microsoft Sans Serif" pitchFamily="34" charset="0"/>
              </a:rPr>
              <a:t>printf</a:t>
            </a:r>
            <a:r>
              <a:rPr lang="en-US" altLang="zh-CN" dirty="0" smtClean="0">
                <a:latin typeface="Microsoft Sans Serif" pitchFamily="34" charset="0"/>
                <a:cs typeface="Microsoft Sans Serif" pitchFamily="34" charset="0"/>
              </a:rPr>
              <a:t>("This is a capital letter\n");</a:t>
            </a:r>
          </a:p>
          <a:p>
            <a:pPr lvl="1">
              <a:lnSpc>
                <a:spcPct val="60000"/>
              </a:lnSpc>
              <a:buFont typeface="Monotype Sorts"/>
              <a:buNone/>
            </a:pPr>
            <a:r>
              <a:rPr lang="en-US" altLang="zh-CN" dirty="0" smtClean="0">
                <a:latin typeface="Microsoft Sans Serif" pitchFamily="34" charset="0"/>
                <a:cs typeface="Microsoft Sans Serif" pitchFamily="34" charset="0"/>
              </a:rPr>
              <a:t>                    else if(c&gt;='a'&amp;&amp;c&lt;='z')</a:t>
            </a:r>
          </a:p>
          <a:p>
            <a:pPr lvl="1">
              <a:lnSpc>
                <a:spcPct val="60000"/>
              </a:lnSpc>
              <a:buFont typeface="Monotype Sorts"/>
              <a:buNone/>
            </a:pPr>
            <a:r>
              <a:rPr lang="en-US" altLang="zh-CN" dirty="0" smtClean="0">
                <a:latin typeface="Microsoft Sans Serif" pitchFamily="34" charset="0"/>
                <a:cs typeface="Microsoft Sans Serif" pitchFamily="34" charset="0"/>
              </a:rPr>
              <a:t>                                   </a:t>
            </a:r>
            <a:r>
              <a:rPr lang="en-US" altLang="zh-CN" dirty="0" err="1" smtClean="0">
                <a:latin typeface="Microsoft Sans Serif" pitchFamily="34" charset="0"/>
                <a:cs typeface="Microsoft Sans Serif" pitchFamily="34" charset="0"/>
              </a:rPr>
              <a:t>printf</a:t>
            </a:r>
            <a:r>
              <a:rPr lang="en-US" altLang="zh-CN" dirty="0" smtClean="0">
                <a:latin typeface="Microsoft Sans Serif" pitchFamily="34" charset="0"/>
                <a:cs typeface="Microsoft Sans Serif" pitchFamily="34" charset="0"/>
              </a:rPr>
              <a:t>("This is a small letter\n");</a:t>
            </a:r>
          </a:p>
          <a:p>
            <a:pPr lvl="1">
              <a:lnSpc>
                <a:spcPct val="60000"/>
              </a:lnSpc>
              <a:buFont typeface="Monotype Sorts"/>
              <a:buNone/>
            </a:pPr>
            <a:r>
              <a:rPr lang="en-US" altLang="zh-CN" dirty="0" smtClean="0">
                <a:latin typeface="Microsoft Sans Serif" pitchFamily="34" charset="0"/>
                <a:cs typeface="Microsoft Sans Serif" pitchFamily="34" charset="0"/>
              </a:rPr>
              <a:t>                            else</a:t>
            </a:r>
          </a:p>
          <a:p>
            <a:pPr lvl="1">
              <a:lnSpc>
                <a:spcPct val="60000"/>
              </a:lnSpc>
              <a:buFont typeface="Monotype Sorts"/>
              <a:buNone/>
            </a:pPr>
            <a:r>
              <a:rPr lang="en-US" altLang="zh-CN" dirty="0" smtClean="0">
                <a:latin typeface="Microsoft Sans Serif" pitchFamily="34" charset="0"/>
                <a:cs typeface="Microsoft Sans Serif" pitchFamily="34" charset="0"/>
              </a:rPr>
              <a:t>                               </a:t>
            </a:r>
            <a:r>
              <a:rPr lang="en-US" altLang="zh-CN" dirty="0" err="1" smtClean="0">
                <a:latin typeface="Microsoft Sans Serif" pitchFamily="34" charset="0"/>
                <a:cs typeface="Microsoft Sans Serif" pitchFamily="34" charset="0"/>
              </a:rPr>
              <a:t>printf</a:t>
            </a:r>
            <a:r>
              <a:rPr lang="en-US" altLang="zh-CN" dirty="0" smtClean="0">
                <a:latin typeface="Microsoft Sans Serif" pitchFamily="34" charset="0"/>
                <a:cs typeface="Microsoft Sans Serif" pitchFamily="34" charset="0"/>
              </a:rPr>
              <a:t>("This is other character\n");</a:t>
            </a:r>
          </a:p>
          <a:p>
            <a:pPr lvl="1">
              <a:lnSpc>
                <a:spcPct val="60000"/>
              </a:lnSpc>
              <a:buFont typeface="Monotype Sorts"/>
              <a:buNone/>
            </a:pPr>
            <a:r>
              <a:rPr lang="en-US" altLang="zh-CN" dirty="0" smtClean="0">
                <a:latin typeface="Microsoft Sans Serif" pitchFamily="34" charset="0"/>
                <a:cs typeface="Microsoft Sans Serif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77259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9672" y="315408"/>
            <a:ext cx="1017969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kern="100" dirty="0" smtClean="0">
                <a:solidFill>
                  <a:srgbClr val="C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//if</a:t>
            </a:r>
            <a:r>
              <a:rPr lang="zh-CN" altLang="en-US" sz="2000" b="1" kern="100" dirty="0">
                <a:solidFill>
                  <a:srgbClr val="C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语句</a:t>
            </a:r>
            <a:r>
              <a:rPr lang="zh-CN" altLang="en-US" sz="2000" b="1" kern="100" dirty="0" smtClean="0">
                <a:solidFill>
                  <a:srgbClr val="C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举例</a:t>
            </a:r>
            <a:r>
              <a:rPr lang="en-US" altLang="zh-CN" sz="2000" b="1" kern="100" dirty="0" smtClean="0">
                <a:solidFill>
                  <a:srgbClr val="C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zh-CN" altLang="zh-CN" sz="2000" b="1" dirty="0" smtClean="0">
                <a:solidFill>
                  <a:srgbClr val="C00000"/>
                </a:solidFill>
              </a:rPr>
              <a:t>求</a:t>
            </a:r>
            <a:r>
              <a:rPr lang="zh-CN" altLang="zh-CN" sz="2000" b="1" dirty="0">
                <a:solidFill>
                  <a:srgbClr val="C00000"/>
                </a:solidFill>
              </a:rPr>
              <a:t>一元二次方程</a:t>
            </a:r>
            <a:r>
              <a:rPr lang="en-US" altLang="zh-CN" sz="2000" b="1" dirty="0">
                <a:solidFill>
                  <a:srgbClr val="C00000"/>
                </a:solidFill>
              </a:rPr>
              <a:t>ax</a:t>
            </a:r>
            <a:r>
              <a:rPr lang="en-US" altLang="zh-CN" sz="2000" b="1" baseline="30000" dirty="0">
                <a:solidFill>
                  <a:srgbClr val="C00000"/>
                </a:solidFill>
              </a:rPr>
              <a:t>2</a:t>
            </a:r>
            <a:r>
              <a:rPr lang="en-US" altLang="zh-CN" sz="2000" b="1" dirty="0">
                <a:solidFill>
                  <a:srgbClr val="C00000"/>
                </a:solidFill>
              </a:rPr>
              <a:t>+bx+c=0</a:t>
            </a:r>
            <a:r>
              <a:rPr lang="zh-CN" altLang="zh-CN" sz="2000" b="1" dirty="0">
                <a:solidFill>
                  <a:srgbClr val="C00000"/>
                </a:solidFill>
              </a:rPr>
              <a:t>的解</a:t>
            </a:r>
            <a:r>
              <a:rPr lang="en-US" altLang="zh-CN" sz="2000" b="1" dirty="0">
                <a:solidFill>
                  <a:srgbClr val="C00000"/>
                </a:solidFill>
              </a:rPr>
              <a:t>(a≠0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)</a:t>
            </a:r>
            <a:endParaRPr lang="en-US" altLang="zh-CN" sz="2000" b="1" kern="100" dirty="0" smtClean="0">
              <a:solidFill>
                <a:srgbClr val="C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sz="2000" kern="1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include &lt;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stdio.h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 </a:t>
            </a:r>
            <a:endParaRPr lang="en-US" altLang="zh-CN" sz="2000" kern="10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sz="2000" kern="1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include &lt;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math.h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 </a:t>
            </a:r>
            <a:r>
              <a:rPr lang="en-US" altLang="zh-CN" sz="2000" kern="10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en-US" sz="2000" kern="100" dirty="0" smtClean="0">
              <a:solidFill>
                <a:srgbClr val="00B05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sz="2000" kern="1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000" kern="1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main(){</a:t>
            </a:r>
          </a:p>
          <a:p>
            <a:r>
              <a:rPr lang="en-US" altLang="zh-CN" sz="2000" kern="1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float a,b,c,disc,x1,x2,p,q;</a:t>
            </a:r>
          </a:p>
          <a:p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scanf</a:t>
            </a:r>
            <a:r>
              <a:rPr lang="en-US" altLang="zh-CN" sz="2000" kern="1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(“%</a:t>
            </a:r>
            <a:r>
              <a:rPr lang="en-US" altLang="zh-CN" sz="2000" kern="1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f%f%f</a:t>
            </a:r>
            <a:r>
              <a:rPr lang="en-US" altLang="zh-CN" sz="2000" kern="1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”, 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&amp;a, &amp;b, &amp;c); </a:t>
            </a:r>
            <a:r>
              <a:rPr lang="en-US" altLang="zh-CN" sz="2000" kern="1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</a:t>
            </a:r>
            <a:r>
              <a:rPr lang="zh-CN" altLang="en-US" sz="2000" kern="1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最好加上一行：</a:t>
            </a:r>
            <a:r>
              <a:rPr lang="en-US" altLang="zh-CN" sz="2000" kern="1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assert(a);</a:t>
            </a:r>
            <a:endParaRPr lang="en-US" altLang="zh-CN" sz="2000" kern="100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disc=b*b-4*a*c;</a:t>
            </a:r>
          </a:p>
          <a:p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r>
              <a:rPr lang="en-US" altLang="zh-CN" sz="2000" b="1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if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fabs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(disc)&lt;=1e-6) </a:t>
            </a:r>
            <a:r>
              <a:rPr lang="en-US" altLang="zh-CN" sz="2000" kern="1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//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fabs</a:t>
            </a:r>
            <a:r>
              <a:rPr lang="en-US" altLang="zh-CN" sz="2000" kern="1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为</a:t>
            </a:r>
            <a:r>
              <a:rPr lang="zh-CN" altLang="en-US" sz="2000" kern="1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求绝对值的库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函数</a:t>
            </a:r>
          </a:p>
          <a:p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printf("x1=x2=%7.2f\n",-b/(2*a</a:t>
            </a:r>
            <a:r>
              <a:rPr lang="en-US" altLang="zh-CN" sz="2000" kern="1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));  //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两</a:t>
            </a:r>
            <a:r>
              <a:rPr lang="zh-CN" altLang="en-US" sz="2000" kern="1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个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相等</a:t>
            </a:r>
            <a:r>
              <a:rPr lang="zh-CN" altLang="en-US" sz="2000" kern="1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实根</a:t>
            </a:r>
            <a:endParaRPr lang="zh-CN" altLang="en-US" sz="2000" kern="1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r>
              <a:rPr lang="en-US" altLang="zh-CN" sz="2000" b="1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else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000" b="1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if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(disc&gt;1e-6){</a:t>
            </a:r>
          </a:p>
          <a:p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   x1=(-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b+sqrt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(disc))/(2*a</a:t>
            </a:r>
            <a:r>
              <a:rPr lang="en-US" altLang="zh-CN" sz="2000" kern="1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  //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求两个不相等的实根</a:t>
            </a:r>
          </a:p>
          <a:p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   x2=(-b-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sqrt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(disc))/(2*a);</a:t>
            </a:r>
          </a:p>
          <a:p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printf("x1=%7.2f,x2=%7.2f\n", x1, x2);}</a:t>
            </a:r>
          </a:p>
          <a:p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000" b="1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else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{</a:t>
            </a:r>
          </a:p>
          <a:p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   p=-b/(2*a); </a:t>
            </a:r>
            <a:r>
              <a:rPr lang="en-US" altLang="zh-CN" sz="2000" kern="1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//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求两个共轭复根的实部</a:t>
            </a:r>
            <a:endParaRPr lang="en-US" altLang="zh-CN" sz="2000" kern="1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   q=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sqrt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fabs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(disc))/(2*a); </a:t>
            </a:r>
            <a:r>
              <a:rPr lang="en-US" altLang="zh-CN" sz="2000" kern="1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//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求共轭复根的虚部</a:t>
            </a:r>
          </a:p>
          <a:p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   printf("x1=%7.2f+%</a:t>
            </a:r>
            <a:r>
              <a:rPr lang="en-US" altLang="zh-CN" sz="2000" kern="1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7.2f </a:t>
            </a:r>
            <a:r>
              <a:rPr lang="en-US" altLang="zh-CN" sz="2000" kern="1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\n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",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p,q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 //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输出共轭复根</a:t>
            </a:r>
          </a:p>
          <a:p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printf("x2=%7.2f - %7.2f 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\n", p, q);}</a:t>
            </a:r>
          </a:p>
          <a:p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sz="2000" kern="1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zh-CN" sz="2000" kern="1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93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分支结构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条件算符</a:t>
            </a:r>
            <a:r>
              <a:rPr lang="en-US" altLang="zh-CN" dirty="0"/>
              <a:t> </a:t>
            </a:r>
            <a:r>
              <a:rPr lang="en-US" altLang="zh-CN" u="sng" dirty="0" smtClean="0"/>
              <a:t> </a:t>
            </a:r>
            <a:r>
              <a:rPr lang="zh-CN" altLang="en-US" u="sng" dirty="0" smtClean="0"/>
              <a:t>？ ：</a:t>
            </a:r>
            <a:endParaRPr lang="en-US" altLang="zh-CN" u="sng" dirty="0" smtClean="0"/>
          </a:p>
          <a:p>
            <a:pPr marL="457200" lvl="1" indent="0">
              <a:buNone/>
            </a:pPr>
            <a:r>
              <a:rPr lang="en-US" altLang="zh-CN" dirty="0" smtClean="0"/>
              <a:t>C</a:t>
            </a:r>
            <a:r>
              <a:rPr lang="zh-CN" altLang="en-US" dirty="0" smtClean="0"/>
              <a:t>语言中唯一的一个三目运算符。</a:t>
            </a:r>
            <a:endParaRPr lang="en-US" altLang="zh-CN" dirty="0" smtClean="0"/>
          </a:p>
          <a:p>
            <a:r>
              <a:rPr lang="zh-CN" altLang="en-US" dirty="0"/>
              <a:t>条件表达式</a:t>
            </a:r>
          </a:p>
          <a:p>
            <a:pPr marL="914400" lvl="2" indent="0">
              <a:buNone/>
            </a:pPr>
            <a:r>
              <a:rPr lang="en-US" altLang="zh-CN" sz="2200" b="1" dirty="0" smtClean="0">
                <a:latin typeface="Courier New" pitchFamily="49" charset="0"/>
              </a:rPr>
              <a:t>exp1 ? exp2 : exp3</a:t>
            </a:r>
          </a:p>
          <a:p>
            <a:pPr marL="914400" lvl="2" indent="0">
              <a:buNone/>
            </a:pPr>
            <a:endParaRPr lang="en-US" altLang="zh-CN" sz="2200" b="1" dirty="0">
              <a:latin typeface="Courier New" pitchFamily="49" charset="0"/>
            </a:endParaRPr>
          </a:p>
          <a:p>
            <a:r>
              <a:rPr lang="zh-CN" altLang="en-US" dirty="0"/>
              <a:t>计算顺序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先计算</a:t>
            </a:r>
            <a:r>
              <a:rPr lang="en-US" altLang="zh-CN" dirty="0" smtClean="0"/>
              <a:t>exp1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</a:t>
            </a:r>
            <a:r>
              <a:rPr lang="en-US" altLang="zh-CN" dirty="0"/>
              <a:t>exp1</a:t>
            </a:r>
            <a:r>
              <a:rPr lang="zh-CN" altLang="en-US" dirty="0"/>
              <a:t>为“真”</a:t>
            </a:r>
            <a:r>
              <a:rPr lang="zh-CN" altLang="en-US" dirty="0" smtClean="0"/>
              <a:t>，则条件表达式</a:t>
            </a:r>
            <a:r>
              <a:rPr lang="zh-CN" altLang="en-US" dirty="0"/>
              <a:t>的值为</a:t>
            </a:r>
            <a:r>
              <a:rPr lang="en-US" altLang="zh-CN" dirty="0"/>
              <a:t>exp2</a:t>
            </a:r>
            <a:r>
              <a:rPr lang="zh-CN" altLang="en-US" dirty="0"/>
              <a:t>的</a:t>
            </a:r>
            <a:r>
              <a:rPr lang="zh-CN" altLang="en-US" dirty="0" smtClean="0"/>
              <a:t>值，</a:t>
            </a:r>
            <a:endParaRPr lang="zh-CN" altLang="en-US" dirty="0"/>
          </a:p>
          <a:p>
            <a:pPr lvl="1"/>
            <a:r>
              <a:rPr lang="zh-CN" altLang="en-US" dirty="0"/>
              <a:t>若</a:t>
            </a:r>
            <a:r>
              <a:rPr lang="en-US" altLang="zh-CN" dirty="0"/>
              <a:t>exp1</a:t>
            </a:r>
            <a:r>
              <a:rPr lang="zh-CN" altLang="en-US" dirty="0"/>
              <a:t>为“假”</a:t>
            </a:r>
            <a:r>
              <a:rPr lang="zh-CN" altLang="en-US" dirty="0" smtClean="0"/>
              <a:t>，</a:t>
            </a:r>
            <a:r>
              <a:rPr lang="zh-CN" altLang="en-US" dirty="0"/>
              <a:t>则条件</a:t>
            </a:r>
            <a:r>
              <a:rPr lang="zh-CN" altLang="en-US" dirty="0" smtClean="0"/>
              <a:t>表达式</a:t>
            </a:r>
            <a:r>
              <a:rPr lang="zh-CN" altLang="en-US" dirty="0"/>
              <a:t>的值为</a:t>
            </a:r>
            <a:r>
              <a:rPr lang="en-US" altLang="zh-CN" dirty="0"/>
              <a:t>exp3</a:t>
            </a:r>
            <a:r>
              <a:rPr lang="zh-CN" altLang="en-US" dirty="0"/>
              <a:t>的</a:t>
            </a:r>
            <a:r>
              <a:rPr lang="zh-CN" altLang="en-US" dirty="0" smtClean="0"/>
              <a:t>值。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6064898" y="1651044"/>
            <a:ext cx="5486400" cy="452591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条件算符的功能类似于</a:t>
            </a:r>
            <a:r>
              <a:rPr lang="zh-CN" altLang="en-US" b="1" dirty="0" smtClean="0">
                <a:solidFill>
                  <a:srgbClr val="C00000"/>
                </a:solidFill>
              </a:rPr>
              <a:t>简单选择结构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b="1" dirty="0" smtClean="0"/>
          </a:p>
          <a:p>
            <a:r>
              <a:rPr lang="zh-CN" altLang="en-US" dirty="0" smtClean="0"/>
              <a:t>举例：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max = (x&gt;y) ? x : y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如同：</a:t>
            </a:r>
            <a:r>
              <a:rPr lang="zh-CN" altLang="en-US" dirty="0"/>
              <a:t>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if (x&gt;y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max </a:t>
            </a:r>
            <a:r>
              <a:rPr lang="en-US" altLang="zh-CN" dirty="0"/>
              <a:t>= x;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else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max </a:t>
            </a:r>
            <a:r>
              <a:rPr lang="en-US" altLang="zh-CN" dirty="0"/>
              <a:t>= y;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1452225" y="6356350"/>
            <a:ext cx="739775" cy="365125"/>
          </a:xfrm>
        </p:spPr>
        <p:txBody>
          <a:bodyPr/>
          <a:lstStyle/>
          <a:p>
            <a:fld id="{8699F50C-BE38-4BD0-BA84-9B090E1F2B9B}" type="slidenum">
              <a:rPr lang="en-US" altLang="zh-CN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5737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14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 </a:t>
            </a:r>
            <a:r>
              <a:rPr lang="zh-CN" altLang="en-US" dirty="0"/>
              <a:t>分支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4</a:t>
            </a:r>
            <a:r>
              <a:rPr lang="en-US" altLang="zh-CN" b="1" dirty="0"/>
              <a:t>.</a:t>
            </a:r>
            <a:r>
              <a:rPr lang="en-US" altLang="zh-CN" b="1" dirty="0" smtClean="0"/>
              <a:t>  switch</a:t>
            </a:r>
            <a:r>
              <a:rPr lang="zh-CN" altLang="en-US" b="1" dirty="0" smtClean="0"/>
              <a:t>语句</a:t>
            </a:r>
            <a:endParaRPr lang="en-US" altLang="zh-CN" b="1" dirty="0" smtClean="0"/>
          </a:p>
          <a:p>
            <a:r>
              <a:rPr lang="zh-CN" altLang="en-US" dirty="0" smtClean="0">
                <a:latin typeface="Courier New" pitchFamily="49" charset="0"/>
              </a:rPr>
              <a:t>适用于实现</a:t>
            </a:r>
            <a:r>
              <a:rPr lang="zh-CN" altLang="en-US" dirty="0">
                <a:latin typeface="Courier New" pitchFamily="49" charset="0"/>
              </a:rPr>
              <a:t>多分支的选择结构。</a:t>
            </a:r>
            <a:endParaRPr lang="en-US" altLang="zh-CN" dirty="0">
              <a:latin typeface="Courier New" pitchFamily="49" charset="0"/>
            </a:endParaRPr>
          </a:p>
          <a:p>
            <a:r>
              <a:rPr lang="zh-CN" altLang="en-US" dirty="0" smtClean="0">
                <a:latin typeface="Courier New" pitchFamily="49" charset="0"/>
              </a:rPr>
              <a:t>使用形式：</a:t>
            </a:r>
            <a:endParaRPr lang="en-US" altLang="zh-CN" dirty="0">
              <a:latin typeface="Courier New" pitchFamily="49" charset="0"/>
            </a:endParaRPr>
          </a:p>
          <a:p>
            <a:pPr lvl="1">
              <a:buFont typeface="Monotype Sorts"/>
              <a:buNone/>
            </a:pPr>
            <a:r>
              <a:rPr lang="zh-CN" altLang="en-US" b="1" dirty="0">
                <a:solidFill>
                  <a:srgbClr val="0070C0"/>
                </a:solidFill>
                <a:latin typeface="Courier New" pitchFamily="49" charset="0"/>
              </a:rPr>
              <a:t>	</a:t>
            </a:r>
            <a:r>
              <a:rPr lang="en-US" altLang="zh-CN" b="1" dirty="0">
                <a:solidFill>
                  <a:srgbClr val="0070C0"/>
                </a:solidFill>
                <a:latin typeface="Courier New" pitchFamily="49" charset="0"/>
              </a:rPr>
              <a:t>switch (</a:t>
            </a:r>
            <a:r>
              <a:rPr lang="zh-CN" altLang="en-US" b="1" dirty="0" smtClean="0">
                <a:solidFill>
                  <a:srgbClr val="C00000"/>
                </a:solidFill>
                <a:latin typeface="Courier New" pitchFamily="49" charset="0"/>
              </a:rPr>
              <a:t>整型表达式</a:t>
            </a:r>
            <a:r>
              <a:rPr lang="en-US" altLang="zh-CN" b="1" dirty="0">
                <a:solidFill>
                  <a:srgbClr val="0070C0"/>
                </a:solidFill>
                <a:latin typeface="Courier New" pitchFamily="49" charset="0"/>
              </a:rPr>
              <a:t>)</a:t>
            </a:r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altLang="zh-CN" b="1" dirty="0">
                <a:solidFill>
                  <a:srgbClr val="0070C0"/>
                </a:solidFill>
                <a:latin typeface="Courier New" pitchFamily="49" charset="0"/>
              </a:rPr>
              <a:t>{  </a:t>
            </a:r>
          </a:p>
          <a:p>
            <a:pPr lvl="1">
              <a:buFont typeface="Monotype Sorts"/>
              <a:buNone/>
            </a:pPr>
            <a:r>
              <a:rPr lang="en-US" altLang="zh-CN" b="1" dirty="0">
                <a:solidFill>
                  <a:srgbClr val="0070C0"/>
                </a:solidFill>
                <a:latin typeface="Courier New" pitchFamily="49" charset="0"/>
              </a:rPr>
              <a:t>		  case </a:t>
            </a:r>
            <a:r>
              <a:rPr lang="zh-CN" altLang="en-US" b="1" dirty="0">
                <a:solidFill>
                  <a:srgbClr val="C00000"/>
                </a:solidFill>
                <a:latin typeface="Courier New" pitchFamily="49" charset="0"/>
              </a:rPr>
              <a:t>常量表达式</a:t>
            </a:r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</a:rPr>
              <a:t>1: </a:t>
            </a:r>
            <a:r>
              <a:rPr lang="en-US" altLang="zh-CN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zh-CN" altLang="en-US" b="1" i="1" dirty="0">
                <a:solidFill>
                  <a:srgbClr val="0070C0"/>
                </a:solidFill>
                <a:latin typeface="Courier New" pitchFamily="49" charset="0"/>
              </a:rPr>
              <a:t>语句</a:t>
            </a:r>
            <a:r>
              <a:rPr lang="zh-CN" altLang="en-US" b="1" i="1" dirty="0" smtClean="0">
                <a:solidFill>
                  <a:srgbClr val="0070C0"/>
                </a:solidFill>
                <a:latin typeface="Courier New" pitchFamily="49" charset="0"/>
              </a:rPr>
              <a:t>；</a:t>
            </a:r>
            <a:endParaRPr lang="en-US" altLang="zh-CN" b="1" i="1" dirty="0" smtClean="0">
              <a:solidFill>
                <a:srgbClr val="0070C0"/>
              </a:solidFill>
              <a:latin typeface="Courier New" pitchFamily="49" charset="0"/>
            </a:endParaRPr>
          </a:p>
          <a:p>
            <a:pPr lvl="1">
              <a:buFont typeface="Monotype Sorts"/>
              <a:buNone/>
            </a:pPr>
            <a:r>
              <a:rPr lang="en-US" altLang="zh-CN" b="1" i="1" dirty="0">
                <a:solidFill>
                  <a:srgbClr val="0070C0"/>
                </a:solidFill>
                <a:latin typeface="Courier New" pitchFamily="49" charset="0"/>
              </a:rPr>
              <a:t>	</a:t>
            </a:r>
            <a:r>
              <a:rPr lang="en-US" altLang="zh-CN" b="1" i="1" dirty="0" smtClean="0">
                <a:solidFill>
                  <a:srgbClr val="0070C0"/>
                </a:solidFill>
                <a:latin typeface="Courier New" pitchFamily="49" charset="0"/>
              </a:rPr>
              <a:t>				break</a:t>
            </a:r>
            <a:r>
              <a:rPr lang="zh-CN" altLang="en-US" b="1" i="1" dirty="0">
                <a:solidFill>
                  <a:srgbClr val="0070C0"/>
                </a:solidFill>
                <a:latin typeface="Courier New" pitchFamily="49" charset="0"/>
              </a:rPr>
              <a:t>；</a:t>
            </a:r>
            <a:r>
              <a:rPr lang="en-US" altLang="zh-CN" b="1" i="1" dirty="0">
                <a:solidFill>
                  <a:srgbClr val="0070C0"/>
                </a:solidFill>
                <a:latin typeface="Courier New" pitchFamily="49" charset="0"/>
              </a:rPr>
              <a:t> </a:t>
            </a:r>
          </a:p>
          <a:p>
            <a:pPr lvl="1">
              <a:buNone/>
            </a:pPr>
            <a:r>
              <a:rPr lang="en-US" altLang="zh-CN" b="1" dirty="0">
                <a:solidFill>
                  <a:srgbClr val="0070C0"/>
                </a:solidFill>
                <a:latin typeface="Courier New" pitchFamily="49" charset="0"/>
              </a:rPr>
              <a:t>		  case </a:t>
            </a:r>
            <a:r>
              <a:rPr lang="zh-CN" altLang="en-US" b="1" dirty="0">
                <a:solidFill>
                  <a:srgbClr val="C00000"/>
                </a:solidFill>
                <a:latin typeface="Courier New" pitchFamily="49" charset="0"/>
              </a:rPr>
              <a:t>常量表达式</a:t>
            </a:r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</a:rPr>
              <a:t>2:  </a:t>
            </a:r>
            <a:r>
              <a:rPr lang="zh-CN" altLang="en-US" b="1" i="1" dirty="0">
                <a:solidFill>
                  <a:srgbClr val="0070C0"/>
                </a:solidFill>
                <a:latin typeface="Courier New" pitchFamily="49" charset="0"/>
              </a:rPr>
              <a:t>语句</a:t>
            </a:r>
            <a:r>
              <a:rPr lang="zh-CN" altLang="en-US" b="1" i="1" dirty="0" smtClean="0">
                <a:solidFill>
                  <a:srgbClr val="0070C0"/>
                </a:solidFill>
                <a:latin typeface="Courier New" pitchFamily="49" charset="0"/>
              </a:rPr>
              <a:t>；</a:t>
            </a:r>
            <a:endParaRPr lang="en-US" altLang="zh-CN" b="1" i="1" dirty="0" smtClean="0">
              <a:solidFill>
                <a:srgbClr val="0070C0"/>
              </a:solidFill>
              <a:latin typeface="Courier New" pitchFamily="49" charset="0"/>
            </a:endParaRPr>
          </a:p>
          <a:p>
            <a:pPr lvl="1">
              <a:buNone/>
            </a:pPr>
            <a:r>
              <a:rPr lang="en-US" altLang="zh-CN" b="1" i="1" dirty="0">
                <a:solidFill>
                  <a:srgbClr val="0070C0"/>
                </a:solidFill>
                <a:latin typeface="Courier New" pitchFamily="49" charset="0"/>
              </a:rPr>
              <a:t>	</a:t>
            </a:r>
            <a:r>
              <a:rPr lang="en-US" altLang="zh-CN" b="1" i="1" dirty="0" smtClean="0">
                <a:solidFill>
                  <a:srgbClr val="0070C0"/>
                </a:solidFill>
                <a:latin typeface="Courier New" pitchFamily="49" charset="0"/>
              </a:rPr>
              <a:t>				break</a:t>
            </a:r>
            <a:r>
              <a:rPr lang="zh-CN" altLang="en-US" b="1" i="1" dirty="0">
                <a:solidFill>
                  <a:srgbClr val="0070C0"/>
                </a:solidFill>
                <a:latin typeface="Courier New" pitchFamily="49" charset="0"/>
              </a:rPr>
              <a:t>；</a:t>
            </a:r>
            <a:r>
              <a:rPr lang="en-US" altLang="zh-CN" b="1" i="1" dirty="0">
                <a:solidFill>
                  <a:srgbClr val="0070C0"/>
                </a:solidFill>
                <a:latin typeface="Courier New" pitchFamily="49" charset="0"/>
              </a:rPr>
              <a:t> </a:t>
            </a:r>
          </a:p>
          <a:p>
            <a:pPr lvl="1" algn="ctr">
              <a:buFont typeface="Monotype Sorts"/>
              <a:buNone/>
            </a:pPr>
            <a:r>
              <a:rPr lang="en-US" altLang="zh-CN" b="1" dirty="0">
                <a:solidFill>
                  <a:srgbClr val="0070C0"/>
                </a:solidFill>
                <a:latin typeface="Courier New" pitchFamily="49" charset="0"/>
              </a:rPr>
              <a:t>... ...</a:t>
            </a:r>
          </a:p>
          <a:p>
            <a:pPr lvl="1">
              <a:buNone/>
            </a:pPr>
            <a:r>
              <a:rPr lang="en-US" altLang="zh-CN" b="1" dirty="0">
                <a:solidFill>
                  <a:srgbClr val="0070C0"/>
                </a:solidFill>
                <a:latin typeface="Courier New" pitchFamily="49" charset="0"/>
              </a:rPr>
              <a:t>		  case </a:t>
            </a:r>
            <a:r>
              <a:rPr lang="zh-CN" altLang="en-US" b="1" dirty="0">
                <a:solidFill>
                  <a:srgbClr val="C00000"/>
                </a:solidFill>
                <a:latin typeface="Courier New" pitchFamily="49" charset="0"/>
              </a:rPr>
              <a:t>常量表达式</a:t>
            </a:r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</a:rPr>
              <a:t>n:  </a:t>
            </a:r>
            <a:r>
              <a:rPr lang="zh-CN" altLang="en-US" b="1" i="1" dirty="0">
                <a:solidFill>
                  <a:srgbClr val="0070C0"/>
                </a:solidFill>
                <a:latin typeface="Courier New" pitchFamily="49" charset="0"/>
              </a:rPr>
              <a:t>语句</a:t>
            </a:r>
            <a:r>
              <a:rPr lang="zh-CN" altLang="en-US" b="1" i="1" dirty="0" smtClean="0">
                <a:solidFill>
                  <a:srgbClr val="0070C0"/>
                </a:solidFill>
                <a:latin typeface="Courier New" pitchFamily="49" charset="0"/>
              </a:rPr>
              <a:t>；</a:t>
            </a:r>
            <a:endParaRPr lang="en-US" altLang="zh-CN" b="1" i="1" dirty="0" smtClean="0">
              <a:solidFill>
                <a:srgbClr val="0070C0"/>
              </a:solidFill>
              <a:latin typeface="Courier New" pitchFamily="49" charset="0"/>
            </a:endParaRPr>
          </a:p>
          <a:p>
            <a:pPr lvl="1">
              <a:buNone/>
            </a:pPr>
            <a:r>
              <a:rPr lang="en-US" altLang="zh-CN" b="1" i="1" dirty="0">
                <a:solidFill>
                  <a:srgbClr val="0070C0"/>
                </a:solidFill>
                <a:latin typeface="Courier New" pitchFamily="49" charset="0"/>
              </a:rPr>
              <a:t>	</a:t>
            </a:r>
            <a:r>
              <a:rPr lang="en-US" altLang="zh-CN" b="1" i="1" dirty="0" smtClean="0">
                <a:solidFill>
                  <a:srgbClr val="0070C0"/>
                </a:solidFill>
                <a:latin typeface="Courier New" pitchFamily="49" charset="0"/>
              </a:rPr>
              <a:t>				break</a:t>
            </a:r>
            <a:r>
              <a:rPr lang="zh-CN" altLang="en-US" b="1" i="1" dirty="0">
                <a:solidFill>
                  <a:srgbClr val="0070C0"/>
                </a:solidFill>
                <a:latin typeface="Courier New" pitchFamily="49" charset="0"/>
              </a:rPr>
              <a:t>；</a:t>
            </a:r>
            <a:r>
              <a:rPr lang="en-US" altLang="zh-CN" b="1" i="1" dirty="0">
                <a:solidFill>
                  <a:srgbClr val="0070C0"/>
                </a:solidFill>
                <a:latin typeface="Courier New" pitchFamily="49" charset="0"/>
              </a:rPr>
              <a:t> </a:t>
            </a:r>
          </a:p>
          <a:p>
            <a:pPr lvl="1">
              <a:buFont typeface="Monotype Sorts"/>
              <a:buNone/>
            </a:pPr>
            <a:r>
              <a:rPr lang="en-US" altLang="zh-CN" b="1" dirty="0">
                <a:solidFill>
                  <a:srgbClr val="0070C0"/>
                </a:solidFill>
                <a:latin typeface="Courier New" pitchFamily="49" charset="0"/>
              </a:rPr>
              <a:t>		  default: </a:t>
            </a:r>
            <a:r>
              <a:rPr lang="zh-CN" altLang="en-US" b="1" i="1" dirty="0">
                <a:solidFill>
                  <a:srgbClr val="0070C0"/>
                </a:solidFill>
                <a:latin typeface="Courier New" pitchFamily="49" charset="0"/>
              </a:rPr>
              <a:t>语句；</a:t>
            </a:r>
            <a:endParaRPr lang="en-US" altLang="zh-CN" b="1" i="1" dirty="0">
              <a:solidFill>
                <a:srgbClr val="0070C0"/>
              </a:solidFill>
              <a:latin typeface="Courier New" pitchFamily="49" charset="0"/>
            </a:endParaRPr>
          </a:p>
          <a:p>
            <a:pPr lvl="1">
              <a:buFont typeface="Monotype Sorts"/>
              <a:buNone/>
            </a:pPr>
            <a:r>
              <a:rPr lang="en-US" altLang="zh-CN" b="1" dirty="0">
                <a:solidFill>
                  <a:srgbClr val="0070C0"/>
                </a:solidFill>
                <a:latin typeface="Courier New" pitchFamily="49" charset="0"/>
              </a:rPr>
              <a:t>	}</a:t>
            </a:r>
          </a:p>
          <a:p>
            <a:endParaRPr lang="zh-CN" alt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882" y="683864"/>
            <a:ext cx="4618653" cy="5646529"/>
          </a:xfrm>
        </p:spPr>
      </p:pic>
    </p:spTree>
    <p:extLst>
      <p:ext uri="{BB962C8B-B14F-4D97-AF65-F5344CB8AC3E}">
        <p14:creationId xmlns:p14="http://schemas.microsoft.com/office/powerpoint/2010/main" val="374600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15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 </a:t>
            </a:r>
            <a:r>
              <a:rPr lang="zh-CN" altLang="en-US" dirty="0"/>
              <a:t>分支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5.  switch</a:t>
            </a:r>
            <a:r>
              <a:rPr lang="zh-CN" altLang="en-US" b="1" dirty="0"/>
              <a:t>语句的</a:t>
            </a:r>
            <a:r>
              <a:rPr lang="zh-CN" altLang="en-US" b="1" dirty="0" smtClean="0"/>
              <a:t>说明：</a:t>
            </a:r>
            <a:endParaRPr lang="en-US" altLang="zh-CN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dirty="0" smtClean="0"/>
              <a:t>switch</a:t>
            </a:r>
            <a:r>
              <a:rPr lang="zh-CN" altLang="en-US" sz="2000" dirty="0"/>
              <a:t>后（表达式）的类型可以是</a:t>
            </a:r>
            <a:r>
              <a:rPr lang="zh-CN" altLang="en-US" sz="2000" b="1" dirty="0"/>
              <a:t>整型、字符型</a:t>
            </a:r>
            <a:r>
              <a:rPr lang="zh-CN" altLang="en-US" sz="2000" dirty="0"/>
              <a:t>，不允许用浮点型。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dirty="0"/>
              <a:t>case</a:t>
            </a:r>
            <a:r>
              <a:rPr lang="zh-CN" altLang="en-US" sz="2000" dirty="0"/>
              <a:t>后的表达式必须是</a:t>
            </a:r>
            <a:r>
              <a:rPr lang="zh-CN" altLang="en-US" sz="2000" b="1" dirty="0"/>
              <a:t>常量表达式</a:t>
            </a:r>
            <a:r>
              <a:rPr lang="zh-CN" altLang="en-US" sz="2000" dirty="0"/>
              <a:t>，即在编译阶段即可</a:t>
            </a:r>
            <a:r>
              <a:rPr lang="zh-CN" altLang="en-US" sz="2000" dirty="0" smtClean="0"/>
              <a:t>确定表达式的</a:t>
            </a:r>
            <a:r>
              <a:rPr lang="zh-CN" altLang="en-US" sz="2000" dirty="0"/>
              <a:t>值，例如 </a:t>
            </a:r>
            <a:r>
              <a:rPr lang="en-US" altLang="zh-CN" sz="2000" dirty="0"/>
              <a:t>2</a:t>
            </a:r>
            <a:r>
              <a:rPr lang="zh-CN" altLang="en-US" sz="2000" dirty="0"/>
              <a:t>，’</a:t>
            </a:r>
            <a:r>
              <a:rPr lang="en-US" altLang="zh-CN" sz="2000" dirty="0"/>
              <a:t>a’, 3+4 </a:t>
            </a:r>
            <a:r>
              <a:rPr lang="zh-CN" altLang="en-US" sz="2000" dirty="0"/>
              <a:t>都是常量表达式。而含变量的 </a:t>
            </a:r>
            <a:r>
              <a:rPr lang="en-US" altLang="zh-CN" sz="2000" dirty="0"/>
              <a:t>n,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</a:t>
            </a:r>
            <a:r>
              <a:rPr lang="zh-CN" altLang="en-US" sz="2000" dirty="0"/>
              <a:t>，</a:t>
            </a:r>
            <a:r>
              <a:rPr lang="en-US" altLang="zh-CN" sz="2000" dirty="0"/>
              <a:t>j+1 </a:t>
            </a:r>
            <a:r>
              <a:rPr lang="zh-CN" altLang="en-US" sz="2000" dirty="0"/>
              <a:t>则不是。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b="1" dirty="0"/>
              <a:t>执行流程</a:t>
            </a:r>
            <a:r>
              <a:rPr lang="zh-CN" altLang="en-US" sz="2000" dirty="0"/>
              <a:t>：先求</a:t>
            </a:r>
            <a:r>
              <a:rPr lang="en-US" altLang="zh-CN" sz="2000" dirty="0"/>
              <a:t>switch</a:t>
            </a:r>
            <a:r>
              <a:rPr lang="zh-CN" altLang="en-US" sz="2000" dirty="0"/>
              <a:t>后的整型表达式的值，若此值与某个</a:t>
            </a:r>
            <a:r>
              <a:rPr lang="en-US" altLang="zh-CN" sz="2000" dirty="0"/>
              <a:t>case</a:t>
            </a:r>
            <a:r>
              <a:rPr lang="zh-CN" altLang="en-US" sz="2000" dirty="0"/>
              <a:t>后的常量表达式的</a:t>
            </a:r>
            <a:r>
              <a:rPr lang="zh-CN" altLang="en-US" sz="2000" dirty="0" smtClean="0"/>
              <a:t>值（标号）相等</a:t>
            </a:r>
            <a:r>
              <a:rPr lang="zh-CN" altLang="en-US" sz="2000" dirty="0"/>
              <a:t>，则</a:t>
            </a:r>
            <a:r>
              <a:rPr lang="zh-CN" altLang="en-US" sz="2000" dirty="0">
                <a:solidFill>
                  <a:srgbClr val="C00000"/>
                </a:solidFill>
              </a:rPr>
              <a:t>跳转</a:t>
            </a:r>
            <a:r>
              <a:rPr lang="zh-CN" altLang="en-US" sz="2000" dirty="0"/>
              <a:t>到这个</a:t>
            </a:r>
            <a:r>
              <a:rPr lang="en-US" altLang="zh-CN" sz="2000" dirty="0"/>
              <a:t>case</a:t>
            </a:r>
            <a:r>
              <a:rPr lang="zh-CN" altLang="en-US" sz="2000" dirty="0"/>
              <a:t>后的语句；若没有相等的常量表达式，则跳转到</a:t>
            </a:r>
            <a:r>
              <a:rPr lang="en-US" altLang="zh-CN" sz="2000" dirty="0"/>
              <a:t>default</a:t>
            </a:r>
            <a:r>
              <a:rPr lang="zh-CN" altLang="en-US" sz="2000" dirty="0"/>
              <a:t>之后的语句；如果没有</a:t>
            </a:r>
            <a:r>
              <a:rPr lang="en-US" altLang="zh-CN" sz="2000" dirty="0"/>
              <a:t>default</a:t>
            </a:r>
            <a:r>
              <a:rPr lang="zh-CN" altLang="en-US" sz="2000" dirty="0"/>
              <a:t>则</a:t>
            </a:r>
            <a:r>
              <a:rPr lang="en-US" altLang="zh-CN" sz="2000" dirty="0"/>
              <a:t>switch</a:t>
            </a:r>
            <a:r>
              <a:rPr lang="zh-CN" altLang="en-US" sz="2000" dirty="0"/>
              <a:t>语句结束。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/>
              <a:t>每个分支之后，应该使用</a:t>
            </a:r>
            <a:r>
              <a:rPr lang="en-US" altLang="zh-CN" sz="2000" b="1" dirty="0">
                <a:solidFill>
                  <a:srgbClr val="C00000"/>
                </a:solidFill>
              </a:rPr>
              <a:t>break</a:t>
            </a:r>
            <a:r>
              <a:rPr lang="zh-CN" altLang="en-US" sz="2000" b="1" dirty="0">
                <a:solidFill>
                  <a:srgbClr val="C00000"/>
                </a:solidFill>
              </a:rPr>
              <a:t>语句</a:t>
            </a:r>
            <a:r>
              <a:rPr lang="zh-CN" altLang="en-US" sz="2000" dirty="0"/>
              <a:t>跳出</a:t>
            </a:r>
            <a:r>
              <a:rPr lang="en-US" altLang="zh-CN" sz="2000" dirty="0"/>
              <a:t>switch</a:t>
            </a:r>
            <a:r>
              <a:rPr lang="zh-CN" altLang="en-US" sz="2000" dirty="0"/>
              <a:t>语句，结束该选择结构。如果没有</a:t>
            </a:r>
            <a:r>
              <a:rPr lang="en-US" altLang="zh-CN" sz="2000" dirty="0"/>
              <a:t>break,</a:t>
            </a:r>
            <a:r>
              <a:rPr lang="zh-CN" altLang="en-US" sz="2000" dirty="0"/>
              <a:t>则跳转到某个</a:t>
            </a:r>
            <a:r>
              <a:rPr lang="en-US" altLang="zh-CN" sz="2000" dirty="0"/>
              <a:t>case</a:t>
            </a:r>
            <a:r>
              <a:rPr lang="zh-CN" altLang="en-US" sz="2000" dirty="0"/>
              <a:t>后会一直往下顺序执行，直到</a:t>
            </a:r>
            <a:r>
              <a:rPr lang="en-US" altLang="zh-CN" sz="2000" dirty="0"/>
              <a:t>switch</a:t>
            </a:r>
            <a:r>
              <a:rPr lang="zh-CN" altLang="en-US" sz="2000" dirty="0"/>
              <a:t>语句</a:t>
            </a:r>
            <a:r>
              <a:rPr lang="zh-CN" altLang="en-US" sz="2000" dirty="0" smtClean="0"/>
              <a:t>末尾大括号</a:t>
            </a:r>
            <a:r>
              <a:rPr lang="en-US" altLang="zh-CN" sz="2000" dirty="0"/>
              <a:t>}</a:t>
            </a:r>
            <a:r>
              <a:rPr lang="zh-CN" altLang="en-US" sz="2000" dirty="0" smtClean="0"/>
              <a:t>位置。</a:t>
            </a:r>
            <a:endParaRPr lang="zh-CN" altLang="en-US" sz="2000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/>
              <a:t>仅当所有</a:t>
            </a:r>
            <a:r>
              <a:rPr lang="en-US" altLang="zh-CN" sz="2000" dirty="0"/>
              <a:t>case</a:t>
            </a:r>
            <a:r>
              <a:rPr lang="zh-CN" altLang="en-US" sz="2000" dirty="0"/>
              <a:t>都不匹配的情况下才会跳转到</a:t>
            </a:r>
            <a:r>
              <a:rPr lang="en-US" altLang="zh-CN" sz="2000" dirty="0"/>
              <a:t>default</a:t>
            </a:r>
            <a:r>
              <a:rPr lang="zh-CN" altLang="en-US" sz="2000" dirty="0"/>
              <a:t>分支，习惯上把</a:t>
            </a:r>
            <a:r>
              <a:rPr lang="en-US" altLang="zh-CN" sz="2000" dirty="0"/>
              <a:t>default</a:t>
            </a:r>
            <a:r>
              <a:rPr lang="zh-CN" altLang="en-US" sz="2000" dirty="0"/>
              <a:t>分支写在最后；但也可以写在前面或者不写。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/>
              <a:t>当各分支都以</a:t>
            </a:r>
            <a:r>
              <a:rPr lang="en-US" altLang="zh-CN" sz="2000" dirty="0"/>
              <a:t>break</a:t>
            </a:r>
            <a:r>
              <a:rPr lang="zh-CN" altLang="en-US" sz="2000" dirty="0"/>
              <a:t>结束时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各</a:t>
            </a:r>
            <a:r>
              <a:rPr lang="en-US" altLang="zh-CN" sz="2000" dirty="0"/>
              <a:t>case</a:t>
            </a:r>
            <a:r>
              <a:rPr lang="zh-CN" altLang="en-US" sz="2000" dirty="0"/>
              <a:t>和</a:t>
            </a:r>
            <a:r>
              <a:rPr lang="en-US" altLang="zh-CN" sz="2000" dirty="0"/>
              <a:t>default</a:t>
            </a:r>
            <a:r>
              <a:rPr lang="zh-CN" altLang="en-US" sz="2000" dirty="0"/>
              <a:t>的先后顺序不影响执行结果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15573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16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 </a:t>
            </a:r>
            <a:r>
              <a:rPr lang="zh-CN" altLang="en-US" dirty="0"/>
              <a:t>分支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dirty="0"/>
              <a:t>switch</a:t>
            </a:r>
            <a:r>
              <a:rPr lang="zh-CN" altLang="en-US" dirty="0"/>
              <a:t>语句举例 </a:t>
            </a:r>
            <a:r>
              <a:rPr lang="en-US" altLang="zh-CN" dirty="0" smtClean="0"/>
              <a:t>: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宋体" pitchFamily="2" charset="-122"/>
              </a:rPr>
              <a:t>典型使用形式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switch (day) {	</a:t>
            </a:r>
            <a:r>
              <a:rPr lang="en-US" altLang="zh-CN" b="1" dirty="0">
                <a:latin typeface="Courier New" pitchFamily="49" charset="0"/>
              </a:rPr>
              <a:t>/* </a:t>
            </a:r>
            <a:r>
              <a:rPr lang="zh-CN" altLang="en-US" dirty="0"/>
              <a:t>打印星期的缩写</a:t>
            </a:r>
            <a:r>
              <a:rPr lang="zh-CN" altLang="en-US" b="1" dirty="0">
                <a:latin typeface="Courier New" pitchFamily="49" charset="0"/>
              </a:rPr>
              <a:t> *</a:t>
            </a:r>
            <a:r>
              <a:rPr lang="en-US" altLang="zh-CN" b="1" dirty="0">
                <a:latin typeface="Courier New" pitchFamily="49" charset="0"/>
              </a:rPr>
              <a:t>/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  case 1: 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</a:rPr>
              <a:t>printf</a:t>
            </a: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("Mon.\n"); break;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  case 2: 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</a:rPr>
              <a:t>printf</a:t>
            </a: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("Tue.\n"); break;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  case 3: 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</a:rPr>
              <a:t>printf</a:t>
            </a: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("Wed.\n"); break;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  case 4: 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</a:rPr>
              <a:t>printf</a:t>
            </a: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("Thu.\n"); break;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  case 5: 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</a:rPr>
              <a:t>printf</a:t>
            </a: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("Fri.\n"); break;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  case 6: 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</a:rPr>
              <a:t>printf</a:t>
            </a: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("Sat.\n"); break;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  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</a:rPr>
              <a:t>default:printf</a:t>
            </a: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("Sun.\n</a:t>
            </a: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");</a:t>
            </a: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 break;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  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001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17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 </a:t>
            </a:r>
            <a:r>
              <a:rPr lang="zh-CN" altLang="en-US" dirty="0"/>
              <a:t>分支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switch</a:t>
            </a:r>
            <a:r>
              <a:rPr lang="zh-CN" altLang="en-US" dirty="0"/>
              <a:t>语句</a:t>
            </a:r>
            <a:r>
              <a:rPr lang="zh-CN" altLang="en-US" dirty="0" smtClean="0"/>
              <a:t>举例：合并分支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dirty="0"/>
              <a:t>switch (</a:t>
            </a:r>
            <a:r>
              <a:rPr lang="en-US" altLang="zh-CN" dirty="0" err="1"/>
              <a:t>deptno</a:t>
            </a:r>
            <a:r>
              <a:rPr lang="en-US" altLang="zh-CN" dirty="0"/>
              <a:t>) {	/* </a:t>
            </a:r>
            <a:r>
              <a:rPr lang="zh-CN" altLang="en-US" dirty="0"/>
              <a:t>根据系编号打印学院 *</a:t>
            </a:r>
            <a:r>
              <a:rPr lang="en-US" altLang="zh-CN" dirty="0"/>
              <a:t>/</a:t>
            </a:r>
          </a:p>
          <a:p>
            <a:pPr marL="457200" lvl="1" indent="0">
              <a:buNone/>
            </a:pPr>
            <a:r>
              <a:rPr lang="en-US" altLang="zh-CN" dirty="0"/>
              <a:t>  case </a:t>
            </a:r>
            <a:r>
              <a:rPr lang="en-US" altLang="zh-CN" dirty="0" smtClean="0"/>
              <a:t>6: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case </a:t>
            </a:r>
            <a:r>
              <a:rPr lang="en-US" altLang="zh-CN" dirty="0" smtClean="0"/>
              <a:t>10: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case </a:t>
            </a:r>
            <a:r>
              <a:rPr lang="en-US" altLang="zh-CN" dirty="0" smtClean="0"/>
              <a:t>23: </a:t>
            </a:r>
            <a:r>
              <a:rPr lang="en-US" altLang="zh-CN" dirty="0" err="1"/>
              <a:t>printf</a:t>
            </a:r>
            <a:r>
              <a:rPr lang="en-US" altLang="zh-CN" dirty="0" smtClean="0"/>
              <a:t>(“</a:t>
            </a:r>
            <a:r>
              <a:rPr lang="zh-CN" altLang="en-US" dirty="0" smtClean="0"/>
              <a:t>信息学院</a:t>
            </a:r>
            <a:r>
              <a:rPr lang="en-US" altLang="zh-CN" dirty="0"/>
              <a:t>\n"); break;</a:t>
            </a:r>
          </a:p>
          <a:p>
            <a:pPr marL="457200" lvl="1" indent="0">
              <a:buNone/>
            </a:pPr>
            <a:r>
              <a:rPr lang="en-US" altLang="zh-CN" dirty="0"/>
              <a:t>  case 18:</a:t>
            </a:r>
          </a:p>
          <a:p>
            <a:pPr marL="457200" lvl="1" indent="0">
              <a:buNone/>
            </a:pPr>
            <a:r>
              <a:rPr lang="en-US" altLang="zh-CN" dirty="0"/>
              <a:t>  case 25: 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zh-CN" altLang="en-US" dirty="0"/>
              <a:t>人文学院</a:t>
            </a:r>
            <a:r>
              <a:rPr lang="en-US" altLang="zh-CN" dirty="0"/>
              <a:t>\n"); break</a:t>
            </a:r>
            <a:r>
              <a:rPr lang="en-US" altLang="zh-CN" dirty="0" smtClean="0"/>
              <a:t>;</a:t>
            </a:r>
          </a:p>
          <a:p>
            <a:pPr marL="457200" lvl="1" indent="0">
              <a:buNone/>
            </a:pPr>
            <a:r>
              <a:rPr lang="en-US" altLang="zh-CN" dirty="0" smtClean="0"/>
              <a:t>  case  5:</a:t>
            </a:r>
          </a:p>
          <a:p>
            <a:pPr marL="457200" lvl="1" indent="0">
              <a:buNone/>
            </a:pPr>
            <a:r>
              <a:rPr lang="en-US" altLang="zh-CN" dirty="0" smtClean="0"/>
              <a:t>  case  </a:t>
            </a:r>
            <a:r>
              <a:rPr lang="en-US" altLang="zh-CN" dirty="0"/>
              <a:t>9:</a:t>
            </a:r>
          </a:p>
          <a:p>
            <a:pPr marL="457200" lvl="1" indent="0">
              <a:buNone/>
            </a:pPr>
            <a:r>
              <a:rPr lang="en-US" altLang="zh-CN" dirty="0"/>
              <a:t>  case  </a:t>
            </a:r>
            <a:r>
              <a:rPr lang="en-US" altLang="zh-CN" dirty="0" smtClean="0"/>
              <a:t>13: </a:t>
            </a:r>
            <a:r>
              <a:rPr lang="en-US" altLang="zh-CN" dirty="0" err="1"/>
              <a:t>printf</a:t>
            </a:r>
            <a:r>
              <a:rPr lang="en-US" altLang="zh-CN" dirty="0" smtClean="0"/>
              <a:t>(“</a:t>
            </a:r>
            <a:r>
              <a:rPr lang="zh-CN" altLang="en-US" dirty="0" smtClean="0"/>
              <a:t>工程学院</a:t>
            </a:r>
            <a:r>
              <a:rPr lang="en-US" altLang="zh-CN" dirty="0"/>
              <a:t>\n"); break;</a:t>
            </a:r>
          </a:p>
          <a:p>
            <a:pPr marL="457200" lvl="1" indent="0">
              <a:buNone/>
            </a:pPr>
            <a:r>
              <a:rPr lang="en-US" altLang="zh-CN" dirty="0"/>
              <a:t>  default: 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zh-CN" altLang="en-US" dirty="0"/>
              <a:t>其他学院</a:t>
            </a:r>
            <a:r>
              <a:rPr lang="en-US" altLang="zh-CN" dirty="0"/>
              <a:t>\n</a:t>
            </a:r>
            <a:r>
              <a:rPr lang="en-US" altLang="zh-CN" dirty="0" smtClean="0"/>
              <a:t>");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/>
              <a:t>break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658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18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 </a:t>
            </a:r>
            <a:r>
              <a:rPr lang="zh-CN" altLang="en-US" dirty="0"/>
              <a:t>分支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b="1" dirty="0"/>
              <a:t>switch</a:t>
            </a:r>
            <a:r>
              <a:rPr lang="zh-CN" altLang="en-US" b="1" dirty="0"/>
              <a:t>语句举例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marL="457200" lvl="1" indent="0">
              <a:buNone/>
            </a:pPr>
            <a:r>
              <a:rPr lang="en-US" altLang="zh-CN" sz="1800" dirty="0"/>
              <a:t>#include &lt;</a:t>
            </a:r>
            <a:r>
              <a:rPr lang="en-US" altLang="zh-CN" sz="1800" dirty="0" err="1"/>
              <a:t>stdio.h</a:t>
            </a:r>
            <a:r>
              <a:rPr lang="en-US" altLang="zh-CN" sz="1800" dirty="0"/>
              <a:t>&gt; </a:t>
            </a:r>
          </a:p>
          <a:p>
            <a:pPr marL="457200" lvl="1" indent="0">
              <a:buNone/>
            </a:pPr>
            <a:r>
              <a:rPr lang="en-US" altLang="zh-CN" sz="1800" dirty="0"/>
              <a:t>void </a:t>
            </a:r>
            <a:r>
              <a:rPr lang="en-US" altLang="zh-CN" sz="1800" dirty="0" err="1"/>
              <a:t>playgame</a:t>
            </a:r>
            <a:r>
              <a:rPr lang="en-US" altLang="zh-CN" sz="1800" dirty="0"/>
              <a:t>(); </a:t>
            </a:r>
          </a:p>
          <a:p>
            <a:pPr marL="457200" lvl="1" indent="0">
              <a:buNone/>
            </a:pPr>
            <a:r>
              <a:rPr lang="en-US" altLang="zh-CN" sz="1800" dirty="0"/>
              <a:t>void </a:t>
            </a:r>
            <a:r>
              <a:rPr lang="en-US" altLang="zh-CN" sz="1800" dirty="0" err="1"/>
              <a:t>loadgame</a:t>
            </a:r>
            <a:r>
              <a:rPr lang="en-US" altLang="zh-CN" sz="1800" dirty="0"/>
              <a:t>(); </a:t>
            </a:r>
          </a:p>
          <a:p>
            <a:pPr marL="457200" lvl="1" indent="0">
              <a:buNone/>
            </a:pPr>
            <a:r>
              <a:rPr lang="en-US" altLang="zh-CN" sz="1800" dirty="0"/>
              <a:t>void </a:t>
            </a:r>
            <a:r>
              <a:rPr lang="en-US" altLang="zh-CN" sz="1800" dirty="0" err="1"/>
              <a:t>playmultiplayer</a:t>
            </a:r>
            <a:r>
              <a:rPr lang="en-US" altLang="zh-CN" sz="1800" dirty="0"/>
              <a:t>(); </a:t>
            </a:r>
            <a:endParaRPr lang="en-US" altLang="zh-CN" sz="1800" dirty="0" smtClean="0"/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 </a:t>
            </a:r>
          </a:p>
          <a:p>
            <a:pPr marL="457200" lvl="1" indent="0">
              <a:buNone/>
            </a:pPr>
            <a:r>
              <a:rPr lang="en-US" altLang="zh-CN" sz="1800" dirty="0"/>
              <a:t>{ </a:t>
            </a:r>
            <a:endParaRPr lang="en-US" altLang="zh-CN" sz="1800" dirty="0" smtClean="0"/>
          </a:p>
          <a:p>
            <a:pPr marL="914400" lvl="2" indent="0">
              <a:buNone/>
            </a:pP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input; </a:t>
            </a:r>
          </a:p>
          <a:p>
            <a:pPr marL="914400" lvl="2" indent="0">
              <a:buNone/>
            </a:pPr>
            <a:r>
              <a:rPr lang="en-US" altLang="zh-CN" sz="1600" dirty="0" err="1"/>
              <a:t>printf</a:t>
            </a:r>
            <a:r>
              <a:rPr lang="en-US" altLang="zh-CN" sz="1600" dirty="0"/>
              <a:t>( "1. Play game\n" );</a:t>
            </a:r>
          </a:p>
          <a:p>
            <a:pPr marL="914400" lvl="2" indent="0">
              <a:buNone/>
            </a:pPr>
            <a:r>
              <a:rPr lang="en-US" altLang="zh-CN" sz="1600" dirty="0" err="1"/>
              <a:t>printf</a:t>
            </a:r>
            <a:r>
              <a:rPr lang="en-US" altLang="zh-CN" sz="1600" dirty="0"/>
              <a:t>( "2. Load game\n" );</a:t>
            </a:r>
          </a:p>
          <a:p>
            <a:pPr marL="914400" lvl="2" indent="0">
              <a:buNone/>
            </a:pPr>
            <a:r>
              <a:rPr lang="en-US" altLang="zh-CN" sz="1600" dirty="0" err="1"/>
              <a:t>printf</a:t>
            </a:r>
            <a:r>
              <a:rPr lang="en-US" altLang="zh-CN" sz="1600" dirty="0"/>
              <a:t>( "3. Play multiplayer\n" );</a:t>
            </a:r>
          </a:p>
          <a:p>
            <a:pPr marL="914400" lvl="2" indent="0">
              <a:buNone/>
            </a:pPr>
            <a:r>
              <a:rPr lang="en-US" altLang="zh-CN" sz="1600" dirty="0" err="1"/>
              <a:t>printf</a:t>
            </a:r>
            <a:r>
              <a:rPr lang="en-US" altLang="zh-CN" sz="1600" dirty="0"/>
              <a:t>( "4. Exit\n" );</a:t>
            </a:r>
          </a:p>
          <a:p>
            <a:pPr marL="914400" lvl="2" indent="0">
              <a:buNone/>
            </a:pPr>
            <a:r>
              <a:rPr lang="en-US" altLang="zh-CN" sz="1600" dirty="0" err="1"/>
              <a:t>printf</a:t>
            </a:r>
            <a:r>
              <a:rPr lang="en-US" altLang="zh-CN" sz="1600" dirty="0"/>
              <a:t>( "Selection: " );</a:t>
            </a:r>
          </a:p>
          <a:p>
            <a:pPr marL="914400" lvl="2" indent="0">
              <a:buNone/>
            </a:pPr>
            <a:r>
              <a:rPr lang="en-US" altLang="zh-CN" sz="1600" dirty="0" err="1"/>
              <a:t>scanf</a:t>
            </a:r>
            <a:r>
              <a:rPr lang="en-US" altLang="zh-CN" sz="1600" dirty="0"/>
              <a:t>( "%d", &amp;input ); 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zh-CN" sz="1800" dirty="0"/>
              <a:t>switch ( input ) </a:t>
            </a:r>
          </a:p>
          <a:p>
            <a:pPr marL="457200" lvl="1" indent="0">
              <a:buNone/>
            </a:pPr>
            <a:r>
              <a:rPr lang="en-US" altLang="zh-CN" sz="1800" dirty="0"/>
              <a:t>{ </a:t>
            </a:r>
          </a:p>
          <a:p>
            <a:pPr marL="914400" lvl="2" indent="0">
              <a:buNone/>
            </a:pPr>
            <a:r>
              <a:rPr lang="en-US" altLang="zh-CN" sz="1600" dirty="0"/>
              <a:t>case 1: </a:t>
            </a:r>
            <a:r>
              <a:rPr lang="en-US" altLang="zh-CN" sz="1600" dirty="0" err="1"/>
              <a:t>playgame</a:t>
            </a:r>
            <a:r>
              <a:rPr lang="en-US" altLang="zh-CN" sz="1600" dirty="0"/>
              <a:t>(); </a:t>
            </a:r>
            <a:r>
              <a:rPr lang="en-US" altLang="zh-CN" sz="1600" dirty="0" smtClean="0"/>
              <a:t> break</a:t>
            </a:r>
            <a:r>
              <a:rPr lang="en-US" altLang="zh-CN" sz="1600" dirty="0"/>
              <a:t>; </a:t>
            </a:r>
          </a:p>
          <a:p>
            <a:pPr marL="914400" lvl="2" indent="0">
              <a:buNone/>
            </a:pPr>
            <a:r>
              <a:rPr lang="en-US" altLang="zh-CN" sz="1600" dirty="0"/>
              <a:t>case 2: </a:t>
            </a:r>
            <a:r>
              <a:rPr lang="en-US" altLang="zh-CN" sz="1600" dirty="0" err="1"/>
              <a:t>loadgame</a:t>
            </a:r>
            <a:r>
              <a:rPr lang="en-US" altLang="zh-CN" sz="1600" dirty="0"/>
              <a:t>(); </a:t>
            </a:r>
            <a:r>
              <a:rPr lang="en-US" altLang="zh-CN" sz="1600" dirty="0" smtClean="0"/>
              <a:t> break</a:t>
            </a:r>
            <a:r>
              <a:rPr lang="en-US" altLang="zh-CN" sz="1600" dirty="0"/>
              <a:t>; </a:t>
            </a:r>
          </a:p>
          <a:p>
            <a:pPr marL="914400" lvl="2" indent="0">
              <a:buNone/>
            </a:pPr>
            <a:r>
              <a:rPr lang="en-US" altLang="zh-CN" sz="1600" dirty="0"/>
              <a:t>case 3: </a:t>
            </a:r>
            <a:r>
              <a:rPr lang="en-US" altLang="zh-CN" sz="1600" dirty="0" err="1"/>
              <a:t>playmultiplayer</a:t>
            </a:r>
            <a:r>
              <a:rPr lang="en-US" altLang="zh-CN" sz="1600" dirty="0"/>
              <a:t>();      break; </a:t>
            </a:r>
          </a:p>
          <a:p>
            <a:pPr marL="914400" lvl="2" indent="0">
              <a:buNone/>
            </a:pPr>
            <a:r>
              <a:rPr lang="en-US" altLang="zh-CN" sz="1600" dirty="0"/>
              <a:t>case 4: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 "Thanks for playing!\n" ); </a:t>
            </a:r>
            <a:r>
              <a:rPr lang="en-US" altLang="zh-CN" sz="1600" dirty="0" smtClean="0"/>
              <a:t>	break</a:t>
            </a:r>
            <a:r>
              <a:rPr lang="en-US" altLang="zh-CN" sz="1600" dirty="0"/>
              <a:t>; </a:t>
            </a:r>
          </a:p>
          <a:p>
            <a:pPr marL="914400" lvl="2" indent="0">
              <a:buNone/>
            </a:pPr>
            <a:r>
              <a:rPr lang="en-US" altLang="zh-CN" sz="1600" dirty="0"/>
              <a:t>default: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 "Bad input, quitting!\n" ); </a:t>
            </a:r>
            <a:r>
              <a:rPr lang="en-US" altLang="zh-CN" sz="1600" dirty="0" smtClean="0"/>
              <a:t>	break</a:t>
            </a:r>
            <a:r>
              <a:rPr lang="en-US" altLang="zh-CN" sz="1600" dirty="0"/>
              <a:t>; </a:t>
            </a:r>
          </a:p>
          <a:p>
            <a:pPr marL="457200" lvl="1" indent="0">
              <a:buNone/>
            </a:pPr>
            <a:r>
              <a:rPr lang="en-US" altLang="zh-CN" sz="1800" dirty="0"/>
              <a:t>} </a:t>
            </a:r>
          </a:p>
          <a:p>
            <a:pPr marL="457200" lvl="1" indent="0">
              <a:buNone/>
            </a:pPr>
            <a:r>
              <a:rPr lang="en-US" altLang="zh-CN" sz="1800" dirty="0"/>
              <a:t> </a:t>
            </a:r>
            <a:endParaRPr lang="en-US" altLang="zh-CN" sz="1800" dirty="0" smtClean="0"/>
          </a:p>
          <a:p>
            <a:pPr marL="457200" lvl="1" indent="0">
              <a:buNone/>
            </a:pPr>
            <a:r>
              <a:rPr lang="en-US" altLang="zh-CN" sz="1800" dirty="0" smtClean="0"/>
              <a:t>return</a:t>
            </a:r>
            <a:r>
              <a:rPr lang="zh-CN" altLang="en-US" sz="1800" dirty="0"/>
              <a:t>（</a:t>
            </a:r>
            <a:r>
              <a:rPr lang="en-US" altLang="zh-CN" sz="1800" dirty="0"/>
              <a:t>0</a:t>
            </a:r>
            <a:r>
              <a:rPr lang="zh-CN" altLang="en-US" sz="1800" dirty="0"/>
              <a:t>）； </a:t>
            </a:r>
          </a:p>
          <a:p>
            <a:pPr marL="457200" lvl="1" indent="0">
              <a:buNone/>
            </a:pPr>
            <a:endParaRPr lang="en-US" altLang="zh-CN" sz="1800" dirty="0" smtClean="0"/>
          </a:p>
          <a:p>
            <a:pPr marL="457200" lvl="1" indent="0">
              <a:buNone/>
            </a:pPr>
            <a:r>
              <a:rPr lang="en-US" altLang="zh-CN" sz="1800" dirty="0" smtClean="0"/>
              <a:t>} // end of main</a:t>
            </a:r>
            <a:endParaRPr lang="en-US" altLang="zh-CN" sz="1800" dirty="0"/>
          </a:p>
          <a:p>
            <a:pPr marL="457200" lvl="1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29372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dirty="0"/>
              <a:t>4.1 </a:t>
            </a:r>
            <a:r>
              <a:rPr lang="zh-CN" altLang="en-US" sz="3600" dirty="0"/>
              <a:t>分支结构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8678" y="1567543"/>
            <a:ext cx="5742422" cy="4143320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zh-CN" sz="1800" b="1" dirty="0"/>
              <a:t>switch</a:t>
            </a:r>
            <a:r>
              <a:rPr lang="zh-CN" altLang="en-US" sz="1800" b="1" dirty="0"/>
              <a:t>语句举例： </a:t>
            </a:r>
            <a:r>
              <a:rPr lang="zh-CN" altLang="en-US" sz="1800" dirty="0" smtClean="0"/>
              <a:t>某百货公司举行打折促销 </a:t>
            </a:r>
            <a:endParaRPr lang="zh-CN" altLang="en-US" sz="1800" dirty="0"/>
          </a:p>
          <a:p>
            <a:pPr marL="342900" indent="-342900">
              <a:lnSpc>
                <a:spcPct val="80000"/>
              </a:lnSpc>
              <a:buFont typeface="+mj-lt"/>
              <a:buAutoNum type="alphaLcParenR"/>
            </a:pPr>
            <a:r>
              <a:rPr lang="en-US" altLang="zh-CN" sz="1800" dirty="0" smtClean="0"/>
              <a:t> </a:t>
            </a:r>
            <a:r>
              <a:rPr lang="zh-CN" altLang="en-US" sz="1800" dirty="0" smtClean="0"/>
              <a:t>在</a:t>
            </a:r>
            <a:r>
              <a:rPr lang="en-US" altLang="zh-CN" sz="1800" dirty="0"/>
              <a:t>888</a:t>
            </a:r>
            <a:r>
              <a:rPr lang="zh-CN" altLang="en-US" sz="1800" dirty="0"/>
              <a:t>元及以上者，按九五折优惠；</a:t>
            </a:r>
          </a:p>
          <a:p>
            <a:pPr marL="342900" indent="-342900">
              <a:lnSpc>
                <a:spcPct val="80000"/>
              </a:lnSpc>
              <a:buFont typeface="+mj-lt"/>
              <a:buAutoNum type="alphaLcParenR"/>
            </a:pPr>
            <a:r>
              <a:rPr lang="zh-CN" altLang="en-US" sz="1800" dirty="0" smtClean="0"/>
              <a:t> 在</a:t>
            </a:r>
            <a:r>
              <a:rPr lang="en-US" altLang="zh-CN" sz="1800" dirty="0"/>
              <a:t>1888</a:t>
            </a:r>
            <a:r>
              <a:rPr lang="zh-CN" altLang="en-US" sz="1800" dirty="0"/>
              <a:t>元及以上者，按九折优惠；</a:t>
            </a:r>
          </a:p>
          <a:p>
            <a:pPr marL="342900" indent="-342900">
              <a:lnSpc>
                <a:spcPct val="80000"/>
              </a:lnSpc>
              <a:buFont typeface="+mj-lt"/>
              <a:buAutoNum type="alphaLcParenR"/>
            </a:pPr>
            <a:r>
              <a:rPr lang="zh-CN" altLang="en-US" sz="1800" dirty="0" smtClean="0"/>
              <a:t> 在</a:t>
            </a:r>
            <a:r>
              <a:rPr lang="en-US" altLang="zh-CN" sz="1800" dirty="0"/>
              <a:t>2888</a:t>
            </a:r>
            <a:r>
              <a:rPr lang="zh-CN" altLang="en-US" sz="1800" dirty="0"/>
              <a:t>元及以上者，按八折优惠；</a:t>
            </a:r>
          </a:p>
          <a:p>
            <a:pPr marL="342900" indent="-342900">
              <a:lnSpc>
                <a:spcPct val="80000"/>
              </a:lnSpc>
              <a:buFont typeface="+mj-lt"/>
              <a:buAutoNum type="alphaLcParenR"/>
            </a:pPr>
            <a:r>
              <a:rPr lang="en-US" altLang="zh-CN" sz="1800" dirty="0" smtClean="0"/>
              <a:t> </a:t>
            </a:r>
            <a:r>
              <a:rPr lang="zh-CN" altLang="en-US" sz="1800" dirty="0" smtClean="0"/>
              <a:t>在</a:t>
            </a:r>
            <a:r>
              <a:rPr lang="en-US" altLang="zh-CN" sz="1800" dirty="0"/>
              <a:t>8888</a:t>
            </a:r>
            <a:r>
              <a:rPr lang="zh-CN" altLang="en-US" sz="1800" dirty="0"/>
              <a:t>元及以上者，按五折优惠。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sz="1800" dirty="0"/>
              <a:t>编程实现输入购物款数，计算并输出优惠价。</a:t>
            </a:r>
            <a:endParaRPr lang="en-US" altLang="zh-CN" sz="1800" dirty="0"/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1800" dirty="0"/>
          </a:p>
          <a:p>
            <a:pPr lvl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 smtClean="0"/>
              <a:t>&gt;</a:t>
            </a:r>
            <a:endParaRPr lang="en-US" altLang="zh-CN" dirty="0"/>
          </a:p>
          <a:p>
            <a:pPr lvl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dirty="0"/>
              <a:t>{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 r</a:t>
            </a:r>
            <a:r>
              <a:rPr lang="en-US" altLang="zh-CN" dirty="0"/>
              <a:t>;  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dirty="0"/>
              <a:t>    double </a:t>
            </a:r>
            <a:r>
              <a:rPr lang="en-US" altLang="zh-CN" dirty="0" smtClean="0"/>
              <a:t> pay=0.0;</a:t>
            </a:r>
            <a:endParaRPr lang="en-US" altLang="zh-CN" dirty="0"/>
          </a:p>
          <a:p>
            <a:pPr lvl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dirty="0"/>
              <a:t>    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("received cash (&gt;0): ");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scanf</a:t>
            </a:r>
            <a:r>
              <a:rPr lang="en-US" altLang="zh-CN" dirty="0"/>
              <a:t>("%d", &amp;r);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dirty="0"/>
              <a:t>   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dirty="0"/>
              <a:t>    </a:t>
            </a:r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6096000" y="1219200"/>
            <a:ext cx="0" cy="49530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390551" y="1122781"/>
            <a:ext cx="5320096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switch ( (r+112)/1000 ) </a:t>
            </a:r>
          </a:p>
          <a:p>
            <a:r>
              <a:rPr lang="en-US" altLang="zh-CN" sz="2000" dirty="0"/>
              <a:t>    { </a:t>
            </a:r>
          </a:p>
          <a:p>
            <a:r>
              <a:rPr lang="en-US" altLang="zh-CN" sz="2000" dirty="0"/>
              <a:t>        case 0:  pay=r;  break; </a:t>
            </a:r>
          </a:p>
          <a:p>
            <a:r>
              <a:rPr lang="en-US" altLang="zh-CN" sz="2000" dirty="0"/>
              <a:t>        case 1:  pay=r*0.95;  break; </a:t>
            </a:r>
          </a:p>
          <a:p>
            <a:r>
              <a:rPr lang="en-US" altLang="zh-CN" sz="2000" dirty="0"/>
              <a:t>        case 2:  pay=r*0.9;  break; </a:t>
            </a:r>
          </a:p>
          <a:p>
            <a:r>
              <a:rPr lang="en-US" altLang="zh-CN" sz="2000" dirty="0"/>
              <a:t>        case 3:   </a:t>
            </a:r>
          </a:p>
          <a:p>
            <a:r>
              <a:rPr lang="en-US" altLang="zh-CN" sz="2000" dirty="0"/>
              <a:t>        case 4:</a:t>
            </a:r>
          </a:p>
          <a:p>
            <a:r>
              <a:rPr lang="en-US" altLang="zh-CN" sz="2000" dirty="0"/>
              <a:t>        case 5:</a:t>
            </a:r>
          </a:p>
          <a:p>
            <a:r>
              <a:rPr lang="en-US" altLang="zh-CN" sz="2000" dirty="0"/>
              <a:t>        case 6:</a:t>
            </a:r>
          </a:p>
          <a:p>
            <a:r>
              <a:rPr lang="en-US" altLang="zh-CN" sz="2000" dirty="0"/>
              <a:t>        case 7:</a:t>
            </a:r>
          </a:p>
          <a:p>
            <a:r>
              <a:rPr lang="en-US" altLang="zh-CN" sz="2000" dirty="0"/>
              <a:t>        case 8: </a:t>
            </a:r>
            <a:r>
              <a:rPr lang="en-US" altLang="zh-CN" sz="2000" dirty="0" smtClean="0"/>
              <a:t>  pay=r*0.8</a:t>
            </a:r>
            <a:r>
              <a:rPr lang="en-US" altLang="zh-CN" sz="2000" dirty="0"/>
              <a:t>;  break;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dirty="0" smtClean="0"/>
              <a:t>case</a:t>
            </a:r>
            <a:r>
              <a:rPr lang="en-US" altLang="zh-CN" sz="2000" dirty="0"/>
              <a:t> 9: </a:t>
            </a:r>
          </a:p>
          <a:p>
            <a:r>
              <a:rPr lang="en-US" altLang="zh-CN" sz="2000" dirty="0"/>
              <a:t>        default</a:t>
            </a:r>
            <a:r>
              <a:rPr lang="en-US" altLang="zh-CN" sz="2000" dirty="0" smtClean="0"/>
              <a:t>:</a:t>
            </a:r>
            <a:r>
              <a:rPr lang="en-US" altLang="zh-CN" sz="2000" dirty="0"/>
              <a:t>  pay=r*0.5; </a:t>
            </a:r>
          </a:p>
          <a:p>
            <a:r>
              <a:rPr lang="en-US" altLang="zh-CN" sz="2000" dirty="0"/>
              <a:t>    }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printf</a:t>
            </a:r>
            <a:r>
              <a:rPr lang="en-US" altLang="zh-CN" sz="2000" dirty="0" smtClean="0"/>
              <a:t>("payment</a:t>
            </a:r>
            <a:r>
              <a:rPr lang="en-US" altLang="zh-CN" sz="2000" dirty="0"/>
              <a:t>: %f\n", pay);</a:t>
            </a:r>
          </a:p>
          <a:p>
            <a:r>
              <a:rPr lang="en-US" altLang="zh-CN" sz="2000" dirty="0"/>
              <a:t>    return 0;</a:t>
            </a:r>
          </a:p>
          <a:p>
            <a:r>
              <a:rPr lang="en-US" altLang="zh-C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2812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</a:t>
            </a:r>
            <a:r>
              <a:rPr lang="zh-CN" altLang="en-US" dirty="0"/>
              <a:t>四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章</a:t>
            </a:r>
            <a:r>
              <a:rPr lang="zh-CN" altLang="en-US" b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控制结构</a:t>
            </a:r>
            <a:endParaRPr lang="zh-CN" altLang="en-US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3" name="文本占位符 8">
            <a:extLst>
              <a:ext uri="{FF2B5EF4-FFF2-40B4-BE49-F238E27FC236}">
                <a16:creationId xmlns:a16="http://schemas.microsoft.com/office/drawing/2014/main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分支和循环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2" name="内容占位符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lvl="0" indent="0" rtl="0">
              <a:buNone/>
            </a:pPr>
            <a:r>
              <a:rPr lang="en-US" altLang="zh-CN" b="1" dirty="0" smtClean="0"/>
              <a:t>4.1 </a:t>
            </a:r>
            <a:r>
              <a:rPr lang="zh-CN" altLang="en-US" b="1" dirty="0" smtClean="0"/>
              <a:t>分支结构</a:t>
            </a:r>
            <a:endParaRPr lang="en-US" altLang="zh-CN" b="1" dirty="0"/>
          </a:p>
          <a:p>
            <a:pPr lvl="1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if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语句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switch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语句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rtl="0">
              <a:buNone/>
            </a:pPr>
            <a:r>
              <a:rPr lang="en-US" altLang="zh-CN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4.2 </a:t>
            </a:r>
            <a:r>
              <a:rPr lang="zh-CN" altLang="en-US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循环结构</a:t>
            </a:r>
            <a:endParaRPr lang="en-US" altLang="zh-CN" b="1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while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语句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en-US" altLang="zh-CN" dirty="0" smtClean="0"/>
              <a:t>for 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9" name="图片占位符 58" title="建筑物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492" r="13492"/>
          <a:stretch>
            <a:fillRect/>
          </a:stretch>
        </p:blipFill>
        <p:spPr/>
      </p:pic>
      <p:sp>
        <p:nvSpPr>
          <p:cNvPr id="35" name="页脚占位符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计算机程序设计讲义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zh-CN" altLang="en-US" b="1" dirty="0"/>
              <a:t>例</a:t>
            </a:r>
            <a:r>
              <a:rPr lang="en-US" altLang="zh-CN" b="1" dirty="0"/>
              <a:t>  </a:t>
            </a:r>
            <a:r>
              <a:rPr lang="zh-CN" altLang="en-US" b="1" dirty="0"/>
              <a:t>四则运算计算器程序。 </a:t>
            </a:r>
            <a:endParaRPr lang="en-US" altLang="zh-CN" b="1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main(){</a:t>
            </a:r>
          </a:p>
          <a:p>
            <a:pPr marL="457200" lvl="1" indent="0">
              <a:buNone/>
            </a:pPr>
            <a:r>
              <a:rPr lang="en-US" altLang="zh-CN" dirty="0"/>
              <a:t>    float </a:t>
            </a:r>
            <a:r>
              <a:rPr lang="en-US" altLang="zh-CN" dirty="0" err="1"/>
              <a:t>a,b</a:t>
            </a:r>
            <a:r>
              <a:rPr lang="en-US" altLang="zh-CN" dirty="0"/>
              <a:t>;</a:t>
            </a:r>
          </a:p>
          <a:p>
            <a:pPr marL="457200" lvl="1" indent="0">
              <a:buNone/>
            </a:pPr>
            <a:r>
              <a:rPr lang="en-US" altLang="zh-CN" dirty="0"/>
              <a:t>    char c;</a:t>
            </a:r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("input expression: a+(-,*,/)b \n");</a:t>
            </a:r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f%c%f</a:t>
            </a:r>
            <a:r>
              <a:rPr lang="en-US" altLang="zh-CN" dirty="0"/>
              <a:t>",&amp;</a:t>
            </a:r>
            <a:r>
              <a:rPr lang="en-US" altLang="zh-CN" dirty="0" err="1"/>
              <a:t>a,&amp;c,&amp;b</a:t>
            </a:r>
            <a:r>
              <a:rPr lang="en-US" altLang="zh-CN" dirty="0"/>
              <a:t>);</a:t>
            </a:r>
          </a:p>
          <a:p>
            <a:pPr marL="457200" lvl="1" indent="0">
              <a:buNone/>
            </a:pPr>
            <a:r>
              <a:rPr lang="en-US" altLang="zh-CN" dirty="0"/>
              <a:t>    switch(c){</a:t>
            </a:r>
          </a:p>
          <a:p>
            <a:pPr marL="457200" lvl="1" indent="0">
              <a:buNone/>
            </a:pPr>
            <a:r>
              <a:rPr lang="en-US" altLang="zh-CN" dirty="0"/>
              <a:t>       case '+': </a:t>
            </a:r>
            <a:r>
              <a:rPr lang="en-US" altLang="zh-CN" dirty="0" err="1"/>
              <a:t>printf</a:t>
            </a:r>
            <a:r>
              <a:rPr lang="en-US" altLang="zh-CN" dirty="0"/>
              <a:t>("%f\n",</a:t>
            </a:r>
            <a:r>
              <a:rPr lang="en-US" altLang="zh-CN" dirty="0" err="1"/>
              <a:t>a+b</a:t>
            </a:r>
            <a:r>
              <a:rPr lang="en-US" altLang="zh-CN" dirty="0"/>
              <a:t>);break;</a:t>
            </a:r>
          </a:p>
          <a:p>
            <a:pPr marL="457200" lvl="1" indent="0">
              <a:buNone/>
            </a:pPr>
            <a:r>
              <a:rPr lang="en-US" altLang="zh-CN" dirty="0"/>
              <a:t>       case '-': </a:t>
            </a:r>
            <a:r>
              <a:rPr lang="en-US" altLang="zh-CN" dirty="0" err="1"/>
              <a:t>printf</a:t>
            </a:r>
            <a:r>
              <a:rPr lang="en-US" altLang="zh-CN" dirty="0"/>
              <a:t>("%f\</a:t>
            </a:r>
            <a:r>
              <a:rPr lang="en-US" altLang="zh-CN" dirty="0" err="1"/>
              <a:t>n",a</a:t>
            </a:r>
            <a:r>
              <a:rPr lang="en-US" altLang="zh-CN" dirty="0"/>
              <a:t>-b);break;</a:t>
            </a:r>
          </a:p>
          <a:p>
            <a:pPr marL="457200" lvl="1" indent="0">
              <a:buNone/>
            </a:pPr>
            <a:r>
              <a:rPr lang="en-US" altLang="zh-CN" dirty="0"/>
              <a:t>       case '*': </a:t>
            </a:r>
            <a:r>
              <a:rPr lang="en-US" altLang="zh-CN" dirty="0" err="1"/>
              <a:t>printf</a:t>
            </a:r>
            <a:r>
              <a:rPr lang="en-US" altLang="zh-CN" dirty="0"/>
              <a:t>("%f\</a:t>
            </a:r>
            <a:r>
              <a:rPr lang="en-US" altLang="zh-CN" dirty="0" err="1"/>
              <a:t>n",a</a:t>
            </a:r>
            <a:r>
              <a:rPr lang="en-US" altLang="zh-CN" dirty="0"/>
              <a:t>*b);break;</a:t>
            </a:r>
          </a:p>
          <a:p>
            <a:pPr marL="457200" lvl="1" indent="0">
              <a:buNone/>
            </a:pPr>
            <a:r>
              <a:rPr lang="en-US" altLang="zh-CN" dirty="0"/>
              <a:t>       case '/': </a:t>
            </a:r>
            <a:r>
              <a:rPr lang="en-US" altLang="zh-CN" dirty="0" err="1"/>
              <a:t>printf</a:t>
            </a:r>
            <a:r>
              <a:rPr lang="en-US" altLang="zh-CN" dirty="0"/>
              <a:t>("%f\</a:t>
            </a:r>
            <a:r>
              <a:rPr lang="en-US" altLang="zh-CN" dirty="0" err="1"/>
              <a:t>n",a</a:t>
            </a:r>
            <a:r>
              <a:rPr lang="en-US" altLang="zh-CN" dirty="0"/>
              <a:t>/b);break;</a:t>
            </a:r>
          </a:p>
          <a:p>
            <a:pPr marL="457200" lvl="1" indent="0">
              <a:buNone/>
            </a:pPr>
            <a:r>
              <a:rPr lang="en-US" altLang="zh-CN" dirty="0"/>
              <a:t>       default: </a:t>
            </a:r>
            <a:r>
              <a:rPr lang="en-US" altLang="zh-CN" dirty="0" err="1"/>
              <a:t>printf</a:t>
            </a:r>
            <a:r>
              <a:rPr lang="en-US" altLang="zh-CN" dirty="0"/>
              <a:t>("input error\n");</a:t>
            </a:r>
          </a:p>
          <a:p>
            <a:pPr marL="457200" lvl="1" indent="0">
              <a:buNone/>
            </a:pPr>
            <a:r>
              <a:rPr lang="en-US" altLang="zh-CN" dirty="0"/>
              <a:t>    }</a:t>
            </a:r>
          </a:p>
          <a:p>
            <a:pPr marL="457200" lvl="1" indent="0">
              <a:buNone/>
            </a:pPr>
            <a:r>
              <a:rPr lang="en-US" altLang="zh-CN" dirty="0"/>
              <a:t>}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6557553" y="3396343"/>
            <a:ext cx="5290457" cy="646331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zh-CN" altLang="en-US" sz="1800" dirty="0">
                <a:solidFill>
                  <a:srgbClr val="000000"/>
                </a:solidFill>
                <a:latin typeface="Helvetica" pitchFamily="34" charset="0"/>
                <a:ea typeface="宋体" pitchFamily="2" charset="-122"/>
              </a:rPr>
              <a:t> </a:t>
            </a:r>
            <a:r>
              <a:rPr kumimoji="0" lang="en-US" altLang="zh-CN" sz="1800" dirty="0">
                <a:solidFill>
                  <a:srgbClr val="000000"/>
                </a:solidFill>
                <a:latin typeface="Helvetica" pitchFamily="34" charset="0"/>
                <a:ea typeface="宋体" pitchFamily="2" charset="-122"/>
              </a:rPr>
              <a:t>switch</a:t>
            </a:r>
            <a:r>
              <a:rPr kumimoji="0" lang="zh-CN" altLang="en-US" sz="1800" dirty="0">
                <a:solidFill>
                  <a:srgbClr val="000000"/>
                </a:solidFill>
                <a:latin typeface="Helvetica" pitchFamily="34" charset="0"/>
                <a:ea typeface="宋体" pitchFamily="2" charset="-122"/>
              </a:rPr>
              <a:t>语句用于判断运算符，然后输出运算值。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zh-CN" altLang="en-US" sz="1800" dirty="0">
                <a:solidFill>
                  <a:srgbClr val="000000"/>
                </a:solidFill>
                <a:latin typeface="Helvetica" pitchFamily="34" charset="0"/>
                <a:ea typeface="宋体" pitchFamily="2" charset="-122"/>
              </a:rPr>
              <a:t>当输入运算符不是</a:t>
            </a:r>
            <a:r>
              <a:rPr kumimoji="0" lang="en-US" altLang="zh-CN" sz="1800" dirty="0">
                <a:solidFill>
                  <a:srgbClr val="000000"/>
                </a:solidFill>
                <a:latin typeface="Helvetica" pitchFamily="34" charset="0"/>
                <a:ea typeface="宋体" pitchFamily="2" charset="-122"/>
              </a:rPr>
              <a:t>+,-,*,/</a:t>
            </a:r>
            <a:r>
              <a:rPr kumimoji="0" lang="zh-CN" altLang="en-US" sz="1800" dirty="0">
                <a:solidFill>
                  <a:srgbClr val="000000"/>
                </a:solidFill>
                <a:latin typeface="Helvetica" pitchFamily="34" charset="0"/>
                <a:ea typeface="宋体" pitchFamily="2" charset="-122"/>
              </a:rPr>
              <a:t>时给出错误提示 </a:t>
            </a:r>
          </a:p>
        </p:txBody>
      </p:sp>
      <p:sp>
        <p:nvSpPr>
          <p:cNvPr id="5" name="标题 3"/>
          <p:cNvSpPr txBox="1">
            <a:spLocks/>
          </p:cNvSpPr>
          <p:nvPr/>
        </p:nvSpPr>
        <p:spPr>
          <a:xfrm>
            <a:off x="1089089" y="366491"/>
            <a:ext cx="8333222" cy="1147969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smtClean="0"/>
              <a:t>4.1 </a:t>
            </a:r>
            <a:r>
              <a:rPr lang="zh-CN" altLang="en-US" smtClean="0"/>
              <a:t>分支结构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633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21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分支结构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 switch </a:t>
            </a:r>
            <a:r>
              <a:rPr lang="zh-CN" altLang="en-US" dirty="0"/>
              <a:t>比较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zh-CN" dirty="0" smtClean="0"/>
              <a:t>switch</a:t>
            </a:r>
            <a:r>
              <a:rPr lang="zh-CN" altLang="en-US" dirty="0" smtClean="0"/>
              <a:t>表达式类型受限，仅单个整型数据（含字符、枚举型）</a:t>
            </a:r>
            <a:endParaRPr lang="en-US" altLang="zh-CN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zh-CN" dirty="0" smtClean="0"/>
              <a:t>if</a:t>
            </a:r>
            <a:r>
              <a:rPr lang="zh-CN" altLang="en-US" dirty="0" smtClean="0"/>
              <a:t>的表达式可以表示值的大小、范围及逻辑关系组合，使用更灵活，更适合布尔表达式</a:t>
            </a:r>
            <a:endParaRPr lang="en-US" altLang="zh-CN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zh-CN" dirty="0" smtClean="0"/>
              <a:t>switch</a:t>
            </a:r>
            <a:r>
              <a:rPr lang="zh-CN" altLang="en-US" dirty="0" smtClean="0"/>
              <a:t>实现多分支选择、跳转，比用顺序的</a:t>
            </a:r>
            <a:r>
              <a:rPr lang="en-US" altLang="zh-CN" dirty="0" smtClean="0"/>
              <a:t>if-else</a:t>
            </a:r>
            <a:r>
              <a:rPr lang="zh-CN" altLang="en-US" dirty="0" smtClean="0"/>
              <a:t>多分枝嵌套运行更快</a:t>
            </a:r>
            <a:endParaRPr lang="en-US" altLang="zh-CN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zh-CN" dirty="0" smtClean="0"/>
              <a:t>switch</a:t>
            </a:r>
            <a:r>
              <a:rPr lang="zh-CN" altLang="en-US" dirty="0" smtClean="0"/>
              <a:t>语句代码可读性更好，但用途不如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语句广泛。</a:t>
            </a:r>
            <a:endParaRPr lang="en-US" altLang="zh-CN" dirty="0" smtClean="0"/>
          </a:p>
          <a:p>
            <a:pPr marL="457200" indent="-457200">
              <a:buFont typeface="+mj-ea"/>
              <a:buAutoNum type="circleNumDbPlain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7802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22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拓展：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err="1" smtClean="0"/>
              <a:t>switch~case</a:t>
            </a:r>
            <a:r>
              <a:rPr lang="zh-CN" altLang="en-US" dirty="0" smtClean="0"/>
              <a:t>判断</a:t>
            </a:r>
            <a:r>
              <a:rPr lang="en-US" altLang="zh-CN" dirty="0" smtClean="0"/>
              <a:t>GPA</a:t>
            </a:r>
            <a:r>
              <a:rPr lang="zh-CN" altLang="en-US" dirty="0" smtClean="0"/>
              <a:t>分段问题：</a:t>
            </a:r>
            <a:endParaRPr lang="en-US" altLang="zh-CN" dirty="0" smtClean="0"/>
          </a:p>
          <a:p>
            <a:r>
              <a:rPr lang="zh-CN" altLang="zh-CN" dirty="0"/>
              <a:t>输入百分制的成绩，并按照下表输出其对应的五分制等级和</a:t>
            </a:r>
            <a:r>
              <a:rPr lang="en-US" altLang="zh-CN" dirty="0" smtClean="0"/>
              <a:t>GPA</a:t>
            </a:r>
            <a:r>
              <a:rPr lang="zh-CN" altLang="en-US" dirty="0" smtClean="0"/>
              <a:t>绩点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80681017"/>
              </p:ext>
            </p:extLst>
          </p:nvPr>
        </p:nvGraphicFramePr>
        <p:xfrm>
          <a:off x="804010" y="3128918"/>
          <a:ext cx="5635982" cy="2239912"/>
        </p:xfrm>
        <a:graphic>
          <a:graphicData uri="http://schemas.openxmlformats.org/drawingml/2006/table">
            <a:tbl>
              <a:tblPr firstRow="1" firstCol="1" bandRow="1"/>
              <a:tblGrid>
                <a:gridCol w="885924">
                  <a:extLst>
                    <a:ext uri="{9D8B030D-6E8A-4147-A177-3AD203B41FA5}">
                      <a16:colId xmlns:a16="http://schemas.microsoft.com/office/drawing/2014/main" val="1446852657"/>
                    </a:ext>
                  </a:extLst>
                </a:gridCol>
                <a:gridCol w="1038813">
                  <a:extLst>
                    <a:ext uri="{9D8B030D-6E8A-4147-A177-3AD203B41FA5}">
                      <a16:colId xmlns:a16="http://schemas.microsoft.com/office/drawing/2014/main" val="3396764489"/>
                    </a:ext>
                  </a:extLst>
                </a:gridCol>
                <a:gridCol w="891160">
                  <a:extLst>
                    <a:ext uri="{9D8B030D-6E8A-4147-A177-3AD203B41FA5}">
                      <a16:colId xmlns:a16="http://schemas.microsoft.com/office/drawing/2014/main" val="126866205"/>
                    </a:ext>
                  </a:extLst>
                </a:gridCol>
                <a:gridCol w="890112">
                  <a:extLst>
                    <a:ext uri="{9D8B030D-6E8A-4147-A177-3AD203B41FA5}">
                      <a16:colId xmlns:a16="http://schemas.microsoft.com/office/drawing/2014/main" val="3994295345"/>
                    </a:ext>
                  </a:extLst>
                </a:gridCol>
                <a:gridCol w="1038813">
                  <a:extLst>
                    <a:ext uri="{9D8B030D-6E8A-4147-A177-3AD203B41FA5}">
                      <a16:colId xmlns:a16="http://schemas.microsoft.com/office/drawing/2014/main" val="2142239580"/>
                    </a:ext>
                  </a:extLst>
                </a:gridCol>
                <a:gridCol w="891160">
                  <a:extLst>
                    <a:ext uri="{9D8B030D-6E8A-4147-A177-3AD203B41FA5}">
                      <a16:colId xmlns:a16="http://schemas.microsoft.com/office/drawing/2014/main" val="2361918463"/>
                    </a:ext>
                  </a:extLst>
                </a:gridCol>
              </a:tblGrid>
              <a:tr h="279989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Microsoft YaHei UI" panose="020B0503020204020204" pitchFamily="34" charset="-122"/>
                          <a:ea typeface="新宋体" panose="02010609030101010101" pitchFamily="49" charset="-122"/>
                          <a:cs typeface="Times New Roman" panose="02020603050405020304" pitchFamily="18" charset="0"/>
                        </a:rPr>
                        <a:t>百分制</a:t>
                      </a:r>
                      <a:endParaRPr lang="zh-CN" sz="18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7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Microsoft YaHei UI" panose="020B0503020204020204" pitchFamily="34" charset="-122"/>
                          <a:ea typeface="新宋体" panose="02010609030101010101" pitchFamily="49" charset="-122"/>
                          <a:cs typeface="Times New Roman" panose="02020603050405020304" pitchFamily="18" charset="0"/>
                        </a:rPr>
                        <a:t>五分制</a:t>
                      </a:r>
                      <a:endParaRPr lang="zh-CN" sz="18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7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新宋体" panose="02010609030101010101" pitchFamily="49" charset="-122"/>
                          <a:ea typeface="Microsoft YaHei UI" panose="020B0503020204020204" pitchFamily="34" charset="-122"/>
                          <a:cs typeface="Times New Roman" panose="02020603050405020304" pitchFamily="18" charset="0"/>
                        </a:rPr>
                        <a:t>GPA</a:t>
                      </a:r>
                      <a:endParaRPr lang="zh-CN" sz="18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7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Microsoft YaHei UI" panose="020B0503020204020204" pitchFamily="34" charset="-122"/>
                          <a:ea typeface="新宋体" panose="02010609030101010101" pitchFamily="49" charset="-122"/>
                          <a:cs typeface="Times New Roman" panose="02020603050405020304" pitchFamily="18" charset="0"/>
                        </a:rPr>
                        <a:t>百分制</a:t>
                      </a:r>
                      <a:endParaRPr lang="zh-CN" sz="18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7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Microsoft YaHei UI" panose="020B0503020204020204" pitchFamily="34" charset="-122"/>
                          <a:ea typeface="新宋体" panose="02010609030101010101" pitchFamily="49" charset="-122"/>
                          <a:cs typeface="Times New Roman" panose="02020603050405020304" pitchFamily="18" charset="0"/>
                        </a:rPr>
                        <a:t>五分制</a:t>
                      </a:r>
                      <a:endParaRPr lang="zh-CN" sz="18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7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新宋体" panose="02010609030101010101" pitchFamily="49" charset="-122"/>
                          <a:ea typeface="Microsoft YaHei UI" panose="020B0503020204020204" pitchFamily="34" charset="-122"/>
                          <a:cs typeface="Times New Roman" panose="02020603050405020304" pitchFamily="18" charset="0"/>
                        </a:rPr>
                        <a:t>GPA</a:t>
                      </a:r>
                      <a:endParaRPr lang="zh-CN" sz="18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7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042207"/>
                  </a:ext>
                </a:extLst>
              </a:tr>
              <a:tr h="279989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新宋体" panose="02010609030101010101" pitchFamily="49" charset="-122"/>
                          <a:ea typeface="Microsoft YaHei UI" panose="020B0503020204020204" pitchFamily="34" charset="-122"/>
                          <a:cs typeface="Times New Roman" panose="02020603050405020304" pitchFamily="18" charset="0"/>
                        </a:rPr>
                        <a:t>100~95</a:t>
                      </a:r>
                      <a:endParaRPr lang="zh-CN" sz="18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新宋体" panose="02010609030101010101" pitchFamily="49" charset="-122"/>
                          <a:ea typeface="Microsoft YaHei UI" panose="020B0503020204020204" pitchFamily="34" charset="-122"/>
                          <a:cs typeface="Times New Roman" panose="02020603050405020304" pitchFamily="18" charset="0"/>
                        </a:rPr>
                        <a:t>A+</a:t>
                      </a:r>
                      <a:endParaRPr lang="zh-CN" sz="18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新宋体" panose="02010609030101010101" pitchFamily="49" charset="-122"/>
                          <a:ea typeface="Microsoft YaHei UI" panose="020B0503020204020204" pitchFamily="34" charset="-122"/>
                          <a:cs typeface="Times New Roman" panose="02020603050405020304" pitchFamily="18" charset="0"/>
                        </a:rPr>
                        <a:t>4.3</a:t>
                      </a:r>
                      <a:endParaRPr lang="zh-CN" sz="18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新宋体" panose="02010609030101010101" pitchFamily="49" charset="-122"/>
                          <a:ea typeface="Microsoft YaHei UI" panose="020B0503020204020204" pitchFamily="34" charset="-122"/>
                          <a:cs typeface="Times New Roman" panose="02020603050405020304" pitchFamily="18" charset="0"/>
                        </a:rPr>
                        <a:t>71~68</a:t>
                      </a:r>
                      <a:endParaRPr lang="zh-CN" sz="18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新宋体" panose="02010609030101010101" pitchFamily="49" charset="-122"/>
                          <a:ea typeface="Microsoft YaHei UI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endParaRPr lang="zh-CN" sz="18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新宋体" panose="02010609030101010101" pitchFamily="49" charset="-122"/>
                          <a:ea typeface="Microsoft YaHei UI" panose="020B0503020204020204" pitchFamily="34" charset="-122"/>
                          <a:cs typeface="Times New Roman" panose="02020603050405020304" pitchFamily="18" charset="0"/>
                        </a:rPr>
                        <a:t>2.0</a:t>
                      </a:r>
                      <a:endParaRPr lang="zh-CN" sz="18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751905"/>
                  </a:ext>
                </a:extLst>
              </a:tr>
              <a:tr h="279989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新宋体" panose="02010609030101010101" pitchFamily="49" charset="-122"/>
                          <a:ea typeface="Microsoft YaHei UI" panose="020B0503020204020204" pitchFamily="34" charset="-122"/>
                          <a:cs typeface="Times New Roman" panose="02020603050405020304" pitchFamily="18" charset="0"/>
                        </a:rPr>
                        <a:t>94~90</a:t>
                      </a:r>
                      <a:endParaRPr lang="zh-CN" sz="18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1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新宋体" panose="02010609030101010101" pitchFamily="49" charset="-122"/>
                          <a:ea typeface="Microsoft YaHei UI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sz="18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1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新宋体" panose="02010609030101010101" pitchFamily="49" charset="-122"/>
                          <a:ea typeface="Microsoft YaHei UI" panose="020B0503020204020204" pitchFamily="34" charset="-122"/>
                          <a:cs typeface="Times New Roman" panose="02020603050405020304" pitchFamily="18" charset="0"/>
                        </a:rPr>
                        <a:t>4.0</a:t>
                      </a:r>
                      <a:endParaRPr lang="zh-CN" sz="18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1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新宋体" panose="02010609030101010101" pitchFamily="49" charset="-122"/>
                          <a:ea typeface="Microsoft YaHei UI" panose="020B0503020204020204" pitchFamily="34" charset="-122"/>
                          <a:cs typeface="Times New Roman" panose="02020603050405020304" pitchFamily="18" charset="0"/>
                        </a:rPr>
                        <a:t>67~65</a:t>
                      </a:r>
                      <a:endParaRPr lang="zh-CN" sz="18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1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新宋体" panose="02010609030101010101" pitchFamily="49" charset="-122"/>
                          <a:ea typeface="Microsoft YaHei UI" panose="020B0503020204020204" pitchFamily="34" charset="-122"/>
                          <a:cs typeface="Times New Roman" panose="02020603050405020304" pitchFamily="18" charset="0"/>
                        </a:rPr>
                        <a:t>C-</a:t>
                      </a:r>
                      <a:endParaRPr lang="zh-CN" sz="18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1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新宋体" panose="02010609030101010101" pitchFamily="49" charset="-122"/>
                          <a:ea typeface="Microsoft YaHei UI" panose="020B0503020204020204" pitchFamily="34" charset="-122"/>
                          <a:cs typeface="Times New Roman" panose="02020603050405020304" pitchFamily="18" charset="0"/>
                        </a:rPr>
                        <a:t>1.7</a:t>
                      </a:r>
                      <a:endParaRPr lang="zh-CN" sz="18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1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296996"/>
                  </a:ext>
                </a:extLst>
              </a:tr>
              <a:tr h="279989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新宋体" panose="02010609030101010101" pitchFamily="49" charset="-122"/>
                          <a:ea typeface="Microsoft YaHei UI" panose="020B0503020204020204" pitchFamily="34" charset="-122"/>
                          <a:cs typeface="Times New Roman" panose="02020603050405020304" pitchFamily="18" charset="0"/>
                        </a:rPr>
                        <a:t>89~85</a:t>
                      </a:r>
                      <a:endParaRPr lang="zh-CN" sz="18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新宋体" panose="02010609030101010101" pitchFamily="49" charset="-122"/>
                          <a:ea typeface="Microsoft YaHei UI" panose="020B0503020204020204" pitchFamily="34" charset="-122"/>
                          <a:cs typeface="Times New Roman" panose="02020603050405020304" pitchFamily="18" charset="0"/>
                        </a:rPr>
                        <a:t>A-</a:t>
                      </a:r>
                      <a:endParaRPr lang="zh-CN" sz="18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新宋体" panose="02010609030101010101" pitchFamily="49" charset="-122"/>
                          <a:ea typeface="Microsoft YaHei UI" panose="020B0503020204020204" pitchFamily="34" charset="-122"/>
                          <a:cs typeface="Times New Roman" panose="02020603050405020304" pitchFamily="18" charset="0"/>
                        </a:rPr>
                        <a:t>3.7</a:t>
                      </a:r>
                      <a:endParaRPr lang="zh-CN" sz="18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新宋体" panose="02010609030101010101" pitchFamily="49" charset="-122"/>
                          <a:ea typeface="Microsoft YaHei UI" panose="020B0503020204020204" pitchFamily="34" charset="-122"/>
                          <a:cs typeface="Times New Roman" panose="02020603050405020304" pitchFamily="18" charset="0"/>
                        </a:rPr>
                        <a:t>64</a:t>
                      </a:r>
                      <a:endParaRPr lang="zh-CN" sz="18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新宋体" panose="02010609030101010101" pitchFamily="49" charset="-122"/>
                          <a:ea typeface="Microsoft YaHei UI" panose="020B0503020204020204" pitchFamily="34" charset="-122"/>
                          <a:cs typeface="Times New Roman" panose="02020603050405020304" pitchFamily="18" charset="0"/>
                        </a:rPr>
                        <a:t>D+</a:t>
                      </a:r>
                      <a:endParaRPr lang="zh-CN" sz="18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新宋体" panose="02010609030101010101" pitchFamily="49" charset="-122"/>
                          <a:ea typeface="Microsoft YaHei UI" panose="020B0503020204020204" pitchFamily="34" charset="-122"/>
                          <a:cs typeface="Times New Roman" panose="02020603050405020304" pitchFamily="18" charset="0"/>
                        </a:rPr>
                        <a:t>1.5</a:t>
                      </a:r>
                      <a:endParaRPr lang="zh-CN" sz="18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565162"/>
                  </a:ext>
                </a:extLst>
              </a:tr>
              <a:tr h="279989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新宋体" panose="02010609030101010101" pitchFamily="49" charset="-122"/>
                          <a:ea typeface="Microsoft YaHei UI" panose="020B0503020204020204" pitchFamily="34" charset="-122"/>
                          <a:cs typeface="Times New Roman" panose="02020603050405020304" pitchFamily="18" charset="0"/>
                        </a:rPr>
                        <a:t>84~82</a:t>
                      </a:r>
                      <a:endParaRPr lang="zh-CN" sz="18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1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新宋体" panose="02010609030101010101" pitchFamily="49" charset="-122"/>
                          <a:ea typeface="Microsoft YaHei UI" panose="020B0503020204020204" pitchFamily="34" charset="-122"/>
                          <a:cs typeface="Times New Roman" panose="02020603050405020304" pitchFamily="18" charset="0"/>
                        </a:rPr>
                        <a:t>B+</a:t>
                      </a:r>
                      <a:endParaRPr lang="zh-CN" sz="18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1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新宋体" panose="02010609030101010101" pitchFamily="49" charset="-122"/>
                          <a:ea typeface="Microsoft YaHei UI" panose="020B0503020204020204" pitchFamily="34" charset="-122"/>
                          <a:cs typeface="Times New Roman" panose="02020603050405020304" pitchFamily="18" charset="0"/>
                        </a:rPr>
                        <a:t>3.3</a:t>
                      </a:r>
                      <a:endParaRPr lang="zh-CN" sz="18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1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新宋体" panose="02010609030101010101" pitchFamily="49" charset="-122"/>
                          <a:ea typeface="Microsoft YaHei UI" panose="020B0503020204020204" pitchFamily="34" charset="-122"/>
                          <a:cs typeface="Times New Roman" panose="02020603050405020304" pitchFamily="18" charset="0"/>
                        </a:rPr>
                        <a:t>63~61</a:t>
                      </a:r>
                      <a:endParaRPr lang="zh-CN" sz="18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1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新宋体" panose="02010609030101010101" pitchFamily="49" charset="-122"/>
                          <a:ea typeface="Microsoft YaHei UI" panose="020B0503020204020204" pitchFamily="34" charset="-122"/>
                          <a:cs typeface="Times New Roman" panose="02020603050405020304" pitchFamily="18" charset="0"/>
                        </a:rPr>
                        <a:t>D</a:t>
                      </a:r>
                      <a:endParaRPr lang="zh-CN" sz="18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1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新宋体" panose="02010609030101010101" pitchFamily="49" charset="-122"/>
                          <a:ea typeface="Microsoft YaHei UI" panose="020B0503020204020204" pitchFamily="34" charset="-122"/>
                          <a:cs typeface="Times New Roman" panose="02020603050405020304" pitchFamily="18" charset="0"/>
                        </a:rPr>
                        <a:t>1.3</a:t>
                      </a:r>
                      <a:endParaRPr lang="zh-CN" sz="18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1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61449"/>
                  </a:ext>
                </a:extLst>
              </a:tr>
              <a:tr h="279989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新宋体" panose="02010609030101010101" pitchFamily="49" charset="-122"/>
                          <a:ea typeface="Microsoft YaHei UI" panose="020B0503020204020204" pitchFamily="34" charset="-122"/>
                          <a:cs typeface="Times New Roman" panose="02020603050405020304" pitchFamily="18" charset="0"/>
                        </a:rPr>
                        <a:t>81~78</a:t>
                      </a:r>
                      <a:endParaRPr lang="zh-CN" sz="18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新宋体" panose="02010609030101010101" pitchFamily="49" charset="-122"/>
                          <a:ea typeface="Microsoft YaHei UI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zh-CN" sz="18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新宋体" panose="02010609030101010101" pitchFamily="49" charset="-122"/>
                          <a:ea typeface="Microsoft YaHei UI" panose="020B0503020204020204" pitchFamily="34" charset="-122"/>
                          <a:cs typeface="Times New Roman" panose="02020603050405020304" pitchFamily="18" charset="0"/>
                        </a:rPr>
                        <a:t>3.0</a:t>
                      </a:r>
                      <a:endParaRPr lang="zh-CN" sz="18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新宋体" panose="02010609030101010101" pitchFamily="49" charset="-122"/>
                          <a:ea typeface="Microsoft YaHei UI" panose="020B0503020204020204" pitchFamily="34" charset="-122"/>
                          <a:cs typeface="Times New Roman" panose="02020603050405020304" pitchFamily="18" charset="0"/>
                        </a:rPr>
                        <a:t>60</a:t>
                      </a:r>
                      <a:endParaRPr lang="zh-CN" sz="18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新宋体" panose="02010609030101010101" pitchFamily="49" charset="-122"/>
                          <a:ea typeface="Microsoft YaHei UI" panose="020B0503020204020204" pitchFamily="34" charset="-122"/>
                          <a:cs typeface="Times New Roman" panose="02020603050405020304" pitchFamily="18" charset="0"/>
                        </a:rPr>
                        <a:t>D-</a:t>
                      </a:r>
                      <a:endParaRPr lang="zh-CN" sz="18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新宋体" panose="02010609030101010101" pitchFamily="49" charset="-122"/>
                          <a:ea typeface="Microsoft YaHei UI" panose="020B0503020204020204" pitchFamily="34" charset="-122"/>
                          <a:cs typeface="Times New Roman" panose="02020603050405020304" pitchFamily="18" charset="0"/>
                        </a:rPr>
                        <a:t>1.0</a:t>
                      </a:r>
                      <a:endParaRPr lang="zh-CN" sz="18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551213"/>
                  </a:ext>
                </a:extLst>
              </a:tr>
              <a:tr h="279989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新宋体" panose="02010609030101010101" pitchFamily="49" charset="-122"/>
                          <a:ea typeface="Microsoft YaHei UI" panose="020B0503020204020204" pitchFamily="34" charset="-122"/>
                          <a:cs typeface="Times New Roman" panose="02020603050405020304" pitchFamily="18" charset="0"/>
                        </a:rPr>
                        <a:t>77~75</a:t>
                      </a:r>
                      <a:endParaRPr lang="zh-CN" sz="18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1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新宋体" panose="02010609030101010101" pitchFamily="49" charset="-122"/>
                          <a:ea typeface="Microsoft YaHei UI" panose="020B0503020204020204" pitchFamily="34" charset="-122"/>
                          <a:cs typeface="Times New Roman" panose="02020603050405020304" pitchFamily="18" charset="0"/>
                        </a:rPr>
                        <a:t>B-</a:t>
                      </a:r>
                      <a:endParaRPr lang="zh-CN" sz="18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1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新宋体" panose="02010609030101010101" pitchFamily="49" charset="-122"/>
                          <a:ea typeface="Microsoft YaHei UI" panose="020B0503020204020204" pitchFamily="34" charset="-122"/>
                          <a:cs typeface="Times New Roman" panose="02020603050405020304" pitchFamily="18" charset="0"/>
                        </a:rPr>
                        <a:t>2.7</a:t>
                      </a:r>
                      <a:endParaRPr lang="zh-CN" sz="18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1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新宋体" panose="02010609030101010101" pitchFamily="49" charset="-122"/>
                          <a:ea typeface="Microsoft YaHei UI" panose="020B0503020204020204" pitchFamily="34" charset="-122"/>
                          <a:cs typeface="Times New Roman" panose="02020603050405020304" pitchFamily="18" charset="0"/>
                        </a:rPr>
                        <a:t>&lt;60</a:t>
                      </a:r>
                      <a:endParaRPr lang="zh-CN" sz="18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1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新宋体" panose="02010609030101010101" pitchFamily="49" charset="-122"/>
                          <a:ea typeface="Microsoft YaHei UI" panose="020B0503020204020204" pitchFamily="34" charset="-122"/>
                          <a:cs typeface="Times New Roman" panose="02020603050405020304" pitchFamily="18" charset="0"/>
                        </a:rPr>
                        <a:t>F</a:t>
                      </a:r>
                      <a:endParaRPr lang="zh-CN" sz="18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1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新宋体" panose="02010609030101010101" pitchFamily="49" charset="-122"/>
                          <a:ea typeface="Microsoft YaHei UI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8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1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224416"/>
                  </a:ext>
                </a:extLst>
              </a:tr>
              <a:tr h="279989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新宋体" panose="02010609030101010101" pitchFamily="49" charset="-122"/>
                          <a:ea typeface="Microsoft YaHei UI" panose="020B0503020204020204" pitchFamily="34" charset="-122"/>
                          <a:cs typeface="Times New Roman" panose="02020603050405020304" pitchFamily="18" charset="0"/>
                        </a:rPr>
                        <a:t>74~72</a:t>
                      </a:r>
                      <a:endParaRPr lang="zh-CN" sz="18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新宋体" panose="02010609030101010101" pitchFamily="49" charset="-122"/>
                          <a:ea typeface="Microsoft YaHei UI" panose="020B0503020204020204" pitchFamily="34" charset="-122"/>
                          <a:cs typeface="Times New Roman" panose="02020603050405020304" pitchFamily="18" charset="0"/>
                        </a:rPr>
                        <a:t>C+</a:t>
                      </a:r>
                      <a:endParaRPr lang="zh-CN" sz="18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新宋体" panose="02010609030101010101" pitchFamily="49" charset="-122"/>
                          <a:ea typeface="Microsoft YaHei UI" panose="020B0503020204020204" pitchFamily="34" charset="-122"/>
                          <a:cs typeface="Times New Roman" panose="02020603050405020304" pitchFamily="18" charset="0"/>
                        </a:rPr>
                        <a:t>2.3</a:t>
                      </a:r>
                      <a:endParaRPr lang="zh-CN" sz="18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新宋体" panose="02010609030101010101" pitchFamily="49" charset="-122"/>
                          <a:ea typeface="Microsoft YaHei UI" panose="020B0503020204020204" pitchFamily="34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新宋体" panose="02010609030101010101" pitchFamily="49" charset="-122"/>
                          <a:ea typeface="Microsoft YaHei UI" panose="020B0503020204020204" pitchFamily="34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新宋体" panose="02010609030101010101" pitchFamily="49" charset="-122"/>
                          <a:ea typeface="Microsoft YaHei UI" panose="020B0503020204020204" pitchFamily="34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479948"/>
                  </a:ext>
                </a:extLst>
              </a:tr>
            </a:tbl>
          </a:graphicData>
        </a:graphic>
      </p:graphicFrame>
      <p:sp>
        <p:nvSpPr>
          <p:cNvPr id="13" name="内容占位符 4"/>
          <p:cNvSpPr txBox="1">
            <a:spLocks/>
          </p:cNvSpPr>
          <p:nvPr/>
        </p:nvSpPr>
        <p:spPr>
          <a:xfrm>
            <a:off x="6505306" y="1356997"/>
            <a:ext cx="5381892" cy="4691105"/>
          </a:xfrm>
          <a:prstGeom prst="rect">
            <a:avLst/>
          </a:prstGeom>
          <a:ln>
            <a:solidFill>
              <a:srgbClr val="FF0000"/>
            </a:solidFill>
          </a:ln>
          <a:effectLst/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当然不必写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case...  </a:t>
            </a:r>
            <a:r>
              <a:rPr lang="en-US" altLang="zh-CN" dirty="0" smtClean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r>
              <a:rPr lang="en-US" altLang="zh-CN" dirty="0" smtClean="0">
                <a:sym typeface="Wingdings" panose="05000000000000000000" pitchFamily="2" charset="2"/>
              </a:rPr>
              <a:t>  </a:t>
            </a:r>
          </a:p>
          <a:p>
            <a:r>
              <a:rPr lang="zh-CN" altLang="en-US" dirty="0" smtClean="0">
                <a:sym typeface="Wingdings" panose="05000000000000000000" pitchFamily="2" charset="2"/>
              </a:rPr>
              <a:t>思路：</a:t>
            </a:r>
            <a:r>
              <a:rPr lang="en-US" altLang="zh-CN" sz="2000" dirty="0" smtClean="0">
                <a:sym typeface="Wingdings" panose="05000000000000000000" pitchFamily="2" charset="2"/>
              </a:rPr>
              <a:t>12</a:t>
            </a:r>
            <a:r>
              <a:rPr lang="zh-CN" altLang="en-US" sz="2000" dirty="0" smtClean="0">
                <a:sym typeface="Wingdings" panose="05000000000000000000" pitchFamily="2" charset="2"/>
              </a:rPr>
              <a:t>条分数线，</a:t>
            </a:r>
            <a:r>
              <a:rPr lang="en-US" altLang="zh-CN" sz="2000" dirty="0" smtClean="0">
                <a:sym typeface="Wingdings" panose="05000000000000000000" pitchFamily="2" charset="2"/>
              </a:rPr>
              <a:t>12</a:t>
            </a:r>
            <a:r>
              <a:rPr lang="zh-CN" altLang="en-US" sz="2000" dirty="0" smtClean="0">
                <a:sym typeface="Wingdings" panose="05000000000000000000" pitchFamily="2" charset="2"/>
              </a:rPr>
              <a:t>个关系表达式真值为</a:t>
            </a:r>
            <a:r>
              <a:rPr lang="en-US" altLang="zh-CN" sz="2000" dirty="0" smtClean="0">
                <a:sym typeface="Wingdings" panose="05000000000000000000" pitchFamily="2" charset="2"/>
              </a:rPr>
              <a:t>1</a:t>
            </a:r>
            <a:r>
              <a:rPr lang="zh-CN" altLang="en-US" sz="2000" dirty="0" smtClean="0">
                <a:sym typeface="Wingdings" panose="05000000000000000000" pitchFamily="2" charset="2"/>
              </a:rPr>
              <a:t>或</a:t>
            </a:r>
            <a:r>
              <a:rPr lang="en-US" altLang="zh-CN" sz="2000" dirty="0" smtClean="0">
                <a:sym typeface="Wingdings" panose="05000000000000000000" pitchFamily="2" charset="2"/>
              </a:rPr>
              <a:t>0</a:t>
            </a:r>
            <a:r>
              <a:rPr lang="zh-CN" altLang="en-US" sz="2000" dirty="0" smtClean="0">
                <a:sym typeface="Wingdings" panose="05000000000000000000" pitchFamily="2" charset="2"/>
              </a:rPr>
              <a:t>， 过几条线得几分</a:t>
            </a:r>
            <a:endParaRPr lang="en-US" altLang="zh-CN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CN" altLang="en-US" dirty="0" smtClean="0">
                <a:sym typeface="Wingdings" panose="05000000000000000000" pitchFamily="2" charset="2"/>
              </a:rPr>
              <a:t>设  </a:t>
            </a:r>
            <a:r>
              <a:rPr lang="en-US" altLang="zh-CN" dirty="0" err="1" smtClean="0">
                <a:sym typeface="Wingdings" panose="05000000000000000000" pitchFamily="2" charset="2"/>
              </a:rPr>
              <a:t>int</a:t>
            </a:r>
            <a:r>
              <a:rPr lang="en-US" altLang="zh-CN" dirty="0" smtClean="0">
                <a:sym typeface="Wingdings" panose="05000000000000000000" pitchFamily="2" charset="2"/>
              </a:rPr>
              <a:t> score, levels ;</a:t>
            </a:r>
          </a:p>
          <a:p>
            <a:pPr marL="0" indent="0">
              <a:buNone/>
            </a:pPr>
            <a:r>
              <a:rPr lang="en-US" altLang="zh-CN" dirty="0" err="1" smtClean="0">
                <a:sym typeface="Wingdings" panose="05000000000000000000" pitchFamily="2" charset="2"/>
              </a:rPr>
              <a:t>scanf</a:t>
            </a:r>
            <a:r>
              <a:rPr lang="en-US" altLang="zh-CN" dirty="0" smtClean="0">
                <a:sym typeface="Wingdings" panose="05000000000000000000" pitchFamily="2" charset="2"/>
              </a:rPr>
              <a:t>(“%d”, &amp;score</a:t>
            </a:r>
            <a:r>
              <a:rPr lang="zh-CN" altLang="en-US" dirty="0" smtClean="0">
                <a:sym typeface="Wingdings" panose="05000000000000000000" pitchFamily="2" charset="2"/>
              </a:rPr>
              <a:t>）</a:t>
            </a:r>
            <a:r>
              <a:rPr lang="en-US" altLang="zh-CN" dirty="0" smtClean="0">
                <a:sym typeface="Wingdings" panose="05000000000000000000" pitchFamily="2" charset="2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 smtClean="0">
                <a:sym typeface="Wingdings" panose="05000000000000000000" pitchFamily="2" charset="2"/>
              </a:rPr>
              <a:t>levels= </a:t>
            </a:r>
            <a:r>
              <a:rPr lang="it-IT" altLang="zh-CN" sz="2000" dirty="0" smtClean="0">
                <a:sym typeface="Wingdings" panose="05000000000000000000" pitchFamily="2" charset="2"/>
              </a:rPr>
              <a:t>(</a:t>
            </a:r>
            <a:r>
              <a:rPr lang="it-IT" altLang="zh-CN" sz="2000" dirty="0">
                <a:sym typeface="Wingdings" panose="05000000000000000000" pitchFamily="2" charset="2"/>
              </a:rPr>
              <a:t>score &gt;= 95) + (score &gt;= 90) + </a:t>
            </a:r>
            <a:r>
              <a:rPr lang="it-IT" altLang="zh-CN" sz="2000" dirty="0" smtClean="0">
                <a:sym typeface="Wingdings" panose="05000000000000000000" pitchFamily="2" charset="2"/>
              </a:rPr>
              <a:t>	(</a:t>
            </a:r>
            <a:r>
              <a:rPr lang="it-IT" altLang="zh-CN" sz="2000" dirty="0">
                <a:sym typeface="Wingdings" panose="05000000000000000000" pitchFamily="2" charset="2"/>
              </a:rPr>
              <a:t>score &gt;= 85) + </a:t>
            </a:r>
            <a:r>
              <a:rPr lang="it-IT" altLang="zh-CN" sz="2000" dirty="0" smtClean="0">
                <a:sym typeface="Wingdings" panose="05000000000000000000" pitchFamily="2" charset="2"/>
              </a:rPr>
              <a:t> (</a:t>
            </a:r>
            <a:r>
              <a:rPr lang="it-IT" altLang="zh-CN" sz="2000" dirty="0">
                <a:sym typeface="Wingdings" panose="05000000000000000000" pitchFamily="2" charset="2"/>
              </a:rPr>
              <a:t>score &gt;= 82) </a:t>
            </a:r>
            <a:r>
              <a:rPr lang="it-IT" altLang="zh-CN" sz="2000" dirty="0" smtClean="0">
                <a:sym typeface="Wingdings" panose="05000000000000000000" pitchFamily="2" charset="2"/>
              </a:rPr>
              <a:t>+  </a:t>
            </a:r>
            <a:r>
              <a:rPr lang="it-IT" altLang="zh-CN" sz="2000" dirty="0">
                <a:sym typeface="Wingdings" panose="05000000000000000000" pitchFamily="2" charset="2"/>
              </a:rPr>
              <a:t>	</a:t>
            </a:r>
            <a:r>
              <a:rPr lang="it-IT" altLang="zh-CN" sz="2000" dirty="0" smtClean="0">
                <a:sym typeface="Wingdings" panose="05000000000000000000" pitchFamily="2" charset="2"/>
              </a:rPr>
              <a:t>(</a:t>
            </a:r>
            <a:r>
              <a:rPr lang="it-IT" altLang="zh-CN" sz="2000" dirty="0">
                <a:sym typeface="Wingdings" panose="05000000000000000000" pitchFamily="2" charset="2"/>
              </a:rPr>
              <a:t>score &gt;= 78) + </a:t>
            </a:r>
            <a:r>
              <a:rPr lang="it-IT" altLang="zh-CN" sz="2000" dirty="0" smtClean="0">
                <a:sym typeface="Wingdings" panose="05000000000000000000" pitchFamily="2" charset="2"/>
              </a:rPr>
              <a:t> (</a:t>
            </a:r>
            <a:r>
              <a:rPr lang="it-IT" altLang="zh-CN" sz="2000" dirty="0">
                <a:sym typeface="Wingdings" panose="05000000000000000000" pitchFamily="2" charset="2"/>
              </a:rPr>
              <a:t>score &gt;= 75) + </a:t>
            </a:r>
            <a:r>
              <a:rPr lang="it-IT" altLang="zh-CN" sz="2000" dirty="0" smtClean="0">
                <a:sym typeface="Wingdings" panose="05000000000000000000" pitchFamily="2" charset="2"/>
              </a:rPr>
              <a:t>	(</a:t>
            </a:r>
            <a:r>
              <a:rPr lang="it-IT" altLang="zh-CN" sz="2000" dirty="0">
                <a:sym typeface="Wingdings" panose="05000000000000000000" pitchFamily="2" charset="2"/>
              </a:rPr>
              <a:t>score &gt;= 72) </a:t>
            </a:r>
            <a:r>
              <a:rPr lang="it-IT" altLang="zh-CN" sz="2000" dirty="0" smtClean="0">
                <a:sym typeface="Wingdings" panose="05000000000000000000" pitchFamily="2" charset="2"/>
              </a:rPr>
              <a:t>+  </a:t>
            </a:r>
            <a:r>
              <a:rPr lang="it-IT" altLang="zh-CN" sz="2000" dirty="0">
                <a:sym typeface="Wingdings" panose="05000000000000000000" pitchFamily="2" charset="2"/>
              </a:rPr>
              <a:t>(score &gt;= 68) </a:t>
            </a:r>
            <a:r>
              <a:rPr lang="it-IT" altLang="zh-CN" sz="2000" dirty="0" smtClean="0">
                <a:sym typeface="Wingdings" panose="05000000000000000000" pitchFamily="2" charset="2"/>
              </a:rPr>
              <a:t>+	(</a:t>
            </a:r>
            <a:r>
              <a:rPr lang="it-IT" altLang="zh-CN" sz="2000" dirty="0">
                <a:sym typeface="Wingdings" panose="05000000000000000000" pitchFamily="2" charset="2"/>
              </a:rPr>
              <a:t>score &gt;= 65) + </a:t>
            </a:r>
            <a:r>
              <a:rPr lang="it-IT" altLang="zh-CN" sz="2000" dirty="0" smtClean="0">
                <a:sym typeface="Wingdings" panose="05000000000000000000" pitchFamily="2" charset="2"/>
              </a:rPr>
              <a:t> (</a:t>
            </a:r>
            <a:r>
              <a:rPr lang="it-IT" altLang="zh-CN" sz="2000" dirty="0">
                <a:sym typeface="Wingdings" panose="05000000000000000000" pitchFamily="2" charset="2"/>
              </a:rPr>
              <a:t>score &gt;= 64) </a:t>
            </a:r>
            <a:r>
              <a:rPr lang="it-IT" altLang="zh-CN" sz="2000" dirty="0" smtClean="0">
                <a:sym typeface="Wingdings" panose="05000000000000000000" pitchFamily="2" charset="2"/>
              </a:rPr>
              <a:t>+</a:t>
            </a:r>
            <a:r>
              <a:rPr lang="it-IT" altLang="zh-CN" sz="2000" dirty="0">
                <a:sym typeface="Wingdings" panose="05000000000000000000" pitchFamily="2" charset="2"/>
              </a:rPr>
              <a:t>	</a:t>
            </a:r>
            <a:r>
              <a:rPr lang="it-IT" altLang="zh-CN" sz="2000" dirty="0" smtClean="0">
                <a:sym typeface="Wingdings" panose="05000000000000000000" pitchFamily="2" charset="2"/>
              </a:rPr>
              <a:t>(</a:t>
            </a:r>
            <a:r>
              <a:rPr lang="it-IT" altLang="zh-CN" sz="2000" dirty="0">
                <a:sym typeface="Wingdings" panose="05000000000000000000" pitchFamily="2" charset="2"/>
              </a:rPr>
              <a:t>score &gt;= 61) + </a:t>
            </a:r>
            <a:r>
              <a:rPr lang="it-IT" altLang="zh-CN" sz="2000" dirty="0" smtClean="0">
                <a:sym typeface="Wingdings" panose="05000000000000000000" pitchFamily="2" charset="2"/>
              </a:rPr>
              <a:t> (</a:t>
            </a:r>
            <a:r>
              <a:rPr lang="it-IT" altLang="zh-CN" sz="2000" dirty="0">
                <a:sym typeface="Wingdings" panose="05000000000000000000" pitchFamily="2" charset="2"/>
              </a:rPr>
              <a:t>score &gt;= 60</a:t>
            </a:r>
            <a:r>
              <a:rPr lang="it-IT" altLang="zh-CN" sz="2000" dirty="0" smtClean="0">
                <a:sym typeface="Wingdings" panose="05000000000000000000" pitchFamily="2" charset="2"/>
              </a:rPr>
              <a:t>)  ;</a:t>
            </a:r>
            <a:endParaRPr lang="zh-CN" altLang="en-US" sz="2000" dirty="0" smtClean="0"/>
          </a:p>
          <a:p>
            <a:r>
              <a:rPr lang="zh-CN" altLang="en-US" sz="2000" dirty="0" smtClean="0"/>
              <a:t>对</a:t>
            </a:r>
            <a:r>
              <a:rPr lang="en-US" altLang="zh-CN" sz="2000" dirty="0" smtClean="0"/>
              <a:t>levels</a:t>
            </a:r>
            <a:r>
              <a:rPr lang="zh-CN" altLang="en-US" sz="2000" dirty="0" smtClean="0"/>
              <a:t>每</a:t>
            </a:r>
            <a:r>
              <a:rPr lang="zh-CN" altLang="en-US" sz="2000" dirty="0"/>
              <a:t>一种</a:t>
            </a:r>
            <a:r>
              <a:rPr lang="zh-CN" altLang="en-US" sz="2000" dirty="0" smtClean="0"/>
              <a:t>情况写一个</a:t>
            </a:r>
            <a:r>
              <a:rPr lang="en-US" altLang="zh-CN" sz="2000" dirty="0" smtClean="0"/>
              <a:t>case</a:t>
            </a:r>
            <a:r>
              <a:rPr lang="zh-CN" altLang="en-US" sz="2000" dirty="0" smtClean="0"/>
              <a:t>即可</a:t>
            </a:r>
            <a:endParaRPr lang="en-US" altLang="zh-CN" sz="2000" dirty="0" smtClean="0"/>
          </a:p>
          <a:p>
            <a:r>
              <a:rPr lang="zh-CN" altLang="en-US" sz="2000" dirty="0"/>
              <a:t>“打怪升级”到</a:t>
            </a:r>
            <a:r>
              <a:rPr lang="en-US" altLang="zh-CN" sz="2000" dirty="0"/>
              <a:t>12</a:t>
            </a:r>
            <a:r>
              <a:rPr lang="zh-CN" altLang="en-US" sz="2000" dirty="0"/>
              <a:t>就能得</a:t>
            </a:r>
            <a:r>
              <a:rPr lang="en-US" altLang="zh-CN" sz="2000" dirty="0"/>
              <a:t>A+</a:t>
            </a:r>
            <a:r>
              <a:rPr lang="zh-CN" altLang="en-US" sz="2000" dirty="0"/>
              <a:t>啦。。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18126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23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循环结构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b="1" dirty="0" smtClean="0"/>
              <a:t>循环</a:t>
            </a:r>
            <a:r>
              <a:rPr lang="zh-CN" altLang="en-US" b="1" dirty="0"/>
              <a:t>的概念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在给定的条件控制下，</a:t>
            </a:r>
            <a:r>
              <a:rPr lang="zh-CN" altLang="en-US" b="1" dirty="0"/>
              <a:t>重复</a:t>
            </a:r>
            <a:r>
              <a:rPr lang="zh-CN" altLang="en-US" b="1" dirty="0" smtClean="0"/>
              <a:t>复执行某语句序列，直到控制条件不成立。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dirty="0" smtClean="0"/>
              <a:t>例如：求</a:t>
            </a:r>
            <a:r>
              <a:rPr lang="en-US" altLang="zh-CN" dirty="0" smtClean="0"/>
              <a:t>n!</a:t>
            </a:r>
            <a:r>
              <a:rPr lang="zh-CN" altLang="en-US" dirty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n&gt;=1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循环前的准备：设</a:t>
            </a:r>
            <a:r>
              <a:rPr lang="en-US" altLang="zh-CN" dirty="0" smtClean="0"/>
              <a:t>f=1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=2</a:t>
            </a:r>
            <a:r>
              <a:rPr lang="zh-CN" altLang="en-US" dirty="0" smtClean="0"/>
              <a:t>，</a:t>
            </a:r>
            <a:r>
              <a:rPr lang="zh-CN" altLang="en-US" dirty="0"/>
              <a:t>输入</a:t>
            </a:r>
            <a:r>
              <a:rPr lang="en-US" altLang="zh-CN" dirty="0" smtClean="0"/>
              <a:t>n</a:t>
            </a:r>
          </a:p>
          <a:p>
            <a:pPr lvl="1"/>
            <a:r>
              <a:rPr lang="zh-CN" altLang="en-US" dirty="0" smtClean="0"/>
              <a:t>循环控制条件</a:t>
            </a:r>
            <a:r>
              <a:rPr lang="zh-CN" altLang="en-US" b="1" dirty="0" smtClean="0"/>
              <a:t>：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&lt;=n</a:t>
            </a:r>
          </a:p>
          <a:p>
            <a:pPr lvl="1"/>
            <a:r>
              <a:rPr lang="zh-CN" altLang="en-US" dirty="0" smtClean="0"/>
              <a:t>重复执行</a:t>
            </a:r>
            <a:r>
              <a:rPr lang="en-US" altLang="zh-CN" dirty="0" smtClean="0"/>
              <a:t>: </a:t>
            </a:r>
          </a:p>
          <a:p>
            <a:pPr marL="914400" lvl="2" indent="0">
              <a:buNone/>
            </a:pPr>
            <a:r>
              <a:rPr lang="en-US" altLang="zh-CN" dirty="0" smtClean="0"/>
              <a:t>{</a:t>
            </a:r>
          </a:p>
          <a:p>
            <a:pPr marL="914400" lvl="2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f=f*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pPr marL="914400" lvl="2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++;</a:t>
            </a:r>
          </a:p>
          <a:p>
            <a:pPr marL="914400" lvl="2" indent="0">
              <a:buNone/>
            </a:pPr>
            <a:r>
              <a:rPr lang="en-US" altLang="zh-CN" dirty="0" smtClean="0"/>
              <a:t>} </a:t>
            </a:r>
            <a:r>
              <a:rPr lang="zh-CN" altLang="en-US" dirty="0"/>
              <a:t> </a:t>
            </a:r>
            <a:r>
              <a:rPr lang="en-US" altLang="zh-CN" dirty="0" smtClean="0"/>
              <a:t>//</a:t>
            </a:r>
            <a:r>
              <a:rPr lang="zh-CN" altLang="en-US" dirty="0" smtClean="0"/>
              <a:t>循环体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C</a:t>
            </a:r>
            <a:r>
              <a:rPr lang="zh-CN" altLang="en-US" b="1" dirty="0"/>
              <a:t>语言实现循环结构的语句</a:t>
            </a:r>
            <a:r>
              <a:rPr lang="zh-CN" altLang="en-US" b="1" dirty="0" smtClean="0"/>
              <a:t>：</a:t>
            </a:r>
            <a:endParaRPr lang="en-US" altLang="zh-CN" b="1" dirty="0"/>
          </a:p>
          <a:p>
            <a:r>
              <a:rPr lang="en-US" altLang="zh-CN" b="1" dirty="0"/>
              <a:t>1.  </a:t>
            </a:r>
            <a:r>
              <a:rPr lang="en-US" altLang="zh-CN" b="1" dirty="0">
                <a:solidFill>
                  <a:srgbClr val="FF0000"/>
                </a:solidFill>
              </a:rPr>
              <a:t>while</a:t>
            </a:r>
            <a:r>
              <a:rPr lang="zh-CN" altLang="en-US" b="1" dirty="0"/>
              <a:t>语句和 </a:t>
            </a:r>
            <a:r>
              <a:rPr lang="en-US" altLang="zh-CN" b="1" dirty="0">
                <a:solidFill>
                  <a:srgbClr val="FF0000"/>
                </a:solidFill>
              </a:rPr>
              <a:t>do while</a:t>
            </a:r>
            <a:r>
              <a:rPr lang="zh-CN" altLang="en-US" b="1" dirty="0"/>
              <a:t>语句</a:t>
            </a:r>
            <a:endParaRPr lang="en-US" altLang="zh-CN" b="1" dirty="0"/>
          </a:p>
          <a:p>
            <a:r>
              <a:rPr lang="en-US" altLang="zh-CN" b="1" dirty="0"/>
              <a:t>2.  </a:t>
            </a:r>
            <a:r>
              <a:rPr lang="en-US" altLang="zh-CN" b="1" dirty="0">
                <a:solidFill>
                  <a:srgbClr val="FF0000"/>
                </a:solidFill>
              </a:rPr>
              <a:t>for</a:t>
            </a:r>
            <a:r>
              <a:rPr lang="zh-CN" altLang="en-US" b="1" dirty="0"/>
              <a:t>语句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改变循环流程还可以使用：</a:t>
            </a:r>
            <a:endParaRPr lang="en-US" altLang="zh-CN" b="1" dirty="0" smtClean="0"/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</a:rPr>
              <a:t>break</a:t>
            </a:r>
            <a:r>
              <a:rPr lang="zh-CN" altLang="en-US" b="1" dirty="0" smtClean="0"/>
              <a:t>跳出循环</a:t>
            </a:r>
            <a:endParaRPr lang="en-US" altLang="zh-CN" b="1" dirty="0" smtClean="0"/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</a:rPr>
              <a:t>continue</a:t>
            </a:r>
            <a:r>
              <a:rPr lang="zh-CN" altLang="en-US" b="1" dirty="0" smtClean="0"/>
              <a:t>跳转到下次循环</a:t>
            </a:r>
            <a:endParaRPr lang="en-US" altLang="zh-CN" b="1" dirty="0"/>
          </a:p>
          <a:p>
            <a:endParaRPr lang="zh-CN" altLang="en-US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8928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24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循环结构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1. while</a:t>
            </a:r>
            <a:r>
              <a:rPr lang="zh-CN" altLang="en-US" b="1" dirty="0" smtClean="0"/>
              <a:t>语句</a:t>
            </a:r>
            <a:endParaRPr lang="en-US" altLang="zh-CN" b="1" dirty="0" smtClean="0"/>
          </a:p>
          <a:p>
            <a:r>
              <a:rPr lang="zh-CN" altLang="en-US" b="1" dirty="0" smtClean="0"/>
              <a:t>语法格式：</a:t>
            </a:r>
            <a:endParaRPr lang="en-US" altLang="zh-CN" b="1" dirty="0" smtClean="0"/>
          </a:p>
          <a:p>
            <a:pPr marL="457200" lvl="1" indent="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while 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表达式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{</a:t>
            </a: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	</a:t>
            </a:r>
            <a:r>
              <a:rPr lang="zh-CN" altLang="en-US" b="1" dirty="0" smtClean="0">
                <a:solidFill>
                  <a:srgbClr val="FF0000"/>
                </a:solidFill>
              </a:rPr>
              <a:t>语句序列；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}   </a:t>
            </a:r>
            <a:r>
              <a:rPr lang="en-US" altLang="zh-CN" b="1" dirty="0" smtClean="0"/>
              <a:t>//</a:t>
            </a:r>
            <a:r>
              <a:rPr lang="zh-CN" altLang="en-US" b="1" dirty="0" smtClean="0"/>
              <a:t>循环体</a:t>
            </a:r>
            <a:endParaRPr lang="zh-CN" altLang="en-US" b="1" dirty="0"/>
          </a:p>
          <a:p>
            <a:r>
              <a:rPr lang="zh-CN" altLang="en-US" b="1" dirty="0" smtClean="0"/>
              <a:t>执行流程：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先求表达式的值；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如果表达式</a:t>
            </a:r>
            <a:r>
              <a:rPr lang="zh-CN" altLang="en-US" b="1" dirty="0"/>
              <a:t>为</a:t>
            </a:r>
            <a:r>
              <a:rPr lang="zh-CN" altLang="en-US" b="1" dirty="0" smtClean="0"/>
              <a:t>真，则执行循环体，然后继续判断表达式的值；</a:t>
            </a:r>
            <a:endParaRPr lang="zh-CN" altLang="en-US" b="1" dirty="0"/>
          </a:p>
          <a:p>
            <a:pPr lvl="1"/>
            <a:r>
              <a:rPr lang="zh-CN" altLang="en-US" b="1" dirty="0" smtClean="0"/>
              <a:t>当表达式为零值，则结束循环。</a:t>
            </a:r>
            <a:endParaRPr lang="en-US" altLang="zh-CN" b="1" dirty="0" smtClean="0"/>
          </a:p>
          <a:p>
            <a:pPr marL="457200" lvl="1" indent="0">
              <a:buNone/>
            </a:pPr>
            <a:r>
              <a:rPr lang="zh-CN" altLang="en-US" sz="1800" b="1" u="sng" dirty="0" smtClean="0"/>
              <a:t>死循环</a:t>
            </a:r>
            <a:r>
              <a:rPr lang="zh-CN" altLang="en-US" sz="1800" b="1" dirty="0" smtClean="0"/>
              <a:t>：循环条件永远为真。</a:t>
            </a:r>
            <a:endParaRPr lang="en-US" altLang="zh-CN" sz="1800" b="1" dirty="0" smtClean="0"/>
          </a:p>
          <a:p>
            <a:pPr marL="914400" lvl="2" indent="0">
              <a:buNone/>
            </a:pPr>
            <a:r>
              <a:rPr lang="zh-CN" altLang="en-US" b="1" dirty="0" smtClean="0"/>
              <a:t>一般循环中包括使</a:t>
            </a:r>
            <a:r>
              <a:rPr lang="zh-CN" altLang="en-US" b="1" dirty="0"/>
              <a:t>循环趋向结束的操作</a:t>
            </a:r>
          </a:p>
          <a:p>
            <a:endParaRPr lang="zh-CN" altLang="en-US" b="1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269" y="833808"/>
            <a:ext cx="4906979" cy="5343156"/>
          </a:xfrm>
        </p:spPr>
      </p:pic>
    </p:spTree>
    <p:extLst>
      <p:ext uri="{BB962C8B-B14F-4D97-AF65-F5344CB8AC3E}">
        <p14:creationId xmlns:p14="http://schemas.microsoft.com/office/powerpoint/2010/main" val="285657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25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循环结构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4116454" cy="4525919"/>
          </a:xfrm>
        </p:spPr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语句</a:t>
            </a:r>
            <a:r>
              <a:rPr lang="zh-CN" altLang="en-US" dirty="0" smtClean="0"/>
              <a:t>举例（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）：</a:t>
            </a:r>
            <a:endParaRPr lang="zh-CN" altLang="en-US" dirty="0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231964"/>
              </p:ext>
            </p:extLst>
          </p:nvPr>
        </p:nvGraphicFramePr>
        <p:xfrm>
          <a:off x="813849" y="2377123"/>
          <a:ext cx="2306638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" name="公式" r:id="rId3" imgW="580983" imgH="333285" progId="Equation.3">
                  <p:embed/>
                </p:oleObj>
              </mc:Choice>
              <mc:Fallback>
                <p:oleObj name="公式" r:id="rId3" imgW="580983" imgH="333285" progId="Equation.3">
                  <p:embed/>
                  <p:pic>
                    <p:nvPicPr>
                      <p:cNvPr id="61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849" y="2377123"/>
                        <a:ext cx="2306638" cy="14795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内容占位符 8"/>
          <p:cNvSpPr>
            <a:spLocks noGrp="1"/>
          </p:cNvSpPr>
          <p:nvPr>
            <p:ph sz="half" idx="2"/>
          </p:nvPr>
        </p:nvSpPr>
        <p:spPr>
          <a:xfrm>
            <a:off x="5078629" y="1087392"/>
            <a:ext cx="5721176" cy="508957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sum;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sum = 0;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&lt;= 100)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sum +=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zh-CN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循环体缩进书写 *</a:t>
            </a:r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++;      </a:t>
            </a:r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zh-CN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使循环趋向结束 *</a:t>
            </a:r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"sum=%d\n"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sum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82332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26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循环结构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3846370" cy="4525919"/>
          </a:xfrm>
        </p:spPr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语句</a:t>
            </a:r>
            <a:r>
              <a:rPr lang="zh-CN" altLang="en-US" dirty="0" smtClean="0"/>
              <a:t>举例（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r>
              <a:rPr lang="zh-CN" altLang="en-US" dirty="0" smtClean="0"/>
              <a:t>“猜分数”</a:t>
            </a:r>
            <a:endParaRPr lang="en-US" altLang="zh-CN" dirty="0"/>
          </a:p>
          <a:p>
            <a:pPr lvl="1"/>
            <a:r>
              <a:rPr lang="zh-CN" altLang="en-US" dirty="0" smtClean="0"/>
              <a:t>循环条件取决于输入数据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60015236"/>
              </p:ext>
            </p:extLst>
          </p:nvPr>
        </p:nvGraphicFramePr>
        <p:xfrm>
          <a:off x="5591175" y="1084263"/>
          <a:ext cx="4754563" cy="515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文档" r:id="rId3" imgW="4634280" imgH="5018040" progId="Word.OpenDocumentText.12">
                  <p:embed/>
                </p:oleObj>
              </mc:Choice>
              <mc:Fallback>
                <p:oleObj name="文档" r:id="rId3" imgW="4634280" imgH="50180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91175" y="1084263"/>
                        <a:ext cx="4754563" cy="5159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797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27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循环结构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2. do  while </a:t>
            </a:r>
            <a:r>
              <a:rPr lang="zh-CN" altLang="en-US" b="1" dirty="0" smtClean="0"/>
              <a:t>语句</a:t>
            </a:r>
            <a:endParaRPr lang="en-US" altLang="zh-CN" b="1" dirty="0" smtClean="0"/>
          </a:p>
          <a:p>
            <a:r>
              <a:rPr lang="zh-CN" altLang="en-US" b="1" dirty="0" smtClean="0"/>
              <a:t>语法格式：</a:t>
            </a:r>
            <a:endParaRPr lang="en-US" altLang="zh-CN" b="1" dirty="0" smtClean="0"/>
          </a:p>
          <a:p>
            <a:pPr lvl="1">
              <a:buFont typeface="Monotype Sorts" pitchFamily="2" charset="2"/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do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{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		</a:t>
            </a:r>
            <a:r>
              <a:rPr lang="zh-CN" altLang="en-US" b="1" dirty="0" smtClean="0">
                <a:solidFill>
                  <a:srgbClr val="FF0000"/>
                </a:solidFill>
                <a:latin typeface="Courier New" pitchFamily="49" charset="0"/>
              </a:rPr>
              <a:t>语句序列；</a:t>
            </a:r>
            <a:endParaRPr lang="en-US" altLang="zh-CN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}</a:t>
            </a:r>
            <a:endParaRPr lang="zh-CN" altLang="en-US" b="1" dirty="0">
              <a:solidFill>
                <a:srgbClr val="FF0000"/>
              </a:solidFill>
              <a:latin typeface="Courier New" pitchFamily="49" charset="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while (</a:t>
            </a:r>
            <a:r>
              <a:rPr lang="zh-CN" altLang="en-US" b="1" dirty="0">
                <a:solidFill>
                  <a:srgbClr val="FF0000"/>
                </a:solidFill>
                <a:latin typeface="Courier New" pitchFamily="49" charset="0"/>
              </a:rPr>
              <a:t>表达式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) </a:t>
            </a:r>
            <a:r>
              <a:rPr lang="zh-CN" altLang="en-US" b="1" dirty="0" smtClean="0">
                <a:solidFill>
                  <a:srgbClr val="FF0000"/>
                </a:solidFill>
                <a:latin typeface="Courier New" pitchFamily="49" charset="0"/>
              </a:rPr>
              <a:t>；</a:t>
            </a:r>
            <a:endParaRPr lang="en-US" altLang="zh-CN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lvl="1">
              <a:buFont typeface="Monotype Sorts" pitchFamily="2" charset="2"/>
              <a:buNone/>
            </a:pPr>
            <a:endParaRPr lang="en-US" altLang="zh-CN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zh-CN" altLang="en-US" b="1" dirty="0" smtClean="0">
                <a:latin typeface="Courier New" pitchFamily="49" charset="0"/>
              </a:rPr>
              <a:t>特点：</a:t>
            </a:r>
            <a:endParaRPr lang="en-US" altLang="zh-CN" b="1" dirty="0" smtClean="0">
              <a:latin typeface="Courier New" pitchFamily="49" charset="0"/>
            </a:endParaRPr>
          </a:p>
          <a:p>
            <a:pPr lvl="1">
              <a:buFont typeface="Monotype Sorts" pitchFamily="2" charset="2"/>
              <a:buNone/>
            </a:pPr>
            <a:r>
              <a:rPr lang="zh-CN" altLang="en-US" b="1" dirty="0">
                <a:latin typeface="Courier New" pitchFamily="49" charset="0"/>
              </a:rPr>
              <a:t>先</a:t>
            </a:r>
            <a:r>
              <a:rPr lang="zh-CN" altLang="en-US" b="1" dirty="0" smtClean="0">
                <a:latin typeface="Courier New" pitchFamily="49" charset="0"/>
              </a:rPr>
              <a:t>执行循环体，然后判断条件。</a:t>
            </a:r>
            <a:endParaRPr lang="en-US" altLang="zh-CN" b="1" dirty="0">
              <a:latin typeface="Courier New" pitchFamily="49" charset="0"/>
            </a:endParaRPr>
          </a:p>
          <a:p>
            <a:endParaRPr lang="zh-CN" altLang="en-US" b="1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796" y="1651045"/>
            <a:ext cx="5787004" cy="4097244"/>
          </a:xfrm>
        </p:spPr>
      </p:pic>
    </p:spTree>
    <p:extLst>
      <p:ext uri="{BB962C8B-B14F-4D97-AF65-F5344CB8AC3E}">
        <p14:creationId xmlns:p14="http://schemas.microsoft.com/office/powerpoint/2010/main" val="22461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28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循环结构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4116454" cy="4525919"/>
          </a:xfrm>
        </p:spPr>
        <p:txBody>
          <a:bodyPr/>
          <a:lstStyle/>
          <a:p>
            <a:r>
              <a:rPr lang="en-US" altLang="zh-CN" dirty="0" smtClean="0"/>
              <a:t>do while</a:t>
            </a:r>
            <a:r>
              <a:rPr lang="zh-CN" altLang="en-US" dirty="0"/>
              <a:t>语句</a:t>
            </a:r>
            <a:r>
              <a:rPr lang="zh-CN" altLang="en-US" dirty="0" smtClean="0"/>
              <a:t>举例：</a:t>
            </a:r>
            <a:endParaRPr lang="zh-CN" altLang="en-US" dirty="0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813849" y="2377123"/>
          <a:ext cx="2306638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5" name="公式" r:id="rId3" imgW="580983" imgH="333285" progId="Equation.3">
                  <p:embed/>
                </p:oleObj>
              </mc:Choice>
              <mc:Fallback>
                <p:oleObj name="公式" r:id="rId3" imgW="580983" imgH="333285" progId="Equation.3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849" y="2377123"/>
                        <a:ext cx="2306638" cy="14795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内容占位符 8"/>
          <p:cNvSpPr>
            <a:spLocks noGrp="1"/>
          </p:cNvSpPr>
          <p:nvPr>
            <p:ph sz="half" idx="2"/>
          </p:nvPr>
        </p:nvSpPr>
        <p:spPr>
          <a:xfrm>
            <a:off x="5078629" y="1087392"/>
            <a:ext cx="5721176" cy="508957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sum;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sum = 0;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do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sum +=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zh-CN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循环体缩进书写 *</a:t>
            </a:r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++;      </a:t>
            </a:r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zh-CN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使循环趋向结束 *</a:t>
            </a:r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 while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&lt;= 100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"sum=%d\n"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sum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4107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29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循环结构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//</a:t>
            </a:r>
            <a:r>
              <a:rPr lang="zh-CN" altLang="en-US" dirty="0"/>
              <a:t>比较</a:t>
            </a:r>
            <a:r>
              <a:rPr lang="en-US" altLang="zh-CN" dirty="0"/>
              <a:t>: </a:t>
            </a:r>
            <a:r>
              <a:rPr lang="en-US" altLang="zh-CN" dirty="0" smtClean="0"/>
              <a:t> while</a:t>
            </a:r>
          </a:p>
          <a:p>
            <a:pPr marL="457200" lvl="1" indent="0">
              <a:buNone/>
            </a:pPr>
            <a:endParaRPr lang="en-US" altLang="zh-CN" sz="1800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18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CN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sum = 0,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&lt;= 10)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sum = sum +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Consolas" panose="020B0609020204030204" pitchFamily="49" charset="0"/>
              </a:rPr>
              <a:t>"sum = </a:t>
            </a:r>
            <a:r>
              <a:rPr lang="en-US" altLang="zh-CN" sz="1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%d</a:t>
            </a:r>
            <a:r>
              <a:rPr lang="en-US" altLang="zh-CN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 sum);</a:t>
            </a:r>
          </a:p>
          <a:p>
            <a:pPr marL="457200" lvl="1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800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// </a:t>
            </a:r>
            <a:r>
              <a:rPr lang="zh-CN" altLang="en-US" dirty="0" smtClean="0"/>
              <a:t>比较：</a:t>
            </a:r>
            <a:r>
              <a:rPr lang="en-US" altLang="zh-CN" dirty="0" smtClean="0"/>
              <a:t>do-while 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CN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sum = 0,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do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sum = sum +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while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&lt;= 10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Consolas" panose="020B0609020204030204" pitchFamily="49" charset="0"/>
              </a:rPr>
              <a:t>"sum = %d"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 sum);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800" dirty="0"/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322699" y="3367876"/>
            <a:ext cx="2060309" cy="6463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分别输入</a:t>
            </a:r>
            <a:r>
              <a:rPr lang="en-US" altLang="zh-CN" dirty="0" smtClean="0"/>
              <a:t>1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/>
              <a:t>会得到什么</a:t>
            </a:r>
            <a:r>
              <a:rPr lang="zh-CN" altLang="en-US" dirty="0" smtClean="0"/>
              <a:t>结果？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86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3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 </a:t>
            </a:r>
            <a:r>
              <a:rPr lang="zh-CN" altLang="en-US" dirty="0"/>
              <a:t>分支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86593" y="2547366"/>
            <a:ext cx="5404100" cy="2618614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sz="half" idx="2"/>
          </p:nvPr>
        </p:nvSpPr>
        <p:spPr>
          <a:xfrm>
            <a:off x="518678" y="1593714"/>
            <a:ext cx="5181600" cy="4525919"/>
          </a:xfrm>
        </p:spPr>
        <p:txBody>
          <a:bodyPr/>
          <a:lstStyle/>
          <a:p>
            <a:r>
              <a:rPr lang="zh-CN" altLang="en-US" dirty="0" smtClean="0"/>
              <a:t>分支结构（或选择结构）： 根据条件表达式的值来选择不同的操作（控制流程如右图）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LcParenR"/>
            </a:pPr>
            <a:r>
              <a:rPr lang="zh-CN" altLang="en-US" dirty="0" smtClean="0"/>
              <a:t>如果满足</a:t>
            </a:r>
            <a:r>
              <a:rPr lang="en-US" altLang="zh-CN" dirty="0" smtClean="0"/>
              <a:t>(score&gt;=85)</a:t>
            </a:r>
            <a:r>
              <a:rPr lang="zh-CN" altLang="en-US" dirty="0" smtClean="0"/>
              <a:t>则打印</a:t>
            </a:r>
            <a:r>
              <a:rPr lang="en-US" altLang="zh-CN" dirty="0" smtClean="0"/>
              <a:t>score;</a:t>
            </a:r>
          </a:p>
          <a:p>
            <a:pPr marL="914400" lvl="1" indent="-457200">
              <a:buFont typeface="+mj-lt"/>
              <a:buAutoNum type="alphaLcParenR"/>
            </a:pPr>
            <a:r>
              <a:rPr lang="zh-CN" altLang="en-US" dirty="0" smtClean="0"/>
              <a:t>如果 </a:t>
            </a:r>
            <a:r>
              <a:rPr lang="en-US" altLang="zh-CN" dirty="0" smtClean="0"/>
              <a:t>(a&gt;b)</a:t>
            </a:r>
            <a:r>
              <a:rPr lang="zh-CN" altLang="en-US" dirty="0" smtClean="0"/>
              <a:t>成立，则 </a:t>
            </a:r>
            <a:r>
              <a:rPr lang="en-US" altLang="zh-CN" dirty="0" smtClean="0"/>
              <a:t>c=a;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否则，</a:t>
            </a:r>
            <a:r>
              <a:rPr lang="en-US" altLang="zh-CN" dirty="0" smtClean="0"/>
              <a:t>c=b;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用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语句实现：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LcParenR"/>
            </a:pPr>
            <a:r>
              <a:rPr lang="en-US" altLang="zh-CN" dirty="0" smtClean="0"/>
              <a:t>if(score&gt;=85)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(“%</a:t>
            </a:r>
            <a:r>
              <a:rPr lang="en-US" altLang="zh-CN" dirty="0" err="1" smtClean="0"/>
              <a:t>d”,score</a:t>
            </a:r>
            <a:r>
              <a:rPr lang="en-US" altLang="zh-CN" dirty="0" smtClean="0"/>
              <a:t>);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CN" dirty="0" smtClean="0"/>
              <a:t>if(a&gt;b) 	c=a;</a:t>
            </a:r>
          </a:p>
          <a:p>
            <a:pPr marL="457200" lvl="1" indent="0">
              <a:buNone/>
            </a:pPr>
            <a:r>
              <a:rPr lang="en-US" altLang="zh-CN" dirty="0" smtClean="0"/>
              <a:t>	else 	c=b;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1894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30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循环结构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3. for </a:t>
            </a:r>
            <a:r>
              <a:rPr lang="zh-CN" altLang="en-US" b="1" dirty="0" smtClean="0"/>
              <a:t>语句</a:t>
            </a:r>
            <a:endParaRPr lang="en-US" altLang="zh-CN" b="1" dirty="0" smtClean="0"/>
          </a:p>
          <a:p>
            <a:r>
              <a:rPr lang="zh-CN" altLang="en-US" dirty="0" smtClean="0"/>
              <a:t>也用于循环控制</a:t>
            </a:r>
            <a:r>
              <a:rPr lang="en-US" altLang="zh-CN" dirty="0" smtClean="0"/>
              <a:t>, </a:t>
            </a:r>
            <a:r>
              <a:rPr lang="zh-CN" altLang="en-US" dirty="0" smtClean="0"/>
              <a:t>语法格式如下：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for (expr1; expr2; expr3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{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zh-CN" altLang="en-US" dirty="0" smtClean="0">
                <a:solidFill>
                  <a:srgbClr val="FF0000"/>
                </a:solidFill>
              </a:rPr>
              <a:t>语句序列；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}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实现同样的功能，相当于</a:t>
            </a:r>
            <a:r>
              <a:rPr lang="zh-CN" altLang="en-US" dirty="0"/>
              <a:t>：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expr1;</a:t>
            </a:r>
          </a:p>
          <a:p>
            <a:pPr marL="457200" lvl="1" indent="0">
              <a:buNone/>
            </a:pPr>
            <a:r>
              <a:rPr lang="en-US" altLang="zh-CN" b="1" dirty="0"/>
              <a:t>while</a:t>
            </a:r>
            <a:r>
              <a:rPr lang="en-US" altLang="zh-CN" dirty="0"/>
              <a:t> (</a:t>
            </a:r>
            <a:r>
              <a:rPr lang="en-US" altLang="zh-CN" dirty="0">
                <a:solidFill>
                  <a:srgbClr val="FF0000"/>
                </a:solidFill>
              </a:rPr>
              <a:t>expr2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{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语句序列；</a:t>
            </a: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/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expr3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629" y="1300566"/>
            <a:ext cx="3248841" cy="4785115"/>
          </a:xfrm>
        </p:spPr>
      </p:pic>
    </p:spTree>
    <p:extLst>
      <p:ext uri="{BB962C8B-B14F-4D97-AF65-F5344CB8AC3E}">
        <p14:creationId xmlns:p14="http://schemas.microsoft.com/office/powerpoint/2010/main" val="103065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31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循环结构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for</a:t>
            </a:r>
            <a:r>
              <a:rPr lang="zh-CN" altLang="en-US" b="1" dirty="0"/>
              <a:t>语句执行</a:t>
            </a:r>
            <a:r>
              <a:rPr lang="zh-CN" altLang="en-US" b="1" dirty="0" smtClean="0"/>
              <a:t>流程：</a:t>
            </a:r>
            <a:endParaRPr lang="en-US" altLang="zh-CN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 smtClean="0"/>
              <a:t>求表达式</a:t>
            </a:r>
            <a:r>
              <a:rPr lang="en-US" altLang="zh-CN" dirty="0" smtClean="0"/>
              <a:t>1</a:t>
            </a:r>
            <a:endParaRPr lang="zh-CN" altLang="en-US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 smtClean="0"/>
              <a:t>求表达式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 smtClean="0"/>
              <a:t>若值</a:t>
            </a:r>
            <a:r>
              <a:rPr lang="zh-CN" altLang="en-US" dirty="0"/>
              <a:t>为</a:t>
            </a:r>
            <a:r>
              <a:rPr lang="zh-CN" altLang="en-US" dirty="0" smtClean="0"/>
              <a:t>真则执行循环体，</a:t>
            </a:r>
            <a:r>
              <a:rPr lang="zh-CN" altLang="en-US" dirty="0"/>
              <a:t>然后</a:t>
            </a:r>
            <a:r>
              <a:rPr lang="zh-CN" altLang="en-US" dirty="0" smtClean="0"/>
              <a:t>执行第③步；</a:t>
            </a:r>
            <a:endParaRPr lang="en-US" altLang="zh-CN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 smtClean="0"/>
              <a:t>若值</a:t>
            </a:r>
            <a:r>
              <a:rPr lang="zh-CN" altLang="en-US" dirty="0"/>
              <a:t>为</a:t>
            </a:r>
            <a:r>
              <a:rPr lang="zh-CN" altLang="en-US" dirty="0" smtClean="0"/>
              <a:t>假则</a:t>
            </a:r>
            <a:r>
              <a:rPr lang="zh-CN" altLang="en-US" dirty="0"/>
              <a:t>结束</a:t>
            </a:r>
            <a:r>
              <a:rPr lang="zh-CN" altLang="en-US" dirty="0" smtClean="0"/>
              <a:t>循环 </a:t>
            </a:r>
            <a:endParaRPr lang="zh-CN" altLang="en-US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 smtClean="0"/>
              <a:t>求表达式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，并转第②步</a:t>
            </a:r>
            <a:r>
              <a:rPr lang="zh-CN" altLang="en-US" dirty="0"/>
              <a:t>继续</a:t>
            </a:r>
            <a:r>
              <a:rPr lang="zh-CN" altLang="en-US" dirty="0" smtClean="0"/>
              <a:t>执行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6036906" y="1651044"/>
            <a:ext cx="5458408" cy="4525919"/>
          </a:xfrm>
        </p:spPr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循环最典型的用法：</a:t>
            </a:r>
            <a:endParaRPr lang="zh-CN" altLang="en-US" dirty="0"/>
          </a:p>
          <a:p>
            <a:endParaRPr lang="zh-CN" altLang="en-US" dirty="0"/>
          </a:p>
          <a:p>
            <a:pPr marL="457200" lvl="1" indent="0">
              <a:buNone/>
            </a:pPr>
            <a:r>
              <a:rPr lang="en-US" altLang="zh-CN" dirty="0"/>
              <a:t>for(</a:t>
            </a:r>
            <a:r>
              <a:rPr lang="zh-CN" altLang="en-US" sz="1800" dirty="0"/>
              <a:t>循环变量赋初值；循环条件；循环</a:t>
            </a:r>
            <a:r>
              <a:rPr lang="zh-CN" altLang="en-US" sz="1800" dirty="0" smtClean="0"/>
              <a:t>变量更新</a:t>
            </a:r>
            <a:r>
              <a:rPr lang="en-US" altLang="zh-CN" dirty="0" smtClean="0"/>
              <a:t>) 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{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循环体的语句序列；</a:t>
            </a: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/>
              <a:t> </a:t>
            </a:r>
            <a:r>
              <a:rPr lang="en-US" altLang="zh-CN" dirty="0" smtClean="0"/>
              <a:t>}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sz="2000" dirty="0" smtClean="0"/>
              <a:t>例如：下面这段代码求</a:t>
            </a:r>
            <a:r>
              <a:rPr lang="en-US" altLang="zh-CN" sz="2000" dirty="0" smtClean="0"/>
              <a:t>10!</a:t>
            </a:r>
          </a:p>
          <a:p>
            <a:pPr marL="457200" lvl="1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s;</a:t>
            </a:r>
          </a:p>
          <a:p>
            <a:pPr marL="457200" lvl="1" indent="0">
              <a:buNone/>
            </a:pPr>
            <a:r>
              <a:rPr lang="en-US" altLang="zh-CN" dirty="0" smtClean="0"/>
              <a:t>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=2,s=1;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&lt;=10;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s=s*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4240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32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循环结构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语句的表达式使用形式：</a:t>
            </a:r>
            <a:endParaRPr lang="en-US" altLang="zh-CN" dirty="0" smtClean="0"/>
          </a:p>
          <a:p>
            <a:pPr lvl="1"/>
            <a:r>
              <a:rPr lang="zh-CN" altLang="en-US" dirty="0"/>
              <a:t>三个表达式都可以省略</a:t>
            </a:r>
          </a:p>
          <a:p>
            <a:pPr lvl="1"/>
            <a:r>
              <a:rPr lang="zh-CN" altLang="en-US" dirty="0"/>
              <a:t>分隔表达式的</a:t>
            </a:r>
            <a:r>
              <a:rPr lang="zh-CN" altLang="en-US" b="1" dirty="0"/>
              <a:t>分号不能</a:t>
            </a:r>
            <a:r>
              <a:rPr lang="zh-CN" altLang="en-US" b="1" dirty="0" smtClean="0"/>
              <a:t>省略</a:t>
            </a:r>
            <a:endParaRPr lang="en-US" altLang="zh-CN" dirty="0"/>
          </a:p>
          <a:p>
            <a:pPr lvl="1"/>
            <a:endParaRPr lang="zh-CN" altLang="en-US" b="1" dirty="0"/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dirty="0"/>
              <a:t>expr1</a:t>
            </a:r>
            <a:r>
              <a:rPr lang="zh-CN" altLang="en-US" dirty="0" smtClean="0"/>
              <a:t>省略：当不需要进行</a:t>
            </a:r>
            <a:r>
              <a:rPr lang="zh-CN" altLang="en-US" dirty="0"/>
              <a:t>初始化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dirty="0"/>
              <a:t>expr2</a:t>
            </a:r>
            <a:r>
              <a:rPr lang="zh-CN" altLang="en-US" dirty="0" smtClean="0"/>
              <a:t>省略：循环</a:t>
            </a:r>
            <a:r>
              <a:rPr lang="zh-CN" altLang="en-US" dirty="0"/>
              <a:t>条件永为</a:t>
            </a:r>
            <a:r>
              <a:rPr lang="zh-CN" altLang="en-US" dirty="0" smtClean="0"/>
              <a:t>“真”，如同使用 </a:t>
            </a:r>
            <a:r>
              <a:rPr lang="en-US" altLang="zh-CN" dirty="0" smtClean="0"/>
              <a:t>1 </a:t>
            </a:r>
            <a:endParaRPr lang="zh-CN" altLang="en-US" dirty="0"/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dirty="0"/>
              <a:t>expr3</a:t>
            </a:r>
            <a:r>
              <a:rPr lang="zh-CN" altLang="en-US" dirty="0" smtClean="0"/>
              <a:t>省略</a:t>
            </a:r>
            <a:r>
              <a:rPr lang="zh-CN" altLang="en-US" dirty="0"/>
              <a:t>：</a:t>
            </a:r>
            <a:r>
              <a:rPr lang="zh-CN" altLang="en-US" dirty="0" smtClean="0"/>
              <a:t>当不需要在这里更新表达式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zh-CN" dirty="0"/>
              <a:t>for( </a:t>
            </a:r>
            <a:r>
              <a:rPr lang="en-US" altLang="zh-CN" dirty="0" smtClean="0"/>
              <a:t> ;  ;  ) </a:t>
            </a:r>
          </a:p>
          <a:p>
            <a:pPr marL="457200" lvl="1" indent="0">
              <a:buNone/>
            </a:pPr>
            <a:r>
              <a:rPr lang="en-US" altLang="zh-CN" dirty="0" smtClean="0"/>
              <a:t>{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...</a:t>
            </a:r>
          </a:p>
          <a:p>
            <a:pPr marL="457200" lvl="1" indent="0">
              <a:buNone/>
            </a:pPr>
            <a:r>
              <a:rPr lang="en-US" altLang="zh-CN" dirty="0" smtClean="0"/>
              <a:t>}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 </a:t>
            </a:r>
            <a:r>
              <a:rPr lang="zh-CN" altLang="en-US" dirty="0"/>
              <a:t>相当于 </a:t>
            </a:r>
            <a:r>
              <a:rPr lang="en-US" altLang="zh-CN" dirty="0" smtClean="0"/>
              <a:t>: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while (1)  //</a:t>
            </a:r>
            <a:r>
              <a:rPr lang="zh-CN" altLang="en-US" dirty="0" smtClean="0"/>
              <a:t>永真的条件表达式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{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...</a:t>
            </a:r>
          </a:p>
          <a:p>
            <a:pPr marL="457200" lvl="1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185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33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循环结构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循环语句举例</a:t>
            </a:r>
            <a:r>
              <a:rPr lang="en-US" altLang="zh-CN" dirty="0" smtClean="0"/>
              <a:t>:</a:t>
            </a:r>
          </a:p>
          <a:p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=1,sum=0</a:t>
            </a:r>
            <a:r>
              <a:rPr lang="en-US" altLang="zh-CN" dirty="0"/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&lt;=100; </a:t>
            </a:r>
            <a:r>
              <a:rPr lang="en-US" altLang="zh-CN" dirty="0" err="1"/>
              <a:t>i</a:t>
            </a:r>
            <a:r>
              <a:rPr lang="en-US" altLang="zh-CN" dirty="0" smtClean="0"/>
              <a:t>++)</a:t>
            </a:r>
          </a:p>
          <a:p>
            <a:pPr marL="457200" lvl="1" indent="0">
              <a:buNone/>
            </a:pPr>
            <a:r>
              <a:rPr lang="en-US" altLang="zh-CN" dirty="0" smtClean="0"/>
              <a:t>     sum=</a:t>
            </a:r>
            <a:r>
              <a:rPr lang="en-US" altLang="zh-CN" dirty="0" err="1" smtClean="0"/>
              <a:t>sum+i</a:t>
            </a:r>
            <a:r>
              <a:rPr lang="en-US" altLang="zh-CN" dirty="0" smtClean="0"/>
              <a:t>;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 err="1" smtClean="0"/>
              <a:t>i</a:t>
            </a:r>
            <a:r>
              <a:rPr lang="zh-CN" altLang="en-US" dirty="0"/>
              <a:t>赋初值</a:t>
            </a:r>
            <a:r>
              <a:rPr lang="en-US" altLang="zh-CN" dirty="0"/>
              <a:t>1</a:t>
            </a:r>
            <a:r>
              <a:rPr lang="en-US" altLang="zh-CN" dirty="0" smtClean="0"/>
              <a:t>,</a:t>
            </a:r>
          </a:p>
          <a:p>
            <a:pPr lvl="1"/>
            <a:r>
              <a:rPr lang="zh-CN" altLang="en-US" dirty="0" smtClean="0"/>
              <a:t>判断条件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&lt;=100 ?  </a:t>
            </a:r>
          </a:p>
          <a:p>
            <a:pPr lvl="2"/>
            <a:r>
              <a:rPr lang="en-US" altLang="zh-CN" dirty="0" smtClean="0"/>
              <a:t>true</a:t>
            </a:r>
            <a:r>
              <a:rPr lang="zh-CN" altLang="en-US" dirty="0" smtClean="0"/>
              <a:t>，则执行</a:t>
            </a:r>
            <a:r>
              <a:rPr lang="en-US" altLang="zh-CN" dirty="0" smtClean="0"/>
              <a:t>sum=</a:t>
            </a:r>
            <a:r>
              <a:rPr lang="en-US" altLang="zh-CN" dirty="0" err="1" smtClean="0"/>
              <a:t>sum+i</a:t>
            </a:r>
            <a:r>
              <a:rPr lang="en-US" altLang="zh-CN" dirty="0" smtClean="0"/>
              <a:t>; </a:t>
            </a:r>
            <a:r>
              <a:rPr lang="zh-CN" altLang="en-US" dirty="0" smtClean="0"/>
              <a:t>然后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++,</a:t>
            </a:r>
            <a:r>
              <a:rPr lang="zh-CN" altLang="en-US" dirty="0" smtClean="0"/>
              <a:t>继续判断条件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false, </a:t>
            </a:r>
            <a:r>
              <a:rPr lang="zh-CN" altLang="en-US" dirty="0" smtClean="0"/>
              <a:t>则循环结束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相当于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  <a:p>
            <a:pPr marL="457200" lvl="1" indent="0">
              <a:buNone/>
            </a:pPr>
            <a:r>
              <a:rPr lang="en-US" altLang="zh-CN" dirty="0" err="1"/>
              <a:t>i</a:t>
            </a:r>
            <a:r>
              <a:rPr lang="en-US" altLang="zh-CN" dirty="0"/>
              <a:t>=1;sum=0;</a:t>
            </a:r>
          </a:p>
          <a:p>
            <a:pPr marL="457200" lvl="1" indent="0">
              <a:buNone/>
            </a:pPr>
            <a:r>
              <a:rPr lang="en-US" altLang="zh-CN" dirty="0"/>
              <a:t>while</a:t>
            </a:r>
            <a:r>
              <a:rPr lang="zh-CN" altLang="en-US" dirty="0"/>
              <a:t>（</a:t>
            </a:r>
            <a:r>
              <a:rPr lang="en-US" altLang="zh-CN" dirty="0" err="1"/>
              <a:t>i</a:t>
            </a:r>
            <a:r>
              <a:rPr lang="en-US" altLang="zh-CN" dirty="0"/>
              <a:t>&lt;=100</a:t>
            </a:r>
            <a:r>
              <a:rPr lang="zh-CN" altLang="en-US" dirty="0"/>
              <a:t>）</a:t>
            </a:r>
          </a:p>
          <a:p>
            <a:pPr marL="457200" lvl="1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{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	   sum=</a:t>
            </a:r>
            <a:r>
              <a:rPr lang="en-US" altLang="zh-CN" dirty="0" err="1" smtClean="0"/>
              <a:t>sum+i</a:t>
            </a:r>
            <a:r>
              <a:rPr lang="en-US" altLang="zh-CN" dirty="0"/>
              <a:t>;</a:t>
            </a:r>
          </a:p>
          <a:p>
            <a:pPr marL="457200" lvl="1" indent="0">
              <a:buNone/>
            </a:pPr>
            <a:r>
              <a:rPr lang="en-US" altLang="zh-CN" dirty="0" smtClean="0"/>
              <a:t>         </a:t>
            </a:r>
            <a:r>
              <a:rPr lang="en-US" altLang="zh-CN" dirty="0" err="1"/>
              <a:t>i</a:t>
            </a:r>
            <a:r>
              <a:rPr lang="en-US" altLang="zh-CN" dirty="0"/>
              <a:t>++;</a:t>
            </a:r>
          </a:p>
          <a:p>
            <a:pPr marL="457200" lvl="1" indent="0">
              <a:buNone/>
            </a:pPr>
            <a:r>
              <a:rPr lang="en-US" altLang="zh-CN" dirty="0"/>
              <a:t>     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164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34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循环结构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表达式</a:t>
            </a:r>
            <a:r>
              <a:rPr lang="en-US" altLang="zh-CN" dirty="0" smtClean="0"/>
              <a:t>3</a:t>
            </a:r>
            <a:r>
              <a:rPr lang="zh-CN" altLang="en-US" dirty="0" smtClean="0"/>
              <a:t>不用写的情景：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for(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 </a:t>
            </a:r>
            <a:r>
              <a:rPr lang="en-US" altLang="zh-CN" dirty="0" err="1" smtClean="0"/>
              <a:t>i</a:t>
            </a:r>
            <a:r>
              <a:rPr lang="en-US" altLang="zh-CN" dirty="0"/>
              <a:t>&lt;=100</a:t>
            </a:r>
            <a:r>
              <a:rPr lang="en-US" altLang="zh-CN" dirty="0" smtClean="0"/>
              <a:t>;  )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  sum=sum+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</a:rPr>
              <a:t>++</a:t>
            </a:r>
            <a:r>
              <a:rPr lang="en-US" altLang="zh-CN" dirty="0" smtClean="0"/>
              <a:t>; 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若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已经初始化</a:t>
            </a:r>
            <a:r>
              <a:rPr lang="en-US" altLang="zh-CN" dirty="0" smtClean="0"/>
              <a:t>,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也省了：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</a:t>
            </a:r>
          </a:p>
          <a:p>
            <a:pPr marL="457200" lvl="1" indent="0">
              <a:buNone/>
            </a:pPr>
            <a:r>
              <a:rPr lang="nn-NO" altLang="zh-CN" dirty="0"/>
              <a:t>for</a:t>
            </a:r>
            <a:r>
              <a:rPr lang="nn-NO" altLang="zh-CN" dirty="0" smtClean="0"/>
              <a:t>( ;</a:t>
            </a:r>
            <a:r>
              <a:rPr lang="nn-NO" altLang="zh-CN" dirty="0"/>
              <a:t>i&lt;=100</a:t>
            </a:r>
            <a:r>
              <a:rPr lang="nn-NO" altLang="zh-CN" dirty="0" smtClean="0"/>
              <a:t>; )</a:t>
            </a:r>
          </a:p>
          <a:p>
            <a:pPr marL="457200" lvl="1" indent="0">
              <a:buNone/>
            </a:pPr>
            <a:r>
              <a:rPr lang="nn-NO" altLang="zh-CN" dirty="0" smtClean="0"/>
              <a:t>   sum=sum+i++;</a:t>
            </a:r>
          </a:p>
          <a:p>
            <a:pPr marL="457200" lvl="1" indent="0">
              <a:buNone/>
            </a:pPr>
            <a:endParaRPr lang="nn-NO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还不如干脆</a:t>
            </a:r>
            <a:r>
              <a:rPr lang="zh-CN" altLang="en-US" dirty="0"/>
              <a:t>写成</a:t>
            </a:r>
            <a:r>
              <a:rPr lang="en-US" altLang="zh-CN" dirty="0" smtClean="0"/>
              <a:t>while</a:t>
            </a:r>
            <a:r>
              <a:rPr lang="zh-CN" altLang="en-US" dirty="0"/>
              <a:t>算了</a:t>
            </a:r>
            <a:r>
              <a:rPr lang="zh-CN" altLang="en-US" dirty="0" smtClean="0"/>
              <a:t>：</a:t>
            </a:r>
            <a:endParaRPr lang="nn-NO" altLang="zh-CN" dirty="0"/>
          </a:p>
          <a:p>
            <a:pPr marL="45720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=1;</a:t>
            </a:r>
          </a:p>
          <a:p>
            <a:pPr marL="457200" lvl="1" indent="0">
              <a:buNone/>
            </a:pPr>
            <a:r>
              <a:rPr lang="en-US" altLang="zh-CN" dirty="0"/>
              <a:t>while</a:t>
            </a:r>
            <a:r>
              <a:rPr lang="nn-NO" altLang="zh-CN" dirty="0" smtClean="0"/>
              <a:t>( i</a:t>
            </a:r>
            <a:r>
              <a:rPr lang="nn-NO" altLang="zh-CN" dirty="0"/>
              <a:t>&lt;=</a:t>
            </a:r>
            <a:r>
              <a:rPr lang="nn-NO" altLang="zh-CN" dirty="0" smtClean="0"/>
              <a:t>100 </a:t>
            </a:r>
            <a:r>
              <a:rPr lang="nn-NO" altLang="zh-CN" dirty="0"/>
              <a:t>)</a:t>
            </a:r>
          </a:p>
          <a:p>
            <a:pPr marL="457200" lvl="1" indent="0">
              <a:buNone/>
            </a:pPr>
            <a:r>
              <a:rPr lang="nn-NO" altLang="zh-CN" dirty="0"/>
              <a:t>   sum=sum+i++;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5803641" y="1651044"/>
            <a:ext cx="5550159" cy="4525919"/>
          </a:xfrm>
        </p:spPr>
        <p:txBody>
          <a:bodyPr/>
          <a:lstStyle/>
          <a:p>
            <a:r>
              <a:rPr lang="zh-CN" altLang="en-US" dirty="0"/>
              <a:t>表达式</a:t>
            </a:r>
            <a:r>
              <a:rPr lang="en-US" altLang="zh-CN" dirty="0" smtClean="0"/>
              <a:t>2 </a:t>
            </a:r>
            <a:r>
              <a:rPr lang="zh-CN" altLang="en-US" dirty="0" smtClean="0"/>
              <a:t>作为循环条件：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</a:t>
            </a:r>
            <a:r>
              <a:rPr lang="zh-CN" altLang="en-US" dirty="0"/>
              <a:t>是关系表达式或逻辑表达式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也可是</a:t>
            </a:r>
            <a:r>
              <a:rPr lang="zh-CN" altLang="en-US" b="1" dirty="0" smtClean="0"/>
              <a:t>算术表达式、赋值表达式</a:t>
            </a:r>
            <a:r>
              <a:rPr lang="zh-CN" altLang="en-US" dirty="0" smtClean="0"/>
              <a:t>等，只要值</a:t>
            </a:r>
            <a:r>
              <a:rPr lang="zh-CN" altLang="en-US" dirty="0"/>
              <a:t>非</a:t>
            </a:r>
            <a:r>
              <a:rPr lang="zh-CN" altLang="en-US" dirty="0" smtClean="0"/>
              <a:t>零，即执行</a:t>
            </a:r>
            <a:r>
              <a:rPr lang="zh-CN" altLang="en-US" dirty="0"/>
              <a:t>循环体。</a:t>
            </a:r>
          </a:p>
          <a:p>
            <a:r>
              <a:rPr lang="zh-CN" altLang="en-US" dirty="0" smtClean="0"/>
              <a:t>例：</a:t>
            </a:r>
            <a:r>
              <a:rPr lang="zh-CN" altLang="en-US" sz="2000" dirty="0" smtClean="0"/>
              <a:t>输入一行字符，以大写形式输出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smtClean="0"/>
              <a:t>#include &lt;</a:t>
            </a:r>
            <a:r>
              <a:rPr lang="en-US" altLang="zh-CN" dirty="0" err="1" smtClean="0"/>
              <a:t>ctype.h</a:t>
            </a:r>
            <a:r>
              <a:rPr lang="en-US" altLang="zh-CN" dirty="0" smtClean="0"/>
              <a:t>&gt;</a:t>
            </a:r>
          </a:p>
          <a:p>
            <a:pPr marL="914400" lvl="2" indent="0">
              <a:buNone/>
            </a:pPr>
            <a:r>
              <a:rPr lang="en-US" altLang="zh-CN" dirty="0" smtClean="0"/>
              <a:t>...  </a:t>
            </a:r>
          </a:p>
          <a:p>
            <a:pPr marL="914400" lvl="2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c,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;</a:t>
            </a:r>
          </a:p>
          <a:p>
            <a:pPr marL="914400" lvl="2" indent="0">
              <a:buNone/>
            </a:pPr>
            <a:r>
              <a:rPr lang="en-US" altLang="zh-CN" dirty="0" smtClean="0"/>
              <a:t>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 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>
                <a:solidFill>
                  <a:srgbClr val="FF0000"/>
                </a:solidFill>
              </a:rPr>
              <a:t>c=</a:t>
            </a:r>
            <a:r>
              <a:rPr lang="en-US" altLang="zh-CN" dirty="0" err="1">
                <a:solidFill>
                  <a:srgbClr val="FF0000"/>
                </a:solidFill>
              </a:rPr>
              <a:t>getchar</a:t>
            </a:r>
            <a:r>
              <a:rPr lang="en-US" altLang="zh-CN" dirty="0">
                <a:solidFill>
                  <a:srgbClr val="FF0000"/>
                </a:solidFill>
              </a:rPr>
              <a:t>())!=’\n’</a:t>
            </a:r>
            <a:r>
              <a:rPr lang="en-US" altLang="zh-CN" dirty="0"/>
              <a:t>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</a:t>
            </a:r>
          </a:p>
          <a:p>
            <a:pPr marL="914400" lvl="2" indent="0">
              <a:buNone/>
            </a:pPr>
            <a:r>
              <a:rPr lang="en-US" altLang="zh-CN" dirty="0"/>
              <a:t>{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 </a:t>
            </a:r>
            <a:r>
              <a:rPr lang="en-US" altLang="zh-CN" dirty="0" smtClean="0"/>
              <a:t>   if( </a:t>
            </a:r>
            <a:r>
              <a:rPr lang="en-US" altLang="zh-CN" dirty="0" err="1" smtClean="0"/>
              <a:t>islower</a:t>
            </a:r>
            <a:r>
              <a:rPr lang="en-US" altLang="zh-CN" dirty="0" smtClean="0"/>
              <a:t>(c))</a:t>
            </a:r>
          </a:p>
          <a:p>
            <a:pPr marL="914400" lvl="2" indent="0">
              <a:buNone/>
            </a:pPr>
            <a:r>
              <a:rPr lang="en-US" altLang="zh-CN" dirty="0" smtClean="0"/>
              <a:t>       c=</a:t>
            </a:r>
            <a:r>
              <a:rPr lang="en-US" altLang="zh-CN" dirty="0" err="1" smtClean="0"/>
              <a:t>toupper</a:t>
            </a:r>
            <a:r>
              <a:rPr lang="en-US" altLang="zh-CN" dirty="0" smtClean="0"/>
              <a:t>(c)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(c);</a:t>
            </a:r>
          </a:p>
          <a:p>
            <a:pPr marL="914400" lvl="2" indent="0">
              <a:buNone/>
            </a:pPr>
            <a:r>
              <a:rPr lang="en-US" altLang="zh-CN" dirty="0" smtClean="0"/>
              <a:t>}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=%d \n”,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37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35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循环结构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4.  break </a:t>
            </a:r>
            <a:r>
              <a:rPr lang="zh-CN" altLang="en-US" b="1" dirty="0" smtClean="0"/>
              <a:t>语句</a:t>
            </a:r>
            <a:endParaRPr lang="en-US" altLang="zh-CN" b="1" dirty="0" smtClean="0"/>
          </a:p>
          <a:p>
            <a:r>
              <a:rPr lang="zh-CN" altLang="en-US" dirty="0" smtClean="0"/>
              <a:t>形式</a:t>
            </a:r>
            <a:r>
              <a:rPr lang="en-US" altLang="zh-CN" dirty="0" smtClean="0"/>
              <a:t>: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break;</a:t>
            </a:r>
          </a:p>
          <a:p>
            <a:r>
              <a:rPr lang="zh-CN" altLang="en-US" dirty="0" smtClean="0"/>
              <a:t>作用：</a:t>
            </a:r>
            <a:endParaRPr lang="zh-CN" altLang="en-US" dirty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 smtClean="0"/>
              <a:t>用于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语句中</a:t>
            </a:r>
            <a:r>
              <a:rPr lang="zh-CN" altLang="en-US" dirty="0"/>
              <a:t>可</a:t>
            </a:r>
            <a:r>
              <a:rPr lang="zh-CN" altLang="en-US" dirty="0" smtClean="0"/>
              <a:t>跳出</a:t>
            </a:r>
            <a:r>
              <a:rPr lang="en-US" altLang="zh-CN" dirty="0"/>
              <a:t>switch</a:t>
            </a:r>
            <a:r>
              <a:rPr lang="zh-CN" altLang="en-US" dirty="0"/>
              <a:t>语句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 smtClean="0"/>
              <a:t>用于循环体中可跳出</a:t>
            </a:r>
            <a:r>
              <a:rPr lang="zh-CN" altLang="en-US" dirty="0"/>
              <a:t>当前</a:t>
            </a:r>
            <a:r>
              <a:rPr lang="zh-CN" altLang="en-US" dirty="0" smtClean="0"/>
              <a:t>循环语句，一般条件 </a:t>
            </a:r>
            <a:r>
              <a:rPr lang="en-US" altLang="zh-CN" dirty="0" smtClean="0"/>
              <a:t>if (...) break;</a:t>
            </a:r>
            <a:endParaRPr lang="zh-CN" altLang="en-US" dirty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/>
              <a:t>如果有多层循环存在，</a:t>
            </a:r>
            <a:r>
              <a:rPr lang="en-US" altLang="zh-CN" dirty="0"/>
              <a:t>break</a:t>
            </a:r>
            <a:r>
              <a:rPr lang="zh-CN" altLang="en-US" dirty="0"/>
              <a:t>只跳出它所在的那一层循环语句，不影响外层循环的执行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/>
              <a:t>不能用于循环语句和</a:t>
            </a:r>
            <a:r>
              <a:rPr lang="en-US" altLang="zh-CN" dirty="0"/>
              <a:t>switch</a:t>
            </a:r>
            <a:r>
              <a:rPr lang="zh-CN" altLang="en-US" dirty="0"/>
              <a:t>语句之外的任何其他场合</a:t>
            </a:r>
          </a:p>
          <a:p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019" y="925417"/>
            <a:ext cx="4153027" cy="5380477"/>
          </a:xfrm>
        </p:spPr>
      </p:pic>
    </p:spTree>
    <p:extLst>
      <p:ext uri="{BB962C8B-B14F-4D97-AF65-F5344CB8AC3E}">
        <p14:creationId xmlns:p14="http://schemas.microsoft.com/office/powerpoint/2010/main" val="420957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36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循环结构</a:t>
            </a:r>
          </a:p>
        </p:txBody>
      </p:sp>
      <p:graphicFrame>
        <p:nvGraphicFramePr>
          <p:cNvPr id="9" name="内容占位符 8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85923484"/>
              </p:ext>
            </p:extLst>
          </p:nvPr>
        </p:nvGraphicFramePr>
        <p:xfrm>
          <a:off x="561975" y="1657350"/>
          <a:ext cx="4962525" cy="423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6" name="文档" r:id="rId3" imgW="8007840" imgH="6846840" progId="Word.OpenDocumentText.12">
                  <p:embed/>
                </p:oleObj>
              </mc:Choice>
              <mc:Fallback>
                <p:oleObj name="文档" r:id="rId3" imgW="8007840" imgH="68468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1975" y="1657350"/>
                        <a:ext cx="4962525" cy="423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内容占位符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257595"/>
              </p:ext>
            </p:extLst>
          </p:nvPr>
        </p:nvGraphicFramePr>
        <p:xfrm>
          <a:off x="6072188" y="1657350"/>
          <a:ext cx="5243512" cy="364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7" name="文档" r:id="rId5" imgW="8131680" imgH="5657760" progId="Word.OpenDocumentText.12">
                  <p:embed/>
                </p:oleObj>
              </mc:Choice>
              <mc:Fallback>
                <p:oleObj name="文档" r:id="rId5" imgW="8131680" imgH="5657760" progId="Word.OpenDocumentText.12">
                  <p:embed/>
                  <p:pic>
                    <p:nvPicPr>
                      <p:cNvPr id="9" name="内容占位符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72188" y="1657350"/>
                        <a:ext cx="5243512" cy="3643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3250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37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循环结构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5.  continue </a:t>
            </a:r>
            <a:r>
              <a:rPr lang="zh-CN" altLang="en-US" b="1" dirty="0" smtClean="0"/>
              <a:t>语句</a:t>
            </a:r>
            <a:endParaRPr lang="en-US" altLang="zh-CN" b="1" dirty="0" smtClean="0"/>
          </a:p>
          <a:p>
            <a:r>
              <a:rPr lang="zh-CN" altLang="en-US" dirty="0"/>
              <a:t>形式</a:t>
            </a: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continue;</a:t>
            </a:r>
          </a:p>
          <a:p>
            <a:r>
              <a:rPr lang="zh-CN" altLang="en-US" dirty="0" smtClean="0"/>
              <a:t>作用：</a:t>
            </a:r>
            <a:endParaRPr lang="en-US" altLang="zh-CN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/>
              <a:t>仅</a:t>
            </a:r>
            <a:r>
              <a:rPr lang="zh-CN" altLang="en-US" dirty="0" smtClean="0"/>
              <a:t>结束</a:t>
            </a:r>
            <a:r>
              <a:rPr lang="zh-CN" altLang="en-US" dirty="0"/>
              <a:t>本次循环</a:t>
            </a:r>
            <a:r>
              <a:rPr lang="zh-CN" altLang="en-US" dirty="0" smtClean="0"/>
              <a:t>，跳</a:t>
            </a:r>
            <a:r>
              <a:rPr lang="zh-CN" altLang="en-US" dirty="0"/>
              <a:t>过循环体</a:t>
            </a:r>
            <a:r>
              <a:rPr lang="zh-CN" altLang="en-US" dirty="0" smtClean="0"/>
              <a:t>中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语句之后的语句，转到循环条件的判定</a:t>
            </a:r>
            <a:endParaRPr lang="en-US" altLang="zh-CN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 smtClean="0"/>
              <a:t>通常加上</a:t>
            </a:r>
            <a:r>
              <a:rPr lang="en-US" altLang="zh-CN" dirty="0" smtClean="0"/>
              <a:t>if</a:t>
            </a:r>
            <a:r>
              <a:rPr lang="zh-CN" altLang="en-US" dirty="0" smtClean="0"/>
              <a:t>条件控制</a:t>
            </a:r>
            <a:endParaRPr lang="zh-CN" altLang="en-US" dirty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/>
              <a:t>只能用于循环语句中</a:t>
            </a:r>
          </a:p>
          <a:p>
            <a:endParaRPr lang="zh-CN" altLang="en-US" dirty="0"/>
          </a:p>
        </p:txBody>
      </p:sp>
      <p:pic>
        <p:nvPicPr>
          <p:cNvPr id="7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660" y="620178"/>
            <a:ext cx="3037249" cy="555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137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38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循环结构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 smtClean="0"/>
              <a:t>//continue</a:t>
            </a:r>
            <a:r>
              <a:rPr lang="zh-CN" altLang="en-US" sz="2000" dirty="0" smtClean="0"/>
              <a:t>语句举例：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10;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(a == 15)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a = a + 1;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continue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</a:t>
            </a:r>
            <a:endParaRPr lang="zh-CN" altLang="en-US" sz="2000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"value of a: %d\n"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a++;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}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(a &lt; 20);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578" y="4157381"/>
            <a:ext cx="1390844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8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half" idx="13"/>
          </p:nvPr>
        </p:nvSpPr>
        <p:spPr>
          <a:xfrm>
            <a:off x="447869" y="2104888"/>
            <a:ext cx="5548119" cy="4013337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#include&lt;</a:t>
            </a:r>
            <a:r>
              <a:rPr lang="en-US" altLang="zh-CN" sz="1800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math.h</a:t>
            </a:r>
            <a:r>
              <a:rPr lang="en-US" altLang="zh-CN" sz="18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#include&lt;</a:t>
            </a:r>
            <a:r>
              <a:rPr lang="en-US" altLang="zh-CN" sz="1800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stdio.h</a:t>
            </a:r>
            <a:r>
              <a:rPr lang="en-US" altLang="zh-CN" sz="18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main()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1800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m,i,k</a:t>
            </a:r>
            <a:r>
              <a:rPr lang="en-US" altLang="zh-CN" sz="18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1800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scanf</a:t>
            </a:r>
            <a:r>
              <a:rPr lang="en-US" altLang="zh-CN" sz="18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(“%</a:t>
            </a:r>
            <a:r>
              <a:rPr lang="en-US" altLang="zh-CN" sz="1800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d”,&amp;m</a:t>
            </a:r>
            <a:r>
              <a:rPr lang="en-US" altLang="zh-CN" sz="18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k=</a:t>
            </a:r>
            <a:r>
              <a:rPr lang="en-US" altLang="zh-CN" sz="18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sqrt</a:t>
            </a:r>
            <a:r>
              <a:rPr lang="en-US" altLang="zh-CN" sz="18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(m);  //</a:t>
            </a:r>
            <a:r>
              <a:rPr lang="zh-CN" altLang="en-US" sz="18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循环不必遍历到</a:t>
            </a:r>
            <a:r>
              <a:rPr lang="en-US" altLang="zh-CN" sz="18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m-1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for(</a:t>
            </a:r>
            <a:r>
              <a:rPr lang="en-US" altLang="zh-CN" sz="1800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=2;i&lt;=</a:t>
            </a:r>
            <a:r>
              <a:rPr lang="en-US" altLang="zh-CN" sz="1800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k;i</a:t>
            </a:r>
            <a:r>
              <a:rPr lang="en-US" altLang="zh-CN" sz="18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if(</a:t>
            </a:r>
            <a:r>
              <a:rPr lang="en-US" altLang="zh-CN" sz="1800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m%i</a:t>
            </a:r>
            <a:r>
              <a:rPr lang="en-US" altLang="zh-CN" sz="18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==0)break;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if(</a:t>
            </a:r>
            <a:r>
              <a:rPr lang="en-US" altLang="zh-CN" sz="1800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&gt;=k+1)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1800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printf</a:t>
            </a:r>
            <a:r>
              <a:rPr lang="en-US" altLang="zh-CN" sz="18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(“%d is a prime number\</a:t>
            </a:r>
            <a:r>
              <a:rPr lang="en-US" altLang="zh-CN" sz="1800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n”,m</a:t>
            </a:r>
            <a:r>
              <a:rPr lang="en-US" altLang="zh-CN" sz="18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else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1800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printf</a:t>
            </a:r>
            <a:r>
              <a:rPr lang="en-US" altLang="zh-CN" sz="18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(“%d is not a prime number\</a:t>
            </a:r>
            <a:r>
              <a:rPr lang="en-US" altLang="zh-CN" sz="1800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n”,m</a:t>
            </a:r>
            <a:r>
              <a:rPr lang="en-US" altLang="zh-CN" sz="18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例题</a:t>
            </a:r>
            <a:r>
              <a:rPr lang="en-US" altLang="zh-CN" dirty="0" smtClean="0"/>
              <a:t>】</a:t>
            </a:r>
            <a:r>
              <a:rPr lang="zh-CN" altLang="en-US" dirty="0"/>
              <a:t>判断</a:t>
            </a:r>
            <a:r>
              <a:rPr lang="en-US" altLang="zh-CN" dirty="0"/>
              <a:t>m</a:t>
            </a:r>
            <a:r>
              <a:rPr lang="zh-CN" altLang="en-US" dirty="0"/>
              <a:t>是否素数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39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循环结构</a:t>
            </a: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260" y="2104888"/>
            <a:ext cx="2679657" cy="3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828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4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 </a:t>
            </a:r>
            <a:r>
              <a:rPr lang="zh-CN" altLang="en-US" dirty="0"/>
              <a:t>分支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b="1" dirty="0" smtClean="0"/>
              <a:t>1. if </a:t>
            </a:r>
            <a:r>
              <a:rPr lang="zh-CN" altLang="en-US" b="1" dirty="0" smtClean="0"/>
              <a:t>语句的形式</a:t>
            </a:r>
            <a:endParaRPr lang="en-US" altLang="zh-CN" b="1" dirty="0" smtClean="0"/>
          </a:p>
          <a:p>
            <a:pPr marL="914400" lvl="1" indent="-4572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+mj-ea"/>
              <a:buAutoNum type="circleNumDbPlain"/>
            </a:pPr>
            <a:r>
              <a:rPr kumimoji="1" lang="en-US" altLang="zh-CN" sz="1600" b="1" kern="0" dirty="0" smtClean="0">
                <a:solidFill>
                  <a:srgbClr val="000000"/>
                </a:solidFill>
              </a:rPr>
              <a:t>if</a:t>
            </a:r>
            <a:r>
              <a:rPr kumimoji="1" lang="en-US" altLang="zh-CN" sz="1600" b="1" kern="0" dirty="0">
                <a:solidFill>
                  <a:srgbClr val="000000"/>
                </a:solidFill>
              </a:rPr>
              <a:t>(</a:t>
            </a:r>
            <a:r>
              <a:rPr kumimoji="1" lang="zh-CN" altLang="en-US" sz="1600" b="1" kern="0" dirty="0">
                <a:solidFill>
                  <a:srgbClr val="000000"/>
                </a:solidFill>
              </a:rPr>
              <a:t>表达式</a:t>
            </a:r>
            <a:r>
              <a:rPr kumimoji="1" lang="en-US" altLang="zh-CN" sz="1600" b="1" kern="0" dirty="0">
                <a:solidFill>
                  <a:srgbClr val="000000"/>
                </a:solidFill>
              </a:rPr>
              <a:t>) </a:t>
            </a:r>
            <a:r>
              <a:rPr kumimoji="1" lang="zh-CN" altLang="en-US" sz="1600" b="1" kern="0" dirty="0">
                <a:solidFill>
                  <a:srgbClr val="000000"/>
                </a:solidFill>
              </a:rPr>
              <a:t>语句 </a:t>
            </a:r>
            <a:r>
              <a:rPr kumimoji="1" lang="en-US" altLang="zh-CN" sz="1600" b="1" kern="0" dirty="0">
                <a:solidFill>
                  <a:srgbClr val="000000"/>
                </a:solidFill>
              </a:rPr>
              <a:t>;</a:t>
            </a:r>
            <a:endParaRPr kumimoji="1" lang="zh-CN" altLang="en-US" sz="1600" b="1" kern="0" dirty="0">
              <a:solidFill>
                <a:srgbClr val="000000"/>
              </a:solidFill>
            </a:endParaRPr>
          </a:p>
          <a:p>
            <a:pPr marL="914400" lvl="1" indent="-4572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/>
              <a:buAutoNum type="circleNumDbPlain"/>
            </a:pPr>
            <a:r>
              <a:rPr kumimoji="1" lang="en-US" altLang="zh-CN" sz="1600" b="1" kern="0" dirty="0">
                <a:solidFill>
                  <a:srgbClr val="000000"/>
                </a:solidFill>
              </a:rPr>
              <a:t>if(</a:t>
            </a:r>
            <a:r>
              <a:rPr kumimoji="1" lang="zh-CN" altLang="en-US" sz="1600" b="1" kern="0" dirty="0">
                <a:solidFill>
                  <a:srgbClr val="000000"/>
                </a:solidFill>
              </a:rPr>
              <a:t>表达式</a:t>
            </a:r>
            <a:r>
              <a:rPr kumimoji="1" lang="en-US" altLang="zh-CN" sz="1600" b="1" kern="0" dirty="0">
                <a:solidFill>
                  <a:srgbClr val="000000"/>
                </a:solidFill>
              </a:rPr>
              <a:t>)  </a:t>
            </a:r>
          </a:p>
          <a:p>
            <a:pPr marL="914400" lvl="1" indent="-4572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None/>
            </a:pPr>
            <a:r>
              <a:rPr kumimoji="1" lang="en-US" altLang="zh-CN" sz="1600" b="1" kern="0" dirty="0">
                <a:solidFill>
                  <a:srgbClr val="000000"/>
                </a:solidFill>
              </a:rPr>
              <a:t>          </a:t>
            </a:r>
            <a:r>
              <a:rPr kumimoji="1" lang="en-US" altLang="zh-CN" sz="1600" b="1" kern="0" dirty="0" smtClean="0">
                <a:solidFill>
                  <a:srgbClr val="000000"/>
                </a:solidFill>
              </a:rPr>
              <a:t>	</a:t>
            </a:r>
            <a:r>
              <a:rPr kumimoji="1" lang="zh-CN" altLang="en-US" sz="1600" b="1" kern="0" dirty="0" smtClean="0">
                <a:solidFill>
                  <a:srgbClr val="000000"/>
                </a:solidFill>
              </a:rPr>
              <a:t>语句</a:t>
            </a:r>
            <a:r>
              <a:rPr kumimoji="1" lang="en-US" altLang="zh-CN" sz="1600" b="1" kern="0" dirty="0">
                <a:solidFill>
                  <a:srgbClr val="000000"/>
                </a:solidFill>
              </a:rPr>
              <a:t>1</a:t>
            </a:r>
            <a:r>
              <a:rPr kumimoji="1" lang="zh-CN" altLang="en-US" sz="1600" b="1" kern="0" dirty="0">
                <a:solidFill>
                  <a:srgbClr val="000000"/>
                </a:solidFill>
              </a:rPr>
              <a:t>；  </a:t>
            </a:r>
          </a:p>
          <a:p>
            <a:pPr marL="914400" lvl="1" indent="-4572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None/>
            </a:pPr>
            <a:r>
              <a:rPr kumimoji="1" lang="zh-CN" altLang="en-US" sz="1600" b="1" kern="0" dirty="0">
                <a:solidFill>
                  <a:srgbClr val="000000"/>
                </a:solidFill>
              </a:rPr>
              <a:t>        </a:t>
            </a:r>
            <a:r>
              <a:rPr kumimoji="1" lang="en-US" altLang="zh-CN" sz="1600" b="1" kern="0" dirty="0">
                <a:solidFill>
                  <a:srgbClr val="000000"/>
                </a:solidFill>
              </a:rPr>
              <a:t>else  </a:t>
            </a:r>
          </a:p>
          <a:p>
            <a:pPr marL="914400" lvl="1" indent="-4572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None/>
            </a:pPr>
            <a:r>
              <a:rPr kumimoji="1" lang="en-US" altLang="zh-CN" sz="1600" b="1" kern="0" dirty="0">
                <a:solidFill>
                  <a:srgbClr val="000000"/>
                </a:solidFill>
              </a:rPr>
              <a:t>          </a:t>
            </a:r>
            <a:r>
              <a:rPr kumimoji="1" lang="en-US" altLang="zh-CN" sz="1600" b="1" kern="0" dirty="0" smtClean="0">
                <a:solidFill>
                  <a:srgbClr val="000000"/>
                </a:solidFill>
              </a:rPr>
              <a:t>	</a:t>
            </a:r>
            <a:r>
              <a:rPr kumimoji="1" lang="zh-CN" altLang="en-US" sz="1600" b="1" kern="0" dirty="0" smtClean="0">
                <a:solidFill>
                  <a:srgbClr val="000000"/>
                </a:solidFill>
              </a:rPr>
              <a:t>语句</a:t>
            </a:r>
            <a:r>
              <a:rPr kumimoji="1" lang="en-US" altLang="zh-CN" sz="1600" b="1" kern="0" dirty="0">
                <a:solidFill>
                  <a:srgbClr val="000000"/>
                </a:solidFill>
              </a:rPr>
              <a:t>2</a:t>
            </a:r>
            <a:r>
              <a:rPr kumimoji="1" lang="zh-CN" altLang="en-US" sz="1600" b="1" kern="0" dirty="0">
                <a:solidFill>
                  <a:srgbClr val="000000"/>
                </a:solidFill>
              </a:rPr>
              <a:t>；</a:t>
            </a:r>
          </a:p>
          <a:p>
            <a:pPr marL="914400" lvl="1" indent="-457200" eaLnBrk="0" fontAlgn="base" hangingPunct="0">
              <a:lnSpc>
                <a:spcPct val="7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+mj-ea"/>
              <a:buAutoNum type="circleNumDbPlain" startAt="3"/>
            </a:pPr>
            <a:r>
              <a:rPr kumimoji="1" lang="en-US" altLang="zh-CN" sz="1600" b="1" kern="0" dirty="0">
                <a:solidFill>
                  <a:srgbClr val="000000"/>
                </a:solidFill>
              </a:rPr>
              <a:t>if(</a:t>
            </a:r>
            <a:r>
              <a:rPr kumimoji="1" lang="zh-CN" altLang="en-US" sz="1600" b="1" kern="0" dirty="0">
                <a:solidFill>
                  <a:srgbClr val="000000"/>
                </a:solidFill>
              </a:rPr>
              <a:t>表达式</a:t>
            </a:r>
            <a:r>
              <a:rPr kumimoji="1" lang="en-US" altLang="zh-CN" sz="1600" b="1" kern="0" dirty="0">
                <a:solidFill>
                  <a:srgbClr val="000000"/>
                </a:solidFill>
              </a:rPr>
              <a:t>1)</a:t>
            </a:r>
          </a:p>
          <a:p>
            <a:pPr marL="914400" lvl="1" indent="-457200" eaLnBrk="0" fontAlgn="base" hangingPunct="0">
              <a:lnSpc>
                <a:spcPct val="7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None/>
            </a:pPr>
            <a:r>
              <a:rPr kumimoji="1" lang="en-US" altLang="zh-CN" sz="1600" b="1" kern="0" dirty="0">
                <a:solidFill>
                  <a:srgbClr val="000000"/>
                </a:solidFill>
              </a:rPr>
              <a:t>        </a:t>
            </a:r>
            <a:r>
              <a:rPr kumimoji="1" lang="en-US" altLang="zh-CN" sz="1600" b="1" kern="0" dirty="0" smtClean="0">
                <a:solidFill>
                  <a:srgbClr val="000000"/>
                </a:solidFill>
              </a:rPr>
              <a:t>        </a:t>
            </a:r>
            <a:r>
              <a:rPr kumimoji="1" lang="zh-CN" altLang="en-US" sz="1600" b="1" kern="0" dirty="0" smtClean="0">
                <a:solidFill>
                  <a:srgbClr val="000000"/>
                </a:solidFill>
              </a:rPr>
              <a:t>语句</a:t>
            </a:r>
            <a:r>
              <a:rPr kumimoji="1" lang="en-US" altLang="zh-CN" sz="1600" b="1" kern="0" dirty="0">
                <a:solidFill>
                  <a:srgbClr val="000000"/>
                </a:solidFill>
              </a:rPr>
              <a:t>1</a:t>
            </a:r>
            <a:r>
              <a:rPr kumimoji="1" lang="zh-CN" altLang="en-US" sz="1600" b="1" kern="0" dirty="0">
                <a:solidFill>
                  <a:srgbClr val="000000"/>
                </a:solidFill>
              </a:rPr>
              <a:t>；</a:t>
            </a:r>
          </a:p>
          <a:p>
            <a:pPr marL="914400" lvl="1" indent="-457200" eaLnBrk="0" fontAlgn="base" hangingPunct="0">
              <a:lnSpc>
                <a:spcPct val="7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None/>
            </a:pPr>
            <a:r>
              <a:rPr kumimoji="1" lang="zh-CN" altLang="en-US" sz="1600" b="1" kern="0" dirty="0">
                <a:solidFill>
                  <a:srgbClr val="000000"/>
                </a:solidFill>
              </a:rPr>
              <a:t>    </a:t>
            </a:r>
            <a:r>
              <a:rPr kumimoji="1" lang="en-US" altLang="zh-CN" sz="1600" b="1" kern="0" dirty="0" smtClean="0">
                <a:solidFill>
                  <a:srgbClr val="000000"/>
                </a:solidFill>
              </a:rPr>
              <a:t>	else  </a:t>
            </a:r>
            <a:r>
              <a:rPr kumimoji="1" lang="en-US" altLang="zh-CN" sz="1600" b="1" kern="0" dirty="0">
                <a:solidFill>
                  <a:srgbClr val="000000"/>
                </a:solidFill>
              </a:rPr>
              <a:t>if(</a:t>
            </a:r>
            <a:r>
              <a:rPr kumimoji="1" lang="zh-CN" altLang="en-US" sz="1600" b="1" kern="0" dirty="0">
                <a:solidFill>
                  <a:srgbClr val="000000"/>
                </a:solidFill>
              </a:rPr>
              <a:t>表达式</a:t>
            </a:r>
            <a:r>
              <a:rPr kumimoji="1" lang="en-US" altLang="zh-CN" sz="1600" b="1" kern="0" dirty="0">
                <a:solidFill>
                  <a:srgbClr val="000000"/>
                </a:solidFill>
              </a:rPr>
              <a:t>2)  </a:t>
            </a:r>
          </a:p>
          <a:p>
            <a:pPr marL="914400" lvl="1" indent="-457200" eaLnBrk="0" fontAlgn="base" hangingPunct="0">
              <a:lnSpc>
                <a:spcPct val="7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None/>
            </a:pPr>
            <a:r>
              <a:rPr kumimoji="1" lang="en-US" altLang="zh-CN" sz="1600" b="1" kern="0" dirty="0">
                <a:solidFill>
                  <a:srgbClr val="000000"/>
                </a:solidFill>
              </a:rPr>
              <a:t>        	</a:t>
            </a:r>
            <a:r>
              <a:rPr kumimoji="1" lang="zh-CN" altLang="en-US" sz="1600" b="1" kern="0" dirty="0">
                <a:solidFill>
                  <a:srgbClr val="000000"/>
                </a:solidFill>
              </a:rPr>
              <a:t>语句</a:t>
            </a:r>
            <a:r>
              <a:rPr kumimoji="1" lang="en-US" altLang="zh-CN" sz="1600" b="1" kern="0" dirty="0">
                <a:solidFill>
                  <a:srgbClr val="000000"/>
                </a:solidFill>
              </a:rPr>
              <a:t>2</a:t>
            </a:r>
            <a:r>
              <a:rPr kumimoji="1" lang="zh-CN" altLang="en-US" sz="1600" b="1" kern="0" dirty="0">
                <a:solidFill>
                  <a:srgbClr val="000000"/>
                </a:solidFill>
              </a:rPr>
              <a:t>；</a:t>
            </a:r>
          </a:p>
          <a:p>
            <a:pPr marL="914400" lvl="1" indent="-457200" eaLnBrk="0" fontAlgn="base" hangingPunct="0">
              <a:lnSpc>
                <a:spcPct val="7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None/>
            </a:pPr>
            <a:r>
              <a:rPr kumimoji="1" lang="zh-CN" altLang="en-US" sz="1600" b="1" kern="0" dirty="0">
                <a:solidFill>
                  <a:srgbClr val="000000"/>
                </a:solidFill>
              </a:rPr>
              <a:t>          </a:t>
            </a:r>
            <a:r>
              <a:rPr kumimoji="1" lang="en-US" altLang="zh-CN" sz="1600" b="1" kern="0" dirty="0">
                <a:solidFill>
                  <a:srgbClr val="000000"/>
                </a:solidFill>
              </a:rPr>
              <a:t> </a:t>
            </a:r>
            <a:r>
              <a:rPr kumimoji="1" lang="en-US" altLang="zh-CN" sz="1600" b="1" kern="0" dirty="0" smtClean="0">
                <a:solidFill>
                  <a:srgbClr val="000000"/>
                </a:solidFill>
              </a:rPr>
              <a:t>     else  </a:t>
            </a:r>
            <a:r>
              <a:rPr kumimoji="1" lang="en-US" altLang="zh-CN" sz="1600" b="1" kern="0" dirty="0">
                <a:solidFill>
                  <a:srgbClr val="000000"/>
                </a:solidFill>
              </a:rPr>
              <a:t>if(</a:t>
            </a:r>
            <a:r>
              <a:rPr kumimoji="1" lang="zh-CN" altLang="en-US" sz="1600" b="1" kern="0" dirty="0">
                <a:solidFill>
                  <a:srgbClr val="000000"/>
                </a:solidFill>
              </a:rPr>
              <a:t>表达式</a:t>
            </a:r>
            <a:r>
              <a:rPr kumimoji="1" lang="en-US" altLang="zh-CN" sz="1600" b="1" kern="0" dirty="0">
                <a:solidFill>
                  <a:srgbClr val="000000"/>
                </a:solidFill>
              </a:rPr>
              <a:t>3)  </a:t>
            </a:r>
          </a:p>
          <a:p>
            <a:pPr marL="914400" lvl="1" indent="-457200" eaLnBrk="0" fontAlgn="base" hangingPunct="0">
              <a:lnSpc>
                <a:spcPct val="7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None/>
            </a:pPr>
            <a:r>
              <a:rPr kumimoji="1" lang="en-US" altLang="zh-CN" sz="1600" b="1" kern="0" dirty="0">
                <a:solidFill>
                  <a:srgbClr val="000000"/>
                </a:solidFill>
              </a:rPr>
              <a:t>        	</a:t>
            </a:r>
            <a:r>
              <a:rPr kumimoji="1" lang="en-US" altLang="zh-CN" sz="1600" b="1" kern="0" dirty="0" smtClean="0">
                <a:solidFill>
                  <a:srgbClr val="000000"/>
                </a:solidFill>
              </a:rPr>
              <a:t>      </a:t>
            </a:r>
            <a:r>
              <a:rPr kumimoji="1" lang="zh-CN" altLang="en-US" sz="1600" b="1" kern="0" dirty="0" smtClean="0">
                <a:solidFill>
                  <a:srgbClr val="000000"/>
                </a:solidFill>
              </a:rPr>
              <a:t>语句</a:t>
            </a:r>
            <a:r>
              <a:rPr kumimoji="1" lang="en-US" altLang="zh-CN" sz="1600" b="1" kern="0" dirty="0">
                <a:solidFill>
                  <a:srgbClr val="000000"/>
                </a:solidFill>
              </a:rPr>
              <a:t>3</a:t>
            </a:r>
            <a:r>
              <a:rPr kumimoji="1" lang="zh-CN" altLang="en-US" sz="1600" b="1" kern="0" dirty="0">
                <a:solidFill>
                  <a:srgbClr val="000000"/>
                </a:solidFill>
              </a:rPr>
              <a:t>；</a:t>
            </a:r>
          </a:p>
          <a:p>
            <a:pPr marL="914400" lvl="1" indent="-457200" eaLnBrk="0" fontAlgn="base" hangingPunct="0">
              <a:lnSpc>
                <a:spcPct val="7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None/>
            </a:pPr>
            <a:r>
              <a:rPr kumimoji="1" lang="zh-CN" altLang="en-US" sz="1600" b="1" kern="0" dirty="0">
                <a:solidFill>
                  <a:srgbClr val="000000"/>
                </a:solidFill>
              </a:rPr>
              <a:t>       		</a:t>
            </a:r>
            <a:r>
              <a:rPr kumimoji="1" lang="zh-CN" altLang="en-US" sz="1600" b="1" kern="0" dirty="0" smtClean="0">
                <a:solidFill>
                  <a:srgbClr val="000000"/>
                </a:solidFill>
              </a:rPr>
              <a:t>  </a:t>
            </a:r>
            <a:r>
              <a:rPr kumimoji="1" lang="en-US" altLang="zh-CN" sz="1600" b="1" kern="0" dirty="0">
                <a:solidFill>
                  <a:srgbClr val="000000"/>
                </a:solidFill>
              </a:rPr>
              <a:t>…  </a:t>
            </a:r>
          </a:p>
          <a:p>
            <a:pPr marL="914400" lvl="1" indent="-457200" eaLnBrk="0" fontAlgn="base" hangingPunct="0">
              <a:lnSpc>
                <a:spcPct val="7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None/>
            </a:pPr>
            <a:r>
              <a:rPr kumimoji="1" lang="en-US" altLang="zh-CN" sz="1600" b="1" kern="0" dirty="0">
                <a:solidFill>
                  <a:srgbClr val="000000"/>
                </a:solidFill>
              </a:rPr>
              <a:t>              	</a:t>
            </a:r>
            <a:r>
              <a:rPr kumimoji="1" lang="en-US" altLang="zh-CN" sz="1600" b="1" kern="0" dirty="0" smtClean="0">
                <a:solidFill>
                  <a:srgbClr val="000000"/>
                </a:solidFill>
              </a:rPr>
              <a:t>  else  </a:t>
            </a:r>
            <a:r>
              <a:rPr kumimoji="1" lang="en-US" altLang="zh-CN" sz="1600" b="1" kern="0" dirty="0">
                <a:solidFill>
                  <a:srgbClr val="000000"/>
                </a:solidFill>
              </a:rPr>
              <a:t>if(</a:t>
            </a:r>
            <a:r>
              <a:rPr kumimoji="1" lang="zh-CN" altLang="en-US" sz="1600" b="1" kern="0" dirty="0">
                <a:solidFill>
                  <a:srgbClr val="000000"/>
                </a:solidFill>
              </a:rPr>
              <a:t>表达式</a:t>
            </a:r>
            <a:r>
              <a:rPr kumimoji="1" lang="en-US" altLang="zh-CN" sz="1600" b="1" kern="0" dirty="0">
                <a:solidFill>
                  <a:srgbClr val="000000"/>
                </a:solidFill>
              </a:rPr>
              <a:t>m)  </a:t>
            </a:r>
          </a:p>
          <a:p>
            <a:pPr marL="914400" lvl="1" indent="-457200" eaLnBrk="0" fontAlgn="base" hangingPunct="0">
              <a:lnSpc>
                <a:spcPct val="7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None/>
            </a:pPr>
            <a:r>
              <a:rPr kumimoji="1" lang="en-US" altLang="zh-CN" sz="1600" b="1" kern="0" dirty="0">
                <a:solidFill>
                  <a:srgbClr val="000000"/>
                </a:solidFill>
              </a:rPr>
              <a:t>           		</a:t>
            </a:r>
            <a:r>
              <a:rPr kumimoji="1" lang="zh-CN" altLang="en-US" sz="1600" b="1" kern="0" dirty="0">
                <a:solidFill>
                  <a:srgbClr val="000000"/>
                </a:solidFill>
              </a:rPr>
              <a:t>语句</a:t>
            </a:r>
            <a:r>
              <a:rPr kumimoji="1" lang="en-US" altLang="zh-CN" sz="1600" b="1" kern="0" dirty="0">
                <a:solidFill>
                  <a:srgbClr val="000000"/>
                </a:solidFill>
              </a:rPr>
              <a:t>m</a:t>
            </a:r>
            <a:r>
              <a:rPr kumimoji="1" lang="zh-CN" altLang="en-US" sz="1600" b="1" kern="0" dirty="0">
                <a:solidFill>
                  <a:srgbClr val="000000"/>
                </a:solidFill>
              </a:rPr>
              <a:t>；</a:t>
            </a:r>
          </a:p>
          <a:p>
            <a:pPr marL="914400" lvl="1" indent="-457200" eaLnBrk="0" fontAlgn="base" hangingPunct="0">
              <a:lnSpc>
                <a:spcPct val="7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None/>
            </a:pPr>
            <a:r>
              <a:rPr kumimoji="1" lang="zh-CN" altLang="en-US" sz="1600" b="1" kern="0" dirty="0">
                <a:solidFill>
                  <a:srgbClr val="000000"/>
                </a:solidFill>
              </a:rPr>
              <a:t>    		</a:t>
            </a:r>
            <a:r>
              <a:rPr kumimoji="1" lang="zh-CN" altLang="en-US" sz="1600" b="1" kern="0" dirty="0" smtClean="0">
                <a:solidFill>
                  <a:srgbClr val="000000"/>
                </a:solidFill>
              </a:rPr>
              <a:t>          </a:t>
            </a:r>
            <a:r>
              <a:rPr kumimoji="1" lang="en-US" altLang="zh-CN" sz="1600" b="1" kern="0" dirty="0" smtClean="0">
                <a:solidFill>
                  <a:srgbClr val="000000"/>
                </a:solidFill>
              </a:rPr>
              <a:t>else </a:t>
            </a:r>
            <a:endParaRPr kumimoji="1" lang="en-US" altLang="zh-CN" sz="1600" b="1" kern="0" dirty="0">
              <a:solidFill>
                <a:srgbClr val="000000"/>
              </a:solidFill>
            </a:endParaRPr>
          </a:p>
          <a:p>
            <a:pPr marL="914400" lvl="1" indent="-457200" eaLnBrk="0" fontAlgn="base" hangingPunct="0">
              <a:lnSpc>
                <a:spcPct val="7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None/>
            </a:pPr>
            <a:r>
              <a:rPr kumimoji="1" lang="en-US" altLang="zh-CN" sz="1600" b="1" kern="0" dirty="0">
                <a:solidFill>
                  <a:srgbClr val="000000"/>
                </a:solidFill>
              </a:rPr>
              <a:t>        		</a:t>
            </a:r>
            <a:r>
              <a:rPr kumimoji="1" lang="en-US" altLang="zh-CN" sz="1600" b="1" kern="0" dirty="0" smtClean="0">
                <a:solidFill>
                  <a:srgbClr val="000000"/>
                </a:solidFill>
              </a:rPr>
              <a:t>   </a:t>
            </a:r>
            <a:r>
              <a:rPr kumimoji="1" lang="zh-CN" altLang="en-US" sz="1600" b="1" kern="0" dirty="0" smtClean="0">
                <a:solidFill>
                  <a:srgbClr val="000000"/>
                </a:solidFill>
              </a:rPr>
              <a:t>语句</a:t>
            </a:r>
            <a:r>
              <a:rPr kumimoji="1" lang="en-US" altLang="zh-CN" sz="1600" b="1" kern="0" dirty="0">
                <a:solidFill>
                  <a:srgbClr val="000000"/>
                </a:solidFill>
              </a:rPr>
              <a:t>m+1</a:t>
            </a:r>
            <a:r>
              <a:rPr kumimoji="1" lang="zh-CN" altLang="en-US" sz="1600" b="1" kern="0" dirty="0">
                <a:solidFill>
                  <a:srgbClr val="000000"/>
                </a:solidFill>
              </a:rPr>
              <a:t>；</a:t>
            </a:r>
            <a:endParaRPr kumimoji="1" lang="zh-CN" altLang="en-US" sz="1400" b="1" kern="0" dirty="0">
              <a:solidFill>
                <a:srgbClr val="000000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175" y="2951906"/>
            <a:ext cx="4243908" cy="32997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437" y="1069885"/>
            <a:ext cx="2402212" cy="16098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057215"/>
            <a:ext cx="1613152" cy="18717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6201099" y="956683"/>
            <a:ext cx="3265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①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7978051" y="971470"/>
            <a:ext cx="3265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②</a:t>
            </a: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6209524" y="2846728"/>
            <a:ext cx="3265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402944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half" idx="13"/>
          </p:nvPr>
        </p:nvSpPr>
        <p:spPr>
          <a:xfrm>
            <a:off x="447869" y="2104888"/>
            <a:ext cx="5548119" cy="4013337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例题</a:t>
            </a:r>
            <a:r>
              <a:rPr lang="en-US" altLang="zh-CN" dirty="0" smtClean="0"/>
              <a:t>】</a:t>
            </a:r>
            <a:r>
              <a:rPr lang="zh-CN" altLang="en-US" dirty="0"/>
              <a:t>用公式求</a:t>
            </a:r>
            <a:r>
              <a:rPr lang="el-GR" altLang="zh-CN" dirty="0"/>
              <a:t>π: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40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循环结构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389" y="1355147"/>
            <a:ext cx="220980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49286" y="1822382"/>
            <a:ext cx="4499997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600075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#include&lt;</a:t>
            </a:r>
            <a:r>
              <a:rPr kumimoji="0" lang="en-US" altLang="zh-CN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math.h</a:t>
            </a:r>
            <a:r>
              <a:rPr kumimoji="0" lang="en-US" altLang="zh-CN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</a:t>
            </a:r>
            <a:r>
              <a:rPr kumimoji="0" lang="en-US" altLang="zh-CN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main()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kumimoji="0" lang="en-US" altLang="zh-CN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</a:t>
            </a:r>
            <a:r>
              <a:rPr kumimoji="0" lang="en-US" altLang="zh-CN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s;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kumimoji="0" lang="de-DE" altLang="zh-CN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float n,t,pi;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de-DE" altLang="zh-CN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t=1,pi=0;n=1.0;s=1;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de-DE" altLang="zh-CN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while(fabs(t)&gt;1e-6)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de-DE" altLang="zh-CN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pt-BR" altLang="zh-CN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{pi=pi+t;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pt-BR" altLang="zh-CN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n=n+2;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pt-BR" altLang="zh-CN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s=-s;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pt-BR" altLang="zh-CN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t=s/n;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pt-BR" altLang="zh-CN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pt-BR" altLang="zh-CN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pi=pi*4; 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pt-BR" altLang="zh-CN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printf("pi=%10.6f\n",pi);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  <a:endParaRPr kumimoji="0" lang="zh-CN" altLang="en-US" sz="140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678" y="1954069"/>
            <a:ext cx="2815414" cy="416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930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half" idx="13"/>
          </p:nvPr>
        </p:nvSpPr>
        <p:spPr>
          <a:xfrm>
            <a:off x="447869" y="2104888"/>
            <a:ext cx="5548119" cy="4013337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例题</a:t>
            </a:r>
            <a:r>
              <a:rPr lang="en-US" altLang="zh-CN" dirty="0" smtClean="0"/>
              <a:t>】</a:t>
            </a:r>
            <a:r>
              <a:rPr lang="zh-CN" altLang="en-US" dirty="0"/>
              <a:t>求最大公约数和最小公倍数</a:t>
            </a:r>
            <a:endParaRPr lang="el-GR" altLang="zh-CN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41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循环结构</a:t>
            </a: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027674"/>
              </p:ext>
            </p:extLst>
          </p:nvPr>
        </p:nvGraphicFramePr>
        <p:xfrm>
          <a:off x="518678" y="2104888"/>
          <a:ext cx="4979927" cy="1713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name="公式" r:id="rId3" imgW="1895414" imgH="590614" progId="Equation.3">
                  <p:embed/>
                </p:oleObj>
              </mc:Choice>
              <mc:Fallback>
                <p:oleObj name="公式" r:id="rId3" imgW="1895414" imgH="590614" progId="Equation.3">
                  <p:embed/>
                  <p:pic>
                    <p:nvPicPr>
                      <p:cNvPr id="399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678" y="2104888"/>
                        <a:ext cx="4979927" cy="1713566"/>
                      </a:xfrm>
                      <a:prstGeom prst="rect">
                        <a:avLst/>
                      </a:prstGeom>
                      <a:solidFill>
                        <a:srgbClr val="5053CC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2" descr="绘图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988" y="2104888"/>
            <a:ext cx="4711667" cy="3977073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28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8678" y="2005762"/>
            <a:ext cx="6003420" cy="385211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 b="1" dirty="0" smtClean="0"/>
              <a:t>#include "</a:t>
            </a:r>
            <a:r>
              <a:rPr lang="en-US" altLang="zh-CN" sz="2000" b="1" dirty="0" err="1" smtClean="0"/>
              <a:t>stdio.h</a:t>
            </a:r>
            <a:r>
              <a:rPr lang="en-US" altLang="zh-CN" sz="2000" b="1" dirty="0" smtClean="0"/>
              <a:t>"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 main()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 b="1" dirty="0" smtClean="0"/>
              <a:t>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 b="1" dirty="0" smtClean="0"/>
              <a:t>   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a, b, t, x;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 b="1" dirty="0" smtClean="0"/>
              <a:t>    </a:t>
            </a:r>
            <a:r>
              <a:rPr lang="en-US" altLang="zh-CN" sz="2000" b="1" dirty="0" err="1" smtClean="0"/>
              <a:t>printf</a:t>
            </a:r>
            <a:r>
              <a:rPr lang="en-US" altLang="zh-CN" sz="2000" b="1" dirty="0" smtClean="0"/>
              <a:t>("</a:t>
            </a:r>
            <a:r>
              <a:rPr lang="en-US" altLang="zh-CN" sz="2000" b="1" dirty="0" err="1" smtClean="0"/>
              <a:t>intput</a:t>
            </a:r>
            <a:r>
              <a:rPr lang="en-US" altLang="zh-CN" sz="2000" b="1" dirty="0" smtClean="0"/>
              <a:t> 2 positive numbers: ");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 b="1" dirty="0" smtClean="0"/>
              <a:t>    </a:t>
            </a:r>
            <a:r>
              <a:rPr lang="en-US" altLang="zh-CN" sz="2000" b="1" dirty="0" err="1" smtClean="0"/>
              <a:t>scanf</a:t>
            </a:r>
            <a:r>
              <a:rPr lang="en-US" altLang="zh-CN" sz="2000" b="1" dirty="0" smtClean="0"/>
              <a:t>("%d %d", &amp;a, &amp;b);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 b="1" dirty="0" smtClean="0"/>
              <a:t>    </a:t>
            </a:r>
            <a:r>
              <a:rPr lang="en-US" altLang="zh-CN" sz="2000" b="1" dirty="0" err="1" smtClean="0"/>
              <a:t>printf</a:t>
            </a:r>
            <a:r>
              <a:rPr lang="en-US" altLang="zh-CN" sz="2000" b="1" dirty="0" smtClean="0"/>
              <a:t>("Greatest common devisor of %d and %d is: ", a, b);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 b="1" dirty="0" smtClean="0"/>
              <a:t>    if (a &lt;= 0 || b &lt;= 0)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 b="1" dirty="0" smtClean="0"/>
              <a:t>        return 0;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 b="1" dirty="0" smtClean="0">
                <a:solidFill>
                  <a:srgbClr val="C00000"/>
                </a:solidFill>
              </a:rPr>
              <a:t>   </a:t>
            </a:r>
            <a:endParaRPr lang="en-US" altLang="zh-CN" sz="2000" b="1" dirty="0" smtClean="0"/>
          </a:p>
        </p:txBody>
      </p:sp>
      <p:sp>
        <p:nvSpPr>
          <p:cNvPr id="5" name="文本占位符 18"/>
          <p:cNvSpPr txBox="1">
            <a:spLocks/>
          </p:cNvSpPr>
          <p:nvPr/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例题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求最大公约数和最小公倍数（循环求余数）</a:t>
            </a:r>
            <a:endParaRPr lang="zh-CN" altLang="en-US" dirty="0"/>
          </a:p>
        </p:txBody>
      </p:sp>
      <p:sp>
        <p:nvSpPr>
          <p:cNvPr id="6" name="标题 3"/>
          <p:cNvSpPr txBox="1">
            <a:spLocks/>
          </p:cNvSpPr>
          <p:nvPr/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smtClean="0"/>
              <a:t>4.2 </a:t>
            </a:r>
            <a:r>
              <a:rPr lang="zh-CN" altLang="en-US" smtClean="0"/>
              <a:t>循环结构</a:t>
            </a:r>
            <a:endParaRPr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352522" y="1985827"/>
            <a:ext cx="3480319" cy="36392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 b="1" dirty="0" smtClean="0"/>
              <a:t> </a:t>
            </a:r>
            <a:r>
              <a:rPr lang="en-US" altLang="zh-CN" sz="2000" b="1" dirty="0">
                <a:solidFill>
                  <a:srgbClr val="C00000"/>
                </a:solidFill>
              </a:rPr>
              <a:t> t = a % b;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 b="1" dirty="0">
                <a:solidFill>
                  <a:srgbClr val="C00000"/>
                </a:solidFill>
              </a:rPr>
              <a:t>    while (t != 0)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 b="1" dirty="0">
                <a:solidFill>
                  <a:srgbClr val="C00000"/>
                </a:solidFill>
              </a:rPr>
              <a:t>        a=b;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 b="1" dirty="0">
                <a:solidFill>
                  <a:srgbClr val="C00000"/>
                </a:solidFill>
              </a:rPr>
              <a:t>        b=t;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 b="1" dirty="0">
                <a:solidFill>
                  <a:srgbClr val="C00000"/>
                </a:solidFill>
              </a:rPr>
              <a:t>        t = a % b;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 b="1" dirty="0">
                <a:solidFill>
                  <a:srgbClr val="C00000"/>
                </a:solidFill>
              </a:rPr>
              <a:t>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 b="1" dirty="0"/>
              <a:t>    x = b;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(" %d\n", x);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 b="1" dirty="0"/>
              <a:t>}</a:t>
            </a: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2812719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8"/>
          <p:cNvSpPr txBox="1">
            <a:spLocks/>
          </p:cNvSpPr>
          <p:nvPr/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例题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求最大公约数和最小公倍数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循环减法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" name="标题 3"/>
          <p:cNvSpPr txBox="1">
            <a:spLocks/>
          </p:cNvSpPr>
          <p:nvPr/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smtClean="0"/>
              <a:t>4.2 </a:t>
            </a:r>
            <a:r>
              <a:rPr lang="zh-CN" altLang="en-US" smtClean="0"/>
              <a:t>循环结构</a:t>
            </a:r>
            <a:endParaRPr lang="zh-CN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87829" y="1838131"/>
            <a:ext cx="5431971" cy="4257869"/>
          </a:xfrm>
          <a:prstGeom prst="rect">
            <a:avLst/>
          </a:prstGeom>
          <a:noFill/>
          <a:ln>
            <a:solidFill>
              <a:srgbClr val="008000"/>
            </a:solidFill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 sz="2000" b="1" dirty="0" smtClean="0"/>
              <a:t>#include "</a:t>
            </a:r>
            <a:r>
              <a:rPr lang="en-US" altLang="zh-CN" sz="2000" b="1" dirty="0" err="1" smtClean="0"/>
              <a:t>stdio.h</a:t>
            </a:r>
            <a:r>
              <a:rPr lang="en-US" altLang="zh-CN" sz="2000" b="1" dirty="0" smtClean="0"/>
              <a:t>"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 main()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 b="1" dirty="0" smtClean="0"/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 b="1" dirty="0" smtClean="0"/>
              <a:t>   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a, </a:t>
            </a:r>
            <a:r>
              <a:rPr lang="en-US" altLang="zh-CN" sz="2000" b="1" dirty="0" err="1" smtClean="0"/>
              <a:t>b,t</a:t>
            </a:r>
            <a:r>
              <a:rPr lang="en-US" altLang="zh-CN" sz="2000" b="1" dirty="0" smtClean="0"/>
              <a:t>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 b="1" dirty="0" smtClean="0"/>
              <a:t>    </a:t>
            </a:r>
            <a:r>
              <a:rPr lang="en-US" altLang="zh-CN" sz="2000" b="1" dirty="0" err="1" smtClean="0"/>
              <a:t>printf</a:t>
            </a:r>
            <a:r>
              <a:rPr lang="en-US" altLang="zh-CN" sz="2000" b="1" dirty="0" smtClean="0"/>
              <a:t>("</a:t>
            </a:r>
            <a:r>
              <a:rPr lang="en-US" altLang="zh-CN" sz="2000" b="1" dirty="0" err="1" smtClean="0"/>
              <a:t>intput</a:t>
            </a:r>
            <a:r>
              <a:rPr lang="en-US" altLang="zh-CN" sz="2000" b="1" dirty="0" smtClean="0"/>
              <a:t> 2 positive numbers: ");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 b="1" dirty="0" smtClean="0"/>
              <a:t>    </a:t>
            </a:r>
            <a:r>
              <a:rPr lang="en-US" altLang="zh-CN" sz="2000" b="1" dirty="0" err="1" smtClean="0"/>
              <a:t>scanf</a:t>
            </a:r>
            <a:r>
              <a:rPr lang="en-US" altLang="zh-CN" sz="2000" b="1" dirty="0" smtClean="0"/>
              <a:t>("%d %d", &amp;a, &amp;b);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 b="1" dirty="0" smtClean="0"/>
              <a:t>    </a:t>
            </a:r>
            <a:r>
              <a:rPr lang="en-US" altLang="zh-CN" sz="2000" b="1" dirty="0" err="1" smtClean="0"/>
              <a:t>printf</a:t>
            </a:r>
            <a:r>
              <a:rPr lang="en-US" altLang="zh-CN" sz="2000" b="1" dirty="0" smtClean="0"/>
              <a:t>("\</a:t>
            </a:r>
            <a:r>
              <a:rPr lang="en-US" altLang="zh-CN" sz="2000" b="1" dirty="0" err="1" smtClean="0"/>
              <a:t>gcd</a:t>
            </a:r>
            <a:r>
              <a:rPr lang="en-US" altLang="zh-CN" sz="2000" b="1" dirty="0" smtClean="0"/>
              <a:t> of %d and %d is: ", a, b);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 b="1" dirty="0" smtClean="0"/>
              <a:t>    if (a &lt;= 0 || b &lt;= 0)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 b="1" dirty="0" smtClean="0"/>
              <a:t>       return;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 b="1" dirty="0" smtClean="0"/>
              <a:t>    t = a - b;  </a:t>
            </a:r>
            <a:r>
              <a:rPr lang="en-US" altLang="zh-CN" sz="1600" b="1" dirty="0" smtClean="0"/>
              <a:t>/* </a:t>
            </a:r>
            <a:r>
              <a:rPr lang="zh-CN" altLang="en-US" sz="1600" b="1" dirty="0" smtClean="0"/>
              <a:t>转右 </a:t>
            </a:r>
            <a:r>
              <a:rPr lang="zh-CN" altLang="en-US" sz="1600" b="1" dirty="0" smtClean="0">
                <a:sym typeface="Wingdings" pitchFamily="2" charset="2"/>
              </a:rPr>
              <a:t>  *</a:t>
            </a:r>
            <a:r>
              <a:rPr lang="en-US" altLang="zh-CN" sz="1600" b="1" dirty="0" smtClean="0">
                <a:sym typeface="Wingdings" pitchFamily="2" charset="2"/>
              </a:rPr>
              <a:t>/</a:t>
            </a:r>
            <a:endParaRPr lang="zh-CN" altLang="en-US" sz="1600" b="1" noProof="1" smtClean="0"/>
          </a:p>
          <a:p>
            <a:pPr>
              <a:buFont typeface="Monotype Sorts" pitchFamily="2" charset="2"/>
              <a:buNone/>
            </a:pPr>
            <a:r>
              <a:rPr lang="zh-CN" altLang="en-US" sz="1400" b="1" noProof="1" smtClean="0"/>
              <a:t>        </a:t>
            </a:r>
            <a:r>
              <a:rPr lang="zh-CN" altLang="en-US" sz="1400" b="1" dirty="0" smtClean="0"/>
              <a:t>  </a:t>
            </a:r>
            <a:endParaRPr lang="zh-CN" altLang="en-US" sz="1400" b="1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242179" y="1838130"/>
            <a:ext cx="4935893" cy="4257869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0" fontAlgn="base" hangingPunct="0">
              <a:lnSpc>
                <a:spcPct val="80000"/>
              </a:lnSpc>
              <a:spcAft>
                <a:spcPct val="0"/>
              </a:spcAft>
              <a:buNone/>
            </a:pPr>
            <a:r>
              <a:rPr lang="de-DE" altLang="zh-CN" sz="1800" b="1" dirty="0">
                <a:solidFill>
                  <a:srgbClr val="000000"/>
                </a:solidFill>
              </a:rPr>
              <a:t>while (t != 0)</a:t>
            </a:r>
          </a:p>
          <a:p>
            <a:pPr eaLnBrk="0" fontAlgn="base" hangingPunct="0">
              <a:lnSpc>
                <a:spcPct val="80000"/>
              </a:lnSpc>
              <a:spcAft>
                <a:spcPct val="0"/>
              </a:spcAft>
              <a:buNone/>
            </a:pPr>
            <a:r>
              <a:rPr lang="de-DE" altLang="zh-CN" sz="1800" b="1" dirty="0">
                <a:solidFill>
                  <a:srgbClr val="000000"/>
                </a:solidFill>
              </a:rPr>
              <a:t> {</a:t>
            </a:r>
          </a:p>
          <a:p>
            <a:pPr eaLnBrk="0" fontAlgn="base" hangingPunct="0">
              <a:lnSpc>
                <a:spcPct val="80000"/>
              </a:lnSpc>
              <a:spcAft>
                <a:spcPct val="0"/>
              </a:spcAft>
              <a:buNone/>
            </a:pPr>
            <a:r>
              <a:rPr lang="de-DE" altLang="zh-CN" sz="1800" b="1" dirty="0">
                <a:solidFill>
                  <a:srgbClr val="000000"/>
                </a:solidFill>
              </a:rPr>
              <a:t>    if (t &lt; 0) </a:t>
            </a:r>
          </a:p>
          <a:p>
            <a:pPr eaLnBrk="0" fontAlgn="base" hangingPunct="0">
              <a:lnSpc>
                <a:spcPct val="80000"/>
              </a:lnSpc>
              <a:spcAft>
                <a:spcPct val="0"/>
              </a:spcAft>
              <a:buNone/>
            </a:pPr>
            <a:r>
              <a:rPr lang="de-DE" altLang="zh-CN" sz="1800" b="1" dirty="0">
                <a:solidFill>
                  <a:srgbClr val="000000"/>
                </a:solidFill>
              </a:rPr>
              <a:t>    {</a:t>
            </a:r>
          </a:p>
          <a:p>
            <a:pPr eaLnBrk="0" fontAlgn="base" hangingPunct="0">
              <a:lnSpc>
                <a:spcPct val="80000"/>
              </a:lnSpc>
              <a:spcAft>
                <a:spcPct val="0"/>
              </a:spcAft>
              <a:buNone/>
            </a:pPr>
            <a:r>
              <a:rPr lang="de-DE" altLang="zh-CN" sz="1800" b="1" dirty="0">
                <a:solidFill>
                  <a:srgbClr val="000000"/>
                </a:solidFill>
              </a:rPr>
              <a:t>     t = -t;b = a;a = t;</a:t>
            </a:r>
          </a:p>
          <a:p>
            <a:pPr eaLnBrk="0" fontAlgn="base" hangingPunct="0">
              <a:lnSpc>
                <a:spcPct val="80000"/>
              </a:lnSpc>
              <a:spcAft>
                <a:spcPct val="0"/>
              </a:spcAft>
              <a:buNone/>
            </a:pPr>
            <a:r>
              <a:rPr lang="de-DE" altLang="zh-CN" sz="1800" b="1" dirty="0">
                <a:solidFill>
                  <a:srgbClr val="000000"/>
                </a:solidFill>
              </a:rPr>
              <a:t>    </a:t>
            </a:r>
            <a:r>
              <a:rPr lang="en-US" altLang="zh-CN" sz="1800" b="1" dirty="0">
                <a:solidFill>
                  <a:srgbClr val="000000"/>
                </a:solidFill>
              </a:rPr>
              <a:t>} </a:t>
            </a:r>
          </a:p>
          <a:p>
            <a:pPr eaLnBrk="0" fontAlgn="base" hangingPunct="0">
              <a:lnSpc>
                <a:spcPct val="80000"/>
              </a:lnSpc>
              <a:spcAft>
                <a:spcPct val="0"/>
              </a:spcAft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   else</a:t>
            </a:r>
          </a:p>
          <a:p>
            <a:pPr eaLnBrk="0" fontAlgn="base" hangingPunct="0">
              <a:lnSpc>
                <a:spcPct val="80000"/>
              </a:lnSpc>
              <a:spcAft>
                <a:spcPct val="0"/>
              </a:spcAft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   {</a:t>
            </a:r>
          </a:p>
          <a:p>
            <a:pPr eaLnBrk="0" fontAlgn="base" hangingPunct="0">
              <a:lnSpc>
                <a:spcPct val="80000"/>
              </a:lnSpc>
              <a:spcAft>
                <a:spcPct val="0"/>
              </a:spcAft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    a = b; b = t;</a:t>
            </a:r>
          </a:p>
          <a:p>
            <a:pPr eaLnBrk="0" fontAlgn="base" hangingPunct="0">
              <a:lnSpc>
                <a:spcPct val="80000"/>
              </a:lnSpc>
              <a:spcAft>
                <a:spcPct val="0"/>
              </a:spcAft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   }</a:t>
            </a:r>
          </a:p>
          <a:p>
            <a:pPr eaLnBrk="0" fontAlgn="base" hangingPunct="0">
              <a:lnSpc>
                <a:spcPct val="80000"/>
              </a:lnSpc>
              <a:spcAft>
                <a:spcPct val="0"/>
              </a:spcAft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   t = a - b;  </a:t>
            </a:r>
          </a:p>
          <a:p>
            <a:pPr eaLnBrk="0" fontAlgn="base" hangingPunct="0">
              <a:lnSpc>
                <a:spcPct val="80000"/>
              </a:lnSpc>
              <a:spcAft>
                <a:spcPct val="0"/>
              </a:spcAft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}</a:t>
            </a:r>
          </a:p>
          <a:p>
            <a:pPr eaLnBrk="0" fontAlgn="base" hangingPunct="0">
              <a:lnSpc>
                <a:spcPct val="80000"/>
              </a:lnSpc>
              <a:spcAft>
                <a:spcPct val="0"/>
              </a:spcAft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</a:rPr>
              <a:t>printf</a:t>
            </a:r>
            <a:r>
              <a:rPr lang="en-US" altLang="zh-CN" sz="1800" b="1" dirty="0">
                <a:solidFill>
                  <a:srgbClr val="000000"/>
                </a:solidFill>
              </a:rPr>
              <a:t>(" %d\n", a);</a:t>
            </a:r>
          </a:p>
          <a:p>
            <a:pPr eaLnBrk="0" fontAlgn="base" hangingPunct="0">
              <a:lnSpc>
                <a:spcPct val="80000"/>
              </a:lnSpc>
              <a:spcAft>
                <a:spcPct val="0"/>
              </a:spcAft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} </a:t>
            </a:r>
            <a:endParaRPr lang="en-US" altLang="zh-CN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692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8"/>
          <p:cNvSpPr txBox="1">
            <a:spLocks/>
          </p:cNvSpPr>
          <p:nvPr/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例题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求最大公约数和最小公倍数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递归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" name="标题 3"/>
          <p:cNvSpPr txBox="1">
            <a:spLocks/>
          </p:cNvSpPr>
          <p:nvPr/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smtClean="0"/>
              <a:t>4.2 </a:t>
            </a:r>
            <a:r>
              <a:rPr lang="zh-CN" altLang="en-US" smtClean="0"/>
              <a:t>循环结构</a:t>
            </a:r>
            <a:endParaRPr lang="zh-CN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87829" y="1838131"/>
            <a:ext cx="5431971" cy="4257869"/>
          </a:xfrm>
          <a:prstGeom prst="rect">
            <a:avLst/>
          </a:prstGeom>
          <a:noFill/>
          <a:ln>
            <a:solidFill>
              <a:srgbClr val="008000"/>
            </a:solidFill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1800" b="1" dirty="0"/>
              <a:t>#include "</a:t>
            </a:r>
            <a:r>
              <a:rPr lang="en-US" altLang="zh-CN" sz="1800" b="1" dirty="0" err="1"/>
              <a:t>stdio.h</a:t>
            </a:r>
            <a:r>
              <a:rPr lang="en-US" altLang="zh-CN" sz="1800" b="1" dirty="0"/>
              <a:t>"</a:t>
            </a:r>
          </a:p>
          <a:p>
            <a:pPr>
              <a:buNone/>
            </a:pPr>
            <a:r>
              <a:rPr lang="en-US" altLang="zh-CN" sz="1800" b="1" dirty="0" err="1"/>
              <a:t>int</a:t>
            </a:r>
            <a:r>
              <a:rPr lang="en-US" altLang="zh-CN" sz="1800" b="1" dirty="0"/>
              <a:t> main()</a:t>
            </a:r>
          </a:p>
          <a:p>
            <a:pPr>
              <a:buNone/>
            </a:pPr>
            <a:r>
              <a:rPr lang="en-US" altLang="zh-CN" sz="1800" b="1" dirty="0"/>
              <a:t>{</a:t>
            </a:r>
          </a:p>
          <a:p>
            <a:pPr>
              <a:buNone/>
            </a:pPr>
            <a:r>
              <a:rPr lang="en-US" altLang="zh-CN" sz="1800" b="1" dirty="0"/>
              <a:t>   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  a, b, x;</a:t>
            </a:r>
          </a:p>
          <a:p>
            <a:pPr>
              <a:buNone/>
            </a:pPr>
            <a:r>
              <a:rPr lang="en-US" altLang="zh-CN" sz="1800" b="1" dirty="0"/>
              <a:t>    </a:t>
            </a:r>
            <a:r>
              <a:rPr lang="en-US" altLang="zh-CN" sz="1800" b="1" dirty="0" err="1"/>
              <a:t>printf</a:t>
            </a:r>
            <a:r>
              <a:rPr lang="en-US" altLang="zh-CN" sz="1800" b="1" dirty="0"/>
              <a:t>("</a:t>
            </a:r>
            <a:r>
              <a:rPr lang="en-US" altLang="zh-CN" sz="1800" b="1" dirty="0" err="1"/>
              <a:t>intput</a:t>
            </a:r>
            <a:r>
              <a:rPr lang="en-US" altLang="zh-CN" sz="1800" b="1" dirty="0"/>
              <a:t> 2 positive numbers: ");</a:t>
            </a:r>
          </a:p>
          <a:p>
            <a:pPr>
              <a:buNone/>
            </a:pPr>
            <a:r>
              <a:rPr lang="en-US" altLang="zh-CN" sz="1800" b="1" dirty="0"/>
              <a:t>    </a:t>
            </a:r>
            <a:r>
              <a:rPr lang="en-US" altLang="zh-CN" sz="1800" b="1" dirty="0" err="1"/>
              <a:t>scanf</a:t>
            </a:r>
            <a:r>
              <a:rPr lang="en-US" altLang="zh-CN" sz="1800" b="1" dirty="0"/>
              <a:t>("%d %d", &amp;a, &amp;b);</a:t>
            </a:r>
          </a:p>
          <a:p>
            <a:pPr>
              <a:buNone/>
            </a:pPr>
            <a:r>
              <a:rPr lang="en-US" altLang="zh-CN" sz="1800" b="1" dirty="0"/>
              <a:t>    </a:t>
            </a:r>
            <a:r>
              <a:rPr lang="en-US" altLang="zh-CN" sz="1800" b="1" dirty="0" err="1"/>
              <a:t>printf</a:t>
            </a:r>
            <a:r>
              <a:rPr lang="en-US" altLang="zh-CN" sz="1800" b="1" dirty="0"/>
              <a:t>("\</a:t>
            </a:r>
            <a:r>
              <a:rPr lang="en-US" altLang="zh-CN" sz="1800" b="1" dirty="0" err="1"/>
              <a:t>ngreatest</a:t>
            </a:r>
            <a:r>
              <a:rPr lang="en-US" altLang="zh-CN" sz="1800" b="1" dirty="0"/>
              <a:t> common devisor of %d and %d is: ", a, b);</a:t>
            </a:r>
          </a:p>
          <a:p>
            <a:pPr>
              <a:buNone/>
            </a:pPr>
            <a:r>
              <a:rPr lang="en-US" altLang="zh-CN" sz="1800" b="1" dirty="0"/>
              <a:t>    if (a &lt;= 0 || b &lt;= 0)</a:t>
            </a:r>
          </a:p>
          <a:p>
            <a:pPr>
              <a:buNone/>
            </a:pPr>
            <a:r>
              <a:rPr lang="en-US" altLang="zh-CN" sz="1800" b="1" dirty="0"/>
              <a:t>        return;</a:t>
            </a:r>
          </a:p>
          <a:p>
            <a:pPr>
              <a:buNone/>
            </a:pPr>
            <a:r>
              <a:rPr lang="en-US" altLang="zh-CN" sz="1800" b="1" dirty="0"/>
              <a:t>    x = </a:t>
            </a:r>
            <a:r>
              <a:rPr lang="en-US" altLang="zh-CN" sz="1800" b="1" dirty="0" err="1">
                <a:solidFill>
                  <a:srgbClr val="FF0000"/>
                </a:solidFill>
              </a:rPr>
              <a:t>gcd</a:t>
            </a:r>
            <a:r>
              <a:rPr lang="en-US" altLang="zh-CN" sz="1800" b="1" dirty="0">
                <a:solidFill>
                  <a:srgbClr val="FF0000"/>
                </a:solidFill>
              </a:rPr>
              <a:t>(a, b);</a:t>
            </a:r>
          </a:p>
          <a:p>
            <a:pPr>
              <a:buNone/>
            </a:pPr>
            <a:r>
              <a:rPr lang="en-US" altLang="zh-CN" sz="1800" b="1" dirty="0"/>
              <a:t>    </a:t>
            </a:r>
            <a:r>
              <a:rPr lang="en-US" altLang="zh-CN" sz="1800" b="1" dirty="0" err="1"/>
              <a:t>printf</a:t>
            </a:r>
            <a:r>
              <a:rPr lang="en-US" altLang="zh-CN" sz="1800" b="1" dirty="0"/>
              <a:t>(" %d\n", x);</a:t>
            </a:r>
          </a:p>
          <a:p>
            <a:pPr>
              <a:buNone/>
            </a:pPr>
            <a:r>
              <a:rPr lang="en-US" altLang="zh-CN" sz="1800" b="1" dirty="0"/>
              <a:t>}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242179" y="1838130"/>
            <a:ext cx="4935893" cy="4257869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1800" b="1" dirty="0" err="1">
                <a:solidFill>
                  <a:srgbClr val="000000"/>
                </a:solidFill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</a:rPr>
              <a:t>gcd</a:t>
            </a:r>
            <a:r>
              <a:rPr lang="en-US" altLang="zh-CN" sz="1800" b="1" dirty="0">
                <a:solidFill>
                  <a:srgbClr val="000000"/>
                </a:solidFill>
              </a:rPr>
              <a:t>(</a:t>
            </a:r>
            <a:r>
              <a:rPr lang="en-US" altLang="zh-CN" sz="1800" b="1" dirty="0" err="1">
                <a:solidFill>
                  <a:srgbClr val="000000"/>
                </a:solidFill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</a:rPr>
              <a:t> a, </a:t>
            </a:r>
            <a:r>
              <a:rPr lang="en-US" altLang="zh-CN" sz="1800" b="1" dirty="0" err="1">
                <a:solidFill>
                  <a:srgbClr val="000000"/>
                </a:solidFill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</a:rPr>
              <a:t> b)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{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   if (a % b == 0)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     return (b);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   else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     return (</a:t>
            </a:r>
            <a:r>
              <a:rPr lang="en-US" altLang="zh-CN" sz="1800" b="1" dirty="0" err="1">
                <a:solidFill>
                  <a:srgbClr val="000000"/>
                </a:solidFill>
              </a:rPr>
              <a:t>gcd</a:t>
            </a:r>
            <a:r>
              <a:rPr lang="en-US" altLang="zh-CN" sz="1800" b="1" dirty="0">
                <a:solidFill>
                  <a:srgbClr val="000000"/>
                </a:solidFill>
              </a:rPr>
              <a:t>(b, a % b));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7343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half" idx="13"/>
          </p:nvPr>
        </p:nvSpPr>
        <p:spPr>
          <a:xfrm>
            <a:off x="821094" y="2104888"/>
            <a:ext cx="4805266" cy="401333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dirty="0"/>
              <a:t>#include &lt;</a:t>
            </a:r>
            <a:r>
              <a:rPr lang="en-US" altLang="zh-CN" sz="1800" dirty="0" err="1"/>
              <a:t>stdio.h</a:t>
            </a:r>
            <a:r>
              <a:rPr lang="en-US" altLang="zh-CN" sz="1800" dirty="0"/>
              <a:t>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</a:t>
            </a:r>
            <a:r>
              <a:rPr lang="en-US" altLang="zh-CN" sz="1800" dirty="0" smtClean="0"/>
              <a:t>( )</a:t>
            </a:r>
            <a:endParaRPr lang="en-US" altLang="zh-CN" sz="1800" dirty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dirty="0"/>
              <a:t>{  long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  </a:t>
            </a:r>
            <a:r>
              <a:rPr lang="en-US" altLang="zh-CN" sz="1800" dirty="0"/>
              <a:t>f1,f2;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dirty="0"/>
              <a:t>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dirty="0"/>
              <a:t>   f1=f2=1;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dirty="0"/>
              <a:t>  for 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=1;i&lt;=10;i++)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dirty="0"/>
              <a:t>	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dirty="0"/>
              <a:t>	 </a:t>
            </a:r>
            <a:r>
              <a:rPr lang="en-US" altLang="zh-CN" sz="1800" dirty="0" err="1"/>
              <a:t>printf</a:t>
            </a:r>
            <a:r>
              <a:rPr lang="en-US" altLang="zh-CN" sz="1800" dirty="0" smtClean="0"/>
              <a:t>(“%</a:t>
            </a:r>
            <a:r>
              <a:rPr lang="en-US" altLang="zh-CN" sz="1800" dirty="0"/>
              <a:t>12ld %12ld </a:t>
            </a:r>
            <a:r>
              <a:rPr lang="en-US" altLang="zh-CN" sz="1800" dirty="0" smtClean="0"/>
              <a:t>“, f1, f2</a:t>
            </a:r>
            <a:r>
              <a:rPr lang="en-US" altLang="zh-CN" sz="1800" dirty="0"/>
              <a:t>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dirty="0"/>
              <a:t>	 if (i%2==0)  </a:t>
            </a:r>
            <a:r>
              <a:rPr lang="en-US" altLang="zh-CN" sz="1800" dirty="0" err="1"/>
              <a:t>printf</a:t>
            </a:r>
            <a:r>
              <a:rPr lang="en-US" altLang="zh-CN" sz="1800" dirty="0" smtClean="0"/>
              <a:t>(</a:t>
            </a:r>
            <a:r>
              <a:rPr lang="en-US" altLang="zh-CN" sz="1800" dirty="0" smtClean="0">
                <a:latin typeface="Helvetica" pitchFamily="34" charset="0"/>
              </a:rPr>
              <a:t>“</a:t>
            </a:r>
            <a:r>
              <a:rPr lang="en-US" altLang="zh-CN" sz="1800" dirty="0" smtClean="0"/>
              <a:t>\n</a:t>
            </a:r>
            <a:r>
              <a:rPr lang="en-US" altLang="zh-CN" sz="1800" dirty="0" smtClean="0">
                <a:latin typeface="Helvetica" pitchFamily="34" charset="0"/>
              </a:rPr>
              <a:t>”</a:t>
            </a:r>
            <a:r>
              <a:rPr lang="en-US" altLang="zh-CN" sz="1800" dirty="0" smtClean="0"/>
              <a:t>);</a:t>
            </a:r>
            <a:endParaRPr lang="en-US" altLang="zh-CN" sz="1800" dirty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dirty="0"/>
              <a:t>	 f1=f1+f2;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dirty="0"/>
              <a:t>	 f2=f2+f1;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dirty="0"/>
              <a:t>	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dirty="0"/>
              <a:t>}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6"/>
          </p:nvPr>
        </p:nvSpPr>
        <p:spPr>
          <a:xfrm>
            <a:off x="520493" y="1376932"/>
            <a:ext cx="9705858" cy="608895"/>
          </a:xfrm>
        </p:spPr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例题</a:t>
            </a:r>
            <a:r>
              <a:rPr lang="en-US" altLang="zh-CN" dirty="0" smtClean="0"/>
              <a:t>】</a:t>
            </a:r>
            <a:r>
              <a:rPr lang="zh-CN" altLang="en-US" dirty="0"/>
              <a:t>求</a:t>
            </a:r>
            <a:r>
              <a:rPr lang="en-US" altLang="zh-CN" dirty="0" err="1"/>
              <a:t>fibonacci</a:t>
            </a:r>
            <a:r>
              <a:rPr lang="zh-CN" altLang="en-US" dirty="0"/>
              <a:t>数列前</a:t>
            </a:r>
            <a:r>
              <a:rPr lang="en-US" altLang="zh-CN" dirty="0"/>
              <a:t>20</a:t>
            </a:r>
            <a:r>
              <a:rPr lang="zh-CN" altLang="en-US" dirty="0" smtClean="0"/>
              <a:t>项  </a:t>
            </a:r>
            <a:r>
              <a:rPr lang="en-US" altLang="zh-CN" dirty="0" smtClean="0"/>
              <a:t>{1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...}</a:t>
            </a:r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45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循环结构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756" y="2737379"/>
            <a:ext cx="31718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5926756" y="2125056"/>
            <a:ext cx="508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有兴趣的同学也可以尝试使用通项公式计算：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609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8678" y="2005762"/>
            <a:ext cx="6003420" cy="3852113"/>
          </a:xfrm>
          <a:prstGeom prst="rect">
            <a:avLst/>
          </a:prstGeom>
        </p:spPr>
        <p:txBody>
          <a:bodyPr/>
          <a:lstStyle/>
          <a:p>
            <a:r>
              <a:rPr lang="zh-CN" altLang="en-US" sz="1800" dirty="0"/>
              <a:t>猴子第一天摘下若干个桃子，当即吃了一半，还不过瘾，又多吃了一个</a:t>
            </a:r>
            <a:r>
              <a:rPr lang="en-US" altLang="zh-CN" sz="1800" dirty="0"/>
              <a:t>. </a:t>
            </a:r>
            <a:r>
              <a:rPr lang="zh-CN" altLang="en-US" sz="1800" dirty="0"/>
              <a:t>第二天早上又将剩下的桃子吃掉一半，又多吃了一个。以后每天早上都吃了前一天剩下的一半零一个。到第</a:t>
            </a:r>
            <a:r>
              <a:rPr lang="en-US" altLang="zh-CN" sz="1800" dirty="0"/>
              <a:t>10</a:t>
            </a:r>
            <a:r>
              <a:rPr lang="zh-CN" altLang="en-US" sz="1800" dirty="0"/>
              <a:t>天早上想再吃时，见只剩下一个桃子了。求第一天共摘了多少。</a:t>
            </a:r>
            <a:endParaRPr lang="en-US" altLang="zh-CN" sz="1800" dirty="0"/>
          </a:p>
          <a:p>
            <a:endParaRPr lang="zh-CN" altLang="en-US" sz="1800" dirty="0"/>
          </a:p>
          <a:p>
            <a:r>
              <a:rPr lang="zh-CN" altLang="en-US" sz="1800" b="1" dirty="0" smtClean="0"/>
              <a:t>程序</a:t>
            </a:r>
            <a:r>
              <a:rPr lang="zh-CN" altLang="en-US" sz="1800" b="1" dirty="0"/>
              <a:t>分析：</a:t>
            </a:r>
          </a:p>
          <a:p>
            <a:pPr lvl="2"/>
            <a:r>
              <a:rPr lang="zh-CN" altLang="en-US" b="1" dirty="0"/>
              <a:t>第一天 </a:t>
            </a:r>
            <a:r>
              <a:rPr lang="en-US" altLang="zh-CN" b="1" dirty="0"/>
              <a:t>x</a:t>
            </a:r>
            <a:r>
              <a:rPr lang="en-US" altLang="zh-CN" b="1" baseline="-25000" dirty="0"/>
              <a:t>1</a:t>
            </a:r>
            <a:r>
              <a:rPr lang="zh-CN" altLang="en-US" b="1" dirty="0"/>
              <a:t>个</a:t>
            </a:r>
          </a:p>
          <a:p>
            <a:pPr lvl="2"/>
            <a:r>
              <a:rPr lang="zh-CN" altLang="en-US" b="1" dirty="0"/>
              <a:t>第二天，</a:t>
            </a:r>
            <a:r>
              <a:rPr lang="en-US" altLang="zh-CN" b="1" dirty="0"/>
              <a:t>x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=x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-(x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/2 +1)</a:t>
            </a:r>
          </a:p>
          <a:p>
            <a:pPr lvl="2"/>
            <a:r>
              <a:rPr lang="en-US" altLang="zh-CN" b="1" dirty="0">
                <a:latin typeface="Helvetica" pitchFamily="34" charset="0"/>
              </a:rPr>
              <a:t>…</a:t>
            </a:r>
            <a:r>
              <a:rPr lang="en-US" altLang="zh-CN" b="1" dirty="0"/>
              <a:t>--&gt;</a:t>
            </a:r>
            <a:r>
              <a:rPr lang="en-US" altLang="zh-CN" b="1" dirty="0">
                <a:latin typeface="Helvetica" pitchFamily="34" charset="0"/>
              </a:rPr>
              <a:t>…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chemeClr val="tx2"/>
                </a:solidFill>
              </a:rPr>
              <a:t>x</a:t>
            </a:r>
            <a:r>
              <a:rPr lang="en-US" altLang="zh-CN" b="1" baseline="-25000" dirty="0">
                <a:solidFill>
                  <a:schemeClr val="tx2"/>
                </a:solidFill>
              </a:rPr>
              <a:t>i</a:t>
            </a:r>
            <a:r>
              <a:rPr lang="en-US" altLang="zh-CN" b="1" dirty="0">
                <a:solidFill>
                  <a:schemeClr val="tx2"/>
                </a:solidFill>
              </a:rPr>
              <a:t>=(x</a:t>
            </a:r>
            <a:r>
              <a:rPr lang="en-US" altLang="zh-CN" b="1" baseline="-25000" dirty="0">
                <a:solidFill>
                  <a:schemeClr val="tx2"/>
                </a:solidFill>
              </a:rPr>
              <a:t>i+1</a:t>
            </a:r>
            <a:r>
              <a:rPr lang="en-US" altLang="zh-CN" b="1" dirty="0">
                <a:solidFill>
                  <a:schemeClr val="tx2"/>
                </a:solidFill>
              </a:rPr>
              <a:t> +1)*2;</a:t>
            </a:r>
          </a:p>
          <a:p>
            <a:pPr lvl="2"/>
            <a:r>
              <a:rPr lang="zh-CN" altLang="en-US" b="1" dirty="0"/>
              <a:t>第</a:t>
            </a:r>
            <a:r>
              <a:rPr lang="en-US" altLang="zh-CN" b="1" dirty="0"/>
              <a:t>10</a:t>
            </a:r>
            <a:r>
              <a:rPr lang="zh-CN" altLang="en-US" b="1" dirty="0"/>
              <a:t>天 </a:t>
            </a:r>
            <a:r>
              <a:rPr lang="en-US" altLang="zh-CN" b="1" dirty="0" smtClean="0"/>
              <a:t>X</a:t>
            </a:r>
            <a:r>
              <a:rPr lang="en-US" altLang="zh-CN" b="1" baseline="-25000" dirty="0" smtClean="0"/>
              <a:t>10</a:t>
            </a:r>
            <a:r>
              <a:rPr lang="en-US" altLang="zh-CN" b="1" dirty="0" smtClean="0"/>
              <a:t>=1</a:t>
            </a:r>
            <a:r>
              <a:rPr lang="en-US" altLang="zh-CN" sz="1800" dirty="0" smtClean="0"/>
              <a:t> </a:t>
            </a:r>
            <a:r>
              <a:rPr lang="en-US" altLang="zh-CN" sz="1800" dirty="0">
                <a:latin typeface="Helvetica" pitchFamily="34" charset="0"/>
              </a:rPr>
              <a:t> </a:t>
            </a:r>
            <a:r>
              <a:rPr lang="en-US" altLang="zh-CN" sz="1800" dirty="0"/>
              <a:t> </a:t>
            </a:r>
            <a:br>
              <a:rPr lang="en-US" altLang="zh-CN" sz="1800" dirty="0"/>
            </a:br>
            <a:r>
              <a:rPr lang="en-US" altLang="zh-CN" sz="1800" dirty="0">
                <a:latin typeface="Helvetica" pitchFamily="34" charset="0"/>
              </a:rPr>
              <a:t> </a:t>
            </a:r>
            <a:endParaRPr lang="en-US" altLang="zh-CN" sz="1800" dirty="0"/>
          </a:p>
        </p:txBody>
      </p:sp>
      <p:sp>
        <p:nvSpPr>
          <p:cNvPr id="5" name="文本占位符 18"/>
          <p:cNvSpPr txBox="1">
            <a:spLocks/>
          </p:cNvSpPr>
          <p:nvPr/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例题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猴子吃桃问题</a:t>
            </a:r>
            <a:endParaRPr lang="zh-CN" altLang="en-US" dirty="0"/>
          </a:p>
        </p:txBody>
      </p:sp>
      <p:sp>
        <p:nvSpPr>
          <p:cNvPr id="6" name="标题 3"/>
          <p:cNvSpPr txBox="1">
            <a:spLocks/>
          </p:cNvSpPr>
          <p:nvPr/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smtClean="0"/>
              <a:t>4.2 </a:t>
            </a:r>
            <a:r>
              <a:rPr lang="zh-CN" altLang="en-US" smtClean="0"/>
              <a:t>循环结构</a:t>
            </a:r>
            <a:endParaRPr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96539" y="1376932"/>
            <a:ext cx="4264089" cy="47719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//</a:t>
            </a:r>
            <a:r>
              <a:rPr lang="zh-CN" altLang="en-US" sz="2000" dirty="0" smtClean="0">
                <a:solidFill>
                  <a:srgbClr val="000000"/>
                </a:solidFill>
              </a:rPr>
              <a:t>程序源码</a:t>
            </a:r>
            <a:r>
              <a:rPr lang="zh-CN" altLang="en-US" sz="2000" dirty="0">
                <a:solidFill>
                  <a:srgbClr val="000000"/>
                </a:solidFill>
              </a:rPr>
              <a:t>：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2000" dirty="0">
                <a:solidFill>
                  <a:srgbClr val="000000"/>
                </a:solidFill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</a:rPr>
              <a:t>#include </a:t>
            </a:r>
            <a:r>
              <a:rPr lang="en-US" altLang="zh-CN" sz="2000" b="1" dirty="0">
                <a:solidFill>
                  <a:srgbClr val="000000"/>
                </a:solidFill>
                <a:latin typeface="Helvetica" pitchFamily="34" charset="0"/>
              </a:rPr>
              <a:t> </a:t>
            </a:r>
            <a:r>
              <a:rPr lang="en-US" altLang="zh-CN" sz="2000" b="1" dirty="0">
                <a:solidFill>
                  <a:srgbClr val="000000"/>
                </a:solidFill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Helvetica" pitchFamily="34" charset="0"/>
              </a:rPr>
              <a:t>“</a:t>
            </a:r>
            <a:r>
              <a:rPr lang="en-US" altLang="zh-CN" sz="2000" b="1" dirty="0" err="1">
                <a:solidFill>
                  <a:srgbClr val="000000"/>
                </a:solidFill>
              </a:rPr>
              <a:t>stdio.h</a:t>
            </a:r>
            <a:r>
              <a:rPr lang="en-US" altLang="zh-CN" sz="2000" b="1" dirty="0" smtClean="0">
                <a:solidFill>
                  <a:srgbClr val="000000"/>
                </a:solidFill>
                <a:latin typeface="Helvetica" pitchFamily="34" charset="0"/>
              </a:rPr>
              <a:t>”</a:t>
            </a:r>
            <a:r>
              <a:rPr lang="en-US" altLang="zh-CN" sz="2000" b="1" dirty="0">
                <a:solidFill>
                  <a:srgbClr val="000000"/>
                </a:solidFill>
              </a:rPr>
              <a:t/>
            </a:r>
            <a:br>
              <a:rPr lang="en-US" altLang="zh-CN" sz="2000" b="1" dirty="0">
                <a:solidFill>
                  <a:srgbClr val="000000"/>
                </a:solidFill>
              </a:rPr>
            </a:br>
            <a:r>
              <a:rPr lang="en-US" altLang="zh-CN" sz="2000" b="1" dirty="0" err="1" smtClean="0">
                <a:solidFill>
                  <a:srgbClr val="000000"/>
                </a:solidFill>
                <a:latin typeface="Helvetica" pitchFamily="34" charset="0"/>
              </a:rPr>
              <a:t>int</a:t>
            </a:r>
            <a:r>
              <a:rPr lang="en-US" altLang="zh-CN" sz="2000" b="1" dirty="0" smtClean="0">
                <a:solidFill>
                  <a:srgbClr val="000000"/>
                </a:solidFill>
                <a:latin typeface="Helvetica" pitchFamily="34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main</a:t>
            </a:r>
            <a:r>
              <a:rPr lang="en-US" altLang="zh-CN" sz="2000" b="1" dirty="0">
                <a:solidFill>
                  <a:srgbClr val="000000"/>
                </a:solidFill>
              </a:rPr>
              <a:t>() </a:t>
            </a:r>
            <a:r>
              <a:rPr lang="en-US" altLang="zh-CN" sz="2000" b="1" dirty="0">
                <a:solidFill>
                  <a:srgbClr val="000000"/>
                </a:solidFill>
                <a:latin typeface="Helvetica" pitchFamily="34" charset="0"/>
              </a:rPr>
              <a:t> </a:t>
            </a:r>
            <a:r>
              <a:rPr lang="en-US" altLang="zh-CN" sz="2000" b="1" dirty="0">
                <a:solidFill>
                  <a:srgbClr val="000000"/>
                </a:solidFill>
              </a:rPr>
              <a:t> </a:t>
            </a:r>
            <a:br>
              <a:rPr lang="en-US" altLang="zh-CN" sz="2000" b="1" dirty="0">
                <a:solidFill>
                  <a:srgbClr val="000000"/>
                </a:solidFill>
              </a:rPr>
            </a:br>
            <a:r>
              <a:rPr lang="en-US" altLang="zh-CN" sz="2000" b="1" dirty="0">
                <a:solidFill>
                  <a:srgbClr val="000000"/>
                </a:solidFill>
                <a:latin typeface="Helvetica" pitchFamily="34" charset="0"/>
              </a:rPr>
              <a:t> </a:t>
            </a:r>
            <a:r>
              <a:rPr lang="en-US" altLang="zh-CN" sz="2000" b="1" dirty="0">
                <a:solidFill>
                  <a:srgbClr val="000000"/>
                </a:solidFill>
              </a:rPr>
              <a:t> { </a:t>
            </a:r>
            <a:r>
              <a:rPr lang="en-US" altLang="zh-CN" sz="2000" b="1" dirty="0">
                <a:solidFill>
                  <a:srgbClr val="000000"/>
                </a:solidFill>
                <a:latin typeface="Helvetica" pitchFamily="34" charset="0"/>
              </a:rPr>
              <a:t> </a:t>
            </a:r>
            <a:r>
              <a:rPr lang="en-US" altLang="zh-CN" sz="2000" b="1" dirty="0">
                <a:solidFill>
                  <a:srgbClr val="000000"/>
                </a:solidFill>
              </a:rPr>
              <a:t> </a:t>
            </a:r>
            <a:br>
              <a:rPr lang="en-US" altLang="zh-CN" sz="2000" b="1" dirty="0">
                <a:solidFill>
                  <a:srgbClr val="000000"/>
                </a:solidFill>
              </a:rPr>
            </a:br>
            <a:r>
              <a:rPr lang="en-US" altLang="zh-CN" sz="2000" b="1" dirty="0">
                <a:solidFill>
                  <a:srgbClr val="000000"/>
                </a:solidFill>
                <a:latin typeface="Helvetica" pitchFamily="34" charset="0"/>
              </a:rPr>
              <a:t> </a:t>
            </a:r>
            <a:r>
              <a:rPr lang="en-US" altLang="zh-CN" sz="2000" b="1" dirty="0">
                <a:solidFill>
                  <a:srgbClr val="000000"/>
                </a:solidFill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Helvetica" pitchFamily="34" charset="0"/>
              </a:rPr>
              <a:t> </a:t>
            </a:r>
            <a:r>
              <a:rPr lang="en-US" altLang="zh-CN" sz="2000" b="1" dirty="0" err="1">
                <a:solidFill>
                  <a:srgbClr val="000000"/>
                </a:solidFill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Helvetica" pitchFamily="34" charset="0"/>
              </a:rPr>
              <a:t> </a:t>
            </a:r>
            <a:r>
              <a:rPr lang="en-US" altLang="zh-CN" sz="2000" b="1" dirty="0">
                <a:solidFill>
                  <a:srgbClr val="000000"/>
                </a:solidFill>
              </a:rPr>
              <a:t> day,x1,x2; </a:t>
            </a:r>
            <a:r>
              <a:rPr lang="en-US" altLang="zh-CN" sz="2000" b="1" dirty="0">
                <a:solidFill>
                  <a:srgbClr val="000000"/>
                </a:solidFill>
                <a:latin typeface="Helvetica" pitchFamily="34" charset="0"/>
              </a:rPr>
              <a:t> </a:t>
            </a:r>
            <a:r>
              <a:rPr lang="en-US" altLang="zh-CN" sz="2000" b="1" dirty="0">
                <a:solidFill>
                  <a:srgbClr val="000000"/>
                </a:solidFill>
              </a:rPr>
              <a:t> </a:t>
            </a:r>
            <a:br>
              <a:rPr lang="en-US" altLang="zh-CN" sz="2000" b="1" dirty="0">
                <a:solidFill>
                  <a:srgbClr val="000000"/>
                </a:solidFill>
              </a:rPr>
            </a:br>
            <a:r>
              <a:rPr lang="en-US" altLang="zh-CN" sz="2000" b="1" dirty="0">
                <a:solidFill>
                  <a:srgbClr val="000000"/>
                </a:solidFill>
                <a:latin typeface="Helvetica" pitchFamily="34" charset="0"/>
              </a:rPr>
              <a:t> </a:t>
            </a:r>
            <a:r>
              <a:rPr lang="en-US" altLang="zh-CN" sz="2000" b="1" dirty="0">
                <a:solidFill>
                  <a:srgbClr val="000000"/>
                </a:solidFill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Helvetica" pitchFamily="34" charset="0"/>
              </a:rPr>
              <a:t> </a:t>
            </a:r>
            <a:r>
              <a:rPr lang="en-US" altLang="zh-CN" sz="2000" b="1" dirty="0">
                <a:solidFill>
                  <a:srgbClr val="000000"/>
                </a:solidFill>
              </a:rPr>
              <a:t>day=10; </a:t>
            </a:r>
            <a:r>
              <a:rPr lang="en-US" altLang="zh-CN" sz="2000" b="1" dirty="0">
                <a:solidFill>
                  <a:srgbClr val="000000"/>
                </a:solidFill>
                <a:latin typeface="Helvetica" pitchFamily="34" charset="0"/>
              </a:rPr>
              <a:t> </a:t>
            </a:r>
            <a:r>
              <a:rPr lang="en-US" altLang="zh-CN" sz="2000" b="1" dirty="0">
                <a:solidFill>
                  <a:srgbClr val="000000"/>
                </a:solidFill>
              </a:rPr>
              <a:t> </a:t>
            </a:r>
            <a:br>
              <a:rPr lang="en-US" altLang="zh-CN" sz="2000" b="1" dirty="0">
                <a:solidFill>
                  <a:srgbClr val="000000"/>
                </a:solidFill>
              </a:rPr>
            </a:br>
            <a:r>
              <a:rPr lang="en-US" altLang="zh-CN" sz="2000" b="1" dirty="0">
                <a:solidFill>
                  <a:srgbClr val="000000"/>
                </a:solidFill>
                <a:latin typeface="Helvetica" pitchFamily="34" charset="0"/>
              </a:rPr>
              <a:t> </a:t>
            </a:r>
            <a:r>
              <a:rPr lang="en-US" altLang="zh-CN" sz="2000" b="1" dirty="0">
                <a:solidFill>
                  <a:srgbClr val="000000"/>
                </a:solidFill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Helvetica" pitchFamily="34" charset="0"/>
              </a:rPr>
              <a:t> </a:t>
            </a:r>
            <a:r>
              <a:rPr lang="en-US" altLang="zh-CN" sz="2000" b="1" dirty="0">
                <a:solidFill>
                  <a:srgbClr val="000000"/>
                </a:solidFill>
              </a:rPr>
              <a:t>x2=1; </a:t>
            </a:r>
            <a:r>
              <a:rPr lang="en-US" altLang="zh-CN" sz="2000" b="1" dirty="0">
                <a:solidFill>
                  <a:srgbClr val="000000"/>
                </a:solidFill>
                <a:latin typeface="Helvetica" pitchFamily="34" charset="0"/>
              </a:rPr>
              <a:t> </a:t>
            </a:r>
            <a:r>
              <a:rPr lang="en-US" altLang="zh-CN" sz="2000" b="1" dirty="0">
                <a:solidFill>
                  <a:srgbClr val="000000"/>
                </a:solidFill>
              </a:rPr>
              <a:t> </a:t>
            </a:r>
            <a:br>
              <a:rPr lang="en-US" altLang="zh-CN" sz="2000" b="1" dirty="0">
                <a:solidFill>
                  <a:srgbClr val="000000"/>
                </a:solidFill>
              </a:rPr>
            </a:br>
            <a:r>
              <a:rPr lang="en-US" altLang="zh-CN" sz="2000" b="1" dirty="0">
                <a:solidFill>
                  <a:srgbClr val="000000"/>
                </a:solidFill>
                <a:latin typeface="Helvetica" pitchFamily="34" charset="0"/>
              </a:rPr>
              <a:t> </a:t>
            </a:r>
            <a:r>
              <a:rPr lang="en-US" altLang="zh-CN" sz="2000" b="1" dirty="0">
                <a:solidFill>
                  <a:srgbClr val="000000"/>
                </a:solidFill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Helvetica" pitchFamily="34" charset="0"/>
              </a:rPr>
              <a:t> </a:t>
            </a:r>
            <a:r>
              <a:rPr lang="en-US" altLang="zh-CN" sz="2000" b="1" dirty="0">
                <a:solidFill>
                  <a:srgbClr val="000000"/>
                </a:solidFill>
              </a:rPr>
              <a:t>while (day&gt;1) </a:t>
            </a:r>
            <a:r>
              <a:rPr lang="en-US" altLang="zh-CN" sz="2000" b="1" dirty="0">
                <a:solidFill>
                  <a:srgbClr val="000000"/>
                </a:solidFill>
                <a:latin typeface="Helvetica" pitchFamily="34" charset="0"/>
              </a:rPr>
              <a:t> </a:t>
            </a:r>
            <a:r>
              <a:rPr lang="en-US" altLang="zh-CN" sz="2000" b="1" dirty="0">
                <a:solidFill>
                  <a:srgbClr val="000000"/>
                </a:solidFill>
              </a:rPr>
              <a:t> </a:t>
            </a:r>
            <a:br>
              <a:rPr lang="en-US" altLang="zh-CN" sz="2000" b="1" dirty="0">
                <a:solidFill>
                  <a:srgbClr val="000000"/>
                </a:solidFill>
              </a:rPr>
            </a:br>
            <a:r>
              <a:rPr lang="en-US" altLang="zh-CN" sz="2000" b="1" dirty="0">
                <a:solidFill>
                  <a:srgbClr val="000000"/>
                </a:solidFill>
                <a:latin typeface="Helvetica" pitchFamily="34" charset="0"/>
              </a:rPr>
              <a:t> </a:t>
            </a:r>
            <a:r>
              <a:rPr lang="en-US" altLang="zh-CN" sz="2000" b="1" dirty="0">
                <a:solidFill>
                  <a:srgbClr val="000000"/>
                </a:solidFill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Helvetica" pitchFamily="34" charset="0"/>
              </a:rPr>
              <a:t> </a:t>
            </a:r>
            <a:r>
              <a:rPr lang="en-US" altLang="zh-CN" sz="2000" b="1" dirty="0">
                <a:solidFill>
                  <a:srgbClr val="000000"/>
                </a:solidFill>
              </a:rPr>
              <a:t>{ </a:t>
            </a:r>
            <a:r>
              <a:rPr lang="en-US" altLang="zh-CN" sz="2000" b="1" dirty="0">
                <a:solidFill>
                  <a:srgbClr val="000000"/>
                </a:solidFill>
                <a:latin typeface="Helvetica" pitchFamily="34" charset="0"/>
              </a:rPr>
              <a:t> </a:t>
            </a:r>
            <a:r>
              <a:rPr lang="en-US" altLang="zh-CN" sz="2000" b="1" dirty="0">
                <a:solidFill>
                  <a:srgbClr val="000000"/>
                </a:solidFill>
              </a:rPr>
              <a:t> </a:t>
            </a:r>
            <a:br>
              <a:rPr lang="en-US" altLang="zh-CN" sz="2000" b="1" dirty="0">
                <a:solidFill>
                  <a:srgbClr val="000000"/>
                </a:solidFill>
              </a:rPr>
            </a:br>
            <a:r>
              <a:rPr lang="en-US" altLang="zh-CN" sz="2000" b="1" dirty="0">
                <a:solidFill>
                  <a:srgbClr val="000000"/>
                </a:solidFill>
                <a:latin typeface="Helvetica" pitchFamily="34" charset="0"/>
              </a:rPr>
              <a:t> </a:t>
            </a:r>
            <a:r>
              <a:rPr lang="en-US" altLang="zh-CN" sz="2000" b="1" dirty="0">
                <a:solidFill>
                  <a:srgbClr val="000000"/>
                </a:solidFill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Helvetica" pitchFamily="34" charset="0"/>
              </a:rPr>
              <a:t>  </a:t>
            </a:r>
            <a:r>
              <a:rPr lang="en-US" altLang="zh-CN" sz="2000" b="1" dirty="0">
                <a:solidFill>
                  <a:srgbClr val="000000"/>
                </a:solidFill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Helvetica" pitchFamily="34" charset="0"/>
              </a:rPr>
              <a:t> </a:t>
            </a:r>
            <a:r>
              <a:rPr lang="en-US" altLang="zh-CN" sz="2000" b="1" dirty="0">
                <a:solidFill>
                  <a:srgbClr val="000000"/>
                </a:solidFill>
              </a:rPr>
              <a:t> x1=(x2+1)*2</a:t>
            </a:r>
            <a:r>
              <a:rPr lang="en-US" altLang="zh-CN" sz="2000" b="1" dirty="0">
                <a:solidFill>
                  <a:srgbClr val="000000"/>
                </a:solidFill>
                <a:latin typeface="Helvetica" pitchFamily="34" charset="0"/>
              </a:rPr>
              <a:t> </a:t>
            </a:r>
            <a:r>
              <a:rPr lang="en-US" altLang="zh-CN" sz="2000" b="1" dirty="0">
                <a:solidFill>
                  <a:srgbClr val="000000"/>
                </a:solidFill>
              </a:rPr>
              <a:t> </a:t>
            </a:r>
            <a:br>
              <a:rPr lang="en-US" altLang="zh-CN" sz="2000" b="1" dirty="0">
                <a:solidFill>
                  <a:srgbClr val="000000"/>
                </a:solidFill>
              </a:rPr>
            </a:br>
            <a:r>
              <a:rPr lang="en-US" altLang="zh-CN" sz="2000" b="1" dirty="0">
                <a:solidFill>
                  <a:srgbClr val="000000"/>
                </a:solidFill>
                <a:latin typeface="Helvetica" pitchFamily="34" charset="0"/>
              </a:rPr>
              <a:t> </a:t>
            </a:r>
            <a:r>
              <a:rPr lang="en-US" altLang="zh-CN" sz="2000" b="1" dirty="0">
                <a:solidFill>
                  <a:srgbClr val="000000"/>
                </a:solidFill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Helvetica" pitchFamily="34" charset="0"/>
              </a:rPr>
              <a:t>  </a:t>
            </a:r>
            <a:r>
              <a:rPr lang="en-US" altLang="zh-CN" sz="2000" b="1" dirty="0">
                <a:solidFill>
                  <a:srgbClr val="000000"/>
                </a:solidFill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Helvetica" pitchFamily="34" charset="0"/>
              </a:rPr>
              <a:t> </a:t>
            </a:r>
            <a:r>
              <a:rPr lang="en-US" altLang="zh-CN" sz="2000" b="1" dirty="0">
                <a:solidFill>
                  <a:srgbClr val="000000"/>
                </a:solidFill>
              </a:rPr>
              <a:t> x2=x1; </a:t>
            </a:r>
            <a:r>
              <a:rPr lang="en-US" altLang="zh-CN" sz="2000" b="1" dirty="0">
                <a:solidFill>
                  <a:srgbClr val="000000"/>
                </a:solidFill>
                <a:latin typeface="Helvetica" pitchFamily="34" charset="0"/>
              </a:rPr>
              <a:t> </a:t>
            </a:r>
            <a:r>
              <a:rPr lang="en-US" altLang="zh-CN" sz="2000" b="1" dirty="0">
                <a:solidFill>
                  <a:srgbClr val="000000"/>
                </a:solidFill>
              </a:rPr>
              <a:t> </a:t>
            </a:r>
            <a:br>
              <a:rPr lang="en-US" altLang="zh-CN" sz="2000" b="1" dirty="0">
                <a:solidFill>
                  <a:srgbClr val="000000"/>
                </a:solidFill>
              </a:rPr>
            </a:br>
            <a:r>
              <a:rPr lang="en-US" altLang="zh-CN" sz="2000" b="1" dirty="0">
                <a:solidFill>
                  <a:srgbClr val="000000"/>
                </a:solidFill>
                <a:latin typeface="Helvetica" pitchFamily="34" charset="0"/>
              </a:rPr>
              <a:t> </a:t>
            </a:r>
            <a:r>
              <a:rPr lang="en-US" altLang="zh-CN" sz="2000" b="1" dirty="0">
                <a:solidFill>
                  <a:srgbClr val="000000"/>
                </a:solidFill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Helvetica" pitchFamily="34" charset="0"/>
              </a:rPr>
              <a:t>  </a:t>
            </a:r>
            <a:r>
              <a:rPr lang="en-US" altLang="zh-CN" sz="2000" b="1" dirty="0">
                <a:solidFill>
                  <a:srgbClr val="000000"/>
                </a:solidFill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Helvetica" pitchFamily="34" charset="0"/>
              </a:rPr>
              <a:t> </a:t>
            </a:r>
            <a:r>
              <a:rPr lang="en-US" altLang="zh-CN" sz="2000" b="1" dirty="0">
                <a:solidFill>
                  <a:srgbClr val="000000"/>
                </a:solidFill>
              </a:rPr>
              <a:t> day--; </a:t>
            </a:r>
            <a:r>
              <a:rPr lang="en-US" altLang="zh-CN" sz="2000" b="1" dirty="0">
                <a:solidFill>
                  <a:srgbClr val="000000"/>
                </a:solidFill>
                <a:latin typeface="Helvetica" pitchFamily="34" charset="0"/>
              </a:rPr>
              <a:t> </a:t>
            </a:r>
            <a:r>
              <a:rPr lang="en-US" altLang="zh-CN" sz="2000" b="1" dirty="0">
                <a:solidFill>
                  <a:srgbClr val="000000"/>
                </a:solidFill>
              </a:rPr>
              <a:t> </a:t>
            </a:r>
            <a:br>
              <a:rPr lang="en-US" altLang="zh-CN" sz="2000" b="1" dirty="0">
                <a:solidFill>
                  <a:srgbClr val="000000"/>
                </a:solidFill>
              </a:rPr>
            </a:br>
            <a:r>
              <a:rPr lang="en-US" altLang="zh-CN" sz="2000" b="1" dirty="0">
                <a:solidFill>
                  <a:srgbClr val="000000"/>
                </a:solidFill>
                <a:latin typeface="Helvetica" pitchFamily="34" charset="0"/>
              </a:rPr>
              <a:t> </a:t>
            </a:r>
            <a:r>
              <a:rPr lang="en-US" altLang="zh-CN" sz="2000" b="1" dirty="0">
                <a:solidFill>
                  <a:srgbClr val="000000"/>
                </a:solidFill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Helvetica" pitchFamily="34" charset="0"/>
              </a:rPr>
              <a:t> </a:t>
            </a:r>
            <a:r>
              <a:rPr lang="en-US" altLang="zh-CN" sz="2000" b="1" dirty="0">
                <a:solidFill>
                  <a:srgbClr val="000000"/>
                </a:solidFill>
              </a:rPr>
              <a:t>} </a:t>
            </a:r>
            <a:r>
              <a:rPr lang="en-US" altLang="zh-CN" sz="2000" b="1" dirty="0">
                <a:solidFill>
                  <a:srgbClr val="000000"/>
                </a:solidFill>
                <a:latin typeface="Helvetica" pitchFamily="34" charset="0"/>
              </a:rPr>
              <a:t> </a:t>
            </a:r>
            <a:r>
              <a:rPr lang="en-US" altLang="zh-CN" sz="2000" b="1" dirty="0">
                <a:solidFill>
                  <a:srgbClr val="000000"/>
                </a:solidFill>
              </a:rPr>
              <a:t> </a:t>
            </a:r>
            <a:br>
              <a:rPr lang="en-US" altLang="zh-CN" sz="2000" b="1" dirty="0">
                <a:solidFill>
                  <a:srgbClr val="000000"/>
                </a:solidFill>
              </a:rPr>
            </a:br>
            <a:r>
              <a:rPr lang="en-US" altLang="zh-CN" sz="2000" b="1" dirty="0">
                <a:solidFill>
                  <a:srgbClr val="000000"/>
                </a:solidFill>
                <a:latin typeface="Helvetica" pitchFamily="34" charset="0"/>
              </a:rPr>
              <a:t> </a:t>
            </a:r>
            <a:r>
              <a:rPr lang="en-US" altLang="zh-CN" sz="2000" b="1" dirty="0">
                <a:solidFill>
                  <a:srgbClr val="000000"/>
                </a:solidFill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Helvetica" pitchFamily="34" charset="0"/>
              </a:rPr>
              <a:t> </a:t>
            </a:r>
            <a:r>
              <a:rPr lang="en-US" altLang="zh-CN" sz="2000" b="1" dirty="0" err="1">
                <a:solidFill>
                  <a:srgbClr val="000000"/>
                </a:solidFill>
              </a:rPr>
              <a:t>printf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(</a:t>
            </a:r>
            <a:r>
              <a:rPr lang="en-US" altLang="zh-CN" sz="2000" b="1" dirty="0" smtClean="0">
                <a:solidFill>
                  <a:srgbClr val="000000"/>
                </a:solidFill>
                <a:latin typeface="Helvetica" pitchFamily="34" charset="0"/>
              </a:rPr>
              <a:t>“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第一天桃子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%d\n</a:t>
            </a:r>
            <a:r>
              <a:rPr lang="en-US" altLang="zh-CN" sz="2000" b="1" dirty="0">
                <a:solidFill>
                  <a:srgbClr val="000000"/>
                </a:solidFill>
                <a:latin typeface="Helvetica" pitchFamily="34" charset="0"/>
              </a:rPr>
              <a:t>”</a:t>
            </a:r>
            <a:r>
              <a:rPr lang="en-US" altLang="zh-CN" sz="2000" b="1" dirty="0">
                <a:solidFill>
                  <a:srgbClr val="000000"/>
                </a:solidFill>
              </a:rPr>
              <a:t>,x1);</a:t>
            </a:r>
            <a:r>
              <a:rPr lang="en-US" altLang="zh-CN" sz="2000" b="1" dirty="0">
                <a:solidFill>
                  <a:srgbClr val="000000"/>
                </a:solidFill>
                <a:latin typeface="Helvetica" pitchFamily="34" charset="0"/>
              </a:rPr>
              <a:t> </a:t>
            </a:r>
            <a:endParaRPr lang="en-US" altLang="zh-CN" sz="2000" b="1" dirty="0" smtClean="0">
              <a:solidFill>
                <a:srgbClr val="000000"/>
              </a:solidFill>
              <a:latin typeface="Helvetica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000" b="1" dirty="0" smtClean="0">
                <a:solidFill>
                  <a:srgbClr val="000000"/>
                </a:solidFill>
              </a:rPr>
              <a:t>  } </a:t>
            </a:r>
            <a:r>
              <a:rPr lang="en-US" altLang="zh-CN" sz="2000" b="1" dirty="0">
                <a:solidFill>
                  <a:srgbClr val="000000"/>
                </a:solidFill>
                <a:latin typeface="Helvetica" pitchFamily="34" charset="0"/>
              </a:rPr>
              <a:t> </a:t>
            </a:r>
            <a:r>
              <a:rPr lang="en-US" altLang="zh-CN" sz="2000" b="1" dirty="0">
                <a:solidFill>
                  <a:srgbClr val="00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 //</a:t>
            </a:r>
            <a:r>
              <a:rPr lang="en-US" altLang="zh-CN" sz="2000" dirty="0">
                <a:solidFill>
                  <a:srgbClr val="000000"/>
                </a:solidFill>
                <a:latin typeface="Helvetica" pitchFamily="34" charset="0"/>
              </a:rPr>
              <a:t>1534</a:t>
            </a:r>
          </a:p>
          <a:p>
            <a:pPr eaLnBrk="0" fontAlgn="base" hangingPunct="0">
              <a:spcAft>
                <a:spcPct val="0"/>
              </a:spcAft>
              <a:buNone/>
            </a:pPr>
            <a:endParaRPr lang="en-US" altLang="zh-CN" sz="2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5416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8"/>
          <p:cNvSpPr txBox="1">
            <a:spLocks/>
          </p:cNvSpPr>
          <p:nvPr/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例题</a:t>
            </a:r>
            <a:r>
              <a:rPr lang="en-US" altLang="zh-CN" dirty="0" smtClean="0"/>
              <a:t>】</a:t>
            </a:r>
            <a:r>
              <a:rPr lang="zh-CN" altLang="en-US" dirty="0"/>
              <a:t>求</a:t>
            </a:r>
            <a:r>
              <a:rPr lang="en-US" altLang="zh-CN" dirty="0"/>
              <a:t>s=</a:t>
            </a:r>
            <a:r>
              <a:rPr lang="en-US" altLang="zh-CN" dirty="0" err="1"/>
              <a:t>a+aa+aaa+aaaa+aa</a:t>
            </a:r>
            <a:r>
              <a:rPr lang="en-US" altLang="zh-CN" dirty="0"/>
              <a:t>...a</a:t>
            </a:r>
            <a:r>
              <a:rPr lang="zh-CN" altLang="en-US" dirty="0"/>
              <a:t>的值（</a:t>
            </a:r>
            <a:r>
              <a:rPr lang="en-US" altLang="zh-CN" dirty="0"/>
              <a:t>a</a:t>
            </a:r>
            <a:r>
              <a:rPr lang="zh-CN" altLang="en-US" dirty="0"/>
              <a:t>是</a:t>
            </a:r>
            <a:r>
              <a:rPr lang="en-US" altLang="zh-CN" dirty="0"/>
              <a:t>0..9</a:t>
            </a:r>
            <a:r>
              <a:rPr lang="zh-CN" altLang="en-US" dirty="0"/>
              <a:t>数字）</a:t>
            </a:r>
          </a:p>
        </p:txBody>
      </p:sp>
      <p:sp>
        <p:nvSpPr>
          <p:cNvPr id="6" name="标题 3"/>
          <p:cNvSpPr txBox="1">
            <a:spLocks/>
          </p:cNvSpPr>
          <p:nvPr/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smtClean="0"/>
              <a:t>4.2 </a:t>
            </a:r>
            <a:r>
              <a:rPr lang="zh-CN" altLang="en-US" smtClean="0"/>
              <a:t>循环结构</a:t>
            </a:r>
            <a:endParaRPr lang="zh-CN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87830" y="1838131"/>
            <a:ext cx="3760236" cy="4257869"/>
          </a:xfrm>
          <a:prstGeom prst="rect">
            <a:avLst/>
          </a:prstGeom>
          <a:noFill/>
          <a:ln>
            <a:solidFill>
              <a:srgbClr val="008000"/>
            </a:solidFill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None/>
            </a:pPr>
            <a:r>
              <a:rPr kumimoji="1" lang="en-US" altLang="zh-CN" kern="0" dirty="0">
                <a:solidFill>
                  <a:srgbClr val="000000"/>
                </a:solidFill>
                <a:latin typeface="楷体_GB2312"/>
              </a:rPr>
              <a:t>#include &lt;</a:t>
            </a:r>
            <a:r>
              <a:rPr kumimoji="1" lang="en-US" altLang="zh-CN" kern="0" dirty="0" err="1">
                <a:solidFill>
                  <a:srgbClr val="000000"/>
                </a:solidFill>
                <a:latin typeface="楷体_GB2312"/>
              </a:rPr>
              <a:t>stdio.h</a:t>
            </a:r>
            <a:r>
              <a:rPr kumimoji="1" lang="en-US" altLang="zh-CN" kern="0" dirty="0">
                <a:solidFill>
                  <a:srgbClr val="000000"/>
                </a:solidFill>
                <a:latin typeface="楷体_GB2312"/>
              </a:rPr>
              <a:t>&gt; </a:t>
            </a:r>
            <a:br>
              <a:rPr kumimoji="1" lang="en-US" altLang="zh-CN" kern="0" dirty="0">
                <a:solidFill>
                  <a:srgbClr val="000000"/>
                </a:solidFill>
                <a:latin typeface="楷体_GB2312"/>
              </a:rPr>
            </a:br>
            <a:r>
              <a:rPr kumimoji="1" lang="en-US" altLang="zh-CN" kern="0" dirty="0" err="1">
                <a:solidFill>
                  <a:srgbClr val="000000"/>
                </a:solidFill>
                <a:latin typeface="楷体_GB2312"/>
              </a:rPr>
              <a:t>int</a:t>
            </a:r>
            <a:r>
              <a:rPr kumimoji="1" lang="en-US" altLang="zh-CN" kern="0" dirty="0">
                <a:solidFill>
                  <a:srgbClr val="000000"/>
                </a:solidFill>
                <a:latin typeface="楷体_GB2312"/>
              </a:rPr>
              <a:t> main () </a:t>
            </a:r>
            <a:br>
              <a:rPr kumimoji="1" lang="en-US" altLang="zh-CN" kern="0" dirty="0">
                <a:solidFill>
                  <a:srgbClr val="000000"/>
                </a:solidFill>
                <a:latin typeface="楷体_GB2312"/>
              </a:rPr>
            </a:br>
            <a:r>
              <a:rPr kumimoji="1" lang="en-US" altLang="zh-CN" kern="0" dirty="0">
                <a:solidFill>
                  <a:srgbClr val="000000"/>
                </a:solidFill>
                <a:latin typeface="楷体_GB2312"/>
              </a:rPr>
              <a:t>{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None/>
            </a:pPr>
            <a:r>
              <a:rPr kumimoji="1" lang="en-US" altLang="zh-CN" kern="0" dirty="0">
                <a:solidFill>
                  <a:srgbClr val="000000"/>
                </a:solidFill>
                <a:latin typeface="楷体_GB2312"/>
              </a:rPr>
              <a:t>	long </a:t>
            </a:r>
            <a:r>
              <a:rPr kumimoji="1" lang="en-US" altLang="zh-CN" kern="0" dirty="0" err="1">
                <a:solidFill>
                  <a:srgbClr val="000000"/>
                </a:solidFill>
                <a:latin typeface="楷体_GB2312"/>
              </a:rPr>
              <a:t>int</a:t>
            </a:r>
            <a:r>
              <a:rPr kumimoji="1" lang="en-US" altLang="zh-CN" kern="0" dirty="0">
                <a:solidFill>
                  <a:srgbClr val="000000"/>
                </a:solidFill>
                <a:latin typeface="楷体_GB2312"/>
              </a:rPr>
              <a:t> </a:t>
            </a:r>
            <a:r>
              <a:rPr kumimoji="1" lang="en-US" altLang="zh-CN" kern="0" dirty="0" err="1">
                <a:solidFill>
                  <a:srgbClr val="000000"/>
                </a:solidFill>
                <a:latin typeface="楷体_GB2312"/>
              </a:rPr>
              <a:t>sn</a:t>
            </a:r>
            <a:r>
              <a:rPr kumimoji="1" lang="en-US" altLang="zh-CN" kern="0" dirty="0">
                <a:solidFill>
                  <a:srgbClr val="000000"/>
                </a:solidFill>
                <a:latin typeface="楷体_GB2312"/>
              </a:rPr>
              <a:t>=0, t=0;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None/>
            </a:pPr>
            <a:r>
              <a:rPr kumimoji="1" lang="en-US" altLang="zh-CN" kern="0" dirty="0">
                <a:solidFill>
                  <a:srgbClr val="000000"/>
                </a:solidFill>
                <a:latin typeface="楷体_GB2312"/>
              </a:rPr>
              <a:t>	</a:t>
            </a:r>
            <a:r>
              <a:rPr kumimoji="1" lang="en-US" altLang="zh-CN" kern="0" dirty="0" err="1">
                <a:solidFill>
                  <a:srgbClr val="000000"/>
                </a:solidFill>
                <a:latin typeface="楷体_GB2312"/>
              </a:rPr>
              <a:t>int</a:t>
            </a:r>
            <a:r>
              <a:rPr kumimoji="1" lang="en-US" altLang="zh-CN" kern="0" dirty="0">
                <a:solidFill>
                  <a:srgbClr val="000000"/>
                </a:solidFill>
                <a:latin typeface="楷体_GB2312"/>
              </a:rPr>
              <a:t>  </a:t>
            </a:r>
            <a:r>
              <a:rPr kumimoji="1" lang="en-US" altLang="zh-CN" kern="0" dirty="0" err="1">
                <a:solidFill>
                  <a:srgbClr val="000000"/>
                </a:solidFill>
                <a:latin typeface="楷体_GB2312"/>
              </a:rPr>
              <a:t>a,n,i</a:t>
            </a:r>
            <a:r>
              <a:rPr kumimoji="1" lang="en-US" altLang="zh-CN" kern="0" dirty="0">
                <a:solidFill>
                  <a:srgbClr val="000000"/>
                </a:solidFill>
                <a:latin typeface="楷体_GB2312"/>
              </a:rPr>
              <a:t>; </a:t>
            </a:r>
            <a:br>
              <a:rPr kumimoji="1" lang="en-US" altLang="zh-CN" kern="0" dirty="0">
                <a:solidFill>
                  <a:srgbClr val="000000"/>
                </a:solidFill>
                <a:latin typeface="楷体_GB2312"/>
              </a:rPr>
            </a:br>
            <a:r>
              <a:rPr kumimoji="1" lang="en-US" altLang="zh-CN" kern="0" dirty="0" err="1">
                <a:solidFill>
                  <a:srgbClr val="000000"/>
                </a:solidFill>
                <a:latin typeface="楷体_GB2312"/>
              </a:rPr>
              <a:t>printf</a:t>
            </a:r>
            <a:r>
              <a:rPr kumimoji="1" lang="en-US" altLang="zh-CN" kern="0" dirty="0">
                <a:solidFill>
                  <a:srgbClr val="000000"/>
                </a:solidFill>
                <a:latin typeface="楷体_GB2312"/>
              </a:rPr>
              <a:t>(</a:t>
            </a:r>
            <a:r>
              <a:rPr kumimoji="1" lang="en-US" altLang="zh-CN" kern="0" dirty="0">
                <a:solidFill>
                  <a:srgbClr val="000000"/>
                </a:solidFill>
                <a:latin typeface="Helvetica" pitchFamily="34" charset="0"/>
              </a:rPr>
              <a:t>“</a:t>
            </a:r>
            <a:r>
              <a:rPr kumimoji="1" lang="zh-CN" altLang="en-US" kern="0" dirty="0">
                <a:solidFill>
                  <a:srgbClr val="000000"/>
                </a:solidFill>
                <a:latin typeface="楷体_GB2312"/>
              </a:rPr>
              <a:t>输入</a:t>
            </a:r>
            <a:r>
              <a:rPr kumimoji="1" lang="en-US" altLang="zh-CN" kern="0" dirty="0">
                <a:solidFill>
                  <a:srgbClr val="000000"/>
                </a:solidFill>
                <a:latin typeface="楷体_GB2312"/>
              </a:rPr>
              <a:t>a</a:t>
            </a:r>
            <a:r>
              <a:rPr kumimoji="1" lang="zh-CN" altLang="en-US" kern="0" dirty="0">
                <a:solidFill>
                  <a:srgbClr val="000000"/>
                </a:solidFill>
                <a:latin typeface="楷体_GB2312"/>
              </a:rPr>
              <a:t>和</a:t>
            </a:r>
            <a:r>
              <a:rPr kumimoji="1" lang="en-US" altLang="zh-CN" kern="0" dirty="0">
                <a:solidFill>
                  <a:srgbClr val="000000"/>
                </a:solidFill>
                <a:latin typeface="楷体_GB2312"/>
              </a:rPr>
              <a:t>n:</a:t>
            </a:r>
            <a:r>
              <a:rPr kumimoji="1" lang="en-US" altLang="zh-CN" kern="0" dirty="0">
                <a:solidFill>
                  <a:srgbClr val="000000"/>
                </a:solidFill>
                <a:latin typeface="Helvetica" pitchFamily="34" charset="0"/>
              </a:rPr>
              <a:t>”</a:t>
            </a:r>
            <a:r>
              <a:rPr kumimoji="1" lang="en-US" altLang="zh-CN" kern="0" dirty="0">
                <a:solidFill>
                  <a:srgbClr val="000000"/>
                </a:solidFill>
                <a:latin typeface="楷体_GB2312"/>
              </a:rPr>
              <a:t>); </a:t>
            </a:r>
            <a:br>
              <a:rPr kumimoji="1" lang="en-US" altLang="zh-CN" kern="0" dirty="0">
                <a:solidFill>
                  <a:srgbClr val="000000"/>
                </a:solidFill>
                <a:latin typeface="楷体_GB2312"/>
              </a:rPr>
            </a:br>
            <a:r>
              <a:rPr kumimoji="1" lang="en-US" altLang="zh-CN" kern="0" dirty="0" err="1">
                <a:solidFill>
                  <a:srgbClr val="000000"/>
                </a:solidFill>
                <a:latin typeface="楷体_GB2312"/>
              </a:rPr>
              <a:t>scanf</a:t>
            </a:r>
            <a:r>
              <a:rPr kumimoji="1" lang="en-US" altLang="zh-CN" kern="0" dirty="0">
                <a:solidFill>
                  <a:srgbClr val="000000"/>
                </a:solidFill>
                <a:latin typeface="楷体_GB2312"/>
              </a:rPr>
              <a:t>(</a:t>
            </a:r>
            <a:r>
              <a:rPr kumimoji="1" lang="en-US" altLang="zh-CN" kern="0" dirty="0">
                <a:solidFill>
                  <a:srgbClr val="000000"/>
                </a:solidFill>
                <a:latin typeface="Helvetica" pitchFamily="34" charset="0"/>
              </a:rPr>
              <a:t>“</a:t>
            </a:r>
            <a:r>
              <a:rPr kumimoji="1" lang="en-US" altLang="zh-CN" kern="0" dirty="0">
                <a:solidFill>
                  <a:srgbClr val="000000"/>
                </a:solidFill>
                <a:latin typeface="楷体_GB2312"/>
              </a:rPr>
              <a:t>%d %</a:t>
            </a:r>
            <a:r>
              <a:rPr kumimoji="1" lang="en-US" altLang="zh-CN" kern="0" dirty="0" err="1">
                <a:solidFill>
                  <a:srgbClr val="000000"/>
                </a:solidFill>
                <a:latin typeface="楷体_GB2312"/>
              </a:rPr>
              <a:t>d</a:t>
            </a:r>
            <a:r>
              <a:rPr kumimoji="1" lang="en-US" altLang="zh-CN" kern="0" dirty="0" err="1">
                <a:solidFill>
                  <a:srgbClr val="000000"/>
                </a:solidFill>
                <a:latin typeface="Helvetica" pitchFamily="34" charset="0"/>
              </a:rPr>
              <a:t>”</a:t>
            </a:r>
            <a:r>
              <a:rPr kumimoji="1" lang="en-US" altLang="zh-CN" kern="0" dirty="0" err="1">
                <a:solidFill>
                  <a:srgbClr val="000000"/>
                </a:solidFill>
                <a:latin typeface="楷体_GB2312"/>
              </a:rPr>
              <a:t>,&amp;a,&amp;n</a:t>
            </a:r>
            <a:r>
              <a:rPr kumimoji="1" lang="en-US" altLang="zh-CN" kern="0" dirty="0">
                <a:solidFill>
                  <a:srgbClr val="000000"/>
                </a:solidFill>
                <a:latin typeface="楷体_GB2312"/>
              </a:rPr>
              <a:t>);</a:t>
            </a:r>
            <a:endParaRPr lang="en-US" altLang="zh-CN" sz="1800" b="1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572000" y="1838130"/>
            <a:ext cx="7119257" cy="4257869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0" eaLnBrk="0" fontAlgn="base" hangingPunct="0">
              <a:spcAft>
                <a:spcPct val="0"/>
              </a:spcAft>
              <a:buNone/>
            </a:pPr>
            <a:r>
              <a:rPr lang="en-US" altLang="zh-CN" sz="2400" kern="0" dirty="0">
                <a:solidFill>
                  <a:srgbClr val="000000"/>
                </a:solidFill>
                <a:ea typeface="楷体_GB2312"/>
              </a:rPr>
              <a:t>for(</a:t>
            </a:r>
            <a:r>
              <a:rPr lang="en-US" altLang="zh-CN" sz="2400" kern="0" dirty="0" err="1">
                <a:solidFill>
                  <a:srgbClr val="000000"/>
                </a:solidFill>
                <a:ea typeface="楷体_GB2312"/>
              </a:rPr>
              <a:t>i</a:t>
            </a:r>
            <a:r>
              <a:rPr lang="en-US" altLang="zh-CN" sz="2400" kern="0" dirty="0">
                <a:solidFill>
                  <a:srgbClr val="000000"/>
                </a:solidFill>
                <a:ea typeface="楷体_GB2312"/>
              </a:rPr>
              <a:t>=1;i&lt;=</a:t>
            </a:r>
            <a:r>
              <a:rPr lang="en-US" altLang="zh-CN" sz="2400" kern="0" dirty="0" err="1">
                <a:solidFill>
                  <a:srgbClr val="000000"/>
                </a:solidFill>
                <a:ea typeface="楷体_GB2312"/>
              </a:rPr>
              <a:t>n;i</a:t>
            </a:r>
            <a:r>
              <a:rPr lang="en-US" altLang="zh-CN" sz="2400" kern="0" dirty="0">
                <a:solidFill>
                  <a:srgbClr val="000000"/>
                </a:solidFill>
                <a:ea typeface="楷体_GB2312"/>
              </a:rPr>
              <a:t>++) </a:t>
            </a:r>
            <a:br>
              <a:rPr lang="en-US" altLang="zh-CN" sz="2400" kern="0" dirty="0">
                <a:solidFill>
                  <a:srgbClr val="000000"/>
                </a:solidFill>
                <a:ea typeface="楷体_GB2312"/>
              </a:rPr>
            </a:br>
            <a:r>
              <a:rPr lang="en-US" altLang="zh-CN" sz="2400" kern="0" dirty="0">
                <a:solidFill>
                  <a:srgbClr val="000000"/>
                </a:solidFill>
                <a:ea typeface="楷体_GB2312"/>
              </a:rPr>
              <a:t>{</a:t>
            </a:r>
          </a:p>
          <a:p>
            <a:pPr lvl="0" eaLnBrk="0" fontAlgn="base" hangingPunct="0">
              <a:spcAft>
                <a:spcPct val="0"/>
              </a:spcAft>
              <a:buNone/>
            </a:pPr>
            <a:r>
              <a:rPr lang="en-US" altLang="zh-CN" sz="2400" kern="0" dirty="0">
                <a:solidFill>
                  <a:srgbClr val="000000"/>
                </a:solidFill>
                <a:ea typeface="楷体_GB2312"/>
              </a:rPr>
              <a:t>		t=t*10+a; </a:t>
            </a:r>
            <a:br>
              <a:rPr lang="en-US" altLang="zh-CN" sz="2400" kern="0" dirty="0">
                <a:solidFill>
                  <a:srgbClr val="000000"/>
                </a:solidFill>
                <a:ea typeface="楷体_GB2312"/>
              </a:rPr>
            </a:br>
            <a:r>
              <a:rPr lang="en-US" altLang="zh-CN" sz="2400" kern="0" dirty="0">
                <a:solidFill>
                  <a:srgbClr val="000000"/>
                </a:solidFill>
                <a:ea typeface="楷体_GB2312"/>
              </a:rPr>
              <a:t>	</a:t>
            </a:r>
            <a:r>
              <a:rPr lang="en-US" altLang="zh-CN" sz="2400" kern="0" dirty="0" err="1">
                <a:solidFill>
                  <a:srgbClr val="000000"/>
                </a:solidFill>
                <a:ea typeface="楷体_GB2312"/>
              </a:rPr>
              <a:t>sn</a:t>
            </a:r>
            <a:r>
              <a:rPr lang="en-US" altLang="zh-CN" sz="2400" kern="0" dirty="0">
                <a:solidFill>
                  <a:srgbClr val="000000"/>
                </a:solidFill>
                <a:ea typeface="楷体_GB2312"/>
              </a:rPr>
              <a:t>=</a:t>
            </a:r>
            <a:r>
              <a:rPr lang="en-US" altLang="zh-CN" sz="2400" kern="0" dirty="0" err="1">
                <a:solidFill>
                  <a:srgbClr val="000000"/>
                </a:solidFill>
                <a:ea typeface="楷体_GB2312"/>
              </a:rPr>
              <a:t>sn+t</a:t>
            </a:r>
            <a:r>
              <a:rPr lang="en-US" altLang="zh-CN" sz="2400" kern="0" dirty="0">
                <a:solidFill>
                  <a:srgbClr val="000000"/>
                </a:solidFill>
                <a:ea typeface="楷体_GB2312"/>
              </a:rPr>
              <a:t>; </a:t>
            </a:r>
            <a:br>
              <a:rPr lang="en-US" altLang="zh-CN" sz="2400" kern="0" dirty="0">
                <a:solidFill>
                  <a:srgbClr val="000000"/>
                </a:solidFill>
                <a:ea typeface="楷体_GB2312"/>
              </a:rPr>
            </a:br>
            <a:r>
              <a:rPr lang="en-US" altLang="zh-CN" sz="2400" kern="0" dirty="0">
                <a:solidFill>
                  <a:srgbClr val="000000"/>
                </a:solidFill>
                <a:ea typeface="楷体_GB2312"/>
              </a:rPr>
              <a:t>} </a:t>
            </a:r>
            <a:br>
              <a:rPr lang="en-US" altLang="zh-CN" sz="2400" kern="0" dirty="0">
                <a:solidFill>
                  <a:srgbClr val="000000"/>
                </a:solidFill>
                <a:ea typeface="楷体_GB2312"/>
              </a:rPr>
            </a:br>
            <a:r>
              <a:rPr lang="en-US" altLang="zh-CN" sz="2400" kern="0" dirty="0" err="1">
                <a:solidFill>
                  <a:srgbClr val="000000"/>
                </a:solidFill>
                <a:ea typeface="楷体_GB2312"/>
              </a:rPr>
              <a:t>printf</a:t>
            </a:r>
            <a:r>
              <a:rPr lang="en-US" altLang="zh-CN" sz="2400" kern="0" dirty="0">
                <a:solidFill>
                  <a:srgbClr val="000000"/>
                </a:solidFill>
                <a:ea typeface="楷体_GB2312"/>
              </a:rPr>
              <a:t>(</a:t>
            </a:r>
            <a:r>
              <a:rPr lang="en-US" altLang="zh-CN" sz="2400" kern="0" dirty="0">
                <a:solidFill>
                  <a:srgbClr val="000000"/>
                </a:solidFill>
                <a:latin typeface="Helvetica" pitchFamily="34" charset="0"/>
                <a:ea typeface="楷体_GB2312"/>
              </a:rPr>
              <a:t>“</a:t>
            </a:r>
            <a:r>
              <a:rPr lang="en-US" altLang="zh-CN" sz="2400" kern="0" dirty="0" err="1">
                <a:solidFill>
                  <a:srgbClr val="000000"/>
                </a:solidFill>
                <a:ea typeface="楷体_GB2312"/>
              </a:rPr>
              <a:t>sn</a:t>
            </a:r>
            <a:r>
              <a:rPr lang="en-US" altLang="zh-CN" sz="2400" kern="0" dirty="0">
                <a:solidFill>
                  <a:srgbClr val="000000"/>
                </a:solidFill>
                <a:ea typeface="楷体_GB2312"/>
              </a:rPr>
              <a:t>=</a:t>
            </a:r>
            <a:r>
              <a:rPr lang="en-US" altLang="zh-CN" sz="2400" kern="0" dirty="0" err="1">
                <a:solidFill>
                  <a:srgbClr val="000000"/>
                </a:solidFill>
                <a:ea typeface="楷体_GB2312"/>
              </a:rPr>
              <a:t>a+aa+aaa+aaaa</a:t>
            </a:r>
            <a:r>
              <a:rPr lang="en-US" altLang="zh-CN" sz="2400" kern="0" dirty="0" smtClean="0">
                <a:solidFill>
                  <a:srgbClr val="000000"/>
                </a:solidFill>
                <a:ea typeface="楷体_GB2312"/>
              </a:rPr>
              <a:t>+</a:t>
            </a:r>
            <a:r>
              <a:rPr lang="en-US" altLang="zh-CN" sz="2400" kern="0" dirty="0" smtClean="0">
                <a:solidFill>
                  <a:srgbClr val="000000"/>
                </a:solidFill>
                <a:latin typeface="Helvetica" pitchFamily="34" charset="0"/>
                <a:ea typeface="楷体_GB2312"/>
              </a:rPr>
              <a:t>…</a:t>
            </a:r>
            <a:r>
              <a:rPr lang="en-US" altLang="zh-CN" sz="2400" kern="0" dirty="0" smtClean="0">
                <a:solidFill>
                  <a:srgbClr val="000000"/>
                </a:solidFill>
                <a:ea typeface="楷体_GB2312"/>
              </a:rPr>
              <a:t>= %</a:t>
            </a:r>
            <a:r>
              <a:rPr lang="en-US" altLang="zh-CN" sz="2400" kern="0" dirty="0" err="1">
                <a:solidFill>
                  <a:srgbClr val="000000"/>
                </a:solidFill>
                <a:ea typeface="楷体_GB2312"/>
              </a:rPr>
              <a:t>ld</a:t>
            </a:r>
            <a:r>
              <a:rPr lang="en-US" altLang="zh-CN" sz="2400" kern="0" dirty="0">
                <a:solidFill>
                  <a:srgbClr val="000000"/>
                </a:solidFill>
                <a:ea typeface="楷体_GB2312"/>
              </a:rPr>
              <a:t>\n</a:t>
            </a:r>
            <a:r>
              <a:rPr lang="en-US" altLang="zh-CN" sz="2400" kern="0" dirty="0">
                <a:solidFill>
                  <a:srgbClr val="000000"/>
                </a:solidFill>
                <a:latin typeface="Helvetica" pitchFamily="34" charset="0"/>
                <a:ea typeface="楷体_GB2312"/>
              </a:rPr>
              <a:t>”</a:t>
            </a:r>
            <a:r>
              <a:rPr lang="en-US" altLang="zh-CN" sz="2400" kern="0" dirty="0">
                <a:solidFill>
                  <a:srgbClr val="000000"/>
                </a:solidFill>
                <a:ea typeface="楷体_GB2312"/>
              </a:rPr>
              <a:t>, </a:t>
            </a:r>
            <a:r>
              <a:rPr lang="en-US" altLang="zh-CN" sz="2400" kern="0" dirty="0" err="1">
                <a:solidFill>
                  <a:srgbClr val="000000"/>
                </a:solidFill>
                <a:ea typeface="楷体_GB2312"/>
              </a:rPr>
              <a:t>sn</a:t>
            </a:r>
            <a:r>
              <a:rPr lang="en-US" altLang="zh-CN" sz="2400" kern="0" dirty="0">
                <a:solidFill>
                  <a:srgbClr val="000000"/>
                </a:solidFill>
                <a:ea typeface="楷体_GB2312"/>
              </a:rPr>
              <a:t> ); </a:t>
            </a:r>
            <a:br>
              <a:rPr lang="en-US" altLang="zh-CN" sz="2400" kern="0" dirty="0">
                <a:solidFill>
                  <a:srgbClr val="000000"/>
                </a:solidFill>
                <a:ea typeface="楷体_GB2312"/>
              </a:rPr>
            </a:br>
            <a:r>
              <a:rPr lang="en-US" altLang="zh-CN" sz="2400" kern="0" dirty="0">
                <a:solidFill>
                  <a:srgbClr val="000000"/>
                </a:solidFill>
                <a:ea typeface="楷体_GB2312"/>
              </a:rPr>
              <a:t>return 0; </a:t>
            </a:r>
            <a:br>
              <a:rPr lang="en-US" altLang="zh-CN" sz="2400" kern="0" dirty="0">
                <a:solidFill>
                  <a:srgbClr val="000000"/>
                </a:solidFill>
                <a:ea typeface="楷体_GB2312"/>
              </a:rPr>
            </a:br>
            <a:r>
              <a:rPr lang="en-US" altLang="zh-CN" sz="2400" kern="0" dirty="0">
                <a:solidFill>
                  <a:srgbClr val="000000"/>
                </a:solidFill>
                <a:ea typeface="楷体_GB2312"/>
              </a:rPr>
              <a:t>}</a:t>
            </a:r>
            <a:r>
              <a:rPr lang="en-US" altLang="zh-CN" kern="0" dirty="0">
                <a:solidFill>
                  <a:srgbClr val="000000"/>
                </a:solidFill>
                <a:ea typeface="楷体_GB231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91505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4.2 </a:t>
            </a:r>
            <a:r>
              <a:rPr lang="zh-CN" altLang="en-US" dirty="0"/>
              <a:t>循环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37376" y="1877828"/>
            <a:ext cx="7374983" cy="1109663"/>
          </a:xfrm>
          <a:prstGeom prst="rect">
            <a:avLst/>
          </a:prstGeom>
        </p:spPr>
        <p:txBody>
          <a:bodyPr/>
          <a:lstStyle/>
          <a:p>
            <a:r>
              <a:rPr lang="zh-CN" altLang="en-US" sz="2000" dirty="0" smtClean="0"/>
              <a:t>一个班有</a:t>
            </a:r>
            <a:r>
              <a:rPr lang="en-US" altLang="zh-CN" sz="2000" dirty="0" smtClean="0"/>
              <a:t>50</a:t>
            </a:r>
            <a:r>
              <a:rPr lang="zh-CN" altLang="en-US" sz="2000" dirty="0" smtClean="0"/>
              <a:t>个学生，每个学生有三门课。现在要输入全部成绩，并统计每个人三门课的平均成绩、和每一门课全班的平均成绩。</a:t>
            </a:r>
            <a:r>
              <a:rPr lang="zh-CN" altLang="en-US" sz="1400" dirty="0" smtClean="0">
                <a:solidFill>
                  <a:schemeClr val="tx2"/>
                </a:solidFill>
              </a:rPr>
              <a:t>了</a:t>
            </a:r>
            <a:r>
              <a:rPr lang="zh-CN" altLang="en-US" sz="1400" dirty="0">
                <a:solidFill>
                  <a:schemeClr val="tx2"/>
                </a:solidFill>
              </a:rPr>
              <a:t>节省实验时间，可提前把输入数据写入一个文本文件。</a:t>
            </a:r>
          </a:p>
        </p:txBody>
      </p:sp>
      <p:sp>
        <p:nvSpPr>
          <p:cNvPr id="4" name="矩形 3"/>
          <p:cNvSpPr/>
          <p:nvPr/>
        </p:nvSpPr>
        <p:spPr>
          <a:xfrm>
            <a:off x="793731" y="2634841"/>
            <a:ext cx="7368988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2060"/>
                </a:solidFill>
                <a:latin typeface="Consolas" panose="020B0609020204030204" pitchFamily="49" charset="0"/>
                <a:ea typeface="楷体_GB2312" pitchFamily="49" charset="-122"/>
              </a:rPr>
              <a:t>#include &lt;</a:t>
            </a:r>
            <a:r>
              <a:rPr lang="en-US" altLang="zh-CN" sz="1600" dirty="0" err="1">
                <a:solidFill>
                  <a:srgbClr val="002060"/>
                </a:solidFill>
                <a:latin typeface="Consolas" panose="020B0609020204030204" pitchFamily="49" charset="0"/>
                <a:ea typeface="楷体_GB2312" pitchFamily="49" charset="-122"/>
              </a:rPr>
              <a:t>stdio.h</a:t>
            </a:r>
            <a:r>
              <a:rPr lang="en-US" altLang="zh-CN" sz="1600" dirty="0">
                <a:solidFill>
                  <a:srgbClr val="002060"/>
                </a:solidFill>
                <a:latin typeface="Consolas" panose="020B0609020204030204" pitchFamily="49" charset="0"/>
                <a:ea typeface="楷体_GB2312" pitchFamily="49" charset="-122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rgbClr val="002060"/>
                </a:solidFill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lang="en-US" altLang="zh-CN" sz="1600" dirty="0">
                <a:solidFill>
                  <a:srgbClr val="002060"/>
                </a:solidFill>
                <a:latin typeface="Consolas" panose="020B0609020204030204" pitchFamily="49" charset="0"/>
                <a:ea typeface="楷体_GB2312" pitchFamily="49" charset="-122"/>
              </a:rPr>
              <a:t> main()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2060"/>
                </a:solidFill>
                <a:latin typeface="Consolas" panose="020B0609020204030204" pitchFamily="49" charset="0"/>
                <a:ea typeface="楷体_GB2312" pitchFamily="49" charset="-122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2060"/>
                </a:solidFill>
                <a:latin typeface="Consolas" panose="020B0609020204030204" pitchFamily="49" charset="0"/>
                <a:ea typeface="楷体_GB2312" pitchFamily="49" charset="-122"/>
              </a:rPr>
              <a:t>    float s1,s2,s3,ave, s1a=0,s2a=0,s3a=0; 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2060"/>
                </a:solidFill>
                <a:latin typeface="Consolas" panose="020B0609020204030204" pitchFamily="49" charset="0"/>
                <a:ea typeface="楷体_GB2312" pitchFamily="49" charset="-122"/>
              </a:rPr>
              <a:t>    for(</a:t>
            </a:r>
            <a:r>
              <a:rPr lang="en-US" altLang="zh-CN" sz="1600" dirty="0" err="1">
                <a:solidFill>
                  <a:srgbClr val="002060"/>
                </a:solidFill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lang="en-US" altLang="zh-CN" sz="1600" dirty="0">
                <a:solidFill>
                  <a:srgbClr val="002060"/>
                </a:solidFill>
                <a:latin typeface="Consolas" panose="020B0609020204030204" pitchFamily="49" charset="0"/>
                <a:ea typeface="楷体_GB2312" pitchFamily="49" charset="-122"/>
              </a:rPr>
              <a:t> </a:t>
            </a:r>
            <a:r>
              <a:rPr lang="en-US" altLang="zh-CN" sz="1600" dirty="0" err="1">
                <a:solidFill>
                  <a:srgbClr val="002060"/>
                </a:solidFill>
                <a:latin typeface="Consolas" panose="020B0609020204030204" pitchFamily="49" charset="0"/>
                <a:ea typeface="楷体_GB2312" pitchFamily="49" charset="-122"/>
              </a:rPr>
              <a:t>i</a:t>
            </a:r>
            <a:r>
              <a:rPr lang="en-US" altLang="zh-CN" sz="1600" dirty="0">
                <a:solidFill>
                  <a:srgbClr val="002060"/>
                </a:solidFill>
                <a:latin typeface="Consolas" panose="020B0609020204030204" pitchFamily="49" charset="0"/>
                <a:ea typeface="楷体_GB2312" pitchFamily="49" charset="-122"/>
              </a:rPr>
              <a:t>=1; </a:t>
            </a:r>
            <a:r>
              <a:rPr lang="en-US" altLang="zh-CN" sz="1600" dirty="0" err="1">
                <a:solidFill>
                  <a:srgbClr val="002060"/>
                </a:solidFill>
                <a:latin typeface="Consolas" panose="020B0609020204030204" pitchFamily="49" charset="0"/>
                <a:ea typeface="楷体_GB2312" pitchFamily="49" charset="-122"/>
              </a:rPr>
              <a:t>i</a:t>
            </a:r>
            <a:r>
              <a:rPr lang="en-US" altLang="zh-CN" sz="1600" dirty="0">
                <a:solidFill>
                  <a:srgbClr val="002060"/>
                </a:solidFill>
                <a:latin typeface="Consolas" panose="020B0609020204030204" pitchFamily="49" charset="0"/>
                <a:ea typeface="楷体_GB2312" pitchFamily="49" charset="-122"/>
              </a:rPr>
              <a:t>&lt;=50; </a:t>
            </a:r>
            <a:r>
              <a:rPr lang="en-US" altLang="zh-CN" sz="1600" dirty="0" err="1">
                <a:solidFill>
                  <a:srgbClr val="002060"/>
                </a:solidFill>
                <a:latin typeface="Consolas" panose="020B0609020204030204" pitchFamily="49" charset="0"/>
                <a:ea typeface="楷体_GB2312" pitchFamily="49" charset="-122"/>
              </a:rPr>
              <a:t>i</a:t>
            </a:r>
            <a:r>
              <a:rPr lang="en-US" altLang="zh-CN" sz="1600" dirty="0">
                <a:solidFill>
                  <a:srgbClr val="002060"/>
                </a:solidFill>
                <a:latin typeface="Consolas" panose="020B0609020204030204" pitchFamily="49" charset="0"/>
                <a:ea typeface="楷体_GB2312" pitchFamily="49" charset="-122"/>
              </a:rPr>
              <a:t>++)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2060"/>
                </a:solidFill>
                <a:latin typeface="Consolas" panose="020B0609020204030204" pitchFamily="49" charset="0"/>
                <a:ea typeface="楷体_GB2312" pitchFamily="49" charset="-122"/>
              </a:rPr>
              <a:t>    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2060"/>
                </a:solidFill>
                <a:latin typeface="Consolas" panose="020B0609020204030204" pitchFamily="49" charset="0"/>
                <a:ea typeface="楷体_GB2312" pitchFamily="49" charset="-122"/>
              </a:rPr>
              <a:t>        </a:t>
            </a:r>
            <a:r>
              <a:rPr lang="en-US" altLang="zh-CN" sz="1600" dirty="0" err="1">
                <a:solidFill>
                  <a:srgbClr val="002060"/>
                </a:solidFill>
                <a:latin typeface="Consolas" panose="020B0609020204030204" pitchFamily="49" charset="0"/>
                <a:ea typeface="楷体_GB2312" pitchFamily="49" charset="-122"/>
              </a:rPr>
              <a:t>scanf</a:t>
            </a:r>
            <a:r>
              <a:rPr lang="en-US" altLang="zh-CN" sz="1600" dirty="0">
                <a:solidFill>
                  <a:srgbClr val="002060"/>
                </a:solidFill>
                <a:latin typeface="Consolas" panose="020B0609020204030204" pitchFamily="49" charset="0"/>
                <a:ea typeface="楷体_GB2312" pitchFamily="49" charset="-122"/>
              </a:rPr>
              <a:t>("%*</a:t>
            </a:r>
            <a:r>
              <a:rPr lang="en-US" altLang="zh-CN" sz="1600" dirty="0" err="1">
                <a:solidFill>
                  <a:srgbClr val="002060"/>
                </a:solidFill>
                <a:latin typeface="Consolas" panose="020B0609020204030204" pitchFamily="49" charset="0"/>
                <a:ea typeface="楷体_GB2312" pitchFamily="49" charset="-122"/>
              </a:rPr>
              <a:t>d%f%f%f</a:t>
            </a:r>
            <a:r>
              <a:rPr lang="en-US" altLang="zh-CN" sz="1600" dirty="0">
                <a:solidFill>
                  <a:srgbClr val="002060"/>
                </a:solidFill>
                <a:latin typeface="Consolas" panose="020B0609020204030204" pitchFamily="49" charset="0"/>
                <a:ea typeface="楷体_GB2312" pitchFamily="49" charset="-122"/>
              </a:rPr>
              <a:t>", &amp;s1, &amp;s2, &amp;s3);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2060"/>
                </a:solidFill>
                <a:latin typeface="Consolas" panose="020B0609020204030204" pitchFamily="49" charset="0"/>
                <a:ea typeface="楷体_GB2312" pitchFamily="49" charset="-122"/>
              </a:rPr>
              <a:t>        </a:t>
            </a:r>
            <a:r>
              <a:rPr lang="en-US" altLang="zh-CN" sz="1600" dirty="0" err="1">
                <a:solidFill>
                  <a:srgbClr val="002060"/>
                </a:solidFill>
                <a:latin typeface="Consolas" panose="020B0609020204030204" pitchFamily="49" charset="0"/>
                <a:ea typeface="楷体_GB2312" pitchFamily="49" charset="-122"/>
              </a:rPr>
              <a:t>ave</a:t>
            </a:r>
            <a:r>
              <a:rPr lang="en-US" altLang="zh-CN" sz="1600" dirty="0">
                <a:solidFill>
                  <a:srgbClr val="002060"/>
                </a:solidFill>
                <a:latin typeface="Consolas" panose="020B0609020204030204" pitchFamily="49" charset="0"/>
                <a:ea typeface="楷体_GB2312" pitchFamily="49" charset="-122"/>
              </a:rPr>
              <a:t>= (s1+s2+s3)/3;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2060"/>
                </a:solidFill>
                <a:latin typeface="Consolas" panose="020B0609020204030204" pitchFamily="49" charset="0"/>
                <a:ea typeface="楷体_GB2312" pitchFamily="49" charset="-122"/>
              </a:rPr>
              <a:t>        </a:t>
            </a:r>
            <a:r>
              <a:rPr lang="en-US" altLang="zh-CN" sz="1600" dirty="0" err="1">
                <a:solidFill>
                  <a:srgbClr val="002060"/>
                </a:solidFill>
                <a:latin typeface="Consolas" panose="020B0609020204030204" pitchFamily="49" charset="0"/>
                <a:ea typeface="楷体_GB2312" pitchFamily="49" charset="-122"/>
              </a:rPr>
              <a:t>printf</a:t>
            </a:r>
            <a:r>
              <a:rPr lang="en-US" altLang="zh-CN" sz="1600" dirty="0">
                <a:solidFill>
                  <a:srgbClr val="002060"/>
                </a:solidFill>
                <a:latin typeface="Consolas" panose="020B0609020204030204" pitchFamily="49" charset="0"/>
                <a:ea typeface="楷体_GB2312" pitchFamily="49" charset="-122"/>
              </a:rPr>
              <a:t>("student%02d : </a:t>
            </a:r>
            <a:r>
              <a:rPr lang="en-US" altLang="zh-CN" sz="1600" dirty="0" err="1">
                <a:solidFill>
                  <a:srgbClr val="002060"/>
                </a:solidFill>
                <a:latin typeface="Consolas" panose="020B0609020204030204" pitchFamily="49" charset="0"/>
                <a:ea typeface="楷体_GB2312" pitchFamily="49" charset="-122"/>
              </a:rPr>
              <a:t>ave</a:t>
            </a:r>
            <a:r>
              <a:rPr lang="en-US" altLang="zh-CN" sz="1600" dirty="0">
                <a:solidFill>
                  <a:srgbClr val="002060"/>
                </a:solidFill>
                <a:latin typeface="Consolas" panose="020B0609020204030204" pitchFamily="49" charset="0"/>
                <a:ea typeface="楷体_GB2312" pitchFamily="49" charset="-122"/>
              </a:rPr>
              <a:t>=%5.2f\n", </a:t>
            </a:r>
            <a:r>
              <a:rPr lang="en-US" altLang="zh-CN" sz="1600" dirty="0" err="1">
                <a:solidFill>
                  <a:srgbClr val="002060"/>
                </a:solidFill>
                <a:latin typeface="Consolas" panose="020B0609020204030204" pitchFamily="49" charset="0"/>
                <a:ea typeface="楷体_GB2312" pitchFamily="49" charset="-122"/>
              </a:rPr>
              <a:t>i</a:t>
            </a:r>
            <a:r>
              <a:rPr lang="en-US" altLang="zh-CN" sz="1600" dirty="0">
                <a:solidFill>
                  <a:srgbClr val="002060"/>
                </a:solidFill>
                <a:latin typeface="Consolas" panose="020B0609020204030204" pitchFamily="49" charset="0"/>
                <a:ea typeface="楷体_GB2312" pitchFamily="49" charset="-122"/>
              </a:rPr>
              <a:t> , </a:t>
            </a:r>
            <a:r>
              <a:rPr lang="en-US" altLang="zh-CN" sz="1600" dirty="0" err="1">
                <a:solidFill>
                  <a:srgbClr val="002060"/>
                </a:solidFill>
                <a:latin typeface="Consolas" panose="020B0609020204030204" pitchFamily="49" charset="0"/>
                <a:ea typeface="楷体_GB2312" pitchFamily="49" charset="-122"/>
              </a:rPr>
              <a:t>ave</a:t>
            </a:r>
            <a:r>
              <a:rPr lang="en-US" altLang="zh-CN" sz="1600" dirty="0">
                <a:solidFill>
                  <a:srgbClr val="002060"/>
                </a:solidFill>
                <a:latin typeface="Consolas" panose="020B0609020204030204" pitchFamily="49" charset="0"/>
                <a:ea typeface="楷体_GB2312" pitchFamily="49" charset="-122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2060"/>
                </a:solidFill>
                <a:latin typeface="Consolas" panose="020B0609020204030204" pitchFamily="49" charset="0"/>
                <a:ea typeface="楷体_GB2312" pitchFamily="49" charset="-122"/>
              </a:rPr>
              <a:t>        s1a+=s1; s2a+=s2; s3a+=s3;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2060"/>
                </a:solidFill>
                <a:latin typeface="Consolas" panose="020B0609020204030204" pitchFamily="49" charset="0"/>
                <a:ea typeface="楷体_GB2312" pitchFamily="49" charset="-122"/>
              </a:rPr>
              <a:t>    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2060"/>
                </a:solidFill>
                <a:latin typeface="Consolas" panose="020B0609020204030204" pitchFamily="49" charset="0"/>
                <a:ea typeface="楷体_GB2312" pitchFamily="49" charset="-122"/>
              </a:rPr>
              <a:t>    </a:t>
            </a:r>
            <a:r>
              <a:rPr lang="en-US" altLang="zh-CN" sz="1600" dirty="0" err="1">
                <a:solidFill>
                  <a:srgbClr val="002060"/>
                </a:solidFill>
                <a:latin typeface="Consolas" panose="020B0609020204030204" pitchFamily="49" charset="0"/>
                <a:ea typeface="楷体_GB2312" pitchFamily="49" charset="-122"/>
              </a:rPr>
              <a:t>printf</a:t>
            </a:r>
            <a:r>
              <a:rPr lang="en-US" altLang="zh-CN" sz="1600" dirty="0">
                <a:solidFill>
                  <a:srgbClr val="002060"/>
                </a:solidFill>
                <a:latin typeface="Consolas" panose="020B0609020204030204" pitchFamily="49" charset="0"/>
                <a:ea typeface="楷体_GB2312" pitchFamily="49" charset="-122"/>
              </a:rPr>
              <a:t>("Average score of course 1: %6.3f\n", s1a/50);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2060"/>
                </a:solidFill>
                <a:latin typeface="Consolas" panose="020B0609020204030204" pitchFamily="49" charset="0"/>
                <a:ea typeface="楷体_GB2312" pitchFamily="49" charset="-122"/>
              </a:rPr>
              <a:t>    </a:t>
            </a:r>
            <a:r>
              <a:rPr lang="en-US" altLang="zh-CN" sz="1600" dirty="0" err="1">
                <a:solidFill>
                  <a:srgbClr val="002060"/>
                </a:solidFill>
                <a:latin typeface="Consolas" panose="020B0609020204030204" pitchFamily="49" charset="0"/>
                <a:ea typeface="楷体_GB2312" pitchFamily="49" charset="-122"/>
              </a:rPr>
              <a:t>printf</a:t>
            </a:r>
            <a:r>
              <a:rPr lang="en-US" altLang="zh-CN" sz="1600" dirty="0">
                <a:solidFill>
                  <a:srgbClr val="002060"/>
                </a:solidFill>
                <a:latin typeface="Consolas" panose="020B0609020204030204" pitchFamily="49" charset="0"/>
                <a:ea typeface="楷体_GB2312" pitchFamily="49" charset="-122"/>
              </a:rPr>
              <a:t>("Average score of course 2: %6.3f\n", s2a/50);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2060"/>
                </a:solidFill>
                <a:latin typeface="Consolas" panose="020B0609020204030204" pitchFamily="49" charset="0"/>
                <a:ea typeface="楷体_GB2312" pitchFamily="49" charset="-122"/>
              </a:rPr>
              <a:t>    </a:t>
            </a:r>
            <a:r>
              <a:rPr lang="en-US" altLang="zh-CN" sz="1600" dirty="0" err="1">
                <a:solidFill>
                  <a:srgbClr val="002060"/>
                </a:solidFill>
                <a:latin typeface="Consolas" panose="020B0609020204030204" pitchFamily="49" charset="0"/>
                <a:ea typeface="楷体_GB2312" pitchFamily="49" charset="-122"/>
              </a:rPr>
              <a:t>printf</a:t>
            </a:r>
            <a:r>
              <a:rPr lang="en-US" altLang="zh-CN" sz="1600" dirty="0">
                <a:solidFill>
                  <a:srgbClr val="002060"/>
                </a:solidFill>
                <a:latin typeface="Consolas" panose="020B0609020204030204" pitchFamily="49" charset="0"/>
                <a:ea typeface="楷体_GB2312" pitchFamily="49" charset="-122"/>
              </a:rPr>
              <a:t>("Average score of course 3: %6.3f\n", s3a/50);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2060"/>
                </a:solidFill>
                <a:latin typeface="Consolas" panose="020B0609020204030204" pitchFamily="49" charset="0"/>
                <a:ea typeface="楷体_GB2312" pitchFamily="49" charset="-122"/>
              </a:rPr>
              <a:t>}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941965"/>
              </p:ext>
            </p:extLst>
          </p:nvPr>
        </p:nvGraphicFramePr>
        <p:xfrm>
          <a:off x="8162719" y="5121565"/>
          <a:ext cx="53816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7" name="包装程序外壳对象" showAsIcon="1" r:id="rId3" imgW="538200" imgH="568440" progId="Package">
                  <p:embed/>
                </p:oleObj>
              </mc:Choice>
              <mc:Fallback>
                <p:oleObj name="包装程序外壳对象" showAsIcon="1" r:id="rId3" imgW="538200" imgH="568440" progId="Package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62719" y="5121565"/>
                        <a:ext cx="538163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2719" y="2987491"/>
            <a:ext cx="1895740" cy="1781424"/>
          </a:xfrm>
          <a:prstGeom prst="rect">
            <a:avLst/>
          </a:prstGeom>
        </p:spPr>
      </p:pic>
      <p:sp>
        <p:nvSpPr>
          <p:cNvPr id="7" name="文本占位符 18"/>
          <p:cNvSpPr txBox="1">
            <a:spLocks/>
          </p:cNvSpPr>
          <p:nvPr/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例题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成绩统计 </a:t>
            </a:r>
            <a:r>
              <a:rPr lang="en-US" altLang="zh-CN" dirty="0" smtClean="0"/>
              <a:t>(</a:t>
            </a:r>
            <a:r>
              <a:rPr lang="zh-CN" altLang="en-US" dirty="0" smtClean="0"/>
              <a:t>文件形式的</a:t>
            </a:r>
            <a:r>
              <a:rPr lang="zh-CN" altLang="en-US" dirty="0"/>
              <a:t>输入数据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631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4.2 </a:t>
            </a:r>
            <a:r>
              <a:rPr lang="zh-CN" altLang="en-US" dirty="0"/>
              <a:t>循环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7" name="文本占位符 18"/>
          <p:cNvSpPr txBox="1">
            <a:spLocks/>
          </p:cNvSpPr>
          <p:nvPr/>
        </p:nvSpPr>
        <p:spPr>
          <a:xfrm>
            <a:off x="520493" y="1404925"/>
            <a:ext cx="7368596" cy="6088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>
                <a:solidFill>
                  <a:srgbClr val="FF0000"/>
                </a:solidFill>
              </a:rPr>
              <a:t>输入重定向</a:t>
            </a:r>
            <a:r>
              <a:rPr lang="en-US" altLang="zh-CN" dirty="0" smtClean="0"/>
              <a:t>】 </a:t>
            </a:r>
            <a:r>
              <a:rPr lang="zh-CN" altLang="en-US" dirty="0" smtClean="0"/>
              <a:t>使用文件形式的输入数据</a:t>
            </a:r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518678" y="1985827"/>
            <a:ext cx="9802283" cy="44831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方法一：</a:t>
            </a:r>
            <a:endParaRPr lang="en-US" altLang="zh-CN" dirty="0" smtClean="0"/>
          </a:p>
          <a:p>
            <a:r>
              <a:rPr lang="en-US" altLang="zh-CN" dirty="0" smtClean="0"/>
              <a:t>Windows </a:t>
            </a:r>
            <a:r>
              <a:rPr lang="en-US" altLang="zh-CN" dirty="0" err="1" smtClean="0"/>
              <a:t>cmd</a:t>
            </a:r>
            <a:r>
              <a:rPr lang="zh-CN" altLang="en-US" dirty="0" smtClean="0"/>
              <a:t>命令行： （输入重定向符号 </a:t>
            </a:r>
            <a:r>
              <a:rPr lang="en-US" altLang="zh-CN" dirty="0" smtClean="0"/>
              <a:t>&lt; </a:t>
            </a:r>
            <a:r>
              <a:rPr lang="zh-CN" altLang="en-US" dirty="0" smtClean="0"/>
              <a:t>）</a:t>
            </a:r>
          </a:p>
          <a:p>
            <a:pPr lvl="1"/>
            <a:r>
              <a:rPr lang="en-US" altLang="zh-CN" b="1" dirty="0" smtClean="0"/>
              <a:t>myprog.exe</a:t>
            </a:r>
            <a:r>
              <a:rPr lang="en-US" altLang="zh-CN" dirty="0" smtClean="0"/>
              <a:t> &lt; </a:t>
            </a:r>
            <a:r>
              <a:rPr lang="en-US" altLang="zh-CN" u="sng" dirty="0" smtClean="0"/>
              <a:t>datafile.txt</a:t>
            </a:r>
          </a:p>
          <a:p>
            <a:pPr lvl="1"/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方法二</a:t>
            </a:r>
            <a:r>
              <a:rPr lang="en-US" altLang="zh-CN" smtClean="0"/>
              <a:t>:</a:t>
            </a:r>
          </a:p>
          <a:p>
            <a:r>
              <a:rPr lang="en-US" altLang="zh-CN" dirty="0" smtClean="0"/>
              <a:t>PowerShell</a:t>
            </a:r>
            <a:r>
              <a:rPr lang="zh-CN" altLang="en-US" dirty="0" smtClean="0"/>
              <a:t>（ 管道操作符 </a:t>
            </a:r>
            <a:r>
              <a:rPr lang="en-US" altLang="zh-CN" dirty="0" smtClean="0"/>
              <a:t>| </a:t>
            </a:r>
            <a:r>
              <a:rPr lang="zh-CN" altLang="en-US" dirty="0" smtClean="0"/>
              <a:t>）</a:t>
            </a:r>
          </a:p>
          <a:p>
            <a:pPr lvl="1"/>
            <a:r>
              <a:rPr lang="en-US" altLang="zh-CN" dirty="0" smtClean="0"/>
              <a:t>Get-Content </a:t>
            </a:r>
            <a:r>
              <a:rPr lang="en-US" altLang="zh-CN" u="sng" dirty="0" smtClean="0"/>
              <a:t>datafile.txt</a:t>
            </a:r>
            <a:r>
              <a:rPr lang="en-US" altLang="zh-CN" dirty="0" smtClean="0"/>
              <a:t> | </a:t>
            </a:r>
            <a:r>
              <a:rPr lang="en-US" altLang="zh-CN" b="1" dirty="0" smtClean="0"/>
              <a:t>myprog.exe</a:t>
            </a:r>
          </a:p>
          <a:p>
            <a:pPr lvl="1"/>
            <a:r>
              <a:rPr lang="en-US" altLang="zh-CN" dirty="0" smtClean="0"/>
              <a:t>cat </a:t>
            </a:r>
            <a:r>
              <a:rPr lang="en-US" altLang="zh-CN" u="sng" dirty="0" smtClean="0"/>
              <a:t>datafile.txt</a:t>
            </a:r>
            <a:r>
              <a:rPr lang="en-US" altLang="zh-CN" dirty="0" smtClean="0"/>
              <a:t> | </a:t>
            </a:r>
            <a:r>
              <a:rPr lang="en-US" altLang="zh-CN" b="1" dirty="0" smtClean="0"/>
              <a:t>myprog.exe</a:t>
            </a:r>
          </a:p>
          <a:p>
            <a:pPr lvl="1"/>
            <a:r>
              <a:rPr lang="en-US" altLang="zh-CN" dirty="0" smtClean="0"/>
              <a:t>type </a:t>
            </a:r>
            <a:r>
              <a:rPr lang="en-US" altLang="zh-CN" u="sng" dirty="0" smtClean="0"/>
              <a:t>datafile.txt</a:t>
            </a:r>
            <a:r>
              <a:rPr lang="en-US" altLang="zh-CN" dirty="0" smtClean="0"/>
              <a:t> | </a:t>
            </a:r>
            <a:r>
              <a:rPr lang="en-US" altLang="zh-CN" b="1" dirty="0" smtClean="0"/>
              <a:t>myprog.exe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941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5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分支结构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9659342" cy="4525919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2. if</a:t>
            </a:r>
            <a:r>
              <a:rPr lang="zh-CN" altLang="en-US" b="1" dirty="0"/>
              <a:t>语句</a:t>
            </a:r>
            <a:r>
              <a:rPr lang="zh-CN" altLang="en-US" b="1" dirty="0" smtClean="0"/>
              <a:t>的用法说明</a:t>
            </a:r>
            <a:endParaRPr lang="en-US" altLang="zh-CN" b="1" dirty="0" smtClean="0"/>
          </a:p>
          <a:p>
            <a:endParaRPr lang="en-US" altLang="zh-CN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 smtClean="0"/>
              <a:t>无论是上述哪</a:t>
            </a:r>
            <a:r>
              <a:rPr lang="zh-CN" altLang="en-US" dirty="0"/>
              <a:t>种形式，一条</a:t>
            </a:r>
            <a:r>
              <a:rPr lang="en-US" altLang="zh-CN" dirty="0"/>
              <a:t>if</a:t>
            </a:r>
            <a:r>
              <a:rPr lang="zh-CN" altLang="en-US" dirty="0"/>
              <a:t>语句，包括</a:t>
            </a:r>
            <a:r>
              <a:rPr lang="en-US" altLang="zh-CN" dirty="0"/>
              <a:t>else</a:t>
            </a:r>
            <a:r>
              <a:rPr lang="zh-CN" altLang="en-US" dirty="0"/>
              <a:t>子句，只算作一条语句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dirty="0"/>
              <a:t>if</a:t>
            </a:r>
            <a:r>
              <a:rPr lang="zh-CN" altLang="en-US" dirty="0"/>
              <a:t>语句中的子句，可以是一条</a:t>
            </a:r>
            <a:r>
              <a:rPr lang="zh-CN" altLang="en-US" b="1" dirty="0"/>
              <a:t>任何类型</a:t>
            </a:r>
            <a:r>
              <a:rPr lang="zh-CN" altLang="en-US" dirty="0"/>
              <a:t>的语句，包括</a:t>
            </a:r>
            <a:r>
              <a:rPr lang="zh-CN" altLang="en-US" b="1" dirty="0"/>
              <a:t>表达式语句</a:t>
            </a:r>
            <a:r>
              <a:rPr lang="zh-CN" altLang="en-US" dirty="0"/>
              <a:t>、</a:t>
            </a:r>
            <a:r>
              <a:rPr lang="zh-CN" altLang="en-US" b="1" dirty="0"/>
              <a:t>空语句</a:t>
            </a:r>
            <a:r>
              <a:rPr lang="zh-CN" altLang="en-US" dirty="0"/>
              <a:t>、</a:t>
            </a:r>
            <a:r>
              <a:rPr lang="zh-CN" altLang="en-US" b="1" dirty="0"/>
              <a:t>复合语句</a:t>
            </a:r>
            <a:r>
              <a:rPr lang="zh-CN" altLang="en-US" dirty="0"/>
              <a:t>、</a:t>
            </a:r>
            <a:r>
              <a:rPr lang="zh-CN" altLang="en-US" b="1" dirty="0"/>
              <a:t>控制语句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/>
              <a:t>子句末尾的</a:t>
            </a:r>
            <a:r>
              <a:rPr lang="zh-CN" altLang="en-US" b="1" dirty="0"/>
              <a:t>分号</a:t>
            </a:r>
            <a:r>
              <a:rPr lang="zh-CN" altLang="en-US" dirty="0"/>
              <a:t>，只表示</a:t>
            </a:r>
            <a:r>
              <a:rPr lang="zh-CN" altLang="en-US" b="1" dirty="0"/>
              <a:t>子句</a:t>
            </a:r>
            <a:r>
              <a:rPr lang="zh-CN" altLang="en-US" dirty="0"/>
              <a:t>的结束，不表示</a:t>
            </a:r>
            <a:r>
              <a:rPr lang="en-US" altLang="zh-CN" dirty="0"/>
              <a:t>if</a:t>
            </a:r>
            <a:r>
              <a:rPr lang="zh-CN" altLang="en-US" dirty="0"/>
              <a:t>语句结束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 smtClean="0"/>
              <a:t>复合语句末尾没有分号，即大括号后面不需要分号。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45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50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循环结构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b="1" dirty="0" smtClean="0"/>
              <a:t>多重循环 </a:t>
            </a:r>
            <a:r>
              <a:rPr lang="en-US" altLang="zh-CN" dirty="0" smtClean="0"/>
              <a:t>/ </a:t>
            </a:r>
            <a:r>
              <a:rPr lang="zh-CN" altLang="en-US" dirty="0" smtClean="0"/>
              <a:t>循环嵌套</a:t>
            </a:r>
            <a:endParaRPr lang="en-US" altLang="zh-CN" dirty="0" smtClean="0"/>
          </a:p>
          <a:p>
            <a:pPr lvl="1"/>
            <a:r>
              <a:rPr lang="zh-CN" altLang="en-US" dirty="0"/>
              <a:t>如果循环语句的循环体中又出现循环语句，就构成多重循环</a:t>
            </a:r>
            <a:r>
              <a:rPr lang="zh-CN" altLang="en-US" dirty="0" smtClean="0"/>
              <a:t>结构</a:t>
            </a:r>
            <a:r>
              <a:rPr lang="en-US" altLang="zh-CN" dirty="0" smtClean="0"/>
              <a:t>(</a:t>
            </a:r>
            <a:r>
              <a:rPr lang="zh-CN" altLang="en-US" dirty="0" smtClean="0"/>
              <a:t>即循环嵌套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外层</a:t>
            </a:r>
            <a:r>
              <a:rPr lang="zh-CN" altLang="en-US" dirty="0" smtClean="0"/>
              <a:t>循环执行一</a:t>
            </a:r>
            <a:r>
              <a:rPr lang="zh-CN" altLang="en-US" dirty="0"/>
              <a:t>次，内层</a:t>
            </a:r>
            <a:r>
              <a:rPr lang="zh-CN" altLang="en-US" dirty="0" smtClean="0"/>
              <a:t>循环从头到尾完整执行一遍。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例：</a:t>
            </a:r>
            <a:r>
              <a:rPr lang="en-US" altLang="zh-CN" dirty="0" smtClean="0"/>
              <a:t>2</a:t>
            </a:r>
            <a:r>
              <a:rPr lang="zh-CN" altLang="en-US" dirty="0" smtClean="0"/>
              <a:t>层嵌套的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循环见右图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286" y="1518312"/>
            <a:ext cx="6506987" cy="3660180"/>
          </a:xfrm>
        </p:spPr>
      </p:pic>
    </p:spTree>
    <p:extLst>
      <p:ext uri="{BB962C8B-B14F-4D97-AF65-F5344CB8AC3E}">
        <p14:creationId xmlns:p14="http://schemas.microsoft.com/office/powerpoint/2010/main" val="329451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51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循环结构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06489" y="2005762"/>
            <a:ext cx="5104797" cy="417120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#include&lt;</a:t>
            </a:r>
            <a:r>
              <a:rPr lang="en-US" altLang="zh-CN" sz="2000" dirty="0" err="1"/>
              <a:t>math.h</a:t>
            </a:r>
            <a:r>
              <a:rPr lang="en-US" altLang="zh-CN" sz="2000" dirty="0"/>
              <a:t>&gt;</a:t>
            </a:r>
          </a:p>
          <a:p>
            <a:pPr marL="0" indent="0">
              <a:buNone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main</a:t>
            </a:r>
            <a:r>
              <a:rPr lang="en-US" altLang="zh-CN" sz="2000" dirty="0"/>
              <a:t>()</a:t>
            </a:r>
          </a:p>
          <a:p>
            <a:pPr marL="0" indent="0">
              <a:buNone/>
            </a:pPr>
            <a:r>
              <a:rPr lang="en-US" altLang="zh-CN" sz="2000" dirty="0"/>
              <a:t>{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m,i,k,n</a:t>
            </a:r>
            <a:r>
              <a:rPr lang="en-US" altLang="zh-CN" sz="2000" dirty="0"/>
              <a:t>=0;</a:t>
            </a:r>
          </a:p>
          <a:p>
            <a:pPr marL="0" indent="0">
              <a:buNone/>
            </a:pPr>
            <a:r>
              <a:rPr lang="en-US" altLang="zh-CN" sz="2000" dirty="0"/>
              <a:t> for(m=101;m&lt;=200;m=m+2)</a:t>
            </a:r>
          </a:p>
          <a:p>
            <a:pPr marL="0" indent="0">
              <a:buNone/>
            </a:pPr>
            <a:r>
              <a:rPr lang="en-US" altLang="zh-CN" sz="2000" dirty="0"/>
              <a:t> {</a:t>
            </a:r>
          </a:p>
          <a:p>
            <a:pPr marL="0" indent="0">
              <a:buNone/>
            </a:pPr>
            <a:r>
              <a:rPr lang="en-US" altLang="zh-CN" sz="2000" dirty="0"/>
              <a:t>    k=</a:t>
            </a:r>
            <a:r>
              <a:rPr lang="en-US" altLang="zh-CN" sz="2000" dirty="0" err="1"/>
              <a:t>sqrt</a:t>
            </a:r>
            <a:r>
              <a:rPr lang="en-US" altLang="zh-CN" sz="2000" dirty="0"/>
              <a:t>(m);</a:t>
            </a:r>
          </a:p>
          <a:p>
            <a:pPr marL="0" indent="0">
              <a:buNone/>
            </a:pPr>
            <a:r>
              <a:rPr lang="en-US" altLang="zh-CN" sz="2000" dirty="0"/>
              <a:t>    for(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=2;i&lt;=</a:t>
            </a:r>
            <a:r>
              <a:rPr lang="en-US" altLang="zh-CN" sz="2000" dirty="0" err="1"/>
              <a:t>k;i</a:t>
            </a:r>
            <a:r>
              <a:rPr lang="en-US" altLang="zh-CN" sz="2000" dirty="0"/>
              <a:t>++)</a:t>
            </a:r>
          </a:p>
          <a:p>
            <a:pPr marL="0" indent="0">
              <a:buNone/>
            </a:pPr>
            <a:r>
              <a:rPr lang="en-US" altLang="zh-CN" sz="2000" dirty="0"/>
              <a:t>        if(</a:t>
            </a:r>
            <a:r>
              <a:rPr lang="en-US" altLang="zh-CN" sz="2000" dirty="0" err="1"/>
              <a:t>m%i</a:t>
            </a:r>
            <a:r>
              <a:rPr lang="en-US" altLang="zh-CN" sz="2000" dirty="0"/>
              <a:t>==0)break;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endParaRPr lang="zh-CN" altLang="en-US" sz="2000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6242180" y="2005762"/>
            <a:ext cx="5111620" cy="4171201"/>
          </a:xfrm>
        </p:spPr>
        <p:txBody>
          <a:bodyPr/>
          <a:lstStyle/>
          <a:p>
            <a:pPr marL="0" indent="0">
              <a:buNone/>
            </a:pPr>
            <a:r>
              <a:rPr lang="pt-BR" altLang="zh-CN" sz="2000" dirty="0" smtClean="0"/>
              <a:t>   </a:t>
            </a:r>
            <a:r>
              <a:rPr lang="pt-BR" altLang="zh-CN" sz="2000" dirty="0"/>
              <a:t>if(i&gt;=k+1)</a:t>
            </a:r>
          </a:p>
          <a:p>
            <a:pPr marL="0" indent="0">
              <a:buNone/>
            </a:pPr>
            <a:r>
              <a:rPr lang="pt-BR" altLang="zh-CN" sz="2000" dirty="0"/>
              <a:t>    {</a:t>
            </a:r>
          </a:p>
          <a:p>
            <a:pPr marL="0" indent="0">
              <a:buNone/>
            </a:pPr>
            <a:r>
              <a:rPr lang="pt-BR" altLang="zh-CN" sz="2000" dirty="0"/>
              <a:t>       printf(“%d”,m);</a:t>
            </a:r>
          </a:p>
          <a:p>
            <a:pPr marL="0" indent="0">
              <a:buNone/>
            </a:pPr>
            <a:r>
              <a:rPr lang="pt-BR" altLang="zh-CN" sz="2000" dirty="0"/>
              <a:t>       n=n+1;</a:t>
            </a:r>
          </a:p>
          <a:p>
            <a:pPr marL="0" indent="0">
              <a:buNone/>
            </a:pPr>
            <a:r>
              <a:rPr lang="pt-BR" altLang="zh-CN" sz="2000" dirty="0"/>
              <a:t>     }</a:t>
            </a:r>
          </a:p>
          <a:p>
            <a:pPr marL="0" indent="0">
              <a:buNone/>
            </a:pPr>
            <a:r>
              <a:rPr lang="pt-BR" altLang="zh-CN" sz="2000" dirty="0"/>
              <a:t>      if(n%10==0)printf(“\n”);</a:t>
            </a:r>
          </a:p>
          <a:p>
            <a:pPr marL="0" indent="0">
              <a:buNone/>
            </a:pPr>
            <a:r>
              <a:rPr lang="pt-BR" altLang="zh-CN" sz="2000" dirty="0"/>
              <a:t> }</a:t>
            </a:r>
          </a:p>
          <a:p>
            <a:pPr marL="0" indent="0">
              <a:buNone/>
            </a:pPr>
            <a:r>
              <a:rPr lang="pt-BR" altLang="zh-CN" sz="2000" dirty="0"/>
              <a:t> printf(“\n”);</a:t>
            </a:r>
          </a:p>
          <a:p>
            <a:pPr marL="0" indent="0">
              <a:buNone/>
            </a:pPr>
            <a:r>
              <a:rPr lang="pt-BR" altLang="zh-CN" sz="2000" dirty="0" smtClean="0"/>
              <a:t>}</a:t>
            </a:r>
            <a:endParaRPr lang="zh-CN" altLang="en-US" sz="2000" dirty="0"/>
          </a:p>
        </p:txBody>
      </p:sp>
      <p:sp>
        <p:nvSpPr>
          <p:cNvPr id="7" name="文本占位符 18"/>
          <p:cNvSpPr txBox="1">
            <a:spLocks/>
          </p:cNvSpPr>
          <p:nvPr/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例题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求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200</a:t>
            </a:r>
            <a:r>
              <a:rPr lang="zh-CN" altLang="en-US" dirty="0" smtClean="0"/>
              <a:t>之间的全部素数。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4339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8"/>
          <p:cNvSpPr txBox="1">
            <a:spLocks/>
          </p:cNvSpPr>
          <p:nvPr/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例题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求水仙花数</a:t>
            </a:r>
            <a:endParaRPr lang="zh-CN" altLang="en-US" dirty="0"/>
          </a:p>
        </p:txBody>
      </p:sp>
      <p:sp>
        <p:nvSpPr>
          <p:cNvPr id="6" name="标题 3"/>
          <p:cNvSpPr txBox="1">
            <a:spLocks/>
          </p:cNvSpPr>
          <p:nvPr/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smtClean="0"/>
              <a:t>4.2 </a:t>
            </a:r>
            <a:r>
              <a:rPr lang="zh-CN" altLang="en-US" smtClean="0"/>
              <a:t>循环结构</a:t>
            </a:r>
            <a:endParaRPr lang="zh-CN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87829" y="1838131"/>
            <a:ext cx="5075853" cy="4257869"/>
          </a:xfrm>
          <a:prstGeom prst="rect">
            <a:avLst/>
          </a:prstGeom>
          <a:noFill/>
          <a:ln>
            <a:solidFill>
              <a:srgbClr val="008000"/>
            </a:solidFill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 sz="1800" b="1" dirty="0" smtClean="0"/>
              <a:t>#include &lt;</a:t>
            </a:r>
            <a:r>
              <a:rPr lang="en-US" altLang="zh-CN" sz="1800" b="1" dirty="0" err="1" smtClean="0"/>
              <a:t>stdio.h</a:t>
            </a:r>
            <a:r>
              <a:rPr lang="en-US" altLang="zh-CN" sz="1800" b="1" dirty="0" smtClean="0"/>
              <a:t>&gt;</a:t>
            </a:r>
          </a:p>
          <a:p>
            <a:pPr>
              <a:buFont typeface="Monotype Sorts" pitchFamily="2" charset="2"/>
              <a:buNone/>
            </a:pPr>
            <a:r>
              <a:rPr lang="en-US" altLang="zh-CN" sz="1800" b="1" dirty="0" err="1" smtClean="0"/>
              <a:t>int</a:t>
            </a:r>
            <a:r>
              <a:rPr lang="en-US" altLang="zh-CN" sz="1800" b="1" dirty="0" smtClean="0"/>
              <a:t> main</a:t>
            </a:r>
            <a:r>
              <a:rPr lang="en-US" altLang="zh-CN" sz="1800" b="1" dirty="0"/>
              <a:t>() </a:t>
            </a:r>
            <a:r>
              <a:rPr lang="en-US" altLang="zh-CN" sz="1800" b="1" dirty="0">
                <a:latin typeface="Helvetica" pitchFamily="34" charset="0"/>
              </a:rPr>
              <a:t> </a:t>
            </a:r>
            <a:r>
              <a:rPr lang="en-US" altLang="zh-CN" sz="1800" b="1" dirty="0"/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altLang="zh-CN" sz="1800" b="1" dirty="0"/>
              <a:t>{ </a:t>
            </a:r>
            <a:r>
              <a:rPr lang="en-US" altLang="zh-CN" sz="1800" b="1" dirty="0">
                <a:latin typeface="Helvetica" pitchFamily="34" charset="0"/>
              </a:rPr>
              <a:t> </a:t>
            </a:r>
            <a:r>
              <a:rPr lang="en-US" altLang="zh-CN" sz="1800" b="1" dirty="0"/>
              <a:t> </a:t>
            </a:r>
            <a:br>
              <a:rPr lang="en-US" altLang="zh-CN" sz="1800" b="1" dirty="0"/>
            </a:br>
            <a:r>
              <a:rPr lang="en-US" altLang="zh-CN" sz="1800" b="1" dirty="0">
                <a:latin typeface="Helvetica" pitchFamily="34" charset="0"/>
              </a:rPr>
              <a:t> </a:t>
            </a:r>
            <a:r>
              <a:rPr lang="en-US" altLang="zh-CN" sz="1800" b="1" dirty="0"/>
              <a:t> </a:t>
            </a:r>
            <a:r>
              <a:rPr lang="en-US" altLang="zh-CN" sz="1800" b="1" dirty="0">
                <a:latin typeface="Helvetica" pitchFamily="34" charset="0"/>
              </a:rPr>
              <a:t> 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</a:t>
            </a:r>
            <a:r>
              <a:rPr lang="en-US" altLang="zh-CN" sz="1800" b="1" dirty="0">
                <a:latin typeface="Helvetica" pitchFamily="34" charset="0"/>
              </a:rPr>
              <a:t> 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i,j,k,n</a:t>
            </a:r>
            <a:r>
              <a:rPr lang="en-US" altLang="zh-CN" sz="1800" b="1" dirty="0"/>
              <a:t>; </a:t>
            </a:r>
            <a:r>
              <a:rPr lang="en-US" altLang="zh-CN" sz="1800" b="1" dirty="0">
                <a:latin typeface="Helvetica" pitchFamily="34" charset="0"/>
              </a:rPr>
              <a:t> </a:t>
            </a:r>
            <a:r>
              <a:rPr lang="en-US" altLang="zh-CN" sz="1800" b="1" dirty="0"/>
              <a:t> </a:t>
            </a:r>
            <a:br>
              <a:rPr lang="en-US" altLang="zh-CN" sz="1800" b="1" dirty="0"/>
            </a:br>
            <a:r>
              <a:rPr lang="en-US" altLang="zh-CN" sz="1800" b="1" dirty="0">
                <a:latin typeface="Helvetica" pitchFamily="34" charset="0"/>
              </a:rPr>
              <a:t> </a:t>
            </a:r>
            <a:r>
              <a:rPr lang="en-US" altLang="zh-CN" sz="1800" b="1" dirty="0"/>
              <a:t> </a:t>
            </a:r>
            <a:r>
              <a:rPr lang="en-US" altLang="zh-CN" sz="1800" b="1" dirty="0">
                <a:latin typeface="Helvetica" pitchFamily="34" charset="0"/>
              </a:rPr>
              <a:t> 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printf</a:t>
            </a:r>
            <a:r>
              <a:rPr lang="en-US" altLang="zh-CN" sz="1800" b="1" dirty="0"/>
              <a:t>("'</a:t>
            </a:r>
            <a:r>
              <a:rPr lang="zh-CN" altLang="en-US" sz="1800" b="1" dirty="0"/>
              <a:t>水仙花数</a:t>
            </a:r>
            <a:r>
              <a:rPr lang="en-US" altLang="zh-CN" sz="1800" b="1" dirty="0"/>
              <a:t>'</a:t>
            </a:r>
            <a:r>
              <a:rPr lang="zh-CN" altLang="en-US" sz="1800" b="1" dirty="0"/>
              <a:t>是</a:t>
            </a:r>
            <a:r>
              <a:rPr lang="en-US" altLang="zh-CN" sz="1800" b="1" dirty="0"/>
              <a:t>:"); </a:t>
            </a:r>
            <a:r>
              <a:rPr lang="en-US" altLang="zh-CN" sz="1800" b="1" dirty="0">
                <a:latin typeface="Helvetica" pitchFamily="34" charset="0"/>
              </a:rPr>
              <a:t> </a:t>
            </a:r>
            <a:r>
              <a:rPr lang="en-US" altLang="zh-CN" sz="1800" b="1" dirty="0"/>
              <a:t> </a:t>
            </a:r>
            <a:br>
              <a:rPr lang="en-US" altLang="zh-CN" sz="1800" b="1" dirty="0"/>
            </a:br>
            <a:r>
              <a:rPr lang="en-US" altLang="zh-CN" sz="1800" b="1" dirty="0">
                <a:latin typeface="Helvetica" pitchFamily="34" charset="0"/>
              </a:rPr>
              <a:t> </a:t>
            </a:r>
            <a:r>
              <a:rPr lang="en-US" altLang="zh-CN" sz="1800" b="1" dirty="0"/>
              <a:t> </a:t>
            </a:r>
            <a:r>
              <a:rPr lang="en-US" altLang="zh-CN" sz="1800" b="1" dirty="0">
                <a:latin typeface="Helvetica" pitchFamily="34" charset="0"/>
              </a:rPr>
              <a:t> </a:t>
            </a:r>
            <a:r>
              <a:rPr lang="en-US" altLang="zh-CN" sz="1800" b="1" dirty="0"/>
              <a:t> for </a:t>
            </a:r>
            <a:r>
              <a:rPr lang="en-US" altLang="zh-CN" sz="1800" b="1" dirty="0">
                <a:latin typeface="Helvetica" pitchFamily="34" charset="0"/>
              </a:rPr>
              <a:t> </a:t>
            </a:r>
            <a:r>
              <a:rPr lang="en-US" altLang="zh-CN" sz="1800" b="1" dirty="0"/>
              <a:t> (n=100;n&lt;1000;n++) </a:t>
            </a:r>
            <a:r>
              <a:rPr lang="en-US" altLang="zh-CN" sz="1800" b="1" dirty="0">
                <a:latin typeface="Helvetica" pitchFamily="34" charset="0"/>
              </a:rPr>
              <a:t> </a:t>
            </a:r>
            <a:r>
              <a:rPr lang="en-US" altLang="zh-CN" sz="1800" b="1" dirty="0"/>
              <a:t> </a:t>
            </a:r>
            <a:br>
              <a:rPr lang="en-US" altLang="zh-CN" sz="1800" b="1" dirty="0"/>
            </a:br>
            <a:r>
              <a:rPr lang="en-US" altLang="zh-CN" sz="1800" b="1" dirty="0">
                <a:latin typeface="Helvetica" pitchFamily="34" charset="0"/>
              </a:rPr>
              <a:t> </a:t>
            </a:r>
            <a:r>
              <a:rPr lang="en-US" altLang="zh-CN" sz="1800" b="1" dirty="0"/>
              <a:t>   { </a:t>
            </a:r>
            <a:r>
              <a:rPr lang="en-US" altLang="zh-CN" sz="1800" b="1" dirty="0">
                <a:latin typeface="Helvetica" pitchFamily="34" charset="0"/>
              </a:rPr>
              <a:t> </a:t>
            </a:r>
            <a:r>
              <a:rPr lang="en-US" altLang="zh-CN" sz="1800" b="1" dirty="0"/>
              <a:t> </a:t>
            </a:r>
            <a:br>
              <a:rPr lang="en-US" altLang="zh-CN" sz="1800" b="1" dirty="0"/>
            </a:br>
            <a:r>
              <a:rPr lang="en-US" altLang="zh-CN" sz="1800" b="1" dirty="0">
                <a:latin typeface="Helvetica" pitchFamily="34" charset="0"/>
              </a:rPr>
              <a:t> </a:t>
            </a:r>
            <a:r>
              <a:rPr lang="en-US" altLang="zh-CN" sz="1800" b="1" dirty="0"/>
              <a:t> </a:t>
            </a:r>
            <a:r>
              <a:rPr lang="en-US" altLang="zh-CN" sz="1800" b="1" dirty="0">
                <a:latin typeface="Helvetica" pitchFamily="34" charset="0"/>
              </a:rPr>
              <a:t> </a:t>
            </a:r>
            <a:r>
              <a:rPr lang="en-US" altLang="zh-CN" sz="1800" b="1" dirty="0"/>
              <a:t> 	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=n/100; </a:t>
            </a:r>
            <a:r>
              <a:rPr lang="en-US" altLang="zh-CN" sz="1800" b="1" dirty="0">
                <a:latin typeface="Helvetica" pitchFamily="34" charset="0"/>
              </a:rPr>
              <a:t> </a:t>
            </a:r>
            <a:r>
              <a:rPr lang="en-US" altLang="zh-CN" sz="1800" b="1" dirty="0"/>
              <a:t> </a:t>
            </a:r>
            <a:br>
              <a:rPr lang="en-US" altLang="zh-CN" sz="1800" b="1" dirty="0"/>
            </a:br>
            <a:r>
              <a:rPr lang="en-US" altLang="zh-CN" sz="1800" b="1" dirty="0">
                <a:latin typeface="Helvetica" pitchFamily="34" charset="0"/>
              </a:rPr>
              <a:t> </a:t>
            </a:r>
            <a:r>
              <a:rPr lang="en-US" altLang="zh-CN" sz="1800" b="1" dirty="0"/>
              <a:t> </a:t>
            </a:r>
            <a:r>
              <a:rPr lang="en-US" altLang="zh-CN" sz="1800" b="1" dirty="0">
                <a:latin typeface="Helvetica" pitchFamily="34" charset="0"/>
              </a:rPr>
              <a:t> </a:t>
            </a:r>
            <a:r>
              <a:rPr lang="en-US" altLang="zh-CN" sz="1800" b="1" dirty="0"/>
              <a:t> 	j=n/10-i*10; </a:t>
            </a:r>
            <a:r>
              <a:rPr lang="en-US" altLang="zh-CN" sz="1800" b="1" dirty="0">
                <a:latin typeface="Helvetica" pitchFamily="34" charset="0"/>
              </a:rPr>
              <a:t> </a:t>
            </a:r>
            <a:r>
              <a:rPr lang="en-US" altLang="zh-CN" sz="1800" b="1" dirty="0"/>
              <a:t> </a:t>
            </a:r>
            <a:br>
              <a:rPr lang="en-US" altLang="zh-CN" sz="1800" b="1" dirty="0"/>
            </a:br>
            <a:r>
              <a:rPr lang="en-US" altLang="zh-CN" sz="1800" b="1" dirty="0">
                <a:latin typeface="Helvetica" pitchFamily="34" charset="0"/>
              </a:rPr>
              <a:t> </a:t>
            </a:r>
            <a:r>
              <a:rPr lang="en-US" altLang="zh-CN" sz="1800" b="1" dirty="0"/>
              <a:t> </a:t>
            </a:r>
            <a:r>
              <a:rPr lang="en-US" altLang="zh-CN" sz="1800" b="1" dirty="0">
                <a:latin typeface="Helvetica" pitchFamily="34" charset="0"/>
              </a:rPr>
              <a:t> </a:t>
            </a:r>
            <a:r>
              <a:rPr lang="en-US" altLang="zh-CN" sz="1800" b="1" dirty="0"/>
              <a:t> 	k=n%10; </a:t>
            </a:r>
            <a:r>
              <a:rPr lang="en-US" altLang="zh-CN" sz="1800" b="1" dirty="0">
                <a:latin typeface="Helvetica" pitchFamily="34" charset="0"/>
              </a:rPr>
              <a:t> </a:t>
            </a:r>
            <a:r>
              <a:rPr lang="en-US" altLang="zh-CN" sz="1800" b="1" dirty="0"/>
              <a:t> </a:t>
            </a:r>
            <a:br>
              <a:rPr lang="en-US" altLang="zh-CN" sz="1800" b="1" dirty="0"/>
            </a:br>
            <a:r>
              <a:rPr lang="en-US" altLang="zh-CN" sz="1800" b="1" dirty="0">
                <a:latin typeface="Helvetica" pitchFamily="34" charset="0"/>
              </a:rPr>
              <a:t> </a:t>
            </a:r>
            <a:r>
              <a:rPr lang="en-US" altLang="zh-CN" sz="1800" b="1" dirty="0"/>
              <a:t> </a:t>
            </a:r>
            <a:r>
              <a:rPr lang="en-US" altLang="zh-CN" sz="1800" b="1" dirty="0">
                <a:latin typeface="Helvetica" pitchFamily="34" charset="0"/>
              </a:rPr>
              <a:t> </a:t>
            </a:r>
            <a:r>
              <a:rPr lang="en-US" altLang="zh-CN" sz="1800" b="1" dirty="0"/>
              <a:t> 	if(n==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*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*</a:t>
            </a:r>
            <a:r>
              <a:rPr lang="en-US" altLang="zh-CN" sz="1800" b="1" dirty="0" err="1"/>
              <a:t>i+j</a:t>
            </a:r>
            <a:r>
              <a:rPr lang="en-US" altLang="zh-CN" sz="1800" b="1" dirty="0"/>
              <a:t>*j*</a:t>
            </a:r>
            <a:r>
              <a:rPr lang="en-US" altLang="zh-CN" sz="1800" b="1" dirty="0" err="1"/>
              <a:t>j+k</a:t>
            </a:r>
            <a:r>
              <a:rPr lang="en-US" altLang="zh-CN" sz="1800" b="1" dirty="0"/>
              <a:t>*k*k) </a:t>
            </a:r>
            <a:r>
              <a:rPr lang="en-US" altLang="zh-CN" sz="1800" b="1" dirty="0">
                <a:latin typeface="Helvetica" pitchFamily="34" charset="0"/>
              </a:rPr>
              <a:t> 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printf</a:t>
            </a:r>
            <a:r>
              <a:rPr lang="en-US" altLang="zh-CN" sz="1800" b="1" dirty="0"/>
              <a:t>("%d ",n); </a:t>
            </a:r>
            <a:r>
              <a:rPr lang="en-US" altLang="zh-CN" sz="1800" b="1" dirty="0">
                <a:latin typeface="Helvetica" pitchFamily="34" charset="0"/>
              </a:rPr>
              <a:t> </a:t>
            </a:r>
            <a:r>
              <a:rPr lang="en-US" altLang="zh-CN" sz="1800" b="1" dirty="0"/>
              <a:t> </a:t>
            </a:r>
            <a:br>
              <a:rPr lang="en-US" altLang="zh-CN" sz="1800" b="1" dirty="0"/>
            </a:br>
            <a:r>
              <a:rPr lang="en-US" altLang="zh-CN" sz="1800" b="1" dirty="0">
                <a:latin typeface="Helvetica" pitchFamily="34" charset="0"/>
              </a:rPr>
              <a:t> </a:t>
            </a:r>
            <a:r>
              <a:rPr lang="en-US" altLang="zh-CN" sz="1800" b="1" dirty="0"/>
              <a:t>   } </a:t>
            </a:r>
            <a:r>
              <a:rPr lang="en-US" altLang="zh-CN" sz="1800" b="1" dirty="0">
                <a:latin typeface="Helvetica" pitchFamily="34" charset="0"/>
              </a:rPr>
              <a:t> </a:t>
            </a:r>
            <a:r>
              <a:rPr lang="en-US" altLang="zh-CN" sz="1800" b="1" dirty="0"/>
              <a:t> </a:t>
            </a:r>
            <a:br>
              <a:rPr lang="en-US" altLang="zh-CN" sz="1800" b="1" dirty="0"/>
            </a:br>
            <a:r>
              <a:rPr lang="en-US" altLang="zh-CN" sz="1800" b="1" dirty="0">
                <a:latin typeface="Helvetica" pitchFamily="34" charset="0"/>
              </a:rPr>
              <a:t> </a:t>
            </a:r>
            <a:r>
              <a:rPr lang="en-US" altLang="zh-CN" sz="1800" b="1" dirty="0"/>
              <a:t>   </a:t>
            </a:r>
            <a:r>
              <a:rPr lang="en-US" altLang="zh-CN" sz="1800" b="1" dirty="0" err="1"/>
              <a:t>printf</a:t>
            </a:r>
            <a:r>
              <a:rPr lang="en-US" altLang="zh-CN" sz="1800" b="1" dirty="0"/>
              <a:t>("\n"); </a:t>
            </a:r>
            <a:r>
              <a:rPr lang="en-US" altLang="zh-CN" sz="1800" b="1" dirty="0">
                <a:latin typeface="Helvetica" pitchFamily="34" charset="0"/>
              </a:rPr>
              <a:t> </a:t>
            </a:r>
            <a:r>
              <a:rPr lang="en-US" altLang="zh-CN" sz="1800" b="1" dirty="0"/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altLang="zh-CN" sz="1800" b="1" dirty="0"/>
              <a:t>} 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831633" y="1838130"/>
            <a:ext cx="6456783" cy="4257869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1800" b="1" dirty="0">
                <a:latin typeface="+mn-lt"/>
                <a:ea typeface="+mn-ea"/>
              </a:rPr>
              <a:t>#include &lt;</a:t>
            </a:r>
            <a:r>
              <a:rPr lang="en-US" altLang="zh-CN" sz="1800" b="1" dirty="0" err="1">
                <a:latin typeface="+mn-lt"/>
                <a:ea typeface="+mn-ea"/>
              </a:rPr>
              <a:t>stdio.h</a:t>
            </a:r>
            <a:r>
              <a:rPr lang="en-US" altLang="zh-CN" sz="1800" b="1" dirty="0">
                <a:latin typeface="+mn-lt"/>
                <a:ea typeface="+mn-ea"/>
              </a:rPr>
              <a:t>&gt;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1800" b="1" dirty="0" err="1" smtClean="0">
                <a:latin typeface="+mn-lt"/>
                <a:ea typeface="+mn-ea"/>
              </a:rPr>
              <a:t>int</a:t>
            </a:r>
            <a:r>
              <a:rPr lang="en-US" altLang="zh-CN" sz="1800" b="1" dirty="0" smtClean="0">
                <a:latin typeface="+mn-lt"/>
                <a:ea typeface="+mn-ea"/>
              </a:rPr>
              <a:t> main</a:t>
            </a:r>
            <a:r>
              <a:rPr lang="en-US" altLang="zh-CN" sz="1800" b="1" dirty="0">
                <a:latin typeface="+mn-lt"/>
                <a:ea typeface="+mn-ea"/>
              </a:rPr>
              <a:t>()   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1800" b="1" dirty="0">
                <a:latin typeface="+mn-lt"/>
                <a:ea typeface="+mn-ea"/>
              </a:rPr>
              <a:t>{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1800" b="1" dirty="0">
                <a:latin typeface="+mn-lt"/>
                <a:ea typeface="+mn-ea"/>
              </a:rPr>
              <a:t>	</a:t>
            </a:r>
            <a:r>
              <a:rPr lang="en-US" altLang="zh-CN" sz="1800" b="1" dirty="0" err="1">
                <a:latin typeface="+mn-lt"/>
                <a:ea typeface="+mn-ea"/>
              </a:rPr>
              <a:t>int</a:t>
            </a:r>
            <a:r>
              <a:rPr lang="en-US" altLang="zh-CN" sz="1800" b="1" dirty="0">
                <a:latin typeface="+mn-lt"/>
                <a:ea typeface="+mn-ea"/>
              </a:rPr>
              <a:t>   a=1,b=0,c=0</a:t>
            </a:r>
            <a:r>
              <a:rPr lang="zh-CN" altLang="en-US" sz="1800" b="1" dirty="0">
                <a:latin typeface="+mn-lt"/>
                <a:ea typeface="+mn-ea"/>
              </a:rPr>
              <a:t>，</a:t>
            </a:r>
            <a:r>
              <a:rPr lang="en-US" altLang="zh-CN" sz="1800" b="1" dirty="0">
                <a:latin typeface="+mn-lt"/>
                <a:ea typeface="+mn-ea"/>
              </a:rPr>
              <a:t>t;   </a:t>
            </a:r>
            <a:br>
              <a:rPr lang="en-US" altLang="zh-CN" sz="1800" b="1" dirty="0">
                <a:latin typeface="+mn-lt"/>
                <a:ea typeface="+mn-ea"/>
              </a:rPr>
            </a:br>
            <a:r>
              <a:rPr lang="en-US" altLang="zh-CN" sz="1800" b="1" dirty="0">
                <a:latin typeface="+mn-lt"/>
                <a:ea typeface="+mn-ea"/>
              </a:rPr>
              <a:t>while(a&lt;10)   </a:t>
            </a:r>
            <a:br>
              <a:rPr lang="en-US" altLang="zh-CN" sz="1800" b="1" dirty="0">
                <a:latin typeface="+mn-lt"/>
                <a:ea typeface="+mn-ea"/>
              </a:rPr>
            </a:br>
            <a:r>
              <a:rPr lang="en-US" altLang="zh-CN" sz="1800" b="1" dirty="0">
                <a:latin typeface="+mn-lt"/>
                <a:ea typeface="+mn-ea"/>
              </a:rPr>
              <a:t>{   b=0;while(b&lt;10)   </a:t>
            </a:r>
            <a:br>
              <a:rPr lang="en-US" altLang="zh-CN" sz="1800" b="1" dirty="0">
                <a:latin typeface="+mn-lt"/>
                <a:ea typeface="+mn-ea"/>
              </a:rPr>
            </a:br>
            <a:r>
              <a:rPr lang="en-US" altLang="zh-CN" sz="1800" b="1" dirty="0">
                <a:latin typeface="+mn-lt"/>
                <a:ea typeface="+mn-ea"/>
              </a:rPr>
              <a:t>    {  c=0;while(c&lt;10)   </a:t>
            </a:r>
            <a:br>
              <a:rPr lang="en-US" altLang="zh-CN" sz="1800" b="1" dirty="0">
                <a:latin typeface="+mn-lt"/>
                <a:ea typeface="+mn-ea"/>
              </a:rPr>
            </a:br>
            <a:r>
              <a:rPr lang="en-US" altLang="zh-CN" sz="1800" b="1" dirty="0">
                <a:latin typeface="+mn-lt"/>
                <a:ea typeface="+mn-ea"/>
              </a:rPr>
              <a:t>       </a:t>
            </a:r>
            <a:r>
              <a:rPr lang="en-US" altLang="zh-CN" sz="1800" b="1" dirty="0" smtClean="0">
                <a:latin typeface="+mn-lt"/>
                <a:ea typeface="+mn-ea"/>
              </a:rPr>
              <a:t>      {  if</a:t>
            </a:r>
            <a:r>
              <a:rPr lang="en-US" altLang="zh-CN" sz="1800" b="1" dirty="0">
                <a:latin typeface="+mn-lt"/>
                <a:ea typeface="+mn-ea"/>
              </a:rPr>
              <a:t>((t=a*100+b*10+c</a:t>
            </a:r>
            <a:r>
              <a:rPr lang="en-US" altLang="zh-CN" sz="1800" b="1" dirty="0" smtClean="0">
                <a:latin typeface="+mn-lt"/>
                <a:ea typeface="+mn-ea"/>
              </a:rPr>
              <a:t>) ==</a:t>
            </a:r>
            <a:r>
              <a:rPr lang="en-US" altLang="zh-CN" sz="1800" b="1" dirty="0">
                <a:latin typeface="+mn-lt"/>
                <a:ea typeface="+mn-ea"/>
              </a:rPr>
              <a:t>a*a*</a:t>
            </a:r>
            <a:r>
              <a:rPr lang="en-US" altLang="zh-CN" sz="1800" b="1" dirty="0" err="1">
                <a:latin typeface="+mn-lt"/>
                <a:ea typeface="+mn-ea"/>
              </a:rPr>
              <a:t>a+b</a:t>
            </a:r>
            <a:r>
              <a:rPr lang="en-US" altLang="zh-CN" sz="1800" b="1" dirty="0">
                <a:latin typeface="+mn-lt"/>
                <a:ea typeface="+mn-ea"/>
              </a:rPr>
              <a:t>*b*</a:t>
            </a:r>
            <a:r>
              <a:rPr lang="en-US" altLang="zh-CN" sz="1800" b="1" dirty="0" err="1">
                <a:latin typeface="+mn-lt"/>
                <a:ea typeface="+mn-ea"/>
              </a:rPr>
              <a:t>b+c</a:t>
            </a:r>
            <a:r>
              <a:rPr lang="en-US" altLang="zh-CN" sz="1800" b="1" dirty="0">
                <a:latin typeface="+mn-lt"/>
                <a:ea typeface="+mn-ea"/>
              </a:rPr>
              <a:t>*c*c)   </a:t>
            </a:r>
            <a:br>
              <a:rPr lang="en-US" altLang="zh-CN" sz="1800" b="1" dirty="0">
                <a:latin typeface="+mn-lt"/>
                <a:ea typeface="+mn-ea"/>
              </a:rPr>
            </a:br>
            <a:r>
              <a:rPr lang="en-US" altLang="zh-CN" sz="1800" b="1" dirty="0">
                <a:latin typeface="+mn-lt"/>
                <a:ea typeface="+mn-ea"/>
              </a:rPr>
              <a:t>       </a:t>
            </a:r>
            <a:r>
              <a:rPr lang="en-US" altLang="zh-CN" sz="1800" b="1" dirty="0" smtClean="0">
                <a:latin typeface="+mn-lt"/>
                <a:ea typeface="+mn-ea"/>
              </a:rPr>
              <a:t>          </a:t>
            </a:r>
            <a:r>
              <a:rPr lang="en-US" altLang="zh-CN" sz="1800" b="1" dirty="0" err="1" smtClean="0">
                <a:latin typeface="+mn-lt"/>
                <a:ea typeface="+mn-ea"/>
              </a:rPr>
              <a:t>printf</a:t>
            </a:r>
            <a:r>
              <a:rPr lang="en-US" altLang="zh-CN" sz="1800" b="1" dirty="0">
                <a:latin typeface="+mn-lt"/>
                <a:ea typeface="+mn-ea"/>
              </a:rPr>
              <a:t>("%d\</a:t>
            </a:r>
            <a:r>
              <a:rPr lang="en-US" altLang="zh-CN" sz="1800" b="1" dirty="0" err="1">
                <a:latin typeface="+mn-lt"/>
                <a:ea typeface="+mn-ea"/>
              </a:rPr>
              <a:t>n",t</a:t>
            </a:r>
            <a:r>
              <a:rPr lang="en-US" altLang="zh-CN" sz="1800" b="1" dirty="0">
                <a:latin typeface="+mn-lt"/>
                <a:ea typeface="+mn-ea"/>
              </a:rPr>
              <a:t>);</a:t>
            </a:r>
            <a:r>
              <a:rPr lang="en-US" altLang="zh-CN" sz="1800" b="1" dirty="0" err="1">
                <a:latin typeface="+mn-lt"/>
                <a:ea typeface="+mn-ea"/>
              </a:rPr>
              <a:t>c</a:t>
            </a:r>
            <a:r>
              <a:rPr lang="en-US" altLang="zh-CN" sz="1800" b="1" dirty="0" err="1" smtClean="0">
                <a:latin typeface="+mn-lt"/>
                <a:ea typeface="+mn-ea"/>
              </a:rPr>
              <a:t>++</a:t>
            </a:r>
            <a:r>
              <a:rPr lang="en-US" altLang="zh-CN" sz="1800" b="1" dirty="0" smtClean="0">
                <a:latin typeface="+mn-lt"/>
                <a:ea typeface="+mn-ea"/>
              </a:rPr>
              <a:t>; }</a:t>
            </a:r>
            <a:endParaRPr lang="en-US" altLang="zh-CN" sz="1800" b="1" dirty="0">
              <a:latin typeface="+mn-lt"/>
              <a:ea typeface="+mn-ea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1800" b="1" dirty="0">
                <a:latin typeface="+mn-lt"/>
                <a:ea typeface="+mn-ea"/>
              </a:rPr>
              <a:t>	</a:t>
            </a:r>
            <a:r>
              <a:rPr lang="en-US" altLang="zh-CN" sz="1800" b="1" dirty="0" smtClean="0">
                <a:latin typeface="+mn-lt"/>
                <a:ea typeface="+mn-ea"/>
              </a:rPr>
              <a:t>        b++;   } </a:t>
            </a:r>
            <a:r>
              <a:rPr lang="en-US" altLang="zh-CN" sz="1800" b="1" dirty="0">
                <a:latin typeface="+mn-lt"/>
                <a:ea typeface="+mn-ea"/>
              </a:rPr>
              <a:t>		  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1800" b="1" dirty="0" smtClean="0">
                <a:latin typeface="+mn-lt"/>
                <a:ea typeface="+mn-ea"/>
              </a:rPr>
              <a:t>        </a:t>
            </a:r>
            <a:r>
              <a:rPr lang="en-US" altLang="zh-CN" sz="1800" b="1" dirty="0">
                <a:latin typeface="+mn-lt"/>
                <a:ea typeface="+mn-ea"/>
              </a:rPr>
              <a:t>a</a:t>
            </a:r>
            <a:r>
              <a:rPr lang="en-US" altLang="zh-CN" sz="1800" b="1" dirty="0" smtClean="0">
                <a:latin typeface="+mn-lt"/>
                <a:ea typeface="+mn-ea"/>
              </a:rPr>
              <a:t>++;  }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1800" b="1" dirty="0" smtClean="0">
                <a:latin typeface="+mn-lt"/>
                <a:ea typeface="+mn-ea"/>
              </a:rPr>
              <a:t>   } </a:t>
            </a:r>
            <a:r>
              <a:rPr lang="en-US" altLang="zh-CN" sz="1800" b="1" dirty="0">
                <a:latin typeface="+mn-lt"/>
                <a:ea typeface="+mn-ea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90701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8"/>
          <p:cNvSpPr txBox="1">
            <a:spLocks/>
          </p:cNvSpPr>
          <p:nvPr/>
        </p:nvSpPr>
        <p:spPr>
          <a:xfrm>
            <a:off x="520493" y="1376932"/>
            <a:ext cx="8576854" cy="6088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例题</a:t>
            </a:r>
            <a:r>
              <a:rPr lang="en-US" altLang="zh-CN" dirty="0" smtClean="0"/>
              <a:t>】</a:t>
            </a:r>
            <a:r>
              <a:rPr lang="zh-CN" altLang="en-US" dirty="0"/>
              <a:t>打印星号</a:t>
            </a:r>
            <a:r>
              <a:rPr lang="zh-CN" altLang="en-US" dirty="0" smtClean="0"/>
              <a:t>菱形 （</a:t>
            </a:r>
            <a:r>
              <a:rPr lang="zh-CN" altLang="en-US" dirty="0"/>
              <a:t>你认为这段代码有什么缺点</a:t>
            </a:r>
            <a:r>
              <a:rPr lang="zh-CN" altLang="en-US" dirty="0" smtClean="0"/>
              <a:t>？）</a:t>
            </a:r>
            <a:endParaRPr lang="zh-CN" altLang="en-US" dirty="0"/>
          </a:p>
        </p:txBody>
      </p:sp>
      <p:sp>
        <p:nvSpPr>
          <p:cNvPr id="6" name="标题 3"/>
          <p:cNvSpPr txBox="1">
            <a:spLocks/>
          </p:cNvSpPr>
          <p:nvPr/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smtClean="0"/>
              <a:t>4.2 </a:t>
            </a:r>
            <a:r>
              <a:rPr lang="zh-CN" altLang="en-US" smtClean="0"/>
              <a:t>循环结构</a:t>
            </a:r>
            <a:endParaRPr lang="zh-CN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78" y="2110793"/>
            <a:ext cx="7823200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98713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8"/>
          <p:cNvSpPr txBox="1">
            <a:spLocks/>
          </p:cNvSpPr>
          <p:nvPr/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例题</a:t>
            </a:r>
            <a:r>
              <a:rPr lang="en-US" altLang="zh-CN" dirty="0" smtClean="0"/>
              <a:t>】</a:t>
            </a:r>
            <a:r>
              <a:rPr lang="zh-CN" altLang="en-US" dirty="0"/>
              <a:t>打印星号</a:t>
            </a:r>
            <a:r>
              <a:rPr lang="zh-CN" altLang="en-US" dirty="0" smtClean="0"/>
              <a:t>菱形 （上下三角分别输出）</a:t>
            </a:r>
            <a:endParaRPr lang="zh-CN" altLang="en-US" dirty="0"/>
          </a:p>
        </p:txBody>
      </p:sp>
      <p:sp>
        <p:nvSpPr>
          <p:cNvPr id="6" name="标题 3"/>
          <p:cNvSpPr txBox="1">
            <a:spLocks/>
          </p:cNvSpPr>
          <p:nvPr/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4.2 </a:t>
            </a:r>
            <a:r>
              <a:rPr lang="zh-CN" altLang="en-US" dirty="0" smtClean="0"/>
              <a:t>循环结构</a:t>
            </a:r>
            <a:endParaRPr lang="zh-CN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87829" y="1838131"/>
            <a:ext cx="3610947" cy="4257869"/>
          </a:xfrm>
          <a:prstGeom prst="rect">
            <a:avLst/>
          </a:prstGeom>
          <a:noFill/>
          <a:ln>
            <a:solidFill>
              <a:srgbClr val="008000"/>
            </a:solidFill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/>
              <a:t>#include "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"</a:t>
            </a:r>
          </a:p>
          <a:p>
            <a:pPr marL="0" indent="0">
              <a:buNone/>
            </a:pPr>
            <a:r>
              <a:rPr lang="en-US" altLang="zh-CN" sz="2000" dirty="0"/>
              <a:t>#include "</a:t>
            </a:r>
            <a:r>
              <a:rPr lang="en-US" altLang="zh-CN" sz="2000" dirty="0" err="1"/>
              <a:t>stdlib.h</a:t>
            </a:r>
            <a:r>
              <a:rPr lang="en-US" altLang="zh-CN" sz="2000" dirty="0"/>
              <a:t>"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main( ) </a:t>
            </a:r>
          </a:p>
          <a:p>
            <a:pPr marL="0" indent="0">
              <a:buNone/>
            </a:pPr>
            <a:r>
              <a:rPr lang="en-US" altLang="zh-CN" sz="2000" dirty="0"/>
              <a:t>{ 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i,j,n</a:t>
            </a:r>
            <a:r>
              <a:rPr lang="en-US" altLang="zh-CN" sz="2000" dirty="0"/>
              <a:t>; 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//n</a:t>
            </a:r>
            <a:r>
              <a:rPr lang="zh-CN" altLang="en-US" sz="2000" dirty="0">
                <a:solidFill>
                  <a:srgbClr val="FF0000"/>
                </a:solidFill>
              </a:rPr>
              <a:t>为上三角的行数，含中间行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 err="1"/>
              <a:t>printf</a:t>
            </a:r>
            <a:r>
              <a:rPr lang="en-US" altLang="zh-CN" sz="2000" dirty="0"/>
              <a:t>("\n  Enter n: "); </a:t>
            </a:r>
          </a:p>
          <a:p>
            <a:pPr marL="0" indent="0">
              <a:buNone/>
            </a:pPr>
            <a:r>
              <a:rPr lang="en-US" altLang="zh-CN" sz="2000" dirty="0" err="1"/>
              <a:t>scanf</a:t>
            </a:r>
            <a:r>
              <a:rPr lang="en-US" altLang="zh-CN" sz="2000" dirty="0"/>
              <a:t>("%d", &amp;n); 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366727" y="1838130"/>
            <a:ext cx="3522362" cy="4257869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indent="0">
              <a:buNone/>
              <a:defRPr/>
            </a:pPr>
            <a:r>
              <a:rPr lang="en-US" altLang="zh-CN" kern="0" dirty="0">
                <a:solidFill>
                  <a:srgbClr val="000000"/>
                </a:solidFill>
                <a:ea typeface="楷体_GB2312"/>
              </a:rPr>
              <a:t>//</a:t>
            </a:r>
            <a:r>
              <a:rPr lang="zh-CN" altLang="en-US" kern="0" dirty="0">
                <a:solidFill>
                  <a:srgbClr val="000000"/>
                </a:solidFill>
                <a:ea typeface="楷体_GB2312"/>
              </a:rPr>
              <a:t>输出上三角 </a:t>
            </a:r>
          </a:p>
          <a:p>
            <a:pPr marL="0" indent="0">
              <a:buNone/>
              <a:defRPr/>
            </a:pPr>
            <a:r>
              <a:rPr lang="en-US" altLang="zh-CN" kern="0" dirty="0">
                <a:solidFill>
                  <a:srgbClr val="000000"/>
                </a:solidFill>
                <a:ea typeface="楷体_GB2312"/>
              </a:rPr>
              <a:t>for(</a:t>
            </a:r>
            <a:r>
              <a:rPr lang="en-US" altLang="zh-CN" kern="0" dirty="0" err="1">
                <a:solidFill>
                  <a:srgbClr val="000000"/>
                </a:solidFill>
                <a:ea typeface="楷体_GB2312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ea typeface="楷体_GB2312"/>
              </a:rPr>
              <a:t>=1;i&lt;=</a:t>
            </a:r>
            <a:r>
              <a:rPr lang="en-US" altLang="zh-CN" kern="0" dirty="0" err="1">
                <a:solidFill>
                  <a:srgbClr val="000000"/>
                </a:solidFill>
                <a:ea typeface="楷体_GB2312"/>
              </a:rPr>
              <a:t>n;i</a:t>
            </a:r>
            <a:r>
              <a:rPr lang="en-US" altLang="zh-CN" kern="0" dirty="0">
                <a:solidFill>
                  <a:srgbClr val="000000"/>
                </a:solidFill>
                <a:ea typeface="楷体_GB2312"/>
              </a:rPr>
              <a:t>++) </a:t>
            </a:r>
          </a:p>
          <a:p>
            <a:pPr marL="0" indent="0">
              <a:buNone/>
              <a:defRPr/>
            </a:pPr>
            <a:r>
              <a:rPr lang="en-US" altLang="zh-CN" kern="0" dirty="0">
                <a:solidFill>
                  <a:srgbClr val="000000"/>
                </a:solidFill>
                <a:ea typeface="楷体_GB2312"/>
              </a:rPr>
              <a:t>{ </a:t>
            </a:r>
          </a:p>
          <a:p>
            <a:pPr marL="0" indent="0">
              <a:buNone/>
              <a:defRPr/>
            </a:pPr>
            <a:r>
              <a:rPr lang="en-US" altLang="zh-CN" kern="0" dirty="0">
                <a:solidFill>
                  <a:srgbClr val="000000"/>
                </a:solidFill>
                <a:ea typeface="楷体_GB2312"/>
              </a:rPr>
              <a:t>  for(j=1;j&lt;=n+i-1;j++) </a:t>
            </a:r>
          </a:p>
          <a:p>
            <a:pPr marL="0" indent="0">
              <a:buNone/>
              <a:defRPr/>
            </a:pPr>
            <a:r>
              <a:rPr lang="en-US" altLang="zh-CN" kern="0" dirty="0">
                <a:solidFill>
                  <a:srgbClr val="000000"/>
                </a:solidFill>
                <a:ea typeface="楷体_GB2312"/>
              </a:rPr>
              <a:t>     if(j&gt;n-</a:t>
            </a:r>
            <a:r>
              <a:rPr lang="en-US" altLang="zh-CN" kern="0" dirty="0" err="1">
                <a:solidFill>
                  <a:srgbClr val="000000"/>
                </a:solidFill>
                <a:ea typeface="楷体_GB2312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ea typeface="楷体_GB2312"/>
              </a:rPr>
              <a:t>) </a:t>
            </a:r>
            <a:r>
              <a:rPr lang="en-US" altLang="zh-CN" kern="0" dirty="0" err="1">
                <a:solidFill>
                  <a:srgbClr val="000000"/>
                </a:solidFill>
                <a:ea typeface="楷体_GB2312"/>
              </a:rPr>
              <a:t>printf</a:t>
            </a:r>
            <a:r>
              <a:rPr lang="en-US" altLang="zh-CN" kern="0" dirty="0">
                <a:solidFill>
                  <a:srgbClr val="000000"/>
                </a:solidFill>
                <a:ea typeface="楷体_GB2312"/>
              </a:rPr>
              <a:t>("*"); </a:t>
            </a:r>
          </a:p>
          <a:p>
            <a:pPr marL="0" indent="0">
              <a:buNone/>
              <a:defRPr/>
            </a:pPr>
            <a:r>
              <a:rPr lang="en-US" altLang="zh-CN" kern="0" dirty="0">
                <a:solidFill>
                  <a:srgbClr val="000000"/>
                </a:solidFill>
                <a:ea typeface="楷体_GB2312"/>
              </a:rPr>
              <a:t>  else </a:t>
            </a:r>
          </a:p>
          <a:p>
            <a:pPr marL="0" indent="0">
              <a:buNone/>
              <a:defRPr/>
            </a:pPr>
            <a:r>
              <a:rPr lang="en-US" altLang="zh-CN" kern="0" dirty="0">
                <a:solidFill>
                  <a:srgbClr val="000000"/>
                </a:solidFill>
                <a:ea typeface="楷体_GB2312"/>
              </a:rPr>
              <a:t>      </a:t>
            </a:r>
            <a:r>
              <a:rPr lang="en-US" altLang="zh-CN" kern="0" dirty="0" err="1">
                <a:solidFill>
                  <a:srgbClr val="000000"/>
                </a:solidFill>
                <a:ea typeface="楷体_GB2312"/>
              </a:rPr>
              <a:t>printf</a:t>
            </a:r>
            <a:r>
              <a:rPr lang="en-US" altLang="zh-CN" kern="0" dirty="0">
                <a:solidFill>
                  <a:srgbClr val="000000"/>
                </a:solidFill>
                <a:ea typeface="楷体_GB2312"/>
              </a:rPr>
              <a:t>(" "); </a:t>
            </a:r>
          </a:p>
          <a:p>
            <a:pPr marL="0" indent="0">
              <a:buNone/>
              <a:defRPr/>
            </a:pPr>
            <a:r>
              <a:rPr lang="en-US" altLang="zh-CN" kern="0" dirty="0">
                <a:solidFill>
                  <a:srgbClr val="000000"/>
                </a:solidFill>
                <a:ea typeface="楷体_GB2312"/>
              </a:rPr>
              <a:t>  </a:t>
            </a:r>
            <a:r>
              <a:rPr lang="en-US" altLang="zh-CN" kern="0" dirty="0" err="1">
                <a:solidFill>
                  <a:srgbClr val="000000"/>
                </a:solidFill>
                <a:ea typeface="楷体_GB2312"/>
              </a:rPr>
              <a:t>printf</a:t>
            </a:r>
            <a:r>
              <a:rPr lang="en-US" altLang="zh-CN" kern="0" dirty="0">
                <a:solidFill>
                  <a:srgbClr val="000000"/>
                </a:solidFill>
                <a:ea typeface="楷体_GB2312"/>
              </a:rPr>
              <a:t>("\n"); </a:t>
            </a:r>
          </a:p>
          <a:p>
            <a:pPr marL="0" indent="0">
              <a:buNone/>
              <a:defRPr/>
            </a:pPr>
            <a:r>
              <a:rPr lang="en-US" altLang="zh-CN" kern="0" dirty="0">
                <a:solidFill>
                  <a:srgbClr val="000000"/>
                </a:solidFill>
                <a:ea typeface="楷体_GB2312"/>
              </a:rPr>
              <a:t>} </a:t>
            </a:r>
          </a:p>
          <a:p>
            <a:pPr marL="0" indent="0">
              <a:buNone/>
              <a:defRPr/>
            </a:pPr>
            <a:endParaRPr lang="zh-CN" altLang="en-US" kern="0" dirty="0">
              <a:solidFill>
                <a:srgbClr val="000000"/>
              </a:solidFill>
              <a:ea typeface="楷体_GB231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996447" y="1838131"/>
            <a:ext cx="3522362" cy="4257869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输出下</a:t>
            </a:r>
            <a:r>
              <a:rPr lang="zh-CN" altLang="en-US" dirty="0"/>
              <a:t>三角  </a:t>
            </a:r>
          </a:p>
          <a:p>
            <a:pPr marL="0" indent="0">
              <a:buNone/>
            </a:pPr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=1;i&lt;</a:t>
            </a:r>
            <a:r>
              <a:rPr lang="en-US" altLang="zh-CN" dirty="0" err="1"/>
              <a:t>n;i</a:t>
            </a:r>
            <a:r>
              <a:rPr lang="en-US" altLang="zh-CN" dirty="0"/>
              <a:t>++) </a:t>
            </a:r>
          </a:p>
          <a:p>
            <a:pPr marL="0" indent="0">
              <a:buNone/>
            </a:pPr>
            <a:r>
              <a:rPr lang="en-US" altLang="zh-CN" dirty="0"/>
              <a:t> { for(j=1;j&lt;=2*n-i-1;j++) </a:t>
            </a:r>
          </a:p>
          <a:p>
            <a:pPr marL="0" indent="0">
              <a:buNone/>
            </a:pPr>
            <a:r>
              <a:rPr lang="en-US" altLang="zh-CN" dirty="0"/>
              <a:t>     if(j&gt;</a:t>
            </a:r>
            <a:r>
              <a:rPr lang="en-US" altLang="zh-CN" dirty="0" err="1"/>
              <a:t>i</a:t>
            </a:r>
            <a:r>
              <a:rPr lang="en-US" altLang="zh-CN" dirty="0"/>
              <a:t>) </a:t>
            </a:r>
            <a:r>
              <a:rPr lang="en-US" altLang="zh-CN" dirty="0" err="1"/>
              <a:t>printf</a:t>
            </a:r>
            <a:r>
              <a:rPr lang="en-US" altLang="zh-CN" dirty="0"/>
              <a:t>("*"); </a:t>
            </a:r>
          </a:p>
          <a:p>
            <a:pPr marL="0" indent="0">
              <a:buNone/>
            </a:pPr>
            <a:r>
              <a:rPr lang="en-US" altLang="zh-CN" dirty="0"/>
              <a:t>     else </a:t>
            </a:r>
            <a:r>
              <a:rPr lang="en-US" altLang="zh-CN" dirty="0" err="1"/>
              <a:t>printf</a:t>
            </a:r>
            <a:r>
              <a:rPr lang="en-US" altLang="zh-CN" dirty="0"/>
              <a:t>(" "); 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printf</a:t>
            </a:r>
            <a:r>
              <a:rPr lang="en-US" altLang="zh-CN" dirty="0"/>
              <a:t>("\n"); </a:t>
            </a:r>
          </a:p>
          <a:p>
            <a:pPr marL="0" indent="0">
              <a:buNone/>
            </a:pPr>
            <a:r>
              <a:rPr lang="en-US" altLang="zh-CN" dirty="0"/>
              <a:t> } 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343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8"/>
          <p:cNvSpPr txBox="1">
            <a:spLocks/>
          </p:cNvSpPr>
          <p:nvPr/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例题</a:t>
            </a:r>
            <a:r>
              <a:rPr lang="en-US" altLang="zh-CN" dirty="0" smtClean="0"/>
              <a:t>】</a:t>
            </a:r>
            <a:r>
              <a:rPr lang="zh-CN" altLang="en-US" dirty="0"/>
              <a:t>打印星号</a:t>
            </a:r>
            <a:r>
              <a:rPr lang="zh-CN" altLang="en-US" dirty="0" smtClean="0"/>
              <a:t>菱形</a:t>
            </a:r>
            <a:r>
              <a:rPr lang="en-US" altLang="zh-CN" dirty="0" smtClean="0"/>
              <a:t>(</a:t>
            </a:r>
            <a:r>
              <a:rPr lang="zh-CN" altLang="en-US" dirty="0" smtClean="0"/>
              <a:t>循环控制统一打印上下三角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" name="标题 3"/>
          <p:cNvSpPr txBox="1">
            <a:spLocks/>
          </p:cNvSpPr>
          <p:nvPr/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4.2 </a:t>
            </a:r>
            <a:r>
              <a:rPr lang="zh-CN" altLang="en-US" dirty="0" smtClean="0"/>
              <a:t>循环结构</a:t>
            </a:r>
            <a:endParaRPr lang="zh-CN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87829" y="1838131"/>
            <a:ext cx="4301411" cy="4257869"/>
          </a:xfrm>
          <a:prstGeom prst="rect">
            <a:avLst/>
          </a:prstGeom>
          <a:noFill/>
          <a:ln>
            <a:solidFill>
              <a:srgbClr val="008000"/>
            </a:solidFill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#include "</a:t>
            </a:r>
            <a:r>
              <a:rPr kumimoji="1" lang="en-US" altLang="zh-CN" sz="2000" b="1" kern="0" dirty="0" err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stdio.h</a:t>
            </a:r>
            <a:r>
              <a:rPr kumimoji="1" lang="en-US" altLang="zh-CN" sz="2000" b="1" kern="0" dirty="0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"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2000" b="1" kern="0" dirty="0" err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int</a:t>
            </a:r>
            <a:r>
              <a:rPr kumimoji="1" lang="en-US" altLang="zh-CN" sz="2000" b="1" kern="0" dirty="0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 main()</a:t>
            </a:r>
            <a:endParaRPr kumimoji="1" lang="zh-CN" altLang="en-US" sz="2000" b="1" kern="0" dirty="0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kumimoji="1" lang="en-US" altLang="zh-CN" sz="2000" b="1" kern="0" dirty="0" err="1" smtClean="0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int</a:t>
            </a:r>
            <a:r>
              <a:rPr kumimoji="1" lang="en-US" altLang="zh-CN" sz="2000" b="1" kern="0" dirty="0" smtClean="0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 n=0,i,j,k,star_n=1,space_n</a:t>
            </a:r>
            <a:r>
              <a:rPr kumimoji="1" lang="en-US" altLang="zh-CN" sz="2000" b="1" kern="0" dirty="0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,</a:t>
            </a:r>
          </a:p>
          <a:p>
            <a:pPr marL="0" indent="0">
              <a:lnSpc>
                <a:spcPct val="80000"/>
              </a:lnSpc>
              <a:buNone/>
            </a:pPr>
            <a:r>
              <a:rPr kumimoji="1" lang="en-US" altLang="zh-CN" sz="2000" b="1" kern="0" dirty="0" smtClean="0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    step1</a:t>
            </a:r>
            <a:r>
              <a:rPr kumimoji="1" lang="en-US" altLang="zh-CN" sz="2000" b="1" kern="0" dirty="0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=-1,step2=2;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	while(n%2==0)//</a:t>
            </a:r>
            <a:r>
              <a:rPr kumimoji="1" lang="zh-CN" altLang="en-US" sz="2000" b="1" kern="0" dirty="0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宽度</a:t>
            </a:r>
            <a:r>
              <a:rPr kumimoji="1" lang="en-US" altLang="zh-CN" sz="2000" b="1" kern="0" dirty="0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n</a:t>
            </a:r>
            <a:r>
              <a:rPr kumimoji="1" lang="zh-CN" altLang="en-US" sz="2000" b="1" kern="0" dirty="0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求奇数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	</a:t>
            </a:r>
            <a:r>
              <a:rPr kumimoji="1" lang="en-US" altLang="zh-CN" sz="2000" b="1" kern="0" dirty="0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		</a:t>
            </a:r>
            <a:r>
              <a:rPr kumimoji="1" lang="en-US" altLang="zh-CN" sz="2000" b="1" kern="0" dirty="0" err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printf</a:t>
            </a:r>
            <a:r>
              <a:rPr kumimoji="1" lang="en-US" altLang="zh-CN" sz="2000" b="1" kern="0" dirty="0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("input an odd number:");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		</a:t>
            </a:r>
            <a:r>
              <a:rPr kumimoji="1" lang="en-US" altLang="zh-CN" sz="2000" b="1" kern="0" dirty="0" err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scanf</a:t>
            </a:r>
            <a:r>
              <a:rPr kumimoji="1" lang="en-US" altLang="zh-CN" sz="2000" b="1" kern="0" dirty="0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("%</a:t>
            </a:r>
            <a:r>
              <a:rPr kumimoji="1" lang="en-US" altLang="zh-CN" sz="2000" b="1" kern="0" dirty="0" err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d",&amp;n</a:t>
            </a:r>
            <a:r>
              <a:rPr kumimoji="1" lang="en-US" altLang="zh-CN" sz="2000" b="1" kern="0" dirty="0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	}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956576" y="1838130"/>
            <a:ext cx="6734681" cy="4257869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0" eaLnBrk="0" fontAlgn="base" hangingPunct="0">
              <a:lnSpc>
                <a:spcPct val="80000"/>
              </a:lnSpc>
              <a:spcAft>
                <a:spcPct val="0"/>
              </a:spcAft>
              <a:buNone/>
            </a:pPr>
            <a:r>
              <a:rPr lang="en-US" altLang="zh-CN" sz="2400" kern="0" dirty="0" smtClean="0">
                <a:solidFill>
                  <a:srgbClr val="000000"/>
                </a:solidFill>
                <a:ea typeface="楷体_GB2312"/>
              </a:rPr>
              <a:t> </a:t>
            </a:r>
            <a:r>
              <a:rPr lang="en-US" altLang="zh-CN" b="1" kern="0" dirty="0">
                <a:solidFill>
                  <a:srgbClr val="000000"/>
                </a:solidFill>
                <a:ea typeface="楷体_GB2312"/>
              </a:rPr>
              <a:t>for(</a:t>
            </a:r>
            <a:r>
              <a:rPr lang="en-US" altLang="zh-CN" b="1" kern="0" dirty="0" err="1">
                <a:solidFill>
                  <a:srgbClr val="000000"/>
                </a:solidFill>
                <a:ea typeface="楷体_GB2312"/>
              </a:rPr>
              <a:t>space_n</a:t>
            </a:r>
            <a:r>
              <a:rPr lang="en-US" altLang="zh-CN" b="1" kern="0" dirty="0">
                <a:solidFill>
                  <a:srgbClr val="000000"/>
                </a:solidFill>
                <a:ea typeface="楷体_GB2312"/>
              </a:rPr>
              <a:t>=(n-1)/2</a:t>
            </a:r>
            <a:r>
              <a:rPr lang="en-US" altLang="zh-CN" b="1" kern="0" dirty="0" smtClean="0">
                <a:solidFill>
                  <a:srgbClr val="000000"/>
                </a:solidFill>
                <a:ea typeface="楷体_GB2312"/>
              </a:rPr>
              <a:t>, </a:t>
            </a:r>
            <a:r>
              <a:rPr lang="en-US" altLang="zh-CN" b="1" kern="0" dirty="0" err="1" smtClean="0">
                <a:solidFill>
                  <a:srgbClr val="000000"/>
                </a:solidFill>
                <a:ea typeface="楷体_GB2312"/>
              </a:rPr>
              <a:t>i</a:t>
            </a:r>
            <a:r>
              <a:rPr lang="en-US" altLang="zh-CN" b="1" kern="0" dirty="0">
                <a:solidFill>
                  <a:srgbClr val="000000"/>
                </a:solidFill>
                <a:ea typeface="楷体_GB2312"/>
              </a:rPr>
              <a:t>=-n+1</a:t>
            </a:r>
            <a:r>
              <a:rPr lang="en-US" altLang="zh-CN" b="1" kern="0" dirty="0" smtClean="0">
                <a:solidFill>
                  <a:srgbClr val="000000"/>
                </a:solidFill>
                <a:ea typeface="楷体_GB2312"/>
              </a:rPr>
              <a:t>;   </a:t>
            </a:r>
            <a:r>
              <a:rPr lang="en-US" altLang="zh-CN" b="1" kern="0" dirty="0" err="1" smtClean="0">
                <a:solidFill>
                  <a:srgbClr val="FF0000"/>
                </a:solidFill>
                <a:ea typeface="楷体_GB2312"/>
              </a:rPr>
              <a:t>i</a:t>
            </a:r>
            <a:r>
              <a:rPr lang="en-US" altLang="zh-CN" b="1" kern="0" dirty="0" smtClean="0">
                <a:solidFill>
                  <a:srgbClr val="FF0000"/>
                </a:solidFill>
                <a:ea typeface="楷体_GB2312"/>
              </a:rPr>
              <a:t>&lt;n</a:t>
            </a:r>
            <a:r>
              <a:rPr lang="en-US" altLang="zh-CN" b="1" kern="0" dirty="0" smtClean="0">
                <a:solidFill>
                  <a:srgbClr val="000000"/>
                </a:solidFill>
                <a:ea typeface="楷体_GB2312"/>
              </a:rPr>
              <a:t>;</a:t>
            </a:r>
          </a:p>
          <a:p>
            <a:pPr lvl="0" eaLnBrk="0" fontAlgn="base" hangingPunct="0">
              <a:lnSpc>
                <a:spcPct val="80000"/>
              </a:lnSpc>
              <a:spcAft>
                <a:spcPct val="0"/>
              </a:spcAft>
              <a:buNone/>
            </a:pPr>
            <a:r>
              <a:rPr lang="en-US" altLang="zh-CN" b="1" kern="0" dirty="0" smtClean="0">
                <a:solidFill>
                  <a:srgbClr val="000000"/>
                </a:solidFill>
                <a:ea typeface="楷体_GB2312"/>
              </a:rPr>
              <a:t>            </a:t>
            </a:r>
            <a:r>
              <a:rPr lang="en-US" altLang="zh-CN" b="1" kern="0" dirty="0" err="1" smtClean="0">
                <a:solidFill>
                  <a:srgbClr val="000000"/>
                </a:solidFill>
                <a:ea typeface="楷体_GB2312"/>
              </a:rPr>
              <a:t>i</a:t>
            </a:r>
            <a:r>
              <a:rPr lang="en-US" altLang="zh-CN" b="1" kern="0" dirty="0">
                <a:solidFill>
                  <a:srgbClr val="000000"/>
                </a:solidFill>
                <a:ea typeface="楷体_GB2312"/>
              </a:rPr>
              <a:t>+=2, </a:t>
            </a:r>
            <a:r>
              <a:rPr lang="en-US" altLang="zh-CN" b="1" kern="0" dirty="0" err="1">
                <a:solidFill>
                  <a:srgbClr val="000000"/>
                </a:solidFill>
                <a:ea typeface="楷体_GB2312"/>
              </a:rPr>
              <a:t>space_n</a:t>
            </a:r>
            <a:r>
              <a:rPr lang="en-US" altLang="zh-CN" b="1" kern="0" dirty="0">
                <a:solidFill>
                  <a:srgbClr val="000000"/>
                </a:solidFill>
                <a:ea typeface="楷体_GB2312"/>
              </a:rPr>
              <a:t>+=step1, </a:t>
            </a:r>
            <a:r>
              <a:rPr lang="en-US" altLang="zh-CN" b="1" kern="0" dirty="0" err="1">
                <a:solidFill>
                  <a:srgbClr val="000000"/>
                </a:solidFill>
                <a:ea typeface="楷体_GB2312"/>
              </a:rPr>
              <a:t>star_n</a:t>
            </a:r>
            <a:r>
              <a:rPr lang="en-US" altLang="zh-CN" b="1" kern="0" dirty="0">
                <a:solidFill>
                  <a:srgbClr val="000000"/>
                </a:solidFill>
                <a:ea typeface="楷体_GB2312"/>
              </a:rPr>
              <a:t>+=step2)</a:t>
            </a:r>
          </a:p>
          <a:p>
            <a:pPr lvl="0" eaLnBrk="0" fontAlgn="base" hangingPunct="0">
              <a:lnSpc>
                <a:spcPct val="80000"/>
              </a:lnSpc>
              <a:spcAft>
                <a:spcPct val="0"/>
              </a:spcAft>
              <a:buNone/>
            </a:pPr>
            <a:r>
              <a:rPr lang="en-US" altLang="zh-CN" b="1" kern="0" dirty="0">
                <a:solidFill>
                  <a:srgbClr val="000000"/>
                </a:solidFill>
                <a:ea typeface="楷体_GB2312"/>
              </a:rPr>
              <a:t>	{</a:t>
            </a:r>
          </a:p>
          <a:p>
            <a:pPr lvl="0" eaLnBrk="0" fontAlgn="base" hangingPunct="0">
              <a:lnSpc>
                <a:spcPct val="80000"/>
              </a:lnSpc>
              <a:spcAft>
                <a:spcPct val="0"/>
              </a:spcAft>
              <a:buNone/>
            </a:pPr>
            <a:r>
              <a:rPr lang="en-US" altLang="zh-CN" b="1" kern="0" dirty="0">
                <a:solidFill>
                  <a:srgbClr val="000000"/>
                </a:solidFill>
                <a:ea typeface="楷体_GB2312"/>
              </a:rPr>
              <a:t>		for(j=0;j&lt;=</a:t>
            </a:r>
            <a:r>
              <a:rPr lang="en-US" altLang="zh-CN" b="1" kern="0" dirty="0" err="1">
                <a:solidFill>
                  <a:srgbClr val="000000"/>
                </a:solidFill>
                <a:ea typeface="楷体_GB2312"/>
              </a:rPr>
              <a:t>space_n;j</a:t>
            </a:r>
            <a:r>
              <a:rPr lang="en-US" altLang="zh-CN" b="1" kern="0" dirty="0" smtClean="0">
                <a:solidFill>
                  <a:srgbClr val="000000"/>
                </a:solidFill>
                <a:ea typeface="楷体_GB2312"/>
              </a:rPr>
              <a:t>++) </a:t>
            </a:r>
            <a:r>
              <a:rPr lang="en-US" altLang="zh-CN" b="1" kern="0" dirty="0" err="1" smtClean="0">
                <a:solidFill>
                  <a:srgbClr val="000000"/>
                </a:solidFill>
                <a:ea typeface="楷体_GB2312"/>
              </a:rPr>
              <a:t>printf</a:t>
            </a:r>
            <a:r>
              <a:rPr lang="en-US" altLang="zh-CN" b="1" kern="0" dirty="0">
                <a:solidFill>
                  <a:srgbClr val="000000"/>
                </a:solidFill>
                <a:ea typeface="楷体_GB2312"/>
              </a:rPr>
              <a:t>(" ");</a:t>
            </a:r>
          </a:p>
          <a:p>
            <a:pPr lvl="0" eaLnBrk="0" fontAlgn="base" hangingPunct="0">
              <a:lnSpc>
                <a:spcPct val="80000"/>
              </a:lnSpc>
              <a:spcAft>
                <a:spcPct val="0"/>
              </a:spcAft>
              <a:buNone/>
            </a:pPr>
            <a:r>
              <a:rPr lang="en-US" altLang="zh-CN" b="1" kern="0" dirty="0">
                <a:solidFill>
                  <a:srgbClr val="000000"/>
                </a:solidFill>
                <a:ea typeface="楷体_GB2312"/>
              </a:rPr>
              <a:t>		for(k=0;k&lt;</a:t>
            </a:r>
            <a:r>
              <a:rPr lang="en-US" altLang="zh-CN" b="1" kern="0" dirty="0" err="1">
                <a:solidFill>
                  <a:srgbClr val="000000"/>
                </a:solidFill>
                <a:ea typeface="楷体_GB2312"/>
              </a:rPr>
              <a:t>star_n;k</a:t>
            </a:r>
            <a:r>
              <a:rPr lang="en-US" altLang="zh-CN" b="1" kern="0" dirty="0" smtClean="0">
                <a:solidFill>
                  <a:srgbClr val="000000"/>
                </a:solidFill>
                <a:ea typeface="楷体_GB2312"/>
              </a:rPr>
              <a:t>++)   </a:t>
            </a:r>
            <a:r>
              <a:rPr lang="en-US" altLang="zh-CN" b="1" kern="0" dirty="0" err="1" smtClean="0">
                <a:solidFill>
                  <a:srgbClr val="000000"/>
                </a:solidFill>
                <a:ea typeface="楷体_GB2312"/>
              </a:rPr>
              <a:t>printf</a:t>
            </a:r>
            <a:r>
              <a:rPr lang="en-US" altLang="zh-CN" b="1" kern="0" dirty="0">
                <a:solidFill>
                  <a:srgbClr val="000000"/>
                </a:solidFill>
                <a:ea typeface="楷体_GB2312"/>
              </a:rPr>
              <a:t>("*");</a:t>
            </a:r>
          </a:p>
          <a:p>
            <a:pPr lvl="0" eaLnBrk="0" fontAlgn="base" hangingPunct="0">
              <a:lnSpc>
                <a:spcPct val="80000"/>
              </a:lnSpc>
              <a:spcAft>
                <a:spcPct val="0"/>
              </a:spcAft>
              <a:buNone/>
            </a:pPr>
            <a:r>
              <a:rPr lang="en-US" altLang="zh-CN" b="1" kern="0" dirty="0">
                <a:solidFill>
                  <a:srgbClr val="000000"/>
                </a:solidFill>
                <a:ea typeface="楷体_GB2312"/>
              </a:rPr>
              <a:t>		</a:t>
            </a:r>
            <a:r>
              <a:rPr lang="en-US" altLang="zh-CN" b="1" kern="0" dirty="0" err="1">
                <a:solidFill>
                  <a:srgbClr val="000000"/>
                </a:solidFill>
                <a:ea typeface="楷体_GB2312"/>
              </a:rPr>
              <a:t>printf</a:t>
            </a:r>
            <a:r>
              <a:rPr lang="en-US" altLang="zh-CN" b="1" kern="0" dirty="0">
                <a:solidFill>
                  <a:srgbClr val="000000"/>
                </a:solidFill>
                <a:ea typeface="楷体_GB2312"/>
              </a:rPr>
              <a:t>("\n");</a:t>
            </a:r>
          </a:p>
          <a:p>
            <a:pPr lvl="0" eaLnBrk="0" fontAlgn="base" hangingPunct="0">
              <a:lnSpc>
                <a:spcPct val="80000"/>
              </a:lnSpc>
              <a:spcAft>
                <a:spcPct val="0"/>
              </a:spcAft>
              <a:buNone/>
            </a:pPr>
            <a:r>
              <a:rPr lang="en-US" altLang="zh-CN" b="1" kern="0" dirty="0">
                <a:solidFill>
                  <a:srgbClr val="000000"/>
                </a:solidFill>
                <a:ea typeface="楷体_GB2312"/>
              </a:rPr>
              <a:t>		if(</a:t>
            </a:r>
            <a:r>
              <a:rPr lang="en-US" altLang="zh-CN" b="1" kern="0" dirty="0" err="1">
                <a:solidFill>
                  <a:srgbClr val="000000"/>
                </a:solidFill>
                <a:ea typeface="楷体_GB2312"/>
              </a:rPr>
              <a:t>i</a:t>
            </a:r>
            <a:r>
              <a:rPr lang="en-US" altLang="zh-CN" b="1" kern="0" dirty="0">
                <a:solidFill>
                  <a:srgbClr val="000000"/>
                </a:solidFill>
                <a:ea typeface="楷体_GB2312"/>
              </a:rPr>
              <a:t>==0)</a:t>
            </a:r>
          </a:p>
          <a:p>
            <a:pPr lvl="0" eaLnBrk="0" fontAlgn="base" hangingPunct="0">
              <a:lnSpc>
                <a:spcPct val="80000"/>
              </a:lnSpc>
              <a:spcAft>
                <a:spcPct val="0"/>
              </a:spcAft>
              <a:buNone/>
            </a:pPr>
            <a:r>
              <a:rPr lang="en-US" altLang="zh-CN" b="1" kern="0" dirty="0">
                <a:solidFill>
                  <a:srgbClr val="000000"/>
                </a:solidFill>
                <a:ea typeface="楷体_GB2312"/>
              </a:rPr>
              <a:t>		{	</a:t>
            </a:r>
          </a:p>
          <a:p>
            <a:pPr lvl="0" eaLnBrk="0" fontAlgn="base" hangingPunct="0">
              <a:lnSpc>
                <a:spcPct val="80000"/>
              </a:lnSpc>
              <a:spcAft>
                <a:spcPct val="0"/>
              </a:spcAft>
              <a:buNone/>
            </a:pPr>
            <a:r>
              <a:rPr lang="en-US" altLang="zh-CN" b="1" kern="0" dirty="0">
                <a:solidFill>
                  <a:srgbClr val="000000"/>
                </a:solidFill>
                <a:ea typeface="楷体_GB2312"/>
              </a:rPr>
              <a:t>			</a:t>
            </a:r>
            <a:r>
              <a:rPr lang="en-US" altLang="zh-CN" b="1" kern="0" dirty="0" smtClean="0">
                <a:solidFill>
                  <a:srgbClr val="000000"/>
                </a:solidFill>
                <a:ea typeface="楷体_GB2312"/>
              </a:rPr>
              <a:t>step1 = 1</a:t>
            </a:r>
            <a:r>
              <a:rPr lang="en-US" altLang="zh-CN" b="1" kern="0" dirty="0">
                <a:solidFill>
                  <a:srgbClr val="000000"/>
                </a:solidFill>
                <a:ea typeface="楷体_GB2312"/>
              </a:rPr>
              <a:t>;</a:t>
            </a:r>
          </a:p>
          <a:p>
            <a:pPr lvl="0" eaLnBrk="0" fontAlgn="base" hangingPunct="0">
              <a:lnSpc>
                <a:spcPct val="80000"/>
              </a:lnSpc>
              <a:spcAft>
                <a:spcPct val="0"/>
              </a:spcAft>
              <a:buNone/>
            </a:pPr>
            <a:r>
              <a:rPr lang="en-US" altLang="zh-CN" b="1" kern="0" dirty="0">
                <a:solidFill>
                  <a:srgbClr val="000000"/>
                </a:solidFill>
                <a:ea typeface="楷体_GB2312"/>
              </a:rPr>
              <a:t>			</a:t>
            </a:r>
            <a:r>
              <a:rPr lang="en-US" altLang="zh-CN" b="1" kern="0" dirty="0" smtClean="0">
                <a:solidFill>
                  <a:srgbClr val="000000"/>
                </a:solidFill>
                <a:ea typeface="楷体_GB2312"/>
              </a:rPr>
              <a:t>step2 = -</a:t>
            </a:r>
            <a:r>
              <a:rPr lang="en-US" altLang="zh-CN" b="1" kern="0" dirty="0">
                <a:solidFill>
                  <a:srgbClr val="000000"/>
                </a:solidFill>
                <a:ea typeface="楷体_GB2312"/>
              </a:rPr>
              <a:t>2;</a:t>
            </a:r>
          </a:p>
          <a:p>
            <a:pPr lvl="0" eaLnBrk="0" fontAlgn="base" hangingPunct="0">
              <a:lnSpc>
                <a:spcPct val="80000"/>
              </a:lnSpc>
              <a:spcAft>
                <a:spcPct val="0"/>
              </a:spcAft>
              <a:buNone/>
            </a:pPr>
            <a:r>
              <a:rPr lang="en-US" altLang="zh-CN" b="1" kern="0" dirty="0">
                <a:solidFill>
                  <a:srgbClr val="000000"/>
                </a:solidFill>
                <a:ea typeface="楷体_GB2312"/>
              </a:rPr>
              <a:t>		}</a:t>
            </a:r>
          </a:p>
          <a:p>
            <a:pPr lvl="0" eaLnBrk="0" fontAlgn="base" hangingPunct="0">
              <a:lnSpc>
                <a:spcPct val="80000"/>
              </a:lnSpc>
              <a:spcAft>
                <a:spcPct val="0"/>
              </a:spcAft>
              <a:buNone/>
            </a:pPr>
            <a:r>
              <a:rPr lang="en-US" altLang="zh-CN" b="1" kern="0" dirty="0">
                <a:solidFill>
                  <a:srgbClr val="000000"/>
                </a:solidFill>
                <a:ea typeface="楷体_GB2312"/>
              </a:rPr>
              <a:t>	}</a:t>
            </a:r>
          </a:p>
          <a:p>
            <a:pPr lvl="0" eaLnBrk="0" fontAlgn="base" hangingPunct="0">
              <a:lnSpc>
                <a:spcPct val="80000"/>
              </a:lnSpc>
              <a:spcAft>
                <a:spcPct val="0"/>
              </a:spcAft>
              <a:buNone/>
            </a:pPr>
            <a:r>
              <a:rPr lang="en-US" altLang="zh-CN" b="1" kern="0" dirty="0">
                <a:solidFill>
                  <a:srgbClr val="000000"/>
                </a:solidFill>
                <a:ea typeface="楷体_GB2312"/>
              </a:rPr>
              <a:t>}</a:t>
            </a:r>
            <a:endParaRPr lang="zh-CN" altLang="en-US" kern="0" dirty="0">
              <a:solidFill>
                <a:srgbClr val="000000"/>
              </a:solidFill>
              <a:ea typeface="楷体_GB2312"/>
            </a:endParaRPr>
          </a:p>
          <a:p>
            <a:pPr lvl="0" eaLnBrk="0" fontAlgn="base" hangingPunct="0">
              <a:spcAft>
                <a:spcPct val="0"/>
              </a:spcAft>
              <a:buNone/>
            </a:pPr>
            <a:endParaRPr lang="en-US" altLang="zh-CN" kern="0" dirty="0">
              <a:solidFill>
                <a:srgbClr val="000000"/>
              </a:solidFill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560912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计算机程序设计讲义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56</a:t>
            </a:fld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4.2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循环结构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4846543" cy="4525919"/>
          </a:xfrm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其他例题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while((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getchar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())!=EOF)</a:t>
            </a:r>
          </a:p>
          <a:p>
            <a:pPr lvl="1"/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由用户输入控制循环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例子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5761822" y="1002535"/>
            <a:ext cx="6290631" cy="517442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1" lang="en-US" altLang="zh-CN" sz="2000" kern="0" dirty="0">
                <a:solidFill>
                  <a:srgbClr val="000000"/>
                </a:solidFill>
                <a:latin typeface="Arial" panose="020B0604020202020204" pitchFamily="34" charset="0"/>
                <a:ea typeface="楷体_GB2312"/>
                <a:cs typeface="Arial" panose="020B0604020202020204" pitchFamily="34" charset="0"/>
              </a:rPr>
              <a:t>while ((c = </a:t>
            </a:r>
            <a:r>
              <a:rPr kumimoji="1" lang="en-US" altLang="zh-CN" sz="2000" kern="0" dirty="0" err="1">
                <a:solidFill>
                  <a:srgbClr val="000000"/>
                </a:solidFill>
                <a:latin typeface="Arial" panose="020B0604020202020204" pitchFamily="34" charset="0"/>
                <a:ea typeface="楷体_GB2312"/>
                <a:cs typeface="Arial" panose="020B0604020202020204" pitchFamily="34" charset="0"/>
              </a:rPr>
              <a:t>getchar</a:t>
            </a:r>
            <a:r>
              <a:rPr kumimoji="1" lang="en-US" altLang="zh-CN" sz="2000" kern="0" dirty="0">
                <a:solidFill>
                  <a:srgbClr val="000000"/>
                </a:solidFill>
                <a:latin typeface="Arial" panose="020B0604020202020204" pitchFamily="34" charset="0"/>
                <a:ea typeface="楷体_GB2312"/>
                <a:cs typeface="Arial" panose="020B0604020202020204" pitchFamily="34" charset="0"/>
              </a:rPr>
              <a:t>()) != EOF)</a:t>
            </a:r>
          </a:p>
          <a:p>
            <a:pPr marL="0" indent="0">
              <a:buNone/>
            </a:pPr>
            <a:r>
              <a:rPr kumimoji="1" lang="en-US" altLang="zh-CN" sz="2000" kern="0" dirty="0">
                <a:solidFill>
                  <a:srgbClr val="000000"/>
                </a:solidFill>
                <a:latin typeface="Arial" panose="020B0604020202020204" pitchFamily="34" charset="0"/>
                <a:ea typeface="楷体_GB2312"/>
                <a:cs typeface="Arial" panose="020B0604020202020204" pitchFamily="34" charset="0"/>
              </a:rPr>
              <a:t>    {</a:t>
            </a:r>
          </a:p>
          <a:p>
            <a:pPr marL="0" indent="0">
              <a:buNone/>
            </a:pPr>
            <a:r>
              <a:rPr kumimoji="1" lang="en-US" altLang="zh-CN" sz="2000" kern="0" dirty="0">
                <a:solidFill>
                  <a:srgbClr val="000000"/>
                </a:solidFill>
                <a:latin typeface="Arial" panose="020B0604020202020204" pitchFamily="34" charset="0"/>
                <a:ea typeface="楷体_GB2312"/>
                <a:cs typeface="Arial" panose="020B0604020202020204" pitchFamily="34" charset="0"/>
              </a:rPr>
              <a:t> </a:t>
            </a:r>
            <a:r>
              <a:rPr kumimoji="1" lang="en-US" altLang="zh-CN" sz="2000" kern="0" dirty="0" smtClean="0">
                <a:solidFill>
                  <a:srgbClr val="000000"/>
                </a:solidFill>
                <a:latin typeface="Arial" panose="020B0604020202020204" pitchFamily="34" charset="0"/>
                <a:ea typeface="楷体_GB2312"/>
                <a:cs typeface="Arial" panose="020B0604020202020204" pitchFamily="34" charset="0"/>
              </a:rPr>
              <a:t>       if </a:t>
            </a:r>
            <a:r>
              <a:rPr kumimoji="1" lang="en-US" altLang="zh-CN" sz="2000" kern="0" dirty="0">
                <a:solidFill>
                  <a:srgbClr val="000000"/>
                </a:solidFill>
                <a:latin typeface="Arial" panose="020B0604020202020204" pitchFamily="34" charset="0"/>
                <a:ea typeface="楷体_GB2312"/>
                <a:cs typeface="Arial" panose="020B0604020202020204" pitchFamily="34" charset="0"/>
              </a:rPr>
              <a:t>(c &gt;= 'a' &amp;&amp; c &lt;= 'z')</a:t>
            </a:r>
          </a:p>
          <a:p>
            <a:pPr marL="0" indent="0">
              <a:buNone/>
            </a:pPr>
            <a:r>
              <a:rPr kumimoji="1" lang="en-US" altLang="zh-CN" sz="2000" kern="0" dirty="0">
                <a:solidFill>
                  <a:srgbClr val="000000"/>
                </a:solidFill>
                <a:latin typeface="Arial" panose="020B0604020202020204" pitchFamily="34" charset="0"/>
                <a:ea typeface="楷体_GB2312"/>
                <a:cs typeface="Arial" panose="020B0604020202020204" pitchFamily="34" charset="0"/>
              </a:rPr>
              <a:t>            lower++;</a:t>
            </a:r>
          </a:p>
          <a:p>
            <a:pPr marL="0" indent="0">
              <a:buNone/>
            </a:pPr>
            <a:r>
              <a:rPr kumimoji="1" lang="en-US" altLang="zh-CN" sz="2000" kern="0" dirty="0">
                <a:solidFill>
                  <a:srgbClr val="000000"/>
                </a:solidFill>
                <a:latin typeface="Arial" panose="020B0604020202020204" pitchFamily="34" charset="0"/>
                <a:ea typeface="楷体_GB2312"/>
                <a:cs typeface="Arial" panose="020B0604020202020204" pitchFamily="34" charset="0"/>
              </a:rPr>
              <a:t>        else if (c &gt;= 'A' &amp;&amp; c &lt;= 'Z')</a:t>
            </a:r>
          </a:p>
          <a:p>
            <a:pPr marL="0" indent="0">
              <a:buNone/>
            </a:pPr>
            <a:r>
              <a:rPr kumimoji="1" lang="en-US" altLang="zh-CN" sz="2000" kern="0" dirty="0">
                <a:solidFill>
                  <a:srgbClr val="000000"/>
                </a:solidFill>
                <a:latin typeface="Arial" panose="020B0604020202020204" pitchFamily="34" charset="0"/>
                <a:ea typeface="楷体_GB2312"/>
                <a:cs typeface="Arial" panose="020B0604020202020204" pitchFamily="34" charset="0"/>
              </a:rPr>
              <a:t>            upper++;</a:t>
            </a:r>
          </a:p>
          <a:p>
            <a:pPr marL="0" indent="0">
              <a:buNone/>
            </a:pPr>
            <a:r>
              <a:rPr kumimoji="1" lang="en-US" altLang="zh-CN" sz="2000" kern="0" dirty="0">
                <a:solidFill>
                  <a:srgbClr val="000000"/>
                </a:solidFill>
                <a:latin typeface="Arial" panose="020B0604020202020204" pitchFamily="34" charset="0"/>
                <a:ea typeface="楷体_GB2312"/>
                <a:cs typeface="Arial" panose="020B0604020202020204" pitchFamily="34" charset="0"/>
              </a:rPr>
              <a:t>        else if (c == 32 || c == '\n' </a:t>
            </a:r>
            <a:r>
              <a:rPr kumimoji="1" lang="en-US" altLang="zh-CN" sz="2000" kern="0" dirty="0" smtClean="0">
                <a:solidFill>
                  <a:srgbClr val="000000"/>
                </a:solidFill>
                <a:latin typeface="Arial" panose="020B0604020202020204" pitchFamily="34" charset="0"/>
                <a:ea typeface="楷体_GB2312"/>
                <a:cs typeface="Arial" panose="020B0604020202020204" pitchFamily="34" charset="0"/>
              </a:rPr>
              <a:t>|| </a:t>
            </a:r>
            <a:r>
              <a:rPr kumimoji="1" lang="en-US" altLang="zh-CN" sz="2000" kern="0" dirty="0">
                <a:solidFill>
                  <a:srgbClr val="000000"/>
                </a:solidFill>
                <a:latin typeface="Arial" panose="020B0604020202020204" pitchFamily="34" charset="0"/>
                <a:ea typeface="楷体_GB2312"/>
                <a:cs typeface="Arial" panose="020B0604020202020204" pitchFamily="34" charset="0"/>
              </a:rPr>
              <a:t>c == '\t')</a:t>
            </a:r>
          </a:p>
          <a:p>
            <a:pPr marL="0" indent="0">
              <a:buNone/>
            </a:pPr>
            <a:r>
              <a:rPr kumimoji="1" lang="en-US" altLang="zh-CN" sz="2000" kern="0" dirty="0">
                <a:solidFill>
                  <a:srgbClr val="000000"/>
                </a:solidFill>
                <a:latin typeface="Arial" panose="020B0604020202020204" pitchFamily="34" charset="0"/>
                <a:ea typeface="楷体_GB2312"/>
                <a:cs typeface="Arial" panose="020B0604020202020204" pitchFamily="34" charset="0"/>
              </a:rPr>
              <a:t>            space++;</a:t>
            </a:r>
          </a:p>
          <a:p>
            <a:pPr marL="0" indent="0">
              <a:buNone/>
            </a:pPr>
            <a:r>
              <a:rPr kumimoji="1" lang="en-US" altLang="zh-CN" sz="2000" kern="0" dirty="0">
                <a:solidFill>
                  <a:srgbClr val="000000"/>
                </a:solidFill>
                <a:latin typeface="Arial" panose="020B0604020202020204" pitchFamily="34" charset="0"/>
                <a:ea typeface="楷体_GB2312"/>
                <a:cs typeface="Arial" panose="020B0604020202020204" pitchFamily="34" charset="0"/>
              </a:rPr>
              <a:t>        else if (c &lt; 32)</a:t>
            </a:r>
          </a:p>
          <a:p>
            <a:pPr marL="0" indent="0">
              <a:buNone/>
            </a:pPr>
            <a:r>
              <a:rPr kumimoji="1" lang="en-US" altLang="zh-CN" sz="2000" kern="0" dirty="0">
                <a:solidFill>
                  <a:srgbClr val="000000"/>
                </a:solidFill>
                <a:latin typeface="Arial" panose="020B0604020202020204" pitchFamily="34" charset="0"/>
                <a:ea typeface="楷体_GB2312"/>
                <a:cs typeface="Arial" panose="020B0604020202020204" pitchFamily="34" charset="0"/>
              </a:rPr>
              <a:t>            control++;</a:t>
            </a:r>
          </a:p>
          <a:p>
            <a:pPr marL="0" indent="0">
              <a:buNone/>
            </a:pPr>
            <a:r>
              <a:rPr kumimoji="1" lang="en-US" altLang="zh-CN" sz="2000" kern="0" dirty="0">
                <a:solidFill>
                  <a:srgbClr val="000000"/>
                </a:solidFill>
                <a:latin typeface="Arial" panose="020B0604020202020204" pitchFamily="34" charset="0"/>
                <a:ea typeface="楷体_GB2312"/>
                <a:cs typeface="Arial" panose="020B0604020202020204" pitchFamily="34" charset="0"/>
              </a:rPr>
              <a:t>        else</a:t>
            </a:r>
          </a:p>
          <a:p>
            <a:pPr marL="0" indent="0">
              <a:buNone/>
            </a:pPr>
            <a:r>
              <a:rPr kumimoji="1" lang="en-US" altLang="zh-CN" sz="2000" kern="0" dirty="0">
                <a:solidFill>
                  <a:srgbClr val="000000"/>
                </a:solidFill>
                <a:latin typeface="Arial" panose="020B0604020202020204" pitchFamily="34" charset="0"/>
                <a:ea typeface="楷体_GB2312"/>
                <a:cs typeface="Arial" panose="020B0604020202020204" pitchFamily="34" charset="0"/>
              </a:rPr>
              <a:t>            other++;</a:t>
            </a:r>
          </a:p>
          <a:p>
            <a:pPr marL="0" indent="0">
              <a:buNone/>
            </a:pPr>
            <a:r>
              <a:rPr kumimoji="1" lang="en-US" altLang="zh-CN" sz="2000" kern="0" dirty="0">
                <a:solidFill>
                  <a:srgbClr val="000000"/>
                </a:solidFill>
                <a:latin typeface="Arial" panose="020B0604020202020204" pitchFamily="34" charset="0"/>
                <a:ea typeface="楷体_GB2312"/>
                <a:cs typeface="Arial" panose="020B0604020202020204" pitchFamily="34" charset="0"/>
              </a:rPr>
              <a:t>    }</a:t>
            </a:r>
            <a:endParaRPr kumimoji="1" lang="zh-CN" altLang="en-US" sz="2000" kern="0" dirty="0">
              <a:solidFill>
                <a:srgbClr val="000000"/>
              </a:solidFill>
              <a:latin typeface="Arial" panose="020B0604020202020204" pitchFamily="34" charset="0"/>
              <a:ea typeface="楷体_GB231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5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作业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实验</a:t>
            </a:r>
            <a:endParaRPr lang="zh-CN" altLang="en-US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r>
              <a:rPr lang="en-US" altLang="zh-CN" dirty="0" smtClean="0">
                <a:latin typeface="Ink Free" panose="03080402000500000000" pitchFamily="66" charset="0"/>
              </a:rPr>
              <a:t>Homework </a:t>
            </a:r>
            <a:r>
              <a:rPr lang="en-US" altLang="zh-CN" dirty="0">
                <a:latin typeface="Ink Free" panose="03080402000500000000" pitchFamily="66" charset="0"/>
              </a:rPr>
              <a:t>and </a:t>
            </a:r>
            <a:r>
              <a:rPr lang="en-US" altLang="zh-CN" dirty="0" smtClean="0">
                <a:latin typeface="Ink Free" panose="03080402000500000000" pitchFamily="66" charset="0"/>
              </a:rPr>
              <a:t>lab assignments</a:t>
            </a:r>
            <a:endParaRPr lang="en-US" altLang="zh-CN" dirty="0">
              <a:latin typeface="Ink Free" panose="03080402000500000000" pitchFamily="66" charset="0"/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实验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smtClean="0"/>
              <a:t>lab03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rt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作业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homework04</a:t>
            </a:r>
          </a:p>
          <a:p>
            <a:pPr lvl="0" rtl="0"/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rtl="0">
              <a:buNone/>
            </a:pPr>
            <a:r>
              <a:rPr lang="zh-CN" altLang="en-US" dirty="0" smtClean="0"/>
              <a:t>  😍🤦‍ 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3" name="图片占位符 12" title="地平线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3313" r="23313"/>
          <a:stretch/>
        </p:blipFill>
        <p:spPr/>
      </p:pic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计算机程序设计讲义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57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占位符 16" title="建筑物图像">
            <a:extLst>
              <a:ext uri="{FF2B5EF4-FFF2-40B4-BE49-F238E27FC236}">
                <a16:creationId xmlns:a16="http://schemas.microsoft.com/office/drawing/2014/main" id="{BA026684-ED32-4C82-8EFB-03E9E047EA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84" r="20784"/>
          <a:stretch>
            <a:fillRect/>
          </a:stretch>
        </p:blipFill>
        <p:spPr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</p:pic>
      <p:sp>
        <p:nvSpPr>
          <p:cNvPr id="19" name="六边形 18" descr="醒目图像中间的深色实心六边形">
            <a:extLst>
              <a:ext uri="{FF2B5EF4-FFF2-40B4-BE49-F238E27FC236}">
                <a16:creationId xmlns:a16="http://schemas.microsoft.com/office/drawing/2014/main" id="{7CE8B54A-D8B2-498F-ACFB-31AC2DEB83FA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1821022"/>
            <a:ext cx="4853573" cy="94811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4000" b="0" dirty="0" smtClean="0"/>
              <a:t>End of this lecture.</a:t>
            </a:r>
            <a:endParaRPr lang="zh-CN" altLang="en-US" sz="4000" b="0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6611344-9447-438E-873C-299AF4110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刘老师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7A3FB895-3D21-4707-8EDE-3F825906D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6360-1339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文本占位符 22">
            <a:extLst>
              <a:ext uri="{FF2B5EF4-FFF2-40B4-BE49-F238E27FC236}">
                <a16:creationId xmlns:a16="http://schemas.microsoft.com/office/drawing/2014/main" id="{A0B41C33-430D-4B31-A546-F856469194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22928" y="4216669"/>
            <a:ext cx="4057508" cy="289070"/>
          </a:xfrm>
        </p:spPr>
        <p:txBody>
          <a:bodyPr rtlCol="0"/>
          <a:lstStyle/>
          <a:p>
            <a:pPr rtl="0"/>
            <a:r>
              <a:rPr lang="en-US" altLang="zh-CN" dirty="0" smtClean="0"/>
              <a:t>liuyong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@ustc.edu.cn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E62065D0-127B-4884-9760-D1FFEC38A6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r>
              <a:rPr lang="en-US" altLang="zh-CN" dirty="0">
                <a:hlinkClick r:id="rId4"/>
              </a:rPr>
              <a:t>https://etcis.ustc.edu.cn</a:t>
            </a:r>
            <a:r>
              <a:rPr lang="en-US" altLang="zh-CN" dirty="0" smtClean="0">
                <a:hlinkClick r:id="rId4"/>
              </a:rPr>
              <a:t>/</a:t>
            </a:r>
            <a:r>
              <a:rPr lang="en-US" altLang="zh-CN" dirty="0" smtClean="0"/>
              <a:t> 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六边形 11" descr="醒目图像中间的深色实心六边形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3" name="组 18" descr="公司名称和徽标信息组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3059024" y="2769132"/>
            <a:ext cx="1667123" cy="1267036"/>
            <a:chOff x="3059024" y="2815787"/>
            <a:chExt cx="1667123" cy="1267036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300213" y="2815787"/>
              <a:ext cx="116089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n-US" altLang="zh-CN" sz="6000" b="1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C </a:t>
              </a:r>
              <a:endParaRPr lang="zh-CN" altLang="en-US" sz="6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3059024" y="3775046"/>
              <a:ext cx="16671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n-US" altLang="zh-CN" sz="140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Calibri Light" panose="020F0302020204030204" pitchFamily="34" charset="0"/>
                </a:rPr>
                <a:t> PROGRAMMING</a:t>
              </a:r>
              <a:endPara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6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 </a:t>
            </a:r>
            <a:r>
              <a:rPr lang="zh-CN" altLang="en-US" dirty="0"/>
              <a:t>分支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18679" y="1671924"/>
            <a:ext cx="5518228" cy="4505039"/>
          </a:xfrm>
        </p:spPr>
        <p:txBody>
          <a:bodyPr/>
          <a:lstStyle/>
          <a:p>
            <a:r>
              <a:rPr lang="en-US" altLang="zh-CN" b="1" dirty="0" smtClean="0"/>
              <a:t>if </a:t>
            </a:r>
            <a:r>
              <a:rPr lang="zh-CN" altLang="en-US" b="1" dirty="0" smtClean="0"/>
              <a:t>语句举例：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dirty="0" smtClean="0"/>
              <a:t>if </a:t>
            </a:r>
            <a:r>
              <a:rPr lang="en-US" altLang="zh-CN" sz="2000" dirty="0"/>
              <a:t>(x &gt; y)	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(“x&gt;y is true”) ;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457200" indent="-457200">
              <a:buFont typeface="+mj-ea"/>
              <a:buAutoNum type="circleNumDbPlain" startAt="2"/>
            </a:pPr>
            <a:r>
              <a:rPr lang="en-US" altLang="zh-CN" sz="2000" dirty="0"/>
              <a:t>if (x &gt; y)	</a:t>
            </a:r>
            <a:r>
              <a:rPr lang="en-US" altLang="zh-CN" sz="2000" dirty="0" smtClean="0"/>
              <a:t> /* </a:t>
            </a:r>
            <a:r>
              <a:rPr lang="en-US" altLang="zh-CN" sz="2000" dirty="0"/>
              <a:t>d</a:t>
            </a:r>
            <a:r>
              <a:rPr lang="zh-CN" altLang="en-US" sz="2000" dirty="0"/>
              <a:t>为</a:t>
            </a:r>
            <a:r>
              <a:rPr lang="en-US" altLang="zh-CN" sz="2000" dirty="0"/>
              <a:t>x</a:t>
            </a:r>
            <a:r>
              <a:rPr lang="zh-CN" altLang="en-US" sz="2000" dirty="0"/>
              <a:t>和</a:t>
            </a:r>
            <a:r>
              <a:rPr lang="en-US" altLang="zh-CN" sz="2000" dirty="0"/>
              <a:t>y</a:t>
            </a:r>
            <a:r>
              <a:rPr lang="zh-CN" altLang="en-US" sz="2000" dirty="0"/>
              <a:t>之间的距离 *</a:t>
            </a:r>
            <a:r>
              <a:rPr lang="en-US" altLang="zh-CN" sz="2000" dirty="0"/>
              <a:t>/</a:t>
            </a:r>
          </a:p>
          <a:p>
            <a:pPr marL="0" indent="0">
              <a:buNone/>
            </a:pPr>
            <a:r>
              <a:rPr lang="en-US" altLang="zh-CN" sz="2000" dirty="0" smtClean="0"/>
              <a:t>	d </a:t>
            </a:r>
            <a:r>
              <a:rPr lang="en-US" altLang="zh-CN" sz="2000" dirty="0"/>
              <a:t>= x - y;</a:t>
            </a:r>
          </a:p>
          <a:p>
            <a:pPr marL="0" indent="0">
              <a:buNone/>
            </a:pPr>
            <a:r>
              <a:rPr lang="en-US" altLang="zh-CN" sz="2000" dirty="0" smtClean="0"/>
              <a:t>      else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	d </a:t>
            </a:r>
            <a:r>
              <a:rPr lang="en-US" altLang="zh-CN" sz="2000" dirty="0"/>
              <a:t>= y - x</a:t>
            </a:r>
            <a:r>
              <a:rPr lang="en-US" altLang="zh-CN" sz="2000" dirty="0" smtClean="0"/>
              <a:t>;</a:t>
            </a: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7" name="内容占位符 7"/>
          <p:cNvSpPr txBox="1">
            <a:spLocks/>
          </p:cNvSpPr>
          <p:nvPr/>
        </p:nvSpPr>
        <p:spPr>
          <a:xfrm>
            <a:off x="5998856" y="1671923"/>
            <a:ext cx="5518228" cy="4505039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ea"/>
              <a:buAutoNum type="circleNumDbPlain" startAt="3"/>
            </a:pPr>
            <a:r>
              <a:rPr lang="en-US" altLang="zh-CN" sz="2000" dirty="0" smtClean="0"/>
              <a:t>if (x &gt; y);	  /* </a:t>
            </a:r>
            <a:r>
              <a:rPr lang="zh-CN" altLang="en-US" sz="2000" dirty="0" smtClean="0"/>
              <a:t>合法，但没有实际操作 *</a:t>
            </a:r>
            <a:r>
              <a:rPr lang="en-US" altLang="zh-CN" sz="2000" dirty="0" smtClean="0"/>
              <a:t>/</a:t>
            </a:r>
          </a:p>
          <a:p>
            <a:pPr marL="457200" indent="-457200">
              <a:buFont typeface="+mj-ea"/>
              <a:buAutoNum type="circleNumDbPlain" startAt="3"/>
            </a:pPr>
            <a:endParaRPr lang="en-US" altLang="zh-CN" sz="2000" dirty="0" smtClean="0"/>
          </a:p>
          <a:p>
            <a:pPr marL="457200" indent="-457200">
              <a:buFont typeface="+mj-ea"/>
              <a:buAutoNum type="circleNumDbPlain" startAt="3"/>
            </a:pPr>
            <a:r>
              <a:rPr lang="en-US" altLang="zh-CN" sz="2000" dirty="0" smtClean="0"/>
              <a:t>if (x &gt; y) ;  //</a:t>
            </a:r>
            <a:r>
              <a:rPr lang="zh-CN" altLang="en-US" sz="2000" dirty="0" smtClean="0"/>
              <a:t>空语句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 smtClean="0"/>
              <a:t>      </a:t>
            </a:r>
            <a:r>
              <a:rPr lang="en-US" altLang="zh-CN" sz="2000" dirty="0" smtClean="0"/>
              <a:t>else   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(“x&lt;=y”);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>
                <a:solidFill>
                  <a:srgbClr val="C00000"/>
                </a:solidFill>
              </a:rPr>
              <a:t>//</a:t>
            </a:r>
            <a:r>
              <a:rPr lang="zh-CN" altLang="en-US" sz="2000" dirty="0" smtClean="0">
                <a:solidFill>
                  <a:srgbClr val="C00000"/>
                </a:solidFill>
              </a:rPr>
              <a:t>改：</a:t>
            </a:r>
            <a:r>
              <a:rPr lang="en-US" altLang="zh-CN" sz="2000" dirty="0" smtClean="0"/>
              <a:t>if (x&lt;=y)   </a:t>
            </a:r>
            <a:r>
              <a:rPr lang="en-US" altLang="zh-CN" sz="2000" dirty="0" err="1" smtClean="0"/>
              <a:t>printf</a:t>
            </a:r>
            <a:r>
              <a:rPr lang="en-US" altLang="zh-CN" sz="2000" dirty="0"/>
              <a:t>(“x&lt;=y”);</a:t>
            </a:r>
            <a:endParaRPr lang="en-US" altLang="zh-CN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000" dirty="0"/>
          </a:p>
          <a:p>
            <a:pPr marL="457200" indent="-457200">
              <a:buFont typeface="+mj-ea"/>
              <a:buAutoNum type="circleNumDbPlain" startAt="5"/>
            </a:pPr>
            <a:r>
              <a:rPr lang="en-US" altLang="zh-CN" sz="2000" dirty="0" smtClean="0"/>
              <a:t>if ( (</a:t>
            </a:r>
            <a:r>
              <a:rPr lang="en-US" altLang="zh-CN" sz="2000" dirty="0" err="1" smtClean="0"/>
              <a:t>a+b</a:t>
            </a:r>
            <a:r>
              <a:rPr lang="en-US" altLang="zh-CN" sz="2000" dirty="0" smtClean="0"/>
              <a:t>&gt;c) &amp;&amp; (</a:t>
            </a:r>
            <a:r>
              <a:rPr lang="en-US" altLang="zh-CN" sz="2000" dirty="0" err="1" smtClean="0"/>
              <a:t>a+c</a:t>
            </a:r>
            <a:r>
              <a:rPr lang="en-US" altLang="zh-CN" sz="2000" dirty="0" smtClean="0"/>
              <a:t>&gt;b) &amp;&amp;(</a:t>
            </a:r>
            <a:r>
              <a:rPr lang="en-US" altLang="zh-CN" sz="2000" dirty="0" err="1" smtClean="0"/>
              <a:t>b+c</a:t>
            </a:r>
            <a:r>
              <a:rPr lang="en-US" altLang="zh-CN" sz="2000" dirty="0" smtClean="0"/>
              <a:t>&gt;a) ) ; 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(“</a:t>
            </a:r>
            <a:r>
              <a:rPr lang="en-US" altLang="zh-CN" sz="2000" dirty="0" err="1" smtClean="0"/>
              <a:t>a,b,c</a:t>
            </a:r>
            <a:r>
              <a:rPr lang="zh-CN" altLang="en-US" sz="2000" dirty="0" smtClean="0"/>
              <a:t>可以构成三角形</a:t>
            </a:r>
            <a:r>
              <a:rPr lang="en-US" altLang="zh-CN" sz="2000" dirty="0" smtClean="0"/>
              <a:t>” ); 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//</a:t>
            </a:r>
            <a:r>
              <a:rPr lang="zh-CN" altLang="en-US" sz="2000" dirty="0" smtClean="0"/>
              <a:t>结果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任意</a:t>
            </a:r>
            <a:r>
              <a:rPr lang="en-US" altLang="zh-CN" sz="2000" dirty="0" err="1" smtClean="0"/>
              <a:t>a,b,c</a:t>
            </a:r>
            <a:r>
              <a:rPr lang="zh-CN" altLang="en-US" sz="2000" dirty="0" smtClean="0"/>
              <a:t>都</a:t>
            </a:r>
            <a:r>
              <a:rPr lang="zh-CN" altLang="en-US" sz="2000" dirty="0"/>
              <a:t>输出</a:t>
            </a:r>
            <a:r>
              <a:rPr lang="zh-CN" altLang="en-US" sz="2000" dirty="0" smtClean="0"/>
              <a:t>可以构成三角形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	</a:t>
            </a:r>
            <a:r>
              <a:rPr lang="en-US" altLang="zh-CN" sz="2000" dirty="0" smtClean="0">
                <a:solidFill>
                  <a:srgbClr val="C00000"/>
                </a:solidFill>
              </a:rPr>
              <a:t>//</a:t>
            </a:r>
            <a:r>
              <a:rPr lang="zh-CN" altLang="en-US" sz="2000" dirty="0" smtClean="0">
                <a:solidFill>
                  <a:srgbClr val="C00000"/>
                </a:solidFill>
              </a:rPr>
              <a:t>问题在哪？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081394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4.1 </a:t>
            </a:r>
            <a:r>
              <a:rPr lang="zh-CN" altLang="en-US" dirty="0"/>
              <a:t>分支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8678" y="1671924"/>
            <a:ext cx="4883746" cy="4505039"/>
          </a:xfrm>
        </p:spPr>
        <p:txBody>
          <a:bodyPr/>
          <a:lstStyle/>
          <a:p>
            <a:r>
              <a:rPr lang="en-US" altLang="zh-CN" b="1" dirty="0" smtClean="0"/>
              <a:t>if </a:t>
            </a:r>
            <a:r>
              <a:rPr lang="zh-CN" altLang="en-US" b="1" dirty="0" smtClean="0"/>
              <a:t>语句</a:t>
            </a:r>
            <a:r>
              <a:rPr lang="zh-CN" altLang="en-US" b="1" dirty="0"/>
              <a:t>举例：</a:t>
            </a:r>
            <a:endParaRPr lang="en-US" altLang="zh-CN" b="1" dirty="0"/>
          </a:p>
          <a:p>
            <a:r>
              <a:rPr lang="en-US" altLang="zh-CN" b="1" dirty="0" smtClean="0"/>
              <a:t> </a:t>
            </a:r>
            <a:r>
              <a:rPr lang="zh-CN" altLang="en-US" dirty="0" smtClean="0"/>
              <a:t>输入</a:t>
            </a:r>
            <a:r>
              <a:rPr lang="zh-CN" altLang="en-US" dirty="0"/>
              <a:t>两个整数，输出其中的大数。 </a:t>
            </a:r>
            <a:endParaRPr lang="en-US" altLang="zh-CN" dirty="0" smtClean="0"/>
          </a:p>
          <a:p>
            <a:pPr lvl="1">
              <a:lnSpc>
                <a:spcPct val="80000"/>
              </a:lnSpc>
              <a:buFont typeface="Monotype Sorts"/>
              <a:buNone/>
            </a:pPr>
            <a:r>
              <a:rPr lang="en-US" altLang="zh-CN" dirty="0" smtClean="0"/>
              <a:t>#</a:t>
            </a:r>
            <a:r>
              <a:rPr lang="en-US" altLang="zh-CN" dirty="0"/>
              <a:t>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lvl="1">
              <a:lnSpc>
                <a:spcPct val="80000"/>
              </a:lnSpc>
              <a:buFont typeface="Monotype Sorts"/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</a:t>
            </a:r>
            <a:r>
              <a:rPr lang="en-US" altLang="zh-CN" dirty="0" smtClean="0"/>
              <a:t>()</a:t>
            </a:r>
          </a:p>
          <a:p>
            <a:pPr lvl="1">
              <a:lnSpc>
                <a:spcPct val="80000"/>
              </a:lnSpc>
              <a:buFont typeface="Monotype Sorts"/>
              <a:buNone/>
            </a:pPr>
            <a:r>
              <a:rPr lang="en-US" altLang="zh-CN" dirty="0" smtClean="0"/>
              <a:t>{</a:t>
            </a:r>
            <a:endParaRPr lang="en-US" altLang="zh-CN" dirty="0"/>
          </a:p>
          <a:p>
            <a:pPr lvl="1">
              <a:lnSpc>
                <a:spcPct val="80000"/>
              </a:lnSpc>
              <a:buFont typeface="Monotype Sorts"/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a, b;</a:t>
            </a:r>
          </a:p>
          <a:p>
            <a:pPr lvl="1">
              <a:lnSpc>
                <a:spcPct val="80000"/>
              </a:lnSpc>
              <a:buFont typeface="Monotype Sorts"/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("input two numbers:   ");</a:t>
            </a:r>
          </a:p>
          <a:p>
            <a:pPr lvl="1">
              <a:lnSpc>
                <a:spcPct val="80000"/>
              </a:lnSpc>
              <a:buFont typeface="Monotype Sorts"/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d%d</a:t>
            </a:r>
            <a:r>
              <a:rPr lang="en-US" altLang="zh-CN" dirty="0" smtClean="0"/>
              <a:t>", &amp;</a:t>
            </a:r>
            <a:r>
              <a:rPr lang="en-US" altLang="zh-CN" dirty="0"/>
              <a:t>a</a:t>
            </a:r>
            <a:r>
              <a:rPr lang="en-US" altLang="zh-CN" dirty="0" smtClean="0"/>
              <a:t>, &amp;</a:t>
            </a:r>
            <a:r>
              <a:rPr lang="en-US" altLang="zh-CN" dirty="0"/>
              <a:t>b);</a:t>
            </a:r>
          </a:p>
          <a:p>
            <a:pPr lvl="1">
              <a:lnSpc>
                <a:spcPct val="80000"/>
              </a:lnSpc>
              <a:buFont typeface="Monotype Sorts"/>
              <a:buNone/>
            </a:pPr>
            <a:r>
              <a:rPr lang="en-US" altLang="zh-CN" dirty="0"/>
              <a:t>    if(a&gt;b)</a:t>
            </a:r>
          </a:p>
          <a:p>
            <a:pPr lvl="1">
              <a:lnSpc>
                <a:spcPct val="80000"/>
              </a:lnSpc>
              <a:buFont typeface="Monotype Sorts"/>
              <a:buNone/>
            </a:pPr>
            <a:r>
              <a:rPr lang="en-US" altLang="zh-CN" dirty="0"/>
              <a:t>     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printf</a:t>
            </a:r>
            <a:r>
              <a:rPr lang="en-US" altLang="zh-CN" dirty="0"/>
              <a:t>("max=%</a:t>
            </a:r>
            <a:r>
              <a:rPr lang="en-US" altLang="zh-CN" dirty="0" smtClean="0"/>
              <a:t>d\n“ , a</a:t>
            </a:r>
            <a:r>
              <a:rPr lang="en-US" altLang="zh-CN" dirty="0"/>
              <a:t>);</a:t>
            </a:r>
          </a:p>
          <a:p>
            <a:pPr lvl="1">
              <a:lnSpc>
                <a:spcPct val="80000"/>
              </a:lnSpc>
              <a:buFont typeface="Monotype Sorts"/>
              <a:buNone/>
            </a:pPr>
            <a:r>
              <a:rPr lang="en-US" altLang="zh-CN" dirty="0"/>
              <a:t>    else</a:t>
            </a:r>
          </a:p>
          <a:p>
            <a:pPr lvl="1">
              <a:lnSpc>
                <a:spcPct val="80000"/>
              </a:lnSpc>
              <a:buFont typeface="Monotype Sorts"/>
              <a:buNone/>
            </a:pPr>
            <a:r>
              <a:rPr lang="en-US" altLang="zh-CN" dirty="0"/>
              <a:t>     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printf</a:t>
            </a:r>
            <a:r>
              <a:rPr lang="en-US" altLang="zh-CN" dirty="0"/>
              <a:t>("max=%</a:t>
            </a:r>
            <a:r>
              <a:rPr lang="en-US" altLang="zh-CN" dirty="0" smtClean="0"/>
              <a:t>d\n“ , b</a:t>
            </a:r>
            <a:r>
              <a:rPr lang="en-US" altLang="zh-CN" dirty="0"/>
              <a:t>);</a:t>
            </a:r>
          </a:p>
          <a:p>
            <a:pPr lvl="1">
              <a:lnSpc>
                <a:spcPct val="80000"/>
              </a:lnSpc>
              <a:buFont typeface="Monotype Sorts"/>
              <a:buNone/>
            </a:pPr>
            <a:r>
              <a:rPr lang="en-US" altLang="zh-CN" dirty="0"/>
              <a:t>}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790473" y="1643932"/>
            <a:ext cx="5714171" cy="4505039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if</a:t>
            </a:r>
            <a:r>
              <a:rPr lang="zh-CN" altLang="en-US" b="1" dirty="0" smtClean="0"/>
              <a:t>语句举例：</a:t>
            </a:r>
            <a:r>
              <a:rPr lang="en-US" altLang="zh-CN" dirty="0" smtClean="0"/>
              <a:t> </a:t>
            </a:r>
            <a:r>
              <a:rPr lang="zh-CN" altLang="en-US" dirty="0" smtClean="0"/>
              <a:t>程序</a:t>
            </a:r>
            <a:r>
              <a:rPr lang="zh-CN" altLang="en-US" dirty="0"/>
              <a:t>继续执行</a:t>
            </a:r>
            <a:r>
              <a:rPr lang="zh-CN" altLang="en-US" dirty="0" smtClean="0"/>
              <a:t>的条件</a:t>
            </a:r>
          </a:p>
          <a:p>
            <a:pPr lvl="1">
              <a:lnSpc>
                <a:spcPct val="80000"/>
              </a:lnSpc>
              <a:buFont typeface="Monotype Sorts"/>
              <a:buNone/>
            </a:pPr>
            <a:r>
              <a:rPr lang="en-US" altLang="zh-CN" dirty="0" smtClean="0"/>
              <a:t>#include 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</a:p>
          <a:p>
            <a:pPr lvl="1">
              <a:lnSpc>
                <a:spcPct val="80000"/>
              </a:lnSpc>
              <a:buFont typeface="Monotype Sorts"/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main()</a:t>
            </a:r>
          </a:p>
          <a:p>
            <a:pPr lvl="1">
              <a:lnSpc>
                <a:spcPct val="80000"/>
              </a:lnSpc>
              <a:buFont typeface="Monotype Sorts"/>
              <a:buNone/>
            </a:pPr>
            <a:r>
              <a:rPr lang="en-US" altLang="zh-CN" dirty="0" smtClean="0"/>
              <a:t>{</a:t>
            </a:r>
          </a:p>
          <a:p>
            <a:pPr lvl="1">
              <a:lnSpc>
                <a:spcPct val="80000"/>
              </a:lnSpc>
              <a:buFont typeface="Monotype Sorts"/>
              <a:buNone/>
            </a:pPr>
            <a:r>
              <a:rPr lang="en-US" altLang="zh-CN" dirty="0" smtClean="0"/>
              <a:t>    double a, b, c ,s;</a:t>
            </a:r>
          </a:p>
          <a:p>
            <a:pPr lvl="1">
              <a:lnSpc>
                <a:spcPct val="80000"/>
              </a:lnSpc>
              <a:buFont typeface="Monotype Sorts"/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("%lf %lf %lf", &amp;a, &amp;</a:t>
            </a:r>
            <a:r>
              <a:rPr lang="en-US" altLang="zh-CN" dirty="0" err="1" smtClean="0"/>
              <a:t>b,&amp;c</a:t>
            </a:r>
            <a:r>
              <a:rPr lang="en-US" altLang="zh-CN" dirty="0" smtClean="0"/>
              <a:t>);</a:t>
            </a:r>
          </a:p>
          <a:p>
            <a:pPr lvl="1">
              <a:lnSpc>
                <a:spcPct val="80000"/>
              </a:lnSpc>
              <a:buFont typeface="Monotype Sorts"/>
              <a:buNone/>
            </a:pPr>
            <a:r>
              <a:rPr lang="en-US" altLang="zh-CN" dirty="0" smtClean="0"/>
              <a:t>    if( !(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&gt;c </a:t>
            </a:r>
            <a:r>
              <a:rPr lang="en-US" altLang="zh-CN" dirty="0"/>
              <a:t>&amp;&amp; </a:t>
            </a:r>
            <a:r>
              <a:rPr lang="en-US" altLang="zh-CN" dirty="0" err="1" smtClean="0"/>
              <a:t>a+c</a:t>
            </a:r>
            <a:r>
              <a:rPr lang="en-US" altLang="zh-CN" dirty="0" smtClean="0"/>
              <a:t>&gt;b &amp;&amp;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&gt;a) )</a:t>
            </a:r>
          </a:p>
          <a:p>
            <a:pPr lvl="1">
              <a:lnSpc>
                <a:spcPct val="80000"/>
              </a:lnSpc>
              <a:buFont typeface="Monotype Sorts"/>
              <a:buNone/>
            </a:pPr>
            <a:r>
              <a:rPr lang="en-US" altLang="zh-CN" dirty="0" smtClean="0"/>
              <a:t>    {</a:t>
            </a:r>
          </a:p>
          <a:p>
            <a:pPr lvl="1">
              <a:lnSpc>
                <a:spcPct val="80000"/>
              </a:lnSpc>
              <a:buFont typeface="Monotype Sorts"/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a,b,c</a:t>
            </a:r>
            <a:r>
              <a:rPr lang="zh-CN" altLang="en-US" dirty="0" smtClean="0"/>
              <a:t>不</a:t>
            </a:r>
            <a:r>
              <a:rPr lang="zh-CN" altLang="en-US" dirty="0"/>
              <a:t>能</a:t>
            </a:r>
            <a:r>
              <a:rPr lang="zh-CN" altLang="en-US" dirty="0" smtClean="0"/>
              <a:t>构成三角形</a:t>
            </a:r>
            <a:r>
              <a:rPr lang="en-US" altLang="zh-CN" dirty="0" smtClean="0"/>
              <a:t>\n“ , a);</a:t>
            </a:r>
          </a:p>
          <a:p>
            <a:pPr lvl="1">
              <a:lnSpc>
                <a:spcPct val="80000"/>
              </a:lnSpc>
              <a:buFont typeface="Monotype Sorts"/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  exit(0);</a:t>
            </a:r>
          </a:p>
          <a:p>
            <a:pPr lvl="1">
              <a:lnSpc>
                <a:spcPct val="80000"/>
              </a:lnSpc>
              <a:buFont typeface="Monotype Sorts"/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}</a:t>
            </a:r>
          </a:p>
          <a:p>
            <a:pPr lvl="1">
              <a:lnSpc>
                <a:spcPct val="80000"/>
              </a:lnSpc>
              <a:buFont typeface="Monotype Sorts"/>
              <a:buNone/>
            </a:pPr>
            <a:endParaRPr lang="en-US" altLang="zh-CN" dirty="0" smtClean="0"/>
          </a:p>
          <a:p>
            <a:pPr lvl="1">
              <a:lnSpc>
                <a:spcPct val="80000"/>
              </a:lnSpc>
              <a:buFont typeface="Monotype Sorts"/>
              <a:buNone/>
            </a:pPr>
            <a:r>
              <a:rPr lang="en-US" altLang="zh-CN" dirty="0" err="1" smtClean="0"/>
              <a:t>printf</a:t>
            </a:r>
            <a:r>
              <a:rPr lang="en-US" altLang="zh-CN" dirty="0" smtClean="0"/>
              <a:t>("max=%d\n“ , b);</a:t>
            </a:r>
          </a:p>
          <a:p>
            <a:pPr lvl="1">
              <a:lnSpc>
                <a:spcPct val="80000"/>
              </a:lnSpc>
              <a:buFont typeface="Monotype Sorts"/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8650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4.1 </a:t>
            </a:r>
            <a:r>
              <a:rPr lang="zh-CN" altLang="en-US" dirty="0"/>
              <a:t>分支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809135" y="1513298"/>
            <a:ext cx="5714171" cy="4505039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 smtClean="0"/>
              <a:t>assert</a:t>
            </a:r>
            <a:r>
              <a:rPr lang="zh-CN" altLang="en-US" sz="2000" b="1" dirty="0" smtClean="0"/>
              <a:t>：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程序继续执行的条件</a:t>
            </a:r>
          </a:p>
          <a:p>
            <a:pPr lvl="1">
              <a:lnSpc>
                <a:spcPct val="80000"/>
              </a:lnSpc>
              <a:buFont typeface="Monotype Sorts"/>
              <a:buNone/>
            </a:pPr>
            <a:r>
              <a:rPr lang="en-US" altLang="zh-CN" dirty="0" smtClean="0"/>
              <a:t>#include 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</a:p>
          <a:p>
            <a:pPr lvl="1">
              <a:lnSpc>
                <a:spcPct val="80000"/>
              </a:lnSpc>
              <a:buFont typeface="Monotype Sorts"/>
              <a:buNone/>
            </a:pPr>
            <a:r>
              <a:rPr lang="en-US" altLang="zh-CN" dirty="0" smtClean="0"/>
              <a:t>#include&lt;</a:t>
            </a:r>
            <a:r>
              <a:rPr lang="en-US" altLang="zh-CN" dirty="0" err="1" smtClean="0"/>
              <a:t>math.h</a:t>
            </a:r>
            <a:r>
              <a:rPr lang="en-US" altLang="zh-CN" dirty="0" smtClean="0"/>
              <a:t>&gt;</a:t>
            </a:r>
          </a:p>
          <a:p>
            <a:pPr lvl="1">
              <a:lnSpc>
                <a:spcPct val="80000"/>
              </a:lnSpc>
              <a:buFont typeface="Monotype Sorts"/>
              <a:buNone/>
            </a:pPr>
            <a:r>
              <a:rPr lang="en-US" altLang="zh-CN" dirty="0" smtClean="0"/>
              <a:t>#include</a:t>
            </a:r>
            <a:r>
              <a:rPr lang="en-US" altLang="zh-CN" dirty="0" smtClean="0">
                <a:solidFill>
                  <a:srgbClr val="FF0000"/>
                </a:solidFill>
              </a:rPr>
              <a:t>&lt;</a:t>
            </a:r>
            <a:r>
              <a:rPr lang="en-US" altLang="zh-CN" dirty="0" err="1" smtClean="0">
                <a:solidFill>
                  <a:srgbClr val="FF0000"/>
                </a:solidFill>
              </a:rPr>
              <a:t>assert.h</a:t>
            </a:r>
            <a:r>
              <a:rPr lang="en-US" altLang="zh-CN" dirty="0" smtClean="0">
                <a:solidFill>
                  <a:srgbClr val="FF0000"/>
                </a:solidFill>
              </a:rPr>
              <a:t>&gt;</a:t>
            </a:r>
          </a:p>
          <a:p>
            <a:pPr lvl="1">
              <a:lnSpc>
                <a:spcPct val="80000"/>
              </a:lnSpc>
              <a:buFont typeface="Monotype Sorts"/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main()</a:t>
            </a:r>
          </a:p>
          <a:p>
            <a:pPr lvl="1">
              <a:lnSpc>
                <a:spcPct val="80000"/>
              </a:lnSpc>
              <a:buFont typeface="Monotype Sorts"/>
              <a:buNone/>
            </a:pPr>
            <a:r>
              <a:rPr lang="en-US" altLang="zh-CN" dirty="0" smtClean="0"/>
              <a:t>{</a:t>
            </a:r>
          </a:p>
          <a:p>
            <a:pPr lvl="1">
              <a:lnSpc>
                <a:spcPct val="80000"/>
              </a:lnSpc>
              <a:buFont typeface="Monotype Sorts"/>
              <a:buNone/>
            </a:pPr>
            <a:r>
              <a:rPr lang="en-US" altLang="zh-CN" dirty="0" smtClean="0"/>
              <a:t>    double a, b, c ,s;</a:t>
            </a:r>
          </a:p>
          <a:p>
            <a:pPr lvl="1">
              <a:lnSpc>
                <a:spcPct val="80000"/>
              </a:lnSpc>
              <a:buFont typeface="Monotype Sorts"/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("%lf %lf %lf", &amp;a, &amp;</a:t>
            </a:r>
            <a:r>
              <a:rPr lang="en-US" altLang="zh-CN" dirty="0" err="1" smtClean="0"/>
              <a:t>b,&amp;c</a:t>
            </a:r>
            <a:r>
              <a:rPr lang="en-US" altLang="zh-CN" dirty="0" smtClean="0"/>
              <a:t>);</a:t>
            </a:r>
          </a:p>
          <a:p>
            <a:pPr lvl="1">
              <a:lnSpc>
                <a:spcPct val="80000"/>
              </a:lnSpc>
              <a:buFont typeface="Monotype Sorts"/>
              <a:buNone/>
            </a:pP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FF0000"/>
                </a:solidFill>
              </a:rPr>
              <a:t>assert( </a:t>
            </a:r>
            <a:r>
              <a:rPr lang="en-US" altLang="zh-CN" dirty="0" err="1" smtClean="0">
                <a:solidFill>
                  <a:srgbClr val="FF0000"/>
                </a:solidFill>
              </a:rPr>
              <a:t>a+b</a:t>
            </a:r>
            <a:r>
              <a:rPr lang="en-US" altLang="zh-CN" dirty="0" smtClean="0">
                <a:solidFill>
                  <a:srgbClr val="FF0000"/>
                </a:solidFill>
              </a:rPr>
              <a:t>&gt;c &amp;&amp; </a:t>
            </a:r>
            <a:r>
              <a:rPr lang="en-US" altLang="zh-CN" dirty="0" err="1" smtClean="0">
                <a:solidFill>
                  <a:srgbClr val="FF0000"/>
                </a:solidFill>
              </a:rPr>
              <a:t>a+c</a:t>
            </a:r>
            <a:r>
              <a:rPr lang="en-US" altLang="zh-CN" dirty="0" smtClean="0">
                <a:solidFill>
                  <a:srgbClr val="FF0000"/>
                </a:solidFill>
              </a:rPr>
              <a:t>&gt;b &amp;&amp;</a:t>
            </a:r>
            <a:r>
              <a:rPr lang="en-US" altLang="zh-CN" dirty="0" err="1" smtClean="0">
                <a:solidFill>
                  <a:srgbClr val="FF0000"/>
                </a:solidFill>
              </a:rPr>
              <a:t>b+c</a:t>
            </a:r>
            <a:r>
              <a:rPr lang="en-US" altLang="zh-CN" dirty="0" smtClean="0">
                <a:solidFill>
                  <a:srgbClr val="FF0000"/>
                </a:solidFill>
              </a:rPr>
              <a:t>&gt;a) 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altLang="zh-CN" dirty="0" smtClean="0"/>
              <a:t>         </a:t>
            </a:r>
            <a:r>
              <a:rPr lang="en-US" altLang="zh-CN" sz="1800" dirty="0" smtClean="0"/>
              <a:t>s</a:t>
            </a:r>
            <a:r>
              <a:rPr lang="en-US" altLang="zh-CN" sz="1800" dirty="0"/>
              <a:t>=</a:t>
            </a:r>
            <a:r>
              <a:rPr lang="pt-BR" altLang="zh-CN" sz="1800" dirty="0"/>
              <a:t> sqrt( (a + b + c) * (-a + b + c)    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altLang="zh-CN" sz="1800" dirty="0" smtClean="0"/>
              <a:t>                 </a:t>
            </a:r>
            <a:r>
              <a:rPr lang="pt-BR" altLang="zh-CN" sz="1800" dirty="0"/>
              <a:t>* (a - b + c) * (a + b - c) ) /4.0 </a:t>
            </a:r>
            <a:r>
              <a:rPr lang="pt-BR" altLang="zh-CN" sz="1800" dirty="0" smtClean="0"/>
              <a:t>;</a:t>
            </a:r>
            <a:endParaRPr lang="en-US" altLang="zh-CN" dirty="0" smtClean="0"/>
          </a:p>
          <a:p>
            <a:pPr lvl="1">
              <a:lnSpc>
                <a:spcPct val="80000"/>
              </a:lnSpc>
              <a:buFont typeface="Monotype Sorts"/>
              <a:buNone/>
            </a:pPr>
            <a:r>
              <a:rPr lang="en-US" altLang="zh-CN" dirty="0" smtClean="0"/>
              <a:t>	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(“s=%</a:t>
            </a:r>
            <a:r>
              <a:rPr lang="en-US" altLang="zh-CN" dirty="0"/>
              <a:t>f</a:t>
            </a:r>
            <a:r>
              <a:rPr lang="en-US" altLang="zh-CN" dirty="0" smtClean="0"/>
              <a:t>\n“ , s);</a:t>
            </a:r>
          </a:p>
          <a:p>
            <a:pPr lvl="1">
              <a:lnSpc>
                <a:spcPct val="80000"/>
              </a:lnSpc>
              <a:buFont typeface="Monotype Sorts"/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7340" y="1513298"/>
            <a:ext cx="4967722" cy="4533031"/>
          </a:xfrm>
        </p:spPr>
        <p:txBody>
          <a:bodyPr/>
          <a:lstStyle/>
          <a:p>
            <a:r>
              <a:rPr lang="en-US" altLang="zh-CN" sz="2000" b="1" dirty="0"/>
              <a:t>if</a:t>
            </a:r>
            <a:r>
              <a:rPr lang="zh-CN" altLang="en-US" sz="2000" b="1" dirty="0"/>
              <a:t>语句举例：</a:t>
            </a:r>
            <a:r>
              <a:rPr lang="en-US" altLang="zh-CN" sz="2000" dirty="0"/>
              <a:t> </a:t>
            </a:r>
            <a:r>
              <a:rPr lang="zh-CN" altLang="en-US" sz="2000" dirty="0"/>
              <a:t>程序继续执行的条件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altLang="zh-CN" sz="1800" dirty="0"/>
              <a:t>#include &lt;</a:t>
            </a:r>
            <a:r>
              <a:rPr lang="en-US" altLang="zh-CN" sz="1800" dirty="0" err="1"/>
              <a:t>stdio.h</a:t>
            </a:r>
            <a:r>
              <a:rPr lang="en-US" altLang="zh-CN" sz="1800" dirty="0" smtClean="0"/>
              <a:t>&gt;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altLang="zh-CN" sz="1800" dirty="0" smtClean="0"/>
              <a:t>#include &lt;</a:t>
            </a:r>
            <a:r>
              <a:rPr lang="en-US" altLang="zh-CN" sz="1800" dirty="0" err="1" smtClean="0"/>
              <a:t>math.h</a:t>
            </a:r>
            <a:r>
              <a:rPr lang="en-US" altLang="zh-CN" sz="1800" dirty="0" smtClean="0"/>
              <a:t>&gt;</a:t>
            </a:r>
            <a:endParaRPr lang="en-US" altLang="zh-CN" sz="1800" dirty="0"/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</a:t>
            </a:r>
            <a:r>
              <a:rPr lang="en-US" altLang="zh-CN" sz="1800" dirty="0" smtClean="0"/>
              <a:t>()  {</a:t>
            </a:r>
            <a:endParaRPr lang="en-US" altLang="zh-CN" sz="1800" dirty="0"/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altLang="zh-CN" sz="1800" dirty="0"/>
              <a:t>    double a, b, c ,s;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scanf</a:t>
            </a:r>
            <a:r>
              <a:rPr lang="en-US" altLang="zh-CN" sz="1800" dirty="0"/>
              <a:t>("%lf %lf %lf", &amp;a, &amp;b</a:t>
            </a:r>
            <a:r>
              <a:rPr lang="en-US" altLang="zh-CN" sz="1800" dirty="0" smtClean="0"/>
              <a:t>, &amp;</a:t>
            </a:r>
            <a:r>
              <a:rPr lang="en-US" altLang="zh-CN" sz="1800" dirty="0"/>
              <a:t>c);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altLang="zh-CN" sz="1800" dirty="0"/>
              <a:t>    </a:t>
            </a:r>
            <a:r>
              <a:rPr lang="en-US" altLang="zh-CN" sz="1800" dirty="0">
                <a:solidFill>
                  <a:srgbClr val="FF0000"/>
                </a:solidFill>
              </a:rPr>
              <a:t>if</a:t>
            </a:r>
            <a:r>
              <a:rPr lang="en-US" altLang="zh-CN" sz="1800" dirty="0"/>
              <a:t>( </a:t>
            </a:r>
            <a:r>
              <a:rPr lang="en-US" altLang="zh-CN" sz="1800" dirty="0">
                <a:solidFill>
                  <a:srgbClr val="FF0000"/>
                </a:solidFill>
              </a:rPr>
              <a:t>!</a:t>
            </a:r>
            <a:r>
              <a:rPr lang="en-US" altLang="zh-CN" sz="1800" dirty="0"/>
              <a:t>(</a:t>
            </a:r>
            <a:r>
              <a:rPr lang="en-US" altLang="zh-CN" sz="1800" dirty="0" err="1"/>
              <a:t>a+b</a:t>
            </a:r>
            <a:r>
              <a:rPr lang="en-US" altLang="zh-CN" sz="1800" dirty="0"/>
              <a:t>&gt;c &amp;&amp; </a:t>
            </a:r>
            <a:r>
              <a:rPr lang="en-US" altLang="zh-CN" sz="1800" dirty="0" err="1"/>
              <a:t>a+c</a:t>
            </a:r>
            <a:r>
              <a:rPr lang="en-US" altLang="zh-CN" sz="1800" dirty="0"/>
              <a:t>&gt;b &amp;&amp;</a:t>
            </a:r>
            <a:r>
              <a:rPr lang="en-US" altLang="zh-CN" sz="1800" dirty="0" err="1"/>
              <a:t>b+c</a:t>
            </a:r>
            <a:r>
              <a:rPr lang="en-US" altLang="zh-CN" sz="1800" dirty="0"/>
              <a:t>&gt;a) 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altLang="zh-CN" sz="1800" dirty="0"/>
              <a:t>    {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(“</a:t>
            </a:r>
            <a:r>
              <a:rPr lang="en-US" altLang="zh-CN" sz="1800" dirty="0" err="1"/>
              <a:t>a,b,c</a:t>
            </a:r>
            <a:r>
              <a:rPr lang="zh-CN" altLang="en-US" sz="1800" dirty="0"/>
              <a:t>不能构成三角形</a:t>
            </a:r>
            <a:r>
              <a:rPr lang="en-US" altLang="zh-CN" sz="1800" dirty="0"/>
              <a:t>\n</a:t>
            </a:r>
            <a:r>
              <a:rPr lang="en-US" altLang="zh-CN" sz="1800" dirty="0" smtClean="0"/>
              <a:t>“);</a:t>
            </a:r>
            <a:endParaRPr lang="en-US" altLang="zh-CN" sz="1800" dirty="0"/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altLang="zh-CN" sz="1800" dirty="0" smtClean="0"/>
              <a:t>     </a:t>
            </a:r>
            <a:r>
              <a:rPr lang="en-US" altLang="zh-CN" sz="1800" dirty="0" smtClean="0">
                <a:solidFill>
                  <a:srgbClr val="FF0000"/>
                </a:solidFill>
              </a:rPr>
              <a:t>   exit(0</a:t>
            </a:r>
            <a:r>
              <a:rPr lang="en-US" altLang="zh-CN" sz="1800" dirty="0">
                <a:solidFill>
                  <a:srgbClr val="FF0000"/>
                </a:solidFill>
              </a:rPr>
              <a:t>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altLang="zh-CN" sz="1800" dirty="0"/>
              <a:t>     }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altLang="zh-CN" sz="1800" dirty="0" smtClean="0"/>
              <a:t>	  s=</a:t>
            </a:r>
            <a:r>
              <a:rPr lang="pt-BR" altLang="zh-CN" sz="1800" dirty="0"/>
              <a:t> </a:t>
            </a:r>
            <a:r>
              <a:rPr lang="pt-BR" altLang="zh-CN" sz="1800" dirty="0" smtClean="0"/>
              <a:t>sqrt( </a:t>
            </a:r>
            <a:r>
              <a:rPr lang="pt-BR" altLang="zh-CN" sz="1800" dirty="0"/>
              <a:t>(a + b + c) * (-a + b + c) </a:t>
            </a:r>
            <a:r>
              <a:rPr lang="pt-BR" altLang="zh-CN" sz="1800" dirty="0" smtClean="0"/>
              <a:t>   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altLang="zh-CN" sz="1800" dirty="0"/>
              <a:t> </a:t>
            </a:r>
            <a:r>
              <a:rPr lang="pt-BR" altLang="zh-CN" sz="1800" dirty="0" smtClean="0"/>
              <a:t>    * </a:t>
            </a:r>
            <a:r>
              <a:rPr lang="pt-BR" altLang="zh-CN" sz="1800" dirty="0"/>
              <a:t>(a - b + c) * (a + b - c) </a:t>
            </a:r>
            <a:r>
              <a:rPr lang="pt-BR" altLang="zh-CN" sz="1800" dirty="0" smtClean="0"/>
              <a:t>) /4.0 ;</a:t>
            </a:r>
            <a:endParaRPr lang="en-US" altLang="zh-CN" sz="1800" dirty="0" smtClean="0"/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printf</a:t>
            </a:r>
            <a:r>
              <a:rPr lang="en-US" altLang="zh-CN" sz="1800" dirty="0" smtClean="0"/>
              <a:t>(“s=%f\n</a:t>
            </a:r>
            <a:r>
              <a:rPr lang="en-US" altLang="zh-CN" sz="1800" dirty="0"/>
              <a:t>“ , </a:t>
            </a:r>
            <a:r>
              <a:rPr lang="en-US" altLang="zh-CN" sz="1800" dirty="0" smtClean="0"/>
              <a:t>s);</a:t>
            </a:r>
            <a:endParaRPr lang="en-US" altLang="zh-CN" sz="1800" dirty="0"/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altLang="zh-CN" sz="1800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104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4.1 </a:t>
            </a:r>
            <a:r>
              <a:rPr lang="zh-CN" altLang="en-US" dirty="0"/>
              <a:t>分支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127" y="1600200"/>
            <a:ext cx="9635023" cy="47815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latin typeface="Courier New" pitchFamily="49" charset="0"/>
              </a:rPr>
              <a:t>3.  if</a:t>
            </a:r>
            <a:r>
              <a:rPr lang="zh-CN" altLang="en-US" b="1" dirty="0" smtClean="0">
                <a:latin typeface="Courier New" pitchFamily="49" charset="0"/>
              </a:rPr>
              <a:t>语句</a:t>
            </a:r>
            <a:r>
              <a:rPr lang="zh-CN" altLang="en-US" b="1" dirty="0">
                <a:latin typeface="Courier New" pitchFamily="49" charset="0"/>
              </a:rPr>
              <a:t>的嵌套</a:t>
            </a:r>
            <a:endParaRPr lang="en-US" altLang="zh-CN" b="1" dirty="0" smtClean="0">
              <a:latin typeface="Courier New" pitchFamily="49" charset="0"/>
            </a:endParaRPr>
          </a:p>
          <a:p>
            <a:r>
              <a:rPr lang="en-US" altLang="zh-CN" b="1" dirty="0" smtClean="0">
                <a:latin typeface="Courier New" pitchFamily="49" charset="0"/>
              </a:rPr>
              <a:t>if</a:t>
            </a:r>
            <a:r>
              <a:rPr lang="zh-CN" altLang="en-US" dirty="0"/>
              <a:t>语句的各</a:t>
            </a:r>
            <a:r>
              <a:rPr lang="zh-CN" altLang="en-US" dirty="0" smtClean="0"/>
              <a:t>子句也都可以是</a:t>
            </a:r>
            <a:r>
              <a:rPr lang="en-US" altLang="zh-CN" b="1" dirty="0" smtClean="0">
                <a:latin typeface="Courier New" pitchFamily="49" charset="0"/>
              </a:rPr>
              <a:t>if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从而构成嵌套</a:t>
            </a:r>
            <a:endParaRPr lang="zh-CN" altLang="en-US" dirty="0"/>
          </a:p>
          <a:p>
            <a:r>
              <a:rPr lang="zh-CN" altLang="en-US" dirty="0" smtClean="0"/>
              <a:t>在嵌套的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语句中应注意 </a:t>
            </a:r>
            <a:r>
              <a:rPr lang="en-US" altLang="zh-CN" b="1" dirty="0" smtClean="0">
                <a:latin typeface="Courier New" pitchFamily="49" charset="0"/>
              </a:rPr>
              <a:t>if-else </a:t>
            </a:r>
            <a:r>
              <a:rPr lang="zh-CN" altLang="en-US" dirty="0" smtClean="0"/>
              <a:t>的</a:t>
            </a:r>
            <a:r>
              <a:rPr lang="zh-CN" altLang="en-US" dirty="0"/>
              <a:t>配对</a:t>
            </a:r>
            <a:r>
              <a:rPr lang="zh-CN" altLang="en-US" dirty="0" smtClean="0"/>
              <a:t>关系</a:t>
            </a:r>
            <a:r>
              <a:rPr lang="en-US" altLang="zh-CN" dirty="0" smtClean="0"/>
              <a:t>:</a:t>
            </a:r>
            <a:endParaRPr lang="zh-CN" altLang="en-US" dirty="0"/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sz="2400" b="1" dirty="0">
                <a:latin typeface="Courier New" pitchFamily="49" charset="0"/>
              </a:rPr>
              <a:t>else</a:t>
            </a:r>
            <a:r>
              <a:rPr lang="zh-CN" altLang="en-US" sz="2400" dirty="0"/>
              <a:t>总是与其</a:t>
            </a:r>
            <a:r>
              <a:rPr lang="zh-CN" altLang="en-US" sz="2400" dirty="0" smtClean="0"/>
              <a:t>上面距离最近的、且在同一层级的</a:t>
            </a:r>
            <a:r>
              <a:rPr lang="en-US" altLang="zh-CN" sz="2400" b="1" dirty="0" smtClean="0">
                <a:latin typeface="Courier New" pitchFamily="49" charset="0"/>
              </a:rPr>
              <a:t>if</a:t>
            </a:r>
            <a:r>
              <a:rPr lang="zh-CN" altLang="en-US" sz="2400" dirty="0"/>
              <a:t>配对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400" dirty="0" smtClean="0"/>
              <a:t>可以使用</a:t>
            </a:r>
            <a:r>
              <a:rPr lang="en-US" altLang="zh-CN" sz="2400" b="1" dirty="0" smtClean="0">
                <a:latin typeface="Courier New" pitchFamily="49" charset="0"/>
              </a:rPr>
              <a:t>{}</a:t>
            </a:r>
            <a:r>
              <a:rPr lang="zh-CN" altLang="en-US" sz="2400" dirty="0" smtClean="0"/>
              <a:t>明确限定 </a:t>
            </a:r>
            <a:r>
              <a:rPr lang="en-US" altLang="zh-CN" sz="2400" b="1" dirty="0" smtClean="0">
                <a:latin typeface="Courier New" pitchFamily="49" charset="0"/>
              </a:rPr>
              <a:t>if-else 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配对</a:t>
            </a:r>
            <a:r>
              <a:rPr lang="zh-CN" altLang="en-US" sz="2400" dirty="0" smtClean="0"/>
              <a:t>关系，例如：</a:t>
            </a:r>
            <a:endParaRPr lang="zh-CN" altLang="en-US" sz="2400" dirty="0"/>
          </a:p>
          <a:p>
            <a:pPr lvl="2">
              <a:buFont typeface="Monotype Sorts"/>
              <a:buNone/>
            </a:pPr>
            <a:r>
              <a:rPr lang="en-US" altLang="zh-CN" sz="2200" b="1" dirty="0">
                <a:latin typeface="Courier New" pitchFamily="49" charset="0"/>
              </a:rPr>
              <a:t>if(</a:t>
            </a:r>
            <a:r>
              <a:rPr lang="en-US" altLang="zh-CN" sz="2200" b="1" i="1" dirty="0">
                <a:latin typeface="Courier New" pitchFamily="49" charset="0"/>
              </a:rPr>
              <a:t>exp</a:t>
            </a:r>
            <a:r>
              <a:rPr lang="en-US" altLang="zh-CN" sz="2200" b="1" baseline="-25000" dirty="0">
                <a:latin typeface="Courier New" pitchFamily="49" charset="0"/>
              </a:rPr>
              <a:t>1</a:t>
            </a:r>
            <a:r>
              <a:rPr lang="en-US" altLang="zh-CN" sz="2200" b="1" dirty="0">
                <a:latin typeface="Courier New" pitchFamily="49" charset="0"/>
              </a:rPr>
              <a:t>)		 	if(</a:t>
            </a:r>
            <a:r>
              <a:rPr lang="en-US" altLang="zh-CN" sz="2200" b="1" i="1" dirty="0">
                <a:latin typeface="Courier New" pitchFamily="49" charset="0"/>
              </a:rPr>
              <a:t>exp</a:t>
            </a:r>
            <a:r>
              <a:rPr lang="en-US" altLang="zh-CN" sz="2200" b="1" baseline="-25000" dirty="0">
                <a:latin typeface="Courier New" pitchFamily="49" charset="0"/>
              </a:rPr>
              <a:t>1</a:t>
            </a:r>
            <a:r>
              <a:rPr lang="en-US" altLang="zh-CN" sz="2200" b="1" dirty="0">
                <a:latin typeface="Courier New" pitchFamily="49" charset="0"/>
              </a:rPr>
              <a:t>)</a:t>
            </a:r>
          </a:p>
          <a:p>
            <a:pPr lvl="2">
              <a:buFont typeface="Monotype Sorts"/>
              <a:buNone/>
            </a:pPr>
            <a:r>
              <a:rPr lang="en-US" altLang="zh-CN" sz="2200" b="1" dirty="0">
                <a:latin typeface="Courier New" pitchFamily="49" charset="0"/>
              </a:rPr>
              <a:t>  if(</a:t>
            </a:r>
            <a:r>
              <a:rPr lang="en-US" altLang="zh-CN" sz="2200" b="1" i="1" dirty="0">
                <a:latin typeface="Courier New" pitchFamily="49" charset="0"/>
              </a:rPr>
              <a:t>exp</a:t>
            </a:r>
            <a:r>
              <a:rPr lang="en-US" altLang="zh-CN" sz="2200" b="1" baseline="-25000" dirty="0">
                <a:latin typeface="Courier New" pitchFamily="49" charset="0"/>
              </a:rPr>
              <a:t>2</a:t>
            </a:r>
            <a:r>
              <a:rPr lang="en-US" altLang="zh-CN" sz="2200" b="1" dirty="0">
                <a:latin typeface="Courier New" pitchFamily="49" charset="0"/>
              </a:rPr>
              <a:t>)			  </a:t>
            </a:r>
            <a:r>
              <a:rPr lang="en-US" altLang="zh-CN" sz="2200" b="1" dirty="0" smtClean="0">
                <a:latin typeface="Courier New" pitchFamily="49" charset="0"/>
              </a:rPr>
              <a:t>{ if(</a:t>
            </a:r>
            <a:r>
              <a:rPr lang="en-US" altLang="zh-CN" sz="2200" b="1" i="1" dirty="0" smtClean="0">
                <a:latin typeface="Courier New" pitchFamily="49" charset="0"/>
              </a:rPr>
              <a:t>exp</a:t>
            </a:r>
            <a:r>
              <a:rPr lang="en-US" altLang="zh-CN" sz="2200" b="1" baseline="-25000" dirty="0" smtClean="0">
                <a:latin typeface="Courier New" pitchFamily="49" charset="0"/>
              </a:rPr>
              <a:t>2</a:t>
            </a:r>
            <a:r>
              <a:rPr lang="en-US" altLang="zh-CN" sz="2200" b="1" dirty="0">
                <a:latin typeface="Courier New" pitchFamily="49" charset="0"/>
              </a:rPr>
              <a:t>)</a:t>
            </a:r>
          </a:p>
          <a:p>
            <a:pPr lvl="2">
              <a:buFont typeface="Monotype Sorts"/>
              <a:buNone/>
            </a:pPr>
            <a:r>
              <a:rPr lang="en-US" altLang="zh-CN" sz="2200" b="1" dirty="0">
                <a:latin typeface="Courier New" pitchFamily="49" charset="0"/>
              </a:rPr>
              <a:t>    </a:t>
            </a:r>
            <a:r>
              <a:rPr lang="zh-CN" altLang="en-US" sz="2200" b="1" i="1" dirty="0" smtClean="0">
                <a:latin typeface="Courier New" pitchFamily="49" charset="0"/>
              </a:rPr>
              <a:t>语句</a:t>
            </a:r>
            <a:r>
              <a:rPr lang="en-US" altLang="zh-CN" sz="2200" b="1" baseline="-25000" dirty="0" smtClean="0">
                <a:latin typeface="Courier New" pitchFamily="49" charset="0"/>
              </a:rPr>
              <a:t>1</a:t>
            </a:r>
            <a:r>
              <a:rPr lang="en-US" altLang="zh-CN" sz="2200" b="1" dirty="0">
                <a:latin typeface="Courier New" pitchFamily="49" charset="0"/>
              </a:rPr>
              <a:t>		         </a:t>
            </a:r>
            <a:r>
              <a:rPr lang="en-US" altLang="zh-CN" sz="2200" b="1" dirty="0" smtClean="0">
                <a:latin typeface="Courier New" pitchFamily="49" charset="0"/>
              </a:rPr>
              <a:t>   </a:t>
            </a:r>
            <a:r>
              <a:rPr lang="zh-CN" altLang="en-US" sz="2200" b="1" i="1" dirty="0" smtClean="0">
                <a:latin typeface="Courier New" pitchFamily="49" charset="0"/>
              </a:rPr>
              <a:t>语句</a:t>
            </a:r>
            <a:r>
              <a:rPr lang="en-US" altLang="zh-CN" sz="2200" b="1" baseline="-25000" dirty="0" smtClean="0">
                <a:latin typeface="Courier New" pitchFamily="49" charset="0"/>
              </a:rPr>
              <a:t>1</a:t>
            </a:r>
            <a:endParaRPr lang="en-US" altLang="zh-CN" sz="2200" b="1" dirty="0">
              <a:latin typeface="Courier New" pitchFamily="49" charset="0"/>
            </a:endParaRPr>
          </a:p>
          <a:p>
            <a:pPr lvl="2">
              <a:buFont typeface="Monotype Sorts"/>
              <a:buNone/>
            </a:pPr>
            <a:r>
              <a:rPr lang="en-US" altLang="zh-CN" sz="2200" b="1" dirty="0">
                <a:latin typeface="Courier New" pitchFamily="49" charset="0"/>
              </a:rPr>
              <a:t>  else		</a:t>
            </a:r>
            <a:r>
              <a:rPr lang="en-US" altLang="zh-CN" sz="2200" b="1" dirty="0" smtClean="0">
                <a:latin typeface="Courier New" pitchFamily="49" charset="0"/>
              </a:rPr>
              <a:t>	</a:t>
            </a:r>
            <a:r>
              <a:rPr lang="en-US" altLang="zh-CN" sz="2200" b="1" dirty="0">
                <a:latin typeface="Courier New" pitchFamily="49" charset="0"/>
              </a:rPr>
              <a:t> </a:t>
            </a:r>
            <a:r>
              <a:rPr lang="en-US" altLang="zh-CN" sz="2200" b="1" dirty="0" smtClean="0">
                <a:latin typeface="Courier New" pitchFamily="49" charset="0"/>
              </a:rPr>
              <a:t> }</a:t>
            </a:r>
            <a:endParaRPr lang="en-US" altLang="zh-CN" sz="2200" b="1" dirty="0">
              <a:latin typeface="Courier New" pitchFamily="49" charset="0"/>
            </a:endParaRPr>
          </a:p>
          <a:p>
            <a:pPr lvl="2">
              <a:buFont typeface="Monotype Sorts"/>
              <a:buNone/>
            </a:pPr>
            <a:r>
              <a:rPr lang="en-US" altLang="zh-CN" sz="2200" b="1" dirty="0">
                <a:latin typeface="Courier New" pitchFamily="49" charset="0"/>
              </a:rPr>
              <a:t>  </a:t>
            </a:r>
            <a:r>
              <a:rPr lang="en-US" altLang="zh-CN" sz="2200" b="1" dirty="0" smtClean="0">
                <a:latin typeface="Courier New" pitchFamily="49" charset="0"/>
              </a:rPr>
              <a:t>  </a:t>
            </a:r>
            <a:r>
              <a:rPr lang="zh-CN" altLang="en-US" sz="2200" b="1" i="1" dirty="0" smtClean="0">
                <a:latin typeface="Courier New" pitchFamily="49" charset="0"/>
              </a:rPr>
              <a:t>语句</a:t>
            </a:r>
            <a:r>
              <a:rPr lang="en-US" altLang="zh-CN" sz="2200" b="1" baseline="-25000" dirty="0">
                <a:latin typeface="Courier New" pitchFamily="49" charset="0"/>
              </a:rPr>
              <a:t>2</a:t>
            </a:r>
            <a:r>
              <a:rPr lang="en-US" altLang="zh-CN" sz="2200" b="1" dirty="0">
                <a:latin typeface="Courier New" pitchFamily="49" charset="0"/>
              </a:rPr>
              <a:t>		 </a:t>
            </a:r>
            <a:r>
              <a:rPr lang="en-US" altLang="zh-CN" sz="2200" b="1" dirty="0" smtClean="0">
                <a:latin typeface="Courier New" pitchFamily="49" charset="0"/>
              </a:rPr>
              <a:t>	else</a:t>
            </a:r>
          </a:p>
          <a:p>
            <a:pPr lvl="2">
              <a:buFont typeface="Monotype Sorts"/>
              <a:buNone/>
            </a:pPr>
            <a:r>
              <a:rPr lang="en-US" altLang="zh-CN" sz="2200" b="1" dirty="0">
                <a:latin typeface="Courier New" pitchFamily="49" charset="0"/>
              </a:rPr>
              <a:t>	</a:t>
            </a:r>
            <a:r>
              <a:rPr lang="en-US" altLang="zh-CN" sz="2200" b="1" dirty="0" smtClean="0">
                <a:latin typeface="Courier New" pitchFamily="49" charset="0"/>
              </a:rPr>
              <a:t>				   </a:t>
            </a:r>
            <a:r>
              <a:rPr lang="zh-CN" altLang="en-US" sz="2200" b="1" i="1" dirty="0" smtClean="0">
                <a:latin typeface="Courier New" pitchFamily="49" charset="0"/>
              </a:rPr>
              <a:t>语句</a:t>
            </a:r>
            <a:r>
              <a:rPr lang="en-US" altLang="zh-CN" sz="2200" b="1" baseline="-25000" dirty="0">
                <a:latin typeface="Courier New" pitchFamily="49" charset="0"/>
              </a:rPr>
              <a:t>2</a:t>
            </a:r>
          </a:p>
        </p:txBody>
      </p:sp>
      <p:sp>
        <p:nvSpPr>
          <p:cNvPr id="10244" name="AutoShape 4"/>
          <p:cNvSpPr>
            <a:spLocks/>
          </p:cNvSpPr>
          <p:nvPr/>
        </p:nvSpPr>
        <p:spPr bwMode="auto">
          <a:xfrm>
            <a:off x="1858351" y="4237427"/>
            <a:ext cx="138403" cy="726459"/>
          </a:xfrm>
          <a:prstGeom prst="leftBrace">
            <a:avLst>
              <a:gd name="adj1" fmla="val 49318"/>
              <a:gd name="adj2" fmla="val 50000"/>
            </a:avLst>
          </a:prstGeom>
          <a:noFill/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Helvetica" pitchFamily="34" charset="0"/>
            </a:endParaRPr>
          </a:p>
        </p:txBody>
      </p:sp>
      <p:sp>
        <p:nvSpPr>
          <p:cNvPr id="10245" name="AutoShape 5"/>
          <p:cNvSpPr>
            <a:spLocks/>
          </p:cNvSpPr>
          <p:nvPr/>
        </p:nvSpPr>
        <p:spPr bwMode="auto">
          <a:xfrm>
            <a:off x="5111622" y="3825356"/>
            <a:ext cx="228600" cy="1531938"/>
          </a:xfrm>
          <a:prstGeom prst="leftBrace">
            <a:avLst>
              <a:gd name="adj1" fmla="val 55845"/>
              <a:gd name="adj2" fmla="val 50000"/>
            </a:avLst>
          </a:prstGeom>
          <a:noFill/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646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272_TF00951641.potx" id="{B941ECEB-6E76-42EB-B5F4-23A8A56C9A19}" vid="{FF49C7E7-6335-426F-816E-8617C8DC20D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19A80A7-0DD1-4CF4-ABD5-362A6549C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79AA90D-A39D-4F83-B1BD-92099B1CAD0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4D15D6-87BC-477C-8E91-9F90829C2FC8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www.w3.org/XML/1998/namespace"/>
    <ds:schemaRef ds:uri="http://purl.org/dc/elements/1.1/"/>
    <ds:schemaRef ds:uri="http://purl.org/dc/dcmitype/"/>
    <ds:schemaRef ds:uri="fb0879af-3eba-417a-a55a-ffe6dcd6ca77"/>
    <ds:schemaRef ds:uri="http://schemas.openxmlformats.org/package/2006/metadata/core-properties"/>
    <ds:schemaRef ds:uri="6dc4bcd6-49db-4c07-9060-8acfc67cef9f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浅色六边形演示文稿</Template>
  <TotalTime>0</TotalTime>
  <Words>6496</Words>
  <Application>Microsoft Office PowerPoint</Application>
  <PresentationFormat>宽屏</PresentationFormat>
  <Paragraphs>1032</Paragraphs>
  <Slides>58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58</vt:i4>
      </vt:variant>
    </vt:vector>
  </HeadingPairs>
  <TitlesOfParts>
    <vt:vector size="78" baseType="lpstr">
      <vt:lpstr>Gill Sans SemiBold</vt:lpstr>
      <vt:lpstr>Microsoft YaHei UI</vt:lpstr>
      <vt:lpstr>Monotype Sorts</vt:lpstr>
      <vt:lpstr>楷体_GB2312</vt:lpstr>
      <vt:lpstr>宋体</vt:lpstr>
      <vt:lpstr>新宋体</vt:lpstr>
      <vt:lpstr>Arial</vt:lpstr>
      <vt:lpstr>Calibri</vt:lpstr>
      <vt:lpstr>Calibri Light</vt:lpstr>
      <vt:lpstr>Consolas</vt:lpstr>
      <vt:lpstr>Courier New</vt:lpstr>
      <vt:lpstr>Helvetica</vt:lpstr>
      <vt:lpstr>Ink Free</vt:lpstr>
      <vt:lpstr>Microsoft Sans Serif</vt:lpstr>
      <vt:lpstr>Times New Roman</vt:lpstr>
      <vt:lpstr>Wingdings</vt:lpstr>
      <vt:lpstr>Office 主题</vt:lpstr>
      <vt:lpstr>公式</vt:lpstr>
      <vt:lpstr>文档</vt:lpstr>
      <vt:lpstr>包装程序外壳对象</vt:lpstr>
      <vt:lpstr>计算机程序设计</vt:lpstr>
      <vt:lpstr>第四章  控制结构</vt:lpstr>
      <vt:lpstr>4.1 分支结构</vt:lpstr>
      <vt:lpstr>4.1 分支结构</vt:lpstr>
      <vt:lpstr>4.1 分支结构</vt:lpstr>
      <vt:lpstr>4.1 分支结构</vt:lpstr>
      <vt:lpstr>4.1 分支结构</vt:lpstr>
      <vt:lpstr>4.1 分支结构</vt:lpstr>
      <vt:lpstr>4.1 分支结构</vt:lpstr>
      <vt:lpstr>4.1 分支结构</vt:lpstr>
      <vt:lpstr>4.1 分支结构</vt:lpstr>
      <vt:lpstr>PowerPoint 演示文稿</vt:lpstr>
      <vt:lpstr>4.1 分支结构</vt:lpstr>
      <vt:lpstr>4.1 分支结构</vt:lpstr>
      <vt:lpstr>4.1 分支结构</vt:lpstr>
      <vt:lpstr>4.1 分支结构</vt:lpstr>
      <vt:lpstr>4.1 分支结构</vt:lpstr>
      <vt:lpstr>4.1 分支结构</vt:lpstr>
      <vt:lpstr>4.1 分支结构</vt:lpstr>
      <vt:lpstr>PowerPoint 演示文稿</vt:lpstr>
      <vt:lpstr>4.1 分支结构</vt:lpstr>
      <vt:lpstr>拓展：</vt:lpstr>
      <vt:lpstr>4.2 循环结构</vt:lpstr>
      <vt:lpstr>4.2 循环结构</vt:lpstr>
      <vt:lpstr>4.2 循环结构</vt:lpstr>
      <vt:lpstr>4.2 循环结构</vt:lpstr>
      <vt:lpstr>4.2 循环结构</vt:lpstr>
      <vt:lpstr>4.2 循环结构</vt:lpstr>
      <vt:lpstr>4.2 循环结构</vt:lpstr>
      <vt:lpstr>4.2 循环结构</vt:lpstr>
      <vt:lpstr>4.2 循环结构</vt:lpstr>
      <vt:lpstr>4.2 循环结构</vt:lpstr>
      <vt:lpstr>4.2 循环结构</vt:lpstr>
      <vt:lpstr>4.2 循环结构</vt:lpstr>
      <vt:lpstr>4.2 循环结构</vt:lpstr>
      <vt:lpstr>4.2 循环结构</vt:lpstr>
      <vt:lpstr>4.2 循环结构</vt:lpstr>
      <vt:lpstr>4.2 循环结构</vt:lpstr>
      <vt:lpstr>4.2 循环结构</vt:lpstr>
      <vt:lpstr>4.2 循环结构</vt:lpstr>
      <vt:lpstr>4.2 循环结构</vt:lpstr>
      <vt:lpstr>PowerPoint 演示文稿</vt:lpstr>
      <vt:lpstr>PowerPoint 演示文稿</vt:lpstr>
      <vt:lpstr>PowerPoint 演示文稿</vt:lpstr>
      <vt:lpstr>4.2 循环结构</vt:lpstr>
      <vt:lpstr>PowerPoint 演示文稿</vt:lpstr>
      <vt:lpstr>PowerPoint 演示文稿</vt:lpstr>
      <vt:lpstr>4.2 循环结构</vt:lpstr>
      <vt:lpstr>4.2 循环结构</vt:lpstr>
      <vt:lpstr>4.2 循环结构</vt:lpstr>
      <vt:lpstr>4.2 循环结构</vt:lpstr>
      <vt:lpstr>PowerPoint 演示文稿</vt:lpstr>
      <vt:lpstr>PowerPoint 演示文稿</vt:lpstr>
      <vt:lpstr>PowerPoint 演示文稿</vt:lpstr>
      <vt:lpstr>PowerPoint 演示文稿</vt:lpstr>
      <vt:lpstr>4.2 循环结构</vt:lpstr>
      <vt:lpstr>作业&amp;实验</vt:lpstr>
      <vt:lpstr>End of this lecture.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2021-08-18T14:00:00Z</dcterms:created>
  <dcterms:modified xsi:type="dcterms:W3CDTF">2022-09-30T07:50:22Z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