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2"/>
  </p:notesMasterIdLst>
  <p:handoutMasterIdLst>
    <p:handoutMasterId r:id="rId63"/>
  </p:handoutMasterIdLst>
  <p:sldIdLst>
    <p:sldId id="256" r:id="rId5"/>
    <p:sldId id="260" r:id="rId6"/>
    <p:sldId id="271" r:id="rId7"/>
    <p:sldId id="339" r:id="rId8"/>
    <p:sldId id="340" r:id="rId9"/>
    <p:sldId id="346" r:id="rId10"/>
    <p:sldId id="347" r:id="rId11"/>
    <p:sldId id="341" r:id="rId12"/>
    <p:sldId id="355" r:id="rId13"/>
    <p:sldId id="356" r:id="rId14"/>
    <p:sldId id="352" r:id="rId15"/>
    <p:sldId id="353" r:id="rId16"/>
    <p:sldId id="354" r:id="rId17"/>
    <p:sldId id="374" r:id="rId18"/>
    <p:sldId id="375" r:id="rId19"/>
    <p:sldId id="376" r:id="rId20"/>
    <p:sldId id="377" r:id="rId21"/>
    <p:sldId id="378" r:id="rId22"/>
    <p:sldId id="357" r:id="rId23"/>
    <p:sldId id="358" r:id="rId24"/>
    <p:sldId id="370" r:id="rId25"/>
    <p:sldId id="373" r:id="rId26"/>
    <p:sldId id="366" r:id="rId27"/>
    <p:sldId id="342" r:id="rId28"/>
    <p:sldId id="386" r:id="rId29"/>
    <p:sldId id="391" r:id="rId30"/>
    <p:sldId id="387" r:id="rId31"/>
    <p:sldId id="388" r:id="rId32"/>
    <p:sldId id="390" r:id="rId33"/>
    <p:sldId id="383" r:id="rId34"/>
    <p:sldId id="392" r:id="rId35"/>
    <p:sldId id="394" r:id="rId36"/>
    <p:sldId id="437" r:id="rId37"/>
    <p:sldId id="438" r:id="rId38"/>
    <p:sldId id="439" r:id="rId39"/>
    <p:sldId id="440" r:id="rId40"/>
    <p:sldId id="441" r:id="rId41"/>
    <p:sldId id="442" r:id="rId42"/>
    <p:sldId id="435" r:id="rId43"/>
    <p:sldId id="444" r:id="rId44"/>
    <p:sldId id="410" r:id="rId45"/>
    <p:sldId id="411" r:id="rId46"/>
    <p:sldId id="445" r:id="rId47"/>
    <p:sldId id="413" r:id="rId48"/>
    <p:sldId id="414" r:id="rId49"/>
    <p:sldId id="447" r:id="rId50"/>
    <p:sldId id="446" r:id="rId51"/>
    <p:sldId id="448" r:id="rId52"/>
    <p:sldId id="420" r:id="rId53"/>
    <p:sldId id="422" r:id="rId54"/>
    <p:sldId id="423" r:id="rId55"/>
    <p:sldId id="424" r:id="rId56"/>
    <p:sldId id="449" r:id="rId57"/>
    <p:sldId id="443" r:id="rId58"/>
    <p:sldId id="450" r:id="rId59"/>
    <p:sldId id="274" r:id="rId60"/>
    <p:sldId id="264" r:id="rId6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0E0CAA-16ED-475F-991C-6007EBF19032}">
          <p14:sldIdLst>
            <p14:sldId id="256"/>
            <p14:sldId id="260"/>
            <p14:sldId id="271"/>
            <p14:sldId id="339"/>
            <p14:sldId id="340"/>
            <p14:sldId id="346"/>
            <p14:sldId id="347"/>
            <p14:sldId id="341"/>
            <p14:sldId id="355"/>
            <p14:sldId id="356"/>
            <p14:sldId id="352"/>
            <p14:sldId id="353"/>
            <p14:sldId id="354"/>
            <p14:sldId id="374"/>
            <p14:sldId id="375"/>
            <p14:sldId id="376"/>
            <p14:sldId id="377"/>
            <p14:sldId id="378"/>
            <p14:sldId id="357"/>
            <p14:sldId id="358"/>
            <p14:sldId id="370"/>
            <p14:sldId id="373"/>
            <p14:sldId id="366"/>
            <p14:sldId id="342"/>
            <p14:sldId id="386"/>
            <p14:sldId id="391"/>
            <p14:sldId id="387"/>
            <p14:sldId id="388"/>
            <p14:sldId id="390"/>
            <p14:sldId id="383"/>
            <p14:sldId id="392"/>
            <p14:sldId id="394"/>
            <p14:sldId id="437"/>
            <p14:sldId id="438"/>
            <p14:sldId id="439"/>
            <p14:sldId id="440"/>
            <p14:sldId id="441"/>
            <p14:sldId id="442"/>
            <p14:sldId id="435"/>
            <p14:sldId id="444"/>
            <p14:sldId id="410"/>
            <p14:sldId id="411"/>
            <p14:sldId id="445"/>
            <p14:sldId id="413"/>
            <p14:sldId id="414"/>
            <p14:sldId id="447"/>
            <p14:sldId id="446"/>
            <p14:sldId id="448"/>
            <p14:sldId id="420"/>
            <p14:sldId id="422"/>
            <p14:sldId id="423"/>
            <p14:sldId id="424"/>
          </p14:sldIdLst>
        </p14:section>
        <p14:section name="无标题节" id="{A53E1EDC-F9B5-4216-8204-4F777C78A7B7}">
          <p14:sldIdLst>
            <p14:sldId id="449"/>
            <p14:sldId id="443"/>
            <p14:sldId id="450"/>
            <p14:sldId id="27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74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120" y="55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2021-12-20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2021-12-20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6.3 </a:t>
            </a:r>
            <a:r>
              <a:rPr lang="zh-CN" altLang="en-US" dirty="0"/>
              <a:t>函数的</a:t>
            </a:r>
            <a:r>
              <a:rPr lang="zh-CN" altLang="en-US" dirty="0" smtClean="0"/>
              <a:t>调用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 smtClean="0"/>
              <a:t>3  </a:t>
            </a:r>
            <a:r>
              <a:rPr lang="zh-CN" altLang="en-US" sz="2800" dirty="0" smtClean="0"/>
              <a:t>函数的声明</a:t>
            </a:r>
            <a:endParaRPr lang="en-US" altLang="zh-CN" sz="28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latin typeface="Courier New" pitchFamily="49" charset="0"/>
              </a:rPr>
              <a:t>在</a:t>
            </a:r>
            <a:r>
              <a:rPr lang="zh-CN" altLang="en-US" dirty="0">
                <a:latin typeface="Courier New" pitchFamily="49" charset="0"/>
              </a:rPr>
              <a:t>函数调用之前，</a:t>
            </a:r>
            <a:r>
              <a:rPr lang="zh-CN" altLang="en-US" dirty="0" smtClean="0">
                <a:latin typeface="Courier New" pitchFamily="49" charset="0"/>
              </a:rPr>
              <a:t>应对被调用函数</a:t>
            </a:r>
            <a:r>
              <a:rPr lang="zh-CN" altLang="en-US" dirty="0">
                <a:latin typeface="Courier New" pitchFamily="49" charset="0"/>
              </a:rPr>
              <a:t>进行</a:t>
            </a:r>
            <a:r>
              <a:rPr lang="zh-CN" altLang="en-US" dirty="0" smtClean="0">
                <a:latin typeface="Courier New" pitchFamily="49" charset="0"/>
              </a:rPr>
              <a:t>声明，声明</a:t>
            </a:r>
            <a:r>
              <a:rPr lang="zh-CN" altLang="en-US" dirty="0">
                <a:latin typeface="Courier New" pitchFamily="49" charset="0"/>
              </a:rPr>
              <a:t>的</a:t>
            </a:r>
            <a:r>
              <a:rPr lang="zh-CN" altLang="en-US" dirty="0" smtClean="0">
                <a:latin typeface="Courier New" pitchFamily="49" charset="0"/>
              </a:rPr>
              <a:t>形式为</a:t>
            </a:r>
            <a:r>
              <a:rPr lang="zh-CN" altLang="en-US" b="1" dirty="0" smtClean="0">
                <a:latin typeface="Courier New" pitchFamily="49" charset="0"/>
              </a:rPr>
              <a:t>函数</a:t>
            </a:r>
            <a:r>
              <a:rPr lang="zh-CN" altLang="en-US" b="1" dirty="0">
                <a:latin typeface="Courier New" pitchFamily="49" charset="0"/>
              </a:rPr>
              <a:t>原型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函数声明可以在主调</a:t>
            </a:r>
            <a:r>
              <a:rPr lang="zh-CN" altLang="en-US" dirty="0" smtClean="0">
                <a:latin typeface="Courier New" pitchFamily="49" charset="0"/>
              </a:rPr>
              <a:t>函数内的</a:t>
            </a:r>
            <a:r>
              <a:rPr lang="zh-CN" altLang="en-US" dirty="0">
                <a:latin typeface="Courier New" pitchFamily="49" charset="0"/>
              </a:rPr>
              <a:t>声明部分，也可以在函数外部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函数外部的声明，对所有主调函数都起作用</a:t>
            </a:r>
            <a:r>
              <a:rPr lang="zh-CN" altLang="en-US" dirty="0" smtClean="0">
                <a:latin typeface="Courier New" pitchFamily="49" charset="0"/>
              </a:rPr>
              <a:t>，故不</a:t>
            </a:r>
            <a:r>
              <a:rPr lang="zh-CN" altLang="en-US" dirty="0">
                <a:latin typeface="Courier New" pitchFamily="49" charset="0"/>
              </a:rPr>
              <a:t>需要在主调函数内再次声明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函数的定义也具有声明的</a:t>
            </a:r>
            <a:r>
              <a:rPr lang="zh-CN" altLang="en-US" dirty="0" smtClean="0">
                <a:latin typeface="Courier New" pitchFamily="49" charset="0"/>
              </a:rPr>
              <a:t>作用。当定义在前，调用在后，此时也不必声明</a:t>
            </a:r>
            <a:endParaRPr lang="en-US" altLang="zh-CN" dirty="0" smtClean="0">
              <a:latin typeface="Courier New" pitchFamily="49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在定义</a:t>
            </a:r>
            <a:r>
              <a:rPr lang="zh-CN" altLang="en-US" dirty="0" smtClean="0">
                <a:latin typeface="Courier New" pitchFamily="49" charset="0"/>
              </a:rPr>
              <a:t>之前调用函数则需要先声明</a:t>
            </a:r>
            <a:endParaRPr lang="zh-CN" altLang="en-US" dirty="0">
              <a:latin typeface="Courier New" pitchFamily="49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库函数的声明包括在头文件</a:t>
            </a:r>
            <a:r>
              <a:rPr lang="en-US" altLang="zh-CN" dirty="0">
                <a:latin typeface="Courier New" pitchFamily="49" charset="0"/>
              </a:rPr>
              <a:t>(*.h)</a:t>
            </a:r>
            <a:r>
              <a:rPr lang="zh-CN" altLang="en-US" dirty="0">
                <a:latin typeface="Courier New" pitchFamily="49" charset="0"/>
              </a:rPr>
              <a:t>里，不需在源程序里声明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400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800" dirty="0" smtClean="0"/>
              <a:t>函数的原型</a:t>
            </a:r>
            <a:r>
              <a:rPr lang="zh-CN" altLang="en-US" sz="2800" dirty="0"/>
              <a:t>（</a:t>
            </a:r>
            <a:r>
              <a:rPr lang="en-US" altLang="zh-CN" sz="2800" dirty="0"/>
              <a:t>prototype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dirty="0"/>
              <a:t>一般形式</a:t>
            </a:r>
          </a:p>
          <a:p>
            <a:pPr marL="457200" lvl="1" indent="0">
              <a:buNone/>
            </a:pPr>
            <a:r>
              <a:rPr lang="zh-CN" altLang="en-US" dirty="0"/>
              <a:t>类型 函数名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1, </a:t>
            </a:r>
            <a:r>
              <a:rPr lang="zh-CN" altLang="en-US" dirty="0"/>
              <a:t>类型</a:t>
            </a:r>
            <a:r>
              <a:rPr lang="en-US" altLang="zh-CN" dirty="0"/>
              <a:t>2, ...);</a:t>
            </a:r>
          </a:p>
          <a:p>
            <a:pPr marL="457200" lvl="1" indent="0">
              <a:buNone/>
            </a:pPr>
            <a:r>
              <a:rPr lang="zh-CN" altLang="en-US" dirty="0"/>
              <a:t>类型 函数名</a:t>
            </a:r>
            <a:r>
              <a:rPr lang="en-US" altLang="zh-CN" dirty="0"/>
              <a:t>(</a:t>
            </a:r>
            <a:r>
              <a:rPr lang="zh-CN" altLang="en-US" sz="1800" dirty="0"/>
              <a:t>类型</a:t>
            </a:r>
            <a:r>
              <a:rPr lang="en-US" altLang="zh-CN" sz="1800" dirty="0"/>
              <a:t>1 </a:t>
            </a:r>
            <a:r>
              <a:rPr lang="zh-CN" altLang="en-US" sz="1800" dirty="0"/>
              <a:t>形参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类型</a:t>
            </a:r>
            <a:r>
              <a:rPr lang="en-US" altLang="zh-CN" sz="1800" dirty="0"/>
              <a:t>2 </a:t>
            </a:r>
            <a:r>
              <a:rPr lang="zh-CN" altLang="en-US" sz="1800" dirty="0"/>
              <a:t>形参</a:t>
            </a:r>
            <a:r>
              <a:rPr lang="en-US" altLang="zh-CN" sz="1800" dirty="0"/>
              <a:t>2, ...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举例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y);</a:t>
            </a:r>
          </a:p>
          <a:p>
            <a:pPr marL="457200" lvl="1" indent="0">
              <a:buNone/>
            </a:pPr>
            <a:r>
              <a:rPr lang="en-US" altLang="zh-CN" dirty="0"/>
              <a:t>void dummy();	/* </a:t>
            </a:r>
            <a:r>
              <a:rPr lang="zh-CN" altLang="en-US" dirty="0"/>
              <a:t>无参函数原型 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/>
              <a:t>void dummy(void); /* </a:t>
            </a:r>
            <a:r>
              <a:rPr lang="zh-CN" altLang="en-US" dirty="0"/>
              <a:t>同上 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600"/>
              <a:t>函数声明举例 </a:t>
            </a:r>
            <a:r>
              <a:rPr lang="en-US" altLang="zh-CN" sz="3600"/>
              <a:t>(1)</a:t>
            </a:r>
          </a:p>
        </p:txBody>
      </p:sp>
      <p:sp>
        <p:nvSpPr>
          <p:cNvPr id="25603" name="Rectangle 0"/>
          <p:cNvSpPr>
            <a:spLocks noChangeArrowheads="1"/>
          </p:cNvSpPr>
          <p:nvPr/>
        </p:nvSpPr>
        <p:spPr bwMode="auto">
          <a:xfrm>
            <a:off x="2351088" y="1484313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</a:t>
            </a:r>
            <a:r>
              <a:rPr kumimoji="0" lang="en-US" altLang="zh-CN" sz="2400" b="1" dirty="0" smtClean="0">
                <a:latin typeface="Courier New" pitchFamily="49" charset="0"/>
              </a:rPr>
              <a:t>	</a:t>
            </a:r>
            <a:r>
              <a:rPr kumimoji="0"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max(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 x, 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 y</a:t>
            </a:r>
            <a:r>
              <a:rPr kumimoji="0"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);//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Courier New" pitchFamily="49" charset="0"/>
              </a:rPr>
              <a:t>声明</a:t>
            </a:r>
            <a:endParaRPr kumimoji="0" lang="en-US" altLang="zh-CN" sz="2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</a:t>
            </a:r>
            <a:r>
              <a:rPr kumimoji="0" lang="en-US" altLang="zh-CN" sz="2400" b="1" dirty="0" err="1" smtClean="0">
                <a:latin typeface="Courier New" pitchFamily="49" charset="0"/>
              </a:rPr>
              <a:t>int</a:t>
            </a:r>
            <a:r>
              <a:rPr kumimoji="0" lang="en-US" altLang="zh-CN" sz="2400" b="1" dirty="0" smtClean="0">
                <a:latin typeface="Courier New" pitchFamily="49" charset="0"/>
              </a:rPr>
              <a:t> </a:t>
            </a:r>
            <a:r>
              <a:rPr kumimoji="0" lang="en-US" altLang="zh-CN" sz="2400" b="1" dirty="0">
                <a:latin typeface="Courier New" pitchFamily="49" charset="0"/>
              </a:rPr>
              <a:t>a, b, c;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c = max(a, b</a:t>
            </a:r>
            <a:r>
              <a:rPr kumimoji="0" lang="en-US" altLang="zh-CN" sz="2400" b="1" dirty="0" smtClean="0">
                <a:latin typeface="Courier New" pitchFamily="49" charset="0"/>
              </a:rPr>
              <a:t>); //</a:t>
            </a:r>
            <a:r>
              <a:rPr kumimoji="0" lang="zh-CN" altLang="en-US" sz="2400" b="1" dirty="0" smtClean="0">
                <a:latin typeface="Courier New" pitchFamily="49" charset="0"/>
              </a:rPr>
              <a:t>调用</a:t>
            </a:r>
            <a:endParaRPr kumimoji="0" lang="en-US" altLang="zh-CN" sz="2400" b="1" dirty="0"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max(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x,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y</a:t>
            </a:r>
            <a:r>
              <a:rPr kumimoji="0" lang="en-US" altLang="zh-CN" sz="2400" b="1" dirty="0" smtClean="0">
                <a:latin typeface="Courier New" pitchFamily="49" charset="0"/>
              </a:rPr>
              <a:t>)//</a:t>
            </a:r>
            <a:r>
              <a:rPr kumimoji="0" lang="zh-CN" altLang="en-US" sz="2400" b="1" dirty="0" smtClean="0">
                <a:latin typeface="Courier New" pitchFamily="49" charset="0"/>
              </a:rPr>
              <a:t>定义</a:t>
            </a:r>
            <a:endParaRPr kumimoji="0" lang="en-US" altLang="zh-CN" sz="2400" b="1" dirty="0"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return x&gt;</a:t>
            </a:r>
            <a:r>
              <a:rPr kumimoji="0" lang="en-US" altLang="zh-CN" sz="2400" b="1" dirty="0" err="1">
                <a:latin typeface="Courier New" pitchFamily="49" charset="0"/>
              </a:rPr>
              <a:t>y?x:y</a:t>
            </a:r>
            <a:r>
              <a:rPr kumimoji="0" lang="en-US" altLang="zh-CN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mtClean="0"/>
              <a:t>函数声明举例 </a:t>
            </a:r>
            <a:r>
              <a:rPr lang="en-US" altLang="zh-CN" smtClean="0"/>
              <a:t>(2)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351088" y="1484313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 max(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 x, 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 y); /* 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Courier New" pitchFamily="49" charset="0"/>
              </a:rPr>
              <a:t>全局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Courier New" pitchFamily="49" charset="0"/>
              </a:rPr>
              <a:t>声明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kumimoji="0" lang="zh-CN" altLang="en-US" sz="24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	/* </a:t>
            </a:r>
            <a:r>
              <a:rPr kumimoji="0" lang="zh-CN" altLang="en-US" sz="2400" dirty="0">
                <a:latin typeface="Courier New" pitchFamily="49" charset="0"/>
              </a:rPr>
              <a:t>不需要再次声明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dirty="0">
                <a:latin typeface="Courier New" pitchFamily="49" charset="0"/>
              </a:rPr>
              <a:t> </a:t>
            </a:r>
            <a:r>
              <a:rPr kumimoji="0" lang="en-US" altLang="zh-CN" sz="2400" b="1" dirty="0">
                <a:latin typeface="Courier New" pitchFamily="49" charset="0"/>
              </a:rPr>
              <a:t>max(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,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)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a, b, c; 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c = max(a, b);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max(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x,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y</a:t>
            </a:r>
            <a:r>
              <a:rPr kumimoji="0" lang="en-US" altLang="zh-CN" sz="2400" b="1" dirty="0" smtClean="0">
                <a:latin typeface="Courier New" pitchFamily="49" charset="0"/>
              </a:rPr>
              <a:t>) //</a:t>
            </a:r>
            <a:r>
              <a:rPr kumimoji="0" lang="zh-CN" altLang="en-US" sz="2400" b="1" dirty="0" smtClean="0">
                <a:latin typeface="Courier New" pitchFamily="49" charset="0"/>
              </a:rPr>
              <a:t>定义</a:t>
            </a:r>
            <a:endParaRPr kumimoji="0" lang="en-US" altLang="zh-CN" sz="2400" b="1" dirty="0"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return x&gt;</a:t>
            </a:r>
            <a:r>
              <a:rPr kumimoji="0" lang="en-US" altLang="zh-CN" sz="2400" b="1" dirty="0" err="1">
                <a:latin typeface="Courier New" pitchFamily="49" charset="0"/>
              </a:rPr>
              <a:t>y?x:y</a:t>
            </a:r>
            <a:r>
              <a:rPr kumimoji="0" lang="en-US" altLang="zh-CN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5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mtClean="0"/>
              <a:t>函数声明举例 </a:t>
            </a:r>
            <a:r>
              <a:rPr lang="en-US" altLang="zh-CN" smtClean="0"/>
              <a:t>(3)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35188" y="1341438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max(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x,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y) 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kumimoji="0" lang="zh-CN" altLang="en-US" sz="2400" dirty="0">
                <a:solidFill>
                  <a:srgbClr val="FF0000"/>
                </a:solidFill>
                <a:latin typeface="Courier New" pitchFamily="49" charset="0"/>
              </a:rPr>
              <a:t>函数定义具有声明作用</a:t>
            </a:r>
            <a:r>
              <a:rPr kumimoji="0" lang="zh-CN" altLang="en-US" sz="2400" b="1" dirty="0">
                <a:solidFill>
                  <a:srgbClr val="FF0000"/>
                </a:solidFill>
                <a:latin typeface="Courier New" pitchFamily="49" charset="0"/>
              </a:rPr>
              <a:t> *</a:t>
            </a: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return x&gt;</a:t>
            </a:r>
            <a:r>
              <a:rPr kumimoji="0" lang="en-US" altLang="zh-CN" sz="2400" b="1" dirty="0" err="1">
                <a:latin typeface="Courier New" pitchFamily="49" charset="0"/>
              </a:rPr>
              <a:t>y?x:y</a:t>
            </a:r>
            <a:r>
              <a:rPr kumimoji="0" lang="en-US" altLang="zh-CN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	/* </a:t>
            </a:r>
            <a:r>
              <a:rPr kumimoji="0" lang="zh-CN" altLang="en-US" sz="2400" dirty="0">
                <a:latin typeface="Courier New" pitchFamily="49" charset="0"/>
              </a:rPr>
              <a:t>不需要再次声明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dirty="0">
                <a:latin typeface="Courier New" pitchFamily="49" charset="0"/>
              </a:rPr>
              <a:t> </a:t>
            </a:r>
            <a:r>
              <a:rPr kumimoji="0" lang="en-US" altLang="zh-CN" sz="2400" b="1" dirty="0">
                <a:latin typeface="Courier New" pitchFamily="49" charset="0"/>
              </a:rPr>
              <a:t>max(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,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)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a, b, c;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c = max(a, b</a:t>
            </a:r>
            <a:r>
              <a:rPr kumimoji="0" lang="en-US" altLang="zh-CN" sz="2400" b="1" dirty="0" smtClean="0">
                <a:latin typeface="Courier New" pitchFamily="49" charset="0"/>
              </a:rPr>
              <a:t>);//</a:t>
            </a:r>
            <a:r>
              <a:rPr kumimoji="0" lang="zh-CN" altLang="en-US" sz="2400" b="1" dirty="0" smtClean="0">
                <a:latin typeface="Courier New" pitchFamily="49" charset="0"/>
              </a:rPr>
              <a:t>调用</a:t>
            </a:r>
            <a:endParaRPr kumimoji="0" lang="en-US" altLang="zh-CN" sz="2400" b="1" dirty="0"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7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6.3 </a:t>
            </a:r>
            <a:r>
              <a:rPr lang="zh-CN" altLang="en-US" dirty="0"/>
              <a:t>函数的</a:t>
            </a:r>
            <a:r>
              <a:rPr lang="zh-CN" altLang="en-US" dirty="0" smtClean="0"/>
              <a:t>调用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4 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return</a:t>
            </a:r>
            <a:r>
              <a:rPr lang="zh-CN" altLang="en-US" sz="2800" dirty="0"/>
              <a:t>语句</a:t>
            </a:r>
            <a:endParaRPr lang="en-US" altLang="zh-CN" sz="2800" dirty="0" smtClean="0">
              <a:latin typeface="Courier New" pitchFamily="49" charset="0"/>
            </a:endParaRPr>
          </a:p>
          <a:p>
            <a:r>
              <a:rPr lang="zh-CN" altLang="en-US" sz="2800" dirty="0" smtClean="0">
                <a:latin typeface="Courier New" pitchFamily="49" charset="0"/>
              </a:rPr>
              <a:t>形式</a:t>
            </a:r>
            <a:endParaRPr lang="zh-CN" altLang="en-US" sz="2800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800" dirty="0" smtClean="0"/>
              <a:t> </a:t>
            </a:r>
            <a:r>
              <a:rPr lang="en-US" altLang="zh-CN" sz="2800" b="1" dirty="0" smtClean="0">
                <a:latin typeface="Courier New" pitchFamily="49" charset="0"/>
              </a:rPr>
              <a:t>return</a:t>
            </a:r>
            <a:r>
              <a:rPr lang="en-US" altLang="zh-CN" sz="2800" b="1" dirty="0">
                <a:latin typeface="Courier New" pitchFamily="49" charset="0"/>
              </a:rPr>
              <a:t>;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800" dirty="0" smtClean="0"/>
              <a:t> </a:t>
            </a:r>
            <a:r>
              <a:rPr lang="en-US" altLang="zh-CN" sz="2800" b="1" dirty="0" smtClean="0">
                <a:latin typeface="Courier New" pitchFamily="49" charset="0"/>
              </a:rPr>
              <a:t>return </a:t>
            </a:r>
            <a:r>
              <a:rPr lang="en-US" altLang="zh-CN" sz="2800" b="1" i="1" dirty="0">
                <a:latin typeface="Courier New" pitchFamily="49" charset="0"/>
              </a:rPr>
              <a:t>expression</a:t>
            </a:r>
            <a:r>
              <a:rPr lang="en-US" altLang="zh-CN" sz="2800" b="1" dirty="0">
                <a:latin typeface="Courier New" pitchFamily="49" charset="0"/>
              </a:rPr>
              <a:t>;</a:t>
            </a:r>
          </a:p>
          <a:p>
            <a:r>
              <a:rPr lang="zh-CN" altLang="en-US" sz="2800" dirty="0"/>
              <a:t>功能</a:t>
            </a:r>
          </a:p>
          <a:p>
            <a:pPr lvl="1"/>
            <a:r>
              <a:rPr lang="zh-CN" altLang="en-US" sz="2800" dirty="0"/>
              <a:t>函数返回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结束</a:t>
            </a:r>
            <a:r>
              <a:rPr lang="zh-CN" altLang="en-US" sz="2800" dirty="0"/>
              <a:t>函数</a:t>
            </a:r>
            <a:r>
              <a:rPr lang="zh-CN" altLang="en-US" sz="2800" dirty="0" smtClean="0"/>
              <a:t>调用，返回到主调函数</a:t>
            </a:r>
            <a:endParaRPr lang="zh-CN" altLang="en-US" sz="2800" dirty="0"/>
          </a:p>
          <a:p>
            <a:pPr lvl="1"/>
            <a:r>
              <a:rPr lang="zh-CN" altLang="en-US" sz="2800" dirty="0"/>
              <a:t>如果需要，还可以带回函数</a:t>
            </a:r>
            <a:r>
              <a:rPr lang="zh-CN" altLang="en-US" sz="2800" b="1" dirty="0"/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5805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5000" y="685800"/>
            <a:ext cx="7620000" cy="762000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return</a:t>
            </a:r>
            <a:r>
              <a:rPr lang="zh-CN" altLang="en-US" b="0" smtClean="0"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</a:rPr>
              <a:t>语句执行：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676400"/>
            <a:ext cx="3925888" cy="36576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int a,b,c;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scanf(</a:t>
            </a:r>
            <a:r>
              <a:rPr lang="en-US" altLang="zh-CN">
                <a:latin typeface="Arial" charset="0"/>
              </a:rPr>
              <a:t>“</a:t>
            </a:r>
            <a:r>
              <a:rPr lang="en-US" altLang="zh-CN"/>
              <a:t>%d%d</a:t>
            </a:r>
            <a:r>
              <a:rPr lang="en-US" altLang="zh-CN">
                <a:latin typeface="Arial" charset="0"/>
              </a:rPr>
              <a:t>”</a:t>
            </a:r>
            <a:r>
              <a:rPr lang="en-US" altLang="zh-CN"/>
              <a:t>,&amp;a,&amp;b);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c=</a:t>
            </a:r>
            <a:r>
              <a:rPr lang="en-US" altLang="zh-CN" smtClean="0">
                <a:solidFill>
                  <a:srgbClr val="FF0000"/>
                </a:solidFill>
              </a:rPr>
              <a:t>max(a,b)</a:t>
            </a:r>
            <a:r>
              <a:rPr lang="en-US" altLang="zh-CN"/>
              <a:t>;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printf(</a:t>
            </a:r>
            <a:r>
              <a:rPr lang="en-US" altLang="zh-CN">
                <a:latin typeface="Arial" charset="0"/>
              </a:rPr>
              <a:t>“</a:t>
            </a:r>
            <a:r>
              <a:rPr lang="en-US" altLang="zh-CN"/>
              <a:t>max=%d\n</a:t>
            </a:r>
            <a:r>
              <a:rPr lang="en-US" altLang="zh-CN">
                <a:latin typeface="Arial" charset="0"/>
              </a:rPr>
              <a:t>”</a:t>
            </a:r>
            <a:r>
              <a:rPr lang="en-US" altLang="zh-CN"/>
              <a:t>,c);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391400" y="1676401"/>
            <a:ext cx="2819400" cy="3465513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int max(x,y)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int x,y;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int 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z=(x&gt;y)?x:y;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return(z);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}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4029075" y="1828800"/>
            <a:ext cx="3276600" cy="2063750"/>
            <a:chOff x="1584" y="1488"/>
            <a:chExt cx="2064" cy="1152"/>
          </a:xfrm>
        </p:grpSpPr>
        <p:sp>
          <p:nvSpPr>
            <p:cNvPr id="19468" name="AutoShape 6"/>
            <p:cNvSpPr>
              <a:spLocks noChangeArrowheads="1"/>
            </p:cNvSpPr>
            <p:nvPr/>
          </p:nvSpPr>
          <p:spPr bwMode="auto">
            <a:xfrm>
              <a:off x="2784" y="148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rgbClr val="FF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19469" name="Rectangle 7"/>
            <p:cNvSpPr>
              <a:spLocks noChangeArrowheads="1"/>
            </p:cNvSpPr>
            <p:nvPr/>
          </p:nvSpPr>
          <p:spPr bwMode="auto">
            <a:xfrm>
              <a:off x="1584" y="2592"/>
              <a:ext cx="1200" cy="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19470" name="Rectangle 8"/>
            <p:cNvSpPr>
              <a:spLocks noChangeArrowheads="1"/>
            </p:cNvSpPr>
            <p:nvPr/>
          </p:nvSpPr>
          <p:spPr bwMode="auto">
            <a:xfrm>
              <a:off x="2784" y="1536"/>
              <a:ext cx="48" cy="110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</p:grp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3952875" y="3968751"/>
            <a:ext cx="3429000" cy="701675"/>
            <a:chOff x="1584" y="2688"/>
            <a:chExt cx="2160" cy="384"/>
          </a:xfrm>
        </p:grpSpPr>
        <p:sp>
          <p:nvSpPr>
            <p:cNvPr id="19465" name="AutoShape 10"/>
            <p:cNvSpPr>
              <a:spLocks noChangeArrowheads="1"/>
            </p:cNvSpPr>
            <p:nvPr/>
          </p:nvSpPr>
          <p:spPr bwMode="auto">
            <a:xfrm>
              <a:off x="1584" y="2688"/>
              <a:ext cx="1248" cy="96"/>
            </a:xfrm>
            <a:prstGeom prst="leftArrow">
              <a:avLst>
                <a:gd name="adj1" fmla="val 50000"/>
                <a:gd name="adj2" fmla="val 325000"/>
              </a:avLst>
            </a:prstGeom>
            <a:solidFill>
              <a:srgbClr val="99CC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2832" y="3024"/>
              <a:ext cx="912" cy="4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19467" name="Rectangle 12"/>
            <p:cNvSpPr>
              <a:spLocks noChangeArrowheads="1"/>
            </p:cNvSpPr>
            <p:nvPr/>
          </p:nvSpPr>
          <p:spPr bwMode="auto">
            <a:xfrm>
              <a:off x="2832" y="2736"/>
              <a:ext cx="48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</p:grp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2209800" y="5486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itchFamily="34" charset="0"/>
                <a:ea typeface="华文行楷" pitchFamily="2" charset="-122"/>
              </a:rPr>
              <a:t>主调函数</a:t>
            </a:r>
          </a:p>
        </p:txBody>
      </p:sp>
      <p:sp>
        <p:nvSpPr>
          <p:cNvPr id="19464" name="Text Box 14"/>
          <p:cNvSpPr txBox="1">
            <a:spLocks noChangeArrowheads="1"/>
          </p:cNvSpPr>
          <p:nvPr/>
        </p:nvSpPr>
        <p:spPr bwMode="auto">
          <a:xfrm>
            <a:off x="7467600" y="5486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itchFamily="34" charset="0"/>
                <a:ea typeface="华文新魏" pitchFamily="2" charset="-122"/>
              </a:rPr>
              <a:t>被调函数</a:t>
            </a:r>
          </a:p>
        </p:txBody>
      </p:sp>
    </p:spTree>
    <p:extLst>
      <p:ext uri="{BB962C8B-B14F-4D97-AF65-F5344CB8AC3E}">
        <p14:creationId xmlns:p14="http://schemas.microsoft.com/office/powerpoint/2010/main" val="5941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6.3 </a:t>
            </a:r>
            <a:r>
              <a:rPr lang="zh-CN" altLang="en-US" dirty="0"/>
              <a:t>函数的</a:t>
            </a:r>
            <a:r>
              <a:rPr lang="zh-CN" altLang="en-US" dirty="0" smtClean="0"/>
              <a:t>调用</a:t>
            </a:r>
            <a:endParaRPr lang="en-US" altLang="zh-C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662" y="1484314"/>
            <a:ext cx="9519138" cy="485298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函数的返回值的说明</a:t>
            </a:r>
          </a:p>
          <a:p>
            <a:pPr marL="457200" indent="-457200">
              <a:buClr>
                <a:schemeClr val="hlink"/>
              </a:buClr>
              <a:buFont typeface="+mj-ea"/>
              <a:buAutoNum type="circleNumDbPlain"/>
            </a:pPr>
            <a:r>
              <a:rPr lang="zh-CN" altLang="en-US" dirty="0"/>
              <a:t>函数返回值的类型在函数定义中指定</a:t>
            </a:r>
          </a:p>
          <a:p>
            <a:pPr marL="457200" indent="-457200">
              <a:buClr>
                <a:schemeClr val="hlink"/>
              </a:buClr>
              <a:buFont typeface="+mj-ea"/>
              <a:buAutoNum type="circleNumDbPlain"/>
            </a:pPr>
            <a:r>
              <a:rPr lang="zh-CN" altLang="en-US" dirty="0"/>
              <a:t>函数返回值通过函数中的</a:t>
            </a:r>
            <a:r>
              <a:rPr lang="en-US" altLang="zh-CN" dirty="0"/>
              <a:t>return</a:t>
            </a:r>
            <a:r>
              <a:rPr lang="zh-CN" altLang="en-US" dirty="0" smtClean="0"/>
              <a:t>语句</a:t>
            </a:r>
            <a:r>
              <a:rPr lang="zh-CN" altLang="en-US" dirty="0"/>
              <a:t>带回</a:t>
            </a:r>
          </a:p>
          <a:p>
            <a:pPr marL="457200" indent="-457200">
              <a:buClr>
                <a:schemeClr val="hlink"/>
              </a:buClr>
              <a:buFont typeface="+mj-ea"/>
              <a:buAutoNum type="circleNumDbPlain"/>
            </a:pPr>
            <a:r>
              <a:rPr lang="zh-CN" altLang="en-US" dirty="0"/>
              <a:t>若函数无返回值，则可以没有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</a:p>
          <a:p>
            <a:pPr marL="457200" indent="-457200">
              <a:buClr>
                <a:schemeClr val="hlink"/>
              </a:buClr>
              <a:buFont typeface="+mj-ea"/>
              <a:buAutoNum type="circleNumDbPlain"/>
            </a:pPr>
            <a:r>
              <a:rPr lang="en-US" altLang="zh-CN" dirty="0"/>
              <a:t>return</a:t>
            </a:r>
            <a:r>
              <a:rPr lang="zh-CN" altLang="en-US" dirty="0"/>
              <a:t>语句后的表达式类型，应与函数返回值类型相同，或可以兼容赋值；两者类型不同时，自动做</a:t>
            </a:r>
            <a:r>
              <a:rPr lang="zh-CN" altLang="en-US" dirty="0" smtClean="0"/>
              <a:t>类型隐式转换</a:t>
            </a:r>
            <a:endParaRPr lang="zh-CN" altLang="en-US" dirty="0"/>
          </a:p>
          <a:p>
            <a:pPr marL="457200" indent="-457200">
              <a:buClr>
                <a:schemeClr val="hlink"/>
              </a:buClr>
              <a:buFont typeface="+mj-ea"/>
              <a:buAutoNum type="circleNumDbPlain"/>
            </a:pPr>
            <a:r>
              <a:rPr lang="zh-CN" altLang="en-US" dirty="0"/>
              <a:t>函数需要返回值时，若缺少</a:t>
            </a:r>
            <a:r>
              <a:rPr lang="en-US" altLang="zh-CN" dirty="0"/>
              <a:t>return</a:t>
            </a:r>
            <a:r>
              <a:rPr lang="zh-CN" altLang="en-US" dirty="0"/>
              <a:t>语句，或</a:t>
            </a:r>
            <a:r>
              <a:rPr lang="en-US" altLang="zh-CN" dirty="0"/>
              <a:t>return</a:t>
            </a:r>
            <a:r>
              <a:rPr lang="zh-CN" altLang="en-US" dirty="0"/>
              <a:t>语句未带返回值，则返回一个不确定值</a:t>
            </a:r>
          </a:p>
        </p:txBody>
      </p:sp>
    </p:spTree>
    <p:extLst>
      <p:ext uri="{BB962C8B-B14F-4D97-AF65-F5344CB8AC3E}">
        <p14:creationId xmlns:p14="http://schemas.microsoft.com/office/powerpoint/2010/main" val="24698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6" name="Rectangle 0"/>
          <p:cNvSpPr>
            <a:spLocks noChangeArrowheads="1"/>
          </p:cNvSpPr>
          <p:nvPr/>
        </p:nvSpPr>
        <p:spPr bwMode="auto">
          <a:xfrm>
            <a:off x="4596934" y="1872599"/>
            <a:ext cx="6696075" cy="4103687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/>
              <a:t>6.3 </a:t>
            </a:r>
            <a:r>
              <a:rPr lang="zh-CN" altLang="en-US" sz="4000" dirty="0"/>
              <a:t>函数的</a:t>
            </a:r>
            <a:r>
              <a:rPr lang="zh-CN" altLang="en-US" sz="4000" dirty="0" smtClean="0"/>
              <a:t>调用</a:t>
            </a:r>
            <a:endParaRPr lang="zh-CN" altLang="en-US" sz="4000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5  </a:t>
            </a:r>
            <a:r>
              <a:rPr lang="zh-CN" altLang="en-US" sz="2800" dirty="0" smtClean="0"/>
              <a:t>函数</a:t>
            </a:r>
            <a:r>
              <a:rPr lang="zh-CN" altLang="en-US" sz="2800" dirty="0"/>
              <a:t>的嵌套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调用</a:t>
            </a:r>
            <a:r>
              <a:rPr lang="zh-CN" altLang="en-US" sz="2800" dirty="0"/>
              <a:t>一个函数的过程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发生对另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函数的调用。</a:t>
            </a:r>
            <a:endParaRPr lang="zh-CN" altLang="en-US" dirty="0" smtClean="0"/>
          </a:p>
        </p:txBody>
      </p:sp>
      <p:grpSp>
        <p:nvGrpSpPr>
          <p:cNvPr id="28677" name="Group 15"/>
          <p:cNvGrpSpPr>
            <a:grpSpLocks/>
          </p:cNvGrpSpPr>
          <p:nvPr/>
        </p:nvGrpSpPr>
        <p:grpSpPr bwMode="auto">
          <a:xfrm>
            <a:off x="5715931" y="2183601"/>
            <a:ext cx="4723112" cy="3481681"/>
            <a:chOff x="1429" y="1540"/>
            <a:chExt cx="2867" cy="2066"/>
          </a:xfrm>
        </p:grpSpPr>
        <p:sp>
          <p:nvSpPr>
            <p:cNvPr id="28678" name="Line 0"/>
            <p:cNvSpPr>
              <a:spLocks noChangeShapeType="1"/>
            </p:cNvSpPr>
            <p:nvPr/>
          </p:nvSpPr>
          <p:spPr bwMode="auto">
            <a:xfrm>
              <a:off x="1882" y="1797"/>
              <a:ext cx="0" cy="68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Text Box 1"/>
            <p:cNvSpPr txBox="1">
              <a:spLocks noChangeArrowheads="1"/>
            </p:cNvSpPr>
            <p:nvPr/>
          </p:nvSpPr>
          <p:spPr bwMode="auto">
            <a:xfrm>
              <a:off x="1429" y="1540"/>
              <a:ext cx="93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main</a:t>
              </a: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函数</a:t>
              </a:r>
            </a:p>
          </p:txBody>
        </p:sp>
        <p:sp>
          <p:nvSpPr>
            <p:cNvPr id="28680" name="Line 2"/>
            <p:cNvSpPr>
              <a:spLocks noChangeShapeType="1"/>
            </p:cNvSpPr>
            <p:nvPr/>
          </p:nvSpPr>
          <p:spPr bwMode="auto">
            <a:xfrm>
              <a:off x="1882" y="2704"/>
              <a:ext cx="0" cy="6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3"/>
            <p:cNvSpPr>
              <a:spLocks noChangeShapeType="1"/>
            </p:cNvSpPr>
            <p:nvPr/>
          </p:nvSpPr>
          <p:spPr bwMode="auto">
            <a:xfrm>
              <a:off x="2971" y="1797"/>
              <a:ext cx="0" cy="68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4"/>
            <p:cNvSpPr>
              <a:spLocks noChangeShapeType="1"/>
            </p:cNvSpPr>
            <p:nvPr/>
          </p:nvSpPr>
          <p:spPr bwMode="auto">
            <a:xfrm>
              <a:off x="2971" y="2704"/>
              <a:ext cx="0" cy="6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5"/>
            <p:cNvSpPr>
              <a:spLocks noChangeShapeType="1"/>
            </p:cNvSpPr>
            <p:nvPr/>
          </p:nvSpPr>
          <p:spPr bwMode="auto">
            <a:xfrm>
              <a:off x="3969" y="1797"/>
              <a:ext cx="0" cy="154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6"/>
            <p:cNvSpPr>
              <a:spLocks noChangeShapeType="1"/>
            </p:cNvSpPr>
            <p:nvPr/>
          </p:nvSpPr>
          <p:spPr bwMode="auto">
            <a:xfrm flipV="1">
              <a:off x="2109" y="1797"/>
              <a:ext cx="816" cy="68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1614" y="3332"/>
              <a:ext cx="48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结束</a:t>
              </a:r>
            </a:p>
          </p:txBody>
        </p:sp>
        <p:sp>
          <p:nvSpPr>
            <p:cNvPr id="28686" name="Text Box 8"/>
            <p:cNvSpPr txBox="1">
              <a:spLocks noChangeArrowheads="1"/>
            </p:cNvSpPr>
            <p:nvPr/>
          </p:nvSpPr>
          <p:spPr bwMode="auto">
            <a:xfrm>
              <a:off x="1429" y="2448"/>
              <a:ext cx="97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调用</a:t>
              </a: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a</a:t>
              </a: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函数</a:t>
              </a:r>
            </a:p>
          </p:txBody>
        </p:sp>
        <p:sp>
          <p:nvSpPr>
            <p:cNvPr id="28687" name="Text Box 9"/>
            <p:cNvSpPr txBox="1">
              <a:spLocks noChangeArrowheads="1"/>
            </p:cNvSpPr>
            <p:nvPr/>
          </p:nvSpPr>
          <p:spPr bwMode="auto">
            <a:xfrm>
              <a:off x="3696" y="1540"/>
              <a:ext cx="60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b</a:t>
              </a: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函数</a:t>
              </a:r>
            </a:p>
          </p:txBody>
        </p:sp>
        <p:sp>
          <p:nvSpPr>
            <p:cNvPr id="28688" name="Text Box 10"/>
            <p:cNvSpPr txBox="1">
              <a:spLocks noChangeArrowheads="1"/>
            </p:cNvSpPr>
            <p:nvPr/>
          </p:nvSpPr>
          <p:spPr bwMode="auto">
            <a:xfrm>
              <a:off x="2699" y="1540"/>
              <a:ext cx="60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a</a:t>
              </a: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函数</a:t>
              </a:r>
            </a:p>
          </p:txBody>
        </p:sp>
        <p:sp>
          <p:nvSpPr>
            <p:cNvPr id="28689" name="Text Box 11"/>
            <p:cNvSpPr txBox="1">
              <a:spLocks noChangeArrowheads="1"/>
            </p:cNvSpPr>
            <p:nvPr/>
          </p:nvSpPr>
          <p:spPr bwMode="auto">
            <a:xfrm>
              <a:off x="2608" y="2448"/>
              <a:ext cx="97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调用</a:t>
              </a: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b</a:t>
              </a:r>
              <a:r>
                <a:rPr kumimoji="0" lang="zh-CN" altLang="en-US" sz="2400" b="1">
                  <a:solidFill>
                    <a:srgbClr val="FFFF00"/>
                  </a:solidFill>
                  <a:latin typeface="Courier New" pitchFamily="49" charset="0"/>
                </a:rPr>
                <a:t>函数</a:t>
              </a:r>
            </a:p>
          </p:txBody>
        </p:sp>
        <p:sp>
          <p:nvSpPr>
            <p:cNvPr id="28690" name="Line 12"/>
            <p:cNvSpPr>
              <a:spLocks noChangeShapeType="1"/>
            </p:cNvSpPr>
            <p:nvPr/>
          </p:nvSpPr>
          <p:spPr bwMode="auto">
            <a:xfrm flipV="1">
              <a:off x="3107" y="1797"/>
              <a:ext cx="816" cy="68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3"/>
            <p:cNvSpPr>
              <a:spLocks noChangeShapeType="1"/>
            </p:cNvSpPr>
            <p:nvPr/>
          </p:nvSpPr>
          <p:spPr bwMode="auto">
            <a:xfrm flipH="1" flipV="1">
              <a:off x="3152" y="2704"/>
              <a:ext cx="771" cy="6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4"/>
            <p:cNvSpPr>
              <a:spLocks noChangeShapeType="1"/>
            </p:cNvSpPr>
            <p:nvPr/>
          </p:nvSpPr>
          <p:spPr bwMode="auto">
            <a:xfrm flipH="1" flipV="1">
              <a:off x="2109" y="2704"/>
              <a:ext cx="816" cy="6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0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函数嵌套调用的例子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678" y="1415672"/>
            <a:ext cx="4113647" cy="4967287"/>
          </a:xfrm>
          <a:noFill/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sum_class</a:t>
            </a:r>
            <a:r>
              <a:rPr lang="en-US" altLang="zh-CN" sz="2000" b="1" dirty="0" smtClean="0"/>
              <a:t>(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class);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sum_dept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dept</a:t>
            </a:r>
            <a:r>
              <a:rPr lang="en-US" altLang="zh-CN" sz="2000" b="1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dn</a:t>
            </a:r>
            <a:r>
              <a:rPr lang="en-US" altLang="zh-CN" sz="2000" b="1" dirty="0" smtClean="0"/>
              <a:t>,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latin typeface="Arial" charset="0"/>
              </a:rPr>
              <a:t>“</a:t>
            </a:r>
            <a:r>
              <a:rPr lang="zh-CN" altLang="en-US" sz="2000" b="1" dirty="0" smtClean="0"/>
              <a:t>输入学院数</a:t>
            </a:r>
            <a:r>
              <a:rPr lang="en-US" altLang="zh-CN" sz="2000" b="1" dirty="0" smtClean="0"/>
              <a:t>:</a:t>
            </a:r>
            <a:r>
              <a:rPr lang="en-US" altLang="zh-CN" sz="2000" b="1" dirty="0" smtClean="0">
                <a:latin typeface="Arial" charset="0"/>
              </a:rPr>
              <a:t>”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latin typeface="Arial" charset="0"/>
              </a:rPr>
              <a:t>“</a:t>
            </a:r>
            <a:r>
              <a:rPr lang="en-US" altLang="zh-CN" sz="2000" b="1" dirty="0" smtClean="0"/>
              <a:t>%d</a:t>
            </a:r>
            <a:r>
              <a:rPr lang="en-US" altLang="zh-CN" sz="2000" b="1" dirty="0" smtClean="0">
                <a:latin typeface="Arial" charset="0"/>
              </a:rPr>
              <a:t>”</a:t>
            </a:r>
            <a:r>
              <a:rPr lang="en-US" altLang="zh-CN" sz="2000" b="1" dirty="0" smtClean="0"/>
              <a:t>, &amp;</a:t>
            </a:r>
            <a:r>
              <a:rPr lang="en-US" altLang="zh-CN" sz="2000" b="1" dirty="0" err="1" smtClean="0"/>
              <a:t>dn</a:t>
            </a:r>
            <a:r>
              <a:rPr lang="en-US" altLang="zh-CN" sz="2000" b="1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for(sum=0,i=1;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&lt;=</a:t>
            </a:r>
            <a:r>
              <a:rPr lang="en-US" altLang="zh-CN" sz="2000" b="1" dirty="0" err="1" smtClean="0"/>
              <a:t>dn</a:t>
            </a:r>
            <a:r>
              <a:rPr lang="en-US" altLang="zh-CN" sz="2000" b="1" dirty="0" smtClean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 sum=</a:t>
            </a:r>
            <a:r>
              <a:rPr lang="en-US" altLang="zh-CN" sz="2000" b="1" dirty="0" err="1" smtClean="0"/>
              <a:t>sum+sumdept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latin typeface="Arial" charset="0"/>
              </a:rPr>
              <a:t>“</a:t>
            </a:r>
            <a:r>
              <a:rPr lang="zh-CN" altLang="en-US" sz="1600" b="1" dirty="0"/>
              <a:t>全校学费总金额</a:t>
            </a:r>
            <a:r>
              <a:rPr lang="en-US" altLang="zh-CN" sz="2000" b="1" dirty="0" smtClean="0"/>
              <a:t>%d\</a:t>
            </a:r>
            <a:r>
              <a:rPr lang="en-US" altLang="zh-CN" sz="2000" b="1" dirty="0" err="1" smtClean="0"/>
              <a:t>n</a:t>
            </a:r>
            <a:r>
              <a:rPr lang="en-US" altLang="zh-CN" sz="2000" b="1" dirty="0" err="1" smtClean="0">
                <a:latin typeface="Arial" charset="0"/>
              </a:rPr>
              <a:t>”</a:t>
            </a:r>
            <a:r>
              <a:rPr lang="en-US" altLang="zh-CN" sz="2000" b="1" dirty="0" err="1" smtClean="0"/>
              <a:t>,sum</a:t>
            </a:r>
            <a:r>
              <a:rPr lang="en-US" altLang="zh-CN" sz="2000" b="1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727574" y="1415672"/>
            <a:ext cx="2965998" cy="489305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sum_dept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s=0;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printf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%d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学院班级数”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scanf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(“%d”, &amp;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for(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=1;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&lt;=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s=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s+sum_calss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return (s);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b="1" dirty="0">
                <a:latin typeface="Helvetica" pitchFamily="34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sz="1800" dirty="0">
                <a:latin typeface="Helvetica" pitchFamily="34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0" lang="en-US" altLang="zh-CN" sz="1800" dirty="0">
              <a:latin typeface="Helvetica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829606" y="1356996"/>
            <a:ext cx="3710752" cy="495589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sum_class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class)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student, s=0;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printf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%d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班级人数”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class)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scanf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(“%d”, &amp;student);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for(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=1;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&lt;=student;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printf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输第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%d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学生学费金额：”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scanf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(“%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d”,&amp;data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s=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s+data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return (s);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6.4 </a:t>
            </a:r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  <a:endParaRPr lang="zh-CN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4 </a:t>
            </a:r>
            <a:r>
              <a:rPr lang="zh-CN" altLang="en-US" sz="2800" b="1" dirty="0" smtClean="0"/>
              <a:t>形参和实参</a:t>
            </a:r>
            <a:endParaRPr lang="en-US" altLang="zh-CN" sz="2800" b="1" dirty="0" smtClean="0"/>
          </a:p>
          <a:p>
            <a:r>
              <a:rPr lang="zh-CN" altLang="en-US" sz="2800" dirty="0"/>
              <a:t>形参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b="1" dirty="0" smtClean="0"/>
              <a:t>定义</a:t>
            </a:r>
            <a:r>
              <a:rPr lang="zh-CN" altLang="en-US" sz="2400" dirty="0"/>
              <a:t>函数时，函数名后</a:t>
            </a:r>
            <a:r>
              <a:rPr lang="en-US" altLang="zh-CN" sz="2400" dirty="0"/>
              <a:t>()</a:t>
            </a:r>
            <a:r>
              <a:rPr lang="zh-CN" altLang="en-US" sz="2400" dirty="0"/>
              <a:t>中的参数</a:t>
            </a:r>
          </a:p>
          <a:p>
            <a:r>
              <a:rPr lang="zh-CN" altLang="en-US" sz="2800" dirty="0"/>
              <a:t>实参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b="1" dirty="0" smtClean="0"/>
              <a:t>调用</a:t>
            </a:r>
            <a:r>
              <a:rPr lang="zh-CN" altLang="en-US" sz="2400" dirty="0"/>
              <a:t>函数时，函数名后</a:t>
            </a:r>
            <a:r>
              <a:rPr lang="en-US" altLang="zh-CN" sz="2400" dirty="0"/>
              <a:t>()</a:t>
            </a:r>
            <a:r>
              <a:rPr lang="zh-CN" altLang="en-US" sz="2400" dirty="0"/>
              <a:t>中的参数</a:t>
            </a:r>
          </a:p>
          <a:p>
            <a:r>
              <a:rPr lang="zh-CN" altLang="en-US" sz="2800" dirty="0"/>
              <a:t>实参可以是常量、变量、表达式、函数调用</a:t>
            </a:r>
          </a:p>
          <a:p>
            <a:r>
              <a:rPr lang="zh-CN" altLang="en-US" sz="2800" dirty="0"/>
              <a:t>实参和形参必须类型相同或赋值兼容</a:t>
            </a:r>
          </a:p>
          <a:p>
            <a:endParaRPr lang="en-US" altLang="zh-CN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函数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Functions</a:t>
            </a:r>
            <a:r>
              <a:rPr lang="en-US" altLang="zh-CN" dirty="0" smtClean="0"/>
              <a:t> and modules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6.1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函数和模块化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/>
              <a:t>6.2 </a:t>
            </a:r>
            <a:r>
              <a:rPr lang="zh-CN" altLang="en-US" dirty="0" smtClean="0"/>
              <a:t>函数的定义</a:t>
            </a:r>
            <a:endParaRPr lang="en-US" altLang="zh-CN" dirty="0" smtClean="0"/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6.3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函数的调用</a:t>
            </a:r>
            <a:endParaRPr lang="en-US" altLang="zh-CN" dirty="0"/>
          </a:p>
          <a:p>
            <a:pPr lvl="0" rtl="0"/>
            <a:r>
              <a:rPr lang="en-US" altLang="zh-CN" dirty="0" smtClean="0"/>
              <a:t>6.4 </a:t>
            </a:r>
            <a:r>
              <a:rPr lang="zh-CN" altLang="en-US" dirty="0" smtClean="0"/>
              <a:t>参数传递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/>
              <a:t>6.5 </a:t>
            </a:r>
            <a:r>
              <a:rPr lang="zh-CN" altLang="en-US" dirty="0" smtClean="0"/>
              <a:t>数组作为函数参数</a:t>
            </a:r>
            <a:endParaRPr lang="en-US" altLang="zh-CN" dirty="0" smtClean="0"/>
          </a:p>
          <a:p>
            <a:pPr lv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6.6 </a:t>
            </a:r>
            <a:r>
              <a:rPr lang="zh-CN" altLang="en-US" dirty="0" smtClean="0"/>
              <a:t>递归函数</a:t>
            </a:r>
            <a:endParaRPr lang="en-US" altLang="zh-CN" dirty="0" smtClean="0"/>
          </a:p>
          <a:p>
            <a:pPr lv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6.7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局部变量和全局变量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en-US" altLang="zh-CN" dirty="0" smtClean="0"/>
              <a:t>6.8 </a:t>
            </a:r>
            <a:r>
              <a:rPr lang="zh-CN" altLang="en-US" dirty="0" smtClean="0"/>
              <a:t>内部函数和外部函数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6.4 </a:t>
            </a:r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  <a:endParaRPr lang="zh-CN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zh-CN" altLang="en-US" sz="2800" dirty="0"/>
              <a:t>求两数的最大值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实参和形参匹配：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1" dirty="0" smtClean="0">
                <a:latin typeface="Courier New" pitchFamily="49" charset="0"/>
              </a:rPr>
              <a:t>数量</a:t>
            </a:r>
            <a:endParaRPr lang="en-US" altLang="zh-CN" b="1" dirty="0" smtClean="0">
              <a:latin typeface="Courier New" pitchFamily="49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b="1" dirty="0" smtClean="0">
                <a:latin typeface="Courier New" pitchFamily="49" charset="0"/>
              </a:rPr>
              <a:t>类型</a:t>
            </a:r>
            <a:endParaRPr lang="en-US" altLang="zh-CN" b="1" dirty="0" smtClean="0">
              <a:latin typeface="Courier New" pitchFamily="49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b="1" dirty="0">
                <a:latin typeface="Courier New" pitchFamily="49" charset="0"/>
              </a:rPr>
              <a:t>顺序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6242538" y="1592429"/>
            <a:ext cx="5181600" cy="452591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x,int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y) /*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函数定义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z;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z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=(x&gt;y)?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x:y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return(z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  )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c=max(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/*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函数调用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("max=%d\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n",c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20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578833" y="5602590"/>
            <a:ext cx="2362200" cy="490538"/>
          </a:xfrm>
          <a:prstGeom prst="wedgeRectCallout">
            <a:avLst>
              <a:gd name="adj1" fmla="val 169299"/>
              <a:gd name="adj2" fmla="val -61884"/>
            </a:avLst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itchFamily="34" charset="0"/>
              </a:rPr>
              <a:t>实际参数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578833" y="3207261"/>
            <a:ext cx="2362200" cy="533400"/>
          </a:xfrm>
          <a:prstGeom prst="wedgeRectCallout">
            <a:avLst>
              <a:gd name="adj1" fmla="val 158388"/>
              <a:gd name="adj2" fmla="val -208424"/>
            </a:avLst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ahoma" pitchFamily="34" charset="0"/>
              </a:rPr>
              <a:t>形式参数</a:t>
            </a:r>
          </a:p>
        </p:txBody>
      </p:sp>
    </p:spTree>
    <p:extLst>
      <p:ext uri="{BB962C8B-B14F-4D97-AF65-F5344CB8AC3E}">
        <p14:creationId xmlns:p14="http://schemas.microsoft.com/office/powerpoint/2010/main" val="33463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6.4 </a:t>
            </a:r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  <a:endParaRPr lang="zh-CN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5  </a:t>
            </a:r>
            <a:r>
              <a:rPr lang="zh-CN" altLang="en-US" sz="2800" b="1" dirty="0" smtClean="0"/>
              <a:t>参数传递概念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Courier New" pitchFamily="49" charset="0"/>
              </a:rPr>
              <a:t>参数传递是</a:t>
            </a:r>
            <a:r>
              <a:rPr lang="zh-CN" altLang="en-US" sz="2800" b="1" dirty="0" smtClean="0">
                <a:solidFill>
                  <a:srgbClr val="FF0000"/>
                </a:solidFill>
                <a:latin typeface="Courier New" pitchFamily="49" charset="0"/>
              </a:rPr>
              <a:t>值的传递</a:t>
            </a:r>
            <a:endParaRPr lang="zh-CN" alt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/>
            <a:r>
              <a:rPr lang="zh-CN" altLang="en-US" sz="2400" dirty="0" smtClean="0">
                <a:latin typeface="Courier New" pitchFamily="49" charset="0"/>
              </a:rPr>
              <a:t>实参</a:t>
            </a:r>
            <a:r>
              <a:rPr lang="zh-CN" altLang="en-US" sz="2400" dirty="0">
                <a:latin typeface="Courier New" pitchFamily="49" charset="0"/>
              </a:rPr>
              <a:t>数据</a:t>
            </a:r>
            <a:r>
              <a:rPr lang="zh-CN" altLang="en-US" sz="2400" dirty="0" smtClean="0">
                <a:latin typeface="Courier New" pitchFamily="49" charset="0"/>
              </a:rPr>
              <a:t>对</a:t>
            </a:r>
            <a:r>
              <a:rPr lang="zh-CN" altLang="en-US" sz="2400" dirty="0">
                <a:latin typeface="Courier New" pitchFamily="49" charset="0"/>
              </a:rPr>
              <a:t>形参</a:t>
            </a:r>
            <a:r>
              <a:rPr lang="zh-CN" altLang="en-US" sz="2400" dirty="0" smtClean="0">
                <a:latin typeface="Courier New" pitchFamily="49" charset="0"/>
              </a:rPr>
              <a:t>的 “值传递”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zh-CN" altLang="en-US" sz="2400" dirty="0" smtClean="0">
                <a:latin typeface="Courier New" pitchFamily="49" charset="0"/>
              </a:rPr>
              <a:t>赋值</a:t>
            </a:r>
            <a:r>
              <a:rPr lang="en-US" altLang="zh-CN" sz="2400" dirty="0" smtClean="0">
                <a:latin typeface="Courier New" pitchFamily="49" charset="0"/>
              </a:rPr>
              <a:t>)</a:t>
            </a:r>
            <a:endParaRPr lang="en-US" altLang="zh-CN" sz="2400" dirty="0">
              <a:latin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</a:rPr>
              <a:t>单向传递</a:t>
            </a:r>
          </a:p>
          <a:p>
            <a:pPr lvl="1"/>
            <a:r>
              <a:rPr lang="zh-CN" altLang="en-US" sz="2400" dirty="0">
                <a:latin typeface="Courier New" pitchFamily="49" charset="0"/>
              </a:rPr>
              <a:t>只能把实参的值传递给形参</a:t>
            </a:r>
          </a:p>
          <a:p>
            <a:pPr lvl="1"/>
            <a:r>
              <a:rPr lang="zh-CN" altLang="en-US" sz="2400" dirty="0">
                <a:latin typeface="Courier New" pitchFamily="49" charset="0"/>
              </a:rPr>
              <a:t>不能把形参的值传递给实参！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Courier New" pitchFamily="49" charset="0"/>
              </a:rPr>
              <a:t>对形参的值所作的改变</a:t>
            </a:r>
            <a:r>
              <a:rPr lang="zh-CN" altLang="en-US" sz="2800" dirty="0" smtClean="0">
                <a:latin typeface="Courier New" pitchFamily="49" charset="0"/>
              </a:rPr>
              <a:t>也</a:t>
            </a:r>
            <a:r>
              <a:rPr lang="zh-CN" altLang="en-US" sz="2800" dirty="0">
                <a:latin typeface="Courier New" pitchFamily="49" charset="0"/>
              </a:rPr>
              <a:t>不会</a:t>
            </a:r>
            <a:r>
              <a:rPr lang="zh-CN" altLang="en-US" sz="2800" dirty="0" smtClean="0">
                <a:latin typeface="Courier New" pitchFamily="49" charset="0"/>
              </a:rPr>
              <a:t>带回</a:t>
            </a:r>
            <a:r>
              <a:rPr lang="zh-CN" altLang="en-US" sz="2800" dirty="0">
                <a:latin typeface="Courier New" pitchFamily="49" charset="0"/>
              </a:rPr>
              <a:t>给实参！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Courier New" pitchFamily="49" charset="0"/>
              </a:rPr>
              <a:t>实参和形参是不同的变量</a:t>
            </a:r>
          </a:p>
          <a:p>
            <a:pPr lvl="1"/>
            <a:r>
              <a:rPr lang="zh-CN" altLang="en-US" sz="2400" dirty="0">
                <a:latin typeface="Courier New" pitchFamily="49" charset="0"/>
              </a:rPr>
              <a:t>具有不同的存储空间</a:t>
            </a:r>
          </a:p>
          <a:p>
            <a:pPr lvl="1"/>
            <a:r>
              <a:rPr lang="zh-CN" altLang="en-US" sz="2400" dirty="0">
                <a:latin typeface="Courier New" pitchFamily="49" charset="0"/>
              </a:rPr>
              <a:t>具有不同的生存期和作用域</a:t>
            </a:r>
          </a:p>
          <a:p>
            <a:endParaRPr lang="en-US" altLang="zh-CN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7061574" y="1001106"/>
            <a:ext cx="2632075" cy="514032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参数传递举例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sz="3600" b="0" dirty="0">
              <a:solidFill>
                <a:srgbClr val="00FF00"/>
              </a:solidFill>
              <a:latin typeface="Courier New" pitchFamily="49" charset="0"/>
            </a:endParaRPr>
          </a:p>
        </p:txBody>
      </p:sp>
      <p:sp>
        <p:nvSpPr>
          <p:cNvPr id="16388" name="Rectangle 0"/>
          <p:cNvSpPr>
            <a:spLocks noChangeArrowheads="1"/>
          </p:cNvSpPr>
          <p:nvPr/>
        </p:nvSpPr>
        <p:spPr bwMode="auto">
          <a:xfrm>
            <a:off x="553245" y="1474667"/>
            <a:ext cx="4681537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void swap(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x,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	</a:t>
            </a:r>
            <a:r>
              <a:rPr kumimoji="0" lang="en-US" altLang="zh-CN" sz="2400" b="1" smtClean="0">
                <a:latin typeface="Courier New" pitchFamily="49" charset="0"/>
              </a:rPr>
              <a:t>t=x; x=y; </a:t>
            </a:r>
            <a:r>
              <a:rPr kumimoji="0" lang="en-US" altLang="zh-CN" sz="2400" b="1" dirty="0">
                <a:latin typeface="Courier New" pitchFamily="49" charset="0"/>
              </a:rPr>
              <a:t>y=t;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a=1, b=4;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	swap(a, b);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 </a:t>
            </a:r>
            <a:r>
              <a:rPr kumimoji="0" lang="en-US" altLang="zh-CN" sz="2400" b="1" dirty="0" err="1">
                <a:latin typeface="Courier New" pitchFamily="49" charset="0"/>
              </a:rPr>
              <a:t>printf</a:t>
            </a:r>
            <a:r>
              <a:rPr kumimoji="0" lang="en-US" altLang="zh-CN" sz="2400" b="1" dirty="0">
                <a:latin typeface="Courier New" pitchFamily="49" charset="0"/>
              </a:rPr>
              <a:t>(“%d %d”,</a:t>
            </a:r>
            <a:r>
              <a:rPr kumimoji="0" lang="en-US" altLang="zh-CN" sz="2400" b="1" dirty="0" err="1">
                <a:latin typeface="Courier New" pitchFamily="49" charset="0"/>
              </a:rPr>
              <a:t>a,b</a:t>
            </a:r>
            <a:r>
              <a:rPr kumimoji="0" lang="en-US" altLang="zh-CN" sz="2400" b="1" dirty="0">
                <a:latin typeface="Courier New" pitchFamily="49" charset="0"/>
              </a:rPr>
              <a:t>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16389" name="Rectangle 1"/>
          <p:cNvSpPr>
            <a:spLocks noChangeArrowheads="1"/>
          </p:cNvSpPr>
          <p:nvPr/>
        </p:nvSpPr>
        <p:spPr bwMode="auto">
          <a:xfrm>
            <a:off x="7531718" y="3992687"/>
            <a:ext cx="719137" cy="649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6390" name="Text Box 2"/>
          <p:cNvSpPr txBox="1">
            <a:spLocks noChangeArrowheads="1"/>
          </p:cNvSpPr>
          <p:nvPr/>
        </p:nvSpPr>
        <p:spPr bwMode="auto">
          <a:xfrm>
            <a:off x="7531718" y="4641976"/>
            <a:ext cx="719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rgbClr val="00FF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8827118" y="3992687"/>
            <a:ext cx="720725" cy="649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rgbClr val="FFFF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8827118" y="4641976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rgbClr val="00FF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7531718" y="1828926"/>
            <a:ext cx="719137" cy="64928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7531718" y="1184401"/>
            <a:ext cx="719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rgbClr val="00FF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8827118" y="1828926"/>
            <a:ext cx="720725" cy="64928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rgbClr val="FFFF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8827118" y="1184401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rgbClr val="00FF00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V="1">
            <a:off x="7890492" y="2481387"/>
            <a:ext cx="0" cy="15113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V="1">
            <a:off x="9187479" y="2481387"/>
            <a:ext cx="0" cy="15113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28" name="Rectangle 0"/>
          <p:cNvSpPr>
            <a:spLocks noChangeArrowheads="1"/>
          </p:cNvSpPr>
          <p:nvPr/>
        </p:nvSpPr>
        <p:spPr bwMode="auto">
          <a:xfrm>
            <a:off x="7531718" y="1833687"/>
            <a:ext cx="719137" cy="649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rgbClr val="00FF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78529" name="Rectangle 1"/>
          <p:cNvSpPr>
            <a:spLocks noChangeArrowheads="1"/>
          </p:cNvSpPr>
          <p:nvPr/>
        </p:nvSpPr>
        <p:spPr bwMode="auto">
          <a:xfrm>
            <a:off x="8827118" y="1833687"/>
            <a:ext cx="720725" cy="649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rgbClr val="00FF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6401" name="Text Box 0"/>
          <p:cNvSpPr txBox="1">
            <a:spLocks noChangeArrowheads="1"/>
          </p:cNvSpPr>
          <p:nvPr/>
        </p:nvSpPr>
        <p:spPr bwMode="auto">
          <a:xfrm>
            <a:off x="7603154" y="5505576"/>
            <a:ext cx="1705916" cy="461665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FF00"/>
                </a:solidFill>
                <a:latin typeface="Helvetica" pitchFamily="34" charset="0"/>
              </a:rPr>
              <a:t>结果： </a:t>
            </a:r>
            <a:r>
              <a:rPr kumimoji="0" lang="en-US" altLang="zh-CN" sz="2400" dirty="0">
                <a:solidFill>
                  <a:srgbClr val="FFFF00"/>
                </a:solidFill>
                <a:latin typeface="Helvetica" pitchFamily="34" charset="0"/>
              </a:rPr>
              <a:t>1  4</a:t>
            </a:r>
          </a:p>
        </p:txBody>
      </p:sp>
    </p:spTree>
    <p:extLst>
      <p:ext uri="{BB962C8B-B14F-4D97-AF65-F5344CB8AC3E}">
        <p14:creationId xmlns:p14="http://schemas.microsoft.com/office/powerpoint/2010/main" val="9357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85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2" grpId="0" animBg="1"/>
      <p:bldP spid="267276" grpId="0" animBg="1"/>
      <p:bldP spid="278528" grpId="0"/>
      <p:bldP spid="278529" grpId="0" animBg="1"/>
      <p:bldP spid="1640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参数传递举例（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5385" y="937845"/>
            <a:ext cx="6072553" cy="540018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s(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n</a:t>
            </a:r>
            <a:r>
              <a:rPr lang="en-US" altLang="zh-CN" sz="2000" b="1" dirty="0" smtClean="0">
                <a:latin typeface="Courier New" pitchFamily="49" charset="0"/>
              </a:rPr>
              <a:t>)//</a:t>
            </a:r>
            <a:r>
              <a:rPr lang="zh-CN" altLang="en-US" sz="2000" b="1" dirty="0" smtClean="0">
                <a:latin typeface="Courier New" pitchFamily="49" charset="0"/>
              </a:rPr>
              <a:t>形参 </a:t>
            </a:r>
            <a:r>
              <a:rPr lang="en-US" altLang="zh-CN" sz="2000" b="1" dirty="0" smtClean="0">
                <a:latin typeface="Courier New" pitchFamily="49" charset="0"/>
              </a:rPr>
              <a:t>n</a:t>
            </a:r>
            <a:r>
              <a:rPr lang="zh-CN" altLang="en-US" sz="2000" b="1" dirty="0" smtClean="0">
                <a:latin typeface="Courier New" pitchFamily="49" charset="0"/>
              </a:rPr>
              <a:t>得到</a:t>
            </a:r>
            <a:r>
              <a:rPr lang="en-US" altLang="zh-CN" sz="2000" b="1" dirty="0" smtClean="0">
                <a:latin typeface="Courier New" pitchFamily="49" charset="0"/>
              </a:rPr>
              <a:t>100</a:t>
            </a:r>
            <a:endParaRPr lang="en-US" altLang="zh-CN" sz="2000" b="1" dirty="0">
              <a:latin typeface="Courier New" pitchFamily="49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Courier New" pitchFamily="49" charset="0"/>
              </a:rPr>
              <a:t>    for(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=n-1;i&gt;=1;i--)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Courier New" pitchFamily="49" charset="0"/>
              </a:rPr>
              <a:t>      n=</a:t>
            </a:r>
            <a:r>
              <a:rPr lang="en-US" altLang="zh-CN" sz="2000" b="1" dirty="0" err="1">
                <a:latin typeface="Courier New" pitchFamily="49" charset="0"/>
              </a:rPr>
              <a:t>n+i</a:t>
            </a:r>
            <a:r>
              <a:rPr lang="en-US" altLang="zh-CN" sz="2000" b="1" dirty="0" smtClean="0">
                <a:latin typeface="Courier New" pitchFamily="49" charset="0"/>
              </a:rPr>
              <a:t>;//</a:t>
            </a:r>
            <a:r>
              <a:rPr lang="zh-CN" altLang="en-US" sz="2000" b="1" dirty="0" smtClean="0">
                <a:latin typeface="Courier New" pitchFamily="49" charset="0"/>
              </a:rPr>
              <a:t>改变</a:t>
            </a:r>
            <a:r>
              <a:rPr lang="en-US" altLang="zh-CN" sz="2000" b="1" dirty="0" smtClean="0">
                <a:latin typeface="Courier New" pitchFamily="49" charset="0"/>
              </a:rPr>
              <a:t>n</a:t>
            </a:r>
            <a:r>
              <a:rPr lang="zh-CN" altLang="en-US" sz="2000" b="1" dirty="0" smtClean="0">
                <a:latin typeface="Courier New" pitchFamily="49" charset="0"/>
              </a:rPr>
              <a:t>的值</a:t>
            </a:r>
            <a:endParaRPr lang="en-US" altLang="zh-CN" sz="2000" b="1" dirty="0">
              <a:latin typeface="Courier New" pitchFamily="49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</a:rPr>
              <a:t>(“s</a:t>
            </a:r>
            <a:r>
              <a:rPr lang="zh-CN" altLang="en-US" sz="2000" b="1" dirty="0">
                <a:latin typeface="Courier New" pitchFamily="49" charset="0"/>
              </a:rPr>
              <a:t>函数：</a:t>
            </a:r>
            <a:r>
              <a:rPr lang="en-US" altLang="zh-CN" sz="2000" b="1" dirty="0">
                <a:latin typeface="Courier New" pitchFamily="49" charset="0"/>
              </a:rPr>
              <a:t>n=%d\</a:t>
            </a:r>
            <a:r>
              <a:rPr lang="en-US" altLang="zh-CN" sz="2000" b="1" dirty="0" err="1">
                <a:latin typeface="Courier New" pitchFamily="49" charset="0"/>
              </a:rPr>
              <a:t>n",n</a:t>
            </a:r>
            <a:r>
              <a:rPr lang="en-US" altLang="zh-CN" sz="2000" b="1" dirty="0">
                <a:latin typeface="Courier New" pitchFamily="49" charset="0"/>
              </a:rPr>
              <a:t>);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err="1" smtClean="0">
                <a:latin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</a:rPr>
              <a:t> main()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 </a:t>
            </a:r>
            <a:r>
              <a:rPr lang="en-US" altLang="zh-CN" sz="2000" b="1" dirty="0" err="1" smtClean="0">
                <a:latin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</a:rPr>
              <a:t> n=100;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 </a:t>
            </a:r>
            <a:r>
              <a:rPr lang="en-US" altLang="zh-CN" sz="2000" b="1" dirty="0" err="1" smtClean="0">
                <a:latin typeface="Courier New" pitchFamily="49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</a:rPr>
              <a:t>("input number\n");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 s(n); //</a:t>
            </a:r>
            <a:r>
              <a:rPr lang="zh-CN" altLang="en-US" sz="2000" b="1" dirty="0" smtClean="0">
                <a:latin typeface="Courier New" pitchFamily="49" charset="0"/>
              </a:rPr>
              <a:t>实参 </a:t>
            </a:r>
            <a:r>
              <a:rPr lang="en-US" altLang="zh-CN" sz="2000" b="1" dirty="0" smtClean="0">
                <a:latin typeface="Courier New" pitchFamily="49" charset="0"/>
              </a:rPr>
              <a:t>n=100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 </a:t>
            </a:r>
            <a:r>
              <a:rPr lang="en-US" altLang="zh-CN" sz="2000" b="1" dirty="0" err="1" smtClean="0">
                <a:latin typeface="Courier New" pitchFamily="49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</a:rPr>
              <a:t>(“main</a:t>
            </a:r>
            <a:r>
              <a:rPr lang="zh-CN" altLang="en-US" sz="2000" b="1" dirty="0" smtClean="0">
                <a:latin typeface="Courier New" pitchFamily="49" charset="0"/>
              </a:rPr>
              <a:t>函数：</a:t>
            </a:r>
            <a:r>
              <a:rPr lang="en-US" altLang="zh-CN" sz="2000" b="1" dirty="0" smtClean="0">
                <a:latin typeface="Courier New" pitchFamily="49" charset="0"/>
              </a:rPr>
              <a:t>n=%d\</a:t>
            </a:r>
            <a:r>
              <a:rPr lang="en-US" altLang="zh-CN" sz="2000" b="1" dirty="0" err="1" smtClean="0">
                <a:latin typeface="Courier New" pitchFamily="49" charset="0"/>
              </a:rPr>
              <a:t>n",n</a:t>
            </a:r>
            <a:r>
              <a:rPr lang="en-US" altLang="zh-CN" sz="2000" b="1" dirty="0" smtClean="0">
                <a:latin typeface="Courier New" pitchFamily="49" charset="0"/>
              </a:rPr>
              <a:t>);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1529378" y="3795357"/>
            <a:ext cx="2515432" cy="1569660"/>
          </a:xfrm>
          <a:prstGeom prst="rect">
            <a:avLst/>
          </a:prstGeom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输出：</a:t>
            </a:r>
          </a:p>
          <a:p>
            <a:pPr>
              <a:defRPr/>
            </a:pPr>
            <a:endParaRPr lang="zh-CN" altLang="en-US" sz="24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s</a:t>
            </a:r>
            <a:r>
              <a:rPr lang="zh-CN" altLang="en-US" sz="2400" dirty="0">
                <a:solidFill>
                  <a:srgbClr val="FFFF00"/>
                </a:solidFill>
              </a:rPr>
              <a:t>函数：</a:t>
            </a:r>
            <a:r>
              <a:rPr lang="en-US" altLang="zh-CN" sz="2400" dirty="0">
                <a:solidFill>
                  <a:srgbClr val="FFFF00"/>
                </a:solidFill>
              </a:rPr>
              <a:t>n=5050</a:t>
            </a:r>
          </a:p>
          <a:p>
            <a:pPr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main</a:t>
            </a:r>
            <a:r>
              <a:rPr lang="zh-CN" altLang="en-US" sz="2400" dirty="0">
                <a:solidFill>
                  <a:srgbClr val="FFFF00"/>
                </a:solidFill>
              </a:rPr>
              <a:t>函数：</a:t>
            </a:r>
            <a:r>
              <a:rPr lang="en-US" altLang="zh-CN" sz="2400" dirty="0">
                <a:solidFill>
                  <a:srgbClr val="FFFF00"/>
                </a:solidFill>
              </a:rPr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41978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24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6.5 </a:t>
            </a:r>
            <a:r>
              <a:rPr lang="zh-CN" altLang="en-US" dirty="0"/>
              <a:t>数组作为函数参数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b="1" dirty="0" smtClean="0">
                <a:solidFill>
                  <a:srgbClr val="FF0000"/>
                </a:solidFill>
              </a:rPr>
              <a:t>数组</a:t>
            </a:r>
            <a:r>
              <a:rPr lang="zh-CN" altLang="en-US" b="1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作为函数的实参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数组</a:t>
            </a:r>
            <a:r>
              <a:rPr lang="zh-CN" altLang="en-US" dirty="0" smtClean="0"/>
              <a:t>元素作为参数与</a:t>
            </a:r>
            <a:r>
              <a:rPr lang="zh-CN" altLang="en-US" dirty="0"/>
              <a:t>一般</a:t>
            </a:r>
            <a:r>
              <a:rPr lang="zh-CN" altLang="en-US" dirty="0" smtClean="0"/>
              <a:t>变量参数是</a:t>
            </a:r>
            <a:r>
              <a:rPr lang="zh-CN" altLang="en-US" dirty="0"/>
              <a:t>一样的，传递的是</a:t>
            </a:r>
            <a:r>
              <a:rPr lang="zh-CN" altLang="en-US" b="1" dirty="0"/>
              <a:t>数组元素的</a:t>
            </a:r>
            <a:r>
              <a:rPr lang="zh-CN" altLang="en-US" b="1" dirty="0" smtClean="0"/>
              <a:t>值。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</a:t>
            </a:r>
            <a:r>
              <a:rPr lang="en-US" altLang="zh-CN" dirty="0"/>
              <a:t>a[8]</a:t>
            </a:r>
            <a:r>
              <a:rPr lang="zh-CN" altLang="en-US" dirty="0"/>
              <a:t>和</a:t>
            </a:r>
            <a:r>
              <a:rPr lang="en-US" altLang="zh-CN" dirty="0"/>
              <a:t>b[8]</a:t>
            </a:r>
            <a:r>
              <a:rPr lang="zh-CN" altLang="en-US" dirty="0"/>
              <a:t>分别保存了</a:t>
            </a:r>
            <a:r>
              <a:rPr lang="en-US" altLang="zh-CN" dirty="0"/>
              <a:t>A</a:t>
            </a:r>
            <a:r>
              <a:rPr lang="zh-CN" altLang="en-US" dirty="0"/>
              <a:t>班和</a:t>
            </a:r>
            <a:r>
              <a:rPr lang="en-US" altLang="zh-CN" dirty="0"/>
              <a:t>B</a:t>
            </a:r>
            <a:r>
              <a:rPr lang="zh-CN" altLang="en-US" dirty="0"/>
              <a:t>班八门课程的平均成绩，现要统计出</a:t>
            </a:r>
            <a:r>
              <a:rPr lang="en-US" altLang="zh-CN" dirty="0"/>
              <a:t>A</a:t>
            </a:r>
            <a:r>
              <a:rPr lang="zh-CN" altLang="en-US" dirty="0"/>
              <a:t>班有几门课程的平均成绩高于</a:t>
            </a:r>
            <a:r>
              <a:rPr lang="en-US" altLang="zh-CN" dirty="0"/>
              <a:t>B</a:t>
            </a:r>
            <a:r>
              <a:rPr lang="zh-CN" altLang="en-US" dirty="0" smtClean="0"/>
              <a:t>班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172200" y="1356998"/>
            <a:ext cx="5181600" cy="48199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better(float ave1,float ave2)</a:t>
            </a:r>
          </a:p>
          <a:p>
            <a:pPr marL="0" indent="0">
              <a:buNone/>
            </a:pPr>
            <a:r>
              <a:rPr lang="en-US" altLang="zh-CN" sz="2000" dirty="0" smtClean="0"/>
              <a:t>{  	if </a:t>
            </a:r>
            <a:r>
              <a:rPr lang="en-US" altLang="zh-CN" sz="2000" dirty="0"/>
              <a:t>(ave1&gt;ave2 </a:t>
            </a:r>
            <a:r>
              <a:rPr lang="en-US" altLang="zh-CN" sz="2000" dirty="0" smtClean="0"/>
              <a:t>)  return(1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	else   </a:t>
            </a:r>
            <a:r>
              <a:rPr lang="en-US" altLang="zh-CN" sz="2000" dirty="0"/>
              <a:t>return(-1);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main</a:t>
            </a:r>
            <a:r>
              <a:rPr lang="en-US" altLang="zh-CN" sz="2000" dirty="0"/>
              <a:t>( )</a:t>
            </a:r>
          </a:p>
          <a:p>
            <a:pPr marL="0" indent="0">
              <a:buNone/>
            </a:pPr>
            <a:r>
              <a:rPr lang="en-US" altLang="zh-CN" sz="2000" dirty="0" smtClean="0"/>
              <a:t>{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i,k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;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float a[8</a:t>
            </a:r>
            <a:r>
              <a:rPr lang="en-US" altLang="zh-CN" sz="2000" dirty="0"/>
              <a:t>]={65,78,67,90,84,63,58,76</a:t>
            </a:r>
            <a:r>
              <a:rPr lang="en-US" altLang="zh-CN" sz="2000" dirty="0" smtClean="0"/>
              <a:t>},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flaot</a:t>
            </a:r>
            <a:r>
              <a:rPr lang="en-US" altLang="zh-CN" sz="2000" dirty="0" smtClean="0"/>
              <a:t> b[8</a:t>
            </a:r>
            <a:r>
              <a:rPr lang="en-US" altLang="zh-CN" sz="2000" dirty="0"/>
              <a:t>]={62,79,65,88,80,65,60,74};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=0;i&lt;8;i</a:t>
            </a:r>
            <a:r>
              <a:rPr lang="en-US" altLang="zh-CN" sz="2000" dirty="0"/>
              <a:t>++)    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if(  better(</a:t>
            </a:r>
            <a:r>
              <a:rPr lang="en-US" altLang="zh-CN" sz="2000" b="1" dirty="0" smtClean="0"/>
              <a:t>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], b[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/>
              <a:t>]</a:t>
            </a:r>
            <a:r>
              <a:rPr lang="en-US" altLang="zh-CN" sz="2000" dirty="0"/>
              <a:t>)&gt;</a:t>
            </a:r>
            <a:r>
              <a:rPr lang="en-US" altLang="zh-CN" sz="2000" dirty="0" smtClean="0"/>
              <a:t>0  )  </a:t>
            </a:r>
            <a:r>
              <a:rPr lang="en-US" altLang="zh-CN" sz="2000" dirty="0"/>
              <a:t>k=k+1;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("%d\</a:t>
            </a:r>
            <a:r>
              <a:rPr lang="en-US" altLang="zh-CN" sz="2000" dirty="0" err="1"/>
              <a:t>n",k</a:t>
            </a:r>
            <a:r>
              <a:rPr lang="en-US" altLang="zh-CN" sz="2000" dirty="0" smtClean="0"/>
              <a:t>);     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19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25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6.5 </a:t>
            </a:r>
            <a:r>
              <a:rPr lang="zh-CN" altLang="en-US" dirty="0"/>
              <a:t>数组作为函数参数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0000"/>
              </a:lnSpc>
            </a:pPr>
            <a:r>
              <a:rPr lang="en-US" altLang="zh-CN" b="1" dirty="0" smtClean="0"/>
              <a:t>2 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数组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名</a:t>
            </a:r>
            <a:r>
              <a:rPr lang="zh-CN" altLang="en-US" dirty="0">
                <a:latin typeface="宋体" pitchFamily="2" charset="-122"/>
              </a:rPr>
              <a:t>作为函数的</a:t>
            </a:r>
            <a:r>
              <a:rPr lang="zh-CN" altLang="en-US" dirty="0" smtClean="0">
                <a:latin typeface="宋体" pitchFamily="2" charset="-122"/>
              </a:rPr>
              <a:t>实参</a:t>
            </a:r>
            <a:r>
              <a:rPr lang="zh-CN" altLang="en-US" u="sng" dirty="0" smtClean="0">
                <a:latin typeface="宋体" pitchFamily="2" charset="-122"/>
              </a:rPr>
              <a:t> </a:t>
            </a:r>
            <a:endParaRPr lang="en-US" altLang="zh-CN" u="sng" dirty="0" smtClean="0">
              <a:latin typeface="宋体" pitchFamily="2" charset="-122"/>
            </a:endParaRPr>
          </a:p>
          <a:p>
            <a:pPr marL="0" indent="0" algn="just">
              <a:lnSpc>
                <a:spcPct val="110000"/>
              </a:lnSpc>
            </a:pPr>
            <a:r>
              <a:rPr lang="en-US" altLang="zh-CN" dirty="0" smtClean="0">
                <a:latin typeface="宋体" pitchFamily="2" charset="-122"/>
              </a:rPr>
              <a:t>C</a:t>
            </a:r>
            <a:r>
              <a:rPr lang="zh-CN" altLang="en-US" dirty="0">
                <a:latin typeface="宋体" pitchFamily="2" charset="-122"/>
              </a:rPr>
              <a:t>语言中的数组名代表了数组在内存中存放的起始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地址</a:t>
            </a:r>
            <a:r>
              <a:rPr lang="zh-CN" altLang="en-US" dirty="0">
                <a:latin typeface="宋体" pitchFamily="2" charset="-122"/>
              </a:rPr>
              <a:t>，所以数组名作为函数的参数传递的是</a:t>
            </a:r>
            <a:r>
              <a:rPr lang="zh-CN" altLang="en-US" b="1" dirty="0">
                <a:latin typeface="宋体" pitchFamily="2" charset="-122"/>
              </a:rPr>
              <a:t>数组的起始地址</a:t>
            </a:r>
            <a:r>
              <a:rPr lang="zh-CN" altLang="en-US" dirty="0" smtClean="0">
                <a:latin typeface="宋体" pitchFamily="2" charset="-122"/>
              </a:rPr>
              <a:t>，即传递数组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zh-CN" altLang="en-US" dirty="0" smtClean="0">
                <a:latin typeface="Arial" charset="0"/>
              </a:rPr>
              <a:t>”值，或者称为指针值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pPr marL="0" indent="0" algn="just">
              <a:lnSpc>
                <a:spcPct val="110000"/>
              </a:lnSpc>
            </a:pPr>
            <a:r>
              <a:rPr lang="zh-CN" altLang="en-US" dirty="0">
                <a:latin typeface="宋体" pitchFamily="2" charset="-122"/>
              </a:rPr>
              <a:t>说明：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）用数组名作为函数的参数，必须对实参数组先</a:t>
            </a:r>
            <a:r>
              <a:rPr lang="zh-CN" altLang="en-US" dirty="0" smtClean="0">
                <a:latin typeface="宋体" pitchFamily="2" charset="-122"/>
              </a:rPr>
              <a:t>定义； 形参</a:t>
            </a:r>
            <a:r>
              <a:rPr lang="zh-CN" altLang="en-US" dirty="0">
                <a:latin typeface="宋体" pitchFamily="2" charset="-122"/>
              </a:rPr>
              <a:t>必须说明成与实参数组类型一致的数组。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）形参数组和实参数组的数组名可以不一样，数组的大小也可以不一致。由于传递的是地址，</a:t>
            </a:r>
            <a:r>
              <a:rPr lang="zh-CN" altLang="en-US" dirty="0" smtClean="0">
                <a:latin typeface="宋体" pitchFamily="2" charset="-122"/>
              </a:rPr>
              <a:t>所以</a:t>
            </a:r>
            <a:r>
              <a:rPr lang="zh-CN" altLang="en-US" dirty="0">
                <a:latin typeface="宋体" pitchFamily="2" charset="-122"/>
              </a:rPr>
              <a:t>形参地址和实参地址</a:t>
            </a:r>
            <a:r>
              <a:rPr lang="zh-CN" altLang="en-US" dirty="0" smtClean="0">
                <a:latin typeface="宋体" pitchFamily="2" charset="-122"/>
              </a:rPr>
              <a:t>一样，形参</a:t>
            </a:r>
            <a:r>
              <a:rPr lang="zh-CN" altLang="en-US" dirty="0">
                <a:latin typeface="宋体" pitchFamily="2" charset="-122"/>
              </a:rPr>
              <a:t>数组和实参数组在内存中实际上是</a:t>
            </a:r>
            <a:r>
              <a:rPr lang="zh-CN" altLang="en-US" b="1" dirty="0">
                <a:latin typeface="宋体" pitchFamily="2" charset="-122"/>
              </a:rPr>
              <a:t>共用</a:t>
            </a:r>
            <a:r>
              <a:rPr lang="zh-CN" altLang="en-US" b="1" dirty="0" smtClean="0">
                <a:latin typeface="宋体" pitchFamily="2" charset="-122"/>
              </a:rPr>
              <a:t>了同一块连续的地址空间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或者说形参数组并不是真的数组，形参</a:t>
            </a:r>
            <a:r>
              <a:rPr lang="zh-CN" altLang="en-US" dirty="0">
                <a:latin typeface="宋体" pitchFamily="2" charset="-122"/>
              </a:rPr>
              <a:t>数组名实际上是个指针变量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zh-CN" altLang="en-US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1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数组作为函数参数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8678" y="1671924"/>
            <a:ext cx="11673322" cy="4505039"/>
          </a:xfrm>
        </p:spPr>
        <p:txBody>
          <a:bodyPr/>
          <a:lstStyle/>
          <a:p>
            <a:r>
              <a:rPr lang="zh-CN" altLang="en-US" dirty="0" smtClean="0"/>
              <a:t>数组名作实参传</a:t>
            </a:r>
            <a:r>
              <a:rPr lang="zh-CN" altLang="en-US" b="1" dirty="0" smtClean="0"/>
              <a:t>地址</a:t>
            </a:r>
            <a:r>
              <a:rPr lang="zh-CN" altLang="en-US" dirty="0" smtClean="0"/>
              <a:t>，</a:t>
            </a:r>
            <a:r>
              <a:rPr lang="zh-CN" altLang="en-US" dirty="0"/>
              <a:t>而</a:t>
            </a:r>
            <a:r>
              <a:rPr lang="zh-CN" altLang="en-US" dirty="0" smtClean="0"/>
              <a:t>函数</a:t>
            </a:r>
            <a:r>
              <a:rPr lang="zh-CN" altLang="en-US" b="1" dirty="0" smtClean="0"/>
              <a:t>形参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数组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不是真的数组</a:t>
            </a:r>
            <a:r>
              <a:rPr lang="zh-CN" altLang="en-US" dirty="0" smtClean="0">
                <a:sym typeface="Wingdings" panose="05000000000000000000" pitchFamily="2" charset="2"/>
              </a:rPr>
              <a:t>，只负责接受一个地址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8554" y="2098432"/>
            <a:ext cx="1133971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 smtClean="0"/>
              <a:t>&gt;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void </a:t>
            </a:r>
            <a:r>
              <a:rPr lang="en-US" altLang="zh-CN" b="1" dirty="0" smtClean="0"/>
              <a:t>f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en-US" altLang="zh-CN" b="1" dirty="0" err="1">
                <a:solidFill>
                  <a:srgbClr val="FF0000"/>
                </a:solidFill>
              </a:rPr>
              <a:t>imPointer</a:t>
            </a:r>
            <a:r>
              <a:rPr lang="en-US" altLang="zh-CN" b="1" dirty="0" smtClean="0">
                <a:solidFill>
                  <a:srgbClr val="FF0000"/>
                </a:solidFill>
              </a:rPr>
              <a:t>[]</a:t>
            </a:r>
            <a:r>
              <a:rPr lang="en-US" altLang="zh-CN" b="1" dirty="0" smtClean="0"/>
              <a:t>)  </a:t>
            </a:r>
            <a:r>
              <a:rPr lang="en-US" altLang="zh-CN" dirty="0" smtClean="0"/>
              <a:t>// who r u </a:t>
            </a:r>
            <a:r>
              <a:rPr lang="zh-CN" altLang="en-US" dirty="0" smtClean="0"/>
              <a:t>？</a:t>
            </a:r>
            <a:r>
              <a:rPr lang="en-US" altLang="zh-CN" dirty="0" err="1" smtClean="0"/>
              <a:t>imPointer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   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localArray</a:t>
            </a:r>
            <a:r>
              <a:rPr lang="en-US" altLang="zh-CN" b="1" dirty="0"/>
              <a:t>[100] ;</a:t>
            </a:r>
          </a:p>
          <a:p>
            <a:r>
              <a:rPr lang="en-US" altLang="zh-CN" b="1" dirty="0"/>
              <a:t>   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imPointer</a:t>
            </a:r>
            <a:r>
              <a:rPr lang="en-US" altLang="zh-CN" b="1" dirty="0"/>
              <a:t>:\t address=%p\t size=%d\t\t </a:t>
            </a:r>
            <a:r>
              <a:rPr lang="en-US" altLang="zh-CN" b="1" dirty="0" err="1"/>
              <a:t>imPointer</a:t>
            </a:r>
            <a:r>
              <a:rPr lang="en-US" altLang="zh-CN" b="1" dirty="0"/>
              <a:t>[0]=%d\n",  </a:t>
            </a:r>
            <a:r>
              <a:rPr lang="en-US" altLang="zh-CN" b="1" dirty="0" err="1"/>
              <a:t>imPointer</a:t>
            </a:r>
            <a:r>
              <a:rPr lang="en-US" altLang="zh-CN" b="1" dirty="0"/>
              <a:t>, </a:t>
            </a:r>
            <a:r>
              <a:rPr lang="en-US" altLang="zh-CN" b="1" dirty="0" err="1" smtClean="0"/>
              <a:t>sizeof</a:t>
            </a:r>
            <a:r>
              <a:rPr lang="en-US" altLang="zh-CN" b="1" dirty="0"/>
              <a:t>( </a:t>
            </a:r>
            <a:r>
              <a:rPr lang="en-US" altLang="zh-CN" b="1" dirty="0" err="1"/>
              <a:t>imPointer</a:t>
            </a:r>
            <a:r>
              <a:rPr lang="en-US" altLang="zh-CN" b="1" dirty="0"/>
              <a:t>),  </a:t>
            </a:r>
            <a:r>
              <a:rPr lang="en-US" altLang="zh-CN" b="1" dirty="0" err="1"/>
              <a:t>imPointer</a:t>
            </a:r>
            <a:r>
              <a:rPr lang="en-US" altLang="zh-CN" b="1" dirty="0"/>
              <a:t>[0]);</a:t>
            </a:r>
          </a:p>
          <a:p>
            <a:r>
              <a:rPr lang="en-US" altLang="zh-CN" b="1" dirty="0"/>
              <a:t>   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localArray</a:t>
            </a:r>
            <a:r>
              <a:rPr lang="en-US" altLang="zh-CN" b="1" dirty="0"/>
              <a:t>:\t address=%p\t size=%d,  it's a real array.\n", </a:t>
            </a:r>
            <a:r>
              <a:rPr lang="en-US" altLang="zh-CN" b="1" dirty="0" err="1"/>
              <a:t>localArray</a:t>
            </a:r>
            <a:r>
              <a:rPr lang="en-US" altLang="zh-CN" b="1" dirty="0"/>
              <a:t>, 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b="1" dirty="0" err="1"/>
              <a:t>localArray</a:t>
            </a:r>
            <a:r>
              <a:rPr lang="en-US" altLang="zh-CN" b="1" dirty="0"/>
              <a:t>));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main()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   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imArray</a:t>
            </a:r>
            <a:r>
              <a:rPr lang="en-US" altLang="zh-CN" b="1" dirty="0"/>
              <a:t>[100] = {123};</a:t>
            </a:r>
          </a:p>
          <a:p>
            <a:r>
              <a:rPr lang="en-US" altLang="zh-CN" b="1" dirty="0"/>
              <a:t>   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imArray</a:t>
            </a:r>
            <a:r>
              <a:rPr lang="en-US" altLang="zh-CN" b="1" dirty="0"/>
              <a:t>:\t address=%p\t size=%d\t </a:t>
            </a:r>
            <a:r>
              <a:rPr lang="en-US" altLang="zh-CN" b="1" dirty="0" err="1"/>
              <a:t>imArray</a:t>
            </a:r>
            <a:r>
              <a:rPr lang="en-US" altLang="zh-CN" b="1" dirty="0"/>
              <a:t>[0]=%d\n\n</a:t>
            </a:r>
            <a:r>
              <a:rPr lang="en-US" altLang="zh-CN" b="1" dirty="0" smtClean="0"/>
              <a:t>", </a:t>
            </a:r>
            <a:r>
              <a:rPr lang="en-US" altLang="zh-CN" b="1" dirty="0"/>
              <a:t> </a:t>
            </a:r>
            <a:r>
              <a:rPr lang="en-US" altLang="zh-CN" b="1" dirty="0" err="1"/>
              <a:t>imArray</a:t>
            </a:r>
            <a:r>
              <a:rPr lang="en-US" altLang="zh-CN" b="1" dirty="0"/>
              <a:t>, 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b="1" dirty="0" err="1"/>
              <a:t>imArray</a:t>
            </a:r>
            <a:r>
              <a:rPr lang="en-US" altLang="zh-CN" b="1" dirty="0"/>
              <a:t>), </a:t>
            </a:r>
            <a:r>
              <a:rPr lang="en-US" altLang="zh-CN" b="1" dirty="0" err="1"/>
              <a:t>imArray</a:t>
            </a:r>
            <a:r>
              <a:rPr lang="en-US" altLang="zh-CN" b="1" dirty="0"/>
              <a:t>[0]);</a:t>
            </a:r>
          </a:p>
          <a:p>
            <a:r>
              <a:rPr lang="en-US" altLang="zh-CN" b="1" dirty="0"/>
              <a:t>    f</a:t>
            </a:r>
            <a:r>
              <a:rPr lang="en-US" altLang="zh-CN" b="1" dirty="0" smtClean="0"/>
              <a:t>(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imArray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    return 0;</a:t>
            </a:r>
          </a:p>
          <a:p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10" y="5227088"/>
            <a:ext cx="9064904" cy="12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27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6.5 </a:t>
            </a:r>
            <a:r>
              <a:rPr lang="zh-CN" altLang="en-US" dirty="0"/>
              <a:t>数组作为函数参数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：对一个数组求平均值</a:t>
            </a:r>
            <a:endParaRPr lang="en-US" altLang="zh-CN" dirty="0" smtClean="0"/>
          </a:p>
          <a:p>
            <a:r>
              <a:rPr lang="zh-CN" altLang="en-US" b="1" dirty="0" smtClean="0">
                <a:latin typeface="宋体" pitchFamily="2" charset="-122"/>
              </a:rPr>
              <a:t>用函数</a:t>
            </a:r>
            <a:r>
              <a:rPr lang="en-US" altLang="zh-CN" b="1" dirty="0" smtClean="0">
                <a:latin typeface="宋体" pitchFamily="2" charset="-122"/>
              </a:rPr>
              <a:t>average()</a:t>
            </a:r>
            <a:r>
              <a:rPr lang="zh-CN" altLang="en-US" b="1" dirty="0" smtClean="0">
                <a:latin typeface="宋体" pitchFamily="2" charset="-122"/>
              </a:rPr>
              <a:t>求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 smtClean="0">
                <a:latin typeface="宋体" pitchFamily="2" charset="-122"/>
              </a:rPr>
              <a:t>个学生英语课的平均成绩。</a:t>
            </a:r>
          </a:p>
          <a:p>
            <a:pPr marL="0" indent="0">
              <a:buNone/>
            </a:pPr>
            <a:r>
              <a:rPr lang="en-US" altLang="zh-CN" sz="2000" dirty="0" smtClean="0"/>
              <a:t>float  </a:t>
            </a:r>
            <a:r>
              <a:rPr lang="en-US" altLang="zh-CN" sz="2000" dirty="0"/>
              <a:t>average(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mark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[]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n)</a:t>
            </a:r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float </a:t>
            </a:r>
            <a:r>
              <a:rPr lang="en-US" altLang="zh-CN" sz="2000" dirty="0" err="1"/>
              <a:t>ave</a:t>
            </a:r>
            <a:r>
              <a:rPr lang="en-US" altLang="zh-CN" sz="2000" dirty="0"/>
              <a:t>;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sum=0,i;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	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/>
              <a:t>++)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	sum=</a:t>
            </a:r>
            <a:r>
              <a:rPr lang="en-US" altLang="zh-CN" sz="2000" dirty="0" err="1" smtClean="0"/>
              <a:t>sum+mark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];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	 </a:t>
            </a:r>
            <a:r>
              <a:rPr lang="en-US" altLang="zh-CN" sz="2000" dirty="0" err="1" smtClean="0"/>
              <a:t>ave</a:t>
            </a:r>
            <a:r>
              <a:rPr lang="en-US" altLang="zh-CN" sz="2000" smtClean="0"/>
              <a:t>=</a:t>
            </a:r>
            <a:r>
              <a:rPr lang="en-US" altLang="zh-CN" sz="2000" smtClean="0"/>
              <a:t>(float)</a:t>
            </a:r>
            <a:r>
              <a:rPr lang="en-US" altLang="zh-CN" sz="2000" smtClean="0"/>
              <a:t>sum/n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	return(</a:t>
            </a:r>
            <a:r>
              <a:rPr lang="en-US" altLang="zh-CN" sz="2000" dirty="0" err="1" smtClean="0"/>
              <a:t>ave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r>
              <a:rPr lang="en-US" altLang="zh-CN" sz="2000" dirty="0" smtClean="0"/>
              <a:t>} </a:t>
            </a:r>
            <a:endParaRPr lang="zh-CN" altLang="en-US" sz="2000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084277" y="1651044"/>
            <a:ext cx="5556737" cy="4525919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main</a:t>
            </a:r>
            <a:r>
              <a:rPr lang="en-US" altLang="zh-CN" sz="2000" dirty="0"/>
              <a:t>( )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i,score</a:t>
            </a:r>
            <a:r>
              <a:rPr lang="en-US" altLang="zh-CN" sz="2000" dirty="0"/>
              <a:t>[30];</a:t>
            </a:r>
          </a:p>
          <a:p>
            <a:pPr marL="0" indent="0">
              <a:buNone/>
            </a:pPr>
            <a:r>
              <a:rPr lang="en-US" altLang="zh-CN" sz="2000" dirty="0"/>
              <a:t>      	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30</a:t>
            </a:r>
            <a:r>
              <a:rPr lang="zh-CN" altLang="en-US" sz="2000" dirty="0"/>
              <a:t>个学生</a:t>
            </a:r>
            <a:r>
              <a:rPr lang="zh-CN" altLang="en-US" sz="2000" dirty="0" smtClean="0"/>
              <a:t>的成绩</a:t>
            </a:r>
            <a:r>
              <a:rPr lang="en-US" altLang="zh-CN" sz="2000" dirty="0" smtClean="0"/>
              <a:t>:");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	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=0;i&lt;30;i</a:t>
            </a:r>
            <a:r>
              <a:rPr lang="en-US" altLang="zh-CN" sz="2000" dirty="0"/>
              <a:t>++)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scanf</a:t>
            </a:r>
            <a:r>
              <a:rPr lang="en-US" altLang="zh-CN" sz="2000" dirty="0"/>
              <a:t>("%d</a:t>
            </a:r>
            <a:r>
              <a:rPr lang="en-US" altLang="zh-CN" sz="2000" dirty="0" smtClean="0"/>
              <a:t>", &amp;</a:t>
            </a:r>
            <a:r>
              <a:rPr lang="en-US" altLang="zh-CN" sz="2000" dirty="0"/>
              <a:t>score[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]);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("%5.1f\n</a:t>
            </a:r>
            <a:r>
              <a:rPr lang="en-US" altLang="zh-CN" sz="2000" dirty="0" smtClean="0"/>
              <a:t>", average(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score</a:t>
            </a:r>
            <a:r>
              <a:rPr lang="en-US" altLang="zh-CN" sz="2000" dirty="0" smtClean="0"/>
              <a:t>, 30</a:t>
            </a:r>
            <a:r>
              <a:rPr lang="en-US" altLang="zh-CN" sz="2000" dirty="0"/>
              <a:t>));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 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05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28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6.5 </a:t>
            </a:r>
            <a:r>
              <a:rPr lang="zh-CN" altLang="en-US" dirty="0"/>
              <a:t>数组作为函数参数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en-US" altLang="zh-CN" dirty="0" smtClean="0"/>
              <a:t>(2):  </a:t>
            </a:r>
            <a:r>
              <a:rPr lang="zh-CN" altLang="en-US" dirty="0" smtClean="0"/>
              <a:t>再看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将前述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函数的参数改为数组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swap</a:t>
            </a:r>
            <a:r>
              <a:rPr lang="en-US" altLang="zh-CN" dirty="0" smtClean="0"/>
              <a:t>(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a[ </a:t>
            </a:r>
            <a:r>
              <a:rPr lang="en-US" altLang="zh-CN" b="1" dirty="0" smtClean="0">
                <a:solidFill>
                  <a:srgbClr val="FF0000"/>
                </a:solidFill>
              </a:rPr>
              <a:t>]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	t=a[0</a:t>
            </a:r>
            <a:r>
              <a:rPr lang="en-US" altLang="zh-CN" dirty="0"/>
              <a:t>];a[0]=a[1]; a[1]=t;</a:t>
            </a:r>
          </a:p>
          <a:p>
            <a:pPr marL="0" indent="0">
              <a:buNone/>
            </a:pPr>
            <a:r>
              <a:rPr lang="en-US" altLang="zh-CN" dirty="0"/>
              <a:t>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5931877" y="1651044"/>
            <a:ext cx="5421923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array[2] = </a:t>
            </a:r>
            <a:r>
              <a:rPr lang="en-US" altLang="zh-CN" dirty="0" smtClean="0"/>
              <a:t>{ 0, 1 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(“%d, </a:t>
            </a:r>
            <a:r>
              <a:rPr lang="en-US" altLang="zh-CN" dirty="0" smtClean="0"/>
              <a:t>d\</a:t>
            </a:r>
            <a:r>
              <a:rPr lang="en-US" altLang="zh-CN" dirty="0" err="1" smtClean="0"/>
              <a:t>n</a:t>
            </a:r>
            <a:r>
              <a:rPr lang="en-US" altLang="zh-CN" dirty="0" err="1"/>
              <a:t>”,array</a:t>
            </a:r>
            <a:r>
              <a:rPr lang="en-US" altLang="zh-CN" dirty="0"/>
              <a:t>[0],array[1]);</a:t>
            </a:r>
          </a:p>
          <a:p>
            <a:pPr marL="0" indent="0">
              <a:buNone/>
            </a:pPr>
            <a:r>
              <a:rPr lang="en-US" altLang="zh-CN" dirty="0"/>
              <a:t>  swap(</a:t>
            </a:r>
            <a:r>
              <a:rPr lang="en-US" altLang="zh-CN" b="1" dirty="0">
                <a:solidFill>
                  <a:srgbClr val="FF0000"/>
                </a:solidFill>
              </a:rPr>
              <a:t>array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(“%d, </a:t>
            </a:r>
            <a:r>
              <a:rPr lang="en-US" altLang="zh-CN" dirty="0" smtClean="0"/>
              <a:t>d\</a:t>
            </a:r>
            <a:r>
              <a:rPr lang="en-US" altLang="zh-CN" dirty="0" err="1" smtClean="0"/>
              <a:t>n</a:t>
            </a:r>
            <a:r>
              <a:rPr lang="en-US" altLang="zh-CN" dirty="0" err="1"/>
              <a:t>”,array</a:t>
            </a:r>
            <a:r>
              <a:rPr lang="en-US" altLang="zh-CN" dirty="0"/>
              <a:t>[0],array[1]);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95540" y="4888928"/>
            <a:ext cx="2156360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输出：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 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</a:rPr>
              <a:t>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29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6.5 </a:t>
            </a:r>
            <a:r>
              <a:rPr lang="zh-CN" altLang="en-US" dirty="0"/>
              <a:t>数组作为函数参数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776520" cy="4525919"/>
          </a:xfrm>
        </p:spPr>
        <p:txBody>
          <a:bodyPr/>
          <a:lstStyle/>
          <a:p>
            <a:r>
              <a:rPr lang="zh-CN" altLang="en-US" dirty="0" smtClean="0"/>
              <a:t>举例（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二维数</a:t>
            </a:r>
            <a:r>
              <a:rPr lang="zh-CN" altLang="en-US" dirty="0"/>
              <a:t>组名作函数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array[][4]);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/* </a:t>
            </a:r>
            <a:r>
              <a:rPr lang="zh-CN" altLang="en-US" sz="2000" dirty="0"/>
              <a:t>函数声明 *</a:t>
            </a:r>
            <a:r>
              <a:rPr lang="en-US" altLang="zh-CN" sz="2000" dirty="0"/>
              <a:t>/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array[3][4</a:t>
            </a:r>
            <a:r>
              <a:rPr lang="en-US" altLang="zh-CN" dirty="0" smtClean="0"/>
              <a:t>]={</a:t>
            </a:r>
            <a:r>
              <a:rPr lang="en-US" altLang="zh-CN" sz="2000" dirty="0" smtClean="0"/>
              <a:t>0,1,2,3,4,5,6,7,8,9,10,11</a:t>
            </a:r>
            <a:r>
              <a:rPr lang="en-US" altLang="zh-CN" dirty="0" smtClean="0"/>
              <a:t>}</a:t>
            </a:r>
            <a:r>
              <a:rPr lang="en-US" altLang="zh-CN" sz="2000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printArray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 array 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0;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306207" y="1651044"/>
            <a:ext cx="5691352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 smtClean="0"/>
              <a:t>printArray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array[][4]</a:t>
            </a:r>
            <a:r>
              <a:rPr lang="en-US" altLang="zh-CN" dirty="0"/>
              <a:t>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定义</a:t>
            </a:r>
            <a:r>
              <a:rPr lang="en-US" altLang="zh-CN" sz="2000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j;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 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&lt;3 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for(j=0 </a:t>
            </a:r>
            <a:r>
              <a:rPr lang="en-US" altLang="zh-CN" dirty="0"/>
              <a:t>; j&lt;4 ; </a:t>
            </a:r>
            <a:r>
              <a:rPr lang="en-US" altLang="zh-CN" dirty="0" err="1"/>
              <a:t>j++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("%2d ", array[</a:t>
            </a:r>
            <a:r>
              <a:rPr lang="en-US" altLang="zh-CN" dirty="0" err="1"/>
              <a:t>i</a:t>
            </a:r>
            <a:r>
              <a:rPr lang="en-US" altLang="zh-CN" dirty="0"/>
              <a:t>][j]);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("\n");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}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函数和</a:t>
            </a:r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函数的概念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函数（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）是用来实现一定功能的程序段。如</a:t>
            </a:r>
            <a:r>
              <a:rPr lang="en-US" altLang="zh-CN" dirty="0" smtClean="0"/>
              <a:t>sin(x)</a:t>
            </a:r>
          </a:p>
          <a:p>
            <a:pPr lvl="1"/>
            <a:r>
              <a:rPr lang="zh-CN" altLang="en-US" dirty="0" smtClean="0"/>
              <a:t>函数是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程序的基本组织方式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程序由若干模块构成，构建程序如同用这些基础模块（</a:t>
            </a:r>
            <a:r>
              <a:rPr lang="en-US" altLang="zh-CN" dirty="0" smtClean="0"/>
              <a:t>building blocks</a:t>
            </a:r>
            <a:r>
              <a:rPr lang="zh-CN" altLang="en-US" dirty="0" smtClean="0"/>
              <a:t>）</a:t>
            </a:r>
            <a:r>
              <a:rPr lang="zh-CN" altLang="en-US" dirty="0"/>
              <a:t>搭积木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模块化：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一</a:t>
            </a:r>
            <a:r>
              <a:rPr lang="zh-CN" altLang="en-US" dirty="0" smtClean="0"/>
              <a:t>个程序按功能分解</a:t>
            </a:r>
            <a:r>
              <a:rPr lang="zh-CN" altLang="en-US" dirty="0"/>
              <a:t>为若干独立的、可替换的、具有预定功能</a:t>
            </a:r>
            <a:r>
              <a:rPr lang="zh-CN" altLang="en-US" dirty="0" smtClean="0"/>
              <a:t>的功能模块</a:t>
            </a:r>
            <a:endParaRPr lang="zh-CN" altLang="en-US" dirty="0"/>
          </a:p>
          <a:p>
            <a:pPr lvl="1"/>
            <a:r>
              <a:rPr lang="zh-CN" altLang="en-US" dirty="0"/>
              <a:t>每个模块实现一个确定的功能</a:t>
            </a:r>
          </a:p>
          <a:p>
            <a:pPr lvl="1"/>
            <a:r>
              <a:rPr lang="zh-CN" altLang="en-US" dirty="0"/>
              <a:t>各模块通过接口</a:t>
            </a:r>
            <a:r>
              <a:rPr lang="zh-CN" altLang="en-US" dirty="0" smtClean="0"/>
              <a:t>（参数、返回值）</a:t>
            </a:r>
            <a:r>
              <a:rPr lang="zh-CN" altLang="en-US" dirty="0"/>
              <a:t>组合在</a:t>
            </a:r>
            <a:r>
              <a:rPr lang="zh-CN" altLang="en-US" dirty="0" smtClean="0"/>
              <a:t>一起工作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6143284" y="1626049"/>
            <a:ext cx="5417231" cy="3575392"/>
            <a:chOff x="480" y="816"/>
            <a:chExt cx="4752" cy="2976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80" y="2496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0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256" y="816"/>
              <a:ext cx="1248" cy="494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main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0" y="1584"/>
              <a:ext cx="624" cy="430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0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640" y="1584"/>
              <a:ext cx="624" cy="430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0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080" y="1584"/>
              <a:ext cx="624" cy="430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0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792" y="2448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3600" b="1">
                  <a:latin typeface="Tahoma" pitchFamily="34" charset="0"/>
                </a:rPr>
                <a:t>g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216" y="3216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3200" b="1">
                  <a:latin typeface="Tahoma" pitchFamily="34" charset="0"/>
                </a:rPr>
                <a:t>k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016" y="2496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000" b="1">
                  <a:latin typeface="Tahoma" pitchFamily="34" charset="0"/>
                </a:rPr>
                <a:t>f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608" y="2448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000" b="1">
                  <a:latin typeface="Tahoma" pitchFamily="34" charset="0"/>
                </a:rPr>
                <a:t>h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584" y="3360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3200" b="1" dirty="0">
                  <a:latin typeface="Tahoma" pitchFamily="34" charset="0"/>
                </a:rPr>
                <a:t>j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672" y="3360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3200" b="1">
                  <a:latin typeface="Tahoma" pitchFamily="34" charset="0"/>
                </a:rPr>
                <a:t>i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1247" y="2496"/>
              <a:ext cx="625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000" b="1">
                  <a:latin typeface="Tahoma" pitchFamily="34" charset="0"/>
                </a:rPr>
                <a:t>e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176" y="3216"/>
              <a:ext cx="624" cy="432"/>
            </a:xfrm>
            <a:prstGeom prst="rect">
              <a:avLst/>
            </a:prstGeom>
            <a:grpFill/>
            <a:ln w="12700">
              <a:solidFill>
                <a:srgbClr val="FF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3200" b="1">
                  <a:latin typeface="Tahoma" pitchFamily="34" charset="0"/>
                </a:rPr>
                <a:t>l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2928" y="1344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>
              <a:off x="1632" y="1344"/>
              <a:ext cx="72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3360" y="1344"/>
              <a:ext cx="912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1488" y="2016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768" y="2064"/>
              <a:ext cx="48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632" y="2064"/>
              <a:ext cx="576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4080" y="2064"/>
              <a:ext cx="192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4560" y="2064"/>
              <a:ext cx="24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4128" y="2880"/>
              <a:ext cx="336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3696" y="2880"/>
              <a:ext cx="336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056" y="2976"/>
              <a:ext cx="384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1584" y="2976"/>
              <a:ext cx="384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834185" y="554818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模块化程序结构示意图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8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6.5 </a:t>
            </a:r>
            <a:r>
              <a:rPr lang="zh-CN" altLang="en-US" dirty="0"/>
              <a:t>数组作为函数参数</a:t>
            </a:r>
            <a:endParaRPr lang="zh-CN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0031" y="1356997"/>
            <a:ext cx="6740770" cy="4483100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max_in_row</a:t>
            </a:r>
            <a:r>
              <a:rPr lang="en-US" altLang="zh-CN" sz="2000" b="1" dirty="0"/>
              <a:t>(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row,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col,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a[ ][5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 smtClean="0"/>
              <a:t>{		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j,v</a:t>
            </a:r>
            <a:r>
              <a:rPr lang="en-US" altLang="zh-CN" sz="2000" b="1" dirty="0"/>
              <a:t>;</a:t>
            </a:r>
          </a:p>
          <a:p>
            <a:pPr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 smtClean="0"/>
              <a:t>		for(j=0,v=a[row</a:t>
            </a:r>
            <a:r>
              <a:rPr lang="en-US" altLang="zh-CN" sz="2000" b="1" dirty="0"/>
              <a:t>][col]; j&lt;5; </a:t>
            </a:r>
            <a:r>
              <a:rPr lang="en-US" altLang="zh-CN" sz="2000" b="1" dirty="0" err="1"/>
              <a:t>j++</a:t>
            </a:r>
            <a:r>
              <a:rPr lang="en-US" altLang="zh-CN" sz="2000" b="1" dirty="0"/>
              <a:t>)</a:t>
            </a:r>
          </a:p>
          <a:p>
            <a:pPr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 smtClean="0"/>
              <a:t>			if(a[row</a:t>
            </a:r>
            <a:r>
              <a:rPr lang="en-US" altLang="zh-CN" sz="2000" b="1" dirty="0"/>
              <a:t>][j] &gt;v) break;</a:t>
            </a:r>
          </a:p>
          <a:p>
            <a:pPr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		if(j</a:t>
            </a:r>
            <a:r>
              <a:rPr lang="en-US" altLang="zh-CN" sz="2000" b="1" dirty="0"/>
              <a:t>==5)return (1) ;  else return (0);</a:t>
            </a:r>
          </a:p>
          <a:p>
            <a:pPr>
              <a:buNone/>
            </a:pPr>
            <a:r>
              <a:rPr lang="en-US" altLang="zh-CN" sz="2000" b="1" dirty="0"/>
              <a:t>}</a:t>
            </a:r>
          </a:p>
          <a:p>
            <a:pPr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min_in_col</a:t>
            </a:r>
            <a:r>
              <a:rPr lang="en-US" altLang="zh-CN" sz="2000" b="1" dirty="0" smtClean="0"/>
              <a:t>(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row,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col,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a[ ][5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 smtClean="0"/>
              <a:t>{		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v;</a:t>
            </a:r>
          </a:p>
          <a:p>
            <a:pPr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 smtClean="0"/>
              <a:t>		for(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=0,v=a[row</a:t>
            </a:r>
            <a:r>
              <a:rPr lang="en-US" altLang="zh-CN" sz="2000" b="1" dirty="0"/>
              <a:t>][col];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&lt;5</a:t>
            </a:r>
            <a:r>
              <a:rPr lang="zh-CN" altLang="en-US" sz="2000" b="1" dirty="0"/>
              <a:t>；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</a:t>
            </a:r>
            <a:r>
              <a:rPr lang="zh-CN" altLang="en-US" sz="2000" b="1" dirty="0"/>
              <a:t>）</a:t>
            </a:r>
          </a:p>
          <a:p>
            <a:pPr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 smtClean="0"/>
              <a:t>		if(a[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/>
              <a:t>][col]&lt;v) break;</a:t>
            </a:r>
          </a:p>
          <a:p>
            <a:pPr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 smtClean="0"/>
              <a:t>		if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==5) return (1);</a:t>
            </a:r>
          </a:p>
          <a:p>
            <a:pPr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 smtClean="0"/>
              <a:t>		else </a:t>
            </a:r>
            <a:r>
              <a:rPr lang="en-US" altLang="zh-CN" sz="2000" b="1" dirty="0"/>
              <a:t>return(0</a:t>
            </a:r>
            <a:r>
              <a:rPr lang="en-US" altLang="zh-CN" sz="2000" b="1" dirty="0" smtClean="0"/>
              <a:t>);</a:t>
            </a:r>
          </a:p>
          <a:p>
            <a:pPr>
              <a:buNone/>
            </a:pPr>
            <a:r>
              <a:rPr lang="en-US" altLang="zh-CN" sz="2000" b="1" dirty="0" smtClean="0"/>
              <a:t>}                                                         </a:t>
            </a:r>
            <a:r>
              <a:rPr lang="en-US" altLang="zh-CN" sz="2000" b="1" dirty="0"/>
              <a:t>main(){ </a:t>
            </a:r>
            <a:r>
              <a:rPr lang="zh-CN" altLang="en-US" sz="2000" b="1" dirty="0"/>
              <a:t>略。</a:t>
            </a:r>
            <a:r>
              <a:rPr lang="en-US" altLang="zh-CN" sz="2000" b="1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638807" y="1681123"/>
            <a:ext cx="28312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举例</a:t>
            </a:r>
            <a:r>
              <a:rPr lang="en-US" altLang="zh-CN" sz="2800" dirty="0" smtClean="0"/>
              <a:t>(4)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zh-CN" altLang="en-US" sz="3200" dirty="0" smtClean="0"/>
              <a:t>求</a:t>
            </a:r>
            <a:r>
              <a:rPr lang="en-US" altLang="zh-CN" sz="3200" dirty="0"/>
              <a:t>5x5</a:t>
            </a:r>
            <a:r>
              <a:rPr lang="zh-CN" altLang="en-US" sz="3200" dirty="0"/>
              <a:t>数组鞍点</a:t>
            </a:r>
          </a:p>
        </p:txBody>
      </p:sp>
    </p:spTree>
    <p:extLst>
      <p:ext uri="{BB962C8B-B14F-4D97-AF65-F5344CB8AC3E}">
        <p14:creationId xmlns:p14="http://schemas.microsoft.com/office/powerpoint/2010/main" val="2573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6" y="1651044"/>
            <a:ext cx="11215623" cy="1269567"/>
          </a:xfrm>
        </p:spPr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递归函数：</a:t>
            </a:r>
            <a:endParaRPr lang="en-US" altLang="zh-CN" b="1" dirty="0" smtClean="0"/>
          </a:p>
          <a:p>
            <a:r>
              <a:rPr lang="zh-CN" altLang="en-US" dirty="0" smtClean="0"/>
              <a:t> 一个自己调用自己的函数称为递归函数（自调用函数）。</a:t>
            </a:r>
            <a:endParaRPr lang="en-US" altLang="zh-CN" dirty="0" smtClean="0"/>
          </a:p>
          <a:p>
            <a:r>
              <a:rPr lang="zh-CN" altLang="en-US" dirty="0" smtClean="0"/>
              <a:t>直接递归和间接递归</a:t>
            </a:r>
            <a:endParaRPr lang="zh-CN" altLang="en-US" dirty="0"/>
          </a:p>
        </p:txBody>
      </p:sp>
      <p:sp>
        <p:nvSpPr>
          <p:cNvPr id="7" name="Rectangle 0"/>
          <p:cNvSpPr>
            <a:spLocks noChangeArrowheads="1"/>
          </p:cNvSpPr>
          <p:nvPr/>
        </p:nvSpPr>
        <p:spPr bwMode="auto">
          <a:xfrm>
            <a:off x="2813713" y="3192074"/>
            <a:ext cx="7620000" cy="25939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958175" y="3334949"/>
            <a:ext cx="7283450" cy="2179637"/>
            <a:chOff x="877" y="1525"/>
            <a:chExt cx="4414" cy="1282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1585" y="1842"/>
              <a:ext cx="0" cy="72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247" y="1630"/>
              <a:ext cx="59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f</a:t>
              </a: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函数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646" y="1525"/>
              <a:ext cx="0" cy="27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04" y="2538"/>
              <a:ext cx="96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调用</a:t>
              </a: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f</a:t>
              </a: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函数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884" y="2659"/>
              <a:ext cx="27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877" y="1798"/>
              <a:ext cx="7" cy="8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877" y="1798"/>
              <a:ext cx="36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334" y="1842"/>
              <a:ext cx="0" cy="72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009" y="1630"/>
              <a:ext cx="71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f1</a:t>
              </a: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函数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866" y="2538"/>
              <a:ext cx="10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调用</a:t>
              </a: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f2</a:t>
              </a: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函数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2646" y="1525"/>
              <a:ext cx="263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653" y="1797"/>
              <a:ext cx="36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468" y="1842"/>
              <a:ext cx="0" cy="72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188" y="1630"/>
              <a:ext cx="71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f2</a:t>
              </a: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函数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045" y="2538"/>
              <a:ext cx="10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调用</a:t>
              </a:r>
              <a:r>
                <a:rPr kumimoji="0" lang="en-US" altLang="zh-CN" sz="2400" b="1">
                  <a:solidFill>
                    <a:srgbClr val="FFFF00"/>
                  </a:solidFill>
                  <a:latin typeface="Courier New" pitchFamily="49" charset="0"/>
                </a:rPr>
                <a:t>f1</a:t>
              </a:r>
              <a:r>
                <a:rPr kumimoji="0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函数</a:t>
              </a: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5012" y="2659"/>
              <a:ext cx="27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 flipV="1">
              <a:off x="5284" y="1525"/>
              <a:ext cx="7" cy="113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3424" y="1888"/>
              <a:ext cx="855" cy="6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设计递归函数的两个要点：</a:t>
            </a:r>
            <a:endParaRPr lang="en-US" altLang="zh-CN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初始条件</a:t>
            </a:r>
            <a:r>
              <a:rPr lang="en-US" altLang="zh-CN" dirty="0"/>
              <a:t>(</a:t>
            </a:r>
            <a:r>
              <a:rPr lang="zh-CN" altLang="en-US" dirty="0" smtClean="0"/>
              <a:t>递归返回条件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递推关系：每一步利用前一步的结果，计算模式相同。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个人，其年龄符合</a:t>
            </a:r>
            <a:r>
              <a:rPr lang="zh-CN" altLang="en-US" dirty="0" smtClean="0">
                <a:latin typeface="Helvetica" pitchFamily="34" charset="0"/>
              </a:rPr>
              <a:t>递</a:t>
            </a:r>
            <a:r>
              <a:rPr lang="zh-CN" altLang="en-US" dirty="0">
                <a:latin typeface="Helvetica" pitchFamily="34" charset="0"/>
              </a:rPr>
              <a:t>推关系公式</a:t>
            </a:r>
            <a:r>
              <a:rPr lang="zh-CN" altLang="en-US" dirty="0" smtClean="0">
                <a:latin typeface="Helvetica" pitchFamily="34" charset="0"/>
              </a:rPr>
              <a:t>：</a:t>
            </a:r>
            <a:endParaRPr lang="en-US" altLang="zh-CN" dirty="0" smtClean="0">
              <a:latin typeface="Helvetica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Helvetica" pitchFamily="34" charset="0"/>
              </a:rPr>
              <a:t>		age(n</a:t>
            </a:r>
            <a:r>
              <a:rPr lang="en-US" altLang="zh-CN" dirty="0">
                <a:latin typeface="Helvetica" pitchFamily="34" charset="0"/>
              </a:rPr>
              <a:t>)=10  , </a:t>
            </a:r>
            <a:r>
              <a:rPr lang="en-US" altLang="zh-CN" dirty="0" smtClean="0">
                <a:latin typeface="Helvetica" pitchFamily="34" charset="0"/>
              </a:rPr>
              <a:t>		(</a:t>
            </a:r>
            <a:r>
              <a:rPr lang="en-US" altLang="zh-CN" dirty="0">
                <a:latin typeface="Helvetica" pitchFamily="34" charset="0"/>
              </a:rPr>
              <a:t>n=1)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Helvetica" pitchFamily="34" charset="0"/>
              </a:rPr>
              <a:t>		age(n</a:t>
            </a:r>
            <a:r>
              <a:rPr lang="en-US" altLang="zh-CN" dirty="0">
                <a:latin typeface="Helvetica" pitchFamily="34" charset="0"/>
              </a:rPr>
              <a:t>)=age(n-1)+2, (n&gt;1)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Helvetica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递归函数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age(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c;</a:t>
            </a:r>
          </a:p>
          <a:p>
            <a:pPr marL="0" indent="0">
              <a:buNone/>
            </a:pPr>
            <a:r>
              <a:rPr lang="en-US" altLang="zh-CN" dirty="0" smtClean="0"/>
              <a:t>  	if(n==1)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		</a:t>
            </a:r>
            <a:r>
              <a:rPr lang="en-US" altLang="zh-CN" dirty="0" smtClean="0"/>
              <a:t>c=10;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else </a:t>
            </a:r>
          </a:p>
          <a:p>
            <a:pPr marL="0" indent="0">
              <a:buNone/>
            </a:pPr>
            <a:r>
              <a:rPr lang="en-US" altLang="zh-CN" dirty="0"/>
              <a:t> 		c= age(n-1) +2;</a:t>
            </a:r>
          </a:p>
          <a:p>
            <a:pPr marL="0" indent="0">
              <a:buNone/>
            </a:pPr>
            <a:r>
              <a:rPr lang="en-US" altLang="zh-CN" dirty="0"/>
              <a:t>	return (c);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1320665" y="4744207"/>
            <a:ext cx="126125" cy="5202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例 </a:t>
            </a:r>
            <a:r>
              <a:rPr lang="en-US" altLang="zh-CN" b="1" dirty="0" smtClean="0"/>
              <a:t>2: </a:t>
            </a:r>
            <a:r>
              <a:rPr lang="zh-CN" altLang="en-US" b="1" dirty="0"/>
              <a:t>用递归方法</a:t>
            </a:r>
            <a:r>
              <a:rPr lang="zh-CN" altLang="en-US" b="1" dirty="0" smtClean="0"/>
              <a:t>求 </a:t>
            </a:r>
            <a:r>
              <a:rPr lang="en-US" altLang="zh-CN" b="1" dirty="0" smtClean="0"/>
              <a:t>factor(n)=n</a:t>
            </a:r>
            <a:r>
              <a:rPr lang="zh-CN" altLang="en-US" b="1" dirty="0"/>
              <a:t>！。</a:t>
            </a:r>
          </a:p>
          <a:p>
            <a:pPr marL="0" indent="0">
              <a:buNone/>
            </a:pPr>
            <a:r>
              <a:rPr lang="zh-CN" altLang="en-US" b="1" dirty="0" smtClean="0"/>
              <a:t>   </a:t>
            </a:r>
            <a:r>
              <a:rPr lang="en-US" altLang="zh-CN" b="1" dirty="0" smtClean="0"/>
              <a:t>factor(n)= 1,  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 n=1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factor(n)= n</a:t>
            </a:r>
            <a:r>
              <a:rPr lang="en-US" altLang="zh-CN" b="1" dirty="0"/>
              <a:t>*(n-1)! </a:t>
            </a:r>
            <a:r>
              <a:rPr lang="zh-CN" altLang="en-US" b="1" dirty="0" smtClean="0"/>
              <a:t>，（</a:t>
            </a:r>
            <a:r>
              <a:rPr lang="en-US" altLang="zh-CN" b="1" dirty="0" smtClean="0"/>
              <a:t>  n&gt;1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long factor(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   </a:t>
            </a:r>
            <a:r>
              <a:rPr lang="en-US" altLang="zh-CN" dirty="0" smtClean="0"/>
              <a:t>long  n,  y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”, &amp;</a:t>
            </a:r>
            <a:r>
              <a:rPr lang="en-US" altLang="zh-CN" dirty="0"/>
              <a:t>n</a:t>
            </a:r>
            <a:r>
              <a:rPr lang="en-US" altLang="zh-CN" smtClean="0"/>
              <a:t>);  // n&gt;0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y=factor(n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! =%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\n”, n, y</a:t>
            </a:r>
            <a:r>
              <a:rPr lang="en-US" altLang="zh-CN" dirty="0"/>
              <a:t>);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long factor(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n)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long  </a:t>
            </a:r>
            <a:r>
              <a:rPr lang="en-US" altLang="zh-CN" dirty="0"/>
              <a:t>f;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if ( n</a:t>
            </a:r>
            <a:r>
              <a:rPr lang="en-US" altLang="zh-CN" dirty="0"/>
              <a:t>==1)      f = 1;</a:t>
            </a:r>
          </a:p>
          <a:p>
            <a:pPr marL="0" indent="0">
              <a:buNone/>
            </a:pPr>
            <a:r>
              <a:rPr lang="en-US" altLang="zh-CN" dirty="0"/>
              <a:t>    else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 </a:t>
            </a:r>
            <a:r>
              <a:rPr lang="en-US" altLang="zh-CN" dirty="0"/>
              <a:t>= </a:t>
            </a:r>
            <a:r>
              <a:rPr lang="en-US" altLang="zh-CN" dirty="0" smtClean="0"/>
              <a:t>factor(n-1</a:t>
            </a:r>
            <a:r>
              <a:rPr lang="en-US" altLang="zh-CN" dirty="0"/>
              <a:t>) * n;</a:t>
            </a:r>
          </a:p>
          <a:p>
            <a:pPr marL="0" indent="0">
              <a:buNone/>
            </a:pPr>
            <a:r>
              <a:rPr lang="en-US" altLang="zh-CN" dirty="0"/>
              <a:t>    return(f);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664173" y="2258915"/>
            <a:ext cx="126125" cy="5202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例 </a:t>
            </a:r>
            <a:r>
              <a:rPr lang="en-US" altLang="zh-CN" b="1" dirty="0" smtClean="0"/>
              <a:t>3. </a:t>
            </a:r>
            <a:r>
              <a:rPr lang="zh-CN" altLang="en-US" b="1" dirty="0" smtClean="0"/>
              <a:t> 递归求最大公约数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"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"</a:t>
            </a:r>
          </a:p>
          <a:p>
            <a:pPr marL="457200" lvl="1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 marL="457200" lvl="1" indent="0">
              <a:buNone/>
            </a:pPr>
            <a:r>
              <a:rPr lang="en-US" altLang="zh-CN" sz="2400" dirty="0"/>
              <a:t>{</a:t>
            </a:r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a=0, b=0, </a:t>
            </a:r>
            <a:r>
              <a:rPr lang="en-US" altLang="zh-CN" sz="2400" dirty="0"/>
              <a:t>x;</a:t>
            </a:r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zh-CN" altLang="en-US" sz="2400" dirty="0"/>
              <a:t>输入两个正整数</a:t>
            </a:r>
            <a:r>
              <a:rPr lang="en-US" altLang="zh-CN" sz="2400" dirty="0"/>
              <a:t>: ");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  while (</a:t>
            </a:r>
            <a:r>
              <a:rPr lang="en-US" altLang="zh-CN" sz="2400" dirty="0"/>
              <a:t>a &lt;= 0 || b &lt;= 0)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 smtClean="0"/>
              <a:t>d%d</a:t>
            </a:r>
            <a:r>
              <a:rPr lang="en-US" altLang="zh-CN" sz="2400" dirty="0"/>
              <a:t>", &amp;a, &amp;b);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x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(a, b);</a:t>
            </a:r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 =%d\n", x);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}</a:t>
            </a:r>
            <a:endParaRPr lang="en-US" altLang="zh-CN" dirty="0">
              <a:latin typeface="Helvetica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if (a % b == 0)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	return </a:t>
            </a:r>
            <a:r>
              <a:rPr lang="en-US" altLang="zh-CN" dirty="0"/>
              <a:t>(b);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	return (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</a:t>
            </a:r>
            <a:r>
              <a:rPr lang="en-US" altLang="zh-CN" dirty="0"/>
              <a:t>, a % b</a:t>
            </a:r>
            <a:r>
              <a:rPr lang="en-US" altLang="zh-CN" dirty="0" smtClean="0"/>
              <a:t>) 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/>
              <a:t>用</a:t>
            </a:r>
            <a:r>
              <a:rPr lang="zh-CN" altLang="en-US" b="1" dirty="0" smtClean="0"/>
              <a:t>递归函数解决汉诺塔问题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汉诺塔游戏：</a:t>
            </a:r>
            <a:r>
              <a:rPr lang="en-US" altLang="zh-CN" dirty="0"/>
              <a:t> (Tower of Hanoi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>
                <a:latin typeface="Helvetica" pitchFamily="34" charset="0"/>
              </a:rPr>
              <a:t>     例 </a:t>
            </a:r>
            <a:r>
              <a:rPr lang="en-US" altLang="zh-CN" dirty="0" smtClean="0">
                <a:latin typeface="Helvetica" pitchFamily="34" charset="0"/>
              </a:rPr>
              <a:t>n=3:  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8" name="Picture 4" descr="http://upload.wikimedia.org/wikipedia/commons/thumb/0/07/Tower_of_Hanoi.jpeg/220px-Tower_of_Hano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38" y="1595677"/>
            <a:ext cx="27940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16" y="3066257"/>
            <a:ext cx="6667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解法</a:t>
            </a:r>
            <a:r>
              <a:rPr lang="en-US" altLang="zh-CN" b="1" dirty="0" smtClean="0"/>
              <a:t>:</a:t>
            </a:r>
          </a:p>
          <a:p>
            <a:pPr marL="457200" lvl="1" indent="0">
              <a:buNone/>
            </a:pPr>
            <a:r>
              <a:rPr lang="zh-CN" altLang="en-US" dirty="0" smtClean="0"/>
              <a:t>分解问题，若</a:t>
            </a:r>
            <a:r>
              <a:rPr lang="en-US" altLang="zh-CN" dirty="0" smtClean="0"/>
              <a:t>(n-1)</a:t>
            </a:r>
            <a:r>
              <a:rPr lang="zh-CN" altLang="en-US" dirty="0" smtClean="0"/>
              <a:t>规模的问题可解，则</a:t>
            </a:r>
            <a:r>
              <a:rPr lang="en-US" altLang="zh-CN" dirty="0" smtClean="0"/>
              <a:t>n</a:t>
            </a:r>
            <a:r>
              <a:rPr lang="zh-CN" altLang="en-US" dirty="0"/>
              <a:t>规模的</a:t>
            </a:r>
            <a:r>
              <a:rPr lang="zh-CN" altLang="en-US" dirty="0" smtClean="0"/>
              <a:t>问题易解；且规模为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时解法已知。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个盘子看作 </a:t>
            </a:r>
            <a:r>
              <a:rPr lang="en-US" altLang="zh-CN" dirty="0" smtClean="0"/>
              <a:t>1+(n-1)</a:t>
            </a:r>
            <a:r>
              <a:rPr lang="zh-CN" altLang="en-US" dirty="0" smtClean="0"/>
              <a:t>个盘子：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n=1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Hanoi(1): </a:t>
            </a:r>
            <a:r>
              <a:rPr lang="zh-CN" altLang="en-US" dirty="0" smtClean="0"/>
              <a:t>直接移动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n&gt;1</a:t>
            </a:r>
            <a:r>
              <a:rPr lang="zh-CN" altLang="en-US" dirty="0" smtClean="0"/>
              <a:t>时，分三步操作：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Step1. </a:t>
            </a:r>
            <a:r>
              <a:rPr lang="zh-CN" altLang="en-US" sz="1800" dirty="0" smtClean="0"/>
              <a:t>把</a:t>
            </a:r>
            <a:r>
              <a:rPr lang="en-US" altLang="zh-CN" sz="1800" dirty="0" smtClean="0"/>
              <a:t>n-1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盘子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借助</a:t>
            </a:r>
            <a:r>
              <a:rPr lang="en-US" altLang="zh-CN" sz="1800" dirty="0" smtClean="0"/>
              <a:t>C,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移至</a:t>
            </a:r>
            <a:r>
              <a:rPr lang="en-US" altLang="zh-CN" sz="1800" dirty="0" smtClean="0"/>
              <a:t>B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Step2. </a:t>
            </a:r>
            <a:r>
              <a:rPr lang="zh-CN" altLang="en-US" sz="1800" dirty="0"/>
              <a:t>把最大的盘子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移至</a:t>
            </a:r>
            <a:r>
              <a:rPr lang="en-US" altLang="zh-CN" sz="1800" dirty="0" smtClean="0"/>
              <a:t>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Step3. </a:t>
            </a:r>
            <a:r>
              <a:rPr lang="en-US" altLang="zh-CN" sz="1800" dirty="0" smtClean="0"/>
              <a:t>n-1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盘子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借助</a:t>
            </a:r>
            <a:r>
              <a:rPr lang="en-US" altLang="zh-CN" sz="1800" dirty="0" smtClean="0"/>
              <a:t>A, 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移至</a:t>
            </a:r>
            <a:r>
              <a:rPr lang="en-US" altLang="zh-CN" sz="1800" dirty="0" smtClean="0"/>
              <a:t>C</a:t>
            </a:r>
            <a:endParaRPr lang="en-US" altLang="zh-CN" sz="1800" dirty="0"/>
          </a:p>
          <a:p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87" y="2441697"/>
            <a:ext cx="5354578" cy="23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Courier New" pitchFamily="49" charset="0"/>
              </a:rPr>
              <a:t>示例代码：</a:t>
            </a:r>
            <a:endParaRPr lang="en-US" altLang="zh-CN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//</a:t>
            </a:r>
            <a:r>
              <a:rPr lang="zh-CN" altLang="en-US" dirty="0"/>
              <a:t>主函数</a:t>
            </a:r>
            <a:endParaRPr lang="en-US" altLang="zh-CN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h;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ninput</a:t>
            </a:r>
            <a:r>
              <a:rPr lang="en-US" altLang="zh-CN" dirty="0"/>
              <a:t> number:\n");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d",&amp;h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(“tower disks %d\</a:t>
            </a:r>
            <a:r>
              <a:rPr lang="en-US" altLang="zh-CN" dirty="0" err="1" smtClean="0"/>
              <a:t>n</a:t>
            </a:r>
            <a:r>
              <a:rPr lang="en-US" altLang="zh-CN" dirty="0" err="1"/>
              <a:t>",h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hanoi</a:t>
            </a:r>
            <a:r>
              <a:rPr lang="en-US" altLang="zh-CN" dirty="0" smtClean="0"/>
              <a:t>(h, ‘A', ‘B', ‘C');</a:t>
            </a:r>
            <a:endParaRPr lang="en-US" altLang="zh-CN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递归函数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 smtClean="0"/>
              <a:t>hanoi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n,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/>
              <a:t>int</a:t>
            </a:r>
            <a:r>
              <a:rPr lang="en-US" altLang="zh-CN" dirty="0"/>
              <a:t> z)</a:t>
            </a:r>
          </a:p>
          <a:p>
            <a:pPr marL="0" indent="0">
              <a:buNone/>
            </a:pPr>
            <a:r>
              <a:rPr lang="en-US" altLang="zh-CN" dirty="0"/>
              <a:t>{    if(n==1)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("%c--&gt;%c\n", x, z);</a:t>
            </a:r>
          </a:p>
          <a:p>
            <a:pPr marL="0" indent="0">
              <a:buNone/>
            </a:pPr>
            <a:r>
              <a:rPr lang="en-US" altLang="zh-CN" dirty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  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 smtClean="0"/>
              <a:t>hanoi</a:t>
            </a:r>
            <a:r>
              <a:rPr lang="en-US" altLang="zh-CN" dirty="0" smtClean="0"/>
              <a:t>(n-1</a:t>
            </a:r>
            <a:r>
              <a:rPr lang="en-US" altLang="zh-CN" dirty="0"/>
              <a:t>, x, z , y);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("%c--&gt;%c\n",  x, z);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 smtClean="0"/>
              <a:t>hanoi</a:t>
            </a:r>
            <a:r>
              <a:rPr lang="en-US" altLang="zh-CN" dirty="0" smtClean="0"/>
              <a:t>(n-1,y,x,z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6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汉诺塔递归解法的复杂度：</a:t>
            </a:r>
            <a:r>
              <a:rPr lang="en-US" altLang="zh-CN" dirty="0" smtClean="0"/>
              <a:t>O(2</a:t>
            </a:r>
            <a:r>
              <a:rPr lang="en-US" altLang="zh-CN" baseline="30000" dirty="0" smtClean="0"/>
              <a:t>n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移动次数：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-1</a:t>
            </a:r>
            <a:endParaRPr lang="en-US" altLang="zh-CN" dirty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n=64</a:t>
            </a:r>
            <a:r>
              <a:rPr lang="zh-CN" altLang="en-US" dirty="0"/>
              <a:t>，移动</a:t>
            </a:r>
            <a:r>
              <a:rPr lang="zh-CN" altLang="en-US" dirty="0" smtClean="0"/>
              <a:t>次数  </a:t>
            </a:r>
            <a:r>
              <a:rPr lang="en-US" altLang="zh-CN" dirty="0" smtClean="0"/>
              <a:t>1.84467E+19 </a:t>
            </a:r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/>
              <a:t>每秒一次则需要</a:t>
            </a:r>
            <a:r>
              <a:rPr lang="en-US" altLang="zh-CN" dirty="0"/>
              <a:t>5.84941e+11 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递归函数小结：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每一层的</a:t>
            </a:r>
            <a:r>
              <a:rPr lang="zh-CN" altLang="en-US" dirty="0"/>
              <a:t>函数调用都有</a:t>
            </a:r>
            <a:r>
              <a:rPr lang="zh-CN" altLang="en-US" dirty="0" smtClean="0"/>
              <a:t>自己的局部变量（含形参），在栈内存的不同层。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每次</a:t>
            </a:r>
            <a:r>
              <a:rPr lang="zh-CN" altLang="en-US" dirty="0"/>
              <a:t>函数调用都会有一次返回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位于</a:t>
            </a:r>
            <a:r>
              <a:rPr lang="zh-CN" altLang="en-US" dirty="0"/>
              <a:t>递归</a:t>
            </a:r>
            <a:r>
              <a:rPr lang="zh-CN" altLang="en-US" dirty="0" smtClean="0"/>
              <a:t>调用前</a:t>
            </a:r>
            <a:r>
              <a:rPr lang="zh-CN" altLang="en-US" dirty="0"/>
              <a:t>的</a:t>
            </a:r>
            <a:r>
              <a:rPr lang="zh-CN" altLang="en-US" dirty="0" smtClean="0"/>
              <a:t>语句在每</a:t>
            </a:r>
            <a:r>
              <a:rPr lang="zh-CN" altLang="en-US" dirty="0"/>
              <a:t>层函数</a:t>
            </a:r>
            <a:r>
              <a:rPr lang="zh-CN" altLang="en-US" dirty="0" smtClean="0"/>
              <a:t>调用时的执行顺序 和递归调用次序相同。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位于递归</a:t>
            </a:r>
            <a:r>
              <a:rPr lang="zh-CN" altLang="en-US" dirty="0" smtClean="0"/>
              <a:t>调用后的</a:t>
            </a:r>
            <a:r>
              <a:rPr lang="zh-CN" altLang="en-US" dirty="0"/>
              <a:t>语句在每层函数调用时的</a:t>
            </a:r>
            <a:r>
              <a:rPr lang="zh-CN" altLang="en-US" dirty="0" smtClean="0"/>
              <a:t>执行顺序和</a:t>
            </a:r>
            <a:r>
              <a:rPr lang="zh-CN" altLang="en-US" dirty="0"/>
              <a:t>递归调用次序</a:t>
            </a:r>
            <a:r>
              <a:rPr lang="zh-CN" altLang="en-US" dirty="0" smtClean="0"/>
              <a:t>相反。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递归函数</a:t>
            </a:r>
            <a:r>
              <a:rPr lang="zh-CN" altLang="en-US" dirty="0"/>
              <a:t>中必须包含可以终止递归调用的语句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6.7 </a:t>
            </a:r>
            <a:r>
              <a:rPr lang="zh-CN" altLang="en-US" dirty="0"/>
              <a:t>局部变量和</a:t>
            </a:r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变量的作用域：</a:t>
            </a:r>
            <a:endParaRPr lang="zh-CN" altLang="en-US" sz="2800" b="1" dirty="0"/>
          </a:p>
          <a:p>
            <a:pPr lvl="1"/>
            <a:r>
              <a:rPr lang="zh-CN" altLang="en-US" sz="2400" dirty="0"/>
              <a:t>变量有效的代码</a:t>
            </a:r>
            <a:r>
              <a:rPr lang="zh-CN" altLang="en-US" sz="2400" b="1" dirty="0" smtClean="0"/>
              <a:t>空间</a:t>
            </a:r>
            <a:r>
              <a:rPr lang="zh-CN" altLang="en-US" sz="2400" dirty="0" smtClean="0"/>
              <a:t>范围</a:t>
            </a:r>
            <a:endParaRPr lang="zh-CN" altLang="en-US" sz="2400" dirty="0"/>
          </a:p>
          <a:p>
            <a:pPr lvl="1"/>
            <a:r>
              <a:rPr lang="zh-CN" altLang="en-US" sz="2400" dirty="0"/>
              <a:t>变量在作用域才能被引用</a:t>
            </a:r>
          </a:p>
          <a:p>
            <a:pPr lvl="1"/>
            <a:r>
              <a:rPr lang="zh-CN" altLang="en-US" sz="2400" dirty="0"/>
              <a:t>根据</a:t>
            </a:r>
            <a:r>
              <a:rPr lang="zh-CN" altLang="en-US" sz="2400" dirty="0" smtClean="0"/>
              <a:t>作用域可以把变量分为</a:t>
            </a:r>
            <a:r>
              <a:rPr lang="zh-CN" altLang="en-US" sz="2400" dirty="0"/>
              <a:t>局部变量和</a:t>
            </a:r>
            <a:r>
              <a:rPr lang="zh-CN" altLang="en-US" sz="2400" dirty="0" smtClean="0"/>
              <a:t>全局变量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dirty="0" smtClean="0"/>
              <a:t>源码上即可确定作用域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r>
              <a:rPr lang="zh-CN" altLang="en-US" sz="2800" b="1" dirty="0"/>
              <a:t>变量的</a:t>
            </a:r>
            <a:r>
              <a:rPr lang="zh-CN" altLang="en-US" sz="2800" b="1" dirty="0" smtClean="0"/>
              <a:t>生存期：</a:t>
            </a:r>
            <a:endParaRPr lang="zh-CN" altLang="en-US" sz="2800" b="1" dirty="0"/>
          </a:p>
          <a:p>
            <a:pPr lvl="1"/>
            <a:r>
              <a:rPr lang="zh-CN" altLang="en-US" sz="2400" dirty="0"/>
              <a:t>变量在内存中有效的</a:t>
            </a:r>
            <a:r>
              <a:rPr lang="zh-CN" altLang="en-US" sz="2400" b="1" dirty="0"/>
              <a:t>时间</a:t>
            </a:r>
            <a:r>
              <a:rPr lang="zh-CN" altLang="en-US" sz="2400" dirty="0" smtClean="0"/>
              <a:t>范围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变量</a:t>
            </a:r>
            <a:r>
              <a:rPr lang="zh-CN" altLang="en-US" sz="2400" dirty="0"/>
              <a:t>在生存期内才</a:t>
            </a:r>
            <a:r>
              <a:rPr lang="zh-CN" altLang="en-US" sz="2400" dirty="0" smtClean="0"/>
              <a:t>存在，可多次出现，例如函数多次被调用时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生存期体现在程序执行时，和变量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存储类型有关，分静态和</a:t>
            </a:r>
            <a:r>
              <a:rPr lang="zh-CN" altLang="en-US" sz="2400" dirty="0"/>
              <a:t>动态存储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665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函数和模块化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3  C</a:t>
            </a:r>
            <a:r>
              <a:rPr lang="zh-CN" altLang="en-US" dirty="0" smtClean="0"/>
              <a:t>函数特点</a:t>
            </a:r>
            <a:endParaRPr lang="en-US" altLang="zh-CN" dirty="0" smtClean="0"/>
          </a:p>
          <a:p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函数可实现</a:t>
            </a:r>
            <a:r>
              <a:rPr lang="zh-CN" altLang="en-US" dirty="0" smtClean="0"/>
              <a:t>程序结构的模块化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一个</a:t>
            </a:r>
            <a:r>
              <a:rPr lang="zh-CN" altLang="en-US" dirty="0" smtClean="0"/>
              <a:t>程序由</a:t>
            </a:r>
            <a:r>
              <a:rPr lang="zh-CN" altLang="en-US" dirty="0"/>
              <a:t>一个或多个源程序文件</a:t>
            </a:r>
            <a:r>
              <a:rPr lang="zh-CN" altLang="en-US" dirty="0" smtClean="0"/>
              <a:t>组成，一</a:t>
            </a:r>
            <a:r>
              <a:rPr lang="zh-CN" altLang="en-US" dirty="0"/>
              <a:t>个源程序</a:t>
            </a:r>
            <a:r>
              <a:rPr lang="zh-CN" altLang="en-US" dirty="0" smtClean="0"/>
              <a:t>文件可包括一</a:t>
            </a:r>
            <a:r>
              <a:rPr lang="zh-CN" altLang="en-US" dirty="0"/>
              <a:t>个或多个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C</a:t>
            </a:r>
            <a:r>
              <a:rPr lang="zh-CN" altLang="en-US" dirty="0"/>
              <a:t>程序的执行从</a:t>
            </a:r>
            <a:r>
              <a:rPr lang="en-US" altLang="zh-CN" dirty="0"/>
              <a:t>main</a:t>
            </a:r>
            <a:r>
              <a:rPr lang="zh-CN" altLang="en-US" dirty="0"/>
              <a:t>函数开始，并回到</a:t>
            </a:r>
            <a:r>
              <a:rPr lang="en-US" altLang="zh-CN" dirty="0"/>
              <a:t>main</a:t>
            </a:r>
            <a:r>
              <a:rPr lang="zh-CN" altLang="en-US" dirty="0"/>
              <a:t>函数结束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函数之间可以相互调用，或调用</a:t>
            </a:r>
            <a:r>
              <a:rPr lang="zh-CN" altLang="en-US" dirty="0" smtClean="0"/>
              <a:t>自身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程序中各函数分开定义，不嵌套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1285286"/>
            <a:ext cx="51816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 main( )</a:t>
            </a:r>
          </a:p>
          <a:p>
            <a:pPr marL="0" indent="0">
              <a:buNone/>
            </a:pPr>
            <a:r>
              <a:rPr lang="zh-CN" altLang="en-US" sz="2000" dirty="0"/>
              <a:t>｛ </a:t>
            </a:r>
            <a:r>
              <a:rPr lang="en-US" altLang="zh-CN" sz="2000" dirty="0" err="1"/>
              <a:t>printstar</a:t>
            </a:r>
            <a:r>
              <a:rPr lang="en-US" altLang="zh-CN" sz="2000" dirty="0"/>
              <a:t>()</a:t>
            </a:r>
            <a:r>
              <a:rPr lang="zh-CN" altLang="en-US" sz="2000" dirty="0" smtClean="0"/>
              <a:t>； 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调用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 err="1"/>
              <a:t>print_message</a:t>
            </a:r>
            <a:r>
              <a:rPr lang="en-US" altLang="zh-CN" sz="2000" dirty="0"/>
              <a:t>( 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	</a:t>
            </a:r>
            <a:r>
              <a:rPr lang="en-US" altLang="zh-CN" sz="2000" dirty="0"/>
              <a:t> //</a:t>
            </a:r>
            <a:r>
              <a:rPr lang="zh-CN" altLang="en-US" sz="2000" dirty="0"/>
              <a:t>调用</a:t>
            </a:r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 err="1"/>
              <a:t>printstar</a:t>
            </a:r>
            <a:r>
              <a:rPr lang="en-US" altLang="zh-CN" sz="2000" dirty="0"/>
              <a:t>( ); </a:t>
            </a:r>
            <a:r>
              <a:rPr lang="en-US" altLang="zh-CN" sz="2000" dirty="0" smtClean="0"/>
              <a:t>		</a:t>
            </a:r>
            <a:r>
              <a:rPr lang="en-US" altLang="zh-CN" sz="2000" dirty="0"/>
              <a:t> //</a:t>
            </a:r>
            <a:r>
              <a:rPr lang="zh-CN" altLang="en-US" sz="2000" dirty="0"/>
              <a:t>调用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printstar</a:t>
            </a:r>
            <a:r>
              <a:rPr lang="en-US" altLang="zh-CN" sz="2000" dirty="0"/>
              <a:t>( ) 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用户自定义函数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{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(“**************\n”);}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print_message</a:t>
            </a:r>
            <a:r>
              <a:rPr lang="en-US" altLang="zh-CN" sz="2000" dirty="0"/>
              <a:t>( 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//</a:t>
            </a:r>
            <a:r>
              <a:rPr lang="zh-CN" altLang="en-US" sz="2000" dirty="0"/>
              <a:t>用户自定义函数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{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(“how do you do!\n”);}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80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局部变量和全局变量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  </a:t>
            </a:r>
            <a:r>
              <a:rPr lang="zh-CN" altLang="en-US" b="1" dirty="0" smtClean="0"/>
              <a:t>局部变量：</a:t>
            </a:r>
            <a:endParaRPr lang="en-US" altLang="zh-CN" b="1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或复合语句内部定义的变量</a:t>
            </a:r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作用域</a:t>
            </a:r>
            <a:r>
              <a:rPr lang="zh-CN" altLang="en-US" dirty="0" smtClean="0"/>
              <a:t>为当前函数体或</a:t>
            </a:r>
            <a:r>
              <a:rPr lang="zh-CN" altLang="en-US" dirty="0"/>
              <a:t>复合语句范围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不同函数内的局部变量可以</a:t>
            </a:r>
            <a:r>
              <a:rPr lang="zh-CN" altLang="en-US" dirty="0" smtClean="0"/>
              <a:t>重名：它们</a:t>
            </a:r>
            <a:r>
              <a:rPr lang="zh-CN" altLang="en-US" dirty="0"/>
              <a:t>是不同的变量，作用域不同，不会相互干扰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函数形参也是局部变量的一种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若多个同名局部变量作用域重叠，则最内层复合语句中定义的局部变量有效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7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600"/>
              <a:t>局部变量举例 </a:t>
            </a:r>
            <a:r>
              <a:rPr lang="en-US" altLang="zh-CN" sz="3600"/>
              <a:t>(1)</a:t>
            </a:r>
          </a:p>
        </p:txBody>
      </p:sp>
      <p:sp>
        <p:nvSpPr>
          <p:cNvPr id="46083" name="Rectangle 0"/>
          <p:cNvSpPr>
            <a:spLocks noChangeArrowheads="1"/>
          </p:cNvSpPr>
          <p:nvPr/>
        </p:nvSpPr>
        <p:spPr bwMode="auto">
          <a:xfrm>
            <a:off x="2351088" y="1484313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float foo(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x)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  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a, </a:t>
            </a:r>
            <a:r>
              <a:rPr kumimoji="0" lang="en-US" altLang="zh-CN" sz="2400" b="1" dirty="0" err="1">
                <a:latin typeface="Courier New" pitchFamily="49" charset="0"/>
              </a:rPr>
              <a:t>i</a:t>
            </a:r>
            <a:r>
              <a:rPr kumimoji="0" lang="en-US" altLang="zh-CN" sz="2400" b="1" dirty="0">
                <a:latin typeface="Courier New" pitchFamily="49" charset="0"/>
              </a:rPr>
              <a:t>, j; /* </a:t>
            </a:r>
            <a:r>
              <a:rPr kumimoji="0" lang="zh-CN" altLang="en-US" sz="2400" dirty="0">
                <a:latin typeface="Courier New" pitchFamily="49" charset="0"/>
              </a:rPr>
              <a:t>局部变量</a:t>
            </a:r>
            <a:r>
              <a:rPr kumimoji="0" lang="zh-CN" altLang="en-US" sz="2400" b="1" dirty="0">
                <a:latin typeface="Courier New" pitchFamily="49" charset="0"/>
              </a:rPr>
              <a:t> *</a:t>
            </a:r>
            <a:r>
              <a:rPr kumimoji="0" lang="en-US" altLang="zh-CN" sz="2400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   ... ...	     /* </a:t>
            </a:r>
            <a:r>
              <a:rPr kumimoji="0" lang="zh-CN" altLang="en-US" sz="2400" dirty="0">
                <a:latin typeface="Courier New" pitchFamily="49" charset="0"/>
              </a:rPr>
              <a:t>只能用在</a:t>
            </a:r>
            <a:r>
              <a:rPr kumimoji="0" lang="en-US" altLang="zh-CN" sz="2400" b="1" dirty="0">
                <a:latin typeface="Courier New" pitchFamily="49" charset="0"/>
              </a:rPr>
              <a:t>foo</a:t>
            </a:r>
            <a:r>
              <a:rPr kumimoji="0" lang="zh-CN" altLang="en-US" sz="2400" dirty="0">
                <a:latin typeface="Courier New" pitchFamily="49" charset="0"/>
              </a:rPr>
              <a:t>内部</a:t>
            </a:r>
            <a:r>
              <a:rPr kumimoji="0" lang="zh-CN" altLang="en-US" sz="2400" b="1" dirty="0">
                <a:latin typeface="Courier New" pitchFamily="49" charset="0"/>
              </a:rPr>
              <a:t> *</a:t>
            </a:r>
            <a:r>
              <a:rPr kumimoji="0" lang="en-US" altLang="zh-CN" sz="2400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  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a, b, c; /* </a:t>
            </a:r>
            <a:r>
              <a:rPr kumimoji="0" lang="zh-CN" altLang="en-US" sz="2400" dirty="0">
                <a:latin typeface="Courier New" pitchFamily="49" charset="0"/>
              </a:rPr>
              <a:t>局部变量</a:t>
            </a:r>
            <a:r>
              <a:rPr kumimoji="0" lang="zh-CN" altLang="en-US" sz="2400" b="1" dirty="0">
                <a:latin typeface="Courier New" pitchFamily="49" charset="0"/>
              </a:rPr>
              <a:t> *</a:t>
            </a:r>
            <a:r>
              <a:rPr kumimoji="0" lang="en-US" altLang="zh-CN" sz="2400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   ... ...	     /* </a:t>
            </a:r>
            <a:r>
              <a:rPr kumimoji="0" lang="zh-CN" altLang="en-US" sz="2400" dirty="0">
                <a:latin typeface="Courier New" pitchFamily="49" charset="0"/>
              </a:rPr>
              <a:t>只能用在</a:t>
            </a:r>
            <a:r>
              <a:rPr kumimoji="0" lang="en-US" altLang="zh-CN" sz="2400" b="1" dirty="0">
                <a:latin typeface="Courier New" pitchFamily="49" charset="0"/>
              </a:rPr>
              <a:t>main</a:t>
            </a:r>
            <a:r>
              <a:rPr kumimoji="0" lang="zh-CN" altLang="en-US" sz="2400" dirty="0">
                <a:latin typeface="Courier New" pitchFamily="49" charset="0"/>
              </a:rPr>
              <a:t>内部</a:t>
            </a:r>
            <a:r>
              <a:rPr kumimoji="0" lang="zh-CN" altLang="en-US" sz="2400" b="1" dirty="0">
                <a:latin typeface="Courier New" pitchFamily="49" charset="0"/>
              </a:rPr>
              <a:t> *</a:t>
            </a:r>
            <a:r>
              <a:rPr kumimoji="0" lang="en-US" altLang="zh-CN" sz="2400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}</a:t>
            </a:r>
          </a:p>
        </p:txBody>
      </p:sp>
      <p:sp>
        <p:nvSpPr>
          <p:cNvPr id="46084" name="AutoShape 2"/>
          <p:cNvSpPr>
            <a:spLocks/>
          </p:cNvSpPr>
          <p:nvPr/>
        </p:nvSpPr>
        <p:spPr bwMode="auto">
          <a:xfrm>
            <a:off x="2927350" y="2396359"/>
            <a:ext cx="144463" cy="1340069"/>
          </a:xfrm>
          <a:prstGeom prst="leftBrace">
            <a:avLst>
              <a:gd name="adj1" fmla="val 66483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342231" y="2634593"/>
            <a:ext cx="1296988" cy="863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FF00"/>
                </a:solidFill>
                <a:latin typeface="Courier New" pitchFamily="49" charset="0"/>
              </a:rPr>
              <a:t>x,a,i,j</a:t>
            </a:r>
            <a:endParaRPr kumimoji="0" lang="en-US" altLang="zh-CN" sz="2400" dirty="0">
              <a:solidFill>
                <a:srgbClr val="FFFF00"/>
              </a:solidFill>
              <a:latin typeface="Courier New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FF00"/>
                </a:solidFill>
                <a:latin typeface="Courier New" pitchFamily="49" charset="0"/>
              </a:rPr>
              <a:t>作用域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1323835" y="4868053"/>
            <a:ext cx="1296988" cy="863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FF00"/>
                </a:solidFill>
                <a:latin typeface="Courier New" pitchFamily="49" charset="0"/>
              </a:rPr>
              <a:t>a,b,c</a:t>
            </a:r>
            <a:endParaRPr kumimoji="0" lang="en-US" altLang="zh-CN" sz="2400" dirty="0">
              <a:solidFill>
                <a:srgbClr val="FFFF00"/>
              </a:solidFill>
              <a:latin typeface="Courier New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FF00"/>
                </a:solidFill>
                <a:latin typeface="Courier New" pitchFamily="49" charset="0"/>
              </a:rPr>
              <a:t>作用域</a:t>
            </a: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2890558" y="4629819"/>
            <a:ext cx="144463" cy="1340069"/>
          </a:xfrm>
          <a:prstGeom prst="leftBrace">
            <a:avLst>
              <a:gd name="adj1" fmla="val 66483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局部变量举例 </a:t>
            </a:r>
            <a:r>
              <a:rPr lang="en-US" altLang="zh-CN" smtClean="0"/>
              <a:t>(2)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351088" y="1484313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int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int a, b, i;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... ...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    int c, i;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    c = a + b;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    i = a - b;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    ... ...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... ...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}</a:t>
            </a:r>
          </a:p>
        </p:txBody>
      </p:sp>
      <p:sp>
        <p:nvSpPr>
          <p:cNvPr id="47108" name="AutoShape 4"/>
          <p:cNvSpPr>
            <a:spLocks/>
          </p:cNvSpPr>
          <p:nvPr/>
        </p:nvSpPr>
        <p:spPr bwMode="auto">
          <a:xfrm flipH="1">
            <a:off x="8339959" y="2427890"/>
            <a:ext cx="205554" cy="3737960"/>
          </a:xfrm>
          <a:prstGeom prst="leftBrace">
            <a:avLst>
              <a:gd name="adj1" fmla="val 137956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47109" name="AutoShape 5"/>
          <p:cNvSpPr>
            <a:spLocks/>
          </p:cNvSpPr>
          <p:nvPr/>
        </p:nvSpPr>
        <p:spPr bwMode="auto">
          <a:xfrm flipH="1">
            <a:off x="5533696" y="3436883"/>
            <a:ext cx="130503" cy="1876097"/>
          </a:xfrm>
          <a:prstGeom prst="leftBrace">
            <a:avLst>
              <a:gd name="adj1" fmla="val 69485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8616951" y="3933825"/>
            <a:ext cx="1152525" cy="863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FFFF00"/>
                </a:solidFill>
                <a:latin typeface="Courier New" pitchFamily="49" charset="0"/>
              </a:rPr>
              <a:t>a,b,i</a:t>
            </a:r>
            <a:endParaRPr kumimoji="0" lang="en-US" altLang="zh-CN" dirty="0">
              <a:solidFill>
                <a:srgbClr val="FFFF00"/>
              </a:solidFill>
              <a:latin typeface="Courier New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FFFF00"/>
                </a:solidFill>
                <a:latin typeface="Courier New" pitchFamily="49" charset="0"/>
              </a:rPr>
              <a:t>作用域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5735639" y="4005263"/>
            <a:ext cx="2232025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FFFF00"/>
                </a:solidFill>
                <a:latin typeface="Courier New" pitchFamily="49" charset="0"/>
              </a:rPr>
              <a:t>c,i</a:t>
            </a:r>
            <a:r>
              <a:rPr kumimoji="0" lang="zh-CN" altLang="en-US" dirty="0">
                <a:solidFill>
                  <a:srgbClr val="FFFF00"/>
                </a:solidFill>
                <a:latin typeface="Courier New" pitchFamily="49" charset="0"/>
              </a:rPr>
              <a:t>作用域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FFFF00"/>
                </a:solidFill>
                <a:latin typeface="Courier New" pitchFamily="49" charset="0"/>
              </a:rPr>
              <a:t>此范围内复合语句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FFFF00"/>
                </a:solidFill>
                <a:latin typeface="Courier New" pitchFamily="49" charset="0"/>
              </a:rPr>
              <a:t>中定义的</a:t>
            </a:r>
            <a:r>
              <a:rPr kumimoji="0" lang="en-US" altLang="zh-CN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kumimoji="0" lang="zh-CN" altLang="en-US" dirty="0">
                <a:solidFill>
                  <a:srgbClr val="FFFF00"/>
                </a:solidFill>
                <a:latin typeface="Courier New" pitchFamily="49" charset="0"/>
              </a:rPr>
              <a:t>有效</a:t>
            </a:r>
          </a:p>
        </p:txBody>
      </p:sp>
    </p:spTree>
    <p:extLst>
      <p:ext uri="{BB962C8B-B14F-4D97-AF65-F5344CB8AC3E}">
        <p14:creationId xmlns:p14="http://schemas.microsoft.com/office/powerpoint/2010/main" val="27687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局部变量和全局变量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8678" y="1656159"/>
            <a:ext cx="10835122" cy="4505039"/>
          </a:xfrm>
        </p:spPr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全局变量</a:t>
            </a:r>
            <a:r>
              <a:rPr lang="en-US" altLang="zh-CN" b="1" dirty="0"/>
              <a:t>(</a:t>
            </a:r>
            <a:r>
              <a:rPr lang="zh-CN" altLang="en-US" b="1" dirty="0"/>
              <a:t>外部变量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sz="2400" dirty="0"/>
              <a:t>函数之外定义的变量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sz="2400" dirty="0"/>
              <a:t>作用域从变量</a:t>
            </a:r>
            <a:r>
              <a:rPr lang="zh-CN" altLang="en-US" sz="2400" u="sng" dirty="0"/>
              <a:t>定义处</a:t>
            </a:r>
            <a:r>
              <a:rPr lang="zh-CN" altLang="en-US" sz="2400" dirty="0" smtClean="0"/>
              <a:t>到</a:t>
            </a:r>
            <a:r>
              <a:rPr lang="zh-CN" altLang="en-US" sz="2400" dirty="0"/>
              <a:t>当前</a:t>
            </a:r>
            <a:r>
              <a:rPr lang="zh-CN" altLang="en-US" sz="2400" dirty="0" smtClean="0"/>
              <a:t>源程序</a:t>
            </a:r>
            <a:r>
              <a:rPr lang="zh-CN" altLang="en-US" sz="2400" dirty="0"/>
              <a:t>文件结束</a:t>
            </a:r>
          </a:p>
          <a:p>
            <a:pPr lvl="1"/>
            <a:r>
              <a:rPr lang="zh-CN" altLang="en-US" sz="2400" dirty="0"/>
              <a:t>全局变量可以被本文件的函数所共用</a:t>
            </a:r>
          </a:p>
          <a:p>
            <a:pPr lvl="1"/>
            <a:r>
              <a:rPr lang="zh-CN" altLang="en-US" sz="2400" dirty="0"/>
              <a:t>增加函数间传递数据的渠道</a:t>
            </a:r>
          </a:p>
          <a:p>
            <a:pPr lvl="1"/>
            <a:r>
              <a:rPr lang="zh-CN" altLang="en-US" sz="2400" dirty="0"/>
              <a:t>若全局变量与局部变量重名，则局部变量在作用域内屏蔽全局变量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/>
              <a:t>应限制使用过多</a:t>
            </a:r>
            <a:r>
              <a:rPr lang="zh-CN" altLang="en-US" sz="2400" dirty="0" smtClean="0"/>
              <a:t>全局变量</a:t>
            </a:r>
            <a:endParaRPr lang="en-US" altLang="zh-CN" sz="2400" dirty="0" smtClean="0"/>
          </a:p>
          <a:p>
            <a:pPr lvl="2">
              <a:buClr>
                <a:srgbClr val="FF0000"/>
              </a:buClr>
            </a:pPr>
            <a:r>
              <a:rPr lang="zh-CN" altLang="en-US" sz="2200" dirty="0" smtClean="0"/>
              <a:t>不利于模块化：多处赋值、并发问题</a:t>
            </a:r>
            <a:endParaRPr lang="zh-CN" altLang="en-US" sz="2200" dirty="0"/>
          </a:p>
          <a:p>
            <a:pPr lvl="2">
              <a:buClr>
                <a:srgbClr val="FF0000"/>
              </a:buClr>
            </a:pPr>
            <a:r>
              <a:rPr lang="zh-CN" altLang="en-US" sz="2200" dirty="0" smtClean="0"/>
              <a:t>命名冲突可能性</a:t>
            </a:r>
            <a:r>
              <a:rPr lang="zh-CN" altLang="en-US" sz="2200" dirty="0"/>
              <a:t>增加</a:t>
            </a:r>
          </a:p>
          <a:p>
            <a:pPr lvl="2">
              <a:buClr>
                <a:srgbClr val="FF0000"/>
              </a:buClr>
            </a:pPr>
            <a:r>
              <a:rPr lang="zh-CN" altLang="en-US" sz="2200" dirty="0" smtClean="0"/>
              <a:t>不利于代码</a:t>
            </a:r>
            <a:r>
              <a:rPr lang="zh-CN" altLang="en-US" sz="2200" dirty="0"/>
              <a:t>的复用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7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4000" dirty="0"/>
              <a:t>全局变量举例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351088" y="1484313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int a=10, b=5, x, y; /* </a:t>
            </a:r>
            <a:r>
              <a:rPr kumimoji="0" lang="zh-CN" altLang="en-US">
                <a:latin typeface="Courier New" pitchFamily="49" charset="0"/>
              </a:rPr>
              <a:t>全局变量 </a:t>
            </a:r>
            <a:r>
              <a:rPr kumimoji="0" lang="zh-CN" altLang="en-US" b="1">
                <a:latin typeface="Courier New" pitchFamily="49" charset="0"/>
              </a:rPr>
              <a:t>*</a:t>
            </a:r>
            <a:r>
              <a:rPr kumimoji="0" lang="en-US" altLang="zh-CN" b="1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int max(int x, int 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return x&gt;y?x:y;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int c; /* </a:t>
            </a:r>
            <a:r>
              <a:rPr kumimoji="0" lang="zh-CN" altLang="en-US">
                <a:latin typeface="Courier New" pitchFamily="49" charset="0"/>
              </a:rPr>
              <a:t>全局变量 </a:t>
            </a:r>
            <a:r>
              <a:rPr kumimoji="0" lang="zh-CN" altLang="en-US" b="1">
                <a:latin typeface="Courier New" pitchFamily="49" charset="0"/>
              </a:rPr>
              <a:t>*</a:t>
            </a:r>
            <a:r>
              <a:rPr kumimoji="0" lang="en-US" altLang="zh-CN" b="1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int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int a=8;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c=max(a, b);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    /* </a:t>
            </a:r>
            <a:r>
              <a:rPr kumimoji="0" lang="zh-CN" altLang="en-US">
                <a:latin typeface="Courier New" pitchFamily="49" charset="0"/>
              </a:rPr>
              <a:t>引用局部变量</a:t>
            </a:r>
            <a:r>
              <a:rPr kumimoji="0" lang="en-US" altLang="zh-CN" b="1">
                <a:latin typeface="Courier New" pitchFamily="49" charset="0"/>
              </a:rPr>
              <a:t>a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</a:rPr>
              <a:t>}</a:t>
            </a:r>
          </a:p>
        </p:txBody>
      </p:sp>
      <p:sp>
        <p:nvSpPr>
          <p:cNvPr id="295941" name="AutoShape 5"/>
          <p:cNvSpPr>
            <a:spLocks/>
          </p:cNvSpPr>
          <p:nvPr/>
        </p:nvSpPr>
        <p:spPr bwMode="auto">
          <a:xfrm flipH="1">
            <a:off x="8975725" y="1773238"/>
            <a:ext cx="217488" cy="4392612"/>
          </a:xfrm>
          <a:prstGeom prst="leftBrace">
            <a:avLst>
              <a:gd name="adj1" fmla="val 168309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95942" name="AutoShape 6"/>
          <p:cNvSpPr>
            <a:spLocks/>
          </p:cNvSpPr>
          <p:nvPr/>
        </p:nvSpPr>
        <p:spPr bwMode="auto">
          <a:xfrm flipH="1">
            <a:off x="7391401" y="3644900"/>
            <a:ext cx="214313" cy="2520950"/>
          </a:xfrm>
          <a:prstGeom prst="leftBrace">
            <a:avLst>
              <a:gd name="adj1" fmla="val 98024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7680326" y="4508501"/>
            <a:ext cx="1152525" cy="792163"/>
          </a:xfrm>
          <a:prstGeom prst="rect">
            <a:avLst/>
          </a:prstGeom>
          <a:solidFill>
            <a:srgbClr val="335CC5"/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FFFF00"/>
                </a:solidFill>
                <a:latin typeface="Courier New" pitchFamily="49" charset="0"/>
              </a:rPr>
              <a:t>全局变量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FFFF00"/>
                </a:solidFill>
                <a:latin typeface="Courier New" pitchFamily="49" charset="0"/>
              </a:rPr>
              <a:t>c</a:t>
            </a:r>
            <a:r>
              <a:rPr kumimoji="0" lang="zh-CN" altLang="en-US" b="1">
                <a:solidFill>
                  <a:srgbClr val="FFFF00"/>
                </a:solidFill>
                <a:latin typeface="Courier New" pitchFamily="49" charset="0"/>
              </a:rPr>
              <a:t>作用域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9264651" y="3429000"/>
            <a:ext cx="1223963" cy="1079500"/>
          </a:xfrm>
          <a:prstGeom prst="rect">
            <a:avLst/>
          </a:prstGeom>
          <a:solidFill>
            <a:srgbClr val="335CC5"/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FFFF00"/>
                </a:solidFill>
                <a:latin typeface="Courier New" pitchFamily="49" charset="0"/>
              </a:rPr>
              <a:t>全局变量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FFFF00"/>
                </a:solidFill>
                <a:latin typeface="Courier New" pitchFamily="49" charset="0"/>
              </a:rPr>
              <a:t>a,b,x,y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FFFF00"/>
                </a:solidFill>
                <a:latin typeface="Courier New" pitchFamily="49" charset="0"/>
              </a:rPr>
              <a:t>作用域</a:t>
            </a:r>
          </a:p>
        </p:txBody>
      </p:sp>
      <p:sp>
        <p:nvSpPr>
          <p:cNvPr id="295945" name="AutoShape 9"/>
          <p:cNvSpPr>
            <a:spLocks/>
          </p:cNvSpPr>
          <p:nvPr/>
        </p:nvSpPr>
        <p:spPr bwMode="auto">
          <a:xfrm flipH="1">
            <a:off x="7391401" y="2133600"/>
            <a:ext cx="214313" cy="1366838"/>
          </a:xfrm>
          <a:prstGeom prst="leftBrace">
            <a:avLst>
              <a:gd name="adj1" fmla="val 53148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95947" name="AutoShape 11"/>
          <p:cNvSpPr>
            <a:spLocks/>
          </p:cNvSpPr>
          <p:nvPr/>
        </p:nvSpPr>
        <p:spPr bwMode="auto">
          <a:xfrm flipH="1">
            <a:off x="5735638" y="4799014"/>
            <a:ext cx="214312" cy="1366837"/>
          </a:xfrm>
          <a:prstGeom prst="leftBrace">
            <a:avLst>
              <a:gd name="adj1" fmla="val 53148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6022976" y="5086351"/>
            <a:ext cx="1152525" cy="7921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FFFF00"/>
                </a:solidFill>
                <a:latin typeface="Courier New" pitchFamily="49" charset="0"/>
              </a:rPr>
              <a:t>局部变量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FFFF00"/>
                </a:solidFill>
                <a:latin typeface="Courier New" pitchFamily="49" charset="0"/>
              </a:rPr>
              <a:t>a</a:t>
            </a:r>
            <a:r>
              <a:rPr kumimoji="0" lang="zh-CN" altLang="en-US" b="1">
                <a:solidFill>
                  <a:srgbClr val="FFFF00"/>
                </a:solidFill>
                <a:latin typeface="Courier New" pitchFamily="49" charset="0"/>
              </a:rPr>
              <a:t>作用域</a:t>
            </a:r>
          </a:p>
        </p:txBody>
      </p:sp>
      <p:sp>
        <p:nvSpPr>
          <p:cNvPr id="49163" name="Rectangle 0"/>
          <p:cNvSpPr>
            <a:spLocks noChangeArrowheads="1"/>
          </p:cNvSpPr>
          <p:nvPr/>
        </p:nvSpPr>
        <p:spPr bwMode="auto">
          <a:xfrm>
            <a:off x="7608889" y="2420938"/>
            <a:ext cx="1152525" cy="7921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FF00"/>
                </a:solidFill>
                <a:latin typeface="Helvetica" pitchFamily="34" charset="0"/>
              </a:rPr>
              <a:t>形参</a:t>
            </a:r>
            <a:r>
              <a:rPr kumimoji="0" lang="en-US" altLang="zh-CN" sz="1800" b="1">
                <a:solidFill>
                  <a:srgbClr val="FFFF00"/>
                </a:solidFill>
                <a:latin typeface="Helvetica" pitchFamily="34" charset="0"/>
              </a:rPr>
              <a:t>x,y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FF00"/>
                </a:solidFill>
                <a:latin typeface="Helvetica" pitchFamily="34" charset="0"/>
              </a:rPr>
              <a:t>作用域</a:t>
            </a:r>
          </a:p>
        </p:txBody>
      </p:sp>
    </p:spTree>
    <p:extLst>
      <p:ext uri="{BB962C8B-B14F-4D97-AF65-F5344CB8AC3E}">
        <p14:creationId xmlns:p14="http://schemas.microsoft.com/office/powerpoint/2010/main" val="5360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 animBg="1"/>
      <p:bldP spid="295942" grpId="0" animBg="1"/>
      <p:bldP spid="295943" grpId="0" animBg="1"/>
      <p:bldP spid="295944" grpId="0" animBg="1"/>
      <p:bldP spid="295945" grpId="0" animBg="1"/>
      <p:bldP spid="295947" grpId="0" animBg="1"/>
      <p:bldP spid="2959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全局</a:t>
            </a:r>
            <a:r>
              <a:rPr lang="zh-CN" altLang="en-US" sz="3600" dirty="0" smtClean="0"/>
              <a:t>变量举例</a:t>
            </a:r>
            <a:endParaRPr lang="en-US" altLang="zh-CN" sz="36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483" y="1827595"/>
            <a:ext cx="4095310" cy="435254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/>
              <a:t>#include &lt;</a:t>
            </a:r>
            <a:r>
              <a:rPr lang="en-US" altLang="zh-CN" b="1" dirty="0" err="1" smtClean="0"/>
              <a:t>stdio.h</a:t>
            </a:r>
            <a:r>
              <a:rPr lang="en-US" altLang="zh-CN" b="1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 a, b;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c;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  c= max();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latin typeface="Arial" charset="0"/>
              </a:rPr>
              <a:t>“</a:t>
            </a:r>
            <a:r>
              <a:rPr lang="en-US" altLang="zh-CN" b="1" dirty="0" smtClean="0"/>
              <a:t>the bigger of %d and %d: %d\n, </a:t>
            </a:r>
            <a:r>
              <a:rPr lang="en-US" altLang="zh-CN" b="1" dirty="0" err="1" smtClean="0"/>
              <a:t>a,b,c</a:t>
            </a:r>
            <a:r>
              <a:rPr lang="en-US" altLang="zh-CN" b="1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}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5991964" y="1827595"/>
            <a:ext cx="4330700" cy="217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max()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if (a&gt;b) return (a);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else return (b);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7430326" y="4202829"/>
            <a:ext cx="2935419" cy="2554545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 err="1"/>
              <a:t>int</a:t>
            </a:r>
            <a:r>
              <a:rPr lang="en-US" altLang="zh-CN" sz="3200" b="1" dirty="0"/>
              <a:t> max() </a:t>
            </a:r>
          </a:p>
          <a:p>
            <a:pPr>
              <a:defRPr/>
            </a:pPr>
            <a:r>
              <a:rPr lang="en-US" altLang="zh-CN" sz="3200" b="1" dirty="0"/>
              <a:t>{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6600"/>
                </a:solidFill>
              </a:rPr>
              <a:t>  c</a:t>
            </a:r>
            <a:r>
              <a:rPr lang="en-US" altLang="zh-CN" sz="3200" b="1" dirty="0"/>
              <a:t>= (a&gt;b) ? a : b;</a:t>
            </a:r>
          </a:p>
          <a:p>
            <a:pPr>
              <a:defRPr/>
            </a:pPr>
            <a:r>
              <a:rPr lang="en-US" altLang="zh-CN" sz="3200" b="1" dirty="0"/>
              <a:t>  return c;</a:t>
            </a:r>
          </a:p>
          <a:p>
            <a:pPr>
              <a:defRPr/>
            </a:pPr>
            <a:r>
              <a:rPr lang="en-US" altLang="zh-CN" sz="3200" b="1" dirty="0"/>
              <a:t>}</a:t>
            </a:r>
            <a:endParaRPr lang="en-US" altLang="zh-CN" sz="3600" b="1" dirty="0"/>
          </a:p>
        </p:txBody>
      </p:sp>
      <p:sp>
        <p:nvSpPr>
          <p:cNvPr id="349191" name="AutoShape 7"/>
          <p:cNvSpPr>
            <a:spLocks noChangeArrowheads="1"/>
          </p:cNvSpPr>
          <p:nvPr/>
        </p:nvSpPr>
        <p:spPr bwMode="auto">
          <a:xfrm rot="-2106311">
            <a:off x="9707219" y="3052953"/>
            <a:ext cx="360362" cy="1150937"/>
          </a:xfrm>
          <a:prstGeom prst="curvedLeftArrow">
            <a:avLst>
              <a:gd name="adj1" fmla="val 63877"/>
              <a:gd name="adj2" fmla="val 127753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6600826" y="4868864"/>
            <a:ext cx="9366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 2" pitchFamily="18" charset="2"/>
              </a:rPr>
              <a:t></a:t>
            </a:r>
          </a:p>
        </p:txBody>
      </p:sp>
    </p:spTree>
    <p:extLst>
      <p:ext uri="{BB962C8B-B14F-4D97-AF65-F5344CB8AC3E}">
        <p14:creationId xmlns:p14="http://schemas.microsoft.com/office/powerpoint/2010/main" val="20277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/>
      <p:bldP spid="349191" grpId="0" animBg="1"/>
      <p:bldP spid="3491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局部变量和全局变量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的存储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/>
              <a:t>动态存储方式</a:t>
            </a:r>
          </a:p>
          <a:p>
            <a:pPr lvl="1"/>
            <a:r>
              <a:rPr lang="zh-CN" altLang="en-US" dirty="0"/>
              <a:t>程序运行期间根据需要动态分配存储空间</a:t>
            </a:r>
          </a:p>
          <a:p>
            <a:pPr lvl="1"/>
            <a:r>
              <a:rPr lang="zh-CN" altLang="en-US" dirty="0"/>
              <a:t>函数形参、自动变量等</a:t>
            </a:r>
          </a:p>
          <a:p>
            <a:pPr lvl="1"/>
            <a:r>
              <a:rPr lang="zh-CN" altLang="en-US" dirty="0"/>
              <a:t>每次调用函数时，给该函数中的局部变量和形参分配存储空间，函数返回后释放空间</a:t>
            </a:r>
          </a:p>
          <a:p>
            <a:r>
              <a:rPr lang="zh-CN" altLang="en-US" dirty="0"/>
              <a:t>静态存储方式</a:t>
            </a:r>
          </a:p>
          <a:p>
            <a:pPr lvl="1"/>
            <a:r>
              <a:rPr lang="zh-CN" altLang="en-US" dirty="0"/>
              <a:t>程序运行期间分配固定的存储空间</a:t>
            </a:r>
          </a:p>
          <a:p>
            <a:pPr lvl="1"/>
            <a:r>
              <a:rPr lang="zh-CN" altLang="en-US" dirty="0"/>
              <a:t>全局变量全部存放在静态存储区中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6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b="1" dirty="0" smtClean="0"/>
              <a:t>自动类型</a:t>
            </a:r>
            <a:r>
              <a:rPr lang="zh-CN" altLang="en-US" sz="2000" dirty="0" smtClean="0"/>
              <a:t>是局部变量</a:t>
            </a:r>
            <a:r>
              <a:rPr lang="zh-CN" altLang="en-US" sz="2000" dirty="0"/>
              <a:t>默认的存储方式</a:t>
            </a:r>
          </a:p>
          <a:p>
            <a:r>
              <a:rPr lang="zh-CN" altLang="en-US" sz="2000" dirty="0" smtClean="0"/>
              <a:t>用</a:t>
            </a:r>
            <a:r>
              <a:rPr lang="en-US" altLang="zh-CN" sz="2000" dirty="0"/>
              <a:t>auto</a:t>
            </a:r>
            <a:r>
              <a:rPr lang="zh-CN" altLang="en-US" sz="2000" dirty="0" smtClean="0"/>
              <a:t>关键字，</a:t>
            </a:r>
            <a:r>
              <a:rPr lang="en-US" altLang="zh-CN" sz="2000" dirty="0" smtClean="0"/>
              <a:t>auto</a:t>
            </a:r>
            <a:r>
              <a:rPr lang="zh-CN" altLang="en-US" sz="2000" dirty="0"/>
              <a:t>可以省略</a:t>
            </a:r>
            <a:r>
              <a:rPr lang="zh-CN" altLang="en-US" sz="2000" dirty="0" smtClean="0"/>
              <a:t>，自动</a:t>
            </a:r>
            <a:r>
              <a:rPr lang="zh-CN" altLang="en-US" sz="2000" dirty="0"/>
              <a:t>分配和释放存储空间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foo(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auto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b, c=6;	/* </a:t>
            </a:r>
            <a:r>
              <a:rPr lang="zh-CN" altLang="en-US" sz="1800" dirty="0"/>
              <a:t>定义</a:t>
            </a:r>
            <a:r>
              <a:rPr lang="zh-CN" altLang="en-US" sz="1800" dirty="0">
                <a:solidFill>
                  <a:srgbClr val="FF0000"/>
                </a:solidFill>
              </a:rPr>
              <a:t>自动</a:t>
            </a:r>
            <a:r>
              <a:rPr lang="zh-CN" altLang="en-US" sz="1800" dirty="0"/>
              <a:t>变量</a:t>
            </a:r>
            <a:r>
              <a:rPr lang="en-US" altLang="zh-CN" sz="1800" dirty="0" err="1"/>
              <a:t>a,b,c</a:t>
            </a:r>
            <a:r>
              <a:rPr lang="en-US" altLang="zh-CN" sz="1800" dirty="0"/>
              <a:t> */</a:t>
            </a:r>
          </a:p>
          <a:p>
            <a:pPr marL="0" indent="0">
              <a:buNone/>
            </a:pPr>
            <a:r>
              <a:rPr lang="en-US" altLang="zh-CN" sz="1800" dirty="0"/>
              <a:t>    float f, g=0.1;	</a:t>
            </a:r>
            <a:r>
              <a:rPr lang="en-US" altLang="zh-CN" sz="1800" dirty="0" smtClean="0"/>
              <a:t>             /* </a:t>
            </a:r>
            <a:r>
              <a:rPr lang="zh-CN" altLang="en-US" sz="1800" dirty="0"/>
              <a:t>定义</a:t>
            </a:r>
            <a:r>
              <a:rPr lang="zh-CN" altLang="en-US" sz="1800" dirty="0">
                <a:solidFill>
                  <a:srgbClr val="FF0000"/>
                </a:solidFill>
              </a:rPr>
              <a:t>自动</a:t>
            </a:r>
            <a:r>
              <a:rPr lang="zh-CN" altLang="en-US" sz="1800" dirty="0"/>
              <a:t>变量</a:t>
            </a:r>
            <a:r>
              <a:rPr lang="en-US" altLang="zh-CN" sz="1800" dirty="0" err="1"/>
              <a:t>f,g</a:t>
            </a:r>
            <a:r>
              <a:rPr lang="en-US" altLang="zh-CN" sz="1800" dirty="0"/>
              <a:t> */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未初始化</a:t>
            </a:r>
            <a:r>
              <a:rPr lang="zh-CN" altLang="en-US" sz="1800" dirty="0"/>
              <a:t>的自动变量的</a:t>
            </a:r>
            <a:r>
              <a:rPr lang="zh-CN" altLang="en-US" sz="1800" dirty="0" smtClean="0"/>
              <a:t>值一般视为随机值或</a:t>
            </a:r>
            <a:r>
              <a:rPr lang="en-US" altLang="zh-CN" sz="1800" dirty="0" smtClean="0"/>
              <a:t>garbage </a:t>
            </a:r>
            <a:r>
              <a:rPr lang="en-US" altLang="zh-CN" sz="1800" dirty="0"/>
              <a:t>value</a:t>
            </a:r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800" b="1" dirty="0" smtClean="0"/>
              <a:t>寄存器类型</a:t>
            </a:r>
            <a:r>
              <a:rPr lang="zh-CN" altLang="en-US" sz="1800" dirty="0" smtClean="0"/>
              <a:t>，存放</a:t>
            </a:r>
            <a:r>
              <a:rPr lang="zh-CN" altLang="en-US" sz="1800" dirty="0"/>
              <a:t>在</a:t>
            </a:r>
            <a:r>
              <a:rPr lang="en-US" altLang="zh-CN" sz="1800" dirty="0"/>
              <a:t>CPU</a:t>
            </a:r>
            <a:r>
              <a:rPr lang="zh-CN" altLang="en-US" sz="1800" dirty="0"/>
              <a:t>寄存器中，存取速度快</a:t>
            </a:r>
          </a:p>
          <a:p>
            <a:r>
              <a:rPr lang="zh-CN" altLang="en-US" sz="1800" dirty="0" smtClean="0"/>
              <a:t>只能</a:t>
            </a:r>
            <a:r>
              <a:rPr lang="zh-CN" altLang="en-US" sz="1800" dirty="0"/>
              <a:t>动态分配存储空间</a:t>
            </a:r>
            <a:r>
              <a:rPr lang="en-US" altLang="zh-CN" sz="1800" dirty="0"/>
              <a:t>(</a:t>
            </a:r>
            <a:r>
              <a:rPr lang="zh-CN" altLang="en-US" sz="1800" dirty="0"/>
              <a:t>寄存器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/>
              <a:t>只有自动变量和形参</a:t>
            </a:r>
            <a:r>
              <a:rPr lang="zh-CN" altLang="en-US" sz="1800" dirty="0" smtClean="0"/>
              <a:t>可以定义为寄存器类型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foo(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register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		/* </a:t>
            </a:r>
            <a:r>
              <a:rPr lang="zh-CN" altLang="en-US" sz="1800" dirty="0"/>
              <a:t>定义寄存器变量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*/</a:t>
            </a:r>
          </a:p>
          <a:p>
            <a:pPr marL="0" indent="0">
              <a:buNone/>
            </a:pPr>
            <a:r>
              <a:rPr lang="en-US" altLang="zh-CN" sz="1800" dirty="0"/>
              <a:t>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&lt;10000; </a:t>
            </a:r>
            <a:r>
              <a:rPr lang="en-US" altLang="zh-CN" sz="1800" dirty="0" err="1"/>
              <a:t>i</a:t>
            </a:r>
            <a:r>
              <a:rPr lang="en-US" altLang="zh-CN" sz="1800" dirty="0" smtClean="0"/>
              <a:t>++)...  /* </a:t>
            </a:r>
            <a:r>
              <a:rPr lang="en-US" altLang="zh-CN" sz="1800" dirty="0" err="1"/>
              <a:t>i</a:t>
            </a:r>
            <a:r>
              <a:rPr lang="zh-CN" altLang="en-US" sz="1800" dirty="0"/>
              <a:t>用于循环变量 *</a:t>
            </a:r>
            <a:r>
              <a:rPr lang="en-US" altLang="zh-CN" sz="1800" dirty="0"/>
              <a:t>/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实际存储类型是否为寄存器类型取决于系统环境</a:t>
            </a:r>
            <a:endParaRPr lang="zh-CN" altLang="en-US" sz="18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</a:rPr>
              <a:t>变量的存储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类型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7969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静态存储</a:t>
            </a:r>
            <a:r>
              <a:rPr lang="zh-CN" altLang="en-US" sz="2200" dirty="0" smtClean="0"/>
              <a:t>类型</a:t>
            </a:r>
            <a:endParaRPr lang="en-US" altLang="zh-CN" sz="2200" dirty="0" smtClean="0"/>
          </a:p>
          <a:p>
            <a:r>
              <a:rPr lang="zh-CN" altLang="en-US" sz="2200" b="1" dirty="0" smtClean="0"/>
              <a:t>静态局部变量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用</a:t>
            </a:r>
            <a:r>
              <a:rPr lang="en-US" altLang="zh-CN" sz="2200" dirty="0"/>
              <a:t>static</a:t>
            </a:r>
            <a:r>
              <a:rPr lang="zh-CN" altLang="en-US" sz="2200" dirty="0" smtClean="0"/>
              <a:t>关键字定义，在整个程序运行期间其存储空间都</a:t>
            </a:r>
            <a:r>
              <a:rPr lang="zh-CN" altLang="en-US" sz="2200" dirty="0"/>
              <a:t>不释放，其值不会</a:t>
            </a:r>
            <a:r>
              <a:rPr lang="zh-CN" altLang="en-US" sz="2200" dirty="0" smtClean="0"/>
              <a:t>丢失。</a:t>
            </a:r>
            <a:endParaRPr lang="zh-CN" altLang="en-US" sz="2200" dirty="0"/>
          </a:p>
          <a:p>
            <a:r>
              <a:rPr lang="zh-CN" altLang="en-US" sz="2200" dirty="0"/>
              <a:t>在函数调用结束后，静态局部变量虽仍然存在，但已经不在变量的作用域内，所以其他函数不能引用</a:t>
            </a:r>
            <a:r>
              <a:rPr lang="zh-CN" altLang="en-US" sz="2200" dirty="0" smtClean="0"/>
              <a:t>它。</a:t>
            </a:r>
            <a:endParaRPr lang="zh-CN" altLang="en-US" sz="2200" dirty="0"/>
          </a:p>
          <a:p>
            <a:r>
              <a:rPr lang="zh-CN" altLang="en-US" sz="2200" dirty="0"/>
              <a:t>静态局部变量在编译时赋</a:t>
            </a:r>
            <a:r>
              <a:rPr lang="zh-CN" altLang="en-US" sz="2200" dirty="0" smtClean="0"/>
              <a:t>初值（仅一次）</a:t>
            </a:r>
            <a:endParaRPr lang="zh-CN" altLang="en-US" sz="2200" dirty="0"/>
          </a:p>
          <a:p>
            <a:r>
              <a:rPr lang="zh-CN" altLang="en-US" sz="2200" dirty="0"/>
              <a:t>若不对静态局部变量赋初值，则初值为</a:t>
            </a:r>
            <a:r>
              <a:rPr lang="en-US" altLang="zh-CN" sz="2200" dirty="0" smtClean="0"/>
              <a:t>0</a:t>
            </a:r>
          </a:p>
          <a:p>
            <a:r>
              <a:rPr lang="zh-CN" altLang="en-US" sz="2200" dirty="0" smtClean="0"/>
              <a:t>全局变量加</a:t>
            </a:r>
            <a:r>
              <a:rPr lang="en-US" altLang="zh-CN" sz="2200" dirty="0" smtClean="0"/>
              <a:t>static,</a:t>
            </a:r>
            <a:r>
              <a:rPr lang="zh-CN" altLang="en-US" sz="2200" dirty="0" smtClean="0"/>
              <a:t>则限定引用范围在当前文件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extern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用于</a:t>
            </a:r>
            <a:r>
              <a:rPr lang="zh-CN" altLang="en-US" b="1" dirty="0" smtClean="0"/>
              <a:t>声明外部变量，</a:t>
            </a:r>
            <a:r>
              <a:rPr lang="zh-CN" altLang="en-US" dirty="0" smtClean="0"/>
              <a:t>扩展了外部</a:t>
            </a:r>
            <a:r>
              <a:rPr lang="zh-CN" altLang="en-US" dirty="0"/>
              <a:t>变量的</a:t>
            </a:r>
            <a:r>
              <a:rPr lang="zh-CN" altLang="en-US" dirty="0" smtClean="0"/>
              <a:t>作用域</a:t>
            </a:r>
            <a:endParaRPr lang="en-US" altLang="zh-CN" b="1" dirty="0" smtClean="0"/>
          </a:p>
          <a:p>
            <a:r>
              <a:rPr lang="zh-CN" altLang="en-US" dirty="0" smtClean="0"/>
              <a:t>适用</a:t>
            </a:r>
            <a:r>
              <a:rPr lang="zh-CN" altLang="en-US" dirty="0"/>
              <a:t>对象：未用</a:t>
            </a:r>
            <a:r>
              <a:rPr lang="en-US" altLang="zh-CN" dirty="0"/>
              <a:t>static</a:t>
            </a:r>
            <a:r>
              <a:rPr lang="zh-CN" altLang="en-US" dirty="0"/>
              <a:t>声明的外部变量</a:t>
            </a:r>
          </a:p>
          <a:p>
            <a:r>
              <a:rPr lang="zh-CN" altLang="en-US" dirty="0" smtClean="0"/>
              <a:t>在同一文件</a:t>
            </a:r>
            <a:r>
              <a:rPr lang="zh-CN" altLang="en-US" dirty="0"/>
              <a:t>内：在</a:t>
            </a:r>
            <a:r>
              <a:rPr lang="zh-CN" altLang="en-US" dirty="0" smtClean="0"/>
              <a:t>某变量</a:t>
            </a:r>
            <a:r>
              <a:rPr lang="zh-CN" altLang="en-US" dirty="0"/>
              <a:t>定义之前要使用它，则声明外部变量。</a:t>
            </a:r>
          </a:p>
          <a:p>
            <a:r>
              <a:rPr lang="zh-CN" altLang="en-US" dirty="0" smtClean="0"/>
              <a:t>在不同文件中：</a:t>
            </a:r>
            <a:r>
              <a:rPr lang="zh-CN" altLang="en-US" dirty="0"/>
              <a:t>在一</a:t>
            </a:r>
            <a:r>
              <a:rPr lang="zh-CN" altLang="en-US" dirty="0" smtClean="0"/>
              <a:t>个文件</a:t>
            </a:r>
            <a:r>
              <a:rPr lang="zh-CN" altLang="en-US" dirty="0"/>
              <a:t>中引用</a:t>
            </a:r>
            <a:r>
              <a:rPr lang="zh-CN" altLang="en-US" dirty="0" smtClean="0"/>
              <a:t>其他文件定义</a:t>
            </a:r>
            <a:r>
              <a:rPr lang="zh-CN" altLang="en-US" dirty="0"/>
              <a:t>的外部变量，可以声明外部</a:t>
            </a:r>
            <a:r>
              <a:rPr lang="zh-CN" altLang="en-US" dirty="0" smtClean="0"/>
              <a:t>变量</a:t>
            </a:r>
            <a:endParaRPr lang="zh-CN" altLang="en-US" dirty="0"/>
          </a:p>
          <a:p>
            <a:r>
              <a:rPr lang="zh-CN" altLang="en-US" dirty="0" smtClean="0"/>
              <a:t>全局变量默认都是外部变量，定义</a:t>
            </a:r>
            <a:r>
              <a:rPr lang="zh-CN" altLang="en-US" dirty="0"/>
              <a:t>一般放在所有函数之前</a:t>
            </a:r>
          </a:p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</a:rPr>
              <a:t>变量的存储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类型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局部变量和全局变量</a:t>
            </a:r>
          </a:p>
        </p:txBody>
      </p:sp>
    </p:spTree>
    <p:extLst>
      <p:ext uri="{BB962C8B-B14F-4D97-AF65-F5344CB8AC3E}">
        <p14:creationId xmlns:p14="http://schemas.microsoft.com/office/powerpoint/2010/main" val="26384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静态局部变量举例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937846" y="1582615"/>
            <a:ext cx="6437679" cy="4284784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f(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a)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b=0;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</a:t>
            </a:r>
            <a:r>
              <a:rPr kumimoji="0" lang="en-US" altLang="zh-CN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kumimoji="0" lang="en-US" altLang="zh-CN" b="1" dirty="0">
                <a:latin typeface="Courier New" pitchFamily="49" charset="0"/>
              </a:rPr>
              <a:t> 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c=3;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b++; </a:t>
            </a:r>
            <a:r>
              <a:rPr kumimoji="0" lang="en-US" altLang="zh-CN" b="1" dirty="0" err="1">
                <a:latin typeface="Courier New" pitchFamily="49" charset="0"/>
              </a:rPr>
              <a:t>c++</a:t>
            </a:r>
            <a:r>
              <a:rPr kumimoji="0" lang="en-US" altLang="zh-CN" b="1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return </a:t>
            </a:r>
            <a:r>
              <a:rPr kumimoji="0" lang="en-US" altLang="zh-CN" b="1" dirty="0" err="1">
                <a:latin typeface="Courier New" pitchFamily="49" charset="0"/>
              </a:rPr>
              <a:t>a+b+c</a:t>
            </a:r>
            <a:r>
              <a:rPr kumimoji="0" lang="en-US" altLang="zh-CN" b="1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x=2, </a:t>
            </a:r>
            <a:r>
              <a:rPr kumimoji="0" lang="en-US" altLang="zh-CN" b="1" dirty="0" err="1">
                <a:latin typeface="Courier New" pitchFamily="49" charset="0"/>
              </a:rPr>
              <a:t>i</a:t>
            </a:r>
            <a:r>
              <a:rPr kumimoji="0" lang="en-US" altLang="zh-CN" b="1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for(</a:t>
            </a:r>
            <a:r>
              <a:rPr kumimoji="0" lang="en-US" altLang="zh-CN" b="1" dirty="0" err="1">
                <a:latin typeface="Courier New" pitchFamily="49" charset="0"/>
              </a:rPr>
              <a:t>i</a:t>
            </a:r>
            <a:r>
              <a:rPr kumimoji="0" lang="en-US" altLang="zh-CN" b="1" dirty="0">
                <a:latin typeface="Courier New" pitchFamily="49" charset="0"/>
              </a:rPr>
              <a:t>=0;i&lt;3;i++)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    </a:t>
            </a:r>
            <a:r>
              <a:rPr kumimoji="0" lang="en-US" altLang="zh-CN" b="1" dirty="0" err="1">
                <a:latin typeface="Courier New" pitchFamily="49" charset="0"/>
              </a:rPr>
              <a:t>printf</a:t>
            </a:r>
            <a:r>
              <a:rPr kumimoji="0" lang="en-US" altLang="zh-CN" b="1" dirty="0">
                <a:latin typeface="Courier New" pitchFamily="49" charset="0"/>
              </a:rPr>
              <a:t>("%d\</a:t>
            </a:r>
            <a:r>
              <a:rPr kumimoji="0" lang="en-US" altLang="zh-CN" b="1" dirty="0" err="1">
                <a:latin typeface="Courier New" pitchFamily="49" charset="0"/>
              </a:rPr>
              <a:t>n",f</a:t>
            </a:r>
            <a:r>
              <a:rPr kumimoji="0" lang="en-US" altLang="zh-CN" b="1" dirty="0">
                <a:latin typeface="Courier New" pitchFamily="49" charset="0"/>
              </a:rPr>
              <a:t>(x));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8112125" y="184467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9048750" y="1844676"/>
            <a:ext cx="503238" cy="4619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0</a:t>
            </a:r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8112125" y="2514600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x</a:t>
            </a:r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9048750" y="2514601"/>
            <a:ext cx="503238" cy="4619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2</a:t>
            </a:r>
          </a:p>
        </p:txBody>
      </p:sp>
      <p:sp>
        <p:nvSpPr>
          <p:cNvPr id="56328" name="Text Box 20"/>
          <p:cNvSpPr txBox="1">
            <a:spLocks noChangeArrowheads="1"/>
          </p:cNvSpPr>
          <p:nvPr/>
        </p:nvSpPr>
        <p:spPr bwMode="auto">
          <a:xfrm>
            <a:off x="8112125" y="32337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56329" name="Text Box 21"/>
          <p:cNvSpPr txBox="1">
            <a:spLocks noChangeArrowheads="1"/>
          </p:cNvSpPr>
          <p:nvPr/>
        </p:nvSpPr>
        <p:spPr bwMode="auto">
          <a:xfrm>
            <a:off x="9048750" y="3233738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2</a:t>
            </a:r>
          </a:p>
        </p:txBody>
      </p:sp>
      <p:sp>
        <p:nvSpPr>
          <p:cNvPr id="56330" name="Text Box 22"/>
          <p:cNvSpPr txBox="1">
            <a:spLocks noChangeArrowheads="1"/>
          </p:cNvSpPr>
          <p:nvPr/>
        </p:nvSpPr>
        <p:spPr bwMode="auto">
          <a:xfrm>
            <a:off x="8112125" y="39322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b</a:t>
            </a:r>
          </a:p>
        </p:txBody>
      </p:sp>
      <p:sp>
        <p:nvSpPr>
          <p:cNvPr id="309271" name="Text Box 23"/>
          <p:cNvSpPr txBox="1">
            <a:spLocks noChangeArrowheads="1"/>
          </p:cNvSpPr>
          <p:nvPr/>
        </p:nvSpPr>
        <p:spPr bwMode="auto">
          <a:xfrm>
            <a:off x="9048750" y="3932238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0</a:t>
            </a:r>
          </a:p>
        </p:txBody>
      </p:sp>
      <p:sp>
        <p:nvSpPr>
          <p:cNvPr id="56332" name="Text Box 24"/>
          <p:cNvSpPr txBox="1">
            <a:spLocks noChangeArrowheads="1"/>
          </p:cNvSpPr>
          <p:nvPr/>
        </p:nvSpPr>
        <p:spPr bwMode="auto">
          <a:xfrm>
            <a:off x="8112125" y="4602163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c</a:t>
            </a: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9048750" y="46021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3</a:t>
            </a:r>
          </a:p>
        </p:txBody>
      </p:sp>
      <p:sp>
        <p:nvSpPr>
          <p:cNvPr id="56334" name="Text Box 26"/>
          <p:cNvSpPr txBox="1">
            <a:spLocks noChangeArrowheads="1"/>
          </p:cNvSpPr>
          <p:nvPr/>
        </p:nvSpPr>
        <p:spPr bwMode="auto">
          <a:xfrm>
            <a:off x="8112125" y="5300663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f(x)</a:t>
            </a:r>
          </a:p>
        </p:txBody>
      </p:sp>
      <p:sp>
        <p:nvSpPr>
          <p:cNvPr id="309275" name="Text Box 27"/>
          <p:cNvSpPr txBox="1">
            <a:spLocks noChangeArrowheads="1"/>
          </p:cNvSpPr>
          <p:nvPr/>
        </p:nvSpPr>
        <p:spPr bwMode="auto">
          <a:xfrm>
            <a:off x="9048750" y="53006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-</a:t>
            </a:r>
          </a:p>
        </p:txBody>
      </p: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9048750" y="1844676"/>
            <a:ext cx="503238" cy="4619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1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9048750" y="1844676"/>
            <a:ext cx="503238" cy="4619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2</a:t>
            </a:r>
          </a:p>
        </p:txBody>
      </p:sp>
      <p:sp>
        <p:nvSpPr>
          <p:cNvPr id="309278" name="Text Box 30"/>
          <p:cNvSpPr txBox="1">
            <a:spLocks noChangeArrowheads="1"/>
          </p:cNvSpPr>
          <p:nvPr/>
        </p:nvSpPr>
        <p:spPr bwMode="auto">
          <a:xfrm>
            <a:off x="9048750" y="3933826"/>
            <a:ext cx="503238" cy="4619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1</a:t>
            </a: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9048750" y="46021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4</a:t>
            </a: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9048750" y="46021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5</a:t>
            </a:r>
          </a:p>
        </p:txBody>
      </p:sp>
      <p:sp>
        <p:nvSpPr>
          <p:cNvPr id="309281" name="Text Box 33"/>
          <p:cNvSpPr txBox="1">
            <a:spLocks noChangeArrowheads="1"/>
          </p:cNvSpPr>
          <p:nvPr/>
        </p:nvSpPr>
        <p:spPr bwMode="auto">
          <a:xfrm>
            <a:off x="9048750" y="46021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6</a:t>
            </a:r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9048750" y="53006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7</a:t>
            </a:r>
          </a:p>
        </p:txBody>
      </p:sp>
      <p:sp>
        <p:nvSpPr>
          <p:cNvPr id="309283" name="Text Box 35"/>
          <p:cNvSpPr txBox="1">
            <a:spLocks noChangeArrowheads="1"/>
          </p:cNvSpPr>
          <p:nvPr/>
        </p:nvSpPr>
        <p:spPr bwMode="auto">
          <a:xfrm>
            <a:off x="9048750" y="53006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8</a:t>
            </a:r>
          </a:p>
        </p:txBody>
      </p:sp>
      <p:sp>
        <p:nvSpPr>
          <p:cNvPr id="309284" name="Text Box 36"/>
          <p:cNvSpPr txBox="1">
            <a:spLocks noChangeArrowheads="1"/>
          </p:cNvSpPr>
          <p:nvPr/>
        </p:nvSpPr>
        <p:spPr bwMode="auto">
          <a:xfrm>
            <a:off x="9048750" y="5300663"/>
            <a:ext cx="503238" cy="4619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urier New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4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09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09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09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5" grpId="0" animBg="1"/>
      <p:bldP spid="309271" grpId="0" animBg="1"/>
      <p:bldP spid="309271" grpId="1" animBg="1"/>
      <p:bldP spid="309271" grpId="2" animBg="1"/>
      <p:bldP spid="309271" grpId="3" animBg="1"/>
      <p:bldP spid="309271" grpId="4" animBg="1"/>
      <p:bldP spid="309273" grpId="0" animBg="1"/>
      <p:bldP spid="309275" grpId="0" animBg="1"/>
      <p:bldP spid="309276" grpId="0" animBg="1"/>
      <p:bldP spid="309276" grpId="1" animBg="1"/>
      <p:bldP spid="309277" grpId="0" animBg="1"/>
      <p:bldP spid="309278" grpId="0" animBg="1"/>
      <p:bldP spid="309278" grpId="1" animBg="1"/>
      <p:bldP spid="309278" grpId="2" animBg="1"/>
      <p:bldP spid="309278" grpId="3" animBg="1"/>
      <p:bldP spid="309278" grpId="4" animBg="1"/>
      <p:bldP spid="309279" grpId="0" animBg="1"/>
      <p:bldP spid="309279" grpId="1" animBg="1"/>
      <p:bldP spid="309280" grpId="0" animBg="1"/>
      <p:bldP spid="309280" grpId="1" animBg="1"/>
      <p:bldP spid="309281" grpId="0" animBg="1"/>
      <p:bldP spid="309282" grpId="0" animBg="1"/>
      <p:bldP spid="309282" grpId="1" animBg="1"/>
      <p:bldP spid="309283" grpId="0" animBg="1"/>
      <p:bldP spid="309283" grpId="1" animBg="1"/>
      <p:bldP spid="3092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函数和模块化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4  </a:t>
            </a:r>
            <a:r>
              <a:rPr lang="zh-CN" altLang="en-US" dirty="0"/>
              <a:t>库</a:t>
            </a:r>
            <a:r>
              <a:rPr lang="zh-CN" altLang="en-US" dirty="0" smtClean="0"/>
              <a:t>函数和自定义函数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标准</a:t>
            </a:r>
            <a:r>
              <a:rPr lang="zh-CN" altLang="en-US" dirty="0"/>
              <a:t>库函数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以函数库</a:t>
            </a:r>
            <a:r>
              <a:rPr lang="zh-CN" altLang="en-US" dirty="0"/>
              <a:t>的形式直接提供给用户使用</a:t>
            </a:r>
            <a:r>
              <a:rPr lang="zh-CN" altLang="en-US" dirty="0" smtClean="0"/>
              <a:t>。需包含头文件。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stdio.h</a:t>
            </a:r>
            <a:r>
              <a:rPr lang="en-US" altLang="zh-CN" dirty="0"/>
              <a:t> :   gets()</a:t>
            </a:r>
            <a:r>
              <a:rPr lang="zh-CN" altLang="en-US" dirty="0"/>
              <a:t>、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math.h</a:t>
            </a:r>
            <a:r>
              <a:rPr lang="en-US" altLang="zh-CN" dirty="0"/>
              <a:t> :    sin()</a:t>
            </a:r>
            <a:r>
              <a:rPr lang="zh-CN" altLang="en-US" dirty="0"/>
              <a:t>、</a:t>
            </a:r>
            <a:r>
              <a:rPr lang="en-US" altLang="zh-CN" dirty="0" err="1"/>
              <a:t>sqrt</a:t>
            </a:r>
            <a:r>
              <a:rPr lang="en-US" altLang="zh-CN" dirty="0" smtClean="0"/>
              <a:t>()</a:t>
            </a:r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 smtClean="0"/>
              <a:t>自定义</a:t>
            </a:r>
            <a:r>
              <a:rPr lang="zh-CN" altLang="en-US" dirty="0"/>
              <a:t>函数：由用户</a:t>
            </a:r>
            <a:r>
              <a:rPr lang="zh-CN" altLang="en-US" dirty="0" smtClean="0"/>
              <a:t>自己定义。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/>
              <a:t>第三</a:t>
            </a:r>
            <a:r>
              <a:rPr lang="zh-CN" altLang="en-US" dirty="0" smtClean="0"/>
              <a:t>方扩展函数库（开发包）</a:t>
            </a:r>
            <a:endParaRPr lang="zh-CN" altLang="en-US" dirty="0"/>
          </a:p>
          <a:p>
            <a:pPr lvl="1"/>
            <a:r>
              <a:rPr lang="zh-CN" altLang="en-US" dirty="0"/>
              <a:t>第三方库的使用可能需要安装</a:t>
            </a:r>
          </a:p>
          <a:p>
            <a:pPr lvl="1"/>
            <a:r>
              <a:rPr lang="zh-CN" altLang="en-US" dirty="0"/>
              <a:t>使用时通常要有两方面信息</a:t>
            </a:r>
            <a:r>
              <a:rPr lang="zh-CN" altLang="en-US" dirty="0" smtClean="0"/>
              <a:t>：为</a:t>
            </a:r>
            <a:r>
              <a:rPr lang="zh-CN" altLang="en-US" dirty="0"/>
              <a:t>编译器指明头相应的</a:t>
            </a:r>
            <a:r>
              <a:rPr lang="zh-CN" altLang="en-US" dirty="0" smtClean="0"/>
              <a:t>头文件</a:t>
            </a:r>
            <a:r>
              <a:rPr lang="en-US" altLang="zh-CN" dirty="0" smtClean="0"/>
              <a:t>; </a:t>
            </a:r>
            <a:r>
              <a:rPr lang="zh-CN" altLang="en-US" dirty="0" smtClean="0"/>
              <a:t>为</a:t>
            </a:r>
            <a:r>
              <a:rPr lang="zh-CN" altLang="en-US" dirty="0"/>
              <a:t>链接器指明链接库</a:t>
            </a:r>
          </a:p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829" y="2508071"/>
            <a:ext cx="6320363" cy="34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非静态外部变量举例 </a:t>
            </a:r>
            <a:r>
              <a:rPr lang="en-US" altLang="zh-CN" dirty="0" smtClean="0"/>
              <a:t>(1)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003300" y="1542928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max(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x, 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return x&gt;</a:t>
            </a:r>
            <a:r>
              <a:rPr kumimoji="0" lang="en-US" altLang="zh-CN" b="1" dirty="0" err="1">
                <a:latin typeface="Courier New" pitchFamily="49" charset="0"/>
              </a:rPr>
              <a:t>y?x:y</a:t>
            </a:r>
            <a:r>
              <a:rPr kumimoji="0" lang="en-US" altLang="zh-CN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</a:t>
            </a:r>
            <a:r>
              <a:rPr kumimoji="0" lang="en-US" altLang="zh-CN" b="1" dirty="0">
                <a:solidFill>
                  <a:srgbClr val="FF0000"/>
                </a:solidFill>
                <a:latin typeface="Courier New" pitchFamily="49" charset="0"/>
              </a:rPr>
              <a:t>extern</a:t>
            </a:r>
            <a:r>
              <a:rPr kumimoji="0" lang="en-US" altLang="zh-CN" b="1" dirty="0">
                <a:latin typeface="Courier New" pitchFamily="49" charset="0"/>
              </a:rPr>
              <a:t> A, B;/* extern</a:t>
            </a:r>
            <a:r>
              <a:rPr kumimoji="0" lang="zh-CN" altLang="en-US" dirty="0">
                <a:latin typeface="Courier New" pitchFamily="49" charset="0"/>
              </a:rPr>
              <a:t>声明外部变量</a:t>
            </a:r>
            <a:r>
              <a:rPr kumimoji="0" lang="zh-CN" altLang="en-US" b="1" dirty="0">
                <a:latin typeface="Courier New" pitchFamily="49" charset="0"/>
              </a:rPr>
              <a:t> *</a:t>
            </a:r>
            <a:r>
              <a:rPr kumimoji="0" lang="en-US" altLang="zh-CN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</a:t>
            </a:r>
            <a:r>
              <a:rPr kumimoji="0" lang="en-US" altLang="zh-CN" b="1" dirty="0" err="1">
                <a:latin typeface="Courier New" pitchFamily="49" charset="0"/>
              </a:rPr>
              <a:t>printf</a:t>
            </a:r>
            <a:r>
              <a:rPr kumimoji="0" lang="en-US" altLang="zh-CN" b="1" dirty="0">
                <a:latin typeface="Courier New" pitchFamily="49" charset="0"/>
              </a:rPr>
              <a:t>("%d", max(A, B) 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               /* </a:t>
            </a:r>
            <a:r>
              <a:rPr kumimoji="0" lang="zh-CN" altLang="en-US" dirty="0">
                <a:latin typeface="Courier New" pitchFamily="49" charset="0"/>
              </a:rPr>
              <a:t>在定义之前使用外部变量</a:t>
            </a:r>
            <a:r>
              <a:rPr kumimoji="0" lang="zh-CN" altLang="en-US" b="1" dirty="0">
                <a:latin typeface="Courier New" pitchFamily="49" charset="0"/>
              </a:rPr>
              <a:t> *</a:t>
            </a:r>
            <a:r>
              <a:rPr kumimoji="0" lang="en-US" altLang="zh-CN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A=13, B=-8; /* </a:t>
            </a:r>
            <a:r>
              <a:rPr kumimoji="0" lang="zh-CN" altLang="en-US" dirty="0">
                <a:latin typeface="Courier New" pitchFamily="49" charset="0"/>
              </a:rPr>
              <a:t>定义外部变量</a:t>
            </a:r>
            <a:r>
              <a:rPr kumimoji="0" lang="zh-CN" altLang="en-US" b="1" dirty="0">
                <a:latin typeface="Courier New" pitchFamily="49" charset="0"/>
              </a:rPr>
              <a:t> *</a:t>
            </a:r>
            <a:r>
              <a:rPr kumimoji="0" lang="en-US" altLang="zh-CN" b="1" dirty="0"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731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非静态外部变量举例 </a:t>
            </a:r>
            <a:r>
              <a:rPr lang="en-US" altLang="zh-CN" smtClean="0"/>
              <a:t>(2)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1880953" y="1484313"/>
            <a:ext cx="3968054" cy="482441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/* file1.c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/* </a:t>
            </a:r>
            <a:r>
              <a:rPr kumimoji="0" lang="zh-CN" altLang="en-US" sz="2400" dirty="0">
                <a:latin typeface="Courier New" pitchFamily="49" charset="0"/>
              </a:rPr>
              <a:t>声明外部变量</a:t>
            </a:r>
            <a:r>
              <a:rPr kumimoji="0" lang="zh-CN" altLang="en-US" sz="2400" b="1" dirty="0">
                <a:latin typeface="Courier New" pitchFamily="49" charset="0"/>
              </a:rPr>
              <a:t> *</a:t>
            </a:r>
            <a:r>
              <a:rPr kumimoji="0" lang="en-US" altLang="zh-CN" sz="2400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extern</a:t>
            </a:r>
            <a:r>
              <a:rPr kumimoji="0" lang="en-US" altLang="zh-CN" sz="2400" b="1" dirty="0">
                <a:latin typeface="Courier New" pitchFamily="49" charset="0"/>
              </a:rPr>
              <a:t> A, B;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extern </a:t>
            </a:r>
            <a:r>
              <a:rPr kumimoji="0" lang="en-US" altLang="zh-CN" sz="2400" b="1" dirty="0">
                <a:latin typeface="Courier New" pitchFamily="49" charset="0"/>
              </a:rPr>
              <a:t>max(</a:t>
            </a:r>
            <a:r>
              <a:rPr kumimoji="0" lang="en-US" altLang="zh-CN" sz="2400" b="1" dirty="0" err="1">
                <a:latin typeface="Courier New" pitchFamily="49" charset="0"/>
              </a:rPr>
              <a:t>int,int</a:t>
            </a:r>
            <a:r>
              <a:rPr kumimoji="0" lang="en-US" altLang="zh-CN" sz="2400" b="1" dirty="0">
                <a:latin typeface="Courier New" pitchFamily="49" charset="0"/>
              </a:rPr>
              <a:t>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c;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c=max(A, B);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</a:t>
            </a:r>
            <a:r>
              <a:rPr kumimoji="0" lang="en-US" altLang="zh-CN" sz="2400" b="1" dirty="0" err="1">
                <a:latin typeface="Courier New" pitchFamily="49" charset="0"/>
              </a:rPr>
              <a:t>printf</a:t>
            </a:r>
            <a:r>
              <a:rPr kumimoji="0" lang="en-US" altLang="zh-CN" sz="2400" b="1" dirty="0">
                <a:latin typeface="Courier New" pitchFamily="49" charset="0"/>
              </a:rPr>
              <a:t>("%d", c);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6310314" y="1484313"/>
            <a:ext cx="3937272" cy="482441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/* file2.c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/* </a:t>
            </a:r>
            <a:r>
              <a:rPr kumimoji="0" lang="zh-CN" altLang="en-US" sz="2400" dirty="0">
                <a:latin typeface="Courier New" pitchFamily="49" charset="0"/>
              </a:rPr>
              <a:t>定义外部变量</a:t>
            </a:r>
            <a:r>
              <a:rPr kumimoji="0" lang="zh-CN" altLang="en-US" sz="2400" b="1" dirty="0">
                <a:latin typeface="Courier New" pitchFamily="49" charset="0"/>
              </a:rPr>
              <a:t> *</a:t>
            </a:r>
            <a:r>
              <a:rPr kumimoji="0" lang="en-US" altLang="zh-CN" sz="2400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A=13, B=-8;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max(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x,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    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</a:t>
            </a:r>
            <a:r>
              <a:rPr kumimoji="0" lang="en-US" altLang="zh-CN" sz="2400" b="1" dirty="0" err="1">
                <a:latin typeface="Courier New" pitchFamily="49" charset="0"/>
              </a:rPr>
              <a:t>int</a:t>
            </a:r>
            <a:r>
              <a:rPr kumimoji="0" lang="en-US" altLang="zh-CN" sz="2400" b="1" dirty="0">
                <a:latin typeface="Courier New" pitchFamily="49" charset="0"/>
              </a:rPr>
              <a:t> z;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z= x&gt;</a:t>
            </a:r>
            <a:r>
              <a:rPr kumimoji="0" lang="en-US" altLang="zh-CN" sz="2400" b="1" dirty="0" err="1">
                <a:latin typeface="Courier New" pitchFamily="49" charset="0"/>
              </a:rPr>
              <a:t>y?x:y</a:t>
            </a:r>
            <a:r>
              <a:rPr kumimoji="0" lang="en-US" altLang="zh-CN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   return z;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7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外部变量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外部</a:t>
            </a:r>
            <a:r>
              <a:rPr lang="zh-CN" altLang="en-US" dirty="0"/>
              <a:t>变量</a:t>
            </a:r>
          </a:p>
          <a:p>
            <a:pPr lvl="1"/>
            <a:r>
              <a:rPr lang="zh-CN" altLang="en-US" sz="2400" dirty="0"/>
              <a:t>限制外部变量只能被本文件引用</a:t>
            </a:r>
          </a:p>
          <a:p>
            <a:pPr lvl="1"/>
            <a:r>
              <a:rPr lang="zh-CN" altLang="en-US" sz="2400" dirty="0"/>
              <a:t>静态外部变量不能被其他文件引用</a:t>
            </a:r>
          </a:p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351089" y="3368450"/>
            <a:ext cx="3600450" cy="2592387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/* file1.c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kumimoji="0" lang="en-US" altLang="zh-CN" b="1" dirty="0">
                <a:latin typeface="Courier New" pitchFamily="49" charset="0"/>
              </a:rPr>
              <a:t> 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A;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... ...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456364" y="3368450"/>
            <a:ext cx="3600450" cy="2592387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/* file2.c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extern 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A;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void foo(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n)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A = A * n;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79651" y="3439887"/>
            <a:ext cx="6553200" cy="1323975"/>
            <a:chOff x="476" y="2432"/>
            <a:chExt cx="4128" cy="834"/>
          </a:xfrm>
        </p:grpSpPr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476" y="2704"/>
              <a:ext cx="1543" cy="318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 flipH="1">
              <a:off x="2018" y="2840"/>
              <a:ext cx="1043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Oval 6"/>
            <p:cNvSpPr>
              <a:spLocks noChangeArrowheads="1"/>
            </p:cNvSpPr>
            <p:nvPr/>
          </p:nvSpPr>
          <p:spPr bwMode="auto">
            <a:xfrm>
              <a:off x="3061" y="2704"/>
              <a:ext cx="1543" cy="318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319497" name="Text Box 9"/>
            <p:cNvSpPr txBox="1">
              <a:spLocks noChangeArrowheads="1"/>
            </p:cNvSpPr>
            <p:nvPr/>
          </p:nvSpPr>
          <p:spPr bwMode="auto">
            <a:xfrm>
              <a:off x="2381" y="2432"/>
              <a:ext cx="59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8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</a:t>
              </a:r>
            </a:p>
          </p:txBody>
        </p:sp>
      </p:grpSp>
      <p:sp>
        <p:nvSpPr>
          <p:cNvPr id="319499" name="AutoShape 11"/>
          <p:cNvSpPr>
            <a:spLocks noChangeArrowheads="1"/>
          </p:cNvSpPr>
          <p:nvPr/>
        </p:nvSpPr>
        <p:spPr bwMode="auto">
          <a:xfrm>
            <a:off x="4654553" y="4880260"/>
            <a:ext cx="1800225" cy="720725"/>
          </a:xfrm>
          <a:prstGeom prst="wedgeRectCallout">
            <a:avLst>
              <a:gd name="adj1" fmla="val -3176"/>
              <a:gd name="adj2" fmla="val -102204"/>
            </a:avLst>
          </a:prstGeom>
          <a:solidFill>
            <a:srgbClr val="335CC5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 dirty="0">
                <a:solidFill>
                  <a:srgbClr val="FFFF00"/>
                </a:solidFill>
                <a:latin typeface="Arial" charset="0"/>
              </a:rPr>
              <a:t>不能引用静态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 dirty="0">
                <a:solidFill>
                  <a:srgbClr val="FFFF00"/>
                </a:solidFill>
                <a:latin typeface="Arial" charset="0"/>
              </a:rPr>
              <a:t>外部变量</a:t>
            </a:r>
            <a:r>
              <a:rPr kumimoji="0" lang="en-US" altLang="zh-CN" b="1" dirty="0">
                <a:solidFill>
                  <a:srgbClr val="FFFF00"/>
                </a:solidFill>
                <a:latin typeface="Courier New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37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声明 </a:t>
            </a:r>
            <a:r>
              <a:rPr lang="en-US" altLang="zh-CN" dirty="0"/>
              <a:t>(Declaration)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3"/>
          </p:nvPr>
        </p:nvSpPr>
        <p:spPr>
          <a:xfrm>
            <a:off x="518678" y="2886076"/>
            <a:ext cx="5475290" cy="32321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对已定义变量的说明，</a:t>
            </a:r>
            <a:r>
              <a:rPr lang="zh-CN" altLang="en-US" b="1" dirty="0" smtClean="0"/>
              <a:t>不会引起存储空间的</a:t>
            </a:r>
            <a:r>
              <a:rPr lang="zh-CN" altLang="en-US" b="1" dirty="0"/>
              <a:t>分配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定义 </a:t>
            </a:r>
            <a:r>
              <a:rPr lang="en-US" altLang="zh-CN" dirty="0"/>
              <a:t>(Definition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一个新的变量，并</a:t>
            </a:r>
            <a:r>
              <a:rPr lang="zh-CN" altLang="en-US" b="1" dirty="0"/>
              <a:t>分配存储空间</a:t>
            </a:r>
          </a:p>
          <a:p>
            <a:r>
              <a:rPr lang="zh-CN" altLang="en-US" dirty="0"/>
              <a:t>定义有声明的功能，但</a:t>
            </a:r>
            <a:r>
              <a:rPr lang="zh-CN" altLang="en-US" dirty="0" smtClean="0"/>
              <a:t>声明不能代替定义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>4. </a:t>
            </a:r>
            <a:r>
              <a:rPr lang="zh-CN" altLang="en-US" sz="2800" b="1" dirty="0">
                <a:solidFill>
                  <a:schemeClr val="tx1"/>
                </a:solidFill>
              </a:rPr>
              <a:t>区分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变量的声明和定义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局部变量和全局变量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16114" y="4389438"/>
            <a:ext cx="7775575" cy="1728787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720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extern </a:t>
            </a:r>
            <a:r>
              <a:rPr kumimoji="0" lang="en-US" altLang="zh-CN" b="1" dirty="0" err="1" smtClean="0">
                <a:latin typeface="Courier New" pitchFamily="49" charset="0"/>
              </a:rPr>
              <a:t>int</a:t>
            </a:r>
            <a:r>
              <a:rPr kumimoji="0" lang="en-US" altLang="zh-CN" b="1" dirty="0" smtClean="0">
                <a:latin typeface="Courier New" pitchFamily="49" charset="0"/>
              </a:rPr>
              <a:t> A</a:t>
            </a:r>
            <a:r>
              <a:rPr kumimoji="0" lang="en-US" altLang="zh-CN" b="1" dirty="0">
                <a:latin typeface="Courier New" pitchFamily="49" charset="0"/>
              </a:rPr>
              <a:t>; /* </a:t>
            </a:r>
            <a:r>
              <a:rPr kumimoji="0" lang="zh-CN" altLang="en-US" dirty="0">
                <a:latin typeface="Courier New" pitchFamily="49" charset="0"/>
              </a:rPr>
              <a:t>声明而非定义，声明</a:t>
            </a:r>
            <a:r>
              <a:rPr kumimoji="0" lang="en-US" altLang="zh-CN" b="1" dirty="0">
                <a:latin typeface="Courier New" pitchFamily="49" charset="0"/>
              </a:rPr>
              <a:t>A</a:t>
            </a:r>
            <a:r>
              <a:rPr kumimoji="0" lang="zh-CN" altLang="en-US" dirty="0">
                <a:latin typeface="Courier New" pitchFamily="49" charset="0"/>
              </a:rPr>
              <a:t>为已定义外部变量</a:t>
            </a:r>
            <a:r>
              <a:rPr kumimoji="0" lang="zh-CN" altLang="en-US" b="1" dirty="0">
                <a:latin typeface="Courier New" pitchFamily="49" charset="0"/>
              </a:rPr>
              <a:t> *</a:t>
            </a:r>
            <a:r>
              <a:rPr kumimoji="0" lang="en-US" altLang="zh-CN" b="1" dirty="0">
                <a:latin typeface="Courier New" pitchFamily="49" charset="0"/>
              </a:rPr>
              <a:t>/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... ...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A;       </a:t>
            </a:r>
            <a:r>
              <a:rPr kumimoji="0" lang="en-US" altLang="zh-CN" b="1" dirty="0" smtClean="0">
                <a:latin typeface="Courier New" pitchFamily="49" charset="0"/>
              </a:rPr>
              <a:t>    /* </a:t>
            </a:r>
            <a:r>
              <a:rPr kumimoji="0" lang="zh-CN" altLang="en-US" dirty="0"/>
              <a:t>定义</a:t>
            </a:r>
            <a:r>
              <a:rPr kumimoji="0" lang="en-US" altLang="zh-CN" b="1" dirty="0">
                <a:latin typeface="Courier New" pitchFamily="49" charset="0"/>
              </a:rPr>
              <a:t>A</a:t>
            </a:r>
            <a:r>
              <a:rPr kumimoji="0" lang="zh-CN" altLang="en-US" dirty="0"/>
              <a:t>为整型外部变量</a:t>
            </a:r>
            <a:r>
              <a:rPr kumimoji="0" lang="zh-CN" altLang="en-US" b="1" dirty="0">
                <a:latin typeface="Courier New" pitchFamily="49" charset="0"/>
              </a:rPr>
              <a:t> *</a:t>
            </a:r>
            <a:r>
              <a:rPr kumimoji="0" lang="en-US" altLang="zh-CN" b="1" dirty="0"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76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内部函数和外部函数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的函数默认都是外部的，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互相之间都是“可见”的，可以互相调用。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定义形式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extern</a:t>
            </a:r>
            <a:r>
              <a:rPr lang="en-US" altLang="zh-CN" dirty="0"/>
              <a:t> </a:t>
            </a:r>
            <a:r>
              <a:rPr lang="zh-CN" altLang="en-US" dirty="0"/>
              <a:t>类型 函数名</a:t>
            </a:r>
            <a:r>
              <a:rPr lang="en-US" altLang="zh-CN" dirty="0"/>
              <a:t>(</a:t>
            </a:r>
            <a:r>
              <a:rPr lang="zh-CN" altLang="en-US" dirty="0"/>
              <a:t>形参表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说明</a:t>
            </a:r>
          </a:p>
          <a:p>
            <a:pPr marL="457200" lvl="1" indent="0">
              <a:buNone/>
            </a:pPr>
            <a:r>
              <a:rPr lang="zh-CN" altLang="en-US" dirty="0"/>
              <a:t>可以在其他文件中调用</a:t>
            </a:r>
          </a:p>
          <a:p>
            <a:pPr marL="457200" lvl="1" indent="0">
              <a:buNone/>
            </a:pPr>
            <a:r>
              <a:rPr lang="en-US" altLang="zh-CN" dirty="0"/>
              <a:t>extern</a:t>
            </a:r>
            <a:r>
              <a:rPr lang="zh-CN" altLang="en-US" dirty="0"/>
              <a:t>关键字在定义时可以</a:t>
            </a:r>
            <a:r>
              <a:rPr lang="zh-CN" altLang="en-US" dirty="0">
                <a:solidFill>
                  <a:srgbClr val="FF0000"/>
                </a:solidFill>
              </a:rPr>
              <a:t>省略</a:t>
            </a:r>
          </a:p>
          <a:p>
            <a:pPr marL="457200" lvl="1" indent="0">
              <a:buNone/>
            </a:pPr>
            <a:r>
              <a:rPr lang="zh-CN" altLang="en-US" dirty="0"/>
              <a:t>需要调用该函数的文件中，用</a:t>
            </a:r>
            <a:r>
              <a:rPr lang="en-US" altLang="zh-CN" dirty="0"/>
              <a:t>extern</a:t>
            </a:r>
            <a:r>
              <a:rPr lang="zh-CN" altLang="en-US" dirty="0"/>
              <a:t>声明该函数是外部定义</a:t>
            </a:r>
            <a:r>
              <a:rPr lang="zh-CN" altLang="en-US" dirty="0" smtClean="0"/>
              <a:t>的，此时</a:t>
            </a:r>
            <a:r>
              <a:rPr lang="zh-CN" altLang="en-US" dirty="0"/>
              <a:t>关键字</a:t>
            </a:r>
            <a:r>
              <a:rPr lang="en-US" altLang="zh-CN" dirty="0"/>
              <a:t>extern</a:t>
            </a:r>
            <a:r>
              <a:rPr lang="zh-CN" altLang="en-US" dirty="0"/>
              <a:t>不可省略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extern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function_in_other_file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);  //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629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内部函数和外部函数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如果要限制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函数的外部属性，即限制互相之间的“可见性”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，可使用</a:t>
            </a:r>
            <a:r>
              <a:rPr lang="en-US" altLang="zh-CN" dirty="0" smtClean="0"/>
              <a:t>static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函数可称为内部函数或静态函数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定义</a:t>
            </a:r>
            <a:r>
              <a:rPr lang="zh-CN" altLang="en-US" dirty="0" smtClean="0"/>
              <a:t>形式    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static </a:t>
            </a:r>
            <a:r>
              <a:rPr lang="zh-CN" altLang="en-US" dirty="0"/>
              <a:t>类型 函数名</a:t>
            </a:r>
            <a:r>
              <a:rPr lang="en-US" altLang="zh-CN" dirty="0"/>
              <a:t>(</a:t>
            </a:r>
            <a:r>
              <a:rPr lang="zh-CN" altLang="en-US" dirty="0"/>
              <a:t>形参表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说明</a:t>
            </a:r>
          </a:p>
          <a:p>
            <a:pPr marL="457200" lvl="1" indent="0">
              <a:buNone/>
            </a:pPr>
            <a:r>
              <a:rPr lang="zh-CN" altLang="en-US" dirty="0"/>
              <a:t>内部函数又称静态函数</a:t>
            </a:r>
          </a:p>
          <a:p>
            <a:pPr marL="457200" lvl="1" indent="0">
              <a:buNone/>
            </a:pPr>
            <a:r>
              <a:rPr lang="zh-CN" altLang="en-US" dirty="0"/>
              <a:t>内部函数只能在所在文件中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类似于</a:t>
            </a:r>
            <a:r>
              <a:rPr lang="zh-CN" altLang="en-US" dirty="0"/>
              <a:t>静态外部变量的作用范围</a:t>
            </a:r>
          </a:p>
          <a:p>
            <a:pPr marL="0" indent="0">
              <a:buNone/>
            </a:pPr>
            <a:r>
              <a:rPr lang="zh-CN" altLang="en-US" dirty="0"/>
              <a:t>举例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foo(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</a:p>
          <a:p>
            <a:pPr marL="457200" lvl="1" indent="0">
              <a:buNone/>
            </a:pPr>
            <a:r>
              <a:rPr lang="en-US" altLang="zh-CN" dirty="0" smtClean="0"/>
              <a:t>{    …       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276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6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函数的定义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函数</a:t>
            </a:r>
            <a:r>
              <a:rPr lang="zh-CN" altLang="en-US" dirty="0"/>
              <a:t>定义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类型 函数名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参数声明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{  //</a:t>
            </a:r>
            <a:r>
              <a:rPr lang="zh-CN" altLang="en-US" dirty="0" smtClean="0">
                <a:solidFill>
                  <a:srgbClr val="FF0000"/>
                </a:solidFill>
              </a:rPr>
              <a:t>函数体开始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  </a:t>
            </a:r>
            <a:r>
              <a:rPr lang="zh-CN" altLang="en-US" dirty="0" smtClean="0">
                <a:solidFill>
                  <a:srgbClr val="FF0000"/>
                </a:solidFill>
              </a:rPr>
              <a:t>函数内局部变量定义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	  语句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}  //</a:t>
            </a:r>
            <a:r>
              <a:rPr lang="zh-CN" altLang="en-US" dirty="0" smtClean="0">
                <a:solidFill>
                  <a:srgbClr val="FF0000"/>
                </a:solidFill>
              </a:rPr>
              <a:t>函数体结束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函数</a:t>
            </a:r>
            <a:r>
              <a:rPr lang="zh-CN" altLang="en-US" dirty="0" smtClean="0"/>
              <a:t>“类型”</a:t>
            </a:r>
            <a:endParaRPr lang="zh-CN" altLang="en-US" dirty="0"/>
          </a:p>
          <a:p>
            <a:pPr lvl="1"/>
            <a:r>
              <a:rPr lang="zh-CN" altLang="en-US" dirty="0"/>
              <a:t>指函数</a:t>
            </a:r>
            <a:r>
              <a:rPr lang="zh-CN" altLang="en-US" b="1" dirty="0"/>
              <a:t>返回值的类型</a:t>
            </a:r>
          </a:p>
          <a:p>
            <a:pPr lvl="1"/>
            <a:r>
              <a:rPr lang="zh-CN" altLang="en-US" dirty="0"/>
              <a:t>若省略此项，则认为返回类型是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/>
            <a:r>
              <a:rPr lang="zh-CN" altLang="en-US" dirty="0"/>
              <a:t>若无返回值</a:t>
            </a:r>
            <a:r>
              <a:rPr lang="zh-CN" altLang="en-US" dirty="0" smtClean="0"/>
              <a:t>，应定义类型</a:t>
            </a:r>
            <a:r>
              <a:rPr lang="zh-CN" altLang="en-US" dirty="0"/>
              <a:t>为</a:t>
            </a:r>
            <a:r>
              <a:rPr lang="en-US" altLang="zh-CN" dirty="0"/>
              <a:t>void</a:t>
            </a:r>
          </a:p>
          <a:p>
            <a:r>
              <a:rPr lang="zh-CN" altLang="en-US" dirty="0" smtClean="0"/>
              <a:t>“参数声明”</a:t>
            </a:r>
            <a:endParaRPr lang="zh-CN" altLang="en-US" dirty="0"/>
          </a:p>
          <a:p>
            <a:pPr lvl="1"/>
            <a:r>
              <a:rPr lang="zh-CN" altLang="en-US" b="1" dirty="0"/>
              <a:t>类型</a:t>
            </a:r>
            <a:r>
              <a:rPr lang="zh-CN" altLang="en-US" dirty="0"/>
              <a:t> 形参名</a:t>
            </a:r>
            <a:r>
              <a:rPr lang="en-US" altLang="zh-CN" dirty="0"/>
              <a:t>, </a:t>
            </a:r>
            <a:r>
              <a:rPr lang="zh-CN" altLang="en-US" b="1" dirty="0"/>
              <a:t>类型</a:t>
            </a:r>
            <a:r>
              <a:rPr lang="zh-CN" altLang="en-US" dirty="0"/>
              <a:t> 形参名</a:t>
            </a:r>
            <a:r>
              <a:rPr lang="en-US" altLang="zh-CN" dirty="0"/>
              <a:t>, ...</a:t>
            </a:r>
          </a:p>
          <a:p>
            <a:r>
              <a:rPr lang="zh-CN" altLang="en-US" dirty="0" smtClean="0"/>
              <a:t>函数体：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局部变量定义和语句部分</a:t>
            </a:r>
            <a:endParaRPr lang="en-US" altLang="zh-CN" dirty="0" smtClean="0"/>
          </a:p>
          <a:p>
            <a:r>
              <a:rPr lang="zh-CN" altLang="en-US" dirty="0"/>
              <a:t>类型、参数、函数</a:t>
            </a:r>
            <a:r>
              <a:rPr lang="zh-CN" altLang="en-US" dirty="0" smtClean="0"/>
              <a:t>体内容都</a:t>
            </a:r>
            <a:r>
              <a:rPr lang="zh-CN" altLang="en-US" dirty="0"/>
              <a:t>可省略</a:t>
            </a:r>
            <a:r>
              <a:rPr lang="en-US" altLang="zh-CN" dirty="0"/>
              <a:t>: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dummy(  ) //</a:t>
            </a:r>
            <a:r>
              <a:rPr lang="zh-CN" altLang="en-US" dirty="0"/>
              <a:t>函数类型默认为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    }           //</a:t>
            </a:r>
            <a:r>
              <a:rPr lang="zh-CN" altLang="en-US" dirty="0"/>
              <a:t>无操作 </a:t>
            </a:r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6.2 </a:t>
            </a:r>
            <a:r>
              <a:rPr lang="zh-CN" altLang="en-US" dirty="0"/>
              <a:t>函数的定义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2  </a:t>
            </a:r>
            <a:r>
              <a:rPr lang="zh-CN" altLang="en-US" dirty="0" smtClean="0"/>
              <a:t>函数定义示例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b="1" dirty="0">
                <a:latin typeface="Courier New" pitchFamily="49" charset="0"/>
              </a:rPr>
              <a:t>double average( double a, double b)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 New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 New" pitchFamily="49" charset="0"/>
              </a:rPr>
              <a:t>	double sum;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 New" pitchFamily="49" charset="0"/>
              </a:rPr>
              <a:t>	sum=</a:t>
            </a:r>
            <a:r>
              <a:rPr lang="en-US" altLang="zh-CN" sz="2400" b="1" dirty="0" err="1">
                <a:latin typeface="Courier New" pitchFamily="49" charset="0"/>
              </a:rPr>
              <a:t>a+b</a:t>
            </a:r>
            <a:r>
              <a:rPr lang="en-US" altLang="zh-CN" sz="2400" b="1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 New" pitchFamily="49" charset="0"/>
              </a:rPr>
              <a:t>	return (sum/2);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max(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x,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z;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	z = x&gt;</a:t>
            </a:r>
            <a:r>
              <a:rPr lang="en-US" altLang="zh-CN" b="1" dirty="0" err="1">
                <a:latin typeface="Courier New" pitchFamily="49" charset="0"/>
              </a:rPr>
              <a:t>y?x:y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	return z;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min(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x,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{	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	return x&lt;</a:t>
            </a:r>
            <a:r>
              <a:rPr lang="en-US" altLang="zh-CN" b="1" dirty="0" err="1">
                <a:latin typeface="Courier New" pitchFamily="49" charset="0"/>
              </a:rPr>
              <a:t>y?x:y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6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 </a:t>
            </a:r>
            <a:r>
              <a:rPr lang="zh-CN" altLang="en-US" dirty="0"/>
              <a:t>函数的</a:t>
            </a:r>
            <a:r>
              <a:rPr lang="zh-CN" altLang="en-US" dirty="0" smtClean="0"/>
              <a:t>调用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  </a:t>
            </a:r>
            <a:r>
              <a:rPr lang="zh-CN" altLang="en-US" b="1" dirty="0" smtClean="0"/>
              <a:t>函数的调用</a:t>
            </a:r>
            <a:endParaRPr lang="en-US" altLang="zh-CN" b="1" dirty="0" smtClean="0"/>
          </a:p>
          <a:p>
            <a:r>
              <a:rPr lang="zh-CN" altLang="en-US" dirty="0"/>
              <a:t>一般形式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函数名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实参表列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sz="2400" dirty="0"/>
              <a:t>即使没有实参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>
                <a:latin typeface="Courier New" pitchFamily="49" charset="0"/>
              </a:rPr>
              <a:t>（ ）</a:t>
            </a:r>
            <a:r>
              <a:rPr lang="zh-CN" altLang="en-US" sz="2400" dirty="0" smtClean="0"/>
              <a:t>也</a:t>
            </a:r>
            <a:r>
              <a:rPr lang="zh-CN" altLang="en-US" sz="2400" dirty="0"/>
              <a:t>不能省略</a:t>
            </a:r>
          </a:p>
          <a:p>
            <a:pPr lvl="1"/>
            <a:r>
              <a:rPr lang="zh-CN" altLang="en-US" sz="2400" dirty="0"/>
              <a:t>多个实参之间用逗号分隔</a:t>
            </a:r>
          </a:p>
          <a:p>
            <a:pPr lvl="1"/>
            <a:r>
              <a:rPr lang="zh-CN" altLang="en-US" sz="2400" dirty="0"/>
              <a:t>实参与形参按顺序一一对应，类型应匹配</a:t>
            </a:r>
          </a:p>
          <a:p>
            <a:pPr lvl="2">
              <a:buClr>
                <a:srgbClr val="FF0000"/>
              </a:buClr>
            </a:pPr>
            <a:r>
              <a:rPr lang="zh-CN" altLang="en-US" sz="2200" dirty="0"/>
              <a:t>实参的求值顺序不唯一（取决于具体编译器的实现</a:t>
            </a:r>
            <a:r>
              <a:rPr lang="zh-CN" altLang="en-US" sz="2200" dirty="0" smtClean="0"/>
              <a:t>），</a:t>
            </a:r>
            <a:endParaRPr lang="en-US" altLang="zh-CN" sz="2200" dirty="0" smtClean="0"/>
          </a:p>
          <a:p>
            <a:pPr lvl="2">
              <a:buClr>
                <a:srgbClr val="FF0000"/>
              </a:buClr>
            </a:pPr>
            <a:r>
              <a:rPr lang="zh-CN" altLang="en-US" sz="2200" dirty="0" smtClean="0"/>
              <a:t>所以不要使用如下调用</a:t>
            </a:r>
            <a:r>
              <a:rPr lang="zh-CN" altLang="en-US" sz="2200" dirty="0"/>
              <a:t>形式：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2200" dirty="0"/>
              <a:t>	</a:t>
            </a:r>
            <a:r>
              <a:rPr lang="en-US" altLang="zh-CN" sz="2200" b="1" dirty="0" err="1">
                <a:latin typeface="Courier New" pitchFamily="49" charset="0"/>
              </a:rPr>
              <a:t>printf</a:t>
            </a:r>
            <a:r>
              <a:rPr lang="en-US" altLang="zh-CN" sz="2200" b="1" dirty="0">
                <a:latin typeface="Courier New" pitchFamily="49" charset="0"/>
              </a:rPr>
              <a:t>("%d</a:t>
            </a:r>
            <a:r>
              <a:rPr lang="en-US" altLang="zh-CN" sz="2200" b="1" dirty="0" smtClean="0">
                <a:latin typeface="Courier New" pitchFamily="49" charset="0"/>
              </a:rPr>
              <a:t>, %</a:t>
            </a:r>
            <a:r>
              <a:rPr lang="en-US" altLang="zh-CN" sz="2200" b="1" dirty="0">
                <a:latin typeface="Courier New" pitchFamily="49" charset="0"/>
              </a:rPr>
              <a:t>d", </a:t>
            </a:r>
            <a:r>
              <a:rPr lang="en-US" altLang="zh-CN" sz="2200" b="1" dirty="0" err="1">
                <a:latin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</a:rPr>
              <a:t>, </a:t>
            </a:r>
            <a:r>
              <a:rPr lang="en-US" altLang="zh-CN" sz="2200" b="1" dirty="0" err="1">
                <a:latin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</a:rPr>
              <a:t>++);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6.3 </a:t>
            </a:r>
            <a:r>
              <a:rPr lang="zh-CN" altLang="en-US" dirty="0"/>
              <a:t>函数的</a:t>
            </a:r>
            <a:r>
              <a:rPr lang="zh-CN" altLang="en-US" dirty="0" smtClean="0"/>
              <a:t>调用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 smtClean="0"/>
              <a:t>2  </a:t>
            </a:r>
            <a:r>
              <a:rPr lang="zh-CN" altLang="en-US" sz="2800" dirty="0" smtClean="0"/>
              <a:t>函数</a:t>
            </a:r>
            <a:r>
              <a:rPr lang="zh-CN" altLang="en-US" sz="2800" dirty="0"/>
              <a:t>调用的方式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说明</a:t>
            </a:r>
          </a:p>
          <a:p>
            <a:pPr marL="0" indent="0">
              <a:buNone/>
            </a:pPr>
            <a:r>
              <a:rPr lang="zh-CN" altLang="en-US" dirty="0"/>
              <a:t>函数调用可以看作表达式，和函数返回值类型相同的表达式一样使用； 同时，函数调用还完成了函数中定义的操作。</a:t>
            </a:r>
          </a:p>
          <a:p>
            <a:endParaRPr lang="en-US" altLang="zh-CN" sz="2400" b="1" dirty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函数</a:t>
            </a:r>
            <a:r>
              <a:rPr lang="zh-CN" altLang="en-US" sz="2800" dirty="0"/>
              <a:t>语句</a:t>
            </a:r>
          </a:p>
          <a:p>
            <a:pPr marL="457200" lvl="1" indent="0">
              <a:buNone/>
            </a:pPr>
            <a:r>
              <a:rPr lang="en-US" altLang="zh-CN" sz="2400" b="1" dirty="0" err="1">
                <a:latin typeface="Courier New" pitchFamily="49" charset="0"/>
              </a:rPr>
              <a:t>printf</a:t>
            </a:r>
            <a:r>
              <a:rPr lang="en-US" altLang="zh-CN" sz="2400" b="1" dirty="0">
                <a:latin typeface="Courier New" pitchFamily="49" charset="0"/>
              </a:rPr>
              <a:t>("%d\n", 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en-US" altLang="zh-CN" sz="2400" b="1" dirty="0">
              <a:latin typeface="Courier New" pitchFamily="49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zh-CN" altLang="en-US" sz="2800" dirty="0"/>
              <a:t>函数表达式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 New" pitchFamily="49" charset="0"/>
              </a:rPr>
              <a:t>(c + d * max(</a:t>
            </a:r>
            <a:r>
              <a:rPr lang="en-US" altLang="zh-CN" sz="2400" b="1" dirty="0" err="1">
                <a:latin typeface="Courier New" pitchFamily="49" charset="0"/>
              </a:rPr>
              <a:t>a,b</a:t>
            </a:r>
            <a:r>
              <a:rPr lang="en-US" altLang="zh-CN" sz="2400" b="1" dirty="0">
                <a:latin typeface="Courier New" pitchFamily="49" charset="0"/>
              </a:rPr>
              <a:t>)) % </a:t>
            </a:r>
            <a:r>
              <a:rPr lang="en-US" altLang="zh-CN" sz="2400" b="1" dirty="0" smtClean="0">
                <a:latin typeface="Courier New" pitchFamily="49" charset="0"/>
              </a:rPr>
              <a:t>e</a:t>
            </a:r>
          </a:p>
          <a:p>
            <a:pPr marL="457200" lvl="1" indent="0">
              <a:buNone/>
            </a:pPr>
            <a:endParaRPr lang="en-US" altLang="zh-CN" sz="2400" b="1" dirty="0">
              <a:latin typeface="Courier New" pitchFamily="49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zh-CN" altLang="en-US" sz="2800" dirty="0"/>
              <a:t>作为</a:t>
            </a:r>
            <a:r>
              <a:rPr lang="zh-CN" altLang="en-US" sz="2800" dirty="0" smtClean="0"/>
              <a:t>函数</a:t>
            </a:r>
            <a:r>
              <a:rPr lang="zh-CN" altLang="en-US" sz="2800" dirty="0"/>
              <a:t>参数</a:t>
            </a:r>
          </a:p>
          <a:p>
            <a:pPr marL="457200" lvl="1" indent="0">
              <a:buNone/>
            </a:pPr>
            <a:r>
              <a:rPr lang="en-US" altLang="zh-CN" sz="2400" b="1" dirty="0" err="1">
                <a:latin typeface="Courier New" pitchFamily="49" charset="0"/>
              </a:rPr>
              <a:t>gcd</a:t>
            </a:r>
            <a:r>
              <a:rPr lang="en-US" altLang="zh-CN" sz="2400" b="1" dirty="0">
                <a:latin typeface="Courier New" pitchFamily="49" charset="0"/>
              </a:rPr>
              <a:t>(max(</a:t>
            </a:r>
            <a:r>
              <a:rPr lang="en-US" altLang="zh-CN" sz="2400" b="1" dirty="0" err="1">
                <a:latin typeface="Courier New" pitchFamily="49" charset="0"/>
              </a:rPr>
              <a:t>a,b</a:t>
            </a:r>
            <a:r>
              <a:rPr lang="en-US" altLang="zh-CN" sz="2400" b="1" dirty="0">
                <a:latin typeface="Courier New" pitchFamily="49" charset="0"/>
              </a:rPr>
              <a:t>), min(c, d))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purl.org/dc/elements/1.1/"/>
    <ds:schemaRef ds:uri="http://purl.org/dc/terms/"/>
    <ds:schemaRef ds:uri="http://schemas.microsoft.com/sharepoint/v3"/>
    <ds:schemaRef ds:uri="http://purl.org/dc/dcmitype/"/>
    <ds:schemaRef ds:uri="6dc4bcd6-49db-4c07-9060-8acfc67cef9f"/>
    <ds:schemaRef ds:uri="fb0879af-3eba-417a-a55a-ffe6dcd6ca7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5110</Words>
  <Application>Microsoft Office PowerPoint</Application>
  <PresentationFormat>宽屏</PresentationFormat>
  <Paragraphs>919</Paragraphs>
  <Slides>57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Gill Sans SemiBold</vt:lpstr>
      <vt:lpstr>Microsoft YaHei UI</vt:lpstr>
      <vt:lpstr>华文楷体</vt:lpstr>
      <vt:lpstr>华文新魏</vt:lpstr>
      <vt:lpstr>华文行楷</vt:lpstr>
      <vt:lpstr>楷体_GB2312</vt:lpstr>
      <vt:lpstr>宋体</vt:lpstr>
      <vt:lpstr>Arial</vt:lpstr>
      <vt:lpstr>Calibri</vt:lpstr>
      <vt:lpstr>Calibri Light</vt:lpstr>
      <vt:lpstr>Courier New</vt:lpstr>
      <vt:lpstr>Helvetica</vt:lpstr>
      <vt:lpstr>Tahoma</vt:lpstr>
      <vt:lpstr>Times New Roman</vt:lpstr>
      <vt:lpstr>Wingdings</vt:lpstr>
      <vt:lpstr>Wingdings 2</vt:lpstr>
      <vt:lpstr>Office 主题</vt:lpstr>
      <vt:lpstr>计算机程序设计</vt:lpstr>
      <vt:lpstr>第6章 函数</vt:lpstr>
      <vt:lpstr>6.1 函数和模块化</vt:lpstr>
      <vt:lpstr>6.1 函数和模块化</vt:lpstr>
      <vt:lpstr>6.1 函数和模块化</vt:lpstr>
      <vt:lpstr>6.2 函数的定义</vt:lpstr>
      <vt:lpstr>6.2 函数的定义</vt:lpstr>
      <vt:lpstr>6.3 函数的调用 </vt:lpstr>
      <vt:lpstr>6.3 函数的调用 </vt:lpstr>
      <vt:lpstr>6.3 函数的调用 </vt:lpstr>
      <vt:lpstr>函数声明举例 (1)</vt:lpstr>
      <vt:lpstr>函数声明举例 (2)</vt:lpstr>
      <vt:lpstr>函数声明举例 (3)</vt:lpstr>
      <vt:lpstr>6.3 函数的调用</vt:lpstr>
      <vt:lpstr>return语句执行：</vt:lpstr>
      <vt:lpstr>6.3 函数的调用</vt:lpstr>
      <vt:lpstr>6.3 函数的调用</vt:lpstr>
      <vt:lpstr>函数嵌套调用的例子</vt:lpstr>
      <vt:lpstr>6.4 参数传递</vt:lpstr>
      <vt:lpstr>6.4 参数传递</vt:lpstr>
      <vt:lpstr>6.4 参数传递</vt:lpstr>
      <vt:lpstr>参数传递举例 （1）</vt:lpstr>
      <vt:lpstr>参数传递举例（2）</vt:lpstr>
      <vt:lpstr>6.5 数组作为函数参数</vt:lpstr>
      <vt:lpstr>6.5 数组作为函数参数</vt:lpstr>
      <vt:lpstr>6.5 数组作为函数参数</vt:lpstr>
      <vt:lpstr>6.5 数组作为函数参数</vt:lpstr>
      <vt:lpstr>6.5 数组作为函数参数</vt:lpstr>
      <vt:lpstr>6.5 数组作为函数参数</vt:lpstr>
      <vt:lpstr>6.5 数组作为函数参数</vt:lpstr>
      <vt:lpstr>6.6 递归函数</vt:lpstr>
      <vt:lpstr>6.6 递归函数</vt:lpstr>
      <vt:lpstr>6.6 递归函数</vt:lpstr>
      <vt:lpstr>6.6 递归函数</vt:lpstr>
      <vt:lpstr>6.6 递归函数</vt:lpstr>
      <vt:lpstr>6.6 递归函数</vt:lpstr>
      <vt:lpstr>6.6 递归函数</vt:lpstr>
      <vt:lpstr>6.6 递归函数</vt:lpstr>
      <vt:lpstr>6.7 局部变量和全局变量</vt:lpstr>
      <vt:lpstr>6.7 局部变量和全局变量</vt:lpstr>
      <vt:lpstr>局部变量举例 (1)</vt:lpstr>
      <vt:lpstr>局部变量举例 (2)</vt:lpstr>
      <vt:lpstr>6.7 局部变量和全局变量</vt:lpstr>
      <vt:lpstr>全局变量举例</vt:lpstr>
      <vt:lpstr>全局变量举例</vt:lpstr>
      <vt:lpstr>6.7 局部变量和全局变量</vt:lpstr>
      <vt:lpstr>6.7 局部变量和全局变量</vt:lpstr>
      <vt:lpstr>6.7 局部变量和全局变量</vt:lpstr>
      <vt:lpstr>静态局部变量举例</vt:lpstr>
      <vt:lpstr>非静态外部变量举例 (1)</vt:lpstr>
      <vt:lpstr>非静态外部变量举例 (2)</vt:lpstr>
      <vt:lpstr>使用static外部变量</vt:lpstr>
      <vt:lpstr>6.7 局部变量和全局变量</vt:lpstr>
      <vt:lpstr>6.8 内部函数和外部函数</vt:lpstr>
      <vt:lpstr>6.8 内部函数和外部函数</vt:lpstr>
      <vt:lpstr>习题</vt:lpstr>
      <vt:lpstr>End of this lecture.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2021-12-20T02:50:37Z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