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0" r:id="rId6"/>
    <p:sldId id="280" r:id="rId7"/>
    <p:sldId id="281" r:id="rId8"/>
    <p:sldId id="282" r:id="rId9"/>
    <p:sldId id="283" r:id="rId10"/>
    <p:sldId id="294" r:id="rId11"/>
    <p:sldId id="284" r:id="rId12"/>
    <p:sldId id="285" r:id="rId13"/>
    <p:sldId id="291" r:id="rId14"/>
    <p:sldId id="287" r:id="rId15"/>
    <p:sldId id="288" r:id="rId16"/>
    <p:sldId id="289" r:id="rId17"/>
    <p:sldId id="290" r:id="rId18"/>
    <p:sldId id="295" r:id="rId19"/>
    <p:sldId id="292" r:id="rId20"/>
    <p:sldId id="293" r:id="rId21"/>
    <p:sldId id="277" r:id="rId22"/>
    <p:sldId id="264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0E0CAA-16ED-475F-991C-6007EBF19032}">
          <p14:sldIdLst>
            <p14:sldId id="256"/>
            <p14:sldId id="260"/>
            <p14:sldId id="280"/>
            <p14:sldId id="281"/>
            <p14:sldId id="282"/>
            <p14:sldId id="283"/>
            <p14:sldId id="294"/>
            <p14:sldId id="284"/>
            <p14:sldId id="285"/>
            <p14:sldId id="291"/>
            <p14:sldId id="287"/>
            <p14:sldId id="288"/>
            <p14:sldId id="289"/>
            <p14:sldId id="290"/>
            <p14:sldId id="295"/>
            <p14:sldId id="292"/>
            <p14:sldId id="293"/>
            <p14:sldId id="277"/>
          </p14:sldIdLst>
        </p14:section>
        <p14:section name="无标题节" id="{A53E1EDC-F9B5-4216-8204-4F777C78A7B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74" autoAdjust="0"/>
    <p:restoredTop sz="94674" autoAdjust="0"/>
  </p:normalViewPr>
  <p:slideViewPr>
    <p:cSldViewPr snapToGrid="0" showGuides="1">
      <p:cViewPr varScale="1">
        <p:scale>
          <a:sx n="82" d="100"/>
          <a:sy n="82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2021-11-17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2021-11-17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7F150DF6-7CAD-44B5-A699-612161DC155B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11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049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2356EB-C443-410C-840E-E1B9B85F852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078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7F8BADB4-1696-4446-A295-2140865EA252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16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0784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E44F71C-F90D-4529-85E6-819B2A8D3A9A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3545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D6C9DE2E-40ED-4FB4-A3AE-533041E1C983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4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158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3E132AAC-F2CB-4C4C-8423-3585487A9067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5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389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A84BE8B3-C220-4C64-A706-AC75634AEA7B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6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337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A84BE8B3-C220-4C64-A706-AC75634AEA7B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7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284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965C603D-0E82-453D-A55E-08F90FFEF837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8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2356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fld id="{E775340E-9DA6-4DFB-B3E4-68895915B4FE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9</a:t>
            </a:fld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695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带参宏定义举例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参数前的</a:t>
            </a:r>
            <a:r>
              <a:rPr lang="en-US" altLang="zh-CN" b="1" dirty="0" smtClean="0"/>
              <a:t>#</a:t>
            </a:r>
          </a:p>
          <a:p>
            <a:pPr lvl="1"/>
            <a:r>
              <a:rPr lang="zh-CN" altLang="en-US" dirty="0"/>
              <a:t>此处</a:t>
            </a:r>
            <a:r>
              <a:rPr lang="zh-CN" altLang="en-US" dirty="0" smtClean="0"/>
              <a:t>参数本身作为</a:t>
            </a:r>
            <a:r>
              <a:rPr lang="zh-CN" altLang="en-US" b="1" dirty="0" smtClean="0"/>
              <a:t>字符串</a:t>
            </a:r>
            <a:r>
              <a:rPr lang="zh-CN" altLang="en-US" dirty="0" smtClean="0"/>
              <a:t>出现，而不是替换其值。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 err="1"/>
              <a:t>get_string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)   </a:t>
            </a:r>
            <a:r>
              <a:rPr lang="en-US" altLang="zh-CN" dirty="0">
                <a:solidFill>
                  <a:srgbClr val="FF0000"/>
                </a:solidFill>
              </a:rPr>
              <a:t>#n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(“%s”,     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get_string</a:t>
            </a:r>
            <a:r>
              <a:rPr lang="en-US" altLang="zh-CN" dirty="0" smtClean="0"/>
              <a:t>( </a:t>
            </a:r>
            <a:r>
              <a:rPr lang="en-US" altLang="zh-CN" dirty="0" err="1" smtClean="0">
                <a:solidFill>
                  <a:srgbClr val="FF0000"/>
                </a:solidFill>
              </a:rPr>
              <a:t>Macro_self</a:t>
            </a:r>
            <a:r>
              <a:rPr lang="en-US" altLang="zh-CN" dirty="0" smtClean="0"/>
              <a:t>)  );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输出：</a:t>
            </a:r>
            <a:r>
              <a:rPr lang="en-US" altLang="zh-CN" b="1" dirty="0" err="1" smtClean="0"/>
              <a:t>Macro_self</a:t>
            </a:r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363308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test(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\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#A</a:t>
            </a:r>
            <a:r>
              <a:rPr lang="en-US" altLang="zh-CN" dirty="0"/>
              <a:t> ": %</a:t>
            </a:r>
            <a:r>
              <a:rPr lang="en-US" altLang="zh-CN" dirty="0" err="1"/>
              <a:t>zu</a:t>
            </a:r>
            <a:r>
              <a:rPr lang="en-US" altLang="zh-CN" dirty="0"/>
              <a:t> Bytes\n</a:t>
            </a:r>
            <a:r>
              <a:rPr lang="en-US" altLang="zh-CN" dirty="0" smtClean="0"/>
              <a:t>",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char array[12];</a:t>
            </a:r>
          </a:p>
          <a:p>
            <a:pPr marL="0" indent="0">
              <a:buNone/>
            </a:pPr>
            <a:r>
              <a:rPr lang="en-US" altLang="zh-CN" dirty="0"/>
              <a:t>  test(array);</a:t>
            </a:r>
          </a:p>
          <a:p>
            <a:pPr marL="0" indent="0">
              <a:buNone/>
            </a:pPr>
            <a:r>
              <a:rPr lang="en-US" altLang="zh-CN" dirty="0"/>
              <a:t>  test('a');</a:t>
            </a:r>
          </a:p>
          <a:p>
            <a:pPr marL="0" indent="0">
              <a:buNone/>
            </a:pPr>
            <a:r>
              <a:rPr lang="en-US" altLang="zh-CN" dirty="0"/>
              <a:t>  test("a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r>
              <a:rPr lang="en-US" altLang="zh-CN" dirty="0" smtClean="0"/>
              <a:t>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600" y="4881140"/>
            <a:ext cx="1943371" cy="8002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02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7.3 </a:t>
            </a:r>
            <a:r>
              <a:rPr lang="zh-CN" altLang="en-US" dirty="0" smtClean="0"/>
              <a:t>条件编译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条件编译</a:t>
            </a:r>
          </a:p>
          <a:p>
            <a:pPr lvl="1"/>
            <a:r>
              <a:rPr lang="zh-CN" altLang="en-US" sz="2400"/>
              <a:t>对某些部分的源程序指定编译的条件</a:t>
            </a:r>
          </a:p>
          <a:p>
            <a:pPr lvl="1"/>
            <a:r>
              <a:rPr lang="zh-CN" altLang="en-US" sz="2400"/>
              <a:t>可以减少被编译的语句，减少目标程序的长度，减少运行时间</a:t>
            </a:r>
          </a:p>
          <a:p>
            <a:pPr lvl="1"/>
            <a:r>
              <a:rPr lang="zh-CN" altLang="en-US" sz="2400"/>
              <a:t>有利于移植程序，增加程序的灵活性</a:t>
            </a:r>
          </a:p>
          <a:p>
            <a:r>
              <a:rPr lang="zh-CN" altLang="en-US"/>
              <a:t>命令形式</a:t>
            </a:r>
          </a:p>
          <a:p>
            <a:pPr lvl="1"/>
            <a:r>
              <a:rPr lang="en-US" altLang="zh-CN" sz="2400" b="1">
                <a:latin typeface="Courier New" pitchFamily="49" charset="0"/>
              </a:rPr>
              <a:t>#ifdef...#else...#endif</a:t>
            </a:r>
          </a:p>
          <a:p>
            <a:pPr lvl="1"/>
            <a:r>
              <a:rPr lang="en-US" altLang="zh-CN" sz="2400" b="1">
                <a:latin typeface="Courier New" pitchFamily="49" charset="0"/>
              </a:rPr>
              <a:t>#ifndef...#else...#endif</a:t>
            </a:r>
          </a:p>
          <a:p>
            <a:pPr lvl="1"/>
            <a:r>
              <a:rPr lang="en-US" altLang="zh-CN" sz="2400" b="1">
                <a:latin typeface="Courier New" pitchFamily="49" charset="0"/>
              </a:rPr>
              <a:t>#if...#else...#endif</a:t>
            </a:r>
          </a:p>
        </p:txBody>
      </p:sp>
    </p:spTree>
    <p:extLst>
      <p:ext uri="{BB962C8B-B14F-4D97-AF65-F5344CB8AC3E}">
        <p14:creationId xmlns:p14="http://schemas.microsoft.com/office/powerpoint/2010/main" val="3559903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条件编译的三种形式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341439"/>
            <a:ext cx="8435975" cy="47847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dirty="0" smtClean="0"/>
              <a:t>第一种形式：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en-US" altLang="zh-CN" sz="2400" b="1" dirty="0"/>
              <a:t>#</a:t>
            </a:r>
            <a:r>
              <a:rPr lang="en-US" altLang="zh-CN" sz="2400" b="1" dirty="0" err="1"/>
              <a:t>ifdef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标识符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zh-CN" altLang="en-US" sz="2400" b="1" dirty="0"/>
              <a:t>  程序段</a:t>
            </a:r>
            <a:r>
              <a:rPr lang="en-US" altLang="zh-CN" sz="2400" b="1" dirty="0"/>
              <a:t>1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en-US" altLang="zh-CN" sz="2400" b="1" dirty="0"/>
              <a:t>#else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程序段</a:t>
            </a:r>
            <a:r>
              <a:rPr lang="en-US" altLang="zh-CN" sz="2400" b="1" dirty="0"/>
              <a:t>2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en-US" altLang="zh-CN" sz="2400" b="1" dirty="0"/>
              <a:t>#</a:t>
            </a:r>
            <a:r>
              <a:rPr lang="en-US" altLang="zh-CN" sz="2400" b="1" dirty="0" err="1"/>
              <a:t>endif</a:t>
            </a:r>
            <a:endParaRPr lang="en-US" altLang="zh-CN" sz="2400" b="1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dirty="0"/>
              <a:t>功能是，如果标识符已被 </a:t>
            </a:r>
            <a:r>
              <a:rPr lang="en-US" altLang="zh-CN" dirty="0"/>
              <a:t>#define</a:t>
            </a:r>
            <a:r>
              <a:rPr lang="zh-CN" altLang="en-US" dirty="0"/>
              <a:t>命令定义过则对程序段</a:t>
            </a:r>
            <a:r>
              <a:rPr lang="en-US" altLang="zh-CN" dirty="0"/>
              <a:t>1</a:t>
            </a:r>
            <a:r>
              <a:rPr lang="zh-CN" altLang="en-US" dirty="0"/>
              <a:t>进行编译；否则对程序段</a:t>
            </a:r>
            <a:r>
              <a:rPr lang="en-US" altLang="zh-CN" dirty="0"/>
              <a:t>2</a:t>
            </a:r>
            <a:r>
              <a:rPr lang="zh-CN" altLang="en-US" dirty="0"/>
              <a:t>进行编译。</a:t>
            </a:r>
            <a:endParaRPr lang="en-US" altLang="zh-CN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dirty="0"/>
              <a:t>如果没有程序段</a:t>
            </a:r>
            <a:r>
              <a:rPr lang="en-US" altLang="zh-CN" dirty="0"/>
              <a:t>2(</a:t>
            </a:r>
            <a:r>
              <a:rPr lang="zh-CN" altLang="en-US" dirty="0"/>
              <a:t>为空</a:t>
            </a:r>
            <a:r>
              <a:rPr lang="en-US" altLang="zh-CN" dirty="0"/>
              <a:t>)</a:t>
            </a:r>
            <a:r>
              <a:rPr lang="zh-CN" altLang="en-US" dirty="0"/>
              <a:t>，本格式中的</a:t>
            </a:r>
            <a:r>
              <a:rPr lang="en-US" altLang="zh-CN" dirty="0"/>
              <a:t>#else</a:t>
            </a:r>
            <a:r>
              <a:rPr lang="zh-CN" altLang="en-US" dirty="0"/>
              <a:t>可以没有，即：</a:t>
            </a:r>
            <a:endParaRPr lang="zh-CN" altLang="en-US" b="1" dirty="0" smtClean="0"/>
          </a:p>
          <a:p>
            <a:pPr marL="1371600" lvl="2" indent="-457200">
              <a:lnSpc>
                <a:spcPct val="80000"/>
              </a:lnSpc>
              <a:buNone/>
            </a:pPr>
            <a:r>
              <a:rPr lang="en-US" altLang="zh-CN" sz="2400" b="1" dirty="0"/>
              <a:t>#</a:t>
            </a:r>
            <a:r>
              <a:rPr lang="en-US" altLang="zh-CN" sz="2400" b="1" dirty="0" err="1"/>
              <a:t>ifdef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标识符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zh-CN" altLang="en-US" sz="2400" b="1" dirty="0"/>
              <a:t>程序段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en-US" altLang="zh-CN" sz="2400" b="1" dirty="0"/>
              <a:t>#</a:t>
            </a:r>
            <a:r>
              <a:rPr lang="en-US" altLang="zh-CN" sz="2400" b="1" dirty="0" err="1"/>
              <a:t>endif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2504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条件编译的三种形式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sz="2800" dirty="0"/>
              <a:t>第二种形式：</a:t>
            </a:r>
          </a:p>
          <a:p>
            <a:pPr marL="609600" indent="-609600"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#</a:t>
            </a:r>
            <a:r>
              <a:rPr lang="en-US" altLang="zh-CN" b="1" dirty="0" err="1"/>
              <a:t>ifndef</a:t>
            </a:r>
            <a:r>
              <a:rPr lang="en-US" altLang="zh-CN" b="1" dirty="0"/>
              <a:t> </a:t>
            </a:r>
            <a:r>
              <a:rPr lang="zh-CN" altLang="en-US" b="1" dirty="0"/>
              <a:t>标识符  </a:t>
            </a:r>
          </a:p>
          <a:p>
            <a:pPr marL="609600" indent="-609600">
              <a:buNone/>
            </a:pPr>
            <a:r>
              <a:rPr lang="zh-CN" altLang="en-US" b="1" dirty="0"/>
              <a:t>        程序段</a:t>
            </a:r>
            <a:r>
              <a:rPr lang="en-US" altLang="zh-CN" b="1" dirty="0"/>
              <a:t>1  </a:t>
            </a:r>
          </a:p>
          <a:p>
            <a:pPr marL="609600" indent="-609600">
              <a:buNone/>
            </a:pPr>
            <a:r>
              <a:rPr lang="en-US" altLang="zh-CN" b="1" dirty="0"/>
              <a:t> #else  </a:t>
            </a:r>
          </a:p>
          <a:p>
            <a:pPr marL="609600" indent="-609600">
              <a:buNone/>
            </a:pPr>
            <a:r>
              <a:rPr lang="en-US" altLang="zh-CN" b="1" dirty="0"/>
              <a:t>        </a:t>
            </a:r>
            <a:r>
              <a:rPr lang="zh-CN" altLang="en-US" b="1" dirty="0"/>
              <a:t>程序段</a:t>
            </a:r>
            <a:r>
              <a:rPr lang="en-US" altLang="zh-CN" b="1" dirty="0"/>
              <a:t>2  </a:t>
            </a:r>
          </a:p>
          <a:p>
            <a:pPr marL="609600" indent="-609600">
              <a:buNone/>
            </a:pPr>
            <a:r>
              <a:rPr lang="en-US" altLang="zh-CN" b="1" dirty="0"/>
              <a:t> #</a:t>
            </a:r>
            <a:r>
              <a:rPr lang="en-US" altLang="zh-CN" b="1" dirty="0" err="1"/>
              <a:t>endif</a:t>
            </a:r>
            <a:endParaRPr lang="en-US" altLang="zh-CN" b="1" dirty="0"/>
          </a:p>
          <a:p>
            <a:pPr marL="609600" indent="-609600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与第一种形式的区别是将</a:t>
            </a:r>
            <a:r>
              <a:rPr lang="zh-CN" altLang="en-US" sz="2800" dirty="0">
                <a:latin typeface="Arial" charset="0"/>
              </a:rPr>
              <a:t>“</a:t>
            </a:r>
            <a:r>
              <a:rPr lang="en-US" altLang="zh-CN" sz="2800" dirty="0" err="1"/>
              <a:t>ifdef</a:t>
            </a:r>
            <a:r>
              <a:rPr lang="en-US" altLang="zh-CN" sz="2800" dirty="0">
                <a:latin typeface="Arial" charset="0"/>
              </a:rPr>
              <a:t>”</a:t>
            </a:r>
            <a:r>
              <a:rPr lang="zh-CN" altLang="en-US" sz="2800" dirty="0"/>
              <a:t>改为</a:t>
            </a:r>
            <a:r>
              <a:rPr lang="zh-CN" altLang="en-US" sz="2800" dirty="0">
                <a:latin typeface="Arial" charset="0"/>
              </a:rPr>
              <a:t>“</a:t>
            </a:r>
            <a:r>
              <a:rPr lang="en-US" altLang="zh-CN" sz="2800" dirty="0" err="1"/>
              <a:t>ifndef</a:t>
            </a:r>
            <a:r>
              <a:rPr lang="en-US" altLang="zh-CN" sz="2800" dirty="0">
                <a:latin typeface="Arial" charset="0"/>
              </a:rPr>
              <a:t>”</a:t>
            </a:r>
            <a:r>
              <a:rPr lang="zh-CN" altLang="en-US" sz="2800" dirty="0"/>
              <a:t>。它的功能是，如果标识符未被</a:t>
            </a:r>
            <a:r>
              <a:rPr lang="en-US" altLang="zh-CN" sz="2800" dirty="0"/>
              <a:t>#define</a:t>
            </a:r>
            <a:r>
              <a:rPr lang="zh-CN" altLang="en-US" sz="2800" dirty="0"/>
              <a:t>命令定义过则对程序段</a:t>
            </a:r>
            <a:r>
              <a:rPr lang="en-US" altLang="zh-CN" sz="2800" dirty="0"/>
              <a:t>1</a:t>
            </a:r>
            <a:r>
              <a:rPr lang="zh-CN" altLang="en-US" sz="2800" dirty="0"/>
              <a:t>进行编译，否则对程序段</a:t>
            </a:r>
            <a:r>
              <a:rPr lang="en-US" altLang="zh-CN" sz="2800" dirty="0"/>
              <a:t>2</a:t>
            </a:r>
            <a:r>
              <a:rPr lang="zh-CN" altLang="en-US" sz="2800" dirty="0"/>
              <a:t>进行编译。这与第一种形式的功能正相反。</a:t>
            </a:r>
          </a:p>
        </p:txBody>
      </p:sp>
    </p:spTree>
    <p:extLst>
      <p:ext uri="{BB962C8B-B14F-4D97-AF65-F5344CB8AC3E}">
        <p14:creationId xmlns:p14="http://schemas.microsoft.com/office/powerpoint/2010/main" val="2585753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条件编译的三种形式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sz="2800" dirty="0"/>
              <a:t>第三种形式：</a:t>
            </a:r>
          </a:p>
          <a:p>
            <a:pPr marL="609600" indent="-60960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#if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常量表达式</a:t>
            </a:r>
          </a:p>
          <a:p>
            <a:pPr marL="609600" indent="-60960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	程序段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marL="609600" indent="-60960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#else  </a:t>
            </a:r>
          </a:p>
          <a:p>
            <a:pPr marL="609600" indent="-60960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程序段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609600" indent="-60960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endif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>
              <a:buNone/>
            </a:pPr>
            <a:r>
              <a:rPr lang="zh-CN" altLang="en-US" sz="2800" dirty="0"/>
              <a:t>它的功能是，如常量表达式的值为真</a:t>
            </a:r>
            <a:r>
              <a:rPr lang="en-US" altLang="zh-CN" sz="2800" dirty="0"/>
              <a:t>(</a:t>
            </a:r>
            <a:r>
              <a:rPr lang="zh-CN" altLang="en-US" sz="2800" dirty="0"/>
              <a:t>非</a:t>
            </a:r>
            <a:r>
              <a:rPr lang="en-US" altLang="zh-CN" sz="2800" dirty="0"/>
              <a:t>0)</a:t>
            </a:r>
            <a:r>
              <a:rPr lang="zh-CN" altLang="en-US" sz="2800" dirty="0"/>
              <a:t>，则对程序段</a:t>
            </a:r>
            <a:r>
              <a:rPr lang="en-US" altLang="zh-CN" sz="2800" dirty="0"/>
              <a:t>1 </a:t>
            </a:r>
            <a:r>
              <a:rPr lang="zh-CN" altLang="en-US" sz="2800" dirty="0"/>
              <a:t>进行编译，否则对程序段</a:t>
            </a:r>
            <a:r>
              <a:rPr lang="en-US" altLang="zh-CN" sz="2800" dirty="0"/>
              <a:t>2</a:t>
            </a:r>
            <a:r>
              <a:rPr lang="zh-CN" altLang="en-US" sz="2800" dirty="0"/>
              <a:t>进行编译。因此可以使程序在不同条件下，完成不同的功能。</a:t>
            </a:r>
          </a:p>
        </p:txBody>
      </p:sp>
    </p:spTree>
    <p:extLst>
      <p:ext uri="{BB962C8B-B14F-4D97-AF65-F5344CB8AC3E}">
        <p14:creationId xmlns:p14="http://schemas.microsoft.com/office/powerpoint/2010/main" val="85450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条件编译举例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#if PROCESSOR == x86</a:t>
            </a:r>
            <a:b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/*C-code for Intel x86 */</a:t>
            </a:r>
            <a:endParaRPr lang="en-US" altLang="zh-CN" sz="2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PROCESSOR 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 X86_64</a:t>
            </a:r>
            <a:b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/*C-code for Intel/AMD x86_64 */</a:t>
            </a:r>
            <a:endParaRPr lang="en-US" altLang="zh-CN" sz="2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PROCESSOR 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 PPC</a:t>
            </a:r>
            <a:b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/*C-code for IBM PowerPC */</a:t>
            </a:r>
            <a:endParaRPr lang="en-US" altLang="zh-CN" sz="2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b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#error PROCESSOR not supported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endif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1021" y="5622588"/>
            <a:ext cx="7217924" cy="461665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zh-CN" altLang="en-US" sz="2400" b="1" dirty="0" smtClean="0">
                <a:latin typeface="Courier New" panose="02070309020205020404" pitchFamily="49" charset="0"/>
              </a:rPr>
              <a:t>编译命令： 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gcc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–D PROCESSOR=X86 ...</a:t>
            </a:r>
          </a:p>
        </p:txBody>
      </p:sp>
    </p:spTree>
    <p:extLst>
      <p:ext uri="{BB962C8B-B14F-4D97-AF65-F5344CB8AC3E}">
        <p14:creationId xmlns:p14="http://schemas.microsoft.com/office/powerpoint/2010/main" val="19654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 </a:t>
            </a:r>
            <a:r>
              <a:rPr lang="zh-CN" altLang="en-US" dirty="0" smtClean="0"/>
              <a:t>文件包含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一般形式</a:t>
            </a:r>
          </a:p>
          <a:p>
            <a:pPr lvl="1"/>
            <a:r>
              <a:rPr lang="en-US" altLang="zh-CN" sz="2400" b="1">
                <a:latin typeface="Courier New" pitchFamily="49" charset="0"/>
              </a:rPr>
              <a:t>#include "filename"</a:t>
            </a:r>
          </a:p>
          <a:p>
            <a:pPr lvl="1"/>
            <a:r>
              <a:rPr lang="en-US" altLang="zh-CN" sz="2400" b="1">
                <a:latin typeface="Courier New" pitchFamily="49" charset="0"/>
              </a:rPr>
              <a:t>#include &lt;filename&gt;</a:t>
            </a:r>
          </a:p>
          <a:p>
            <a:r>
              <a:rPr lang="zh-CN" altLang="en-US"/>
              <a:t>说明</a:t>
            </a:r>
          </a:p>
          <a:p>
            <a:pPr lvl="1"/>
            <a:r>
              <a:rPr lang="zh-CN" altLang="en-US" sz="2400"/>
              <a:t>把另一个源文件的全部内容包含进来</a:t>
            </a:r>
          </a:p>
          <a:p>
            <a:pPr lvl="1"/>
            <a:r>
              <a:rPr lang="zh-CN" altLang="en-US" sz="2400"/>
              <a:t>预编译后，它们已成为一个文件</a:t>
            </a:r>
          </a:p>
          <a:p>
            <a:pPr lvl="1"/>
            <a:r>
              <a:rPr lang="zh-CN" altLang="en-US" sz="2400"/>
              <a:t>头文件的扩展名一般用</a:t>
            </a:r>
            <a:r>
              <a:rPr lang="en-US" altLang="zh-CN" sz="2400" b="1">
                <a:latin typeface="Courier New" pitchFamily="49" charset="0"/>
              </a:rPr>
              <a:t>.h</a:t>
            </a:r>
            <a:r>
              <a:rPr lang="zh-CN" altLang="en-US" sz="2400">
                <a:latin typeface="Courier New" pitchFamily="49" charset="0"/>
              </a:rPr>
              <a:t>，但并非规定</a:t>
            </a:r>
          </a:p>
          <a:p>
            <a:pPr lvl="1"/>
            <a:r>
              <a:rPr lang="zh-CN" altLang="en-US" sz="2400"/>
              <a:t>调用库函数一般使用</a:t>
            </a:r>
            <a:r>
              <a:rPr lang="en-US" altLang="zh-CN" sz="2400" b="1">
                <a:latin typeface="Courier New" pitchFamily="49" charset="0"/>
              </a:rPr>
              <a:t>&lt;&gt;</a:t>
            </a:r>
            <a:r>
              <a:rPr lang="zh-CN" altLang="en-US" sz="2400"/>
              <a:t>，也可以使用</a:t>
            </a:r>
            <a:r>
              <a:rPr lang="en-US" altLang="zh-CN" sz="2400" b="1">
                <a:latin typeface="Courier New" pitchFamily="49" charset="0"/>
              </a:rPr>
              <a:t>""</a:t>
            </a:r>
          </a:p>
          <a:p>
            <a:pPr lvl="1"/>
            <a:r>
              <a:rPr lang="zh-CN" altLang="en-US" sz="2400"/>
              <a:t>调用用户编写的头文件应使用</a:t>
            </a:r>
            <a:r>
              <a:rPr lang="en-US" altLang="zh-CN" sz="2400" b="1">
                <a:latin typeface="Courier New" pitchFamily="49" charset="0"/>
              </a:rPr>
              <a:t>""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330722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17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 guard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哨兵”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为了避免重复包含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利用编译条件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(file1.h)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</a:t>
            </a:r>
            <a:r>
              <a:rPr lang="en-US" altLang="zh-CN" dirty="0" smtClean="0"/>
              <a:t> FILE1_H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smtClean="0"/>
              <a:t>FILE1_H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( file1.h</a:t>
            </a:r>
            <a:r>
              <a:rPr lang="zh-CN" altLang="en-US" dirty="0" smtClean="0"/>
              <a:t>的其他内容写在这里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这样</a:t>
            </a:r>
            <a:r>
              <a:rPr lang="en-US" altLang="zh-CN" dirty="0"/>
              <a:t>file1.h</a:t>
            </a:r>
            <a:r>
              <a:rPr lang="zh-CN" altLang="en-US" dirty="0" smtClean="0"/>
              <a:t>的内容只被包含一次，不管</a:t>
            </a:r>
            <a:r>
              <a:rPr lang="en-US" altLang="zh-CN" dirty="0" smtClean="0"/>
              <a:t>#include “file1.h”</a:t>
            </a:r>
            <a:r>
              <a:rPr lang="zh-CN" altLang="en-US" dirty="0" smtClean="0"/>
              <a:t>出现几次。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根据条件包含头文件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zh-CN" smtClean="0"/>
              <a:pPr/>
              <a:t>18</a:t>
            </a:fld>
            <a:endParaRPr lang="zh-CN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5799" y="1524000"/>
            <a:ext cx="10766425" cy="4648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#if SYSTEM == SYSV</a:t>
            </a:r>
            <a:b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#define HDR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sysv.h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SYSTEM == BSD</a:t>
            </a:r>
            <a:b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#define HDR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bsd.h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SYSTEM == MSDOS</a:t>
            </a:r>
            <a:b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#define HDR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msdos.h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b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#define HDR "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default.h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endif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HDR</a:t>
            </a:r>
          </a:p>
          <a:p>
            <a:pPr algn="ctr">
              <a:buFontTx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230007" y="1356997"/>
            <a:ext cx="3877985" cy="1200329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针对不同系统环境的条件编译选项，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选择不同的头文件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30007" y="2910167"/>
            <a:ext cx="4118435" cy="1200329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可以在编译命令中定义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的值：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gcc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–D SYSTEM=BSD …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230007" y="4549813"/>
            <a:ext cx="3647152" cy="92333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常用于操作系统和设备驱动程序中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4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</a:t>
            </a:r>
            <a:r>
              <a:rPr lang="zh-CN" altLang="en-US" dirty="0" smtClean="0"/>
              <a:t>编译预处理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Functions</a:t>
            </a:r>
            <a:r>
              <a:rPr lang="en-US" altLang="zh-CN" dirty="0" smtClean="0"/>
              <a:t> and modules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7.1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预处理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en-US" altLang="zh-CN" dirty="0" smtClean="0"/>
              <a:t>7.2 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7.3 </a:t>
            </a:r>
            <a:r>
              <a:rPr lang="zh-CN" altLang="en-US" dirty="0" smtClean="0"/>
              <a:t>文件</a:t>
            </a:r>
            <a:r>
              <a:rPr lang="zh-CN" altLang="en-US" dirty="0"/>
              <a:t>包含</a:t>
            </a:r>
            <a:endParaRPr lang="en-US" altLang="zh-CN" dirty="0" smtClean="0"/>
          </a:p>
          <a:p>
            <a:pPr lv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7.4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条件编译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7.1 </a:t>
            </a:r>
            <a:r>
              <a:rPr lang="zh-CN" altLang="en-US" dirty="0" smtClean="0"/>
              <a:t>预处理 </a:t>
            </a:r>
            <a:r>
              <a:rPr lang="en-US" altLang="zh-CN" dirty="0" smtClean="0"/>
              <a:t>(Preprocessor)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b="1" dirty="0" smtClean="0"/>
              <a:t>编译之前</a:t>
            </a:r>
            <a:r>
              <a:rPr lang="zh-CN" altLang="en-US" dirty="0" smtClean="0"/>
              <a:t>对源程序进行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预处理</a:t>
            </a:r>
            <a:r>
              <a:rPr lang="zh-CN" altLang="en-US" dirty="0" smtClean="0">
                <a:latin typeface="Arial" charset="0"/>
              </a:rPr>
              <a:t>”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预处理</a:t>
            </a:r>
            <a:r>
              <a:rPr lang="zh-CN" altLang="en-US" b="1" dirty="0" smtClean="0"/>
              <a:t>命令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语句，末尾没有分号</a:t>
            </a:r>
          </a:p>
          <a:p>
            <a:pPr lvl="1"/>
            <a:r>
              <a:rPr lang="zh-CN" altLang="en-US" dirty="0" smtClean="0"/>
              <a:t>预处理命令不在可执行文件中执行</a:t>
            </a:r>
          </a:p>
          <a:p>
            <a:pPr lvl="1"/>
            <a:r>
              <a:rPr lang="zh-CN" altLang="en-US" dirty="0" smtClean="0"/>
              <a:t>预处理命令都以</a:t>
            </a:r>
            <a:r>
              <a:rPr lang="en-US" altLang="zh-CN" b="1" dirty="0" smtClean="0">
                <a:latin typeface="Courier New" pitchFamily="49" charset="0"/>
              </a:rPr>
              <a:t>#</a:t>
            </a:r>
            <a:r>
              <a:rPr lang="zh-CN" altLang="en-US" dirty="0" smtClean="0"/>
              <a:t>开始</a:t>
            </a:r>
          </a:p>
          <a:p>
            <a:pPr lvl="1"/>
            <a:r>
              <a:rPr lang="zh-CN" altLang="en-US" dirty="0" smtClean="0"/>
              <a:t>包括宏定义、文件包含、条件编译等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举例</a:t>
            </a:r>
          </a:p>
          <a:p>
            <a:pPr lvl="1"/>
            <a:r>
              <a:rPr lang="en-US" altLang="zh-CN" b="1" dirty="0" smtClean="0">
                <a:latin typeface="Courier New" pitchFamily="49" charset="0"/>
              </a:rPr>
              <a:t>#define MAX 1000</a:t>
            </a:r>
          </a:p>
          <a:p>
            <a:pPr lvl="1"/>
            <a:r>
              <a:rPr lang="en-US" altLang="zh-CN" b="1" dirty="0" smtClean="0">
                <a:latin typeface="Courier New" pitchFamily="49" charset="0"/>
              </a:rPr>
              <a:t>#include &lt;</a:t>
            </a:r>
            <a:r>
              <a:rPr lang="en-US" altLang="zh-CN" b="1" dirty="0" err="1" smtClean="0">
                <a:latin typeface="Courier New" pitchFamily="49" charset="0"/>
              </a:rPr>
              <a:t>stdio.h</a:t>
            </a:r>
            <a:r>
              <a:rPr lang="en-US" altLang="zh-CN" b="1" dirty="0" smtClean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086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7.2 </a:t>
            </a:r>
            <a:r>
              <a:rPr lang="zh-CN" altLang="en-US" dirty="0" smtClean="0"/>
              <a:t>宏</a:t>
            </a:r>
            <a:r>
              <a:rPr lang="en-US" altLang="zh-CN" dirty="0" smtClean="0"/>
              <a:t>(Macro)</a:t>
            </a:r>
            <a:r>
              <a:rPr lang="zh-CN" altLang="en-US" dirty="0" smtClean="0"/>
              <a:t>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语言中的宏是可代替一组语句或表达式的一个符号名称，当源程序中需要写这些语句或表达式时，可以用该名称代替。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无</a:t>
            </a:r>
            <a:r>
              <a:rPr lang="zh-CN" altLang="en-US" dirty="0"/>
              <a:t>参数的宏定义</a:t>
            </a:r>
          </a:p>
          <a:p>
            <a:r>
              <a:rPr lang="zh-CN" altLang="en-US" dirty="0"/>
              <a:t>带参数的宏定义</a:t>
            </a:r>
          </a:p>
        </p:txBody>
      </p:sp>
    </p:spTree>
    <p:extLst>
      <p:ext uri="{BB962C8B-B14F-4D97-AF65-F5344CB8AC3E}">
        <p14:creationId xmlns:p14="http://schemas.microsoft.com/office/powerpoint/2010/main" val="3413438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无参数的宏定义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一般形式</a:t>
            </a:r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#define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zh-CN" altLang="en-US" sz="2400" dirty="0">
                <a:latin typeface="Courier New" pitchFamily="49" charset="0"/>
              </a:rPr>
              <a:t>标识符 字符串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sz="2400" dirty="0"/>
              <a:t>把源程序中相应</a:t>
            </a:r>
            <a:r>
              <a:rPr lang="zh-CN" altLang="en-US" sz="2400" dirty="0" smtClean="0"/>
              <a:t>标识符替换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#define</a:t>
            </a:r>
            <a:r>
              <a:rPr lang="zh-CN" altLang="en-US" sz="2400" dirty="0" smtClean="0"/>
              <a:t>定义的字符串</a:t>
            </a:r>
            <a:endParaRPr lang="zh-CN" altLang="en-US" sz="2400" dirty="0"/>
          </a:p>
          <a:p>
            <a:pPr lvl="1"/>
            <a:r>
              <a:rPr lang="zh-CN" altLang="en-US" sz="2400" dirty="0"/>
              <a:t>仅是简单的字符串替换，没有任何语法正确性检查</a:t>
            </a:r>
          </a:p>
          <a:p>
            <a:pPr lvl="1"/>
            <a:r>
              <a:rPr lang="zh-CN" altLang="en-US" sz="2400" dirty="0"/>
              <a:t>有效范围从定义处开始，到文件结束，或者由</a:t>
            </a:r>
            <a:r>
              <a:rPr lang="en-US" altLang="zh-CN" sz="2400" b="1" dirty="0">
                <a:latin typeface="Courier New" pitchFamily="49" charset="0"/>
              </a:rPr>
              <a:t>#</a:t>
            </a:r>
            <a:r>
              <a:rPr lang="en-US" altLang="zh-CN" sz="2400" b="1" dirty="0" err="1">
                <a:latin typeface="Courier New" pitchFamily="49" charset="0"/>
              </a:rPr>
              <a:t>undef</a:t>
            </a:r>
            <a:r>
              <a:rPr lang="zh-CN" altLang="en-US" sz="2400" dirty="0"/>
              <a:t>命令终止作用域</a:t>
            </a:r>
          </a:p>
          <a:p>
            <a:pPr lvl="1"/>
            <a:r>
              <a:rPr lang="zh-CN" altLang="en-US" sz="2400" dirty="0"/>
              <a:t>行末没有分号，如有分号将会被一起</a:t>
            </a:r>
            <a:r>
              <a:rPr lang="zh-CN" altLang="en-US" sz="2400" dirty="0" smtClean="0"/>
              <a:t>替换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宏定义中的替换串为空也是合法的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例如： </a:t>
            </a:r>
            <a:r>
              <a:rPr lang="en-US" altLang="zh-CN" sz="2400" dirty="0" smtClean="0"/>
              <a:t>#define DEBUG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3353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无参宏定义举例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351088" y="1484313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46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R  3.0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PI 3.1415926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L  2*PI*R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begin 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end   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forever for(;;)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 smtClean="0">
                <a:latin typeface="Courier New" pitchFamily="49" charset="0"/>
              </a:rPr>
              <a:t> </a:t>
            </a:r>
            <a:r>
              <a:rPr kumimoji="0" lang="en-US" altLang="zh-CN" b="1" dirty="0">
                <a:latin typeface="Courier New" pitchFamily="49" charset="0"/>
              </a:rPr>
              <a:t>main</a:t>
            </a:r>
            <a:r>
              <a:rPr kumimoji="0" lang="en-US" altLang="zh-CN" b="1" dirty="0" smtClean="0">
                <a:latin typeface="Courier New" pitchFamily="49" charset="0"/>
              </a:rPr>
              <a:t>( void )</a:t>
            </a:r>
            <a:endParaRPr kumimoji="0" lang="en-US" altLang="zh-CN" b="1" dirty="0"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begin        /* {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</a:t>
            </a:r>
            <a:r>
              <a:rPr kumimoji="0" lang="en-US" altLang="zh-CN" b="1" dirty="0" err="1">
                <a:latin typeface="Courier New" pitchFamily="49" charset="0"/>
              </a:rPr>
              <a:t>printf</a:t>
            </a:r>
            <a:r>
              <a:rPr kumimoji="0" lang="en-US" altLang="zh-CN" b="1" dirty="0">
                <a:latin typeface="Courier New" pitchFamily="49" charset="0"/>
              </a:rPr>
              <a:t>("L=%f", L);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</a:t>
            </a:r>
            <a:r>
              <a:rPr kumimoji="0" lang="en-US" altLang="zh-CN" b="1" dirty="0" err="1">
                <a:latin typeface="Courier New" pitchFamily="49" charset="0"/>
              </a:rPr>
              <a:t>undef</a:t>
            </a:r>
            <a:r>
              <a:rPr kumimoji="0" lang="en-US" altLang="zh-CN" b="1" dirty="0">
                <a:latin typeface="Courier New" pitchFamily="49" charset="0"/>
              </a:rPr>
              <a:t> PI    /* </a:t>
            </a:r>
            <a:r>
              <a:rPr kumimoji="0" lang="zh-CN" altLang="en-US" dirty="0">
                <a:latin typeface="Courier New" pitchFamily="49" charset="0"/>
              </a:rPr>
              <a:t>取消对</a:t>
            </a:r>
            <a:r>
              <a:rPr kumimoji="0" lang="en-US" altLang="zh-CN" b="1" dirty="0">
                <a:latin typeface="Courier New" pitchFamily="49" charset="0"/>
              </a:rPr>
              <a:t>PI</a:t>
            </a:r>
            <a:r>
              <a:rPr kumimoji="0" lang="zh-CN" altLang="en-US" dirty="0">
                <a:latin typeface="Courier New" pitchFamily="49" charset="0"/>
              </a:rPr>
              <a:t>的宏定义</a:t>
            </a:r>
            <a:r>
              <a:rPr kumimoji="0" lang="zh-CN" altLang="en-US" b="1" dirty="0">
                <a:latin typeface="Courier New" pitchFamily="49" charset="0"/>
              </a:rPr>
              <a:t> *</a:t>
            </a:r>
            <a:r>
              <a:rPr kumimoji="0" lang="en-US" altLang="zh-CN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forever;  /* for(;;);  </a:t>
            </a:r>
            <a:r>
              <a:rPr kumimoji="0" lang="zh-CN" altLang="en-US" dirty="0">
                <a:latin typeface="Courier New" pitchFamily="49" charset="0"/>
              </a:rPr>
              <a:t>无限循环</a:t>
            </a:r>
            <a:r>
              <a:rPr kumimoji="0" lang="zh-CN" altLang="en-US" b="1" dirty="0">
                <a:latin typeface="Courier New" pitchFamily="49" charset="0"/>
              </a:rPr>
              <a:t> *</a:t>
            </a:r>
            <a:r>
              <a:rPr kumimoji="0" lang="en-US" altLang="zh-CN" b="1" dirty="0">
                <a:latin typeface="Courier New" pitchFamily="49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end          /* } */</a:t>
            </a:r>
          </a:p>
        </p:txBody>
      </p:sp>
    </p:spTree>
    <p:extLst>
      <p:ext uri="{BB962C8B-B14F-4D97-AF65-F5344CB8AC3E}">
        <p14:creationId xmlns:p14="http://schemas.microsoft.com/office/powerpoint/2010/main" val="226285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系统预定义宏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529686" y="1651044"/>
            <a:ext cx="11247155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预定义宏提供了编译环境的信息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 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(“This </a:t>
            </a:r>
            <a:r>
              <a:rPr lang="en-US" altLang="zh-CN" dirty="0"/>
              <a:t>is line %d of file </a:t>
            </a:r>
            <a:r>
              <a:rPr lang="en-US" altLang="zh-CN" dirty="0" smtClean="0"/>
              <a:t>\”%</a:t>
            </a:r>
            <a:r>
              <a:rPr lang="en-US" altLang="zh-CN" dirty="0"/>
              <a:t>s</a:t>
            </a:r>
            <a:r>
              <a:rPr lang="en-US" altLang="zh-CN" dirty="0" smtClean="0"/>
              <a:t>\“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function %s \n",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__LINE__, __FILE__, __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 smtClean="0">
                <a:solidFill>
                  <a:srgbClr val="FF0000"/>
                </a:solidFill>
              </a:rPr>
              <a:t>__ 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82" y="5169581"/>
            <a:ext cx="9240190" cy="679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17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带参数的宏定义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一般形式</a:t>
            </a:r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#define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zh-CN" altLang="en-US" sz="2400" dirty="0">
                <a:latin typeface="Courier New" pitchFamily="49" charset="0"/>
              </a:rPr>
              <a:t>宏名</a:t>
            </a:r>
            <a:r>
              <a:rPr lang="en-US" altLang="zh-CN" sz="2400" b="1" dirty="0">
                <a:latin typeface="Courier New" pitchFamily="49" charset="0"/>
              </a:rPr>
              <a:t>(</a:t>
            </a:r>
            <a:r>
              <a:rPr lang="zh-CN" altLang="en-US" sz="2400" dirty="0">
                <a:latin typeface="Courier New" pitchFamily="49" charset="0"/>
              </a:rPr>
              <a:t>参数表</a:t>
            </a:r>
            <a:r>
              <a:rPr lang="en-US" altLang="zh-CN" sz="2400" b="1" dirty="0">
                <a:latin typeface="Courier New" pitchFamily="49" charset="0"/>
              </a:rPr>
              <a:t>)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zh-CN" altLang="en-US" sz="2400" dirty="0">
                <a:latin typeface="Courier New" pitchFamily="49" charset="0"/>
              </a:rPr>
              <a:t>字符串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sz="2400" dirty="0"/>
              <a:t>宏定义仅是把参数作为字符串做简单替换，而不做任何运算求值和语法检查</a:t>
            </a:r>
          </a:p>
          <a:p>
            <a:pPr lvl="1"/>
            <a:r>
              <a:rPr lang="zh-CN" altLang="en-US" sz="2400" dirty="0"/>
              <a:t>宏名与参数表的括号之间不应有空格</a:t>
            </a:r>
          </a:p>
          <a:p>
            <a:pPr lvl="1"/>
            <a:r>
              <a:rPr lang="zh-CN" altLang="en-US" sz="2400" dirty="0"/>
              <a:t>应注意参数替换后可能出现的语法错误和意料之外的运算</a:t>
            </a:r>
          </a:p>
          <a:p>
            <a:pPr lvl="1"/>
            <a:r>
              <a:rPr lang="zh-CN" altLang="en-US" sz="2400" dirty="0"/>
              <a:t>应在宏定义内容及其中参数两边加上</a:t>
            </a:r>
            <a:r>
              <a:rPr lang="zh-CN" altLang="en-US" sz="2400" dirty="0" smtClean="0"/>
              <a:t>括号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例：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#define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max(A, B)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A) &gt; (B) ? (A) : (B))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21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带参宏定义举例</a:t>
            </a:r>
          </a:p>
        </p:txBody>
      </p:sp>
      <p:sp>
        <p:nvSpPr>
          <p:cNvPr id="10243" name="Rectangle 0"/>
          <p:cNvSpPr>
            <a:spLocks noChangeArrowheads="1"/>
          </p:cNvSpPr>
          <p:nvPr/>
        </p:nvSpPr>
        <p:spPr bwMode="auto">
          <a:xfrm>
            <a:off x="961697" y="1356997"/>
            <a:ext cx="9237991" cy="4951728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82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S1(</a:t>
            </a:r>
            <a:r>
              <a:rPr kumimoji="0" lang="en-US" altLang="zh-CN" b="1" dirty="0" err="1">
                <a:latin typeface="Courier New" pitchFamily="49" charset="0"/>
              </a:rPr>
              <a:t>a,b</a:t>
            </a:r>
            <a:r>
              <a:rPr kumimoji="0" lang="en-US" altLang="zh-CN" b="1" dirty="0">
                <a:latin typeface="Courier New" pitchFamily="49" charset="0"/>
              </a:rPr>
              <a:t>) a*b  </a:t>
            </a:r>
            <a:endParaRPr kumimoji="0" lang="en-US" altLang="zh-CN" b="1" dirty="0" smtClean="0"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smtClean="0">
                <a:latin typeface="Courier New" pitchFamily="49" charset="0"/>
              </a:rPr>
              <a:t>//</a:t>
            </a:r>
            <a:r>
              <a:rPr kumimoji="0" lang="zh-CN" altLang="en-US" b="1" dirty="0">
                <a:latin typeface="Courier New" pitchFamily="49" charset="0"/>
              </a:rPr>
              <a:t>注意，这种形式可能会带来</a:t>
            </a:r>
            <a:r>
              <a:rPr kumimoji="0"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问题</a:t>
            </a:r>
            <a:endParaRPr kumimoji="0"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S2(</a:t>
            </a:r>
            <a:r>
              <a:rPr kumimoji="0" lang="en-US" altLang="zh-CN" b="1" dirty="0" err="1">
                <a:latin typeface="Courier New" pitchFamily="49" charset="0"/>
              </a:rPr>
              <a:t>a,b</a:t>
            </a:r>
            <a:r>
              <a:rPr kumimoji="0" lang="en-US" altLang="zh-CN" b="1" dirty="0">
                <a:latin typeface="Courier New" pitchFamily="49" charset="0"/>
              </a:rPr>
              <a:t>) ((a)*(b))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#define max(</a:t>
            </a:r>
            <a:r>
              <a:rPr kumimoji="0" lang="en-US" altLang="zh-CN" b="1" dirty="0" err="1">
                <a:latin typeface="Courier New" pitchFamily="49" charset="0"/>
              </a:rPr>
              <a:t>a,b</a:t>
            </a:r>
            <a:r>
              <a:rPr kumimoji="0" lang="en-US" altLang="zh-CN" b="1" dirty="0">
                <a:latin typeface="Courier New" pitchFamily="49" charset="0"/>
              </a:rPr>
              <a:t>) ((a)&gt;(b)?(a)</a:t>
            </a:r>
            <a:r>
              <a:rPr kumimoji="0" lang="en-US" altLang="zh-CN" b="1" dirty="0">
                <a:latin typeface="Courier New" pitchFamily="49" charset="0"/>
                <a:sym typeface="Wingdings" pitchFamily="2" charset="2"/>
              </a:rPr>
              <a:t>:(b))</a:t>
            </a:r>
            <a:endParaRPr kumimoji="0" lang="en-US" altLang="zh-CN" b="1" dirty="0">
              <a:latin typeface="Courier New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</a:t>
            </a:r>
            <a:r>
              <a:rPr kumimoji="0" lang="en-US" altLang="zh-CN" b="1" dirty="0" err="1">
                <a:latin typeface="Courier New" pitchFamily="49" charset="0"/>
              </a:rPr>
              <a:t>int</a:t>
            </a:r>
            <a:r>
              <a:rPr kumimoji="0" lang="en-US" altLang="zh-CN" b="1" dirty="0">
                <a:latin typeface="Courier New" pitchFamily="49" charset="0"/>
              </a:rPr>
              <a:t> x=3, y=4, </a:t>
            </a:r>
            <a:r>
              <a:rPr kumimoji="0" lang="en-US" altLang="zh-CN" b="1" dirty="0" err="1">
                <a:latin typeface="Courier New" pitchFamily="49" charset="0"/>
              </a:rPr>
              <a:t>i</a:t>
            </a:r>
            <a:r>
              <a:rPr kumimoji="0" lang="en-US" altLang="zh-CN" b="1" dirty="0">
                <a:latin typeface="Courier New" pitchFamily="49" charset="0"/>
              </a:rPr>
              <a:t>=5, j=6, s, z;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s=S1(</a:t>
            </a:r>
            <a:r>
              <a:rPr kumimoji="0" lang="en-US" altLang="zh-CN" b="1" dirty="0" err="1">
                <a:latin typeface="Courier New" pitchFamily="49" charset="0"/>
              </a:rPr>
              <a:t>x+y</a:t>
            </a:r>
            <a:r>
              <a:rPr kumimoji="0" lang="en-US" altLang="zh-CN" b="1" dirty="0">
                <a:latin typeface="Courier New" pitchFamily="49" charset="0"/>
              </a:rPr>
              <a:t>, x-y);  /* s=</a:t>
            </a:r>
            <a:r>
              <a:rPr kumimoji="0" lang="en-US" altLang="zh-CN" b="1" dirty="0" err="1">
                <a:latin typeface="Courier New" pitchFamily="49" charset="0"/>
              </a:rPr>
              <a:t>x+y</a:t>
            </a:r>
            <a:r>
              <a:rPr kumimoji="0" lang="en-US" altLang="zh-CN" b="1" dirty="0">
                <a:latin typeface="Courier New" pitchFamily="49" charset="0"/>
              </a:rPr>
              <a:t>*x-y; s==11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s=S2(</a:t>
            </a:r>
            <a:r>
              <a:rPr kumimoji="0" lang="en-US" altLang="zh-CN" b="1" dirty="0" err="1">
                <a:latin typeface="Courier New" pitchFamily="49" charset="0"/>
              </a:rPr>
              <a:t>x+y</a:t>
            </a:r>
            <a:r>
              <a:rPr kumimoji="0" lang="en-US" altLang="zh-CN" b="1" dirty="0">
                <a:latin typeface="Courier New" pitchFamily="49" charset="0"/>
              </a:rPr>
              <a:t>, x-y);  /* s=((</a:t>
            </a:r>
            <a:r>
              <a:rPr kumimoji="0" lang="en-US" altLang="zh-CN" b="1" dirty="0" err="1">
                <a:latin typeface="Courier New" pitchFamily="49" charset="0"/>
              </a:rPr>
              <a:t>x+y</a:t>
            </a:r>
            <a:r>
              <a:rPr kumimoji="0" lang="en-US" altLang="zh-CN" b="1" dirty="0">
                <a:latin typeface="Courier New" pitchFamily="49" charset="0"/>
              </a:rPr>
              <a:t>)*(x-y)); s==-7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z=max(</a:t>
            </a:r>
            <a:r>
              <a:rPr kumimoji="0" lang="en-US" altLang="zh-CN" b="1" dirty="0" err="1">
                <a:latin typeface="Courier New" pitchFamily="49" charset="0"/>
              </a:rPr>
              <a:t>i</a:t>
            </a:r>
            <a:r>
              <a:rPr kumimoji="0" lang="en-US" altLang="zh-CN" b="1" dirty="0">
                <a:latin typeface="Courier New" pitchFamily="49" charset="0"/>
              </a:rPr>
              <a:t>++, </a:t>
            </a:r>
            <a:r>
              <a:rPr kumimoji="0" lang="en-US" altLang="zh-CN" b="1" dirty="0" err="1">
                <a:latin typeface="Courier New" pitchFamily="49" charset="0"/>
              </a:rPr>
              <a:t>j++</a:t>
            </a:r>
            <a:r>
              <a:rPr kumimoji="0" lang="en-US" altLang="zh-CN" b="1" dirty="0">
                <a:latin typeface="Courier New" pitchFamily="49" charset="0"/>
              </a:rPr>
              <a:t>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          /* z=((</a:t>
            </a:r>
            <a:r>
              <a:rPr kumimoji="0" lang="en-US" altLang="zh-CN" b="1" dirty="0" err="1">
                <a:latin typeface="Courier New" pitchFamily="49" charset="0"/>
              </a:rPr>
              <a:t>i</a:t>
            </a:r>
            <a:r>
              <a:rPr kumimoji="0" lang="en-US" altLang="zh-CN" b="1" dirty="0">
                <a:latin typeface="Courier New" pitchFamily="49" charset="0"/>
              </a:rPr>
              <a:t>++)&gt;(</a:t>
            </a:r>
            <a:r>
              <a:rPr kumimoji="0" lang="en-US" altLang="zh-CN" b="1" dirty="0" err="1">
                <a:latin typeface="Courier New" pitchFamily="49" charset="0"/>
              </a:rPr>
              <a:t>j++</a:t>
            </a:r>
            <a:r>
              <a:rPr kumimoji="0" lang="en-US" altLang="zh-CN" b="1" dirty="0">
                <a:latin typeface="Courier New" pitchFamily="49" charset="0"/>
              </a:rPr>
              <a:t>)?(</a:t>
            </a:r>
            <a:r>
              <a:rPr kumimoji="0" lang="en-US" altLang="zh-CN" b="1" dirty="0" err="1">
                <a:latin typeface="Courier New" pitchFamily="49" charset="0"/>
              </a:rPr>
              <a:t>i</a:t>
            </a:r>
            <a:r>
              <a:rPr kumimoji="0" lang="en-US" altLang="zh-CN" b="1" dirty="0">
                <a:latin typeface="Courier New" pitchFamily="49" charset="0"/>
              </a:rPr>
              <a:t>++)</a:t>
            </a:r>
            <a:r>
              <a:rPr kumimoji="0" lang="en-US" altLang="zh-CN" b="1" dirty="0">
                <a:latin typeface="Courier New" pitchFamily="49" charset="0"/>
                <a:sym typeface="Wingdings" pitchFamily="2" charset="2"/>
              </a:rPr>
              <a:t>:(</a:t>
            </a:r>
            <a:r>
              <a:rPr kumimoji="0" lang="en-US" altLang="zh-CN" b="1" dirty="0" err="1">
                <a:latin typeface="Courier New" pitchFamily="49" charset="0"/>
                <a:sym typeface="Wingdings" pitchFamily="2" charset="2"/>
              </a:rPr>
              <a:t>j++</a:t>
            </a:r>
            <a:r>
              <a:rPr kumimoji="0" lang="en-US" altLang="zh-CN" b="1" dirty="0">
                <a:latin typeface="Courier New" pitchFamily="49" charset="0"/>
                <a:sym typeface="Wingdings" pitchFamily="2" charset="2"/>
              </a:rPr>
              <a:t>)); </a:t>
            </a:r>
            <a:r>
              <a:rPr kumimoji="0" lang="en-US" altLang="zh-CN" b="1" dirty="0">
                <a:latin typeface="Courier New" pitchFamily="49" charset="0"/>
              </a:rPr>
              <a:t>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              /* z==7, </a:t>
            </a:r>
            <a:r>
              <a:rPr kumimoji="0" lang="en-US" altLang="zh-CN" b="1" dirty="0" err="1">
                <a:latin typeface="Courier New" pitchFamily="49" charset="0"/>
              </a:rPr>
              <a:t>i</a:t>
            </a:r>
            <a:r>
              <a:rPr kumimoji="0" lang="en-US" altLang="zh-CN" b="1" dirty="0">
                <a:latin typeface="Courier New" pitchFamily="49" charset="0"/>
              </a:rPr>
              <a:t>==6, j==8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78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purl.org/dc/elements/1.1/"/>
    <ds:schemaRef ds:uri="http://purl.org/dc/terms/"/>
    <ds:schemaRef ds:uri="http://schemas.microsoft.com/sharepoint/v3"/>
    <ds:schemaRef ds:uri="http://purl.org/dc/dcmitype/"/>
    <ds:schemaRef ds:uri="6dc4bcd6-49db-4c07-9060-8acfc67cef9f"/>
    <ds:schemaRef ds:uri="fb0879af-3eba-417a-a55a-ffe6dcd6ca7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1258</Words>
  <Application>Microsoft Office PowerPoint</Application>
  <PresentationFormat>宽屏</PresentationFormat>
  <Paragraphs>222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Gill Sans SemiBold</vt:lpstr>
      <vt:lpstr>Microsoft YaHei UI</vt:lpstr>
      <vt:lpstr>楷体_GB2312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计算机程序设计</vt:lpstr>
      <vt:lpstr>第7章 编译预处理</vt:lpstr>
      <vt:lpstr>7.1 预处理 (Preprocessor)</vt:lpstr>
      <vt:lpstr>7.2 宏(Macro)定义</vt:lpstr>
      <vt:lpstr>无参数的宏定义</vt:lpstr>
      <vt:lpstr>无参宏定义举例</vt:lpstr>
      <vt:lpstr>系统预定义宏 </vt:lpstr>
      <vt:lpstr>带参数的宏定义</vt:lpstr>
      <vt:lpstr>带参宏定义举例</vt:lpstr>
      <vt:lpstr>带参宏定义举例</vt:lpstr>
      <vt:lpstr>7.3 条件编译</vt:lpstr>
      <vt:lpstr>条件编译的三种形式 </vt:lpstr>
      <vt:lpstr>条件编译的三种形式</vt:lpstr>
      <vt:lpstr>条件编译的三种形式</vt:lpstr>
      <vt:lpstr>条件编译举例</vt:lpstr>
      <vt:lpstr>7.4  文件包含</vt:lpstr>
      <vt:lpstr>include guard</vt:lpstr>
      <vt:lpstr>根据条件包含头文件</vt:lpstr>
      <vt:lpstr>End of this lecture.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2021-11-17T13:32:02Z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