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85"/>
  </p:notesMasterIdLst>
  <p:handoutMasterIdLst>
    <p:handoutMasterId r:id="rId86"/>
  </p:handoutMasterIdLst>
  <p:sldIdLst>
    <p:sldId id="256" r:id="rId5"/>
    <p:sldId id="260" r:id="rId6"/>
    <p:sldId id="271" r:id="rId7"/>
    <p:sldId id="362" r:id="rId8"/>
    <p:sldId id="354" r:id="rId9"/>
    <p:sldId id="279" r:id="rId10"/>
    <p:sldId id="364" r:id="rId11"/>
    <p:sldId id="366" r:id="rId12"/>
    <p:sldId id="367" r:id="rId13"/>
    <p:sldId id="368" r:id="rId14"/>
    <p:sldId id="369" r:id="rId15"/>
    <p:sldId id="370" r:id="rId16"/>
    <p:sldId id="371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55" r:id="rId26"/>
    <p:sldId id="382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6" r:id="rId39"/>
    <p:sldId id="397" r:id="rId40"/>
    <p:sldId id="398" r:id="rId41"/>
    <p:sldId id="403" r:id="rId42"/>
    <p:sldId id="404" r:id="rId43"/>
    <p:sldId id="399" r:id="rId44"/>
    <p:sldId id="400" r:id="rId45"/>
    <p:sldId id="401" r:id="rId46"/>
    <p:sldId id="402" r:id="rId47"/>
    <p:sldId id="407" r:id="rId48"/>
    <p:sldId id="406" r:id="rId49"/>
    <p:sldId id="356" r:id="rId50"/>
    <p:sldId id="437" r:id="rId51"/>
    <p:sldId id="438" r:id="rId52"/>
    <p:sldId id="441" r:id="rId53"/>
    <p:sldId id="442" r:id="rId54"/>
    <p:sldId id="439" r:id="rId55"/>
    <p:sldId id="440" r:id="rId56"/>
    <p:sldId id="444" r:id="rId57"/>
    <p:sldId id="445" r:id="rId58"/>
    <p:sldId id="446" r:id="rId59"/>
    <p:sldId id="447" r:id="rId60"/>
    <p:sldId id="412" r:id="rId61"/>
    <p:sldId id="414" r:id="rId62"/>
    <p:sldId id="415" r:id="rId63"/>
    <p:sldId id="448" r:id="rId64"/>
    <p:sldId id="449" r:id="rId65"/>
    <p:sldId id="450" r:id="rId66"/>
    <p:sldId id="451" r:id="rId67"/>
    <p:sldId id="418" r:id="rId68"/>
    <p:sldId id="420" r:id="rId69"/>
    <p:sldId id="423" r:id="rId70"/>
    <p:sldId id="424" r:id="rId71"/>
    <p:sldId id="425" r:id="rId72"/>
    <p:sldId id="426" r:id="rId73"/>
    <p:sldId id="427" r:id="rId74"/>
    <p:sldId id="430" r:id="rId75"/>
    <p:sldId id="431" r:id="rId76"/>
    <p:sldId id="432" r:id="rId77"/>
    <p:sldId id="433" r:id="rId78"/>
    <p:sldId id="434" r:id="rId79"/>
    <p:sldId id="452" r:id="rId80"/>
    <p:sldId id="443" r:id="rId81"/>
    <p:sldId id="436" r:id="rId82"/>
    <p:sldId id="259" r:id="rId83"/>
    <p:sldId id="264" r:id="rId8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F2F2F2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7AF170-9D4A-48B6-8261-66CB466FDE6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2021-12-02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18BD126-2398-4DF0-A403-FB004BD0A038}" type="datetime1">
              <a:rPr lang="zh-CN" altLang="en-US" smtClean="0"/>
              <a:pPr/>
              <a:t>2021-12-02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9230CFA-805A-4FD3-B3A0-DAAA5993DA1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2D6946D-B08E-4141-B61B-08B9EA1A40E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15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60049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01989FF-501C-43BC-86A8-B06C93A5C2C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16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633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FFBDF70-EDB5-4661-BAC1-77587CD445EF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6895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045B558-CE0E-44C7-8786-462BFEEA326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3775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54BF32F-5012-4D01-ABB2-CB35AA299DF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9077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D7FBDEF-127B-4B4B-82BD-A5B4D17F37EE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12172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04BC439-39EB-4F9C-848C-BFB8CFA16D7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2532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099BA55-8918-49AC-A076-425AEE63CC74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23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848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04D8213-C36C-4BC2-89AB-F0C6BD252573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24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8654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FA3EB22-9CB6-4027-8325-086704F7D6FB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25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3103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76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AD84BB5-0FAA-4045-871B-97C9880A1223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26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3043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D86CEB4-B5DB-4C7D-B219-34D8A6083307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3433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042962F-0108-4FB3-8692-73D56FC005C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59168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0954162-FD89-4520-96D6-083FDB96E2E2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29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56613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DBC8E68-78EA-42B8-9F36-E779A8155FBB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35219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06C37B6-8FA2-4D0B-9CCF-87C6DBADC1C3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304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3335523-FF15-4C8C-A540-6041A639EBFB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32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3875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B9EBD01-0B77-48E3-92EB-9C9512A9A982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33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961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1FC2C25-C650-41AA-BC70-AF632681E5B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34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8380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3578B26-641D-4033-8E84-9ED95B6E532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35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129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BA44DB9-089F-4311-BBF5-78060B6C8DA0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97449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52BD760-7D4D-461E-8823-7F1E1483C74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36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7373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317011B1-DBFA-4BF2-AED9-B239C6E4E9BE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37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13173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72354A4-82D6-4060-AE77-6CEBB4F33DA8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41634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7719394-13CC-48EE-A7AE-D093F14B3ED9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31978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F861FA8-C103-40B8-AFB9-D8A79D325DFA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42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19908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FADB284-92B4-4C1D-AFF1-F36FA1A62762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43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86531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354CDAD-B124-416C-BDBF-83C29B71986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60514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DBD2798-D2C3-4F38-BAB8-AB72D9212E22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49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1560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47EBF1B-CB24-455D-9C99-B2B06C4C570E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0221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662BBCE-C8E2-43C4-8B51-041D7F171F3E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3089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5C7C08-710E-4B22-B2FF-7013C93B1F31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565517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00749CC-CACA-4965-89F5-672F8DA9EB02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52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7425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FD5B764-5573-4E05-B1BE-B10AE725D303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43705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D161337-B562-41E3-B6C0-D93FF8FA296F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44479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104D583-F2BC-4A86-8021-B0D0C6BD3034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59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60683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8FA9135-5971-42DD-92FD-7655469FE575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64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93643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66B6179-51E9-4244-9349-6B35F540929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65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98765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4EBFDD8-CB1E-42B4-85FF-CFB76F1424FB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66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40358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2B14D71-D614-4E1D-95FA-06F7DE9576F4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67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60727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5E027A3-909E-49C2-982C-613981BF8C08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66774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CA4D302-80C0-4492-84CC-46C58D08DB9E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69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138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1710212F-22EB-4836-91FD-C2F2DC04F8C9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05583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8BD4E04B-5CDC-4062-B62E-BBFFCBFF53A7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957338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C190FC2-672B-4188-8AEC-99193C5BB5C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2615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CAB597-5626-4BE5-B511-766872F5D247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72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70725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06FFFAE1-E810-41F2-A85F-9D43264F46E0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73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1968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292F3A0-D186-4B6A-8810-680B41FA3F88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74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446293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31D0C67-0967-42AB-B81C-F9D1985914BD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75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05935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4D592DBC-F45D-4A93-AEF3-2C0F6DB22695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78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065031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FA31A6A3-6ECC-4AE2-A26E-589D619CEB55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9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26173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7D76B700-63FF-40F2-85C4-7DDE414F4C38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10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3640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0430F23-1254-47F5-BA8E-A6C3E250988C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11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6672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A63F1DE-AB27-487E-BDDA-19E05EF597DF}" type="slidenum">
              <a:rPr lang="en-US" altLang="zh-CN" smtClean="0">
                <a:latin typeface="Arial" charset="0"/>
                <a:ea typeface="宋体" pitchFamily="2" charset="-122"/>
              </a:rPr>
              <a:pPr eaLnBrk="1" hangingPunct="1"/>
              <a:t>14</a:t>
            </a:fld>
            <a:endParaRPr lang="en-US" altLang="zh-CN" smtClean="0">
              <a:latin typeface="Arial" charset="0"/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0538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图片占位符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姓名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电话号码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电子邮件 </a:t>
            </a:r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公司网站</a:t>
            </a:r>
          </a:p>
        </p:txBody>
      </p:sp>
      <p:sp>
        <p:nvSpPr>
          <p:cNvPr id="14" name="形状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形状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形状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形状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副标题 2" title="副标题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 title="标题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纹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9" name="直接连接符​​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1" name="平行四边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标题 1" title="标题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标题 1" title="标题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101" name="文本占位符 2" title="副标题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6" name="直接连接符​​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817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917" y="549276"/>
            <a:ext cx="11377083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1" y="1600200"/>
            <a:ext cx="50419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40501" y="1600200"/>
            <a:ext cx="5041900" cy="4781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97650"/>
            <a:ext cx="11472333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C语言程序设计 - 第7章  指针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567584" y="6597650"/>
            <a:ext cx="624416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F3744-E3B7-475A-A03C-A12563F0B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4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标题 1" title="标题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dirty="0" smtClean="0"/>
              <a:t>编辑母版文本样式</a:t>
            </a:r>
          </a:p>
          <a:p>
            <a:pPr lvl="1" rtl="0"/>
            <a:r>
              <a:rPr lang="zh-CN" altLang="en-US" noProof="0" dirty="0" smtClean="0"/>
              <a:t>第二级</a:t>
            </a:r>
          </a:p>
          <a:p>
            <a:pPr lvl="2" rtl="0"/>
            <a:r>
              <a:rPr lang="zh-CN" altLang="en-US" noProof="0" dirty="0" smtClean="0"/>
              <a:t>第三级</a:t>
            </a:r>
          </a:p>
          <a:p>
            <a:pPr lvl="3" rtl="0"/>
            <a:r>
              <a:rPr lang="zh-CN" altLang="en-US" noProof="0" dirty="0" smtClean="0"/>
              <a:t>第四级</a:t>
            </a:r>
          </a:p>
          <a:p>
            <a:pPr lvl="4" rtl="0"/>
            <a:r>
              <a:rPr lang="zh-CN" altLang="en-US" noProof="0" dirty="0" smtClean="0"/>
              <a:t>第五级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版式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3" name="内容占位符 2" title="项目符号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 title="副标题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19" name="标题 1" title="标题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 </a:t>
            </a:r>
            <a:br>
              <a:rPr lang="zh-CN" altLang="en-US" noProof="0" dirty="0"/>
            </a:br>
            <a:r>
              <a:rPr lang="zh-CN" altLang="en-US" noProof="0" dirty="0"/>
              <a:t>母版标题样式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​​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纹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18" name="内容占位符 3" title="项目符号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20" name="内容占位符 5" title="项目符号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I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zh-CN" altLang="en-US" noProof="0" smtClean="0"/>
              <a:t>编辑母版文本样式</a:t>
            </a:r>
          </a:p>
          <a:p>
            <a:pPr lvl="1" rtl="0">
              <a:buClr>
                <a:schemeClr val="accent2"/>
              </a:buClr>
            </a:pPr>
            <a:r>
              <a:rPr lang="zh-CN" altLang="en-US" noProof="0" smtClean="0"/>
              <a:t>第二级</a:t>
            </a:r>
          </a:p>
          <a:p>
            <a:pPr lvl="2" rtl="0">
              <a:buClr>
                <a:schemeClr val="accent2"/>
              </a:buClr>
            </a:pPr>
            <a:r>
              <a:rPr lang="zh-CN" altLang="en-US" noProof="0" smtClean="0"/>
              <a:t>第三级</a:t>
            </a:r>
          </a:p>
          <a:p>
            <a:pPr lvl="3" rtl="0">
              <a:buClr>
                <a:schemeClr val="accent2"/>
              </a:buClr>
            </a:pPr>
            <a:r>
              <a:rPr lang="zh-CN" altLang="en-US" noProof="0" smtClean="0"/>
              <a:t>第四级</a:t>
            </a:r>
          </a:p>
          <a:p>
            <a:pPr lvl="4" rtl="0">
              <a:buClr>
                <a:schemeClr val="accent2"/>
              </a:buClr>
            </a:pPr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24" name="文本占位符 4" title="副标题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标题 1" title="标题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纹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30" name="直接连接符​​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文本占位符 4" title="副标题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在此处键入文本</a:t>
            </a:r>
          </a:p>
        </p:txBody>
      </p:sp>
      <p:sp>
        <p:nvSpPr>
          <p:cNvPr id="20" name="图表占位符 2" title="图表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单击图标添加图表</a:t>
            </a:r>
            <a:endParaRPr lang="zh-CN" altLang="en-US" noProof="0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格占位符 11" title="表格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smtClean="0"/>
              <a:t>单击图标添加表格</a:t>
            </a:r>
            <a:endParaRPr lang="zh-CN" altLang="en-US" noProof="0" dirty="0"/>
          </a:p>
        </p:txBody>
      </p:sp>
      <p:grpSp>
        <p:nvGrpSpPr>
          <p:cNvPr id="26" name="组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纹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8" name="直接连接符​​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6" name="平行四边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文本占位符 4" title="副标题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单击副标题样式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 1" title="标题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 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595" y="-1941"/>
            <a:ext cx="1044000" cy="10734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81476" y="6196535"/>
            <a:ext cx="3909525" cy="586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图片占位符 31" title="图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0" dirty="0"/>
              <a:t>将图像插入或拖放到此处</a:t>
            </a:r>
          </a:p>
        </p:txBody>
      </p:sp>
      <p:cxnSp>
        <p:nvCxnSpPr>
          <p:cNvPr id="6" name="直接连接符​​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 title="标题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在此处添加描述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99F50C-BE38-4BD0-BA84-9B090E1F2B9B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12" r:id="rId4"/>
    <p:sldLayoutId id="2147483706" r:id="rId5"/>
    <p:sldLayoutId id="2147483708" r:id="rId6"/>
    <p:sldLayoutId id="2147483704" r:id="rId7"/>
    <p:sldLayoutId id="2147483689" r:id="rId8"/>
    <p:sldLayoutId id="2147483668" r:id="rId9"/>
    <p:sldLayoutId id="2147483707" r:id="rId10"/>
    <p:sldLayoutId id="2147483710" r:id="rId11"/>
    <p:sldLayoutId id="2147483711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  <p:sldLayoutId id="2147483717" r:id="rId20"/>
    <p:sldLayoutId id="2147483718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6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6.tmp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20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etcis.ustc.edu.c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占位符 16" title="建筑物图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18" name="六边形 17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9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959429"/>
            <a:ext cx="4853573" cy="1616252"/>
          </a:xfrm>
        </p:spPr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3575681"/>
            <a:ext cx="4854339" cy="1257574"/>
          </a:xfrm>
        </p:spPr>
        <p:txBody>
          <a:bodyPr rtlCol="0"/>
          <a:lstStyle/>
          <a:p>
            <a:pPr rtl="0"/>
            <a:endParaRPr lang="en-US" altLang="zh-CN" sz="1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主讲：刘勇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信息</a:t>
            </a:r>
            <a:r>
              <a:rPr lang="zh-CN" altLang="en-US" dirty="0"/>
              <a:t>与</a:t>
            </a:r>
            <a:r>
              <a:rPr lang="zh-CN" altLang="en-US" dirty="0" smtClean="0"/>
              <a:t>计算机实验教学中心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21" y="860944"/>
            <a:ext cx="4599441" cy="69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指针变量与所指变量的关系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2784475" y="2708275"/>
            <a:ext cx="863600" cy="863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5232400" y="2708275"/>
            <a:ext cx="863600" cy="863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5232400" y="4432300"/>
            <a:ext cx="863600" cy="8651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20</a:t>
            </a:r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3648076" y="3140075"/>
            <a:ext cx="1584325" cy="15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3648076" y="4868863"/>
            <a:ext cx="15843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2782889" y="2060575"/>
            <a:ext cx="86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pa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2782889" y="5297489"/>
            <a:ext cx="86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pb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5230814" y="2060575"/>
            <a:ext cx="865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a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5230814" y="5294314"/>
            <a:ext cx="8651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b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7138988" y="1844676"/>
            <a:ext cx="25574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int a, b;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int *pa, *pb;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7210425" y="2776539"/>
            <a:ext cx="1644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pa = &amp;a;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pb = &amp;b;</a:t>
            </a:r>
          </a:p>
        </p:txBody>
      </p:sp>
      <p:sp>
        <p:nvSpPr>
          <p:cNvPr id="352272" name="Text Box 16"/>
          <p:cNvSpPr txBox="1">
            <a:spLocks noChangeArrowheads="1"/>
          </p:cNvSpPr>
          <p:nvPr/>
        </p:nvSpPr>
        <p:spPr bwMode="auto">
          <a:xfrm>
            <a:off x="7210426" y="3714751"/>
            <a:ext cx="18272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*pa = 10;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Courier New" pitchFamily="49" charset="0"/>
                <a:ea typeface="宋体" pitchFamily="2" charset="-122"/>
              </a:rPr>
              <a:t>b = 20;</a:t>
            </a:r>
          </a:p>
        </p:txBody>
      </p:sp>
      <p:sp>
        <p:nvSpPr>
          <p:cNvPr id="352273" name="Text Box 17"/>
          <p:cNvSpPr txBox="1">
            <a:spLocks noChangeArrowheads="1"/>
          </p:cNvSpPr>
          <p:nvPr/>
        </p:nvSpPr>
        <p:spPr bwMode="auto">
          <a:xfrm>
            <a:off x="7210425" y="4576764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  <a:ea typeface="宋体" pitchFamily="2" charset="-122"/>
              </a:rPr>
              <a:t>pa = </a:t>
            </a:r>
            <a:r>
              <a:rPr kumimoji="0" lang="en-US" altLang="zh-CN" b="1" dirty="0" err="1">
                <a:latin typeface="Courier New" pitchFamily="49" charset="0"/>
                <a:ea typeface="宋体" pitchFamily="2" charset="-122"/>
              </a:rPr>
              <a:t>pb</a:t>
            </a:r>
            <a:r>
              <a:rPr kumimoji="0" lang="en-US" altLang="zh-CN" b="1" dirty="0">
                <a:latin typeface="Courier New" pitchFamily="49" charset="0"/>
                <a:ea typeface="宋体" pitchFamily="2" charset="-122"/>
              </a:rPr>
              <a:t>;</a:t>
            </a: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7210425" y="5008564"/>
            <a:ext cx="164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Courier New" pitchFamily="49" charset="0"/>
                <a:ea typeface="宋体" pitchFamily="2" charset="-122"/>
              </a:rPr>
              <a:t>pb</a:t>
            </a:r>
            <a:r>
              <a:rPr kumimoji="0" lang="en-US" altLang="zh-CN" b="1" dirty="0">
                <a:latin typeface="Courier New" pitchFamily="49" charset="0"/>
                <a:ea typeface="宋体" pitchFamily="2" charset="-122"/>
              </a:rPr>
              <a:t> = &amp;a;</a:t>
            </a:r>
          </a:p>
        </p:txBody>
      </p:sp>
      <p:sp>
        <p:nvSpPr>
          <p:cNvPr id="14353" name="Rectangle 20"/>
          <p:cNvSpPr>
            <a:spLocks noChangeArrowheads="1"/>
          </p:cNvSpPr>
          <p:nvPr/>
        </p:nvSpPr>
        <p:spPr bwMode="auto">
          <a:xfrm>
            <a:off x="2782888" y="4437063"/>
            <a:ext cx="863600" cy="863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5232400" y="4437063"/>
            <a:ext cx="863600" cy="863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5232400" y="2708275"/>
            <a:ext cx="863600" cy="86360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52279" name="Line 23"/>
          <p:cNvSpPr>
            <a:spLocks noChangeShapeType="1"/>
          </p:cNvSpPr>
          <p:nvPr/>
        </p:nvSpPr>
        <p:spPr bwMode="auto">
          <a:xfrm>
            <a:off x="3648076" y="3141663"/>
            <a:ext cx="1584325" cy="172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0" name="Line 24"/>
          <p:cNvSpPr>
            <a:spLocks noChangeShapeType="1"/>
          </p:cNvSpPr>
          <p:nvPr/>
        </p:nvSpPr>
        <p:spPr bwMode="auto">
          <a:xfrm flipV="1">
            <a:off x="3648076" y="3141663"/>
            <a:ext cx="1584325" cy="1727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1" name="Text Box 25"/>
          <p:cNvSpPr txBox="1">
            <a:spLocks noChangeArrowheads="1"/>
          </p:cNvSpPr>
          <p:nvPr/>
        </p:nvSpPr>
        <p:spPr bwMode="auto">
          <a:xfrm>
            <a:off x="2208214" y="1628775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&amp;a,&amp;*pa</a:t>
            </a:r>
          </a:p>
        </p:txBody>
      </p:sp>
      <p:sp>
        <p:nvSpPr>
          <p:cNvPr id="352282" name="Text Box 26"/>
          <p:cNvSpPr txBox="1">
            <a:spLocks noChangeArrowheads="1"/>
          </p:cNvSpPr>
          <p:nvPr/>
        </p:nvSpPr>
        <p:spPr bwMode="auto">
          <a:xfrm>
            <a:off x="4583114" y="1628775"/>
            <a:ext cx="2160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*pa,*&amp;a</a:t>
            </a:r>
          </a:p>
        </p:txBody>
      </p:sp>
    </p:spTree>
    <p:extLst>
      <p:ext uri="{BB962C8B-B14F-4D97-AF65-F5344CB8AC3E}">
        <p14:creationId xmlns:p14="http://schemas.microsoft.com/office/powerpoint/2010/main" val="14390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1" grpId="0" animBg="1"/>
      <p:bldP spid="352263" grpId="0" animBg="1"/>
      <p:bldP spid="352264" grpId="0" animBg="1"/>
      <p:bldP spid="352264" grpId="1" animBg="1"/>
      <p:bldP spid="352265" grpId="0" animBg="1"/>
      <p:bldP spid="352265" grpId="1" animBg="1"/>
      <p:bldP spid="352271" grpId="0"/>
      <p:bldP spid="352272" grpId="0"/>
      <p:bldP spid="352273" grpId="0"/>
      <p:bldP spid="352274" grpId="0"/>
      <p:bldP spid="352279" grpId="0" animBg="1"/>
      <p:bldP spid="352280" grpId="0" animBg="1"/>
      <p:bldP spid="352281" grpId="0"/>
      <p:bldP spid="352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指针变量引用举例</a:t>
            </a:r>
            <a:endParaRPr lang="en-US" altLang="zh-CN" sz="3600" dirty="0">
              <a:solidFill>
                <a:srgbClr val="00FF00"/>
              </a:solidFill>
              <a:latin typeface="Courier New" pitchFamily="49" charset="0"/>
            </a:endParaRPr>
          </a:p>
        </p:txBody>
      </p:sp>
      <p:sp>
        <p:nvSpPr>
          <p:cNvPr id="15363" name="Rectangle 0"/>
          <p:cNvSpPr>
            <a:spLocks noChangeArrowheads="1"/>
          </p:cNvSpPr>
          <p:nvPr/>
        </p:nvSpPr>
        <p:spPr bwMode="auto">
          <a:xfrm>
            <a:off x="2351088" y="1557339"/>
            <a:ext cx="7848600" cy="4751387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46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 a, b, c, *pa, *</a:t>
            </a: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, *pc;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pa = &amp;a;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 = &amp;b;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pc = &amp;c;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a = 100;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("*pa=%d\n", *pa);	   /* *pa=100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*</a:t>
            </a: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 = 200;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("b=%d\n", b);	 /* b=200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scanf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("%d", pc);		 /* </a:t>
            </a:r>
            <a:r>
              <a:rPr kumimoji="0" lang="zh-CN" altLang="en-US" dirty="0">
                <a:latin typeface="Helvetica" pitchFamily="34" charset="0"/>
              </a:rPr>
              <a:t>输入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34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kumimoji="0" lang="en-US" altLang="zh-CN" b="1" dirty="0">
                <a:latin typeface="Helvetica" pitchFamily="34" charset="0"/>
                <a:ea typeface="宋体" pitchFamily="2" charset="-122"/>
              </a:rPr>
              <a:t>("c=%d\n", c);	 /* c=34 */</a:t>
            </a:r>
          </a:p>
        </p:txBody>
      </p:sp>
    </p:spTree>
    <p:extLst>
      <p:ext uri="{BB962C8B-B14F-4D97-AF65-F5344CB8AC3E}">
        <p14:creationId xmlns:p14="http://schemas.microsoft.com/office/powerpoint/2010/main" val="5144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指针变量引用举例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指针变量和一般变量一样</a:t>
            </a:r>
            <a:r>
              <a:rPr lang="en-US" altLang="zh-CN" sz="2800" dirty="0"/>
              <a:t>,</a:t>
            </a:r>
            <a:r>
              <a:rPr lang="zh-CN" altLang="en-US" sz="2800" dirty="0"/>
              <a:t>存放在变量之中的值是可以改变的；也就是可以改变它们的指向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eaLnBrk="1" hangingPunct="1"/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假设</a:t>
            </a:r>
            <a:r>
              <a:rPr lang="zh-CN" altLang="en-US" sz="2800" dirty="0"/>
              <a:t>有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=‘a’, j=‘b’, *</a:t>
            </a:r>
            <a:r>
              <a:rPr lang="en-US" altLang="zh-CN" sz="2800" dirty="0"/>
              <a:t>p1,*p2;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p1</a:t>
            </a:r>
            <a:r>
              <a:rPr lang="en-US" altLang="zh-CN" sz="2800" dirty="0"/>
              <a:t>=&amp;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 p2=&amp;j;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  则</a:t>
            </a:r>
            <a:r>
              <a:rPr lang="zh-CN" altLang="en-US" sz="2800" dirty="0"/>
              <a:t>建立</a:t>
            </a:r>
            <a:r>
              <a:rPr lang="zh-CN" altLang="en-US" sz="2800" dirty="0" smtClean="0"/>
              <a:t>如图</a:t>
            </a:r>
            <a:r>
              <a:rPr lang="zh-CN" altLang="en-US" sz="2800" dirty="0"/>
              <a:t>所示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指向</a:t>
            </a:r>
            <a:r>
              <a:rPr lang="en-US" altLang="zh-CN" sz="2800" dirty="0" smtClean="0"/>
              <a:t>”</a:t>
            </a:r>
            <a:r>
              <a:rPr lang="zh-CN" altLang="en-US" sz="2800" dirty="0" smtClean="0"/>
              <a:t>关系</a:t>
            </a:r>
            <a:r>
              <a:rPr lang="en-US" altLang="zh-CN" sz="2800" dirty="0" smtClean="0"/>
              <a:t>: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2924175"/>
            <a:ext cx="2952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2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zh-CN" altLang="en-US" sz="3600" dirty="0"/>
              <a:t>指针变量之间的复制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如果执行赋值语句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p2=p1;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/>
              <a:t>就</a:t>
            </a:r>
            <a:r>
              <a:rPr lang="zh-CN" altLang="en-US" sz="2800" dirty="0"/>
              <a:t>使</a:t>
            </a:r>
            <a:r>
              <a:rPr lang="en-US" altLang="zh-CN" sz="2800" dirty="0"/>
              <a:t>p2</a:t>
            </a:r>
            <a:r>
              <a:rPr lang="zh-CN" altLang="en-US" sz="2800" dirty="0"/>
              <a:t>与</a:t>
            </a:r>
            <a:r>
              <a:rPr lang="en-US" altLang="zh-CN" sz="2800" dirty="0"/>
              <a:t>p1</a:t>
            </a:r>
            <a:r>
              <a:rPr lang="zh-CN" altLang="en-US" sz="2800" dirty="0"/>
              <a:t>指向同一对象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，此时</a:t>
            </a:r>
            <a:r>
              <a:rPr lang="zh-CN" altLang="en-US" sz="2800" dirty="0"/>
              <a:t>*</a:t>
            </a:r>
            <a:r>
              <a:rPr lang="en-US" altLang="zh-CN" sz="2800" dirty="0"/>
              <a:t>p2</a:t>
            </a:r>
            <a:r>
              <a:rPr lang="zh-CN" altLang="en-US" sz="2800" dirty="0"/>
              <a:t>就</a:t>
            </a:r>
            <a:r>
              <a:rPr lang="zh-CN" altLang="en-US" sz="2800" dirty="0" smtClean="0"/>
              <a:t>等于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而不是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了</a:t>
            </a:r>
            <a:r>
              <a:rPr lang="en-US" altLang="zh-CN" sz="2800" dirty="0" smtClean="0"/>
              <a:t>,</a:t>
            </a:r>
          </a:p>
          <a:p>
            <a:pPr>
              <a:buNone/>
            </a:pPr>
            <a:r>
              <a:rPr lang="zh-CN" altLang="en-US" sz="2800" dirty="0" smtClean="0"/>
              <a:t>  （如</a:t>
            </a:r>
            <a:r>
              <a:rPr lang="zh-CN" altLang="en-US" sz="2800" dirty="0"/>
              <a:t>右图所</a:t>
            </a:r>
            <a:r>
              <a:rPr lang="zh-CN" altLang="en-US" sz="2800" dirty="0" smtClean="0"/>
              <a:t>示）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如果执行语句</a:t>
            </a:r>
            <a:r>
              <a:rPr lang="en-US" altLang="zh-CN" sz="2800" dirty="0" smtClean="0"/>
              <a:t>: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</a:rPr>
              <a:t>p2=*p1;</a:t>
            </a:r>
            <a:r>
              <a:rPr lang="en-US" altLang="zh-CN" sz="2800" dirty="0"/>
              <a:t>  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则</a:t>
            </a:r>
            <a:r>
              <a:rPr lang="zh-CN" altLang="en-US" sz="2800" dirty="0"/>
              <a:t>表示把</a:t>
            </a:r>
            <a:r>
              <a:rPr lang="en-US" altLang="zh-CN" sz="2800" dirty="0"/>
              <a:t>p1</a:t>
            </a:r>
            <a:r>
              <a:rPr lang="zh-CN" altLang="en-US" sz="2800" dirty="0"/>
              <a:t>指向</a:t>
            </a:r>
            <a:r>
              <a:rPr lang="zh-CN" altLang="en-US" sz="2800" dirty="0" smtClean="0"/>
              <a:t>的变量的值赋</a:t>
            </a:r>
            <a:r>
              <a:rPr lang="zh-CN" altLang="en-US" sz="2800" dirty="0"/>
              <a:t>给</a:t>
            </a:r>
            <a:r>
              <a:rPr lang="en-US" altLang="zh-CN" sz="2800" dirty="0"/>
              <a:t>p2</a:t>
            </a:r>
            <a:r>
              <a:rPr lang="zh-CN" altLang="en-US" sz="2800" dirty="0" smtClean="0"/>
              <a:t>所</a:t>
            </a:r>
            <a:r>
              <a:rPr lang="zh-CN" altLang="en-US" sz="2800" dirty="0"/>
              <a:t>指向</a:t>
            </a:r>
            <a:r>
              <a:rPr lang="zh-CN" altLang="en-US" sz="2800" dirty="0" smtClean="0"/>
              <a:t>的变量，即</a:t>
            </a:r>
            <a:r>
              <a:rPr lang="en-US" altLang="zh-CN" sz="2800" dirty="0" smtClean="0"/>
              <a:t>j=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/>
              <a:t> （如右</a:t>
            </a:r>
            <a:r>
              <a:rPr lang="zh-CN" altLang="en-US" sz="2800" dirty="0"/>
              <a:t>图所</a:t>
            </a:r>
            <a:r>
              <a:rPr lang="zh-CN" altLang="en-US" sz="2800" dirty="0" smtClean="0"/>
              <a:t>示）</a:t>
            </a:r>
            <a:endParaRPr lang="en-US" altLang="zh-CN" sz="28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7" y="1651044"/>
            <a:ext cx="230346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47" y="4098969"/>
            <a:ext cx="23606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47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指针作为函数参数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参数传递</a:t>
            </a:r>
          </a:p>
          <a:p>
            <a:pPr lvl="1" eaLnBrk="1" hangingPunct="1"/>
            <a:r>
              <a:rPr lang="zh-CN" altLang="en-US" dirty="0" smtClean="0"/>
              <a:t>仍遵循“单向值传递”的规则，这里所传递的值是</a:t>
            </a:r>
            <a:r>
              <a:rPr lang="zh-CN" altLang="en-US" b="1" dirty="0" smtClean="0"/>
              <a:t>指针类型的值</a:t>
            </a:r>
            <a:r>
              <a:rPr lang="zh-CN" altLang="en-US" dirty="0" smtClean="0"/>
              <a:t>（地址）</a:t>
            </a:r>
          </a:p>
          <a:p>
            <a:pPr lvl="1" eaLnBrk="1" hangingPunct="1"/>
            <a:r>
              <a:rPr lang="zh-CN" altLang="en-US" dirty="0" smtClean="0"/>
              <a:t>单向：指针型</a:t>
            </a:r>
            <a:r>
              <a:rPr lang="zh-CN" altLang="en-US" b="1" dirty="0" smtClean="0"/>
              <a:t>实参变量的值不会因形参而改变</a:t>
            </a:r>
          </a:p>
          <a:p>
            <a:pPr lvl="1" eaLnBrk="1" hangingPunct="1"/>
            <a:r>
              <a:rPr lang="zh-CN" altLang="en-US" dirty="0" smtClean="0"/>
              <a:t>但是，如果形参指针进行</a:t>
            </a:r>
            <a:r>
              <a:rPr lang="zh-CN" altLang="en-US" b="1" dirty="0" smtClean="0"/>
              <a:t>间接访问运算</a:t>
            </a:r>
            <a:r>
              <a:rPr lang="zh-CN" altLang="en-US" dirty="0" smtClean="0"/>
              <a:t>，可以修改它所指向的内存数据，也是实参所指向的数据。 </a:t>
            </a:r>
          </a:p>
          <a:p>
            <a:pPr eaLnBrk="1" hangingPunct="1"/>
            <a:r>
              <a:rPr lang="zh-CN" altLang="en-US" dirty="0" smtClean="0"/>
              <a:t>用途</a:t>
            </a:r>
          </a:p>
          <a:p>
            <a:pPr lvl="1" eaLnBrk="1" hangingPunct="1"/>
            <a:r>
              <a:rPr lang="zh-CN" altLang="en-US" dirty="0" smtClean="0"/>
              <a:t>借助指针类型参数，函数可以间接访问指针对应的地址单元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可用于处理批量的数据如数组。</a:t>
            </a:r>
          </a:p>
        </p:txBody>
      </p:sp>
    </p:spTree>
    <p:extLst>
      <p:ext uri="{BB962C8B-B14F-4D97-AF65-F5344CB8AC3E}">
        <p14:creationId xmlns:p14="http://schemas.microsoft.com/office/powerpoint/2010/main" val="3136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9336089" y="2924175"/>
            <a:ext cx="719137" cy="6492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指针类型函数参数举例 </a:t>
            </a:r>
            <a:r>
              <a:rPr lang="en-US" altLang="zh-CN" sz="40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1486112" y="1459599"/>
            <a:ext cx="4105275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2000" tIns="154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void swap(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 *x, 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 *y)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 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t=*x, *x=*y, *y=t;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 smtClean="0">
                <a:latin typeface="Helvetica" pitchFamily="34" charset="0"/>
                <a:ea typeface="宋体" pitchFamily="2" charset="-122"/>
              </a:rPr>
              <a:t> 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 a=1, b=4;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 *pa, *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pa=&amp;a, 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=&amp;b;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	swap(pa, </a:t>
            </a:r>
            <a:r>
              <a:rPr kumimoji="0" lang="en-US" altLang="zh-CN" sz="2000" b="1" dirty="0" err="1">
                <a:latin typeface="Helvetica" pitchFamily="34" charset="0"/>
                <a:ea typeface="宋体" pitchFamily="2" charset="-122"/>
              </a:rPr>
              <a:t>pb</a:t>
            </a: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62496" name="Rectangle 0"/>
          <p:cNvSpPr>
            <a:spLocks noChangeArrowheads="1"/>
          </p:cNvSpPr>
          <p:nvPr/>
        </p:nvSpPr>
        <p:spPr bwMode="auto">
          <a:xfrm>
            <a:off x="7319964" y="4149725"/>
            <a:ext cx="719137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&amp;a</a:t>
            </a:r>
          </a:p>
        </p:txBody>
      </p:sp>
      <p:sp>
        <p:nvSpPr>
          <p:cNvPr id="20486" name="Text Box 1"/>
          <p:cNvSpPr txBox="1">
            <a:spLocks noChangeArrowheads="1"/>
          </p:cNvSpPr>
          <p:nvPr/>
        </p:nvSpPr>
        <p:spPr bwMode="auto">
          <a:xfrm>
            <a:off x="9983789" y="2928939"/>
            <a:ext cx="719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a</a:t>
            </a:r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7319964" y="5229225"/>
            <a:ext cx="720725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&amp;b</a:t>
            </a:r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6600826" y="5297489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pb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9336089" y="4010025"/>
            <a:ext cx="720725" cy="6492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62504" name="Line 8"/>
          <p:cNvSpPr>
            <a:spLocks noChangeShapeType="1"/>
          </p:cNvSpPr>
          <p:nvPr/>
        </p:nvSpPr>
        <p:spPr bwMode="auto">
          <a:xfrm flipV="1">
            <a:off x="8040688" y="3284538"/>
            <a:ext cx="1295400" cy="12239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 flipV="1">
            <a:off x="8040688" y="4365626"/>
            <a:ext cx="1295400" cy="12239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06" name="Rectangle 10"/>
          <p:cNvSpPr>
            <a:spLocks noChangeArrowheads="1"/>
          </p:cNvSpPr>
          <p:nvPr/>
        </p:nvSpPr>
        <p:spPr bwMode="auto">
          <a:xfrm>
            <a:off x="9336089" y="2928939"/>
            <a:ext cx="719137" cy="649287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4</a:t>
            </a:r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9336089" y="4010025"/>
            <a:ext cx="720725" cy="64928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9983789" y="401002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b</a:t>
            </a:r>
          </a:p>
        </p:txBody>
      </p:sp>
      <p:sp>
        <p:nvSpPr>
          <p:cNvPr id="20495" name="Text Box 13"/>
          <p:cNvSpPr txBox="1">
            <a:spLocks noChangeArrowheads="1"/>
          </p:cNvSpPr>
          <p:nvPr/>
        </p:nvSpPr>
        <p:spPr bwMode="auto">
          <a:xfrm>
            <a:off x="6599239" y="4217989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pa</a:t>
            </a:r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7321550" y="1771650"/>
            <a:ext cx="719138" cy="6492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&amp;a</a:t>
            </a:r>
          </a:p>
        </p:txBody>
      </p:sp>
      <p:sp>
        <p:nvSpPr>
          <p:cNvPr id="362511" name="Rectangle 15"/>
          <p:cNvSpPr>
            <a:spLocks noChangeArrowheads="1"/>
          </p:cNvSpPr>
          <p:nvPr/>
        </p:nvSpPr>
        <p:spPr bwMode="auto">
          <a:xfrm>
            <a:off x="7321551" y="2851150"/>
            <a:ext cx="720725" cy="64928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Helvetica" pitchFamily="34" charset="0"/>
                <a:ea typeface="宋体" pitchFamily="2" charset="-122"/>
              </a:rPr>
              <a:t>&amp;b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6602414" y="2919414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y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6600826" y="1839914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  <a:ea typeface="宋体" pitchFamily="2" charset="-122"/>
              </a:rPr>
              <a:t>x</a:t>
            </a:r>
          </a:p>
        </p:txBody>
      </p:sp>
      <p:sp>
        <p:nvSpPr>
          <p:cNvPr id="362514" name="Line 18"/>
          <p:cNvSpPr>
            <a:spLocks noChangeShapeType="1"/>
          </p:cNvSpPr>
          <p:nvPr/>
        </p:nvSpPr>
        <p:spPr bwMode="auto">
          <a:xfrm>
            <a:off x="8040688" y="2060576"/>
            <a:ext cx="1295400" cy="11525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15" name="Line 19"/>
          <p:cNvSpPr>
            <a:spLocks noChangeShapeType="1"/>
          </p:cNvSpPr>
          <p:nvPr/>
        </p:nvSpPr>
        <p:spPr bwMode="auto">
          <a:xfrm>
            <a:off x="8040688" y="3141664"/>
            <a:ext cx="1295400" cy="11509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18" name="Arc 22"/>
          <p:cNvSpPr>
            <a:spLocks/>
          </p:cNvSpPr>
          <p:nvPr/>
        </p:nvSpPr>
        <p:spPr bwMode="auto">
          <a:xfrm rot="-8078408">
            <a:off x="6456363" y="2422525"/>
            <a:ext cx="1727200" cy="172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CC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19" name="Arc 23"/>
          <p:cNvSpPr>
            <a:spLocks/>
          </p:cNvSpPr>
          <p:nvPr/>
        </p:nvSpPr>
        <p:spPr bwMode="auto">
          <a:xfrm rot="-8078408">
            <a:off x="6456363" y="3502025"/>
            <a:ext cx="1727200" cy="172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CC00"/>
            </a:solidFill>
            <a:prstDash val="sysDot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21" name="AutoShape 25"/>
          <p:cNvSpPr>
            <a:spLocks noChangeArrowheads="1"/>
          </p:cNvSpPr>
          <p:nvPr/>
        </p:nvSpPr>
        <p:spPr bwMode="auto">
          <a:xfrm>
            <a:off x="4872039" y="3716339"/>
            <a:ext cx="1584325" cy="504825"/>
          </a:xfrm>
          <a:prstGeom prst="wedgeRectCallout">
            <a:avLst>
              <a:gd name="adj1" fmla="val 71745"/>
              <a:gd name="adj2" fmla="val -38995"/>
            </a:avLst>
          </a:prstGeom>
          <a:solidFill>
            <a:srgbClr val="335CC5"/>
          </a:solidFill>
          <a:ln w="38100">
            <a:solidFill>
              <a:srgbClr val="FFCC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dirty="0">
                <a:solidFill>
                  <a:schemeClr val="bg1"/>
                </a:solidFill>
                <a:latin typeface="Arial" charset="0"/>
              </a:rPr>
              <a:t>参数传递</a:t>
            </a:r>
          </a:p>
        </p:txBody>
      </p:sp>
      <p:sp>
        <p:nvSpPr>
          <p:cNvPr id="20505" name="Rectangle 27"/>
          <p:cNvSpPr>
            <a:spLocks noChangeArrowheads="1"/>
          </p:cNvSpPr>
          <p:nvPr/>
        </p:nvSpPr>
        <p:spPr bwMode="auto">
          <a:xfrm>
            <a:off x="7319964" y="5229225"/>
            <a:ext cx="720725" cy="64928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0506" name="Rectangle 28"/>
          <p:cNvSpPr>
            <a:spLocks noChangeArrowheads="1"/>
          </p:cNvSpPr>
          <p:nvPr/>
        </p:nvSpPr>
        <p:spPr bwMode="auto">
          <a:xfrm>
            <a:off x="7319964" y="4149725"/>
            <a:ext cx="720725" cy="64928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0507" name="Rectangle 29"/>
          <p:cNvSpPr>
            <a:spLocks noChangeArrowheads="1"/>
          </p:cNvSpPr>
          <p:nvPr/>
        </p:nvSpPr>
        <p:spPr bwMode="auto">
          <a:xfrm>
            <a:off x="7319964" y="2852739"/>
            <a:ext cx="720725" cy="649287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20508" name="Rectangle 30"/>
          <p:cNvSpPr>
            <a:spLocks noChangeArrowheads="1"/>
          </p:cNvSpPr>
          <p:nvPr/>
        </p:nvSpPr>
        <p:spPr bwMode="auto">
          <a:xfrm>
            <a:off x="7319964" y="1773239"/>
            <a:ext cx="720725" cy="649287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200" b="1"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animBg="1"/>
      <p:bldP spid="362496" grpId="0" animBg="1"/>
      <p:bldP spid="362498" grpId="0" animBg="1"/>
      <p:bldP spid="362502" grpId="0" animBg="1"/>
      <p:bldP spid="362504" grpId="0" animBg="1"/>
      <p:bldP spid="362505" grpId="0" animBg="1"/>
      <p:bldP spid="362506" grpId="0" animBg="1"/>
      <p:bldP spid="362507" grpId="0" animBg="1"/>
      <p:bldP spid="362510" grpId="0" animBg="1"/>
      <p:bldP spid="362511" grpId="0" animBg="1"/>
      <p:bldP spid="362514" grpId="0" animBg="1"/>
      <p:bldP spid="362515" grpId="0" animBg="1"/>
      <p:bldP spid="362518" grpId="0" animBg="1"/>
      <p:bldP spid="362519" grpId="0" animBg="1"/>
      <p:bldP spid="3625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指针的运算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运算类型</a:t>
            </a:r>
            <a:endParaRPr lang="en-US" altLang="zh-CN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算术运算：加、减、自增、自减</a:t>
            </a:r>
            <a:endParaRPr lang="zh-CN" altLang="en-US" b="1" dirty="0" smtClean="0">
              <a:latin typeface="Courier New" pitchFamily="49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关系运算：所有关系运算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赋值运算：一般赋值、加赋值、减赋值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上述运算在一定约束条件下才有意义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7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指针的算术运算</a:t>
            </a:r>
          </a:p>
        </p:txBody>
      </p:sp>
      <p:graphicFrame>
        <p:nvGraphicFramePr>
          <p:cNvPr id="354405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56569"/>
              </p:ext>
            </p:extLst>
          </p:nvPr>
        </p:nvGraphicFramePr>
        <p:xfrm>
          <a:off x="2495550" y="2504310"/>
          <a:ext cx="7632700" cy="36576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运算方式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       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p+n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之后第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个元素的地址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p-n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之前第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个元素的地址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p++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作为当前操作数，然后后移一个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++p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后移一个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元素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，然后作为当前操作数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p--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作为当前操作数，然后前移一个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--p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前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移一个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元素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，然后作为当前操作数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p-q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q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两者之间的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元素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52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840259" y="1569308"/>
            <a:ext cx="9399118" cy="1235676"/>
          </a:xfrm>
        </p:spPr>
        <p:txBody>
          <a:bodyPr/>
          <a:lstStyle/>
          <a:p>
            <a:r>
              <a:rPr lang="zh-CN" altLang="en-US" sz="2800" dirty="0" smtClean="0"/>
              <a:t>例，  </a:t>
            </a:r>
            <a:r>
              <a:rPr lang="en-US" altLang="zh-CN" sz="2800" b="1" dirty="0" err="1" smtClean="0">
                <a:latin typeface="Courier New" pitchFamily="49" charset="0"/>
              </a:rPr>
              <a:t>p,q</a:t>
            </a:r>
            <a:r>
              <a:rPr lang="zh-CN" altLang="en-US" sz="2800" dirty="0"/>
              <a:t>是指向同一数据集合</a:t>
            </a:r>
            <a:r>
              <a:rPr lang="en-US" altLang="zh-CN" sz="2800" dirty="0"/>
              <a:t>(</a:t>
            </a:r>
            <a:r>
              <a:rPr lang="zh-CN" altLang="en-US" sz="2800" dirty="0"/>
              <a:t>数组</a:t>
            </a:r>
            <a:r>
              <a:rPr lang="en-US" altLang="zh-CN" sz="2800" dirty="0"/>
              <a:t>)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指针，</a:t>
            </a:r>
            <a:r>
              <a:rPr lang="en-US" altLang="zh-CN" b="1" dirty="0" smtClean="0">
                <a:latin typeface="Courier New" pitchFamily="49" charset="0"/>
              </a:rPr>
              <a:t>n</a:t>
            </a:r>
            <a:r>
              <a:rPr lang="zh-CN" altLang="en-US" dirty="0"/>
              <a:t>是整型</a:t>
            </a:r>
            <a:r>
              <a:rPr lang="zh-CN" altLang="en-US" dirty="0" smtClean="0"/>
              <a:t>变量</a:t>
            </a:r>
            <a:endParaRPr lang="en-US" altLang="zh-CN" sz="2800" dirty="0" smtClean="0"/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（注意</a:t>
            </a:r>
            <a:r>
              <a:rPr lang="zh-CN" altLang="en-US" sz="2400" dirty="0"/>
              <a:t>避免数组</a:t>
            </a:r>
            <a:r>
              <a:rPr lang="zh-CN" altLang="en-US" sz="2400" dirty="0" smtClean="0"/>
              <a:t>越界）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943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指针的关系运算</a:t>
            </a:r>
          </a:p>
        </p:txBody>
      </p:sp>
      <p:sp>
        <p:nvSpPr>
          <p:cNvPr id="23555" name="Rectangle 4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</a:t>
            </a:r>
          </a:p>
          <a:p>
            <a:pPr lvl="1" eaLnBrk="1" hangingPunct="1"/>
            <a:r>
              <a:rPr lang="en-US" altLang="zh-CN" sz="2400" b="1" dirty="0" err="1" smtClean="0">
                <a:latin typeface="Courier New" pitchFamily="49" charset="0"/>
              </a:rPr>
              <a:t>p,q</a:t>
            </a:r>
            <a:r>
              <a:rPr lang="zh-CN" altLang="en-US" sz="2400" dirty="0" smtClean="0"/>
              <a:t>是指向同一数据集合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的指针</a:t>
            </a:r>
            <a:endParaRPr lang="en-US" altLang="zh-CN" sz="2400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运算方式：</a:t>
            </a:r>
          </a:p>
          <a:p>
            <a:pPr lvl="1"/>
            <a:r>
              <a:rPr lang="en-US" altLang="zh-CN" sz="2400" b="1" dirty="0" smtClean="0">
                <a:latin typeface="Courier New" pitchFamily="49" charset="0"/>
              </a:rPr>
              <a:t>p&lt;q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p&lt;=q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p==q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p!=q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p&gt;=q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p&gt;q</a:t>
            </a:r>
          </a:p>
          <a:p>
            <a:pPr lvl="1"/>
            <a:r>
              <a:rPr lang="en-US" altLang="zh-CN" sz="2400" b="1" dirty="0" smtClean="0">
                <a:latin typeface="Courier New" pitchFamily="49" charset="0"/>
              </a:rPr>
              <a:t>p&lt;q:</a:t>
            </a:r>
            <a:r>
              <a:rPr lang="zh-CN" altLang="en-US" sz="2400" dirty="0" smtClean="0"/>
              <a:t>判断</a:t>
            </a:r>
            <a:r>
              <a:rPr lang="en-US" altLang="zh-CN" sz="2400" b="1" dirty="0" smtClean="0">
                <a:latin typeface="Courier New" pitchFamily="49" charset="0"/>
              </a:rPr>
              <a:t>p</a:t>
            </a:r>
            <a:r>
              <a:rPr lang="zh-CN" altLang="en-US" sz="2400" dirty="0" smtClean="0"/>
              <a:t>所指元素是否在</a:t>
            </a:r>
            <a:r>
              <a:rPr lang="en-US" altLang="zh-CN" sz="2400" b="1" dirty="0" smtClean="0">
                <a:latin typeface="Courier New" pitchFamily="49" charset="0"/>
              </a:rPr>
              <a:t>q</a:t>
            </a:r>
            <a:r>
              <a:rPr lang="zh-CN" altLang="en-US" sz="2400" dirty="0" smtClean="0"/>
              <a:t>所指元素之前</a:t>
            </a:r>
          </a:p>
          <a:p>
            <a:pPr lvl="1"/>
            <a:r>
              <a:rPr lang="zh-CN" altLang="en-US" sz="2400" dirty="0" smtClean="0"/>
              <a:t>其他运算的含义与上述类似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若</a:t>
            </a:r>
            <a:r>
              <a:rPr lang="en-US" altLang="zh-CN" sz="2400" b="1" dirty="0" err="1" smtClean="0">
                <a:latin typeface="Courier New" pitchFamily="49" charset="0"/>
              </a:rPr>
              <a:t>p,q</a:t>
            </a:r>
            <a:r>
              <a:rPr lang="zh-CN" altLang="en-US" sz="2400" dirty="0" smtClean="0"/>
              <a:t>不是指向同一数据集合的指针，则运算无意义</a:t>
            </a:r>
          </a:p>
        </p:txBody>
      </p:sp>
    </p:spTree>
    <p:extLst>
      <p:ext uri="{BB962C8B-B14F-4D97-AF65-F5344CB8AC3E}">
        <p14:creationId xmlns:p14="http://schemas.microsoft.com/office/powerpoint/2010/main" val="4057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指针的赋值运算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条件</a:t>
            </a:r>
          </a:p>
          <a:p>
            <a:pPr lvl="1" eaLnBrk="1" hangingPunct="1"/>
            <a:r>
              <a:rPr lang="en-US" altLang="zh-CN" sz="2400" b="1" dirty="0" err="1" smtClean="0">
                <a:latin typeface="Courier New" pitchFamily="49" charset="0"/>
              </a:rPr>
              <a:t>p,q</a:t>
            </a:r>
            <a:r>
              <a:rPr lang="zh-CN" altLang="en-US" sz="2400" dirty="0" smtClean="0"/>
              <a:t>是指向同一数据类型的指针</a:t>
            </a:r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</a:rPr>
              <a:t>n</a:t>
            </a:r>
            <a:r>
              <a:rPr lang="zh-CN" altLang="en-US" sz="2400" dirty="0" smtClean="0"/>
              <a:t>是整型数据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有意义的赋值方式：</a:t>
            </a:r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</a:rPr>
              <a:t>p=q</a:t>
            </a:r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</a:rPr>
              <a:t>p=</a:t>
            </a:r>
            <a:r>
              <a:rPr lang="en-US" altLang="zh-CN" sz="2400" b="1" dirty="0" err="1" smtClean="0">
                <a:latin typeface="Courier New" pitchFamily="49" charset="0"/>
              </a:rPr>
              <a:t>q+n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p=q-n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b="1" dirty="0" smtClean="0">
                <a:latin typeface="Courier New" pitchFamily="49" charset="0"/>
              </a:rPr>
              <a:t>q</a:t>
            </a:r>
            <a:r>
              <a:rPr lang="zh-CN" altLang="en-US" sz="2400" dirty="0" smtClean="0"/>
              <a:t>指向数组</a:t>
            </a:r>
            <a:r>
              <a:rPr lang="en-US" altLang="zh-CN" sz="2400" dirty="0" smtClean="0"/>
              <a:t>)</a:t>
            </a:r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</a:rPr>
              <a:t>p+=n</a:t>
            </a:r>
            <a:r>
              <a:rPr lang="zh-CN" altLang="en-US" sz="2400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p-=n  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要求</a:t>
            </a:r>
            <a:r>
              <a:rPr lang="en-US" altLang="zh-CN" sz="2400" b="1" dirty="0" smtClean="0">
                <a:latin typeface="Courier New" pitchFamily="49" charset="0"/>
              </a:rPr>
              <a:t>p</a:t>
            </a:r>
            <a:r>
              <a:rPr lang="zh-CN" altLang="en-US" sz="2400" dirty="0" smtClean="0"/>
              <a:t>指向数组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dirty="0" smtClean="0"/>
              <a:t>注意避免数组越界</a:t>
            </a:r>
          </a:p>
        </p:txBody>
      </p:sp>
    </p:spTree>
    <p:extLst>
      <p:ext uri="{BB962C8B-B14F-4D97-AF65-F5344CB8AC3E}">
        <p14:creationId xmlns:p14="http://schemas.microsoft.com/office/powerpoint/2010/main" val="8182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指针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占位符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Pointer and its application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 rtl="0"/>
            <a:r>
              <a:rPr lang="en-US" altLang="zh-CN" dirty="0" smtClean="0"/>
              <a:t>8.1 </a:t>
            </a:r>
            <a:r>
              <a:rPr lang="zh-CN" altLang="en-US" dirty="0" smtClean="0"/>
              <a:t>指针</a:t>
            </a:r>
            <a:r>
              <a:rPr lang="zh-CN" altLang="en-US" dirty="0"/>
              <a:t>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8.2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指针变量和指针运算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/>
              <a:t>8.3 </a:t>
            </a:r>
            <a:r>
              <a:rPr lang="zh-CN" altLang="en-US" dirty="0"/>
              <a:t>指针与数组</a:t>
            </a:r>
            <a:endParaRPr lang="en-US" altLang="zh-CN" dirty="0" smtClean="0"/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8.4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通过指针处理字符串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/>
              <a:t>8.5 </a:t>
            </a:r>
            <a:r>
              <a:rPr lang="zh-CN" altLang="en-US" dirty="0" smtClean="0"/>
              <a:t>指针与函数</a:t>
            </a:r>
            <a:endParaRPr lang="en-US" altLang="zh-CN" dirty="0" smtClean="0"/>
          </a:p>
          <a:p>
            <a:pPr lvl="0"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8.6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指针数组和多重指针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en-US" altLang="zh-CN" dirty="0" smtClean="0"/>
              <a:t>8.7 </a:t>
            </a:r>
            <a:r>
              <a:rPr lang="zh-CN" altLang="en-US" dirty="0" smtClean="0"/>
              <a:t>动态内存分配及其指针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9" name="图片占位符 58" title="建筑物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35" name="页脚占位符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指针的运算说明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指针的运算还包括：</a:t>
            </a:r>
          </a:p>
          <a:p>
            <a:pPr lvl="1" eaLnBrk="1" hangingPunct="1"/>
            <a:r>
              <a:rPr lang="zh-CN" altLang="en-US" sz="2400" dirty="0" smtClean="0"/>
              <a:t>指针运算  </a:t>
            </a:r>
            <a:r>
              <a:rPr lang="en-US" altLang="zh-CN" sz="2400" dirty="0" smtClean="0"/>
              <a:t>*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对指向数组的指针的下标运算  </a:t>
            </a:r>
            <a:r>
              <a:rPr lang="en-US" altLang="zh-CN" sz="2400" dirty="0" smtClean="0"/>
              <a:t>[ ]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对指针变量的取地址运算    </a:t>
            </a:r>
            <a:r>
              <a:rPr lang="en-US" altLang="zh-CN" sz="2400" dirty="0" smtClean="0"/>
              <a:t>&amp;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对指向结构体的指针的指向成员运算   </a:t>
            </a:r>
            <a:r>
              <a:rPr lang="en-US" altLang="zh-CN" sz="2400" dirty="0" smtClean="0"/>
              <a:t>-&gt;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>
              <a:buClr>
                <a:srgbClr val="FF0000"/>
              </a:buClr>
            </a:pPr>
            <a:r>
              <a:rPr lang="zh-CN" altLang="en-US" dirty="0" smtClean="0"/>
              <a:t>除上述运算方式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包括约束条件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外的其他运算都没有意义</a:t>
            </a:r>
          </a:p>
          <a:p>
            <a:pPr eaLnBrk="1" hangingPunct="1">
              <a:buClr>
                <a:srgbClr val="FF0000"/>
              </a:buClr>
            </a:pPr>
            <a:r>
              <a:rPr lang="zh-CN" altLang="en-US" dirty="0" smtClean="0"/>
              <a:t>无意义的指针运算不一定会出现语法错误，但可能造成危险的后果</a:t>
            </a:r>
          </a:p>
        </p:txBody>
      </p:sp>
    </p:spTree>
    <p:extLst>
      <p:ext uri="{BB962C8B-B14F-4D97-AF65-F5344CB8AC3E}">
        <p14:creationId xmlns:p14="http://schemas.microsoft.com/office/powerpoint/2010/main" val="320076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指针的运算举例</a:t>
            </a:r>
          </a:p>
        </p:txBody>
      </p:sp>
      <p:sp>
        <p:nvSpPr>
          <p:cNvPr id="26627" name="Rectangle 65"/>
          <p:cNvSpPr>
            <a:spLocks noChangeArrowheads="1"/>
          </p:cNvSpPr>
          <p:nvPr/>
        </p:nvSpPr>
        <p:spPr bwMode="auto">
          <a:xfrm>
            <a:off x="2640013" y="1557339"/>
            <a:ext cx="3744912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2000" tIns="46800" rIns="162000" bIns="154800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ES" altLang="zh-CN" b="1">
                <a:latin typeface="Helvetica" pitchFamily="34" charset="0"/>
                <a:ea typeface="宋体" pitchFamily="2" charset="-122"/>
              </a:rPr>
              <a:t>short a[5], *p, *q;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s-ES" altLang="zh-CN" b="1">
                <a:latin typeface="Helvetica" pitchFamily="34" charset="0"/>
                <a:ea typeface="宋体" pitchFamily="2" charset="-122"/>
              </a:rPr>
              <a:t>p = &amp;a[0];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q = p+2;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p += 3;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printf("%d", *p++);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scanf("%d", --q);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if (p&gt;q)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  printf("%d", p-q);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else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Helvetica" pitchFamily="34" charset="0"/>
                <a:ea typeface="宋体" pitchFamily="2" charset="-122"/>
              </a:rPr>
              <a:t>  printf("%d", q-p);</a:t>
            </a:r>
          </a:p>
        </p:txBody>
      </p:sp>
      <p:sp>
        <p:nvSpPr>
          <p:cNvPr id="358466" name="AutoShape 66"/>
          <p:cNvSpPr>
            <a:spLocks noChangeArrowheads="1"/>
          </p:cNvSpPr>
          <p:nvPr/>
        </p:nvSpPr>
        <p:spPr bwMode="auto">
          <a:xfrm>
            <a:off x="2279650" y="1700213"/>
            <a:ext cx="431800" cy="215900"/>
          </a:xfrm>
          <a:prstGeom prst="rightArrow">
            <a:avLst>
              <a:gd name="adj1" fmla="val 49454"/>
              <a:gd name="adj2" fmla="val 1049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pic>
        <p:nvPicPr>
          <p:cNvPr id="26629" name="Picture 68" descr="绘图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1125538"/>
            <a:ext cx="2457450" cy="5327650"/>
          </a:xfrm>
          <a:prstGeom prst="rect">
            <a:avLst/>
          </a:prstGeom>
          <a:solidFill>
            <a:srgbClr val="062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961188" y="1685926"/>
            <a:ext cx="863600" cy="519113"/>
            <a:chOff x="3334" y="1071"/>
            <a:chExt cx="544" cy="327"/>
          </a:xfrm>
        </p:grpSpPr>
        <p:sp>
          <p:nvSpPr>
            <p:cNvPr id="26637" name="Text Box 69"/>
            <p:cNvSpPr txBox="1">
              <a:spLocks noChangeArrowheads="1"/>
            </p:cNvSpPr>
            <p:nvPr/>
          </p:nvSpPr>
          <p:spPr bwMode="auto">
            <a:xfrm>
              <a:off x="3334" y="1071"/>
              <a:ext cx="250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6638" name="Line 70"/>
            <p:cNvSpPr>
              <a:spLocks noChangeShapeType="1"/>
            </p:cNvSpPr>
            <p:nvPr/>
          </p:nvSpPr>
          <p:spPr bwMode="auto">
            <a:xfrm>
              <a:off x="3560" y="1253"/>
              <a:ext cx="31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959600" y="3284538"/>
            <a:ext cx="863600" cy="519112"/>
            <a:chOff x="3334" y="1071"/>
            <a:chExt cx="544" cy="327"/>
          </a:xfrm>
        </p:grpSpPr>
        <p:sp>
          <p:nvSpPr>
            <p:cNvPr id="26635" name="Text Box 73"/>
            <p:cNvSpPr txBox="1">
              <a:spLocks noChangeArrowheads="1"/>
            </p:cNvSpPr>
            <p:nvPr/>
          </p:nvSpPr>
          <p:spPr bwMode="auto">
            <a:xfrm>
              <a:off x="3334" y="1071"/>
              <a:ext cx="250" cy="3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Courier New" pitchFamily="49" charset="0"/>
                </a:rPr>
                <a:t>q</a:t>
              </a:r>
            </a:p>
          </p:txBody>
        </p:sp>
        <p:sp>
          <p:nvSpPr>
            <p:cNvPr id="26636" name="Line 74"/>
            <p:cNvSpPr>
              <a:spLocks noChangeShapeType="1"/>
            </p:cNvSpPr>
            <p:nvPr/>
          </p:nvSpPr>
          <p:spPr bwMode="auto">
            <a:xfrm>
              <a:off x="3560" y="1253"/>
              <a:ext cx="31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389107" y="2759075"/>
            <a:ext cx="605417" cy="2376488"/>
            <a:chOff x="4865677" y="2758722"/>
            <a:chExt cx="604318" cy="2376488"/>
          </a:xfrm>
        </p:grpSpPr>
        <p:sp>
          <p:nvSpPr>
            <p:cNvPr id="26633" name="Line 75"/>
            <p:cNvSpPr>
              <a:spLocks noChangeShapeType="1"/>
            </p:cNvSpPr>
            <p:nvPr/>
          </p:nvSpPr>
          <p:spPr bwMode="auto">
            <a:xfrm>
              <a:off x="5469995" y="2758722"/>
              <a:ext cx="0" cy="23764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stealth" w="lg" len="lg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TextBox 6"/>
            <p:cNvSpPr txBox="1">
              <a:spLocks noChangeArrowheads="1"/>
            </p:cNvSpPr>
            <p:nvPr/>
          </p:nvSpPr>
          <p:spPr bwMode="auto">
            <a:xfrm>
              <a:off x="4865677" y="2935110"/>
              <a:ext cx="552992" cy="2132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latin typeface="Helvetica" pitchFamily="34" charset="0"/>
                </a:rPr>
                <a:t>3</a:t>
              </a:r>
              <a:r>
                <a:rPr kumimoji="0" lang="zh-CN" altLang="en-US">
                  <a:latin typeface="Helvetica" pitchFamily="34" charset="0"/>
                </a:rPr>
                <a:t>个</a:t>
              </a:r>
              <a:r>
                <a:rPr kumimoji="0" lang="en-US" altLang="zh-CN">
                  <a:latin typeface="Helvetica" pitchFamily="34" charset="0"/>
                </a:rPr>
                <a:t>short </a:t>
              </a:r>
              <a:r>
                <a:rPr kumimoji="0" lang="zh-CN" altLang="en-US">
                  <a:latin typeface="Helvetica" pitchFamily="34" charset="0"/>
                </a:rPr>
                <a:t>元素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50601E-6 L 1.38778E-17 0.078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07887 L 1.38778E-17 0.1417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4177 L 1.38778E-17 0.21254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3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01665E-6 L 3.33333E-6 0.3566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1254 L 1.38778E-17 0.2779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6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5662 L 3.33333E-6 0.4720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7799 L 1.38778E-17 0.3411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8585E-6 L 3.33333E-6 -0.1110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34112 L 1.38778E-17 0.4040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40403 L 1.38778E-17 0.47734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6" grpId="0" animBg="1"/>
      <p:bldP spid="358466" grpId="1" animBg="1"/>
      <p:bldP spid="358466" grpId="2" animBg="1"/>
      <p:bldP spid="358466" grpId="3" animBg="1"/>
      <p:bldP spid="358466" grpId="4" animBg="1"/>
      <p:bldP spid="358466" grpId="5" animBg="1"/>
      <p:bldP spid="358466" grpId="6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指针</a:t>
            </a:r>
            <a:r>
              <a:rPr lang="zh-CN" altLang="en-US" dirty="0"/>
              <a:t>与数组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指针与数组的关系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指向数组的指针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通过指针引用数组元素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数组用作函数参数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指向二维数组的指针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2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指针与数组的关系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数组名是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zh-CN" altLang="en-US" dirty="0" smtClean="0"/>
              <a:t>常量指针</a:t>
            </a:r>
            <a:r>
              <a:rPr lang="zh-CN" altLang="en-US" dirty="0" smtClean="0">
                <a:latin typeface="Arial" charset="0"/>
              </a:rPr>
              <a:t>”</a:t>
            </a:r>
            <a:endParaRPr lang="zh-CN" altLang="en-US" dirty="0" smtClean="0"/>
          </a:p>
          <a:p>
            <a:pPr lvl="1"/>
            <a:r>
              <a:rPr lang="zh-CN" altLang="en-US" dirty="0"/>
              <a:t>数组名不可以作“左值”，不能放在赋值号左侧，其代表的指针不能被修改，所以可以视为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常量指针</a:t>
            </a:r>
            <a:r>
              <a:rPr lang="zh-CN" altLang="en-US" dirty="0">
                <a:latin typeface="Arial" charset="0"/>
              </a:rPr>
              <a:t>”</a:t>
            </a:r>
            <a:endParaRPr lang="en-US" altLang="zh-CN" dirty="0">
              <a:latin typeface="Arial" charset="0"/>
            </a:endParaRPr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数组的指针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int</a:t>
            </a:r>
            <a:r>
              <a:rPr lang="en-US" altLang="zh-CN" dirty="0" smtClean="0"/>
              <a:t> a[10];</a:t>
            </a:r>
            <a:endParaRPr lang="zh-CN" altLang="en-US" dirty="0" smtClean="0"/>
          </a:p>
          <a:p>
            <a:pPr lvl="1"/>
            <a:r>
              <a:rPr lang="zh-CN" altLang="en-US" dirty="0"/>
              <a:t>数组</a:t>
            </a:r>
            <a:r>
              <a:rPr lang="zh-CN" altLang="en-US" dirty="0" smtClean="0"/>
              <a:t>名 </a:t>
            </a:r>
            <a:r>
              <a:rPr lang="en-US" altLang="zh-CN" dirty="0" smtClean="0"/>
              <a:t>a </a:t>
            </a:r>
            <a:r>
              <a:rPr lang="zh-CN" altLang="en-US" dirty="0" smtClean="0"/>
              <a:t>表示</a:t>
            </a:r>
            <a:r>
              <a:rPr lang="zh-CN" altLang="en-US" dirty="0"/>
              <a:t>数组的首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即数组的第一个元素</a:t>
            </a:r>
            <a:r>
              <a:rPr lang="en-US" altLang="zh-CN" dirty="0" smtClean="0"/>
              <a:t>(</a:t>
            </a:r>
            <a:r>
              <a:rPr lang="en-US" altLang="zh-CN" b="1" dirty="0" smtClean="0">
                <a:latin typeface="Courier New" pitchFamily="49" charset="0"/>
              </a:rPr>
              <a:t>a[0]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的地址，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 a == &amp;a[0]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如：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a[10];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*p;  p=a;</a:t>
            </a:r>
          </a:p>
          <a:p>
            <a:r>
              <a:rPr lang="zh-CN" altLang="en-US" dirty="0"/>
              <a:t>当</a:t>
            </a:r>
            <a:r>
              <a:rPr lang="zh-CN" altLang="en-US" dirty="0" smtClean="0"/>
              <a:t>指针变量指向</a:t>
            </a:r>
            <a:r>
              <a:rPr lang="zh-CN" altLang="en-US" dirty="0"/>
              <a:t>数组，则</a:t>
            </a:r>
            <a:r>
              <a:rPr lang="zh-CN" altLang="en-US" dirty="0" smtClean="0"/>
              <a:t>两者都可以访问数组元素；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zh-CN" altLang="en-US" dirty="0"/>
              <a:t>指针变量时</a:t>
            </a:r>
            <a:r>
              <a:rPr lang="zh-CN" altLang="en-US" dirty="0" smtClean="0"/>
              <a:t>，无论什么基类型，都只</a:t>
            </a:r>
            <a:r>
              <a:rPr lang="zh-CN" altLang="en-US" dirty="0"/>
              <a:t>分配了用来存放地址（指针）的</a:t>
            </a:r>
            <a:r>
              <a:rPr lang="zh-CN" altLang="en-US" dirty="0" smtClean="0"/>
              <a:t>空间；和它所指向的对象的空间是两回事。 </a:t>
            </a:r>
            <a:endParaRPr lang="zh-CN" altLang="en-US" dirty="0"/>
          </a:p>
          <a:p>
            <a:r>
              <a:rPr lang="zh-CN" altLang="en-US" dirty="0"/>
              <a:t>定义数组时，为所有元素分配相应的连续的</a:t>
            </a:r>
            <a:r>
              <a:rPr lang="zh-CN" altLang="en-US" dirty="0" smtClean="0"/>
              <a:t>存储空间； </a:t>
            </a:r>
            <a:endParaRPr lang="zh-CN" altLang="en-US" dirty="0"/>
          </a:p>
          <a:p>
            <a:r>
              <a:rPr lang="zh-CN" altLang="en-US" dirty="0"/>
              <a:t>指针应赋值后才能</a:t>
            </a:r>
            <a:r>
              <a:rPr lang="zh-CN" altLang="en-US" dirty="0" smtClean="0"/>
              <a:t>使用，如果要用指针处理数组，则必先指向数组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71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919288" y="2851150"/>
            <a:ext cx="3960812" cy="79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919288" y="3908425"/>
            <a:ext cx="396081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919288" y="5260976"/>
            <a:ext cx="3960812" cy="885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30725" name="Rectangle 0"/>
          <p:cNvSpPr>
            <a:spLocks noChangeArrowheads="1"/>
          </p:cNvSpPr>
          <p:nvPr/>
        </p:nvSpPr>
        <p:spPr bwMode="auto">
          <a:xfrm>
            <a:off x="1919288" y="1628775"/>
            <a:ext cx="3960812" cy="1081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>
              <a:latin typeface="Helvetica" pitchFamily="34" charset="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指向数组的指针</a:t>
            </a:r>
          </a:p>
        </p:txBody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4226" y="1628775"/>
            <a:ext cx="4105275" cy="4781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char a[10], *p;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p = &amp;a[0];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char a[10],*p=&amp;a[0];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char a[10], *p;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p = a;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latin typeface="Courier New" pitchFamily="49" charset="0"/>
              </a:rPr>
              <a:t>char a[10], *p=a;</a:t>
            </a:r>
          </a:p>
        </p:txBody>
      </p:sp>
      <p:pic>
        <p:nvPicPr>
          <p:cNvPr id="30728" name="Picture 0" descr="绘图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89" y="908050"/>
            <a:ext cx="1330325" cy="5545138"/>
          </a:xfrm>
          <a:prstGeom prst="rect">
            <a:avLst/>
          </a:prstGeom>
          <a:solidFill>
            <a:srgbClr val="062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4"/>
          <p:cNvSpPr>
            <a:spLocks noChangeArrowheads="1"/>
          </p:cNvSpPr>
          <p:nvPr/>
        </p:nvSpPr>
        <p:spPr bwMode="auto">
          <a:xfrm>
            <a:off x="6356224" y="1544980"/>
            <a:ext cx="1237602" cy="48152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 err="1" smtClean="0">
                <a:latin typeface="Helvetica" pitchFamily="34" charset="0"/>
              </a:rPr>
              <a:t>p,a,&amp;a</a:t>
            </a:r>
            <a:r>
              <a:rPr kumimoji="0" lang="en-US" altLang="zh-CN" b="1" dirty="0" smtClean="0">
                <a:latin typeface="Helvetica" pitchFamily="34" charset="0"/>
              </a:rPr>
              <a:t>[0</a:t>
            </a:r>
            <a:r>
              <a:rPr kumimoji="0" lang="en-US" altLang="zh-CN" b="1" dirty="0">
                <a:latin typeface="Helvetica" pitchFamily="34" charset="0"/>
              </a:rPr>
              <a:t>]</a:t>
            </a:r>
          </a:p>
        </p:txBody>
      </p:sp>
      <p:sp>
        <p:nvSpPr>
          <p:cNvPr id="30733" name="Line 5"/>
          <p:cNvSpPr>
            <a:spLocks noChangeShapeType="1"/>
          </p:cNvSpPr>
          <p:nvPr/>
        </p:nvSpPr>
        <p:spPr bwMode="auto">
          <a:xfrm flipH="1">
            <a:off x="7680326" y="1773238"/>
            <a:ext cx="57626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通过指针引用数组元素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zh-CN" altLang="en-US" dirty="0" smtClean="0"/>
              <a:t>前提：指针变量指向数组  </a:t>
            </a:r>
            <a:r>
              <a:rPr lang="en-US" altLang="zh-CN" dirty="0" smtClean="0"/>
              <a:t>p=a; 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p=&amp;a[0];</a:t>
            </a:r>
          </a:p>
          <a:p>
            <a:pPr marL="609600" indent="-609600"/>
            <a:r>
              <a:rPr lang="zh-CN" altLang="en-US" dirty="0" smtClean="0"/>
              <a:t>可以通过这个指针变量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引用所有的数组元素</a:t>
            </a:r>
          </a:p>
          <a:p>
            <a:pPr marL="609600" indent="-609600"/>
            <a:r>
              <a:rPr lang="zh-CN" altLang="en-US" dirty="0" smtClean="0"/>
              <a:t>引用数组元素的方法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990600" lvl="1" indent="-533400">
              <a:buFont typeface="Wingdings" pitchFamily="2" charset="2"/>
              <a:buAutoNum type="circleNumDbPlain"/>
            </a:pPr>
            <a:r>
              <a:rPr lang="zh-CN" altLang="en-US" sz="2400" dirty="0" smtClean="0"/>
              <a:t>下标运算符</a:t>
            </a:r>
            <a:r>
              <a:rPr lang="en-US" altLang="zh-CN" sz="2400" b="1" dirty="0" smtClean="0">
                <a:latin typeface="Courier New" pitchFamily="49" charset="0"/>
              </a:rPr>
              <a:t>[]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	</a:t>
            </a:r>
            <a:r>
              <a:rPr lang="en-US" altLang="zh-CN" sz="2400" b="1" dirty="0" smtClean="0">
                <a:latin typeface="Courier New" pitchFamily="49" charset="0"/>
              </a:rPr>
              <a:t>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		p[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</a:t>
            </a:r>
          </a:p>
          <a:p>
            <a:pPr marL="990600" lvl="1" indent="-533400">
              <a:buFont typeface="Wingdings" pitchFamily="2" charset="2"/>
              <a:buAutoNum type="circleNumDbPlain"/>
            </a:pPr>
            <a:r>
              <a:rPr lang="zh-CN" altLang="en-US" sz="2400" dirty="0" smtClean="0"/>
              <a:t>指针运算符</a:t>
            </a:r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例如</a:t>
            </a:r>
            <a:r>
              <a:rPr lang="en-US" altLang="zh-CN" sz="2400" dirty="0" smtClean="0"/>
              <a:t>	</a:t>
            </a:r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a+i</a:t>
            </a:r>
            <a:r>
              <a:rPr lang="en-US" altLang="zh-CN" sz="2400" b="1" dirty="0" smtClean="0">
                <a:latin typeface="Courier New" pitchFamily="49" charset="0"/>
              </a:rPr>
              <a:t>)	</a:t>
            </a:r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p+i</a:t>
            </a:r>
            <a:r>
              <a:rPr lang="en-US" altLang="zh-CN" sz="2400" b="1" dirty="0" smtClean="0">
                <a:latin typeface="Courier New" pitchFamily="49" charset="0"/>
              </a:rPr>
              <a:t>)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dirty="0" smtClean="0"/>
              <a:t>注意 数组名不能被修改和赋值</a:t>
            </a:r>
          </a:p>
          <a:p>
            <a:pPr marL="609600" indent="-609600">
              <a:buClr>
                <a:srgbClr val="FF0000"/>
              </a:buClr>
            </a:pPr>
            <a:r>
              <a:rPr lang="zh-CN" altLang="en-US" dirty="0" smtClean="0"/>
              <a:t>注意 防止下标越界</a:t>
            </a:r>
          </a:p>
        </p:txBody>
      </p:sp>
    </p:spTree>
    <p:extLst>
      <p:ext uri="{BB962C8B-B14F-4D97-AF65-F5344CB8AC3E}">
        <p14:creationId xmlns:p14="http://schemas.microsoft.com/office/powerpoint/2010/main" val="14716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通过指针引用数组元素图示</a:t>
            </a:r>
          </a:p>
        </p:txBody>
      </p:sp>
      <p:pic>
        <p:nvPicPr>
          <p:cNvPr id="32771" name="Picture 1" descr="绘图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6" y="1345259"/>
            <a:ext cx="1262063" cy="5327650"/>
          </a:xfrm>
          <a:prstGeom prst="rect">
            <a:avLst/>
          </a:prstGeom>
          <a:solidFill>
            <a:srgbClr val="062A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5961064" y="1931175"/>
            <a:ext cx="331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p[0], *p, *a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524000" y="1905775"/>
            <a:ext cx="249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p, a</a:t>
            </a: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4087813" y="2147074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524000" y="2326463"/>
            <a:ext cx="249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p+1, a+1</a:t>
            </a:r>
          </a:p>
        </p:txBody>
      </p:sp>
      <p:sp>
        <p:nvSpPr>
          <p:cNvPr id="32776" name="Line 7"/>
          <p:cNvSpPr>
            <a:spLocks noChangeShapeType="1"/>
          </p:cNvSpPr>
          <p:nvPr/>
        </p:nvSpPr>
        <p:spPr bwMode="auto">
          <a:xfrm>
            <a:off x="4087813" y="2507437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5961063" y="2326463"/>
            <a:ext cx="4354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p[1], *(p+1), *(a+1)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524000" y="3947300"/>
            <a:ext cx="249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q+i-2, p+i, a+i</a:t>
            </a: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4094163" y="4163199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967414" y="3802838"/>
            <a:ext cx="3368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p[i], *(p+i), *(a+i)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q[i-2], *(q+i-2),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524000" y="5566550"/>
            <a:ext cx="249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p+9, a+9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094163" y="5782449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967413" y="5566550"/>
            <a:ext cx="4354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p[9], *(p+9), *(a+9)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524000" y="2723338"/>
            <a:ext cx="249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q, p+2, a+2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094163" y="2939237"/>
            <a:ext cx="5762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59476" y="2723338"/>
            <a:ext cx="470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Courier New" pitchFamily="49" charset="0"/>
              </a:rPr>
              <a:t>p[2], *(p+2), *(a+2) q[0], *q</a:t>
            </a:r>
          </a:p>
        </p:txBody>
      </p:sp>
    </p:spTree>
    <p:extLst>
      <p:ext uri="{BB962C8B-B14F-4D97-AF65-F5344CB8AC3E}">
        <p14:creationId xmlns:p14="http://schemas.microsoft.com/office/powerpoint/2010/main" val="19822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数组名和指针引用数组元素比较 </a:t>
            </a:r>
            <a:r>
              <a:rPr lang="en-US" altLang="zh-CN" sz="4000" dirty="0"/>
              <a:t>(1)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指针指向数组首地址</a:t>
            </a:r>
          </a:p>
          <a:p>
            <a:pPr lvl="1" eaLnBrk="1" hangingPunct="1"/>
            <a:r>
              <a:rPr lang="zh-CN" altLang="en-US" dirty="0" smtClean="0"/>
              <a:t>前提条件：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a[10], *p=a;</a:t>
            </a:r>
          </a:p>
          <a:p>
            <a:pPr lvl="1" eaLnBrk="1" hangingPunct="1"/>
            <a:endParaRPr lang="en-US" altLang="zh-CN" b="1" dirty="0" smtClean="0">
              <a:latin typeface="Courier New" pitchFamily="49" charset="0"/>
            </a:endParaRP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en-US" altLang="zh-CN" sz="2400" b="1" dirty="0" smtClean="0">
                <a:latin typeface="Courier New" pitchFamily="49" charset="0"/>
              </a:rPr>
              <a:t>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</a:t>
            </a:r>
            <a:r>
              <a:rPr lang="zh-CN" altLang="en-US" sz="2400" b="1" dirty="0" smtClean="0">
                <a:latin typeface="Courier New" pitchFamily="49" charset="0"/>
              </a:rPr>
              <a:t>、</a:t>
            </a:r>
            <a:r>
              <a:rPr lang="en-US" altLang="zh-CN" sz="2400" b="1" dirty="0" smtClean="0">
                <a:latin typeface="Courier New" pitchFamily="49" charset="0"/>
              </a:rPr>
              <a:t>p[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</a:t>
            </a:r>
            <a:r>
              <a:rPr lang="zh-CN" altLang="en-US" sz="2400" b="1" dirty="0" smtClean="0">
                <a:latin typeface="Courier New" pitchFamily="49" charset="0"/>
              </a:rPr>
              <a:t>、*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a+i</a:t>
            </a:r>
            <a:r>
              <a:rPr lang="en-US" altLang="zh-CN" sz="2400" b="1" dirty="0" smtClean="0">
                <a:latin typeface="Courier New" pitchFamily="49" charset="0"/>
              </a:rPr>
              <a:t>)</a:t>
            </a:r>
            <a:r>
              <a:rPr lang="zh-CN" altLang="en-US" sz="2400" b="1" dirty="0" smtClean="0">
                <a:latin typeface="Courier New" pitchFamily="49" charset="0"/>
              </a:rPr>
              <a:t>、*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p+i</a:t>
            </a:r>
            <a:r>
              <a:rPr lang="en-US" altLang="zh-CN" sz="2400" b="1" dirty="0" smtClean="0">
                <a:latin typeface="Courier New" pitchFamily="49" charset="0"/>
              </a:rPr>
              <a:t>)</a:t>
            </a:r>
            <a:r>
              <a:rPr lang="zh-CN" altLang="en-US" sz="2400" dirty="0" smtClean="0">
                <a:latin typeface="Courier New" pitchFamily="49" charset="0"/>
              </a:rPr>
              <a:t> </a:t>
            </a:r>
            <a:r>
              <a:rPr lang="zh-CN" altLang="en-US" sz="2400" dirty="0" smtClean="0"/>
              <a:t>它们都表示同一个数组元素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en-US" altLang="zh-CN" sz="2400" b="1" dirty="0" err="1" smtClean="0">
                <a:latin typeface="Courier New" pitchFamily="49" charset="0"/>
              </a:rPr>
              <a:t>a+i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</a:t>
            </a:r>
            <a:r>
              <a:rPr lang="en-US" altLang="zh-CN" sz="2400" b="1" dirty="0" err="1" smtClean="0">
                <a:latin typeface="Courier New" pitchFamily="49" charset="0"/>
              </a:rPr>
              <a:t>p+i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不是简单的在</a:t>
            </a:r>
            <a:r>
              <a:rPr lang="en-US" altLang="zh-CN" sz="2400" b="1" dirty="0" smtClean="0">
                <a:latin typeface="Courier New" pitchFamily="49" charset="0"/>
              </a:rPr>
              <a:t>a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</a:t>
            </a:r>
            <a:r>
              <a:rPr lang="en-US" altLang="zh-CN" sz="2400" b="1" dirty="0" smtClean="0">
                <a:latin typeface="Courier New" pitchFamily="49" charset="0"/>
              </a:rPr>
              <a:t>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表示的地址值上简单的加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zh-CN" altLang="en-US" sz="2400" dirty="0" smtClean="0">
                <a:latin typeface="Courier New" pitchFamily="49" charset="0"/>
              </a:rPr>
              <a:t>个字节</a:t>
            </a:r>
            <a:r>
              <a:rPr lang="zh-CN" altLang="en-US" sz="2400" dirty="0" smtClean="0"/>
              <a:t>，而是加上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zh-CN" altLang="en-US" sz="2400" b="1" dirty="0" smtClean="0"/>
              <a:t>个基类型</a:t>
            </a:r>
            <a:r>
              <a:rPr lang="zh-CN" altLang="en-US" sz="2400" dirty="0" smtClean="0"/>
              <a:t>所需的地址偏移量，即加上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err="1" smtClean="0">
                <a:latin typeface="Courier New" pitchFamily="49" charset="0"/>
              </a:rPr>
              <a:t>sizeof</a:t>
            </a:r>
            <a:r>
              <a:rPr lang="en-US" altLang="zh-CN" sz="2400" b="1" dirty="0" smtClean="0">
                <a:latin typeface="Courier New" pitchFamily="49" charset="0"/>
              </a:rPr>
              <a:t>(</a:t>
            </a:r>
            <a:r>
              <a:rPr lang="en-US" altLang="zh-CN" sz="2400" b="1" dirty="0" err="1" smtClean="0">
                <a:latin typeface="Courier New" pitchFamily="49" charset="0"/>
              </a:rPr>
              <a:t>int</a:t>
            </a:r>
            <a:r>
              <a:rPr lang="en-US" altLang="zh-CN" sz="2400" b="1" dirty="0" smtClean="0">
                <a:latin typeface="Courier New" pitchFamily="49" charset="0"/>
              </a:rPr>
              <a:t>)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dirty="0" smtClean="0"/>
              <a:t>指针值可以改变，如</a:t>
            </a:r>
            <a:r>
              <a:rPr lang="en-US" altLang="zh-CN" sz="2400" b="1" dirty="0" smtClean="0">
                <a:latin typeface="Courier New" pitchFamily="49" charset="0"/>
              </a:rPr>
              <a:t>p++</a:t>
            </a:r>
            <a:r>
              <a:rPr lang="zh-CN" altLang="en-US" sz="2400" dirty="0" smtClean="0">
                <a:latin typeface="Courier New" pitchFamily="49" charset="0"/>
              </a:rPr>
              <a:t>为</a:t>
            </a:r>
            <a:r>
              <a:rPr lang="zh-CN" altLang="en-US" sz="2400" dirty="0" smtClean="0"/>
              <a:t>下一元素的地址</a:t>
            </a:r>
          </a:p>
          <a:p>
            <a:pPr marL="914400" lvl="1" indent="-457200">
              <a:buClr>
                <a:srgbClr val="FF0000"/>
              </a:buClr>
              <a:buFont typeface="+mj-ea"/>
              <a:buAutoNum type="circleNumDbPlain"/>
            </a:pPr>
            <a:r>
              <a:rPr lang="en-US" altLang="zh-CN" sz="2400" b="1" dirty="0" smtClean="0">
                <a:latin typeface="Courier New" pitchFamily="49" charset="0"/>
              </a:rPr>
              <a:t>a++</a:t>
            </a:r>
            <a:r>
              <a:rPr lang="zh-CN" altLang="en-US" sz="2400" dirty="0" smtClean="0"/>
              <a:t>是非法操作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数组名不能被赋值</a:t>
            </a:r>
          </a:p>
        </p:txBody>
      </p:sp>
    </p:spTree>
    <p:extLst>
      <p:ext uri="{BB962C8B-B14F-4D97-AF65-F5344CB8AC3E}">
        <p14:creationId xmlns:p14="http://schemas.microsoft.com/office/powerpoint/2010/main" val="12748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数组名和指针引用数组元素比较 </a:t>
            </a:r>
            <a:r>
              <a:rPr lang="en-US" altLang="zh-CN" sz="4000"/>
              <a:t>(2)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指针指向某个数组元素</a:t>
            </a:r>
          </a:p>
          <a:p>
            <a:pPr lvl="1" eaLnBrk="1" hangingPunct="1"/>
            <a:r>
              <a:rPr lang="zh-CN" altLang="en-US" dirty="0" smtClean="0"/>
              <a:t>前提条件：</a:t>
            </a:r>
            <a:r>
              <a:rPr lang="en-US" altLang="zh-CN" b="1" dirty="0" smtClean="0">
                <a:latin typeface="Courier New" pitchFamily="49" charset="0"/>
              </a:rPr>
              <a:t>p=</a:t>
            </a:r>
            <a:r>
              <a:rPr lang="en-US" altLang="zh-CN" b="1" dirty="0" err="1" smtClean="0">
                <a:latin typeface="Courier New" pitchFamily="49" charset="0"/>
              </a:rPr>
              <a:t>a+i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</a:p>
          <a:p>
            <a:pPr lvl="1" eaLnBrk="1" hangingPunct="1"/>
            <a:endParaRPr lang="en-US" altLang="zh-CN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zh-CN" sz="2400" b="1" dirty="0" smtClean="0">
                <a:latin typeface="Courier New" pitchFamily="49" charset="0"/>
              </a:rPr>
              <a:t>*(p++) </a:t>
            </a:r>
            <a:r>
              <a:rPr lang="zh-CN" altLang="en-US" sz="2400" dirty="0" smtClean="0">
                <a:latin typeface="Courier New" pitchFamily="49" charset="0"/>
              </a:rPr>
              <a:t>与 </a:t>
            </a:r>
            <a:r>
              <a:rPr lang="en-US" altLang="zh-CN" sz="2400" b="1" dirty="0" smtClean="0">
                <a:latin typeface="Courier New" pitchFamily="49" charset="0"/>
              </a:rPr>
              <a:t>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++] </a:t>
            </a:r>
            <a:r>
              <a:rPr lang="zh-CN" altLang="en-US" sz="2400" dirty="0" smtClean="0"/>
              <a:t>等价</a:t>
            </a:r>
          </a:p>
          <a:p>
            <a:pPr lvl="1" eaLnBrk="1" hangingPunct="1"/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smtClean="0">
                <a:latin typeface="Courier New" pitchFamily="49" charset="0"/>
              </a:rPr>
              <a:t>(p--) </a:t>
            </a:r>
            <a:r>
              <a:rPr lang="zh-CN" altLang="en-US" sz="2400" dirty="0" smtClean="0">
                <a:latin typeface="Courier New" pitchFamily="49" charset="0"/>
              </a:rPr>
              <a:t>与 </a:t>
            </a:r>
            <a:r>
              <a:rPr lang="en-US" altLang="zh-CN" sz="2400" b="1" dirty="0" smtClean="0">
                <a:latin typeface="Courier New" pitchFamily="49" charset="0"/>
              </a:rPr>
              <a:t>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--] </a:t>
            </a:r>
            <a:r>
              <a:rPr lang="zh-CN" altLang="en-US" sz="2400" dirty="0" smtClean="0"/>
              <a:t>等价</a:t>
            </a:r>
          </a:p>
          <a:p>
            <a:pPr lvl="1" eaLnBrk="1" hangingPunct="1"/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smtClean="0">
                <a:latin typeface="Courier New" pitchFamily="49" charset="0"/>
              </a:rPr>
              <a:t>(++p) </a:t>
            </a:r>
            <a:r>
              <a:rPr lang="zh-CN" altLang="en-US" sz="2400" dirty="0" smtClean="0"/>
              <a:t>与  </a:t>
            </a:r>
            <a:r>
              <a:rPr lang="en-US" altLang="zh-CN" sz="2400" b="1" dirty="0" smtClean="0">
                <a:latin typeface="Courier New" pitchFamily="49" charset="0"/>
              </a:rPr>
              <a:t>a[++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 </a:t>
            </a:r>
            <a:r>
              <a:rPr lang="zh-CN" altLang="en-US" sz="2400" dirty="0" smtClean="0"/>
              <a:t>等价</a:t>
            </a:r>
          </a:p>
          <a:p>
            <a:pPr lvl="1" eaLnBrk="1" hangingPunct="1"/>
            <a:r>
              <a:rPr lang="zh-CN" altLang="en-US" sz="2400" b="1" dirty="0" smtClean="0">
                <a:latin typeface="Courier New" pitchFamily="49" charset="0"/>
              </a:rPr>
              <a:t>*</a:t>
            </a:r>
            <a:r>
              <a:rPr lang="en-US" altLang="zh-CN" sz="2400" b="1" dirty="0" smtClean="0">
                <a:latin typeface="Courier New" pitchFamily="49" charset="0"/>
              </a:rPr>
              <a:t>(--p) </a:t>
            </a:r>
            <a:r>
              <a:rPr lang="zh-CN" altLang="en-US" sz="2400" dirty="0" smtClean="0"/>
              <a:t>与  </a:t>
            </a:r>
            <a:r>
              <a:rPr lang="en-US" altLang="zh-CN" sz="2400" b="1" dirty="0" smtClean="0">
                <a:latin typeface="Courier New" pitchFamily="49" charset="0"/>
              </a:rPr>
              <a:t>a[--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 </a:t>
            </a:r>
            <a:r>
              <a:rPr lang="zh-CN" altLang="en-US" sz="2400" dirty="0" smtClean="0"/>
              <a:t>等价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dirty="0" smtClean="0"/>
              <a:t>注意 不能使用 *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a</a:t>
            </a:r>
            <a:r>
              <a:rPr lang="en-US" altLang="zh-CN" sz="2400" dirty="0" smtClean="0"/>
              <a:t>++) 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a=</a:t>
            </a:r>
            <a:r>
              <a:rPr lang="en-US" altLang="zh-CN" sz="2400" dirty="0" err="1" smtClean="0"/>
              <a:t>p+i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这种</a:t>
            </a:r>
            <a:r>
              <a:rPr lang="zh-CN" altLang="en-US" sz="2400" dirty="0"/>
              <a:t>形式</a:t>
            </a:r>
          </a:p>
          <a:p>
            <a:pPr lvl="1" eaLnBrk="1" hangingPunct="1"/>
            <a:r>
              <a:rPr lang="zh-CN" altLang="en-US" sz="2400" dirty="0" smtClean="0"/>
              <a:t>注意 区分</a:t>
            </a:r>
            <a:r>
              <a:rPr lang="zh-CN" altLang="en-US" sz="2400" dirty="0"/>
              <a:t>运算</a:t>
            </a:r>
            <a:r>
              <a:rPr lang="zh-CN" altLang="en-US" sz="2400" dirty="0" smtClean="0"/>
              <a:t>顺序： *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++) </a:t>
            </a:r>
            <a:r>
              <a:rPr lang="zh-CN" altLang="en-US" sz="2400" dirty="0" smtClean="0"/>
              <a:t>与 </a:t>
            </a:r>
            <a:r>
              <a:rPr lang="en-US" altLang="zh-CN" sz="2400" dirty="0" smtClean="0"/>
              <a:t>(*</a:t>
            </a:r>
            <a:r>
              <a:rPr lang="en-US" altLang="zh-CN" sz="2400" dirty="0"/>
              <a:t>p)++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/>
              <a:t>注意 防止</a:t>
            </a:r>
            <a:r>
              <a:rPr lang="zh-CN" altLang="en-US" sz="2400" dirty="0"/>
              <a:t>下标越界，注意掌握指针位置</a:t>
            </a:r>
          </a:p>
        </p:txBody>
      </p:sp>
    </p:spTree>
    <p:extLst>
      <p:ext uri="{BB962C8B-B14F-4D97-AF65-F5344CB8AC3E}">
        <p14:creationId xmlns:p14="http://schemas.microsoft.com/office/powerpoint/2010/main" val="7690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通过指针引用数组元素举例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a[10],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*p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;</a:t>
            </a:r>
            <a:endParaRPr lang="en-US" altLang="zh-CN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p = a;		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/* </a:t>
            </a:r>
            <a:r>
              <a:rPr lang="zh-CN" altLang="en-US" dirty="0">
                <a:latin typeface="Helvetica" pitchFamily="34" charset="0"/>
              </a:rPr>
              <a:t>指针需要先赋值</a:t>
            </a:r>
            <a:r>
              <a:rPr lang="zh-CN" altLang="en-US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while (p&lt;a+10)	/* </a:t>
            </a:r>
            <a:r>
              <a:rPr lang="zh-CN" altLang="en-US" dirty="0">
                <a:latin typeface="Helvetica" pitchFamily="34" charset="0"/>
              </a:rPr>
              <a:t>指针在数组范围内移动</a:t>
            </a:r>
            <a:r>
              <a:rPr lang="zh-CN" altLang="en-US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scanf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(“%d”, 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p++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); 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/* </a:t>
            </a:r>
            <a:r>
              <a:rPr lang="zh-CN" altLang="en-US" b="1" dirty="0" smtClean="0">
                <a:latin typeface="Helvetica" pitchFamily="34" charset="0"/>
                <a:ea typeface="宋体" pitchFamily="2" charset="-122"/>
              </a:rPr>
              <a:t>每输入一次，</a:t>
            </a:r>
            <a:r>
              <a:rPr lang="zh-CN" altLang="en-US" dirty="0" smtClean="0">
                <a:latin typeface="Helvetica" pitchFamily="34" charset="0"/>
              </a:rPr>
              <a:t>指针向后移动一个</a:t>
            </a:r>
            <a:r>
              <a:rPr lang="en-US" altLang="zh-CN" dirty="0" err="1" smtClean="0">
                <a:latin typeface="Helvetica" pitchFamily="34" charset="0"/>
              </a:rPr>
              <a:t>int</a:t>
            </a:r>
            <a:r>
              <a:rPr lang="zh-CN" altLang="en-US" b="1" dirty="0" smtClean="0">
                <a:latin typeface="Helvetica" pitchFamily="34" charset="0"/>
                <a:ea typeface="宋体" pitchFamily="2" charset="-122"/>
              </a:rPr>
              <a:t> </a:t>
            </a:r>
            <a:r>
              <a:rPr lang="zh-CN" altLang="en-US" b="1" dirty="0">
                <a:latin typeface="Helvetica" pitchFamily="34" charset="0"/>
                <a:ea typeface="宋体" pitchFamily="2" charset="-122"/>
              </a:rPr>
              <a:t>*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p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= a;		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/* </a:t>
            </a:r>
            <a:r>
              <a:rPr lang="zh-CN" altLang="en-US" dirty="0" smtClean="0">
                <a:latin typeface="Helvetica" pitchFamily="34" charset="0"/>
              </a:rPr>
              <a:t>指针重新指向数组起始地址</a:t>
            </a:r>
            <a:r>
              <a:rPr lang="zh-CN" altLang="en-US" b="1" dirty="0" smtClean="0">
                <a:latin typeface="Helvetica" pitchFamily="34" charset="0"/>
                <a:ea typeface="宋体" pitchFamily="2" charset="-122"/>
              </a:rPr>
              <a:t> </a:t>
            </a:r>
            <a:r>
              <a:rPr lang="zh-CN" altLang="en-US" b="1" dirty="0">
                <a:latin typeface="Helvetica" pitchFamily="34" charset="0"/>
                <a:ea typeface="宋体" pitchFamily="2" charset="-122"/>
              </a:rPr>
              <a:t>*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for (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=0;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&lt;10;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++)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(“%d”, 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p[</a:t>
            </a:r>
            <a:r>
              <a:rPr lang="en-US" altLang="zh-CN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]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); 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/* </a:t>
            </a:r>
            <a:r>
              <a:rPr lang="zh-CN" altLang="en-US" dirty="0">
                <a:latin typeface="Helvetica" pitchFamily="34" charset="0"/>
              </a:rPr>
              <a:t>指针</a:t>
            </a:r>
            <a:r>
              <a:rPr lang="zh-CN" altLang="en-US" dirty="0" smtClean="0">
                <a:latin typeface="Helvetica" pitchFamily="34" charset="0"/>
              </a:rPr>
              <a:t>使用了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[ ]</a:t>
            </a:r>
            <a:r>
              <a:rPr lang="zh-CN" altLang="en-US" b="1" dirty="0" smtClean="0">
                <a:latin typeface="Helvetica" pitchFamily="34" charset="0"/>
                <a:ea typeface="宋体" pitchFamily="2" charset="-122"/>
              </a:rPr>
              <a:t>访问元素， 如同 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*(</a:t>
            </a: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p+i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) 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*/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17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 </a:t>
            </a:r>
            <a:r>
              <a:rPr lang="zh-CN" altLang="en-US" dirty="0"/>
              <a:t>指针的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指针</a:t>
            </a:r>
            <a:r>
              <a:rPr lang="zh-CN" altLang="en-US" dirty="0" smtClean="0"/>
              <a:t>：即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 smtClean="0"/>
              <a:t>，指针是对内存地址的一种形象化的称呼。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程序运行时其指令和数据都驻留在内存中</a:t>
            </a:r>
            <a:r>
              <a:rPr lang="en-US" altLang="zh-CN" dirty="0" smtClean="0"/>
              <a:t>;</a:t>
            </a:r>
            <a:r>
              <a:rPr lang="zh-CN" altLang="en-US" dirty="0" smtClean="0"/>
              <a:t>内存空间可看作一个庞大的字节序列，每个字节都有其位置编号</a:t>
            </a:r>
            <a:r>
              <a:rPr lang="en-US" altLang="zh-CN" dirty="0" smtClean="0"/>
              <a:t>-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lvl="1"/>
            <a:r>
              <a:rPr lang="zh-CN" altLang="en-US" dirty="0"/>
              <a:t>当 </a:t>
            </a:r>
            <a:r>
              <a:rPr lang="en-US" altLang="zh-CN" dirty="0"/>
              <a:t>CPU </a:t>
            </a:r>
            <a:r>
              <a:rPr lang="zh-CN" altLang="en-US" dirty="0" smtClean="0"/>
              <a:t>要从内存</a:t>
            </a:r>
            <a:r>
              <a:rPr lang="zh-CN" altLang="en-US" dirty="0"/>
              <a:t>中的特定</a:t>
            </a:r>
            <a:r>
              <a:rPr lang="zh-CN" altLang="en-US" dirty="0" smtClean="0"/>
              <a:t>位置</a:t>
            </a:r>
            <a:r>
              <a:rPr lang="zh-CN" altLang="en-US" dirty="0"/>
              <a:t>读写</a:t>
            </a:r>
            <a:r>
              <a:rPr lang="zh-CN" altLang="en-US" dirty="0" smtClean="0"/>
              <a:t>一个数据时，必须提供一个地址：一</a:t>
            </a:r>
            <a:r>
              <a:rPr lang="zh-CN" altLang="en-US" dirty="0"/>
              <a:t>个 </a:t>
            </a:r>
            <a:r>
              <a:rPr lang="en-US" altLang="zh-CN" dirty="0"/>
              <a:t>32 </a:t>
            </a:r>
            <a:r>
              <a:rPr lang="zh-CN" altLang="en-US" dirty="0"/>
              <a:t>位或 </a:t>
            </a:r>
            <a:r>
              <a:rPr lang="en-US" altLang="zh-CN" dirty="0"/>
              <a:t>64 </a:t>
            </a:r>
            <a:r>
              <a:rPr lang="zh-CN" altLang="en-US" dirty="0" smtClean="0"/>
              <a:t>位</a:t>
            </a:r>
            <a:r>
              <a:rPr lang="en-US" altLang="zh-CN" dirty="0" smtClean="0"/>
              <a:t>(</a:t>
            </a:r>
            <a:r>
              <a:rPr lang="zh-CN" altLang="en-US" dirty="0"/>
              <a:t>根据体系结构</a:t>
            </a:r>
            <a:r>
              <a:rPr lang="en-US" altLang="zh-CN" dirty="0" smtClean="0"/>
              <a:t>)</a:t>
            </a:r>
            <a:r>
              <a:rPr lang="zh-CN" altLang="en-US" b="1" dirty="0" smtClean="0"/>
              <a:t>无</a:t>
            </a:r>
            <a:r>
              <a:rPr lang="zh-CN" altLang="en-US" b="1" dirty="0"/>
              <a:t>符号</a:t>
            </a:r>
            <a:r>
              <a:rPr lang="zh-CN" altLang="en-US" b="1" dirty="0" smtClean="0"/>
              <a:t>整数</a:t>
            </a:r>
            <a:r>
              <a:rPr lang="en-US" altLang="zh-CN" dirty="0" smtClean="0"/>
              <a:t>, </a:t>
            </a:r>
            <a:r>
              <a:rPr lang="zh-CN" altLang="en-US" dirty="0" smtClean="0"/>
              <a:t>编码可以对应最多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32</a:t>
            </a:r>
            <a:r>
              <a:rPr lang="zh-CN" altLang="en-US" dirty="0"/>
              <a:t>或 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64</a:t>
            </a:r>
            <a:r>
              <a:rPr lang="en-US" altLang="zh-CN" dirty="0" smtClean="0"/>
              <a:t> </a:t>
            </a:r>
            <a:r>
              <a:rPr lang="zh-CN" altLang="en-US" dirty="0"/>
              <a:t>个不同</a:t>
            </a:r>
            <a:r>
              <a:rPr lang="zh-CN" altLang="en-US" dirty="0" smtClean="0"/>
              <a:t>的字节。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这些表示地址的数据可以像其它整数一样进行存储，还可以进行特定的运算。这些数据在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语言中就称作指针。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98" y="1651044"/>
            <a:ext cx="2979616" cy="407676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16619" y="574765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程序的逻辑地址空间典型分布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9189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数组用作函数参数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数组元素用作函数实参</a:t>
            </a:r>
          </a:p>
          <a:p>
            <a:pPr lvl="1" eaLnBrk="1" hangingPunct="1"/>
            <a:r>
              <a:rPr lang="zh-CN" altLang="en-US" dirty="0" smtClean="0"/>
              <a:t>与同类型的一般变量用法相同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数组用作函数参数</a:t>
            </a:r>
          </a:p>
          <a:p>
            <a:pPr lvl="1" eaLnBrk="1" hangingPunct="1"/>
            <a:r>
              <a:rPr lang="zh-CN" altLang="en-US" dirty="0" smtClean="0"/>
              <a:t>数组类型可以作为函数参数类型</a:t>
            </a:r>
          </a:p>
          <a:p>
            <a:pPr lvl="1" eaLnBrk="1" hangingPunct="1"/>
            <a:r>
              <a:rPr lang="zh-CN" altLang="en-US" dirty="0" smtClean="0"/>
              <a:t>数组可以用作函数的</a:t>
            </a:r>
            <a:r>
              <a:rPr lang="zh-CN" altLang="en-US" b="1" dirty="0" smtClean="0"/>
              <a:t>形参和实参</a:t>
            </a:r>
          </a:p>
          <a:p>
            <a:pPr lvl="1" eaLnBrk="1" hangingPunct="1"/>
            <a:r>
              <a:rPr lang="zh-CN" altLang="en-US" dirty="0" smtClean="0"/>
              <a:t>定义函数时，</a:t>
            </a:r>
            <a:r>
              <a:rPr lang="zh-CN" altLang="en-US" b="1" dirty="0" smtClean="0">
                <a:solidFill>
                  <a:srgbClr val="FF0000"/>
                </a:solidFill>
              </a:rPr>
              <a:t>数组类型的形参实际上作为指针类型形参</a:t>
            </a:r>
            <a:r>
              <a:rPr lang="zh-CN" altLang="en-US" dirty="0" smtClean="0"/>
              <a:t>处理，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调用函数时，实参可用相同类型的数组名或指针</a:t>
            </a:r>
          </a:p>
          <a:p>
            <a:pPr lvl="1" eaLnBrk="1" hangingPunct="1"/>
            <a:r>
              <a:rPr lang="zh-CN" altLang="en-US" dirty="0"/>
              <a:t>定义</a:t>
            </a:r>
            <a:r>
              <a:rPr lang="zh-CN" altLang="en-US" dirty="0" smtClean="0"/>
              <a:t>数组类型形参时，一维数组不需要指定数组长度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多维数组可省略第一维长度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一般应把数组长度作为另一个参数传递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b="1" dirty="0" smtClean="0"/>
              <a:t>f( </a:t>
            </a:r>
            <a:r>
              <a:rPr lang="en-US" altLang="zh-CN" b="1" i="1" dirty="0" err="1" smtClean="0"/>
              <a:t>array_pointer</a:t>
            </a:r>
            <a:r>
              <a:rPr lang="en-US" altLang="zh-CN" b="1" i="1" dirty="0" smtClean="0"/>
              <a:t>,</a:t>
            </a:r>
            <a:r>
              <a:rPr lang="en-US" altLang="zh-CN" b="1" dirty="0" smtClean="0"/>
              <a:t>  </a:t>
            </a:r>
            <a:r>
              <a:rPr lang="en-US" altLang="zh-CN" b="1" i="1" dirty="0" err="1" smtClean="0"/>
              <a:t>number_of_elements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</p:txBody>
      </p:sp>
      <p:sp>
        <p:nvSpPr>
          <p:cNvPr id="2" name="圆角矩形标注 1"/>
          <p:cNvSpPr/>
          <p:nvPr/>
        </p:nvSpPr>
        <p:spPr>
          <a:xfrm>
            <a:off x="5460274" y="1356997"/>
            <a:ext cx="5434149" cy="1856466"/>
          </a:xfrm>
          <a:prstGeom prst="wedgeRoundRectCallout">
            <a:avLst>
              <a:gd name="adj1" fmla="val -33592"/>
              <a:gd name="adj2" fmla="val 80134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just"/>
            <a:r>
              <a:rPr lang="en-US" altLang="zh-CN" sz="2400" dirty="0" smtClean="0"/>
              <a:t>C99</a:t>
            </a:r>
            <a:r>
              <a:rPr lang="zh-CN" altLang="en-US" sz="2400" dirty="0" smtClean="0"/>
              <a:t>标准： </a:t>
            </a:r>
            <a:r>
              <a:rPr lang="en-US" altLang="zh-CN" sz="2400" b="1" u="sng" dirty="0"/>
              <a:t>6.7.5.3</a:t>
            </a:r>
            <a:r>
              <a:rPr lang="en-US" altLang="zh-CN" sz="2400" b="1" dirty="0"/>
              <a:t> Function </a:t>
            </a:r>
            <a:r>
              <a:rPr lang="en-US" altLang="zh-CN" sz="2400" b="1" dirty="0" err="1"/>
              <a:t>declarators</a:t>
            </a:r>
            <a:endParaRPr lang="en-US" altLang="zh-CN" sz="2400" b="1" dirty="0"/>
          </a:p>
          <a:p>
            <a:pPr algn="just"/>
            <a:r>
              <a:rPr lang="en-US" altLang="zh-CN" sz="2400" u="sng" dirty="0" smtClean="0"/>
              <a:t>7.</a:t>
            </a:r>
            <a:r>
              <a:rPr lang="en-US" altLang="zh-CN" sz="2400" dirty="0" smtClean="0"/>
              <a:t> A declaration </a:t>
            </a:r>
            <a:r>
              <a:rPr lang="en-US" altLang="zh-CN" sz="2400" dirty="0"/>
              <a:t>of a parameter as ‘‘</a:t>
            </a:r>
            <a:r>
              <a:rPr lang="en-US" altLang="zh-CN" sz="2400" dirty="0">
                <a:solidFill>
                  <a:srgbClr val="FF0000"/>
                </a:solidFill>
              </a:rPr>
              <a:t>array of type</a:t>
            </a:r>
            <a:r>
              <a:rPr lang="en-US" altLang="zh-CN" sz="2400" dirty="0"/>
              <a:t>’’ shall be adjusted to ‘‘qualiﬁed </a:t>
            </a:r>
            <a:r>
              <a:rPr lang="en-US" altLang="zh-CN" sz="2400" dirty="0">
                <a:solidFill>
                  <a:srgbClr val="FF0000"/>
                </a:solidFill>
              </a:rPr>
              <a:t>pointer </a:t>
            </a:r>
            <a:r>
              <a:rPr lang="en-US" altLang="zh-CN" sz="2400" dirty="0" smtClean="0">
                <a:solidFill>
                  <a:srgbClr val="FF0000"/>
                </a:solidFill>
              </a:rPr>
              <a:t>to  type</a:t>
            </a:r>
            <a:r>
              <a:rPr lang="en-US" altLang="zh-CN" sz="2400" dirty="0" smtClean="0"/>
              <a:t>’’ 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04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传递数组地址的几种</a:t>
            </a:r>
            <a:r>
              <a:rPr lang="zh-CN" altLang="en-US" dirty="0" smtClean="0"/>
              <a:t>形式</a:t>
            </a:r>
            <a:endParaRPr lang="en-US" altLang="zh-CN" dirty="0" smtClean="0"/>
          </a:p>
        </p:txBody>
      </p:sp>
      <p:sp>
        <p:nvSpPr>
          <p:cNvPr id="37891" name="Rectangle 0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(1)</a:t>
            </a:r>
            <a:r>
              <a:rPr lang="zh-CN" altLang="en-US" dirty="0" smtClean="0"/>
              <a:t>形参用数组名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    实参用数组名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void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f(</a:t>
            </a:r>
            <a:r>
              <a:rPr lang="en-US" altLang="zh-CN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x[]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n)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{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... ... }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main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()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{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a[10];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... ...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f(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10);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7892" name="Rectangle 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(2)</a:t>
            </a:r>
            <a:r>
              <a:rPr lang="zh-CN" altLang="en-US" dirty="0" smtClean="0"/>
              <a:t>形参用指针变量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    实参用数组名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void f(</a:t>
            </a:r>
            <a:r>
              <a:rPr lang="en-US" altLang="zh-CN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*x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n)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{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... ... }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main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()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{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a[10];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... ...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f(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10);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}</a:t>
            </a:r>
            <a:endParaRPr lang="en-US" altLang="zh-CN" b="1" dirty="0"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6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传递数组地址的几种形式 </a:t>
            </a:r>
            <a:endParaRPr lang="en-US" altLang="zh-CN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(3)</a:t>
            </a:r>
            <a:r>
              <a:rPr lang="zh-CN" altLang="en-US" dirty="0" smtClean="0"/>
              <a:t>形参用数组名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    实参用指针变量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void f(</a:t>
            </a:r>
            <a:r>
              <a:rPr lang="en-US" altLang="zh-CN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x[]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n)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{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... ... }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main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()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{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a[10], *p=a;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... ...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f(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p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10);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(4)</a:t>
            </a:r>
            <a:r>
              <a:rPr lang="zh-CN" altLang="en-US" dirty="0" smtClean="0"/>
              <a:t>形参用指针变量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    实参用指针变量</a:t>
            </a:r>
            <a:endParaRPr lang="en-US" altLang="zh-CN" dirty="0" smtClean="0"/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void f(</a:t>
            </a:r>
            <a:r>
              <a:rPr lang="en-US" altLang="zh-CN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*x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n)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	{ 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... ... }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main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()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{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a[10], *p=a;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... ...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f(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p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10);</a:t>
            </a:r>
          </a:p>
          <a:p>
            <a:pPr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4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数组用作函数参数举例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选择排序法</a:t>
            </a:r>
          </a:p>
        </p:txBody>
      </p:sp>
      <p:pic>
        <p:nvPicPr>
          <p:cNvPr id="39940" name="Picture 1" descr="绘图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4" y="2205038"/>
            <a:ext cx="5184775" cy="39227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0591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选择排序法 </a:t>
            </a:r>
            <a:r>
              <a:rPr lang="en-US" altLang="zh-CN" sz="3600" dirty="0">
                <a:solidFill>
                  <a:srgbClr val="00FF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 smtClean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void     </a:t>
            </a:r>
            <a:r>
              <a:rPr lang="en-US" altLang="zh-CN" sz="2000" b="1" dirty="0" err="1" smtClean="0">
                <a:latin typeface="Helvetica" pitchFamily="34" charset="0"/>
                <a:ea typeface="宋体" pitchFamily="2" charset="-122"/>
              </a:rPr>
              <a:t>selection_sort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x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[ ],  </a:t>
            </a:r>
            <a:r>
              <a:rPr lang="en-US" altLang="zh-CN" sz="2000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n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)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			 /* </a:t>
            </a:r>
            <a:r>
              <a:rPr lang="zh-CN" altLang="en-US" sz="2000" b="1" dirty="0" smtClean="0">
                <a:latin typeface="Helvetica" pitchFamily="34" charset="0"/>
                <a:ea typeface="宋体" pitchFamily="2" charset="-122"/>
              </a:rPr>
              <a:t>或者</a:t>
            </a:r>
            <a:r>
              <a:rPr lang="zh-CN" altLang="en-US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*x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,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n)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*/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, j, k, t;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for (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=0;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&lt;n-1;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++) 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k =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for (j=i+1; j&lt;n;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j++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    if(x[j]&gt;x[k]) k=j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;  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if (k!=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    {t=x[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]; x[</a:t>
            </a:r>
            <a:r>
              <a:rPr lang="en-US" altLang="zh-CN" sz="2000" b="1" dirty="0" err="1" smtClean="0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]=x[k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]; x[k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]=t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; }// </a:t>
            </a:r>
            <a:r>
              <a:rPr lang="zh-CN" altLang="en-US" sz="2000" b="1" dirty="0" smtClean="0">
                <a:latin typeface="Helvetica" pitchFamily="34" charset="0"/>
                <a:ea typeface="宋体" pitchFamily="2" charset="-122"/>
              </a:rPr>
              <a:t>交换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}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main()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a[10], *p,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p = a;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for (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=0;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&lt;10;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++)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scanf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("%d", p++);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p = a;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  </a:t>
            </a:r>
            <a:r>
              <a:rPr lang="en-US" altLang="zh-CN" sz="2000" b="1" dirty="0" err="1" smtClean="0">
                <a:latin typeface="Helvetica" pitchFamily="34" charset="0"/>
                <a:ea typeface="宋体" pitchFamily="2" charset="-122"/>
              </a:rPr>
              <a:t>selection_sort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( p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,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10 ); 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 /*</a:t>
            </a:r>
            <a:r>
              <a:rPr lang="zh-CN" altLang="en-US" sz="2000" b="1" dirty="0">
                <a:latin typeface="Helvetica" pitchFamily="34" charset="0"/>
                <a:ea typeface="宋体" pitchFamily="2" charset="-122"/>
              </a:rPr>
              <a:t>或者</a:t>
            </a:r>
            <a:r>
              <a:rPr lang="zh-CN" altLang="en-US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latin typeface="Helvetica" pitchFamily="34" charset="0"/>
                <a:ea typeface="宋体" pitchFamily="2" charset="-122"/>
              </a:rPr>
              <a:t>selection_sort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( a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, 10); 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*/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for (p=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a,i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=0;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&lt;10;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++)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("%d", *p++);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20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二维数组的指针</a:t>
            </a:r>
            <a:endParaRPr lang="en-US" altLang="zh-CN" dirty="0" smtClean="0"/>
          </a:p>
        </p:txBody>
      </p:sp>
      <p:graphicFrame>
        <p:nvGraphicFramePr>
          <p:cNvPr id="416817" name="Group 49"/>
          <p:cNvGraphicFramePr>
            <a:graphicFrameLocks noGrp="1"/>
          </p:cNvGraphicFramePr>
          <p:nvPr/>
        </p:nvGraphicFramePr>
        <p:xfrm>
          <a:off x="3359151" y="3789364"/>
          <a:ext cx="1008063" cy="2024061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a[0]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206626" y="3860801"/>
            <a:ext cx="1116013" cy="519113"/>
            <a:chOff x="385" y="2523"/>
            <a:chExt cx="703" cy="327"/>
          </a:xfrm>
        </p:grpSpPr>
        <p:sp>
          <p:nvSpPr>
            <p:cNvPr id="43039" name="Line 51"/>
            <p:cNvSpPr>
              <a:spLocks noChangeShapeType="1"/>
            </p:cNvSpPr>
            <p:nvPr/>
          </p:nvSpPr>
          <p:spPr bwMode="auto">
            <a:xfrm>
              <a:off x="635" y="2699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Text Box 52"/>
            <p:cNvSpPr txBox="1">
              <a:spLocks noChangeArrowheads="1"/>
            </p:cNvSpPr>
            <p:nvPr/>
          </p:nvSpPr>
          <p:spPr bwMode="auto">
            <a:xfrm>
              <a:off x="385" y="2523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774826" y="4565651"/>
            <a:ext cx="1547813" cy="519113"/>
            <a:chOff x="113" y="2967"/>
            <a:chExt cx="975" cy="327"/>
          </a:xfrm>
        </p:grpSpPr>
        <p:sp>
          <p:nvSpPr>
            <p:cNvPr id="43037" name="Line 55"/>
            <p:cNvSpPr>
              <a:spLocks noChangeShapeType="1"/>
            </p:cNvSpPr>
            <p:nvPr/>
          </p:nvSpPr>
          <p:spPr bwMode="auto">
            <a:xfrm>
              <a:off x="635" y="3143"/>
              <a:ext cx="453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Text Box 56"/>
            <p:cNvSpPr txBox="1">
              <a:spLocks noChangeArrowheads="1"/>
            </p:cNvSpPr>
            <p:nvPr/>
          </p:nvSpPr>
          <p:spPr bwMode="auto">
            <a:xfrm>
              <a:off x="113" y="2967"/>
              <a:ext cx="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Courier New" pitchFamily="49" charset="0"/>
                </a:rPr>
                <a:t>a+1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774826" y="5213351"/>
            <a:ext cx="1547813" cy="519113"/>
            <a:chOff x="113" y="2967"/>
            <a:chExt cx="975" cy="327"/>
          </a:xfrm>
        </p:grpSpPr>
        <p:sp>
          <p:nvSpPr>
            <p:cNvPr id="43035" name="Line 59"/>
            <p:cNvSpPr>
              <a:spLocks noChangeShapeType="1"/>
            </p:cNvSpPr>
            <p:nvPr/>
          </p:nvSpPr>
          <p:spPr bwMode="auto">
            <a:xfrm>
              <a:off x="635" y="3143"/>
              <a:ext cx="453" cy="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Text Box 60"/>
            <p:cNvSpPr txBox="1">
              <a:spLocks noChangeArrowheads="1"/>
            </p:cNvSpPr>
            <p:nvPr/>
          </p:nvSpPr>
          <p:spPr bwMode="auto">
            <a:xfrm>
              <a:off x="113" y="2967"/>
              <a:ext cx="5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Courier New" pitchFamily="49" charset="0"/>
                </a:rPr>
                <a:t>a+2</a:t>
              </a:r>
            </a:p>
          </p:txBody>
        </p:sp>
      </p:grpSp>
      <p:sp>
        <p:nvSpPr>
          <p:cNvPr id="43024" name="Text Box 61"/>
          <p:cNvSpPr txBox="1">
            <a:spLocks noChangeArrowheads="1"/>
          </p:cNvSpPr>
          <p:nvPr/>
        </p:nvSpPr>
        <p:spPr bwMode="auto">
          <a:xfrm>
            <a:off x="2063751" y="1628775"/>
            <a:ext cx="3362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</a:rPr>
              <a:t>char a[3][4];</a:t>
            </a:r>
          </a:p>
        </p:txBody>
      </p:sp>
      <p:sp>
        <p:nvSpPr>
          <p:cNvPr id="416830" name="Text Box 62"/>
          <p:cNvSpPr txBox="1">
            <a:spLocks noChangeArrowheads="1"/>
          </p:cNvSpPr>
          <p:nvPr/>
        </p:nvSpPr>
        <p:spPr bwMode="auto">
          <a:xfrm>
            <a:off x="4370389" y="3860801"/>
            <a:ext cx="86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</a:rPr>
              <a:t>*a</a:t>
            </a:r>
          </a:p>
        </p:txBody>
      </p:sp>
      <p:sp>
        <p:nvSpPr>
          <p:cNvPr id="416831" name="Text Box 63"/>
          <p:cNvSpPr txBox="1">
            <a:spLocks noChangeArrowheads="1"/>
          </p:cNvSpPr>
          <p:nvPr/>
        </p:nvSpPr>
        <p:spPr bwMode="auto">
          <a:xfrm>
            <a:off x="4367214" y="4565651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</a:rPr>
              <a:t>*(a+1)</a:t>
            </a:r>
          </a:p>
        </p:txBody>
      </p:sp>
      <p:sp>
        <p:nvSpPr>
          <p:cNvPr id="416832" name="Text Box 64"/>
          <p:cNvSpPr txBox="1">
            <a:spLocks noChangeArrowheads="1"/>
          </p:cNvSpPr>
          <p:nvPr/>
        </p:nvSpPr>
        <p:spPr bwMode="auto">
          <a:xfrm>
            <a:off x="4367214" y="5213351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</a:rPr>
              <a:t>*(a+2)</a:t>
            </a:r>
          </a:p>
        </p:txBody>
      </p: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360739" y="1774826"/>
            <a:ext cx="7772399" cy="574675"/>
            <a:chOff x="1157" y="1118"/>
            <a:chExt cx="4309" cy="362"/>
          </a:xfrm>
        </p:grpSpPr>
        <p:sp>
          <p:nvSpPr>
            <p:cNvPr id="59417" name="Line 65"/>
            <p:cNvSpPr>
              <a:spLocks noChangeShapeType="1"/>
            </p:cNvSpPr>
            <p:nvPr/>
          </p:nvSpPr>
          <p:spPr bwMode="auto">
            <a:xfrm>
              <a:off x="1157" y="1435"/>
              <a:ext cx="59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835" name="AutoShape 67"/>
            <p:cNvSpPr>
              <a:spLocks noChangeArrowheads="1"/>
            </p:cNvSpPr>
            <p:nvPr/>
          </p:nvSpPr>
          <p:spPr bwMode="auto">
            <a:xfrm>
              <a:off x="2563" y="1118"/>
              <a:ext cx="2903" cy="362"/>
            </a:xfrm>
            <a:prstGeom prst="wedgeRectCallout">
              <a:avLst>
                <a:gd name="adj1" fmla="val -72736"/>
                <a:gd name="adj2" fmla="val 36741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altLang="zh-CN" sz="3200" b="1" dirty="0"/>
                <a:t>a</a:t>
              </a:r>
              <a:r>
                <a:rPr lang="zh-CN" altLang="en-US" sz="3200" dirty="0"/>
                <a:t>是一个长度为</a:t>
              </a:r>
              <a:r>
                <a:rPr lang="en-US" altLang="zh-CN" sz="3200" b="1" dirty="0"/>
                <a:t>3</a:t>
              </a:r>
              <a:r>
                <a:rPr lang="zh-CN" altLang="en-US" sz="3200" dirty="0"/>
                <a:t>的数组</a:t>
              </a:r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3360738" y="2636839"/>
            <a:ext cx="7772400" cy="574675"/>
            <a:chOff x="1157" y="1661"/>
            <a:chExt cx="4896" cy="362"/>
          </a:xfrm>
        </p:grpSpPr>
        <p:sp>
          <p:nvSpPr>
            <p:cNvPr id="59415" name="Line 66"/>
            <p:cNvSpPr>
              <a:spLocks noChangeShapeType="1"/>
            </p:cNvSpPr>
            <p:nvPr/>
          </p:nvSpPr>
          <p:spPr bwMode="auto">
            <a:xfrm>
              <a:off x="1157" y="1661"/>
              <a:ext cx="104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6836" name="AutoShape 68"/>
            <p:cNvSpPr>
              <a:spLocks noChangeArrowheads="1"/>
            </p:cNvSpPr>
            <p:nvPr/>
          </p:nvSpPr>
          <p:spPr bwMode="auto">
            <a:xfrm>
              <a:off x="2563" y="1661"/>
              <a:ext cx="3490" cy="362"/>
            </a:xfrm>
            <a:prstGeom prst="wedgeRectCallout">
              <a:avLst>
                <a:gd name="adj1" fmla="val -60736"/>
                <a:gd name="adj2" fmla="val -47236"/>
              </a:avLst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3200" dirty="0"/>
                <a:t>其</a:t>
              </a:r>
              <a:r>
                <a:rPr lang="zh-CN" altLang="en-US" sz="3200" dirty="0" smtClean="0"/>
                <a:t>数组</a:t>
              </a:r>
              <a:r>
                <a:rPr lang="zh-CN" altLang="en-US" sz="3200" dirty="0"/>
                <a:t>元素是长度为</a:t>
              </a:r>
              <a:r>
                <a:rPr lang="en-US" altLang="zh-CN" sz="3200" b="1" dirty="0"/>
                <a:t>4</a:t>
              </a:r>
              <a:r>
                <a:rPr lang="zh-CN" altLang="en-US" sz="3200" dirty="0"/>
                <a:t>的数组</a:t>
              </a:r>
            </a:p>
          </p:txBody>
        </p:sp>
      </p:grpSp>
      <p:sp>
        <p:nvSpPr>
          <p:cNvPr id="416837" name="Text Box 69"/>
          <p:cNvSpPr txBox="1">
            <a:spLocks noChangeArrowheads="1"/>
          </p:cNvSpPr>
          <p:nvPr/>
        </p:nvSpPr>
        <p:spPr bwMode="auto">
          <a:xfrm>
            <a:off x="5944590" y="3814597"/>
            <a:ext cx="5188850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latin typeface="Courier New" pitchFamily="49" charset="0"/>
              </a:rPr>
              <a:t>a</a:t>
            </a:r>
            <a:r>
              <a:rPr kumimoji="0" lang="zh-CN" altLang="en-US" sz="2800" dirty="0">
                <a:latin typeface="Courier New" pitchFamily="49" charset="0"/>
              </a:rPr>
              <a:t>、</a:t>
            </a:r>
            <a:r>
              <a:rPr kumimoji="0" lang="en-US" altLang="zh-CN" sz="2800" b="1" dirty="0">
                <a:latin typeface="Courier New" pitchFamily="49" charset="0"/>
              </a:rPr>
              <a:t>a+1</a:t>
            </a:r>
            <a:r>
              <a:rPr kumimoji="0" lang="zh-CN" altLang="en-US" sz="2800" dirty="0">
                <a:latin typeface="Courier New" pitchFamily="49" charset="0"/>
              </a:rPr>
              <a:t>、</a:t>
            </a:r>
            <a:r>
              <a:rPr kumimoji="0" lang="en-US" altLang="zh-CN" sz="2800" b="1" dirty="0">
                <a:latin typeface="Courier New" pitchFamily="49" charset="0"/>
              </a:rPr>
              <a:t>a+2</a:t>
            </a:r>
            <a:r>
              <a:rPr kumimoji="0" lang="zh-CN" altLang="en-US" sz="2800" dirty="0">
                <a:latin typeface="Courier New" pitchFamily="49" charset="0"/>
              </a:rPr>
              <a:t>都是指针，它们的基类型是长度为</a:t>
            </a:r>
            <a:r>
              <a:rPr kumimoji="0" lang="en-US" altLang="zh-CN" sz="2800" b="1" dirty="0">
                <a:latin typeface="Courier New" pitchFamily="49" charset="0"/>
              </a:rPr>
              <a:t>4</a:t>
            </a:r>
            <a:r>
              <a:rPr kumimoji="0" lang="zh-CN" altLang="en-US" sz="2800" dirty="0">
                <a:latin typeface="Courier New" pitchFamily="49" charset="0"/>
              </a:rPr>
              <a:t>的字符数组，它们与下面定义的指针</a:t>
            </a:r>
            <a:r>
              <a:rPr kumimoji="0" lang="en-US" altLang="zh-CN" sz="2800" b="1" dirty="0">
                <a:latin typeface="Courier New" pitchFamily="49" charset="0"/>
              </a:rPr>
              <a:t>p</a:t>
            </a:r>
            <a:r>
              <a:rPr kumimoji="0" lang="zh-CN" altLang="en-US" sz="2800" dirty="0">
                <a:latin typeface="Courier New" pitchFamily="49" charset="0"/>
              </a:rPr>
              <a:t>同类型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latin typeface="Courier New" pitchFamily="49" charset="0"/>
              </a:rPr>
              <a:t>char (*p)[4];</a:t>
            </a:r>
          </a:p>
        </p:txBody>
      </p:sp>
    </p:spTree>
    <p:extLst>
      <p:ext uri="{BB962C8B-B14F-4D97-AF65-F5344CB8AC3E}">
        <p14:creationId xmlns:p14="http://schemas.microsoft.com/office/powerpoint/2010/main" val="183842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30" grpId="0"/>
      <p:bldP spid="416831" grpId="0"/>
      <p:bldP spid="416832" grpId="0"/>
      <p:bldP spid="4168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325" name="Group 85"/>
          <p:cNvGraphicFramePr>
            <a:graphicFrameLocks noGrp="1"/>
          </p:cNvGraphicFramePr>
          <p:nvPr/>
        </p:nvGraphicFramePr>
        <p:xfrm>
          <a:off x="3000375" y="2708275"/>
          <a:ext cx="5545138" cy="2173288"/>
        </p:xfrm>
        <a:graphic>
          <a:graphicData uri="http://schemas.openxmlformats.org/drawingml/2006/table">
            <a:tbl>
              <a:tblPr/>
              <a:tblGrid>
                <a:gridCol w="554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847851" y="2854325"/>
            <a:ext cx="1116013" cy="457200"/>
            <a:chOff x="793" y="1979"/>
            <a:chExt cx="703" cy="288"/>
          </a:xfrm>
        </p:grpSpPr>
        <p:sp>
          <p:nvSpPr>
            <p:cNvPr id="44110" name="Line 11"/>
            <p:cNvSpPr>
              <a:spLocks noChangeShapeType="1"/>
            </p:cNvSpPr>
            <p:nvPr/>
          </p:nvSpPr>
          <p:spPr bwMode="auto">
            <a:xfrm>
              <a:off x="1043" y="2126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Text Box 12"/>
            <p:cNvSpPr txBox="1">
              <a:spLocks noChangeArrowheads="1"/>
            </p:cNvSpPr>
            <p:nvPr/>
          </p:nvSpPr>
          <p:spPr bwMode="auto">
            <a:xfrm>
              <a:off x="793" y="1979"/>
              <a:ext cx="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200151" y="3573463"/>
            <a:ext cx="1763713" cy="457200"/>
            <a:chOff x="385" y="2432"/>
            <a:chExt cx="1111" cy="288"/>
          </a:xfrm>
        </p:grpSpPr>
        <p:sp>
          <p:nvSpPr>
            <p:cNvPr id="44108" name="Line 14"/>
            <p:cNvSpPr>
              <a:spLocks noChangeShapeType="1"/>
            </p:cNvSpPr>
            <p:nvPr/>
          </p:nvSpPr>
          <p:spPr bwMode="auto">
            <a:xfrm>
              <a:off x="1043" y="2576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Text Box 15"/>
            <p:cNvSpPr txBox="1">
              <a:spLocks noChangeArrowheads="1"/>
            </p:cNvSpPr>
            <p:nvPr/>
          </p:nvSpPr>
          <p:spPr bwMode="auto">
            <a:xfrm>
              <a:off x="385" y="2432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a+1</a:t>
              </a: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1200151" y="4294188"/>
            <a:ext cx="1763713" cy="457200"/>
            <a:chOff x="385" y="2886"/>
            <a:chExt cx="1111" cy="288"/>
          </a:xfrm>
        </p:grpSpPr>
        <p:sp>
          <p:nvSpPr>
            <p:cNvPr id="44106" name="Line 17"/>
            <p:cNvSpPr>
              <a:spLocks noChangeShapeType="1"/>
            </p:cNvSpPr>
            <p:nvPr/>
          </p:nvSpPr>
          <p:spPr bwMode="auto">
            <a:xfrm>
              <a:off x="1043" y="3029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7" name="Text Box 18"/>
            <p:cNvSpPr txBox="1">
              <a:spLocks noChangeArrowheads="1"/>
            </p:cNvSpPr>
            <p:nvPr/>
          </p:nvSpPr>
          <p:spPr bwMode="auto">
            <a:xfrm>
              <a:off x="385" y="2886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a+2</a:t>
              </a:r>
            </a:p>
          </p:txBody>
        </p:sp>
      </p:grpSp>
      <p:sp>
        <p:nvSpPr>
          <p:cNvPr id="394259" name="Text Box 19"/>
          <p:cNvSpPr txBox="1">
            <a:spLocks noChangeArrowheads="1"/>
          </p:cNvSpPr>
          <p:nvPr/>
        </p:nvSpPr>
        <p:spPr bwMode="auto">
          <a:xfrm>
            <a:off x="3000375" y="2792413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  <a:ea typeface="宋体" pitchFamily="2" charset="-122"/>
              </a:rPr>
              <a:t>a[0]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3000375" y="3513138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  <a:ea typeface="宋体" pitchFamily="2" charset="-122"/>
              </a:rPr>
              <a:t>a[1]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3000375" y="4233863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urier New" pitchFamily="49" charset="0"/>
                <a:ea typeface="宋体" pitchFamily="2" charset="-122"/>
              </a:rPr>
              <a:t>a[2]</a:t>
            </a:r>
          </a:p>
        </p:txBody>
      </p:sp>
      <p:graphicFrame>
        <p:nvGraphicFramePr>
          <p:cNvPr id="394367" name="Group 127"/>
          <p:cNvGraphicFramePr>
            <a:graphicFrameLocks noGrp="1"/>
          </p:cNvGraphicFramePr>
          <p:nvPr/>
        </p:nvGraphicFramePr>
        <p:xfrm>
          <a:off x="3000375" y="2708276"/>
          <a:ext cx="5545138" cy="2171701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0,0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0,1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0,2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0,3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1,0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1,1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1,2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1,3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2,0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2,1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2,2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2,3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62A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3144839" y="1341438"/>
            <a:ext cx="1152525" cy="1382712"/>
            <a:chOff x="1610" y="1026"/>
            <a:chExt cx="726" cy="871"/>
          </a:xfrm>
        </p:grpSpPr>
        <p:sp>
          <p:nvSpPr>
            <p:cNvPr id="44104" name="Line 79"/>
            <p:cNvSpPr>
              <a:spLocks noChangeShapeType="1"/>
            </p:cNvSpPr>
            <p:nvPr/>
          </p:nvSpPr>
          <p:spPr bwMode="auto">
            <a:xfrm>
              <a:off x="1973" y="1534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5" name="Text Box 80"/>
            <p:cNvSpPr txBox="1">
              <a:spLocks noChangeArrowheads="1"/>
            </p:cNvSpPr>
            <p:nvPr/>
          </p:nvSpPr>
          <p:spPr bwMode="auto">
            <a:xfrm>
              <a:off x="1610" y="1026"/>
              <a:ext cx="7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*a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a[0]</a:t>
              </a:r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4225925" y="1341439"/>
            <a:ext cx="1727200" cy="1379537"/>
            <a:chOff x="2291" y="1026"/>
            <a:chExt cx="1088" cy="869"/>
          </a:xfrm>
        </p:grpSpPr>
        <p:sp>
          <p:nvSpPr>
            <p:cNvPr id="44102" name="Text Box 81"/>
            <p:cNvSpPr txBox="1">
              <a:spLocks noChangeArrowheads="1"/>
            </p:cNvSpPr>
            <p:nvPr/>
          </p:nvSpPr>
          <p:spPr bwMode="auto">
            <a:xfrm>
              <a:off x="2291" y="1026"/>
              <a:ext cx="10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*a+1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a[0]+1</a:t>
              </a:r>
            </a:p>
          </p:txBody>
        </p:sp>
        <p:sp>
          <p:nvSpPr>
            <p:cNvPr id="44103" name="Line 86"/>
            <p:cNvSpPr>
              <a:spLocks noChangeShapeType="1"/>
            </p:cNvSpPr>
            <p:nvPr/>
          </p:nvSpPr>
          <p:spPr bwMode="auto">
            <a:xfrm>
              <a:off x="2835" y="1532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5594350" y="1341439"/>
            <a:ext cx="1727200" cy="1368425"/>
            <a:chOff x="3153" y="1026"/>
            <a:chExt cx="1088" cy="862"/>
          </a:xfrm>
        </p:grpSpPr>
        <p:sp>
          <p:nvSpPr>
            <p:cNvPr id="44100" name="Text Box 89"/>
            <p:cNvSpPr txBox="1">
              <a:spLocks noChangeArrowheads="1"/>
            </p:cNvSpPr>
            <p:nvPr/>
          </p:nvSpPr>
          <p:spPr bwMode="auto">
            <a:xfrm>
              <a:off x="3153" y="1026"/>
              <a:ext cx="10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*a+2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a[0]+2</a:t>
              </a:r>
            </a:p>
          </p:txBody>
        </p:sp>
        <p:sp>
          <p:nvSpPr>
            <p:cNvPr id="44101" name="Line 90"/>
            <p:cNvSpPr>
              <a:spLocks noChangeShapeType="1"/>
            </p:cNvSpPr>
            <p:nvPr/>
          </p:nvSpPr>
          <p:spPr bwMode="auto">
            <a:xfrm>
              <a:off x="3697" y="152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6961188" y="1341439"/>
            <a:ext cx="1727200" cy="1368425"/>
            <a:chOff x="4014" y="1026"/>
            <a:chExt cx="1088" cy="862"/>
          </a:xfrm>
        </p:grpSpPr>
        <p:sp>
          <p:nvSpPr>
            <p:cNvPr id="44098" name="Text Box 92"/>
            <p:cNvSpPr txBox="1">
              <a:spLocks noChangeArrowheads="1"/>
            </p:cNvSpPr>
            <p:nvPr/>
          </p:nvSpPr>
          <p:spPr bwMode="auto">
            <a:xfrm>
              <a:off x="4014" y="1026"/>
              <a:ext cx="108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*a+3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latin typeface="Courier New" pitchFamily="49" charset="0"/>
                </a:rPr>
                <a:t>a[0]+3</a:t>
              </a:r>
            </a:p>
          </p:txBody>
        </p:sp>
        <p:sp>
          <p:nvSpPr>
            <p:cNvPr id="44099" name="Line 93"/>
            <p:cNvSpPr>
              <a:spLocks noChangeShapeType="1"/>
            </p:cNvSpPr>
            <p:nvPr/>
          </p:nvSpPr>
          <p:spPr bwMode="auto">
            <a:xfrm>
              <a:off x="4558" y="152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4333102" y="4732937"/>
            <a:ext cx="1728788" cy="1290637"/>
            <a:chOff x="2989" y="3067"/>
            <a:chExt cx="1089" cy="813"/>
          </a:xfrm>
        </p:grpSpPr>
        <p:sp>
          <p:nvSpPr>
            <p:cNvPr id="44094" name="Line 103"/>
            <p:cNvSpPr>
              <a:spLocks noChangeShapeType="1"/>
            </p:cNvSpPr>
            <p:nvPr/>
          </p:nvSpPr>
          <p:spPr bwMode="auto">
            <a:xfrm>
              <a:off x="3521" y="3067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Text Box 104"/>
            <p:cNvSpPr txBox="1">
              <a:spLocks noChangeArrowheads="1"/>
            </p:cNvSpPr>
            <p:nvPr/>
          </p:nvSpPr>
          <p:spPr bwMode="auto">
            <a:xfrm>
              <a:off x="2989" y="3357"/>
              <a:ext cx="10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a[2]+1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*(a+2)+1</a:t>
              </a:r>
            </a:p>
          </p:txBody>
        </p: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6959600" y="4030664"/>
            <a:ext cx="1728788" cy="2243138"/>
            <a:chOff x="3651" y="2539"/>
            <a:chExt cx="1089" cy="1413"/>
          </a:xfrm>
        </p:grpSpPr>
        <p:sp>
          <p:nvSpPr>
            <p:cNvPr id="44092" name="Line 108"/>
            <p:cNvSpPr>
              <a:spLocks noChangeShapeType="1"/>
            </p:cNvSpPr>
            <p:nvPr/>
          </p:nvSpPr>
          <p:spPr bwMode="auto">
            <a:xfrm flipH="1">
              <a:off x="4195" y="2539"/>
              <a:ext cx="1" cy="89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Text Box 109"/>
            <p:cNvSpPr txBox="1">
              <a:spLocks noChangeArrowheads="1"/>
            </p:cNvSpPr>
            <p:nvPr/>
          </p:nvSpPr>
          <p:spPr bwMode="auto">
            <a:xfrm>
              <a:off x="3651" y="3429"/>
              <a:ext cx="10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a[1]+3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*(a+1)+3</a:t>
              </a:r>
            </a:p>
          </p:txBody>
        </p:sp>
      </p:grpSp>
      <p:sp>
        <p:nvSpPr>
          <p:cNvPr id="394350" name="Text Box 110"/>
          <p:cNvSpPr txBox="1">
            <a:spLocks noChangeArrowheads="1"/>
          </p:cNvSpPr>
          <p:nvPr/>
        </p:nvSpPr>
        <p:spPr bwMode="auto">
          <a:xfrm>
            <a:off x="8828131" y="3429001"/>
            <a:ext cx="2232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a[1][3]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*(*(a+1)+3)</a:t>
            </a:r>
          </a:p>
        </p:txBody>
      </p:sp>
      <p:grpSp>
        <p:nvGrpSpPr>
          <p:cNvPr id="12" name="Group 126"/>
          <p:cNvGrpSpPr>
            <a:grpSpLocks/>
          </p:cNvGrpSpPr>
          <p:nvPr/>
        </p:nvGrpSpPr>
        <p:grpSpPr bwMode="auto">
          <a:xfrm>
            <a:off x="2035178" y="3973514"/>
            <a:ext cx="1503367" cy="2376488"/>
            <a:chOff x="322" y="2503"/>
            <a:chExt cx="947" cy="1497"/>
          </a:xfrm>
        </p:grpSpPr>
        <p:sp>
          <p:nvSpPr>
            <p:cNvPr id="44090" name="Line 113"/>
            <p:cNvSpPr>
              <a:spLocks noChangeShapeType="1"/>
            </p:cNvSpPr>
            <p:nvPr/>
          </p:nvSpPr>
          <p:spPr bwMode="auto">
            <a:xfrm flipH="1">
              <a:off x="765" y="2503"/>
              <a:ext cx="504" cy="97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1" name="Text Box 114"/>
            <p:cNvSpPr txBox="1">
              <a:spLocks noChangeArrowheads="1"/>
            </p:cNvSpPr>
            <p:nvPr/>
          </p:nvSpPr>
          <p:spPr bwMode="auto">
            <a:xfrm>
              <a:off x="322" y="3477"/>
              <a:ext cx="81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a[1]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dirty="0">
                  <a:latin typeface="Courier New" pitchFamily="49" charset="0"/>
                </a:rPr>
                <a:t>*(a+1)</a:t>
              </a:r>
            </a:p>
          </p:txBody>
        </p:sp>
      </p:grpSp>
      <p:sp>
        <p:nvSpPr>
          <p:cNvPr id="394355" name="Text Box 115"/>
          <p:cNvSpPr txBox="1">
            <a:spLocks noChangeArrowheads="1"/>
          </p:cNvSpPr>
          <p:nvPr/>
        </p:nvSpPr>
        <p:spPr bwMode="auto">
          <a:xfrm>
            <a:off x="8865203" y="4191001"/>
            <a:ext cx="22320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a[2][3]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*(*(a+2)+3)</a:t>
            </a:r>
          </a:p>
        </p:txBody>
      </p:sp>
      <p:sp>
        <p:nvSpPr>
          <p:cNvPr id="394356" name="Text Box 116"/>
          <p:cNvSpPr txBox="1">
            <a:spLocks noChangeArrowheads="1"/>
          </p:cNvSpPr>
          <p:nvPr/>
        </p:nvSpPr>
        <p:spPr bwMode="auto">
          <a:xfrm>
            <a:off x="8803422" y="2636838"/>
            <a:ext cx="22320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a[0][3]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dirty="0">
                <a:latin typeface="Courier New" pitchFamily="49" charset="0"/>
              </a:rPr>
              <a:t>*(*a+3)</a:t>
            </a:r>
          </a:p>
        </p:txBody>
      </p:sp>
      <p:sp>
        <p:nvSpPr>
          <p:cNvPr id="394358" name="Text Box 118"/>
          <p:cNvSpPr txBox="1">
            <a:spLocks noChangeArrowheads="1"/>
          </p:cNvSpPr>
          <p:nvPr/>
        </p:nvSpPr>
        <p:spPr bwMode="auto">
          <a:xfrm>
            <a:off x="9048750" y="908051"/>
            <a:ext cx="104140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b="1" dirty="0">
                <a:latin typeface="Helvetica" pitchFamily="34" charset="0"/>
              </a:rPr>
              <a:t>char *</a:t>
            </a:r>
          </a:p>
        </p:txBody>
      </p:sp>
      <p:sp>
        <p:nvSpPr>
          <p:cNvPr id="394359" name="Text Box 119"/>
          <p:cNvSpPr txBox="1">
            <a:spLocks noChangeArrowheads="1"/>
          </p:cNvSpPr>
          <p:nvPr/>
        </p:nvSpPr>
        <p:spPr bwMode="auto">
          <a:xfrm>
            <a:off x="10194543" y="1700213"/>
            <a:ext cx="835025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b="1" dirty="0">
                <a:latin typeface="Helvetica" pitchFamily="34" charset="0"/>
              </a:rPr>
              <a:t>char</a:t>
            </a:r>
          </a:p>
        </p:txBody>
      </p:sp>
      <p:sp>
        <p:nvSpPr>
          <p:cNvPr id="394360" name="Text Box 120"/>
          <p:cNvSpPr txBox="1">
            <a:spLocks noChangeArrowheads="1"/>
          </p:cNvSpPr>
          <p:nvPr/>
        </p:nvSpPr>
        <p:spPr bwMode="auto">
          <a:xfrm>
            <a:off x="9441463" y="5876926"/>
            <a:ext cx="104140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b="1" dirty="0">
                <a:latin typeface="Helvetica" pitchFamily="34" charset="0"/>
              </a:rPr>
              <a:t>char *</a:t>
            </a:r>
          </a:p>
        </p:txBody>
      </p:sp>
      <p:sp>
        <p:nvSpPr>
          <p:cNvPr id="394361" name="Text Box 121"/>
          <p:cNvSpPr txBox="1">
            <a:spLocks noChangeArrowheads="1"/>
          </p:cNvSpPr>
          <p:nvPr/>
        </p:nvSpPr>
        <p:spPr bwMode="auto">
          <a:xfrm>
            <a:off x="1261803" y="1278839"/>
            <a:ext cx="1476375" cy="1206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b="1" dirty="0">
                <a:latin typeface="Helvetica" pitchFamily="34" charset="0"/>
              </a:rPr>
              <a:t>基类型为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b="1" dirty="0" smtClean="0">
                <a:latin typeface="Helvetica" pitchFamily="34" charset="0"/>
              </a:rPr>
              <a:t>char [</a:t>
            </a:r>
            <a:r>
              <a:rPr kumimoji="0" lang="en-US" altLang="zh-CN" b="1" dirty="0">
                <a:latin typeface="Helvetica" pitchFamily="34" charset="0"/>
              </a:rPr>
              <a:t>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altLang="en-US" b="1" dirty="0">
                <a:latin typeface="Helvetica" pitchFamily="34" charset="0"/>
              </a:rPr>
              <a:t>的指针</a:t>
            </a:r>
          </a:p>
        </p:txBody>
      </p:sp>
      <p:sp>
        <p:nvSpPr>
          <p:cNvPr id="394362" name="AutoShape 122"/>
          <p:cNvSpPr>
            <a:spLocks noChangeArrowheads="1"/>
          </p:cNvSpPr>
          <p:nvPr/>
        </p:nvSpPr>
        <p:spPr bwMode="auto">
          <a:xfrm>
            <a:off x="1381127" y="2781301"/>
            <a:ext cx="969961" cy="2232025"/>
          </a:xfrm>
          <a:prstGeom prst="wedgeEllipseCallout">
            <a:avLst>
              <a:gd name="adj1" fmla="val 9755"/>
              <a:gd name="adj2" fmla="val -6363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Helvetica" pitchFamily="34" charset="0"/>
            </a:endParaRPr>
          </a:p>
        </p:txBody>
      </p:sp>
      <p:sp>
        <p:nvSpPr>
          <p:cNvPr id="394363" name="AutoShape 123"/>
          <p:cNvSpPr>
            <a:spLocks noChangeArrowheads="1"/>
          </p:cNvSpPr>
          <p:nvPr/>
        </p:nvSpPr>
        <p:spPr bwMode="auto">
          <a:xfrm>
            <a:off x="3143250" y="932765"/>
            <a:ext cx="5473700" cy="1584325"/>
          </a:xfrm>
          <a:prstGeom prst="wedgeEllipseCallout">
            <a:avLst>
              <a:gd name="adj1" fmla="val 56649"/>
              <a:gd name="adj2" fmla="val -26799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Helvetica" pitchFamily="34" charset="0"/>
            </a:endParaRPr>
          </a:p>
        </p:txBody>
      </p:sp>
      <p:sp>
        <p:nvSpPr>
          <p:cNvPr id="394364" name="AutoShape 124"/>
          <p:cNvSpPr>
            <a:spLocks noChangeArrowheads="1"/>
          </p:cNvSpPr>
          <p:nvPr/>
        </p:nvSpPr>
        <p:spPr bwMode="auto">
          <a:xfrm>
            <a:off x="8462865" y="2393951"/>
            <a:ext cx="2873829" cy="2915248"/>
          </a:xfrm>
          <a:prstGeom prst="wedgeEllipseCallout">
            <a:avLst>
              <a:gd name="adj1" fmla="val 26628"/>
              <a:gd name="adj2" fmla="val -57440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Helvetica" pitchFamily="34" charset="0"/>
            </a:endParaRPr>
          </a:p>
        </p:txBody>
      </p:sp>
      <p:sp>
        <p:nvSpPr>
          <p:cNvPr id="394365" name="AutoShape 125"/>
          <p:cNvSpPr>
            <a:spLocks noChangeArrowheads="1"/>
          </p:cNvSpPr>
          <p:nvPr/>
        </p:nvSpPr>
        <p:spPr bwMode="auto">
          <a:xfrm>
            <a:off x="1524000" y="5113340"/>
            <a:ext cx="7279422" cy="1629159"/>
          </a:xfrm>
          <a:prstGeom prst="wedgeEllipseCallout">
            <a:avLst>
              <a:gd name="adj1" fmla="val 58195"/>
              <a:gd name="adj2" fmla="val 9784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180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9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9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9" grpId="0"/>
      <p:bldP spid="394259" grpId="1"/>
      <p:bldP spid="394262" grpId="0"/>
      <p:bldP spid="394262" grpId="1"/>
      <p:bldP spid="394263" grpId="0"/>
      <p:bldP spid="394263" grpId="1"/>
      <p:bldP spid="394350" grpId="0" autoUpdateAnimBg="0"/>
      <p:bldP spid="394355" grpId="0" autoUpdateAnimBg="0"/>
      <p:bldP spid="394356" grpId="0" autoUpdateAnimBg="0"/>
      <p:bldP spid="394358" grpId="0" animBg="1" autoUpdateAnimBg="0"/>
      <p:bldP spid="394359" grpId="0" animBg="1" autoUpdateAnimBg="0"/>
      <p:bldP spid="394360" grpId="0" animBg="1" autoUpdateAnimBg="0"/>
      <p:bldP spid="394361" grpId="0" animBg="1" autoUpdateAnimBg="0"/>
      <p:bldP spid="394362" grpId="0" animBg="1" autoUpdateAnimBg="0"/>
      <p:bldP spid="394363" grpId="0" animBg="1" autoUpdateAnimBg="0"/>
      <p:bldP spid="394364" grpId="0" animBg="1" autoUpdateAnimBg="0"/>
      <p:bldP spid="39436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二维数组的指针总结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b="1" dirty="0" smtClean="0">
                <a:latin typeface="Courier New" pitchFamily="49" charset="0"/>
              </a:rPr>
              <a:t>指针 </a:t>
            </a:r>
            <a:r>
              <a:rPr lang="en-US" altLang="zh-CN" b="1" dirty="0" smtClean="0">
                <a:latin typeface="Courier New" pitchFamily="49" charset="0"/>
              </a:rPr>
              <a:t>a</a:t>
            </a:r>
            <a:r>
              <a:rPr lang="zh-CN" altLang="en-US" dirty="0" smtClean="0"/>
              <a:t>：二维数组名，指针的</a:t>
            </a:r>
            <a:r>
              <a:rPr lang="zh-CN" altLang="en-US" b="1" dirty="0" smtClean="0"/>
              <a:t>基类型为一维数组</a:t>
            </a:r>
            <a:r>
              <a:rPr lang="zh-CN" altLang="en-US" dirty="0" smtClean="0"/>
              <a:t>。</a:t>
            </a:r>
            <a:r>
              <a:rPr lang="en-US" altLang="zh-CN" dirty="0" smtClean="0"/>
              <a:t>a+1</a:t>
            </a:r>
            <a:r>
              <a:rPr lang="zh-CN" altLang="en-US" dirty="0" smtClean="0"/>
              <a:t>偏移量为一行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b="1" dirty="0" smtClean="0">
                <a:latin typeface="Courier New" pitchFamily="49" charset="0"/>
              </a:rPr>
              <a:t>指针 </a:t>
            </a:r>
            <a:r>
              <a:rPr lang="en-US" altLang="zh-CN" b="1" dirty="0" smtClean="0">
                <a:latin typeface="Courier New" pitchFamily="49" charset="0"/>
              </a:rPr>
              <a:t>a[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</a:t>
            </a:r>
            <a:r>
              <a:rPr lang="zh-CN" altLang="en-US" b="1" dirty="0" smtClean="0">
                <a:latin typeface="Courier New" pitchFamily="49" charset="0"/>
              </a:rPr>
              <a:t>、*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a+i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  <a:r>
              <a:rPr lang="zh-CN" altLang="en-US" dirty="0" smtClean="0">
                <a:latin typeface="Courier New" pitchFamily="49" charset="0"/>
              </a:rPr>
              <a:t>：一维数组名，</a:t>
            </a:r>
            <a:r>
              <a:rPr lang="zh-CN" altLang="en-US" dirty="0"/>
              <a:t>指针</a:t>
            </a:r>
            <a:r>
              <a:rPr lang="zh-CN" altLang="en-US" dirty="0" smtClean="0">
                <a:latin typeface="Courier New" pitchFamily="49" charset="0"/>
              </a:rPr>
              <a:t>的</a:t>
            </a:r>
            <a:r>
              <a:rPr lang="zh-CN" altLang="en-US" b="1" dirty="0" smtClean="0">
                <a:latin typeface="Courier New" pitchFamily="49" charset="0"/>
              </a:rPr>
              <a:t>基类型为元素的类型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zh-CN" altLang="en-US" dirty="0" smtClean="0">
                <a:latin typeface="Courier New" pitchFamily="49" charset="0"/>
              </a:rPr>
              <a:t>，</a:t>
            </a:r>
            <a:r>
              <a:rPr lang="en-US" altLang="zh-CN" b="1" dirty="0">
                <a:latin typeface="Courier New" pitchFamily="49" charset="0"/>
              </a:rPr>
              <a:t>a[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]+1</a:t>
            </a:r>
            <a:r>
              <a:rPr lang="zh-CN" altLang="en-US" b="1" dirty="0">
                <a:latin typeface="Courier New" pitchFamily="49" charset="0"/>
              </a:rPr>
              <a:t>，</a:t>
            </a:r>
            <a:r>
              <a:rPr lang="zh-CN" altLang="en-US" dirty="0" smtClean="0">
                <a:latin typeface="Courier New" pitchFamily="49" charset="0"/>
              </a:rPr>
              <a:t>或</a:t>
            </a:r>
            <a:r>
              <a:rPr lang="zh-CN" altLang="en-US" b="1" dirty="0">
                <a:latin typeface="Courier New" pitchFamily="49" charset="0"/>
              </a:rPr>
              <a:t>*</a:t>
            </a:r>
            <a:r>
              <a:rPr lang="en-US" altLang="zh-CN" b="1" dirty="0">
                <a:latin typeface="Courier New" pitchFamily="49" charset="0"/>
              </a:rPr>
              <a:t>(</a:t>
            </a:r>
            <a:r>
              <a:rPr lang="en-US" altLang="zh-CN" b="1" dirty="0" err="1">
                <a:latin typeface="Courier New" pitchFamily="49" charset="0"/>
              </a:rPr>
              <a:t>a+i</a:t>
            </a:r>
            <a:r>
              <a:rPr lang="en-US" altLang="zh-CN" b="1" dirty="0" smtClean="0">
                <a:latin typeface="Courier New" pitchFamily="49" charset="0"/>
              </a:rPr>
              <a:t>)+1 </a:t>
            </a:r>
            <a:r>
              <a:rPr lang="zh-CN" altLang="en-US" dirty="0" smtClean="0">
                <a:latin typeface="Courier New" pitchFamily="49" charset="0"/>
              </a:rPr>
              <a:t>偏移量为一个元素</a:t>
            </a:r>
            <a:endParaRPr lang="zh-CN" altLang="en-US" b="1" dirty="0" smtClean="0">
              <a:latin typeface="Courier New" pitchFamily="49" charset="0"/>
            </a:endParaRPr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dirty="0" smtClean="0"/>
              <a:t>第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zh-CN" altLang="en-US" dirty="0" smtClean="0"/>
              <a:t>行</a:t>
            </a:r>
            <a:r>
              <a:rPr lang="en-US" altLang="zh-CN" b="1" dirty="0" smtClean="0">
                <a:latin typeface="Courier New" pitchFamily="49" charset="0"/>
              </a:rPr>
              <a:t>j</a:t>
            </a:r>
            <a:r>
              <a:rPr lang="zh-CN" altLang="en-US" dirty="0" smtClean="0"/>
              <a:t>列的</a:t>
            </a:r>
            <a:r>
              <a:rPr lang="zh-CN" altLang="en-US" b="1" dirty="0" smtClean="0"/>
              <a:t>元素</a:t>
            </a:r>
            <a:r>
              <a:rPr lang="zh-CN" altLang="en-US" dirty="0" smtClean="0"/>
              <a:t>：下面表达式均表示元素的</a:t>
            </a:r>
            <a:r>
              <a:rPr lang="zh-CN" altLang="en-US" b="1" dirty="0" smtClean="0"/>
              <a:t>值</a:t>
            </a:r>
            <a:endParaRPr lang="zh-CN" altLang="en-US" b="1" dirty="0" smtClean="0"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Courier New" pitchFamily="49" charset="0"/>
              </a:rPr>
              <a:t>		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][j] </a:t>
            </a:r>
            <a:r>
              <a:rPr lang="zh-CN" altLang="en-US" sz="2400" b="1" dirty="0" smtClean="0">
                <a:latin typeface="Courier New" pitchFamily="49" charset="0"/>
              </a:rPr>
              <a:t>   *</a:t>
            </a:r>
            <a:r>
              <a:rPr lang="en-US" altLang="zh-CN" sz="2400" b="1" dirty="0" smtClean="0">
                <a:latin typeface="Courier New" pitchFamily="49" charset="0"/>
              </a:rPr>
              <a:t>(*(</a:t>
            </a:r>
            <a:r>
              <a:rPr lang="en-US" altLang="zh-CN" sz="2400" b="1" dirty="0" err="1" smtClean="0">
                <a:latin typeface="Courier New" pitchFamily="49" charset="0"/>
              </a:rPr>
              <a:t>a+i</a:t>
            </a:r>
            <a:r>
              <a:rPr lang="en-US" altLang="zh-CN" sz="2400" b="1" dirty="0" smtClean="0">
                <a:latin typeface="Courier New" pitchFamily="49" charset="0"/>
              </a:rPr>
              <a:t>)+j)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latin typeface="Courier New" pitchFamily="49" charset="0"/>
              </a:rPr>
              <a:t>		*(a[</a:t>
            </a:r>
            <a:r>
              <a:rPr lang="en-US" altLang="zh-CN" sz="2400" b="1" dirty="0" err="1" smtClean="0">
                <a:latin typeface="Courier New" pitchFamily="49" charset="0"/>
              </a:rPr>
              <a:t>i</a:t>
            </a:r>
            <a:r>
              <a:rPr lang="en-US" altLang="zh-CN" sz="2400" b="1" dirty="0" smtClean="0">
                <a:latin typeface="Courier New" pitchFamily="49" charset="0"/>
              </a:rPr>
              <a:t>]+j)  (*(</a:t>
            </a:r>
            <a:r>
              <a:rPr lang="en-US" altLang="zh-CN" sz="2400" b="1" dirty="0" err="1" smtClean="0">
                <a:latin typeface="Courier New" pitchFamily="49" charset="0"/>
              </a:rPr>
              <a:t>a+i</a:t>
            </a:r>
            <a:r>
              <a:rPr lang="en-US" altLang="zh-CN" sz="2400" b="1" dirty="0" smtClean="0">
                <a:latin typeface="Courier New" pitchFamily="49" charset="0"/>
              </a:rPr>
              <a:t>))[j]</a:t>
            </a:r>
            <a:r>
              <a:rPr lang="zh-CN" altLang="en-US" sz="2400" dirty="0" smtClean="0">
                <a:latin typeface="Courier New" pitchFamily="49" charset="0"/>
              </a:rPr>
              <a:t>：</a:t>
            </a:r>
            <a:endParaRPr lang="en-US" altLang="zh-CN" sz="2400" dirty="0" smtClean="0">
              <a:latin typeface="Courier New" pitchFamily="49" charset="0"/>
            </a:endParaRPr>
          </a:p>
          <a:p>
            <a:pPr lvl="1" eaLnBrk="1" hangingPunct="1"/>
            <a:endParaRPr lang="zh-CN" altLang="en-US" dirty="0" smtClean="0">
              <a:latin typeface="Courier New" pitchFamily="49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dirty="0" smtClean="0">
                <a:latin typeface="Courier New" pitchFamily="49" charset="0"/>
              </a:rPr>
              <a:t>注意 </a:t>
            </a:r>
            <a:r>
              <a:rPr lang="en-US" altLang="zh-CN" b="1" dirty="0" smtClean="0">
                <a:latin typeface="Courier New" pitchFamily="49" charset="0"/>
              </a:rPr>
              <a:t>a</a:t>
            </a:r>
            <a:r>
              <a:rPr lang="zh-CN" altLang="en-US" dirty="0" smtClean="0">
                <a:latin typeface="Courier New" pitchFamily="49" charset="0"/>
              </a:rPr>
              <a:t>和</a:t>
            </a:r>
            <a:r>
              <a:rPr lang="zh-CN" altLang="en-US" b="1" dirty="0" smtClean="0">
                <a:latin typeface="Courier New" pitchFamily="49" charset="0"/>
              </a:rPr>
              <a:t>*</a:t>
            </a:r>
            <a:r>
              <a:rPr lang="en-US" altLang="zh-CN" b="1" dirty="0" smtClean="0">
                <a:latin typeface="Courier New" pitchFamily="49" charset="0"/>
              </a:rPr>
              <a:t>a </a:t>
            </a:r>
            <a:r>
              <a:rPr lang="zh-CN" altLang="en-US" dirty="0" smtClean="0">
                <a:latin typeface="Courier New" pitchFamily="49" charset="0"/>
              </a:rPr>
              <a:t>都是指针，但是基类型不同</a:t>
            </a:r>
          </a:p>
          <a:p>
            <a:pPr eaLnBrk="1" hangingPunct="1">
              <a:buClr>
                <a:srgbClr val="FF0000"/>
              </a:buClr>
            </a:pPr>
            <a:r>
              <a:rPr lang="zh-CN" altLang="en-US" dirty="0" smtClean="0"/>
              <a:t>注意 </a:t>
            </a:r>
            <a:r>
              <a:rPr lang="zh-CN" altLang="en-US" b="1" dirty="0" smtClean="0">
                <a:latin typeface="Courier New" pitchFamily="49" charset="0"/>
              </a:rPr>
              <a:t>*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a+i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  <a:r>
              <a:rPr lang="zh-CN" altLang="en-US" dirty="0" smtClean="0"/>
              <a:t>和 </a:t>
            </a:r>
            <a:r>
              <a:rPr lang="zh-CN" altLang="en-US" b="1" dirty="0" smtClean="0">
                <a:latin typeface="Courier New" pitchFamily="49" charset="0"/>
              </a:rPr>
              <a:t>*</a:t>
            </a:r>
            <a:r>
              <a:rPr lang="en-US" altLang="zh-CN" b="1" dirty="0" err="1" smtClean="0">
                <a:latin typeface="Courier New" pitchFamily="49" charset="0"/>
              </a:rPr>
              <a:t>a+i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zh-CN" altLang="en-US" dirty="0" smtClean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4777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随堂测验</a:t>
            </a:r>
            <a:r>
              <a:rPr lang="zh-CN" altLang="en-US" dirty="0"/>
              <a:t>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计算机程序设计讲义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2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计算机程序设计讲义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17208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定义数组  </a:t>
            </a:r>
            <a:r>
              <a:rPr kumimoji="0" lang="en-US" altLang="zh-CN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int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a[5][6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则表示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“</a:t>
            </a: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a[2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][3]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地址”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的表达式正确的是：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438400" y="21360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a[2]+3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438400" y="27075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&amp;a[2][3]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438400" y="32790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*(a+2)+3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438400" y="38505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*(*(a+2)+3)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20036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277186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34336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391486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2438400" y="44220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a[0]+15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486365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E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2438400" y="499357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 a+15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26" name="矩形 25"/>
          <p:cNvSpPr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1571625" y="505786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F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6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7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多选题</a:t>
              </a:r>
              <a:endPara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4</a:t>
              </a:r>
              <a:r>
                <a:rPr kumimoji="0" lang="zh-CN" alt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rPr>
                <a:t>分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42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</a:t>
            </a:r>
            <a:r>
              <a:rPr lang="zh-CN" altLang="en-US" dirty="0"/>
              <a:t>指针的概念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例：观察程序中的局部变量、全局变量、函数等的地址：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G = 0; </a:t>
            </a:r>
            <a:r>
              <a:rPr lang="en-US" altLang="zh-CN" sz="1400" dirty="0" smtClean="0"/>
              <a:t>// </a:t>
            </a:r>
            <a:r>
              <a:rPr lang="zh-CN" altLang="en-US" sz="1400" dirty="0" smtClean="0"/>
              <a:t>全局变量，静态存储区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</a:t>
            </a:r>
            <a:r>
              <a:rPr lang="en-US" altLang="zh-CN" sz="1400" dirty="0" smtClean="0"/>
              <a:t>( void )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  static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</a:t>
            </a:r>
            <a:r>
              <a:rPr lang="en-US" altLang="zh-CN" sz="1400" dirty="0" smtClean="0"/>
              <a:t>;  //</a:t>
            </a:r>
            <a:r>
              <a:rPr lang="zh-CN" altLang="en-US" sz="1400" dirty="0" smtClean="0"/>
              <a:t>静态局部变量，静态存储区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a;        </a:t>
            </a:r>
            <a:r>
              <a:rPr lang="en-US" altLang="zh-CN" sz="1400" dirty="0" smtClean="0"/>
              <a:t>// </a:t>
            </a:r>
            <a:r>
              <a:rPr lang="zh-CN" altLang="en-US" sz="1400" dirty="0" smtClean="0"/>
              <a:t>自动变量，栈内存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p_stack</a:t>
            </a:r>
            <a:r>
              <a:rPr lang="en-US" altLang="zh-CN" sz="1400" dirty="0"/>
              <a:t> = &amp;a</a:t>
            </a:r>
            <a:r>
              <a:rPr lang="en-US" altLang="zh-CN" sz="1400" dirty="0" smtClean="0"/>
              <a:t>;  </a:t>
            </a: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*</a:t>
            </a:r>
            <a:r>
              <a:rPr lang="en-US" altLang="zh-CN" sz="1400" dirty="0" err="1" smtClean="0"/>
              <a:t>p_heap</a:t>
            </a:r>
            <a:r>
              <a:rPr lang="en-US" altLang="zh-CN" sz="1400" dirty="0" smtClean="0"/>
              <a:t>;  </a:t>
            </a:r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p_heap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malloc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 smtClean="0"/>
              <a:t>)); //</a:t>
            </a:r>
            <a:r>
              <a:rPr lang="zh-CN" altLang="en-US" sz="1400" dirty="0" smtClean="0"/>
              <a:t>动态内存分配，堆内存</a:t>
            </a:r>
            <a:endParaRPr lang="zh-CN" altLang="en-US" sz="14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5845623" y="1651044"/>
            <a:ext cx="5181600" cy="4525919"/>
          </a:xfrm>
        </p:spPr>
        <p:txBody>
          <a:bodyPr/>
          <a:lstStyle/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("&amp;a      </a:t>
            </a:r>
            <a:r>
              <a:rPr lang="en-US" altLang="zh-CN" sz="1400" dirty="0" smtClean="0"/>
              <a:t>    = </a:t>
            </a:r>
            <a:r>
              <a:rPr lang="en-US" altLang="zh-CN" sz="1400" dirty="0"/>
              <a:t>%p\n", </a:t>
            </a:r>
            <a:r>
              <a:rPr lang="en-US" altLang="zh-CN" sz="1400" dirty="0" smtClean="0"/>
              <a:t>	(</a:t>
            </a:r>
            <a:r>
              <a:rPr lang="en-US" altLang="zh-CN" sz="1400" dirty="0"/>
              <a:t>void *)&amp;a);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("&amp;</a:t>
            </a:r>
            <a:r>
              <a:rPr lang="en-US" altLang="zh-CN" sz="1400" dirty="0" err="1"/>
              <a:t>p_stack</a:t>
            </a:r>
            <a:r>
              <a:rPr lang="en-US" altLang="zh-CN" sz="1400" dirty="0"/>
              <a:t>= %p\n", </a:t>
            </a:r>
            <a:r>
              <a:rPr lang="en-US" altLang="zh-CN" sz="1400" dirty="0" smtClean="0"/>
              <a:t>	(</a:t>
            </a:r>
            <a:r>
              <a:rPr lang="en-US" altLang="zh-CN" sz="1400" dirty="0"/>
              <a:t>void *)&amp;</a:t>
            </a:r>
            <a:r>
              <a:rPr lang="en-US" altLang="zh-CN" sz="1400" dirty="0" err="1"/>
              <a:t>p_stack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("&amp;</a:t>
            </a:r>
            <a:r>
              <a:rPr lang="en-US" altLang="zh-CN" sz="1400" dirty="0" err="1"/>
              <a:t>p_heap</a:t>
            </a:r>
            <a:r>
              <a:rPr lang="en-US" altLang="zh-CN" sz="1400" dirty="0"/>
              <a:t> = %p\n", </a:t>
            </a:r>
            <a:r>
              <a:rPr lang="en-US" altLang="zh-CN" sz="1400" dirty="0" smtClean="0"/>
              <a:t>	(</a:t>
            </a:r>
            <a:r>
              <a:rPr lang="en-US" altLang="zh-CN" sz="1400" dirty="0"/>
              <a:t>void *)&amp;</a:t>
            </a:r>
            <a:r>
              <a:rPr lang="en-US" altLang="zh-CN" sz="1400" dirty="0" err="1"/>
              <a:t>p_heap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p_stack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= </a:t>
            </a:r>
            <a:r>
              <a:rPr lang="en-US" altLang="zh-CN" sz="1400" dirty="0"/>
              <a:t>%p\n", </a:t>
            </a:r>
            <a:r>
              <a:rPr lang="en-US" altLang="zh-CN" sz="1400" dirty="0" smtClean="0"/>
              <a:t>	(</a:t>
            </a:r>
            <a:r>
              <a:rPr lang="en-US" altLang="zh-CN" sz="1400" dirty="0"/>
              <a:t>void *)</a:t>
            </a:r>
            <a:r>
              <a:rPr lang="en-US" altLang="zh-CN" sz="1400" dirty="0" err="1"/>
              <a:t>p_stack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p_heap</a:t>
            </a:r>
            <a:r>
              <a:rPr lang="en-US" altLang="zh-CN" sz="1400" dirty="0"/>
              <a:t>  </a:t>
            </a:r>
            <a:r>
              <a:rPr lang="en-US" altLang="zh-CN" sz="1400" dirty="0" smtClean="0"/>
              <a:t>  = </a:t>
            </a:r>
            <a:r>
              <a:rPr lang="en-US" altLang="zh-CN" sz="1400" dirty="0"/>
              <a:t>%p\n</a:t>
            </a:r>
            <a:r>
              <a:rPr lang="en-US" altLang="zh-CN" sz="1400" dirty="0" smtClean="0"/>
              <a:t>",	 </a:t>
            </a:r>
            <a:r>
              <a:rPr lang="en-US" altLang="zh-CN" sz="1400" dirty="0"/>
              <a:t>(void *)</a:t>
            </a:r>
            <a:r>
              <a:rPr lang="en-US" altLang="zh-CN" sz="1400" dirty="0" err="1"/>
              <a:t>p_heap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("&amp;G      </a:t>
            </a:r>
            <a:r>
              <a:rPr lang="en-US" altLang="zh-CN" sz="1400" dirty="0" smtClean="0"/>
              <a:t>   = </a:t>
            </a:r>
            <a:r>
              <a:rPr lang="en-US" altLang="zh-CN" sz="1400" dirty="0"/>
              <a:t>%p\n", </a:t>
            </a:r>
            <a:r>
              <a:rPr lang="en-US" altLang="zh-CN" sz="1400" dirty="0" smtClean="0"/>
              <a:t>	(</a:t>
            </a:r>
            <a:r>
              <a:rPr lang="en-US" altLang="zh-CN" sz="1400" dirty="0"/>
              <a:t>void *)&amp;G);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("&amp;s      </a:t>
            </a:r>
            <a:r>
              <a:rPr lang="en-US" altLang="zh-CN" sz="1400" dirty="0" smtClean="0"/>
              <a:t>    = </a:t>
            </a:r>
            <a:r>
              <a:rPr lang="en-US" altLang="zh-CN" sz="1400" dirty="0"/>
              <a:t>%p\n</a:t>
            </a:r>
            <a:r>
              <a:rPr lang="en-US" altLang="zh-CN" sz="1400" dirty="0" smtClean="0"/>
              <a:t>",	 </a:t>
            </a:r>
            <a:r>
              <a:rPr lang="en-US" altLang="zh-CN" sz="1400" dirty="0"/>
              <a:t>(void *)&amp;s);</a:t>
            </a:r>
          </a:p>
          <a:p>
            <a:pPr marL="0" indent="0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("main    </a:t>
            </a:r>
            <a:r>
              <a:rPr lang="en-US" altLang="zh-CN" sz="1400" dirty="0" smtClean="0"/>
              <a:t>   = </a:t>
            </a:r>
            <a:r>
              <a:rPr lang="en-US" altLang="zh-CN" sz="1400" dirty="0"/>
              <a:t>%p\n</a:t>
            </a:r>
            <a:r>
              <a:rPr lang="en-US" altLang="zh-CN" sz="1400" dirty="0" smtClean="0"/>
              <a:t>",	 </a:t>
            </a:r>
            <a:r>
              <a:rPr lang="en-US" altLang="zh-CN" sz="1400" dirty="0"/>
              <a:t>(void *)main);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free(</a:t>
            </a:r>
            <a:r>
              <a:rPr lang="en-US" altLang="zh-CN" sz="1400" dirty="0" err="1"/>
              <a:t>p_heap</a:t>
            </a:r>
            <a:r>
              <a:rPr lang="en-US" altLang="zh-CN" sz="1400" dirty="0"/>
              <a:t>);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return 0;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826376" y="4509512"/>
            <a:ext cx="3200847" cy="2153553"/>
            <a:chOff x="7826376" y="4509512"/>
            <a:chExt cx="3200847" cy="215355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6376" y="4509512"/>
              <a:ext cx="3200847" cy="179095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901403" y="6293733"/>
              <a:ext cx="1092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</a:rPr>
                <a:t>Linux ,</a:t>
              </a:r>
              <a:r>
                <a:rPr lang="en-US" altLang="zh-CN" dirty="0" err="1" smtClean="0">
                  <a:solidFill>
                    <a:schemeClr val="accent1">
                      <a:lumMod val="50000"/>
                      <a:lumOff val="50000"/>
                    </a:schemeClr>
                  </a:solidFill>
                </a:rPr>
                <a:t>gcc</a:t>
              </a:r>
              <a:endParaRPr lang="zh-CN" altLang="en-US"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91912" y="2122467"/>
            <a:ext cx="2162477" cy="2188861"/>
            <a:chOff x="3745257" y="2141129"/>
            <a:chExt cx="2162477" cy="2188861"/>
          </a:xfrm>
        </p:grpSpPr>
        <p:sp>
          <p:nvSpPr>
            <p:cNvPr id="10" name="文本框 9"/>
            <p:cNvSpPr txBox="1"/>
            <p:nvPr/>
          </p:nvSpPr>
          <p:spPr>
            <a:xfrm>
              <a:off x="4140122" y="3960658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>
                      <a:lumMod val="50000"/>
                      <a:lumOff val="50000"/>
                    </a:schemeClr>
                  </a:solidFill>
                </a:rPr>
                <a:t>Windows, cl</a:t>
              </a:r>
              <a:endParaRPr lang="zh-CN" altLang="en-US" dirty="0">
                <a:solidFill>
                  <a:schemeClr val="accent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5257" y="2141129"/>
              <a:ext cx="2162477" cy="1819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用指针变量操作二维数组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Corbel" pitchFamily="34" charset="0"/>
              <a:buAutoNum type="arabicPeriod"/>
            </a:pPr>
            <a:r>
              <a:rPr lang="zh-CN" altLang="en-US" dirty="0" smtClean="0"/>
              <a:t>基类型为数组</a:t>
            </a:r>
            <a:r>
              <a:rPr lang="zh-CN" altLang="en-US" b="1" u="sng" dirty="0" smtClean="0"/>
              <a:t>元素类型</a:t>
            </a:r>
            <a:r>
              <a:rPr lang="zh-CN" altLang="en-US" dirty="0" smtClean="0"/>
              <a:t>的指针变量</a:t>
            </a:r>
          </a:p>
          <a:p>
            <a:pPr lvl="1" eaLnBrk="1" hangingPunct="1"/>
            <a:r>
              <a:rPr lang="zh-CN" altLang="en-US" dirty="0" smtClean="0"/>
              <a:t>指向二维数组的元素</a:t>
            </a:r>
          </a:p>
          <a:p>
            <a:pPr lvl="1" eaLnBrk="1" hangingPunct="1"/>
            <a:r>
              <a:rPr lang="zh-CN" altLang="en-US" dirty="0" smtClean="0"/>
              <a:t>类型为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char * p;</a:t>
            </a:r>
          </a:p>
          <a:p>
            <a:pPr lvl="1" eaLnBrk="1" hangingPunct="1"/>
            <a:r>
              <a:rPr lang="zh-CN" altLang="en-US" dirty="0" smtClean="0"/>
              <a:t>根据一维数组元素和二维数组元素的对应关系，可以访问所有的二维数组元素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marL="457200" indent="-457200">
              <a:buFont typeface="Corbel" pitchFamily="34" charset="0"/>
              <a:buAutoNum type="arabicPeriod"/>
            </a:pPr>
            <a:r>
              <a:rPr lang="zh-CN" altLang="en-US" dirty="0" smtClean="0"/>
              <a:t>基类型为</a:t>
            </a:r>
            <a:r>
              <a:rPr lang="zh-CN" altLang="en-US" b="1" u="sng" dirty="0" smtClean="0"/>
              <a:t>一维数组类型</a:t>
            </a:r>
            <a:r>
              <a:rPr lang="zh-CN" altLang="en-US" dirty="0" smtClean="0"/>
              <a:t>的指针变量</a:t>
            </a:r>
          </a:p>
          <a:p>
            <a:pPr lvl="1" eaLnBrk="1" hangingPunct="1"/>
            <a:r>
              <a:rPr lang="zh-CN" altLang="en-US" dirty="0" smtClean="0"/>
              <a:t>指向二维数组的行</a:t>
            </a:r>
          </a:p>
          <a:p>
            <a:pPr lvl="1" eaLnBrk="1" hangingPunct="1"/>
            <a:r>
              <a:rPr lang="zh-CN" altLang="en-US" dirty="0" smtClean="0"/>
              <a:t>类型为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char (*p)[4];</a:t>
            </a:r>
          </a:p>
          <a:p>
            <a:pPr lvl="1" eaLnBrk="1" hangingPunct="1"/>
            <a:r>
              <a:rPr lang="zh-CN" altLang="en-US" dirty="0" smtClean="0"/>
              <a:t>把每一行作为一个一维数组来处理</a:t>
            </a:r>
          </a:p>
        </p:txBody>
      </p:sp>
    </p:spTree>
    <p:extLst>
      <p:ext uri="{BB962C8B-B14F-4D97-AF65-F5344CB8AC3E}">
        <p14:creationId xmlns:p14="http://schemas.microsoft.com/office/powerpoint/2010/main" val="66818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）指针基</a:t>
            </a:r>
            <a:r>
              <a:rPr lang="zh-CN" altLang="en-US" dirty="0"/>
              <a:t>类型为数组元素的</a:t>
            </a:r>
            <a:r>
              <a:rPr lang="zh-CN" altLang="en-US" dirty="0" smtClean="0"/>
              <a:t>类型</a:t>
            </a:r>
            <a:endParaRPr lang="zh-CN" altLang="en-US" dirty="0" smtClean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（指向</a:t>
            </a:r>
            <a:r>
              <a:rPr lang="zh-CN" altLang="en-US" dirty="0"/>
              <a:t>二维数组</a:t>
            </a:r>
            <a:r>
              <a:rPr lang="zh-CN" altLang="en-US" dirty="0" smtClean="0"/>
              <a:t>元素）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一维数组与二维数组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Courier New" pitchFamily="49" charset="0"/>
              </a:rPr>
              <a:t>char a[M][N];  ↔  char a[M*N];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Courier New" pitchFamily="49" charset="0"/>
              </a:rPr>
              <a:t>   a[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][j]     ↔    a[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*</a:t>
            </a:r>
            <a:r>
              <a:rPr lang="en-US" altLang="zh-CN" b="1" dirty="0" err="1" smtClean="0">
                <a:latin typeface="Courier New" pitchFamily="49" charset="0"/>
              </a:rPr>
              <a:t>N+j</a:t>
            </a:r>
            <a:r>
              <a:rPr lang="en-US" altLang="zh-CN" b="1" dirty="0" smtClean="0">
                <a:latin typeface="Courier New" pitchFamily="49" charset="0"/>
              </a:rPr>
              <a:t>]</a:t>
            </a:r>
            <a:endParaRPr lang="en-US" altLang="zh-CN" b="1" dirty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eaLnBrk="1" hangingPunct="1"/>
            <a:r>
              <a:rPr lang="zh-CN" altLang="en-US" dirty="0" smtClean="0">
                <a:latin typeface="Courier New" pitchFamily="49" charset="0"/>
              </a:rPr>
              <a:t>使用指向元素的指针访问二维数组元素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Courier New" pitchFamily="49" charset="0"/>
              </a:rPr>
              <a:t>char a[M][N];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char * </a:t>
            </a:r>
            <a:r>
              <a:rPr lang="en-US" altLang="zh-CN" b="1" dirty="0" smtClean="0">
                <a:latin typeface="Courier New" pitchFamily="49" charset="0"/>
              </a:rPr>
              <a:t>p = a[0];  //</a:t>
            </a:r>
            <a:r>
              <a:rPr lang="zh-CN" altLang="en-US" b="1" dirty="0" smtClean="0">
                <a:latin typeface="Courier New" pitchFamily="49" charset="0"/>
              </a:rPr>
              <a:t>初始化</a:t>
            </a:r>
            <a:endParaRPr lang="en-US" altLang="zh-CN" b="1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urier New" pitchFamily="49" charset="0"/>
              </a:rPr>
              <a:t> //</a:t>
            </a:r>
            <a:r>
              <a:rPr lang="zh-CN" altLang="en-US" b="1" dirty="0" smtClean="0">
                <a:latin typeface="Courier New" pitchFamily="49" charset="0"/>
              </a:rPr>
              <a:t>也可以 </a:t>
            </a:r>
            <a:r>
              <a:rPr lang="en-US" altLang="zh-CN" b="1" dirty="0" smtClean="0">
                <a:latin typeface="Courier New" pitchFamily="49" charset="0"/>
              </a:rPr>
              <a:t>char *p;  p=*a;  </a:t>
            </a:r>
            <a:r>
              <a:rPr lang="zh-CN" altLang="en-US" b="1" dirty="0" smtClean="0">
                <a:latin typeface="Courier New" pitchFamily="49" charset="0"/>
              </a:rPr>
              <a:t>或 </a:t>
            </a:r>
            <a:r>
              <a:rPr lang="en-US" altLang="zh-CN" b="1" dirty="0" smtClean="0">
                <a:latin typeface="Courier New" pitchFamily="49" charset="0"/>
              </a:rPr>
              <a:t>p=a[0];  </a:t>
            </a:r>
            <a:r>
              <a:rPr lang="zh-CN" altLang="en-US" b="1" dirty="0" smtClean="0">
                <a:latin typeface="Courier New" pitchFamily="49" charset="0"/>
              </a:rPr>
              <a:t>或 </a:t>
            </a:r>
            <a:r>
              <a:rPr lang="en-US" altLang="zh-CN" b="1" dirty="0" smtClean="0">
                <a:latin typeface="Courier New" pitchFamily="49" charset="0"/>
              </a:rPr>
              <a:t>p=&amp;a[0][0]; </a:t>
            </a:r>
            <a:endParaRPr lang="en-US" altLang="zh-CN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Courier New" pitchFamily="49" charset="0"/>
              </a:rPr>
              <a:t>则 </a:t>
            </a:r>
            <a:r>
              <a:rPr lang="en-US" altLang="zh-CN" b="1" dirty="0" smtClean="0">
                <a:latin typeface="Courier New" pitchFamily="49" charset="0"/>
              </a:rPr>
              <a:t>p[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*</a:t>
            </a:r>
            <a:r>
              <a:rPr lang="en-US" altLang="zh-CN" b="1" dirty="0" err="1" smtClean="0">
                <a:latin typeface="Courier New" pitchFamily="49" charset="0"/>
              </a:rPr>
              <a:t>N+j</a:t>
            </a:r>
            <a:r>
              <a:rPr lang="en-US" altLang="zh-CN" b="1" dirty="0" smtClean="0">
                <a:latin typeface="Courier New" pitchFamily="49" charset="0"/>
              </a:rPr>
              <a:t>]</a:t>
            </a:r>
            <a:r>
              <a:rPr lang="zh-CN" altLang="en-US" b="1" dirty="0" smtClean="0">
                <a:latin typeface="Courier New" pitchFamily="49" charset="0"/>
              </a:rPr>
              <a:t>、*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p+i</a:t>
            </a:r>
            <a:r>
              <a:rPr lang="en-US" altLang="zh-CN" b="1" dirty="0" smtClean="0">
                <a:latin typeface="Courier New" pitchFamily="49" charset="0"/>
              </a:rPr>
              <a:t>*</a:t>
            </a:r>
            <a:r>
              <a:rPr lang="en-US" altLang="zh-CN" b="1" dirty="0" err="1" smtClean="0">
                <a:latin typeface="Courier New" pitchFamily="49" charset="0"/>
              </a:rPr>
              <a:t>N+j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</a:rPr>
              <a:t>、</a:t>
            </a:r>
            <a:r>
              <a:rPr lang="en-US" altLang="zh-CN" b="1" dirty="0" smtClean="0">
                <a:latin typeface="Courier New" pitchFamily="49" charset="0"/>
              </a:rPr>
              <a:t>a[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][j] </a:t>
            </a:r>
            <a:r>
              <a:rPr lang="zh-CN" altLang="en-US" dirty="0" smtClean="0">
                <a:latin typeface="Courier New" pitchFamily="49" charset="0"/>
              </a:rPr>
              <a:t>都表示二维数组第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zh-CN" altLang="en-US" dirty="0" smtClean="0">
                <a:latin typeface="Courier New" pitchFamily="49" charset="0"/>
              </a:rPr>
              <a:t>行</a:t>
            </a:r>
            <a:r>
              <a:rPr lang="en-US" altLang="zh-CN" b="1" dirty="0" smtClean="0">
                <a:latin typeface="Courier New" pitchFamily="49" charset="0"/>
              </a:rPr>
              <a:t>j</a:t>
            </a:r>
            <a:r>
              <a:rPr lang="zh-CN" altLang="en-US" dirty="0" smtClean="0">
                <a:latin typeface="Courier New" pitchFamily="49" charset="0"/>
              </a:rPr>
              <a:t>列的元素</a:t>
            </a:r>
          </a:p>
        </p:txBody>
      </p:sp>
    </p:spTree>
    <p:extLst>
      <p:ext uri="{BB962C8B-B14F-4D97-AF65-F5344CB8AC3E}">
        <p14:creationId xmlns:p14="http://schemas.microsoft.com/office/powerpoint/2010/main" val="31078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（指向</a:t>
            </a:r>
            <a:r>
              <a:rPr lang="zh-CN" altLang="en-US" dirty="0"/>
              <a:t>二维数组的</a:t>
            </a:r>
            <a:r>
              <a:rPr lang="zh-CN" altLang="en-US" dirty="0" smtClean="0"/>
              <a:t>行）</a:t>
            </a:r>
            <a:endParaRPr lang="en-US" altLang="zh-CN" dirty="0" smtClean="0">
              <a:latin typeface="Courier New" pitchFamily="49" charset="0"/>
            </a:endParaRPr>
          </a:p>
          <a:p>
            <a:pPr eaLnBrk="1" hangingPunct="1"/>
            <a:r>
              <a:rPr lang="zh-CN" altLang="en-US" dirty="0" smtClean="0">
                <a:latin typeface="Courier New" pitchFamily="49" charset="0"/>
              </a:rPr>
              <a:t>二维数组名是基类型为一维数组类型的指针</a:t>
            </a:r>
          </a:p>
          <a:p>
            <a:pPr lvl="1" eaLnBrk="1" hangingPunct="1"/>
            <a:r>
              <a:rPr lang="zh-CN" altLang="en-US" dirty="0" smtClean="0">
                <a:latin typeface="Courier New" pitchFamily="49" charset="0"/>
              </a:rPr>
              <a:t>可以使用与二维数组同类型的指针变量</a:t>
            </a:r>
            <a:endParaRPr lang="en-US" altLang="zh-CN" dirty="0" smtClean="0">
              <a:latin typeface="Courier New" pitchFamily="49" charset="0"/>
            </a:endParaRPr>
          </a:p>
          <a:p>
            <a:pPr lvl="1" eaLnBrk="1" hangingPunct="1"/>
            <a:endParaRPr lang="zh-CN" altLang="en-US" dirty="0" smtClean="0">
              <a:latin typeface="Courier New" pitchFamily="49" charset="0"/>
            </a:endParaRPr>
          </a:p>
          <a:p>
            <a:pPr eaLnBrk="1" hangingPunct="1"/>
            <a:r>
              <a:rPr lang="zh-CN" altLang="en-US" dirty="0" smtClean="0">
                <a:latin typeface="Courier New" pitchFamily="49" charset="0"/>
              </a:rPr>
              <a:t>使用指向行的指针访问二维数组元素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a[M][N];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(*p)[N] </a:t>
            </a:r>
            <a:r>
              <a:rPr lang="en-US" altLang="zh-CN" b="1" dirty="0" smtClean="0">
                <a:latin typeface="Courier New" pitchFamily="49" charset="0"/>
              </a:rPr>
              <a:t>= a;  //</a:t>
            </a:r>
            <a:r>
              <a:rPr lang="zh-CN" altLang="en-US" b="1" dirty="0" smtClean="0">
                <a:latin typeface="Courier New" pitchFamily="49" charset="0"/>
              </a:rPr>
              <a:t>初始化</a:t>
            </a:r>
            <a:endParaRPr lang="en-US" altLang="zh-CN" b="1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en-US" altLang="zh-CN" b="1" dirty="0" smtClean="0">
                <a:latin typeface="Courier New" pitchFamily="49" charset="0"/>
              </a:rPr>
              <a:t>//</a:t>
            </a:r>
            <a:r>
              <a:rPr lang="zh-CN" altLang="en-US" b="1" dirty="0" smtClean="0">
                <a:latin typeface="Courier New" pitchFamily="49" charset="0"/>
              </a:rPr>
              <a:t>或者  </a:t>
            </a:r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(*p)[N] </a:t>
            </a:r>
            <a:r>
              <a:rPr lang="zh-CN" altLang="en-US" b="1" dirty="0" smtClean="0">
                <a:latin typeface="Courier New" pitchFamily="49" charset="0"/>
              </a:rPr>
              <a:t>； </a:t>
            </a:r>
            <a:r>
              <a:rPr lang="en-US" altLang="zh-CN" b="1" dirty="0" smtClean="0">
                <a:latin typeface="Courier New" pitchFamily="49" charset="0"/>
              </a:rPr>
              <a:t>p = a;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则 </a:t>
            </a:r>
            <a:r>
              <a:rPr lang="en-US" altLang="zh-CN" b="1" dirty="0" smtClean="0">
                <a:latin typeface="Courier New" pitchFamily="49" charset="0"/>
              </a:rPr>
              <a:t>p[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</a:t>
            </a:r>
            <a:r>
              <a:rPr lang="zh-CN" altLang="en-US" b="1" dirty="0" smtClean="0">
                <a:latin typeface="Courier New" pitchFamily="49" charset="0"/>
              </a:rPr>
              <a:t>、*</a:t>
            </a:r>
            <a:r>
              <a:rPr lang="en-US" altLang="zh-CN" b="1" dirty="0" smtClean="0">
                <a:latin typeface="Courier New" pitchFamily="49" charset="0"/>
              </a:rPr>
              <a:t>(</a:t>
            </a:r>
            <a:r>
              <a:rPr lang="en-US" altLang="zh-CN" b="1" dirty="0" err="1" smtClean="0">
                <a:latin typeface="Courier New" pitchFamily="49" charset="0"/>
              </a:rPr>
              <a:t>p+i</a:t>
            </a:r>
            <a:r>
              <a:rPr lang="en-US" altLang="zh-CN" b="1" dirty="0" smtClean="0">
                <a:latin typeface="Courier New" pitchFamily="49" charset="0"/>
              </a:rPr>
              <a:t>)</a:t>
            </a:r>
            <a:r>
              <a:rPr lang="zh-CN" altLang="en-US" b="1" dirty="0" smtClean="0">
                <a:latin typeface="Courier New" pitchFamily="49" charset="0"/>
              </a:rPr>
              <a:t>、</a:t>
            </a:r>
            <a:r>
              <a:rPr lang="en-US" altLang="zh-CN" b="1" dirty="0" smtClean="0">
                <a:latin typeface="Courier New" pitchFamily="49" charset="0"/>
              </a:rPr>
              <a:t>a[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 </a:t>
            </a:r>
            <a:r>
              <a:rPr lang="zh-CN" altLang="en-US" dirty="0" smtClean="0">
                <a:latin typeface="Courier New" pitchFamily="49" charset="0"/>
              </a:rPr>
              <a:t>都</a:t>
            </a:r>
            <a:r>
              <a:rPr lang="zh-CN" altLang="en-US" dirty="0" smtClean="0"/>
              <a:t>表示数组的第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zh-CN" altLang="en-US" dirty="0" smtClean="0"/>
              <a:t>行首地址，即 </a:t>
            </a:r>
            <a:r>
              <a:rPr lang="en-US" altLang="zh-CN" dirty="0" smtClean="0"/>
              <a:t>&amp;a[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][0] </a:t>
            </a:r>
            <a:endParaRPr lang="zh-CN" altLang="en-US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Courier New" pitchFamily="49" charset="0"/>
              </a:rPr>
              <a:t>p[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][j]</a:t>
            </a:r>
            <a:r>
              <a:rPr lang="zh-CN" altLang="en-US" b="1" dirty="0" smtClean="0">
                <a:latin typeface="Courier New" pitchFamily="49" charset="0"/>
              </a:rPr>
              <a:t>、*</a:t>
            </a:r>
            <a:r>
              <a:rPr lang="en-US" altLang="zh-CN" b="1" dirty="0" smtClean="0">
                <a:latin typeface="Courier New" pitchFamily="49" charset="0"/>
              </a:rPr>
              <a:t>(*(</a:t>
            </a:r>
            <a:r>
              <a:rPr lang="en-US" altLang="zh-CN" b="1" dirty="0" err="1" smtClean="0">
                <a:latin typeface="Courier New" pitchFamily="49" charset="0"/>
              </a:rPr>
              <a:t>p+i</a:t>
            </a:r>
            <a:r>
              <a:rPr lang="en-US" altLang="zh-CN" b="1" dirty="0" smtClean="0">
                <a:latin typeface="Courier New" pitchFamily="49" charset="0"/>
              </a:rPr>
              <a:t>)+j)</a:t>
            </a:r>
            <a:r>
              <a:rPr lang="zh-CN" altLang="en-US" b="1" dirty="0" smtClean="0">
                <a:latin typeface="Courier New" pitchFamily="49" charset="0"/>
              </a:rPr>
              <a:t>、*</a:t>
            </a:r>
            <a:r>
              <a:rPr lang="en-US" altLang="zh-CN" b="1" dirty="0" smtClean="0">
                <a:latin typeface="Courier New" pitchFamily="49" charset="0"/>
              </a:rPr>
              <a:t>(p[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]+j)</a:t>
            </a:r>
            <a:r>
              <a:rPr lang="zh-CN" altLang="en-US" b="1" dirty="0" smtClean="0">
                <a:latin typeface="Courier New" pitchFamily="49" charset="0"/>
              </a:rPr>
              <a:t>、</a:t>
            </a:r>
            <a:r>
              <a:rPr lang="en-US" altLang="zh-CN" b="1" dirty="0" smtClean="0">
                <a:latin typeface="Courier New" pitchFamily="49" charset="0"/>
              </a:rPr>
              <a:t>(*(</a:t>
            </a:r>
            <a:r>
              <a:rPr lang="en-US" altLang="zh-CN" b="1" dirty="0" err="1" smtClean="0">
                <a:latin typeface="Courier New" pitchFamily="49" charset="0"/>
              </a:rPr>
              <a:t>p+i</a:t>
            </a:r>
            <a:r>
              <a:rPr lang="en-US" altLang="zh-CN" b="1" dirty="0" smtClean="0">
                <a:latin typeface="Courier New" pitchFamily="49" charset="0"/>
              </a:rPr>
              <a:t>))[j]</a:t>
            </a:r>
            <a:r>
              <a:rPr lang="zh-CN" altLang="en-US" b="1" dirty="0" smtClean="0">
                <a:latin typeface="Courier New" pitchFamily="49" charset="0"/>
              </a:rPr>
              <a:t>都</a:t>
            </a:r>
            <a:r>
              <a:rPr lang="zh-CN" altLang="en-US" dirty="0" smtClean="0"/>
              <a:t>表示二维数组元素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 smtClean="0"/>
              <a:t>）指针基</a:t>
            </a:r>
            <a:r>
              <a:rPr lang="zh-CN" altLang="en-US" sz="4000" dirty="0"/>
              <a:t>类型为一维数</a:t>
            </a:r>
            <a:r>
              <a:rPr lang="zh-CN" altLang="en-US" sz="4000" dirty="0" smtClean="0"/>
              <a:t>组类型：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6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二维数组的指针作函数参数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二维数组的地址也可以用作函数参数</a:t>
            </a:r>
          </a:p>
          <a:p>
            <a:pPr lvl="1" eaLnBrk="1" hangingPunct="1"/>
            <a:r>
              <a:rPr lang="zh-CN" altLang="en-US" dirty="0" smtClean="0"/>
              <a:t>用指向数组元素的指针作为参数</a:t>
            </a:r>
          </a:p>
          <a:p>
            <a:pPr lvl="1" eaLnBrk="1" hangingPunct="1"/>
            <a:r>
              <a:rPr lang="zh-CN" altLang="en-US" dirty="0" smtClean="0"/>
              <a:t>用指向二维数组的行的指针作为参数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实参与形参的类型一致。举例</a:t>
            </a:r>
            <a:r>
              <a:rPr lang="en-US" altLang="zh-CN" dirty="0" smtClean="0"/>
              <a:t>: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	void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foo(int *p,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 	int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n);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	void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bar(int (*q)[4], int n);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	int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a[3][4];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</a:t>
            </a:r>
            <a:r>
              <a:rPr lang="es-ES" altLang="zh-CN" dirty="0" smtClean="0">
                <a:latin typeface="Helvetica" pitchFamily="34" charset="0"/>
              </a:rPr>
              <a:t>/* </a:t>
            </a:r>
            <a:r>
              <a:rPr lang="zh-CN" altLang="es-ES" dirty="0">
                <a:latin typeface="Helvetica" pitchFamily="34" charset="0"/>
              </a:rPr>
              <a:t>定义二维数组 *</a:t>
            </a:r>
            <a:r>
              <a:rPr lang="es-ES" altLang="zh-CN" dirty="0">
                <a:latin typeface="Helvetica" pitchFamily="34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	foo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(*a, 12);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</a:t>
            </a:r>
            <a:r>
              <a:rPr lang="es-ES" altLang="zh-CN" dirty="0" smtClean="0">
                <a:latin typeface="Helvetica" pitchFamily="34" charset="0"/>
              </a:rPr>
              <a:t>/* </a:t>
            </a:r>
            <a:r>
              <a:rPr lang="zh-CN" altLang="en-US" dirty="0">
                <a:latin typeface="Helvetica" pitchFamily="34" charset="0"/>
              </a:rPr>
              <a:t>实参：同</a:t>
            </a:r>
            <a:r>
              <a:rPr lang="en-US" altLang="zh-CN" dirty="0">
                <a:latin typeface="Helvetica" pitchFamily="34" charset="0"/>
              </a:rPr>
              <a:t>a[0]</a:t>
            </a:r>
            <a:r>
              <a:rPr lang="zh-CN" altLang="en-US" dirty="0">
                <a:latin typeface="Helvetica" pitchFamily="34" charset="0"/>
              </a:rPr>
              <a:t>，</a:t>
            </a:r>
            <a:r>
              <a:rPr lang="zh-CN" altLang="es-ES" dirty="0">
                <a:latin typeface="Helvetica" pitchFamily="34" charset="0"/>
              </a:rPr>
              <a:t>二维数组的</a:t>
            </a:r>
            <a:r>
              <a:rPr lang="zh-CN" altLang="en-US" dirty="0">
                <a:latin typeface="Helvetica" pitchFamily="34" charset="0"/>
              </a:rPr>
              <a:t>一</a:t>
            </a:r>
            <a:r>
              <a:rPr lang="zh-CN" altLang="es-ES" dirty="0">
                <a:latin typeface="Helvetica" pitchFamily="34" charset="0"/>
              </a:rPr>
              <a:t>行</a:t>
            </a:r>
            <a:r>
              <a:rPr lang="zh-CN" altLang="en-US" dirty="0">
                <a:latin typeface="Helvetica" pitchFamily="34" charset="0"/>
              </a:rPr>
              <a:t>即一维数组</a:t>
            </a:r>
            <a:r>
              <a:rPr lang="zh-CN" altLang="es-ES" dirty="0">
                <a:latin typeface="Helvetica" pitchFamily="34" charset="0"/>
              </a:rPr>
              <a:t> *</a:t>
            </a:r>
            <a:r>
              <a:rPr lang="es-ES" altLang="zh-CN" dirty="0">
                <a:latin typeface="Helvetica" pitchFamily="34" charset="0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	bar(a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, 3);  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</a:t>
            </a:r>
            <a:r>
              <a:rPr lang="es-ES" altLang="zh-CN" dirty="0" smtClean="0">
                <a:latin typeface="Helvetica" pitchFamily="34" charset="0"/>
              </a:rPr>
              <a:t>/* </a:t>
            </a:r>
            <a:r>
              <a:rPr lang="zh-CN" altLang="en-US" dirty="0" smtClean="0">
                <a:latin typeface="Helvetica" pitchFamily="34" charset="0"/>
              </a:rPr>
              <a:t>实参</a:t>
            </a:r>
            <a:r>
              <a:rPr lang="zh-CN" altLang="en-US" dirty="0">
                <a:latin typeface="Helvetica" pitchFamily="34" charset="0"/>
              </a:rPr>
              <a:t>：</a:t>
            </a:r>
            <a:r>
              <a:rPr lang="zh-CN" altLang="es-ES" dirty="0">
                <a:latin typeface="Helvetica" pitchFamily="34" charset="0"/>
              </a:rPr>
              <a:t>二维数组名 *</a:t>
            </a:r>
            <a:r>
              <a:rPr lang="es-ES" altLang="zh-CN" dirty="0">
                <a:latin typeface="Helvetica" pitchFamily="34" charset="0"/>
              </a:rPr>
              <a:t>/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03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随堂测验</a:t>
            </a:r>
            <a:r>
              <a:rPr lang="zh-CN" altLang="en-US" dirty="0"/>
              <a:t>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计算机程序设计讲义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1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45</a:t>
            </a:fld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878221"/>
            <a:ext cx="9753600" cy="36814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设有定义：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a[2][3]={1,2,3,4,5,6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},  (*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p)[3]=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 ;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则*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(*a+1)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	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(*(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a+1))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*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p[1]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(*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p)[1]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的值为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58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/>
              <a:t>.4 </a:t>
            </a:r>
            <a:r>
              <a:rPr lang="zh-CN" altLang="en-US" dirty="0"/>
              <a:t>通过指针处理字符串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b="1" dirty="0"/>
              <a:t>1)    </a:t>
            </a:r>
            <a:r>
              <a:rPr lang="zh-CN" altLang="en-US" b="1" dirty="0"/>
              <a:t>指针变量指向</a:t>
            </a:r>
            <a:r>
              <a:rPr lang="zh-CN" altLang="en-US" b="1" dirty="0">
                <a:solidFill>
                  <a:srgbClr val="FF0000"/>
                </a:solidFill>
              </a:rPr>
              <a:t>字符数组（</a:t>
            </a:r>
            <a:r>
              <a:rPr lang="zh-CN" altLang="en-US" b="1" dirty="0"/>
              <a:t>字符串变量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>
              <a:defRPr/>
            </a:pPr>
            <a:r>
              <a:rPr lang="zh-CN" altLang="en-US" dirty="0"/>
              <a:t>用法同前述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指向数组的指针</a:t>
            </a:r>
            <a:r>
              <a:rPr lang="zh-CN" altLang="en-US" dirty="0">
                <a:latin typeface="Arial" charset="0"/>
              </a:rPr>
              <a:t>”，数据类型为字符型；</a:t>
            </a:r>
            <a:endParaRPr lang="en-US" altLang="zh-CN" dirty="0"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latin typeface="Arial" charset="0"/>
              </a:rPr>
              <a:t>注意字符串的特点：数组内容可能不“满”，串尾标志</a:t>
            </a:r>
            <a:r>
              <a:rPr lang="en-US" altLang="zh-CN" dirty="0">
                <a:latin typeface="Arial" charset="0"/>
              </a:rPr>
              <a:t>’\0’ ;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 a[ ]=“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”;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// </a:t>
            </a:r>
            <a:r>
              <a:rPr lang="zh-CN" altLang="en-US" dirty="0" smtClean="0">
                <a:latin typeface="+mn-ea"/>
                <a:cs typeface="Arial Unicode MS" pitchFamily="34" charset="-122"/>
              </a:rPr>
              <a:t> 用串常量初始化，</a:t>
            </a:r>
            <a:r>
              <a:rPr lang="zh-CN" altLang="en-US" dirty="0">
                <a:latin typeface="+mn-ea"/>
                <a:cs typeface="Arial Unicode MS" pitchFamily="34" charset="-122"/>
              </a:rPr>
              <a:t>数组</a:t>
            </a:r>
            <a:r>
              <a:rPr lang="zh-CN" altLang="en-US" dirty="0" smtClean="0">
                <a:latin typeface="+mn-ea"/>
                <a:cs typeface="Arial Unicode MS" pitchFamily="34" charset="-122"/>
              </a:rPr>
              <a:t>大小：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cs typeface="Arial Unicode MS" pitchFamily="34" charset="-122"/>
              </a:rPr>
              <a:t>4</a:t>
            </a:r>
            <a:r>
              <a:rPr lang="en-US" altLang="zh-CN" b="1" dirty="0" smtClean="0">
                <a:latin typeface="+mn-ea"/>
                <a:cs typeface="Arial Unicode MS" pitchFamily="34" charset="-122"/>
              </a:rPr>
              <a:t>  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（</a:t>
            </a:r>
            <a:r>
              <a:rPr lang="en-US" altLang="zh-CN" b="1" dirty="0" err="1" smtClean="0">
                <a:latin typeface="+mn-ea"/>
                <a:cs typeface="Arial Unicode MS" pitchFamily="34" charset="-122"/>
              </a:rPr>
              <a:t>abc</a:t>
            </a:r>
            <a:r>
              <a:rPr lang="en-US" altLang="zh-CN" b="1" dirty="0" smtClean="0">
                <a:latin typeface="+mn-ea"/>
                <a:cs typeface="Arial Unicode MS" pitchFamily="34" charset="-122"/>
              </a:rPr>
              <a:t>\0</a:t>
            </a:r>
            <a:r>
              <a:rPr lang="zh-CN" altLang="en-US" b="1" dirty="0" smtClean="0">
                <a:latin typeface="+mn-ea"/>
                <a:cs typeface="Arial Unicode MS" pitchFamily="34" charset="-122"/>
              </a:rPr>
              <a:t>）</a:t>
            </a:r>
            <a:endParaRPr lang="en-US" altLang="zh-CN" b="1" dirty="0" smtClean="0">
              <a:latin typeface="+mn-ea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a[4]={‘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a’,’b’,’c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 };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// 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效果同上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 b[ ] =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{‘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a’,’b’,’c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 }; 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数组大小：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 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没有串尾，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易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错，不要这样做！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p=a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//</a:t>
            </a:r>
            <a:r>
              <a:rPr lang="zh-CN" altLang="en-US" dirty="0">
                <a:latin typeface="+mn-ea"/>
                <a:cs typeface="Arial Unicode MS" pitchFamily="34" charset="-122"/>
              </a:rPr>
              <a:t>或者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char *p=&amp;a[0];</a:t>
            </a:r>
          </a:p>
          <a:p>
            <a:pPr marL="457200" lvl="1" indent="0">
              <a:buNone/>
              <a:defRPr/>
            </a:pP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(“%s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p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abc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*p=‘A’;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	 // p[0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]=‘A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’;  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修改数组的内容。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457200" lvl="1" indent="0">
              <a:buNone/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(“%s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”, p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// 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输出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Abc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8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通过指针处理字符串</a:t>
            </a:r>
            <a:endParaRPr lang="zh-CN" altLang="en-US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/>
              <a:t>指针变量指向</a:t>
            </a:r>
            <a:r>
              <a:rPr lang="zh-CN" altLang="en-US" dirty="0">
                <a:solidFill>
                  <a:srgbClr val="FF0000"/>
                </a:solidFill>
              </a:rPr>
              <a:t>字符串常量</a:t>
            </a:r>
          </a:p>
          <a:p>
            <a:pPr>
              <a:defRPr/>
            </a:pPr>
            <a:r>
              <a:rPr lang="zh-CN" altLang="en-US" dirty="0"/>
              <a:t>字符串常量在内存中</a:t>
            </a:r>
            <a:r>
              <a:rPr lang="zh-CN" altLang="en-US" dirty="0" smtClean="0"/>
              <a:t>以“匿名”字符</a:t>
            </a:r>
            <a:r>
              <a:rPr lang="zh-CN" altLang="en-US" dirty="0"/>
              <a:t>数组形式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字符串常量</a:t>
            </a:r>
            <a:r>
              <a:rPr lang="zh-CN" altLang="en-US" dirty="0" smtClean="0"/>
              <a:t>有</a:t>
            </a:r>
            <a:r>
              <a:rPr lang="zh-CN" altLang="en-US" dirty="0"/>
              <a:t>自己的地址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”</a:t>
            </a:r>
            <a:r>
              <a:rPr lang="en-US" altLang="zh-CN" dirty="0" err="1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被编译器看作 </a:t>
            </a:r>
            <a:r>
              <a:rPr lang="en-US" altLang="zh-CN" dirty="0" smtClean="0"/>
              <a:t>char *</a:t>
            </a:r>
          </a:p>
          <a:p>
            <a:pPr marL="457200" lvl="1" indent="0">
              <a:buNone/>
              <a:defRPr/>
            </a:pPr>
            <a:r>
              <a:rPr lang="zh-CN" altLang="en-US" dirty="0" smtClean="0"/>
              <a:t>可以</a:t>
            </a:r>
            <a:r>
              <a:rPr lang="zh-CN" altLang="en-US" dirty="0"/>
              <a:t>把字符串常量的地址赋给字符指针变量，如：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 smtClean="0"/>
              <a:t>char </a:t>
            </a:r>
            <a:r>
              <a:rPr lang="en-US" altLang="zh-CN" dirty="0"/>
              <a:t>*p;  </a:t>
            </a:r>
            <a:r>
              <a:rPr lang="en-US" altLang="zh-CN" dirty="0" smtClean="0"/>
              <a:t> p</a:t>
            </a:r>
            <a:r>
              <a:rPr lang="en-US" altLang="zh-CN" dirty="0"/>
              <a:t>=“</a:t>
            </a:r>
            <a:r>
              <a:rPr lang="en-US" altLang="zh-CN" dirty="0" err="1"/>
              <a:t>abc</a:t>
            </a:r>
            <a:r>
              <a:rPr lang="en-US" altLang="zh-CN" dirty="0" smtClean="0"/>
              <a:t>”; </a:t>
            </a:r>
            <a:r>
              <a:rPr lang="zh-CN" altLang="en-US" dirty="0" smtClean="0"/>
              <a:t>（</a:t>
            </a:r>
            <a:r>
              <a:rPr lang="zh-CN" altLang="en-US" dirty="0"/>
              <a:t>注意</a:t>
            </a:r>
            <a:r>
              <a:rPr lang="zh-CN" altLang="en-US" dirty="0" smtClean="0"/>
              <a:t>，是把指针赋值给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指向串，不是</a:t>
            </a:r>
            <a:r>
              <a:rPr lang="zh-CN" altLang="en-US" dirty="0"/>
              <a:t>把</a:t>
            </a:r>
            <a:r>
              <a:rPr lang="zh-CN" altLang="en-US" dirty="0" smtClean="0"/>
              <a:t>字符串内容赋值给</a:t>
            </a:r>
            <a:r>
              <a:rPr lang="en-US" altLang="zh-CN" dirty="0" smtClean="0"/>
              <a:t>p 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>
              <a:buClr>
                <a:srgbClr val="FF0000"/>
              </a:buClr>
              <a:defRPr/>
            </a:pPr>
            <a:r>
              <a:rPr lang="zh-CN" altLang="en-US" dirty="0"/>
              <a:t>防止</a:t>
            </a:r>
            <a:r>
              <a:rPr lang="zh-CN" altLang="en-US" dirty="0" smtClean="0"/>
              <a:t>对</a:t>
            </a:r>
            <a:r>
              <a:rPr lang="zh-CN" altLang="en-US" dirty="0"/>
              <a:t>串常量的</a:t>
            </a:r>
            <a:r>
              <a:rPr lang="zh-CN" altLang="en-US" dirty="0" smtClean="0"/>
              <a:t>修改（属于</a:t>
            </a:r>
            <a:r>
              <a:rPr lang="en-US" altLang="zh-CN" dirty="0" smtClean="0"/>
              <a:t>Undefined </a:t>
            </a:r>
            <a:r>
              <a:rPr lang="en-US" altLang="zh-CN" dirty="0"/>
              <a:t>B</a:t>
            </a:r>
            <a:r>
              <a:rPr lang="en-US" altLang="zh-CN" dirty="0" smtClean="0"/>
              <a:t>ehavior</a:t>
            </a:r>
            <a:r>
              <a:rPr lang="en-US" altLang="zh-CN" dirty="0"/>
              <a:t>, C99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</a:t>
            </a:r>
            <a:r>
              <a:rPr lang="zh-CN" altLang="en-US" sz="2000" dirty="0" smtClean="0"/>
              <a:t>需要修改时应使用数组</a:t>
            </a:r>
            <a:endParaRPr lang="zh-CN" altLang="en-US" dirty="0"/>
          </a:p>
          <a:p>
            <a:pPr lvl="1">
              <a:buClr>
                <a:srgbClr val="FF0000"/>
              </a:buClr>
              <a:defRPr/>
            </a:pPr>
            <a:r>
              <a:rPr lang="zh-CN" altLang="en-US" dirty="0" smtClean="0"/>
              <a:t>串常量</a:t>
            </a:r>
            <a:r>
              <a:rPr lang="zh-CN" altLang="en-US" dirty="0"/>
              <a:t>所在的存储区</a:t>
            </a:r>
            <a:r>
              <a:rPr lang="zh-CN" altLang="en-US" dirty="0" smtClean="0"/>
              <a:t>一般被编译器设置为“只读”（</a:t>
            </a:r>
            <a:r>
              <a:rPr lang="en-US" altLang="zh-CN" dirty="0" smtClean="0"/>
              <a:t>read only</a:t>
            </a:r>
            <a:r>
              <a:rPr lang="zh-CN" altLang="en-US" dirty="0" smtClean="0"/>
              <a:t>），写操作可导致异常中断</a:t>
            </a:r>
            <a:r>
              <a:rPr lang="en-US" altLang="zh-CN" dirty="0" smtClean="0"/>
              <a:t> </a:t>
            </a:r>
          </a:p>
          <a:p>
            <a:pPr>
              <a:buClr>
                <a:srgbClr val="FF0000"/>
              </a:buClr>
              <a:defRPr/>
            </a:pPr>
            <a:r>
              <a:rPr lang="zh-CN" altLang="en-US" dirty="0" smtClean="0"/>
              <a:t>为了安全，建议把指向串常量的指针定义为 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 char *  p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;</a:t>
            </a:r>
            <a:endParaRPr lang="zh-CN" altLang="en-US" dirty="0"/>
          </a:p>
          <a:p>
            <a:pPr marL="457200" lvl="1" indent="0">
              <a:buNone/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参考字符串库函数的原型：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77" y="5519646"/>
            <a:ext cx="4124901" cy="657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217" y="5538699"/>
            <a:ext cx="5811061" cy="6382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14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通过指针处理字符串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 </a:t>
            </a:r>
            <a:r>
              <a:rPr lang="en-US" altLang="zh-CN" b="1" dirty="0" err="1" smtClean="0"/>
              <a:t>const</a:t>
            </a:r>
            <a:r>
              <a:rPr lang="zh-CN" altLang="en-US" b="1" dirty="0" smtClean="0"/>
              <a:t>关键字</a:t>
            </a:r>
            <a:r>
              <a:rPr lang="zh-CN" altLang="en-US" dirty="0" smtClean="0"/>
              <a:t>（类型限定符）</a:t>
            </a:r>
            <a:endParaRPr lang="en-US" altLang="zh-CN" dirty="0" smtClean="0"/>
          </a:p>
          <a:p>
            <a:r>
              <a:rPr lang="zh-CN" altLang="en-US" dirty="0" smtClean="0"/>
              <a:t>用于定义一个“常量”（不可修改的变量），例如：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float </a:t>
            </a:r>
            <a:r>
              <a:rPr lang="en-US" altLang="zh-CN" dirty="0" smtClean="0"/>
              <a:t>	   _pi </a:t>
            </a:r>
            <a:r>
              <a:rPr lang="en-US" altLang="zh-CN" dirty="0"/>
              <a:t>= 3.14;</a:t>
            </a:r>
          </a:p>
          <a:p>
            <a:pPr marL="45720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	   size </a:t>
            </a:r>
            <a:r>
              <a:rPr lang="en-US" altLang="zh-CN" dirty="0"/>
              <a:t>= 10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定义时必须同时初始化；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然后对</a:t>
            </a:r>
            <a:r>
              <a:rPr lang="en-US" altLang="zh-CN" dirty="0" smtClean="0"/>
              <a:t>PI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赋值则是非法的。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字面常量</a:t>
            </a:r>
            <a:r>
              <a:rPr lang="zh-CN" altLang="en-US" dirty="0"/>
              <a:t>或简称字面量（</a:t>
            </a:r>
            <a:r>
              <a:rPr lang="en-US" altLang="zh-CN" dirty="0"/>
              <a:t>literal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smtClean="0"/>
              <a:t>3.14 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‘a’,  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</a:p>
          <a:p>
            <a:pPr lvl="1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const</a:t>
            </a:r>
            <a:r>
              <a:rPr lang="zh-CN" altLang="en-US" dirty="0" smtClean="0"/>
              <a:t>用于限定</a:t>
            </a:r>
            <a:r>
              <a:rPr lang="zh-CN" altLang="en-US" b="1" dirty="0" smtClean="0"/>
              <a:t>指针</a:t>
            </a:r>
            <a:r>
              <a:rPr lang="zh-CN" altLang="en-US" b="1" dirty="0"/>
              <a:t>所指向的</a:t>
            </a:r>
            <a:r>
              <a:rPr lang="zh-CN" altLang="en-US" b="1" dirty="0" smtClean="0"/>
              <a:t>对象</a:t>
            </a:r>
            <a:r>
              <a:rPr lang="zh-CN" altLang="en-US" dirty="0" smtClean="0"/>
              <a:t>不可修改：</a:t>
            </a:r>
            <a:endParaRPr lang="en-US" altLang="zh-CN" dirty="0" smtClean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float *</a:t>
            </a:r>
            <a:r>
              <a:rPr lang="en-US" altLang="zh-CN" dirty="0" smtClean="0"/>
              <a:t>ptr2pi </a:t>
            </a:r>
            <a:r>
              <a:rPr lang="en-US" altLang="zh-CN" dirty="0"/>
              <a:t>= &amp;_pi;</a:t>
            </a:r>
          </a:p>
          <a:p>
            <a:pPr lvl="1"/>
            <a:r>
              <a:rPr lang="en-US" altLang="zh-CN" dirty="0" smtClean="0"/>
              <a:t>*ptr2pi = 3.1416; //error!</a:t>
            </a:r>
          </a:p>
          <a:p>
            <a:pPr lvl="1"/>
            <a:r>
              <a:rPr lang="en-US" altLang="zh-CN" dirty="0" smtClean="0"/>
              <a:t>ptr2pi =NULL; // OK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const</a:t>
            </a:r>
            <a:r>
              <a:rPr lang="zh-CN" altLang="en-US" dirty="0"/>
              <a:t>用于限定</a:t>
            </a:r>
            <a:r>
              <a:rPr lang="zh-CN" altLang="en-US" b="1" dirty="0" smtClean="0"/>
              <a:t>指针变量</a:t>
            </a:r>
            <a:r>
              <a:rPr lang="zh-CN" altLang="en-US" dirty="0" smtClean="0"/>
              <a:t>不可修改：</a:t>
            </a:r>
            <a:endParaRPr lang="zh-CN" altLang="en-US" dirty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a=1,b=2;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*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/>
              <a:t> pa = &amp;a;</a:t>
            </a:r>
          </a:p>
          <a:p>
            <a:pPr lvl="1"/>
            <a:r>
              <a:rPr lang="en-US" altLang="zh-CN" dirty="0" smtClean="0"/>
              <a:t>p=&amp;b; // error!</a:t>
            </a:r>
          </a:p>
          <a:p>
            <a:pPr lvl="1"/>
            <a:r>
              <a:rPr lang="en-US" altLang="zh-CN" dirty="0" smtClean="0"/>
              <a:t>*p=2; // a=2;  OK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7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字符数组和字符指针变量比较 </a:t>
            </a:r>
            <a:r>
              <a:rPr lang="en-US" altLang="zh-CN" dirty="0" smtClean="0"/>
              <a:t>(1)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18678" y="1671924"/>
            <a:ext cx="11094202" cy="4505039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对比定义：</a:t>
            </a: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char </a:t>
            </a:r>
            <a:r>
              <a:rPr lang="en-US" altLang="zh-CN" b="1" dirty="0" err="1" smtClean="0">
                <a:latin typeface="Courier New" pitchFamily="49" charset="0"/>
              </a:rPr>
              <a:t>astr</a:t>
            </a:r>
            <a:r>
              <a:rPr lang="en-US" altLang="zh-CN" b="1" dirty="0" smtClean="0">
                <a:latin typeface="Courier New" pitchFamily="49" charset="0"/>
              </a:rPr>
              <a:t>[]=“Hello, World!”;  //</a:t>
            </a:r>
            <a:r>
              <a:rPr lang="zh-CN" altLang="en-US" b="1" dirty="0" smtClean="0">
                <a:latin typeface="Courier New" pitchFamily="49" charset="0"/>
              </a:rPr>
              <a:t>串常量内容复制到数组中，数组内容可修改</a:t>
            </a:r>
            <a:endParaRPr lang="en-US" altLang="zh-CN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char *</a:t>
            </a:r>
            <a:r>
              <a:rPr lang="en-US" altLang="zh-CN" b="1" dirty="0" err="1" smtClean="0">
                <a:latin typeface="Courier New" pitchFamily="49" charset="0"/>
              </a:rPr>
              <a:t>pstr</a:t>
            </a:r>
            <a:r>
              <a:rPr lang="en-US" altLang="zh-CN" b="1" dirty="0" smtClean="0">
                <a:latin typeface="Courier New" pitchFamily="49" charset="0"/>
              </a:rPr>
              <a:t>=“Hello, World!”;   //</a:t>
            </a:r>
            <a:r>
              <a:rPr lang="en-US" altLang="zh-CN" b="1" dirty="0" err="1" smtClean="0">
                <a:latin typeface="Courier New" pitchFamily="49" charset="0"/>
              </a:rPr>
              <a:t>pstr</a:t>
            </a:r>
            <a:r>
              <a:rPr lang="zh-CN" altLang="en-US" b="1" dirty="0" smtClean="0">
                <a:latin typeface="Courier New" pitchFamily="49" charset="0"/>
              </a:rPr>
              <a:t>指向串常量，串常量内容一般不可修改</a:t>
            </a:r>
            <a:endParaRPr lang="en-US" altLang="zh-CN" b="1" dirty="0" smtClean="0">
              <a:latin typeface="Courier New" pitchFamily="49" charset="0"/>
            </a:endParaRPr>
          </a:p>
          <a:p>
            <a:pPr eaLnBrk="1" hangingPunct="1"/>
            <a:endParaRPr lang="en-US" altLang="zh-CN" b="1" dirty="0" smtClean="0">
              <a:latin typeface="Courier New" pitchFamily="49" charset="0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定义数组的时候分配可</a:t>
            </a:r>
            <a:r>
              <a:rPr lang="zh-CN" altLang="en-US" b="1" dirty="0" smtClean="0"/>
              <a:t>存放字符串内容</a:t>
            </a:r>
            <a:r>
              <a:rPr lang="zh-CN" altLang="en-US" dirty="0" smtClean="0"/>
              <a:t>的存储空间</a:t>
            </a:r>
          </a:p>
          <a:p>
            <a:r>
              <a:rPr lang="zh-CN" altLang="en-US" dirty="0"/>
              <a:t>定义指针变量时</a:t>
            </a:r>
            <a:r>
              <a:rPr lang="zh-CN" altLang="en-US" dirty="0" smtClean="0"/>
              <a:t>只分配一个</a:t>
            </a:r>
            <a:r>
              <a:rPr lang="zh-CN" altLang="en-US" b="1" dirty="0"/>
              <a:t>存放</a:t>
            </a:r>
            <a:r>
              <a:rPr lang="zh-CN" altLang="en-US" b="1" dirty="0" smtClean="0"/>
              <a:t>指针</a:t>
            </a:r>
            <a:r>
              <a:rPr lang="zh-CN" altLang="en-US" dirty="0" smtClean="0"/>
              <a:t>的存储空间</a:t>
            </a:r>
          </a:p>
        </p:txBody>
      </p:sp>
      <p:grpSp>
        <p:nvGrpSpPr>
          <p:cNvPr id="54276" name="Group 8"/>
          <p:cNvGrpSpPr>
            <a:grpSpLocks/>
          </p:cNvGrpSpPr>
          <p:nvPr/>
        </p:nvGrpSpPr>
        <p:grpSpPr bwMode="auto">
          <a:xfrm>
            <a:off x="3141664" y="3643317"/>
            <a:ext cx="6575425" cy="523875"/>
            <a:chOff x="1187" y="2115"/>
            <a:chExt cx="4142" cy="330"/>
          </a:xfrm>
        </p:grpSpPr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3152" y="2115"/>
              <a:ext cx="2177" cy="33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dirty="0">
                  <a:solidFill>
                    <a:srgbClr val="FFFF00"/>
                  </a:solidFill>
                  <a:latin typeface="Helvetica" pitchFamily="34" charset="0"/>
                </a:rPr>
                <a:t>Hello, World!\0</a:t>
              </a:r>
            </a:p>
          </p:txBody>
        </p:sp>
        <p:sp>
          <p:nvSpPr>
            <p:cNvPr id="54280" name="Text Box 5"/>
            <p:cNvSpPr txBox="1">
              <a:spLocks noChangeArrowheads="1"/>
            </p:cNvSpPr>
            <p:nvPr/>
          </p:nvSpPr>
          <p:spPr bwMode="auto">
            <a:xfrm>
              <a:off x="1973" y="2115"/>
              <a:ext cx="518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>
                  <a:solidFill>
                    <a:srgbClr val="FFFF00"/>
                  </a:solidFill>
                  <a:latin typeface="Helvetica" pitchFamily="34" charset="0"/>
                </a:rPr>
                <a:t>  </a:t>
              </a:r>
            </a:p>
          </p:txBody>
        </p:sp>
        <p:sp>
          <p:nvSpPr>
            <p:cNvPr id="54281" name="Text Box 6"/>
            <p:cNvSpPr txBox="1">
              <a:spLocks noChangeArrowheads="1"/>
            </p:cNvSpPr>
            <p:nvPr/>
          </p:nvSpPr>
          <p:spPr bwMode="auto">
            <a:xfrm>
              <a:off x="1187" y="2115"/>
              <a:ext cx="620" cy="33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Char char="n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itchFamily="18" charset="2"/>
                <a:buChar char="4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 sz="2400">
                  <a:solidFill>
                    <a:schemeClr val="tx1"/>
                  </a:solidFill>
                  <a:latin typeface="Corbel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 dirty="0" err="1">
                  <a:solidFill>
                    <a:srgbClr val="FF0000"/>
                  </a:solidFill>
                  <a:latin typeface="Helvetica" pitchFamily="34" charset="0"/>
                </a:rPr>
                <a:t>pstr</a:t>
              </a:r>
              <a:r>
                <a:rPr kumimoji="0" lang="en-US" altLang="zh-CN" sz="2800" b="1" dirty="0">
                  <a:solidFill>
                    <a:srgbClr val="FF0000"/>
                  </a:solidFill>
                  <a:latin typeface="Helvetica" pitchFamily="34" charset="0"/>
                </a:rPr>
                <a:t>:</a:t>
              </a:r>
            </a:p>
          </p:txBody>
        </p:sp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>
              <a:off x="2200" y="2296"/>
              <a:ext cx="95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77" name="Text Box 10"/>
          <p:cNvSpPr txBox="1">
            <a:spLocks noChangeArrowheads="1"/>
          </p:cNvSpPr>
          <p:nvPr/>
        </p:nvSpPr>
        <p:spPr bwMode="auto">
          <a:xfrm>
            <a:off x="4389439" y="2883561"/>
            <a:ext cx="3455988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solidFill>
                  <a:schemeClr val="accent6">
                    <a:lumMod val="75000"/>
                  </a:schemeClr>
                </a:solidFill>
                <a:latin typeface="Helvetica" pitchFamily="34" charset="0"/>
              </a:rPr>
              <a:t>Hello, World!\0</a:t>
            </a:r>
          </a:p>
        </p:txBody>
      </p:sp>
      <p:sp>
        <p:nvSpPr>
          <p:cNvPr id="54278" name="Text Box 12"/>
          <p:cNvSpPr txBox="1">
            <a:spLocks noChangeArrowheads="1"/>
          </p:cNvSpPr>
          <p:nvPr/>
        </p:nvSpPr>
        <p:spPr bwMode="auto">
          <a:xfrm>
            <a:off x="3163889" y="2889250"/>
            <a:ext cx="965329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dirty="0" err="1">
                <a:solidFill>
                  <a:srgbClr val="FF0000"/>
                </a:solidFill>
                <a:latin typeface="Helvetica" pitchFamily="34" charset="0"/>
              </a:rPr>
              <a:t>astr</a:t>
            </a:r>
            <a:r>
              <a:rPr kumimoji="0" lang="en-US" altLang="zh-CN" sz="2800" b="1" dirty="0">
                <a:solidFill>
                  <a:srgbClr val="FF0000"/>
                </a:solidFill>
                <a:latin typeface="Helvetica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4363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指针</a:t>
            </a:r>
            <a:r>
              <a:rPr lang="zh-CN" altLang="en-US" dirty="0"/>
              <a:t>变量和指针运算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变量的指针和指针变量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指针变量的定义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指针运算符和取地址</a:t>
            </a:r>
            <a:r>
              <a:rPr lang="zh-CN" altLang="en-US" dirty="0"/>
              <a:t>运算符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指针变量的</a:t>
            </a:r>
            <a:r>
              <a:rPr lang="zh-CN" altLang="en-US" dirty="0" smtClean="0"/>
              <a:t>引用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指针做函数的参数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指针的运算</a:t>
            </a: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38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字符数组和字符指针变量比较 </a:t>
            </a:r>
            <a:r>
              <a:rPr lang="en-US" altLang="zh-CN" smtClean="0"/>
              <a:t>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/>
              <a:t>赋值：</a:t>
            </a:r>
            <a:endParaRPr lang="en-US" altLang="zh-CN" b="1" dirty="0" smtClean="0"/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dirty="0" smtClean="0"/>
              <a:t>可以用串常量对数组赋初值；不能</a:t>
            </a:r>
            <a:r>
              <a:rPr lang="zh-CN" altLang="en-US" dirty="0"/>
              <a:t>直接</a:t>
            </a:r>
            <a:r>
              <a:rPr lang="zh-CN" altLang="en-US" dirty="0" smtClean="0"/>
              <a:t>对数组名赋值：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例如： </a:t>
            </a:r>
            <a:r>
              <a:rPr lang="en-US" altLang="zh-CN" dirty="0" smtClean="0"/>
              <a:t>char a[4] =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r>
              <a:rPr lang="en-US" altLang="zh-CN" dirty="0" smtClean="0"/>
              <a:t>;  //OK</a:t>
            </a:r>
          </a:p>
          <a:p>
            <a:pPr marL="457200" lvl="1" indent="0">
              <a:buNone/>
            </a:pPr>
            <a:r>
              <a:rPr lang="en-US" altLang="zh-CN" dirty="0" smtClean="0"/>
              <a:t>char a[4];  </a:t>
            </a:r>
            <a:r>
              <a:rPr lang="en-US" altLang="zh-CN" dirty="0" smtClean="0">
                <a:solidFill>
                  <a:srgbClr val="FF0000"/>
                </a:solidFill>
              </a:rPr>
              <a:t>a=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“</a:t>
            </a:r>
            <a:r>
              <a:rPr lang="en-US" altLang="zh-CN" dirty="0" err="1" smtClean="0">
                <a:solidFill>
                  <a:srgbClr val="FF0000"/>
                </a:solidFill>
              </a:rPr>
              <a:t>abc</a:t>
            </a: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;  //</a:t>
            </a:r>
            <a:r>
              <a:rPr lang="zh-CN" altLang="en-US" dirty="0" smtClean="0">
                <a:solidFill>
                  <a:srgbClr val="FF0000"/>
                </a:solidFill>
              </a:rPr>
              <a:t>错</a:t>
            </a:r>
            <a:r>
              <a:rPr lang="en-US" altLang="zh-CN" dirty="0" smtClean="0">
                <a:solidFill>
                  <a:srgbClr val="FF0000"/>
                </a:solidFill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</a:rPr>
              <a:t> 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/>
              <a:t>但是可以用库函数  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( a,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); //OK</a:t>
            </a:r>
            <a:endParaRPr lang="zh-CN" altLang="en-US" dirty="0" smtClean="0"/>
          </a:p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dirty="0" smtClean="0"/>
              <a:t>对指针变量可以用字符串常量或字符数组</a:t>
            </a:r>
            <a:r>
              <a:rPr lang="zh-CN" altLang="en-US" dirty="0"/>
              <a:t>名</a:t>
            </a:r>
            <a:r>
              <a:rPr lang="zh-CN" altLang="en-US" dirty="0" smtClean="0"/>
              <a:t>赋值，但都只是</a:t>
            </a:r>
            <a:r>
              <a:rPr lang="zh-CN" altLang="en-US" b="1" dirty="0" smtClean="0"/>
              <a:t>指向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 p=“123”;  p=“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 //p</a:t>
            </a:r>
            <a:r>
              <a:rPr lang="zh-CN" altLang="en-US" dirty="0" smtClean="0"/>
              <a:t>变了，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dirty="0" smtClean="0"/>
              <a:t>	char name[]=“C++”;   char *q;  </a:t>
            </a:r>
          </a:p>
          <a:p>
            <a:pPr marL="457200" lvl="1" indent="0">
              <a:buNone/>
            </a:pPr>
            <a:r>
              <a:rPr lang="en-US" altLang="zh-CN" dirty="0" smtClean="0"/>
              <a:t>	q=name;  *(++q)=‘</a:t>
            </a:r>
            <a:r>
              <a:rPr lang="en-US" altLang="zh-CN" dirty="0"/>
              <a:t>P’; </a:t>
            </a:r>
            <a:r>
              <a:rPr lang="en-US" altLang="zh-CN" dirty="0" smtClean="0"/>
              <a:t>*(++q)=‘</a:t>
            </a:r>
            <a:r>
              <a:rPr lang="en-US" altLang="zh-CN" dirty="0"/>
              <a:t>P’; </a:t>
            </a:r>
            <a:r>
              <a:rPr lang="en-US" altLang="zh-CN" dirty="0" smtClean="0"/>
              <a:t> // q</a:t>
            </a:r>
            <a:r>
              <a:rPr lang="zh-CN" altLang="en-US" dirty="0" smtClean="0"/>
              <a:t>指向字符串变量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并把内容改为</a:t>
            </a:r>
            <a:r>
              <a:rPr lang="en-US" altLang="zh-CN" dirty="0" smtClean="0"/>
              <a:t>”CPP”</a:t>
            </a:r>
          </a:p>
          <a:p>
            <a:pPr marL="457200" indent="-457200">
              <a:buFont typeface="+mj-lt"/>
              <a:buAutoNum type="circleNumDbPlain"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[50],  *r;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(“%s”,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//OK. </a:t>
            </a:r>
            <a:r>
              <a:rPr lang="zh-CN" altLang="en-US" dirty="0" smtClean="0"/>
              <a:t>输入字符串，存入</a:t>
            </a:r>
            <a:r>
              <a:rPr lang="zh-CN" altLang="en-US" dirty="0"/>
              <a:t>数组</a:t>
            </a:r>
            <a:r>
              <a:rPr lang="en-US" altLang="zh-CN" dirty="0" err="1" smtClean="0"/>
              <a:t>str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(“%s”, r) ; //</a:t>
            </a:r>
            <a:r>
              <a:rPr lang="zh-CN" altLang="en-US" dirty="0" smtClean="0">
                <a:solidFill>
                  <a:srgbClr val="FF0000"/>
                </a:solidFill>
              </a:rPr>
              <a:t>错误！</a:t>
            </a:r>
            <a:r>
              <a:rPr lang="en-US" altLang="zh-CN" dirty="0" smtClean="0"/>
              <a:t>r</a:t>
            </a:r>
            <a:r>
              <a:rPr lang="zh-CN" altLang="en-US" dirty="0" smtClean="0"/>
              <a:t>未初始化，是野指针。</a:t>
            </a:r>
          </a:p>
        </p:txBody>
      </p:sp>
    </p:spTree>
    <p:extLst>
      <p:ext uri="{BB962C8B-B14F-4D97-AF65-F5344CB8AC3E}">
        <p14:creationId xmlns:p14="http://schemas.microsoft.com/office/powerpoint/2010/main" val="10393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通过指针处理字符串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字符串指针</a:t>
            </a:r>
            <a:r>
              <a:rPr lang="zh-CN" altLang="en-US" b="1" dirty="0"/>
              <a:t>作函数参数</a:t>
            </a:r>
            <a:r>
              <a:rPr lang="zh-CN" altLang="en-US" b="1" dirty="0" smtClean="0"/>
              <a:t>举例</a:t>
            </a:r>
            <a:r>
              <a:rPr lang="en-US" altLang="zh-CN" b="1" dirty="0" smtClean="0"/>
              <a:t>(1):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统计字符串中</a:t>
            </a:r>
            <a:r>
              <a:rPr lang="zh-CN" altLang="en-US" dirty="0"/>
              <a:t>小</a:t>
            </a:r>
            <a:r>
              <a:rPr lang="zh-CN" altLang="en-US" dirty="0" smtClean="0"/>
              <a:t>写字母的数量：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na2z( </a:t>
            </a:r>
            <a:r>
              <a:rPr lang="en-US" altLang="zh-CN" dirty="0" err="1" smtClean="0">
                <a:solidFill>
                  <a:srgbClr val="FF0000"/>
                </a:solidFill>
              </a:rPr>
              <a:t>const</a:t>
            </a:r>
            <a:r>
              <a:rPr lang="en-US" altLang="zh-CN" dirty="0" smtClean="0">
                <a:solidFill>
                  <a:srgbClr val="FF0000"/>
                </a:solidFill>
              </a:rPr>
              <a:t> char s[]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 = 0,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!= ‘\0’;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if (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]&gt;=‘a’ &amp;&amp; 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&lt;=‘z’ 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count++;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count;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或者写成如下形式，</a:t>
            </a:r>
            <a:r>
              <a:rPr lang="zh-CN" altLang="en-US" b="1" dirty="0" smtClean="0"/>
              <a:t>没有区别：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na2z(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char </a:t>
            </a:r>
            <a:r>
              <a:rPr lang="en-US" altLang="zh-CN" dirty="0" smtClean="0">
                <a:solidFill>
                  <a:srgbClr val="FF0000"/>
                </a:solidFill>
              </a:rPr>
              <a:t>*s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count = </a:t>
            </a:r>
            <a:r>
              <a:rPr lang="en-US" altLang="zh-CN" dirty="0" smtClean="0"/>
              <a:t>0;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for( </a:t>
            </a:r>
            <a:r>
              <a:rPr lang="en-US" altLang="zh-CN" dirty="0" smtClean="0"/>
              <a:t>  ;  *s  ;   s++ 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if ( </a:t>
            </a:r>
            <a:r>
              <a:rPr lang="en-US" altLang="zh-CN" dirty="0" smtClean="0"/>
              <a:t>*s&gt;=‘</a:t>
            </a:r>
            <a:r>
              <a:rPr lang="en-US" altLang="zh-CN" dirty="0"/>
              <a:t>a’ &amp;&amp; </a:t>
            </a:r>
            <a:r>
              <a:rPr lang="en-US" altLang="zh-CN" dirty="0" smtClean="0"/>
              <a:t>*s </a:t>
            </a:r>
            <a:r>
              <a:rPr lang="en-US" altLang="zh-CN" dirty="0"/>
              <a:t>&lt;=‘z’ )</a:t>
            </a:r>
          </a:p>
          <a:p>
            <a:pPr marL="0" indent="0">
              <a:buNone/>
            </a:pPr>
            <a:r>
              <a:rPr lang="en-US" altLang="zh-CN" dirty="0"/>
              <a:t>	count++;</a:t>
            </a:r>
          </a:p>
          <a:p>
            <a:pPr marL="0" indent="0">
              <a:buNone/>
            </a:pPr>
            <a:r>
              <a:rPr lang="en-US" altLang="zh-CN" dirty="0"/>
              <a:t>    return count;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4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</a:t>
            </a:r>
            <a:r>
              <a:rPr lang="zh-CN" altLang="en-US" dirty="0"/>
              <a:t>通过指针处理字符串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b="1" dirty="0"/>
              <a:t>字符串指针作函数参数</a:t>
            </a:r>
            <a:r>
              <a:rPr lang="zh-CN" altLang="en-US" b="1" dirty="0" smtClean="0"/>
              <a:t>举例 </a:t>
            </a:r>
            <a:r>
              <a:rPr lang="en-US" altLang="zh-CN" b="1" dirty="0" smtClean="0"/>
              <a:t>(2):</a:t>
            </a:r>
            <a:endParaRPr lang="en-US" altLang="zh-CN" b="1" dirty="0"/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void 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str_cpy(</a:t>
            </a:r>
            <a:r>
              <a:rPr lang="es-ES" altLang="zh-CN" sz="2000" b="1" dirty="0">
                <a:latin typeface="Helvetica" pitchFamily="34" charset="0"/>
              </a:rPr>
              <a:t>char *t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, </a:t>
            </a:r>
            <a:r>
              <a:rPr lang="es-ES" altLang="zh-CN" sz="2000" b="1" dirty="0">
                <a:latin typeface="Helvetica" pitchFamily="34" charset="0"/>
              </a:rPr>
              <a:t>char *s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while(*t++=*s++); /* </a:t>
            </a:r>
            <a:r>
              <a:rPr lang="zh-CN" altLang="es-ES" sz="2000" dirty="0">
                <a:latin typeface="Helvetica" pitchFamily="34" charset="0"/>
              </a:rPr>
              <a:t>逐个字符复制</a:t>
            </a:r>
            <a:r>
              <a:rPr lang="zh-CN" altLang="es-ES" sz="2000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int 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char *str1="C Language",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 str2[20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];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str_cpy(str2, str1);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puts(str2);  /* </a:t>
            </a:r>
            <a:r>
              <a:rPr lang="zh-CN" altLang="en-US" sz="2000" b="1" dirty="0" smtClean="0">
                <a:latin typeface="Helvetica" pitchFamily="34" charset="0"/>
                <a:ea typeface="宋体" pitchFamily="2" charset="-122"/>
              </a:rPr>
              <a:t>输出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C 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Language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常用法：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搜索串尾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 (*s)  s++;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 (*s++) 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/>
              <a:t> </a:t>
            </a:r>
            <a:r>
              <a:rPr lang="zh-CN" altLang="en-US" dirty="0" smtClean="0"/>
              <a:t>复制</a:t>
            </a:r>
            <a:r>
              <a:rPr lang="zh-CN" altLang="en-US" dirty="0"/>
              <a:t>串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 (*to++ = *from++)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5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/>
              <a:t>.5 </a:t>
            </a:r>
            <a:r>
              <a:rPr lang="zh-CN" altLang="en-US" dirty="0"/>
              <a:t>指针与函数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函数的地址</a:t>
            </a:r>
            <a:endParaRPr lang="en-US" altLang="zh-CN" dirty="0"/>
          </a:p>
          <a:p>
            <a:r>
              <a:rPr lang="zh-CN" altLang="en-US" dirty="0"/>
              <a:t>程序执行时，</a:t>
            </a:r>
            <a:r>
              <a:rPr lang="zh-CN" altLang="en-US" dirty="0" smtClean="0"/>
              <a:t>函数代码也驻留在内存， 函数</a:t>
            </a:r>
            <a:r>
              <a:rPr lang="zh-CN" altLang="en-US" dirty="0"/>
              <a:t>的地址（指针）就是这段代码的开始地址</a:t>
            </a:r>
            <a:r>
              <a:rPr lang="en-US" altLang="zh-CN" dirty="0"/>
              <a:t> —</a:t>
            </a:r>
            <a:r>
              <a:rPr lang="zh-CN" altLang="en-US" dirty="0"/>
              <a:t>称作函数的入口地址，也称作该</a:t>
            </a:r>
            <a:r>
              <a:rPr lang="zh-CN" altLang="en-US" dirty="0">
                <a:solidFill>
                  <a:srgbClr val="FF0000"/>
                </a:solidFill>
              </a:rPr>
              <a:t>函数的指针</a:t>
            </a:r>
            <a:r>
              <a:rPr lang="zh-CN" altLang="en-US" dirty="0"/>
              <a:t>。</a:t>
            </a:r>
          </a:p>
          <a:p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en-US" b="1" dirty="0" smtClean="0"/>
              <a:t>）指向</a:t>
            </a:r>
            <a:r>
              <a:rPr lang="zh-CN" altLang="en-US" b="1" dirty="0"/>
              <a:t>函数的指针</a:t>
            </a:r>
            <a:r>
              <a:rPr lang="zh-CN" altLang="en-US" b="1" dirty="0" smtClean="0"/>
              <a:t>变量</a:t>
            </a:r>
            <a:endParaRPr lang="en-US" altLang="zh-CN" dirty="0" smtClean="0"/>
          </a:p>
          <a:p>
            <a:r>
              <a:rPr lang="zh-CN" altLang="en-US" dirty="0" smtClean="0"/>
              <a:t>存放</a:t>
            </a:r>
            <a:r>
              <a:rPr lang="zh-CN" altLang="en-US" dirty="0"/>
              <a:t>了</a:t>
            </a:r>
            <a:r>
              <a:rPr lang="zh-CN" altLang="en-US" dirty="0" smtClean="0"/>
              <a:t>函数指针</a:t>
            </a:r>
            <a:r>
              <a:rPr lang="zh-CN" altLang="en-US" dirty="0"/>
              <a:t>的指针变量</a:t>
            </a:r>
            <a:r>
              <a:rPr lang="zh-CN" altLang="en-US" dirty="0" smtClean="0"/>
              <a:t>，即</a:t>
            </a:r>
            <a:r>
              <a:rPr lang="zh-CN" altLang="en-US" dirty="0" smtClean="0">
                <a:solidFill>
                  <a:srgbClr val="FF0000"/>
                </a:solidFill>
              </a:rPr>
              <a:t>指向</a:t>
            </a:r>
            <a:r>
              <a:rPr lang="zh-CN" altLang="en-US" dirty="0">
                <a:solidFill>
                  <a:srgbClr val="FF0000"/>
                </a:solidFill>
              </a:rPr>
              <a:t>函数的指针变量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可以用通过该指针</a:t>
            </a:r>
            <a:r>
              <a:rPr lang="zh-CN" altLang="en-US" dirty="0" smtClean="0"/>
              <a:t>变量</a:t>
            </a:r>
            <a:r>
              <a:rPr lang="zh-CN" altLang="en-US" dirty="0" smtClean="0">
                <a:solidFill>
                  <a:srgbClr val="FF0000"/>
                </a:solidFill>
              </a:rPr>
              <a:t>调用函数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45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/>
              <a:t>.5 </a:t>
            </a:r>
            <a:r>
              <a:rPr lang="zh-CN" altLang="en-US" dirty="0"/>
              <a:t>指针与函数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定义指向</a:t>
            </a:r>
            <a:r>
              <a:rPr lang="zh-CN" altLang="en-US" b="1" dirty="0"/>
              <a:t>函数的指针</a:t>
            </a:r>
            <a:r>
              <a:rPr lang="zh-CN" altLang="en-US" b="1" dirty="0" smtClean="0"/>
              <a:t>变量</a:t>
            </a:r>
            <a:endParaRPr lang="en-US" altLang="zh-CN" b="1" dirty="0" smtClean="0"/>
          </a:p>
          <a:p>
            <a:r>
              <a:rPr lang="zh-CN" altLang="en-US" dirty="0" smtClean="0"/>
              <a:t>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类型 </a:t>
            </a:r>
            <a:r>
              <a:rPr lang="en-US" altLang="zh-CN" dirty="0" smtClean="0">
                <a:solidFill>
                  <a:srgbClr val="FF0000"/>
                </a:solidFill>
              </a:rPr>
              <a:t>(*</a:t>
            </a:r>
            <a:r>
              <a:rPr lang="zh-CN" altLang="en-US" dirty="0" smtClean="0">
                <a:solidFill>
                  <a:srgbClr val="FF0000"/>
                </a:solidFill>
              </a:rPr>
              <a:t>指针变量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 smtClean="0">
                <a:solidFill>
                  <a:srgbClr val="FF0000"/>
                </a:solidFill>
              </a:rPr>
              <a:t>) ( [</a:t>
            </a:r>
            <a:r>
              <a:rPr lang="zh-CN" altLang="en-US" dirty="0">
                <a:solidFill>
                  <a:srgbClr val="FF0000"/>
                </a:solidFill>
              </a:rPr>
              <a:t>参数类型列表</a:t>
            </a:r>
            <a:r>
              <a:rPr lang="en-US" altLang="zh-CN" dirty="0" smtClean="0">
                <a:solidFill>
                  <a:srgbClr val="FF0000"/>
                </a:solidFill>
              </a:rPr>
              <a:t>] );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说明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形式与声明函数</a:t>
            </a:r>
            <a:r>
              <a:rPr lang="zh-CN" altLang="en-US" dirty="0"/>
              <a:t>原型类似，函数名用</a:t>
            </a:r>
            <a:r>
              <a:rPr lang="en-US" altLang="zh-CN" dirty="0" smtClean="0"/>
              <a:t>(*</a:t>
            </a:r>
            <a:r>
              <a:rPr lang="zh-CN" altLang="en-US" dirty="0" smtClean="0"/>
              <a:t>指针变量</a:t>
            </a:r>
            <a:r>
              <a:rPr lang="zh-CN" altLang="en-US" dirty="0"/>
              <a:t>名</a:t>
            </a:r>
            <a:r>
              <a:rPr lang="en-US" altLang="zh-CN" dirty="0"/>
              <a:t>)</a:t>
            </a:r>
            <a:r>
              <a:rPr lang="zh-CN" altLang="en-US" dirty="0"/>
              <a:t>代替 </a:t>
            </a:r>
            <a:r>
              <a:rPr lang="zh-CN" altLang="en-US" dirty="0" smtClean="0"/>
              <a:t>，注意要有括号</a:t>
            </a:r>
            <a:endParaRPr lang="zh-CN" altLang="en-US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“参数类型列表”可以省略，</a:t>
            </a:r>
            <a:r>
              <a:rPr lang="zh-CN" altLang="en-US" dirty="0" smtClean="0"/>
              <a:t>但建议不要</a:t>
            </a:r>
            <a:r>
              <a:rPr lang="zh-CN" altLang="en-US" dirty="0"/>
              <a:t>省略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先</a:t>
            </a:r>
            <a:r>
              <a:rPr lang="zh-CN" altLang="en-US" dirty="0" smtClean="0"/>
              <a:t>赋值后使用。可用同</a:t>
            </a:r>
            <a:r>
              <a:rPr lang="zh-CN" altLang="en-US" dirty="0"/>
              <a:t>类型函数名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不能</a:t>
            </a:r>
            <a:r>
              <a:rPr lang="zh-CN" altLang="en-US" dirty="0"/>
              <a:t>进行算术运算和关系</a:t>
            </a:r>
            <a:r>
              <a:rPr lang="zh-CN" altLang="en-US" dirty="0" smtClean="0"/>
              <a:t>运算。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用途：主要</a:t>
            </a:r>
            <a:r>
              <a:rPr lang="zh-CN" altLang="en-US" dirty="0"/>
              <a:t>用于函数的参数</a:t>
            </a:r>
          </a:p>
          <a:p>
            <a:pPr marL="457200" indent="-457200">
              <a:buFont typeface="+mj-ea"/>
              <a:buAutoNum type="circleNumDbPlain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5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/>
              <a:t>.5 </a:t>
            </a:r>
            <a:r>
              <a:rPr lang="zh-CN" altLang="en-US" dirty="0"/>
              <a:t>指针与函数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473387" cy="452591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/>
              <a:t>使用形式举例</a:t>
            </a:r>
            <a:r>
              <a:rPr lang="en-US" altLang="zh-CN" dirty="0" smtClean="0"/>
              <a:t>: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 smtClean="0"/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int max (int x, int y)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{    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	return x&gt;y?x:y;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0" y="1651044"/>
            <a:ext cx="6126480" cy="452591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 smtClean="0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main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s-E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 (*p)(int, int);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/* </a:t>
            </a:r>
            <a:r>
              <a:rPr lang="zh-CN" altLang="es-ES" dirty="0">
                <a:latin typeface="Helvetica" pitchFamily="34" charset="0"/>
              </a:rPr>
              <a:t>定义指针变量</a:t>
            </a:r>
            <a:r>
              <a:rPr lang="zh-CN" altLang="es-ES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    int a, b, c;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    scanf("%d%d", &amp;a, &amp;b);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   p = max;       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/* </a:t>
            </a:r>
            <a:r>
              <a:rPr lang="zh-CN" altLang="es-ES" dirty="0">
                <a:latin typeface="Helvetica" pitchFamily="34" charset="0"/>
              </a:rPr>
              <a:t>用函数名赋值</a:t>
            </a:r>
            <a:r>
              <a:rPr lang="zh-CN" altLang="es-ES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    c = </a:t>
            </a:r>
            <a:r>
              <a:rPr lang="es-ES" altLang="zh-CN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(*p)(a, b)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; </a:t>
            </a:r>
            <a:r>
              <a:rPr lang="es-ES" altLang="zh-CN" b="1" dirty="0" smtClean="0">
                <a:latin typeface="Helvetica" pitchFamily="34" charset="0"/>
                <a:ea typeface="宋体" pitchFamily="2" charset="-122"/>
              </a:rPr>
              <a:t>/* </a:t>
            </a: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c=max(a,b); */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5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56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/>
              <a:t>.5 </a:t>
            </a:r>
            <a:r>
              <a:rPr lang="zh-CN" altLang="en-US" dirty="0"/>
              <a:t>指针与</a:t>
            </a:r>
            <a:r>
              <a:rPr lang="zh-CN" altLang="en-US" dirty="0" smtClean="0"/>
              <a:t>函数 ：应用举例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3) </a:t>
            </a:r>
            <a:r>
              <a:rPr lang="zh-CN" altLang="en-US" b="1" dirty="0" smtClean="0"/>
              <a:t>指向</a:t>
            </a:r>
            <a:r>
              <a:rPr lang="zh-CN" altLang="en-US" b="1" dirty="0"/>
              <a:t>函数的指针用作函数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r>
              <a:rPr lang="zh-CN" altLang="en-US" dirty="0"/>
              <a:t>一元函数定积分的梯形法数值求解</a:t>
            </a:r>
          </a:p>
          <a:p>
            <a:endParaRPr lang="zh-CN" altLang="en-US" dirty="0"/>
          </a:p>
        </p:txBody>
      </p:sp>
      <p:pic>
        <p:nvPicPr>
          <p:cNvPr id="11" name="Picture 7" descr="绘图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77" y="2850515"/>
            <a:ext cx="4227372" cy="2622822"/>
          </a:xfrm>
          <a:prstGeom prst="rect">
            <a:avLst/>
          </a:prstGeom>
          <a:solidFill>
            <a:srgbClr val="014067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/>
        </p:spPr>
      </p:pic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27192"/>
              </p:ext>
            </p:extLst>
          </p:nvPr>
        </p:nvGraphicFramePr>
        <p:xfrm>
          <a:off x="529687" y="2850515"/>
          <a:ext cx="6481763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4" imgW="2390760" imgH="1009610" progId="Equation.3">
                  <p:embed/>
                </p:oleObj>
              </mc:Choice>
              <mc:Fallback>
                <p:oleObj name="公式" r:id="rId4" imgW="2390760" imgH="1009610" progId="Equation.3">
                  <p:embed/>
                  <p:pic>
                    <p:nvPicPr>
                      <p:cNvPr id="593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87" y="2850515"/>
                        <a:ext cx="6481763" cy="2876550"/>
                      </a:xfrm>
                      <a:prstGeom prst="rect">
                        <a:avLst/>
                      </a:prstGeom>
                      <a:solidFill>
                        <a:srgbClr val="062A9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8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8.5 </a:t>
            </a:r>
            <a:r>
              <a:rPr lang="zh-CN" altLang="en-US" dirty="0"/>
              <a:t>指针与函数 ：应用</a:t>
            </a:r>
            <a:r>
              <a:rPr lang="zh-CN" altLang="en-US" dirty="0" smtClean="0"/>
              <a:t>举例</a:t>
            </a:r>
            <a:endParaRPr lang="en-US" altLang="zh-CN" sz="3600" dirty="0">
              <a:solidFill>
                <a:srgbClr val="00FF00"/>
              </a:solidFill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//</a:t>
            </a:r>
            <a:r>
              <a:rPr lang="zh-CN" altLang="en-US" b="1" dirty="0" smtClean="0">
                <a:latin typeface="Helvetica" pitchFamily="34" charset="0"/>
                <a:ea typeface="宋体" pitchFamily="2" charset="-122"/>
              </a:rPr>
              <a:t>梯形法求一元函数定积分：</a:t>
            </a:r>
            <a:endParaRPr lang="en-US" altLang="zh-CN" b="1" dirty="0" smtClean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double 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integral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double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(*f)(double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)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,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       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    double 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a,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     double b )  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double s, h;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n=100,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h = (b-a)/n;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s =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( 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(*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f)(a)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(*f)(b</a:t>
            </a:r>
            <a:r>
              <a:rPr lang="en-U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)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) / 2.0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for(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=1;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&lt;n; </a:t>
            </a:r>
            <a:r>
              <a:rPr lang="en-US" altLang="zh-CN" sz="2000" b="1" dirty="0" err="1">
                <a:latin typeface="Helvetica" pitchFamily="34" charset="0"/>
                <a:ea typeface="宋体" pitchFamily="2" charset="-122"/>
              </a:rPr>
              <a:t>i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++)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    s +=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(*f)(</a:t>
            </a:r>
            <a:r>
              <a:rPr lang="en-US" altLang="zh-CN" sz="2000" b="1" dirty="0" err="1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a+i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*h)</a:t>
            </a: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    return s*h;</a:t>
            </a: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altLang="zh-CN" sz="2000" b="1" dirty="0" smtClean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#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include &lt;stdio.h&gt;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#include &lt;math.h&gt;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int  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double y1, y2, y3;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y1 = integral(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sin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, 0.0, 1.0);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y2 = integral(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cos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, 0.0, 2.0);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y3 = integral(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exp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, 0.0, 3.5);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printf("%lf\n%lf\n%lf\n", y1,y2,y3);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81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指针与函数 </a:t>
            </a:r>
            <a:r>
              <a:rPr lang="zh-CN" altLang="en-US" dirty="0" smtClean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4) </a:t>
            </a:r>
            <a:r>
              <a:rPr lang="zh-CN" altLang="en-US" b="1" dirty="0" smtClean="0"/>
              <a:t>返回指针的函数</a:t>
            </a:r>
            <a:r>
              <a:rPr lang="en-US" altLang="zh-CN" b="1" dirty="0" smtClean="0"/>
              <a:t>:  </a:t>
            </a:r>
            <a:endParaRPr lang="zh-CN" altLang="en-US" b="1" dirty="0" smtClean="0"/>
          </a:p>
          <a:p>
            <a:pPr eaLnBrk="1" hangingPunct="1"/>
            <a:r>
              <a:rPr lang="zh-CN" altLang="en-US" dirty="0" smtClean="0"/>
              <a:t>定义形式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</a:rPr>
              <a:t>类型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 *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</a:rPr>
              <a:t>函数名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</a:rPr>
              <a:t>参数列表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zh-CN" altLang="en-US" dirty="0" smtClean="0"/>
              <a:t>举例</a:t>
            </a:r>
          </a:p>
          <a:p>
            <a:pPr marL="0" indent="0">
              <a:buNone/>
            </a:pPr>
            <a:r>
              <a:rPr lang="en-US" altLang="zh-CN" b="1" dirty="0" smtClean="0">
                <a:latin typeface="Courier New" pitchFamily="49" charset="0"/>
              </a:rPr>
              <a:t>	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*foo(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x, 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y);</a:t>
            </a:r>
          </a:p>
          <a:p>
            <a:pPr eaLnBrk="1" hangingPunct="1"/>
            <a:r>
              <a:rPr lang="zh-CN" altLang="en-US" dirty="0" smtClean="0">
                <a:latin typeface="Courier New" pitchFamily="49" charset="0"/>
              </a:rPr>
              <a:t>说明</a:t>
            </a:r>
          </a:p>
          <a:p>
            <a:pPr lvl="1" eaLnBrk="1" hangingPunct="1"/>
            <a:r>
              <a:rPr lang="zh-CN" altLang="en-US" dirty="0" smtClean="0">
                <a:latin typeface="Courier New" pitchFamily="49" charset="0"/>
              </a:rPr>
              <a:t>函数调用表达式可以结合使用指针运算符：如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zh-CN" altLang="en-US" b="1" dirty="0" smtClean="0">
                <a:latin typeface="Courier New" pitchFamily="49" charset="0"/>
              </a:rPr>
              <a:t>*</a:t>
            </a:r>
            <a:r>
              <a:rPr lang="zh-CN" altLang="en-US" dirty="0" smtClean="0">
                <a:latin typeface="Courier New" pitchFamily="49" charset="0"/>
              </a:rPr>
              <a:t>和</a:t>
            </a:r>
            <a:r>
              <a:rPr lang="en-US" altLang="zh-CN" b="1" dirty="0" smtClean="0">
                <a:latin typeface="Courier New" pitchFamily="49" charset="0"/>
              </a:rPr>
              <a:t>[]</a:t>
            </a:r>
            <a:r>
              <a:rPr lang="zh-CN" altLang="en-US" dirty="0" smtClean="0">
                <a:latin typeface="Courier New" pitchFamily="49" charset="0"/>
              </a:rPr>
              <a:t>运算符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dirty="0" smtClean="0">
                <a:latin typeface="Courier New" pitchFamily="49" charset="0"/>
              </a:rPr>
              <a:t>注意定义形式与指向函数的指针区别</a:t>
            </a:r>
            <a:endParaRPr lang="en-US" altLang="zh-CN" dirty="0" smtClean="0">
              <a:latin typeface="Courier New" pitchFamily="49" charset="0"/>
            </a:endParaRPr>
          </a:p>
          <a:p>
            <a:pPr marL="457200" lvl="1" indent="0" eaLnBrk="1" hangingPunct="1">
              <a:buClr>
                <a:srgbClr val="FF0000"/>
              </a:buClr>
              <a:buNone/>
            </a:pP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(*foo)(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x, 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y); </a:t>
            </a:r>
          </a:p>
        </p:txBody>
      </p:sp>
    </p:spTree>
    <p:extLst>
      <p:ext uri="{BB962C8B-B14F-4D97-AF65-F5344CB8AC3E}">
        <p14:creationId xmlns:p14="http://schemas.microsoft.com/office/powerpoint/2010/main" val="36065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8.5 </a:t>
            </a:r>
            <a:r>
              <a:rPr lang="zh-CN" altLang="en-US" dirty="0"/>
              <a:t>指针与</a:t>
            </a:r>
            <a:r>
              <a:rPr lang="zh-CN" altLang="en-US" dirty="0" smtClean="0"/>
              <a:t>函数</a:t>
            </a:r>
            <a:endParaRPr lang="en-US" altLang="zh-CN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/>
              <a:t>返回</a:t>
            </a:r>
            <a:r>
              <a:rPr lang="zh-CN" altLang="en-US" dirty="0"/>
              <a:t>指针值的函数举例 </a:t>
            </a:r>
            <a:r>
              <a:rPr lang="en-US" altLang="zh-CN" dirty="0"/>
              <a:t>(1) </a:t>
            </a:r>
            <a:endParaRPr lang="en-US" altLang="zh-CN" dirty="0" smtClean="0"/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 *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f(int 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*px, int *py)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/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/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 </a:t>
            </a:r>
            <a:r>
              <a:rPr lang="zh-CN" altLang="es-ES" sz="2000" dirty="0">
                <a:latin typeface="Helvetica" pitchFamily="34" charset="0"/>
              </a:rPr>
              <a:t>返回整型指针</a:t>
            </a:r>
            <a:r>
              <a:rPr lang="zh-CN" altLang="es-ES" sz="2000" b="1" dirty="0">
                <a:latin typeface="Helvetica" pitchFamily="34" charset="0"/>
                <a:ea typeface="宋体" pitchFamily="2" charset="-122"/>
              </a:rPr>
              <a:t> 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return *px&gt;*py?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px:py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;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//</a:t>
            </a:r>
            <a:r>
              <a:rPr lang="zh-CN" altLang="es-ES" sz="2000" dirty="0" smtClean="0">
                <a:latin typeface="Helvetica" pitchFamily="34" charset="0"/>
              </a:rPr>
              <a:t>较</a:t>
            </a:r>
            <a:r>
              <a:rPr lang="zh-CN" altLang="es-ES" sz="2000" dirty="0">
                <a:latin typeface="Helvetica" pitchFamily="34" charset="0"/>
              </a:rPr>
              <a:t>大数的</a:t>
            </a:r>
            <a:r>
              <a:rPr lang="zh-CN" altLang="es-ES" sz="2000" dirty="0" smtClean="0">
                <a:latin typeface="Helvetica" pitchFamily="34" charset="0"/>
              </a:rPr>
              <a:t>地址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int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int a=2, b=3, c=9;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   *f(&amp;a,&amp;b</a:t>
            </a:r>
            <a:r>
              <a:rPr lang="es-E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)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= c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;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//</a:t>
            </a:r>
            <a:r>
              <a:rPr lang="zh-CN" altLang="es-ES" sz="2000" dirty="0" smtClean="0">
                <a:latin typeface="Helvetica" pitchFamily="34" charset="0"/>
              </a:rPr>
              <a:t>赋值</a:t>
            </a:r>
            <a:r>
              <a:rPr lang="zh-CN" altLang="es-ES" sz="2000" dirty="0">
                <a:latin typeface="Helvetica" pitchFamily="34" charset="0"/>
              </a:rPr>
              <a:t>给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a</a:t>
            </a:r>
            <a:r>
              <a:rPr lang="zh-CN" altLang="es-ES" sz="2000" dirty="0">
                <a:latin typeface="Helvetica" pitchFamily="34" charset="0"/>
              </a:rPr>
              <a:t>和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b</a:t>
            </a:r>
            <a:r>
              <a:rPr lang="zh-CN" altLang="es-ES" sz="2000" dirty="0">
                <a:latin typeface="Helvetica" pitchFamily="34" charset="0"/>
              </a:rPr>
              <a:t>中较大的</a:t>
            </a:r>
            <a:r>
              <a:rPr lang="zh-CN" altLang="es-ES" sz="2000" dirty="0" smtClean="0">
                <a:latin typeface="Helvetica" pitchFamily="34" charset="0"/>
              </a:rPr>
              <a:t>数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printf("%d\n", b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);  // </a:t>
            </a:r>
            <a:r>
              <a:rPr lang="zh-CN" altLang="es-ES" sz="2000" dirty="0">
                <a:latin typeface="Helvetica" pitchFamily="34" charset="0"/>
              </a:rPr>
              <a:t>输出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9 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dirty="0"/>
              <a:t>返回指针值的函数举例 </a:t>
            </a:r>
            <a:r>
              <a:rPr lang="en-US" altLang="zh-CN" dirty="0" smtClean="0"/>
              <a:t>(2) </a:t>
            </a:r>
            <a:endParaRPr lang="es-ES" altLang="zh-CN" b="1" dirty="0" smtClean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int *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f(int 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*a, int *b) </a:t>
            </a:r>
            <a:r>
              <a:rPr lang="es-ES" altLang="zh-CN" sz="2000" b="1" dirty="0" smtClean="0">
                <a:latin typeface="Helvetica" pitchFamily="34" charset="0"/>
                <a:ea typeface="宋体" pitchFamily="2" charset="-122"/>
              </a:rPr>
              <a:t>//</a:t>
            </a:r>
            <a:r>
              <a:rPr lang="zh-CN" altLang="es-ES" sz="2000" dirty="0" smtClean="0">
                <a:latin typeface="Helvetica" pitchFamily="34" charset="0"/>
              </a:rPr>
              <a:t>返回</a:t>
            </a:r>
            <a:r>
              <a:rPr lang="zh-CN" altLang="es-ES" sz="2000" dirty="0">
                <a:latin typeface="Helvetica" pitchFamily="34" charset="0"/>
              </a:rPr>
              <a:t>整型指针</a:t>
            </a:r>
            <a:r>
              <a:rPr lang="zh-CN" altLang="es-ES" sz="2000" b="1" dirty="0">
                <a:latin typeface="Helvetica" pitchFamily="34" charset="0"/>
                <a:ea typeface="宋体" pitchFamily="2" charset="-122"/>
              </a:rPr>
              <a:t> 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return *a&gt;*b?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a:b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;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             </a:t>
            </a:r>
            <a:r>
              <a:rPr lang="en-US" altLang="zh-CN" sz="2000" b="1" dirty="0" smtClean="0">
                <a:latin typeface="Helvetica" pitchFamily="34" charset="0"/>
                <a:ea typeface="宋体" pitchFamily="2" charset="-122"/>
              </a:rPr>
              <a:t> </a:t>
            </a:r>
            <a:endParaRPr lang="es-ES" altLang="zh-CN" sz="2000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int main()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int i, a[]={1,2,3,4}, b[]={5,6,7,8};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for (i=0; i&lt;4; i++)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        printf("%d\n",</a:t>
            </a:r>
            <a:r>
              <a:rPr lang="es-ES" altLang="zh-CN" sz="2000" b="1" dirty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f(a,b)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[i]);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}                     /* </a:t>
            </a:r>
            <a:r>
              <a:rPr lang="zh-CN" altLang="en-US" sz="2000" b="1" dirty="0" smtClean="0">
                <a:latin typeface="Helvetica" pitchFamily="34" charset="0"/>
                <a:ea typeface="宋体" pitchFamily="2" charset="-122"/>
              </a:rPr>
              <a:t>将</a:t>
            </a:r>
            <a:r>
              <a:rPr lang="zh-CN" altLang="es-ES" sz="2000" dirty="0" smtClean="0">
                <a:latin typeface="Helvetica" pitchFamily="34" charset="0"/>
              </a:rPr>
              <a:t>打印</a:t>
            </a:r>
            <a:r>
              <a:rPr lang="zh-CN" altLang="es-ES" sz="2000" dirty="0">
                <a:latin typeface="Helvetica" pitchFamily="34" charset="0"/>
              </a:rPr>
              <a:t>数组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b</a:t>
            </a:r>
            <a:r>
              <a:rPr lang="zh-CN" altLang="es-ES" sz="2000" dirty="0">
                <a:latin typeface="Helvetica" pitchFamily="34" charset="0"/>
              </a:rPr>
              <a:t>的元素</a:t>
            </a:r>
            <a:r>
              <a:rPr lang="zh-CN" altLang="es-ES" sz="2000" b="1" dirty="0">
                <a:latin typeface="Helvetica" pitchFamily="34" charset="0"/>
                <a:ea typeface="宋体" pitchFamily="2" charset="-122"/>
              </a:rPr>
              <a:t> *</a:t>
            </a:r>
            <a:r>
              <a:rPr lang="es-ES" altLang="zh-CN" sz="2000" b="1" dirty="0">
                <a:latin typeface="Helvetica" pitchFamily="34" charset="0"/>
                <a:ea typeface="宋体" pitchFamily="2" charset="-122"/>
              </a:rPr>
              <a:t>/</a:t>
            </a:r>
            <a:endParaRPr lang="en-US" altLang="zh-CN" sz="2000" b="1" dirty="0">
              <a:latin typeface="Helvetica" pitchFamily="34" charset="0"/>
              <a:ea typeface="宋体" pitchFamily="2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1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变量的指针和指针变量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变量的指针</a:t>
            </a:r>
          </a:p>
          <a:p>
            <a:pPr lvl="1"/>
            <a:r>
              <a:rPr lang="zh-CN" altLang="en-US" dirty="0"/>
              <a:t>指针</a:t>
            </a:r>
            <a:r>
              <a:rPr lang="en-US" altLang="zh-CN" dirty="0"/>
              <a:t>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  <a:r>
              <a:rPr lang="zh-CN" altLang="en-US" dirty="0"/>
              <a:t>实质上是一个无符号整数</a:t>
            </a:r>
            <a:r>
              <a:rPr lang="en-US" altLang="zh-CN" dirty="0"/>
              <a:t>(</a:t>
            </a:r>
            <a:r>
              <a:rPr lang="zh-CN" altLang="en-US" dirty="0"/>
              <a:t>但不应简单等同于</a:t>
            </a:r>
            <a:r>
              <a:rPr lang="en-US" altLang="zh-CN" dirty="0"/>
              <a:t>C</a:t>
            </a:r>
            <a:r>
              <a:rPr lang="zh-CN" altLang="en-US" dirty="0"/>
              <a:t>的整型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en-US" dirty="0" smtClean="0"/>
              <a:t>是内存中存储某个变量的存储单元（可能有多个字节）的</a:t>
            </a:r>
            <a:r>
              <a:rPr lang="zh-CN" altLang="en-US" b="1" dirty="0" smtClean="0"/>
              <a:t>首地址</a:t>
            </a:r>
          </a:p>
          <a:p>
            <a:pPr lvl="1"/>
            <a:r>
              <a:rPr lang="zh-CN" altLang="en-US" dirty="0" smtClean="0"/>
              <a:t>变量的</a:t>
            </a:r>
            <a:r>
              <a:rPr lang="zh-CN" altLang="en-US" b="1" dirty="0" smtClean="0"/>
              <a:t>数据类型</a:t>
            </a:r>
            <a:r>
              <a:rPr lang="zh-CN" altLang="en-US" dirty="0"/>
              <a:t>决定所占用</a:t>
            </a:r>
            <a:r>
              <a:rPr lang="zh-CN" altLang="en-US" dirty="0" smtClean="0"/>
              <a:t>存储单元字节数</a:t>
            </a:r>
            <a:endParaRPr lang="zh-CN" altLang="en-US" dirty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指针变量</a:t>
            </a:r>
          </a:p>
          <a:p>
            <a:pPr lvl="1"/>
            <a:r>
              <a:rPr lang="zh-CN" altLang="en-US" dirty="0" smtClean="0"/>
              <a:t>即</a:t>
            </a:r>
            <a:r>
              <a:rPr lang="zh-CN" altLang="en-US" b="1" dirty="0" smtClean="0"/>
              <a:t>存放指针的变量：</a:t>
            </a:r>
            <a:r>
              <a:rPr lang="zh-CN" altLang="en-US" dirty="0" smtClean="0"/>
              <a:t>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是一个数据，可以用另一个变量来存放</a:t>
            </a:r>
            <a:endParaRPr lang="zh-CN" altLang="en-US" b="1" dirty="0" smtClean="0"/>
          </a:p>
          <a:p>
            <a:pPr lvl="1" eaLnBrk="1" hangingPunct="1"/>
            <a:r>
              <a:rPr lang="zh-CN" altLang="en-US" dirty="0" smtClean="0"/>
              <a:t>指针变量可以通过</a:t>
            </a:r>
            <a:r>
              <a:rPr lang="zh-CN" altLang="en-US" b="1" dirty="0" smtClean="0"/>
              <a:t>间接访问运算</a:t>
            </a:r>
            <a:r>
              <a:rPr lang="zh-CN" altLang="en-US" dirty="0" smtClean="0"/>
              <a:t>去读写它所指向的对象</a:t>
            </a:r>
            <a:endParaRPr lang="en-US" altLang="zh-CN" dirty="0" smtClean="0"/>
          </a:p>
          <a:p>
            <a:pPr lvl="1"/>
            <a:r>
              <a:rPr lang="zh-CN" altLang="en-US" dirty="0"/>
              <a:t>指针运算</a:t>
            </a:r>
            <a:r>
              <a:rPr lang="zh-CN" altLang="en-US" dirty="0" smtClean="0"/>
              <a:t>和它</a:t>
            </a:r>
            <a:r>
              <a:rPr lang="zh-CN" altLang="en-US" b="1" dirty="0" smtClean="0"/>
              <a:t>所指向数据的</a:t>
            </a:r>
            <a:r>
              <a:rPr lang="zh-CN" altLang="en-US" b="1" dirty="0"/>
              <a:t>类型</a:t>
            </a:r>
            <a:r>
              <a:rPr lang="zh-CN" altLang="en-US" dirty="0" smtClean="0"/>
              <a:t>相关</a:t>
            </a:r>
          </a:p>
        </p:txBody>
      </p:sp>
      <p:pic>
        <p:nvPicPr>
          <p:cNvPr id="5" name="Picture 5" descr="绘图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098" y="1226264"/>
            <a:ext cx="4779963" cy="50403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42497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60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指针与</a:t>
            </a:r>
            <a:r>
              <a:rPr lang="zh-CN" altLang="en-US" dirty="0" smtClean="0"/>
              <a:t>函数</a:t>
            </a:r>
            <a:r>
              <a:rPr lang="zh-CN" altLang="en-US" dirty="0"/>
              <a:t>：应用举例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快速排序库函数</a:t>
            </a:r>
            <a:r>
              <a:rPr lang="en-US" altLang="zh-CN" b="1" dirty="0" err="1" smtClean="0"/>
              <a:t>qsort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stdlib.h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zh-CN" altLang="en-US" dirty="0" smtClean="0"/>
              <a:t>函数原型：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qsort</a:t>
            </a:r>
            <a:r>
              <a:rPr lang="en-US" altLang="zh-CN" dirty="0"/>
              <a:t> ( 	void *base,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指向</a:t>
            </a:r>
            <a:r>
              <a:rPr lang="zh-CN" altLang="en-US" dirty="0"/>
              <a:t>要排序的数组的第一个元素的指针。</a:t>
            </a:r>
          </a:p>
          <a:p>
            <a:pPr marL="0" indent="0">
              <a:buNone/>
            </a:pPr>
            <a:r>
              <a:rPr lang="en-US" altLang="zh-CN" dirty="0" smtClean="0"/>
              <a:t>	         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nitems</a:t>
            </a:r>
            <a:r>
              <a:rPr lang="en-US" altLang="zh-CN" dirty="0"/>
              <a:t>,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数组</a:t>
            </a:r>
            <a:r>
              <a:rPr lang="zh-CN" altLang="en-US" dirty="0"/>
              <a:t>中元素的个数。</a:t>
            </a:r>
          </a:p>
          <a:p>
            <a:pPr marL="0" indent="0">
              <a:buNone/>
            </a:pPr>
            <a:r>
              <a:rPr lang="en-US" altLang="zh-CN" dirty="0" smtClean="0"/>
              <a:t>	         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/>
              <a:t>size, //</a:t>
            </a:r>
            <a:r>
              <a:rPr lang="zh-CN" altLang="en-US" dirty="0"/>
              <a:t>数组中每个元素的大小，以字节为单位。</a:t>
            </a:r>
          </a:p>
          <a:p>
            <a:pPr marL="0" indent="0">
              <a:buNone/>
            </a:pPr>
            <a:r>
              <a:rPr lang="en-US" altLang="zh-CN" dirty="0" smtClean="0"/>
              <a:t>	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compar</a:t>
            </a:r>
            <a:r>
              <a:rPr lang="en-US" altLang="zh-CN" dirty="0"/>
              <a:t>)(</a:t>
            </a:r>
            <a:r>
              <a:rPr lang="en-US" altLang="zh-CN" dirty="0" err="1"/>
              <a:t>const</a:t>
            </a:r>
            <a:r>
              <a:rPr lang="en-US" altLang="zh-CN" dirty="0"/>
              <a:t> void *, </a:t>
            </a:r>
            <a:r>
              <a:rPr lang="en-US" altLang="zh-CN" dirty="0" err="1"/>
              <a:t>const</a:t>
            </a:r>
            <a:r>
              <a:rPr lang="en-US" altLang="zh-CN" dirty="0"/>
              <a:t> void</a:t>
            </a:r>
            <a:r>
              <a:rPr lang="en-US" altLang="zh-CN" dirty="0" smtClean="0"/>
              <a:t>*)  //</a:t>
            </a:r>
            <a:r>
              <a:rPr lang="zh-CN" altLang="en-US" dirty="0" smtClean="0"/>
              <a:t>比较元素</a:t>
            </a:r>
            <a:r>
              <a:rPr lang="zh-CN" altLang="en-US" dirty="0"/>
              <a:t>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) ;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61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指针与</a:t>
            </a:r>
            <a:r>
              <a:rPr lang="zh-CN" altLang="en-US" dirty="0" smtClean="0"/>
              <a:t>函数</a:t>
            </a:r>
            <a:r>
              <a:rPr lang="zh-CN" altLang="en-US" dirty="0"/>
              <a:t>：应用举例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 smtClean="0"/>
              <a:t>快速排序库函数</a:t>
            </a:r>
            <a:r>
              <a:rPr lang="en-US" altLang="zh-CN" b="1" dirty="0" err="1" smtClean="0"/>
              <a:t>qsort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#</a:t>
            </a:r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values</a:t>
            </a:r>
            <a:r>
              <a:rPr lang="en-US" altLang="zh-CN" dirty="0" smtClean="0"/>
              <a:t>[] </a:t>
            </a:r>
            <a:r>
              <a:rPr lang="en-US" altLang="zh-CN" dirty="0"/>
              <a:t>= { 88, 56, 100, 2, 25 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cmpfunc</a:t>
            </a:r>
            <a:r>
              <a:rPr lang="en-US" altLang="zh-CN" dirty="0"/>
              <a:t> (</a:t>
            </a:r>
            <a:r>
              <a:rPr lang="en-US" altLang="zh-CN" dirty="0" err="1"/>
              <a:t>const</a:t>
            </a:r>
            <a:r>
              <a:rPr lang="en-US" altLang="zh-CN" dirty="0"/>
              <a:t> void * a,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void * b)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return ( *(</a:t>
            </a:r>
            <a:r>
              <a:rPr lang="en-US" altLang="zh-CN" dirty="0" err="1"/>
              <a:t>int</a:t>
            </a:r>
            <a:r>
              <a:rPr lang="en-US" altLang="zh-CN" dirty="0"/>
              <a:t>*)a - *(</a:t>
            </a:r>
            <a:r>
              <a:rPr lang="en-US" altLang="zh-CN" dirty="0" err="1"/>
              <a:t>int</a:t>
            </a:r>
            <a:r>
              <a:rPr lang="en-US" altLang="zh-CN" dirty="0"/>
              <a:t>*)b 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995851" y="1651044"/>
            <a:ext cx="6196149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 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n;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for</a:t>
            </a:r>
            <a:r>
              <a:rPr lang="en-US" altLang="zh-CN" dirty="0"/>
              <a:t>( n = 0 ; n &lt; 5; n++ )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排序前：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("%d ", values[n</a:t>
            </a:r>
            <a:r>
              <a:rPr lang="en-US" altLang="zh-CN" dirty="0" smtClean="0"/>
              <a:t>]);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qsort</a:t>
            </a:r>
            <a:r>
              <a:rPr lang="en-US" altLang="zh-CN" dirty="0" smtClean="0">
                <a:solidFill>
                  <a:srgbClr val="FF0000"/>
                </a:solidFill>
              </a:rPr>
              <a:t>(values</a:t>
            </a:r>
            <a:r>
              <a:rPr lang="en-US" altLang="zh-CN" dirty="0">
                <a:solidFill>
                  <a:srgbClr val="FF0000"/>
                </a:solidFill>
              </a:rPr>
              <a:t>, 5, </a:t>
            </a:r>
            <a:r>
              <a:rPr lang="en-US" altLang="zh-CN" dirty="0" err="1">
                <a:solidFill>
                  <a:srgbClr val="FF0000"/>
                </a:solidFill>
              </a:rPr>
              <a:t>sizeof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), </a:t>
            </a:r>
            <a:r>
              <a:rPr lang="en-US" altLang="zh-CN" dirty="0" err="1">
                <a:solidFill>
                  <a:srgbClr val="FF0000"/>
                </a:solidFill>
              </a:rPr>
              <a:t>cmpfunc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for</a:t>
            </a:r>
            <a:r>
              <a:rPr lang="en-US" altLang="zh-CN" dirty="0"/>
              <a:t>( n = 0 ; n &lt; 5; n++ )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//</a:t>
            </a:r>
            <a:r>
              <a:rPr lang="zh-CN" altLang="en-US" sz="2000" dirty="0" smtClean="0"/>
              <a:t>排序后：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("%d ", values[n]);</a:t>
            </a:r>
          </a:p>
          <a:p>
            <a:pPr marL="0" indent="0">
              <a:buNone/>
            </a:pPr>
            <a:r>
              <a:rPr lang="en-US" altLang="zh-CN" dirty="0" smtClean="0"/>
              <a:t>    return(0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8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8</a:t>
            </a:r>
            <a:r>
              <a:rPr lang="en-US" altLang="zh-CN" dirty="0"/>
              <a:t>.6 </a:t>
            </a:r>
            <a:r>
              <a:rPr lang="zh-CN" altLang="en-US" dirty="0"/>
              <a:t>指针数组和多重指针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） 字符串数组：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一般用</a:t>
            </a:r>
            <a:r>
              <a:rPr lang="zh-CN" altLang="en-US" b="1" dirty="0" smtClean="0"/>
              <a:t>二维字符数组</a:t>
            </a:r>
            <a:r>
              <a:rPr lang="zh-CN" altLang="en-US" dirty="0" smtClean="0"/>
              <a:t>存放多个字符串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[][10] ={</a:t>
            </a:r>
            <a:r>
              <a:rPr lang="en-US" altLang="zh-CN" dirty="0"/>
              <a:t>“Java”, “Python”,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  “C++”, “HTML”, “SQL”};</a:t>
            </a:r>
          </a:p>
          <a:p>
            <a:endParaRPr lang="en-US" altLang="zh-CN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）基</a:t>
            </a:r>
            <a:r>
              <a:rPr lang="zh-CN" altLang="en-US" b="1" dirty="0"/>
              <a:t>类型为一维数组的指针变量</a:t>
            </a:r>
            <a:endParaRPr lang="en-US" altLang="zh-CN" b="1" dirty="0"/>
          </a:p>
          <a:p>
            <a:r>
              <a:rPr lang="en-US" altLang="zh-CN" dirty="0" smtClean="0"/>
              <a:t>char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[][</a:t>
            </a:r>
            <a:r>
              <a:rPr lang="en-US" altLang="zh-CN" dirty="0"/>
              <a:t>10] ={“Java”, “Python”, “C++”, “HTML”, “SQL”};</a:t>
            </a:r>
          </a:p>
          <a:p>
            <a:pPr marL="0" indent="0">
              <a:buNone/>
            </a:pPr>
            <a:r>
              <a:rPr lang="en-US" altLang="zh-CN" dirty="0"/>
              <a:t>  char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* 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[10]  =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// p</a:t>
            </a:r>
            <a:r>
              <a:rPr lang="zh-CN" altLang="en-US" dirty="0"/>
              <a:t>为指针变量，基类型为</a:t>
            </a:r>
            <a:r>
              <a:rPr lang="en-US" altLang="zh-CN" dirty="0"/>
              <a:t>char [10], </a:t>
            </a:r>
            <a:r>
              <a:rPr lang="zh-CN" altLang="en-US" dirty="0"/>
              <a:t>指向</a:t>
            </a:r>
            <a:r>
              <a:rPr lang="zh-CN" altLang="en-US" dirty="0" smtClean="0"/>
              <a:t>数组。 </a:t>
            </a:r>
            <a:r>
              <a:rPr lang="en-US" altLang="zh-CN" dirty="0" smtClean="0"/>
              <a:t>p ==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;  *p == </a:t>
            </a:r>
            <a:r>
              <a:rPr lang="en-US" altLang="zh-CN" dirty="0" err="1" smtClean="0"/>
              <a:t>lang</a:t>
            </a:r>
            <a:r>
              <a:rPr lang="en-US" altLang="zh-CN" dirty="0" smtClean="0"/>
              <a:t>[0]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62</a:t>
            </a:fld>
            <a:endParaRPr lang="zh-CN" altLang="en-US" dirty="0"/>
          </a:p>
        </p:txBody>
      </p:sp>
      <p:pic>
        <p:nvPicPr>
          <p:cNvPr id="6146" name="Picture 2" descr="https://i1.wp.com/www.knowprogram.com/wp-content/uploads/2019/09/2d-array-of-strings-in-c.png?w=525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99" y="2269238"/>
            <a:ext cx="4755901" cy="266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46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8</a:t>
            </a:r>
            <a:r>
              <a:rPr lang="en-US" altLang="zh-CN" dirty="0"/>
              <a:t>.6 </a:t>
            </a:r>
            <a:r>
              <a:rPr lang="zh-CN" altLang="en-US" dirty="0"/>
              <a:t>指针数组和多重指针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3)  </a:t>
            </a:r>
            <a:r>
              <a:rPr lang="zh-CN" altLang="en-US" b="1" dirty="0" smtClean="0"/>
              <a:t>指针</a:t>
            </a:r>
            <a:r>
              <a:rPr lang="zh-CN" altLang="en-US" b="1" dirty="0"/>
              <a:t>数组</a:t>
            </a:r>
            <a:r>
              <a:rPr lang="zh-CN" altLang="en-US" b="1" dirty="0" smtClean="0"/>
              <a:t>：  类型 </a:t>
            </a:r>
            <a:r>
              <a:rPr lang="zh-CN" altLang="en-US" b="1" dirty="0"/>
              <a:t>*数组名</a:t>
            </a:r>
            <a:r>
              <a:rPr lang="en-US" altLang="zh-CN" b="1" dirty="0"/>
              <a:t>[</a:t>
            </a:r>
            <a:r>
              <a:rPr lang="zh-CN" altLang="en-US" b="1" dirty="0"/>
              <a:t>长度</a:t>
            </a:r>
            <a:r>
              <a:rPr lang="en-US" altLang="zh-CN" b="1" dirty="0"/>
              <a:t>];</a:t>
            </a:r>
            <a:endParaRPr lang="en-US" altLang="zh-CN" b="1" dirty="0" smtClean="0"/>
          </a:p>
          <a:p>
            <a:r>
              <a:rPr lang="zh-CN" altLang="en-US" dirty="0" smtClean="0"/>
              <a:t>可以指向多个字符串。</a:t>
            </a:r>
            <a:r>
              <a:rPr lang="zh-CN" altLang="en-US" b="1" dirty="0" smtClean="0"/>
              <a:t>例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char *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parray</a:t>
            </a:r>
            <a:r>
              <a:rPr lang="en-US" altLang="zh-CN" dirty="0" smtClean="0">
                <a:solidFill>
                  <a:srgbClr val="FF0000"/>
                </a:solidFill>
              </a:rPr>
              <a:t>[10] )</a:t>
            </a:r>
            <a:r>
              <a:rPr lang="en-US" altLang="zh-CN" dirty="0" smtClean="0"/>
              <a:t> ={“</a:t>
            </a:r>
            <a:r>
              <a:rPr lang="en-US" altLang="zh-CN" dirty="0"/>
              <a:t>Java”, “Python</a:t>
            </a:r>
            <a:r>
              <a:rPr lang="en-US" altLang="zh-CN" dirty="0" smtClean="0"/>
              <a:t>”,  “C++”, “HTML”, “SQL”};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小括号不必写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// </a:t>
            </a:r>
            <a:r>
              <a:rPr lang="en-US" altLang="zh-CN" dirty="0" err="1" smtClean="0"/>
              <a:t>parray</a:t>
            </a:r>
            <a:r>
              <a:rPr lang="zh-CN" altLang="en-US" dirty="0" smtClean="0"/>
              <a:t>为数组名，是指针数组，元素类型为指针</a:t>
            </a:r>
            <a:r>
              <a:rPr lang="en-US" altLang="zh-CN" dirty="0" smtClean="0"/>
              <a:t>char *;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b="1" dirty="0"/>
              <a:t>4</a:t>
            </a:r>
            <a:r>
              <a:rPr lang="zh-CN" altLang="en-US" b="1" dirty="0"/>
              <a:t>）指向指针的指针</a:t>
            </a:r>
          </a:p>
          <a:p>
            <a:r>
              <a:rPr lang="zh-CN" altLang="en-US" dirty="0"/>
              <a:t>基类型为指针类型的</a:t>
            </a:r>
            <a:r>
              <a:rPr lang="zh-CN" altLang="en-US" dirty="0" smtClean="0"/>
              <a:t>指针。例：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</a:t>
            </a:r>
            <a:r>
              <a:rPr lang="en-US" altLang="zh-CN" dirty="0"/>
              <a:t>*</a:t>
            </a:r>
            <a:r>
              <a:rPr lang="en-US" altLang="zh-CN" dirty="0">
                <a:solidFill>
                  <a:srgbClr val="FF0000"/>
                </a:solidFill>
              </a:rPr>
              <a:t>*p</a:t>
            </a:r>
            <a:r>
              <a:rPr lang="en-US" altLang="zh-CN" dirty="0" smtClean="0">
                <a:solidFill>
                  <a:srgbClr val="FF0000"/>
                </a:solidFill>
              </a:rPr>
              <a:t>;  </a:t>
            </a:r>
            <a:r>
              <a:rPr lang="en-US" altLang="zh-CN" dirty="0" smtClean="0"/>
              <a:t>p= </a:t>
            </a:r>
            <a:r>
              <a:rPr lang="en-US" altLang="zh-CN" dirty="0" err="1" smtClean="0"/>
              <a:t>parray</a:t>
            </a:r>
            <a:r>
              <a:rPr lang="en-US" altLang="zh-CN" dirty="0" smtClean="0"/>
              <a:t>;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6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</a:t>
            </a:r>
            <a:r>
              <a:rPr lang="zh-CN" altLang="en-US" dirty="0"/>
              <a:t>指针数组和多重</a:t>
            </a:r>
            <a:r>
              <a:rPr lang="zh-CN" altLang="en-US" dirty="0" smtClean="0"/>
              <a:t>指针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指针</a:t>
            </a:r>
            <a:r>
              <a:rPr lang="zh-CN" altLang="en-US" b="1" dirty="0" smtClean="0"/>
              <a:t>数组举例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 main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 smtClean="0"/>
              <a:t>{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char  </a:t>
            </a:r>
            <a:r>
              <a:rPr lang="en-US" altLang="zh-CN" dirty="0" err="1"/>
              <a:t>str</a:t>
            </a:r>
            <a:r>
              <a:rPr lang="en-US" altLang="zh-CN" dirty="0"/>
              <a:t>[][5]=</a:t>
            </a:r>
            <a:r>
              <a:rPr lang="en-US" altLang="zh-CN" sz="2000" dirty="0"/>
              <a:t>{"Tom", "John", "Kate</a:t>
            </a:r>
            <a:r>
              <a:rPr lang="en-US" altLang="zh-CN" sz="2000" dirty="0" smtClean="0"/>
              <a:t>"};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char *name[]</a:t>
            </a:r>
            <a:r>
              <a:rPr lang="en-US" altLang="zh-CN" dirty="0" smtClean="0"/>
              <a:t>={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[0],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[1],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[2]};</a:t>
            </a:r>
          </a:p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&lt;3;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    for (j=0; *(name[</a:t>
            </a:r>
            <a:r>
              <a:rPr lang="en-US" altLang="zh-CN" dirty="0" err="1"/>
              <a:t>i</a:t>
            </a:r>
            <a:r>
              <a:rPr lang="en-US" altLang="zh-CN" dirty="0"/>
              <a:t>]+j); </a:t>
            </a:r>
            <a:r>
              <a:rPr lang="en-US" altLang="zh-CN" dirty="0" err="1"/>
              <a:t>j++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   if (name[</a:t>
            </a:r>
            <a:r>
              <a:rPr lang="en-US" altLang="zh-CN" dirty="0" err="1"/>
              <a:t>i</a:t>
            </a:r>
            <a:r>
              <a:rPr lang="en-US" altLang="zh-CN" dirty="0"/>
              <a:t>][j]&gt;='a' &amp;&amp;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        </a:t>
            </a:r>
            <a:r>
              <a:rPr lang="en-US" altLang="zh-CN" dirty="0"/>
              <a:t>name[</a:t>
            </a:r>
            <a:r>
              <a:rPr lang="en-US" altLang="zh-CN" dirty="0" err="1"/>
              <a:t>i</a:t>
            </a:r>
            <a:r>
              <a:rPr lang="en-US" altLang="zh-CN" dirty="0"/>
              <a:t>][j]&lt;='z')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smtClean="0"/>
              <a:t> </a:t>
            </a:r>
            <a:r>
              <a:rPr lang="en-US" altLang="zh-CN" dirty="0"/>
              <a:t>name[</a:t>
            </a:r>
            <a:r>
              <a:rPr lang="en-US" altLang="zh-CN" dirty="0" err="1"/>
              <a:t>i</a:t>
            </a:r>
            <a:r>
              <a:rPr lang="en-US" altLang="zh-CN" dirty="0"/>
              <a:t>][j]-=32;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172199" y="1651044"/>
            <a:ext cx="5636623" cy="45259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指向指针</a:t>
            </a:r>
            <a:r>
              <a:rPr lang="zh-CN" altLang="en-US" b="1" dirty="0"/>
              <a:t>的</a:t>
            </a:r>
            <a:r>
              <a:rPr lang="zh-CN" altLang="en-US" b="1" dirty="0" smtClean="0"/>
              <a:t>指针举例   </a:t>
            </a:r>
            <a:r>
              <a:rPr lang="en-US" altLang="zh-CN" dirty="0" smtClean="0"/>
              <a:t> 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main()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{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char *name[]=</a:t>
            </a:r>
            <a:r>
              <a:rPr lang="en-US" altLang="zh-CN" sz="1800" dirty="0"/>
              <a:t>{"Tom", "John", "Kate"};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char **p;</a:t>
            </a:r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p = name;</a:t>
            </a:r>
          </a:p>
          <a:p>
            <a:pPr marL="457200" lvl="1" indent="0">
              <a:buNone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marL="457200" lvl="1" indent="0"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("%s\n", </a:t>
            </a:r>
            <a:r>
              <a:rPr lang="en-US" altLang="zh-CN" sz="2400" dirty="0" smtClean="0"/>
              <a:t> *</a:t>
            </a:r>
            <a:r>
              <a:rPr lang="en-US" altLang="zh-CN" sz="2400" dirty="0"/>
              <a:t>p++);</a:t>
            </a:r>
          </a:p>
          <a:p>
            <a:pPr marL="457200" lvl="1" indent="0">
              <a:buNone/>
            </a:pPr>
            <a:r>
              <a:rPr lang="en-US" altLang="zh-CN" sz="2400" dirty="0"/>
              <a:t>}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1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78" y="209028"/>
            <a:ext cx="9840168" cy="1147969"/>
          </a:xfrm>
        </p:spPr>
        <p:txBody>
          <a:bodyPr>
            <a:normAutofit/>
          </a:bodyPr>
          <a:lstStyle/>
          <a:p>
            <a:r>
              <a:rPr lang="en-US" altLang="zh-CN" dirty="0"/>
              <a:t>8.6 </a:t>
            </a:r>
            <a:r>
              <a:rPr lang="zh-CN" altLang="en-US" dirty="0"/>
              <a:t>指针数组和多重</a:t>
            </a:r>
            <a:r>
              <a:rPr lang="zh-CN" altLang="en-US" dirty="0" smtClean="0"/>
              <a:t>指针：</a:t>
            </a:r>
            <a:r>
              <a:rPr lang="zh-CN" altLang="en-US" sz="4000" dirty="0" smtClean="0"/>
              <a:t>命令行参数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Courier New" pitchFamily="49" charset="0"/>
              </a:rPr>
              <a:t>main</a:t>
            </a:r>
            <a:r>
              <a:rPr lang="zh-CN" altLang="en-US" dirty="0" smtClean="0"/>
              <a:t>函数的参数：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main(void); //</a:t>
            </a:r>
            <a:r>
              <a:rPr lang="zh-CN" altLang="en-US" b="1" dirty="0" smtClean="0">
                <a:latin typeface="Courier New" pitchFamily="49" charset="0"/>
              </a:rPr>
              <a:t>无参数</a:t>
            </a:r>
            <a:endParaRPr lang="en-US" altLang="zh-CN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</a:rPr>
              <a:t>argc</a:t>
            </a:r>
            <a:r>
              <a:rPr lang="en-US" altLang="zh-CN" b="1" dirty="0" smtClean="0">
                <a:latin typeface="Courier New" pitchFamily="49" charset="0"/>
              </a:rPr>
              <a:t>, char *</a:t>
            </a:r>
            <a:r>
              <a:rPr lang="en-US" altLang="zh-CN" b="1" dirty="0" err="1" smtClean="0">
                <a:latin typeface="Courier New" pitchFamily="49" charset="0"/>
              </a:rPr>
              <a:t>argv</a:t>
            </a:r>
            <a:r>
              <a:rPr lang="en-US" altLang="zh-CN" b="1" dirty="0" smtClean="0">
                <a:latin typeface="Courier New" pitchFamily="49" charset="0"/>
              </a:rPr>
              <a:t>[]); 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main(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</a:t>
            </a:r>
            <a:r>
              <a:rPr lang="en-US" altLang="zh-CN" b="1" dirty="0" err="1" smtClean="0">
                <a:latin typeface="Courier New" pitchFamily="49" charset="0"/>
              </a:rPr>
              <a:t>argc</a:t>
            </a:r>
            <a:r>
              <a:rPr lang="en-US" altLang="zh-CN" b="1" dirty="0" smtClean="0">
                <a:latin typeface="Courier New" pitchFamily="49" charset="0"/>
              </a:rPr>
              <a:t>, char **</a:t>
            </a:r>
            <a:r>
              <a:rPr lang="en-US" altLang="zh-CN" b="1" dirty="0" err="1" smtClean="0">
                <a:latin typeface="Courier New" pitchFamily="49" charset="0"/>
              </a:rPr>
              <a:t>argv</a:t>
            </a:r>
            <a:r>
              <a:rPr lang="en-US" altLang="zh-CN" b="1" dirty="0" smtClean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zh-CN" altLang="en-US" dirty="0" smtClean="0"/>
              <a:t>说明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argc</a:t>
            </a:r>
            <a:r>
              <a:rPr lang="zh-CN" altLang="en-US" dirty="0" smtClean="0"/>
              <a:t>为命令行参数的个数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argv</a:t>
            </a:r>
            <a:r>
              <a:rPr lang="zh-CN" altLang="en-US" dirty="0" smtClean="0"/>
              <a:t>为命令行参数字符串“数组”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指针变量，基类型为</a:t>
            </a:r>
            <a:r>
              <a:rPr lang="en-US" altLang="zh-CN" dirty="0" smtClean="0"/>
              <a:t>char *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命令行参数包括文件名本身</a:t>
            </a:r>
            <a:r>
              <a:rPr lang="en-US" altLang="zh-CN" dirty="0" smtClean="0"/>
              <a:t>, 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执行命令行：  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a.exe  arg1  arg2 arg3  </a:t>
            </a:r>
          </a:p>
          <a:p>
            <a:pPr lvl="1" eaLnBrk="1" hangingPunct="1"/>
            <a:r>
              <a:rPr lang="zh-CN" altLang="en-US" dirty="0" smtClean="0"/>
              <a:t>参数个数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==4</a:t>
            </a:r>
          </a:p>
          <a:p>
            <a:pPr lvl="1"/>
            <a:r>
              <a:rPr lang="en-US" altLang="zh-CN" dirty="0" smtClean="0"/>
              <a:t>main</a:t>
            </a:r>
            <a:r>
              <a:rPr lang="zh-CN" altLang="en-US" dirty="0"/>
              <a:t>函数怎样得到这些参数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由操作</a:t>
            </a:r>
            <a:r>
              <a:rPr lang="zh-CN" altLang="en-US" dirty="0"/>
              <a:t>系统</a:t>
            </a:r>
            <a:r>
              <a:rPr lang="zh-CN" altLang="en-US" dirty="0" smtClean="0"/>
              <a:t>向</a:t>
            </a:r>
            <a:r>
              <a:rPr lang="zh-CN" altLang="en-US" dirty="0"/>
              <a:t>程序传递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命令行参数也叫程序参数，也可以通过命令行之外的其他方式传递，如在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中设置。</a:t>
            </a:r>
            <a:endParaRPr lang="zh-CN" altLang="en-US" dirty="0"/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837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命令行参数举例</a:t>
            </a:r>
            <a:r>
              <a:rPr lang="en-US" altLang="zh-CN" smtClean="0">
                <a:latin typeface="Arial" charset="0"/>
              </a:rPr>
              <a:t>—</a:t>
            </a:r>
            <a:r>
              <a:rPr lang="en-US" altLang="zh-CN" smtClean="0"/>
              <a:t>echo</a:t>
            </a:r>
            <a:r>
              <a:rPr lang="zh-CN" altLang="en-US" smtClean="0"/>
              <a:t>命令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#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include &lt;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stdio.h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&gt;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main(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int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argc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char *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argv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[])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{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 while(--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argc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&gt; 0)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    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printf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("%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s%c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", 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 *++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argv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, (</a:t>
            </a:r>
            <a:r>
              <a:rPr lang="en-US" altLang="zh-CN" b="1" dirty="0" err="1">
                <a:latin typeface="Helvetica" pitchFamily="34" charset="0"/>
                <a:ea typeface="宋体" pitchFamily="2" charset="-122"/>
              </a:rPr>
              <a:t>argc</a:t>
            </a: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&gt;1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)? '  ‘ : '\n‘ );</a:t>
            </a:r>
            <a:endParaRPr lang="en-US" altLang="zh-CN" b="1" dirty="0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   return 0;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Helvetica" pitchFamily="34" charset="0"/>
                <a:ea typeface="宋体" pitchFamily="2" charset="-122"/>
              </a:rPr>
              <a:t>}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lang="en-US" altLang="zh-CN" b="1" dirty="0" smtClean="0">
              <a:latin typeface="Courier New" pitchFamily="49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5000"/>
              </a:spcBef>
              <a:buNone/>
            </a:pPr>
            <a:r>
              <a:rPr lang="en-US" altLang="zh-CN" b="1" dirty="0">
                <a:latin typeface="Courier New" pitchFamily="49" charset="0"/>
              </a:rPr>
              <a:t>&gt;echo C </a:t>
            </a:r>
            <a:r>
              <a:rPr lang="en-US" altLang="zh-CN" b="1" dirty="0" smtClean="0">
                <a:latin typeface="Courier New" pitchFamily="49" charset="0"/>
              </a:rPr>
              <a:t>Language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dirty="0">
                <a:latin typeface="Courier New" pitchFamily="49" charset="0"/>
              </a:rPr>
              <a:t> C </a:t>
            </a:r>
            <a:r>
              <a:rPr lang="en-US" altLang="zh-CN" b="1" dirty="0" smtClean="0">
                <a:latin typeface="Courier New" pitchFamily="49" charset="0"/>
              </a:rPr>
              <a:t>Language</a:t>
            </a:r>
          </a:p>
          <a:p>
            <a:pPr>
              <a:spcBef>
                <a:spcPct val="5000"/>
              </a:spcBef>
              <a:buNone/>
            </a:pPr>
            <a:endParaRPr lang="en-US" altLang="zh-CN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endParaRPr lang="en-US" altLang="zh-CN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altLang="zh-CN" b="1" i="1" dirty="0" err="1">
                <a:latin typeface="Courier New" pitchFamily="49" charset="0"/>
              </a:rPr>
              <a:t>argc</a:t>
            </a:r>
            <a:r>
              <a:rPr lang="en-US" altLang="zh-CN" b="1" i="1" dirty="0">
                <a:latin typeface="Courier New" pitchFamily="49" charset="0"/>
              </a:rPr>
              <a:t> </a:t>
            </a:r>
            <a:r>
              <a:rPr lang="zh-CN" altLang="en-US" b="1" i="1" dirty="0">
                <a:latin typeface="Courier New" pitchFamily="49" charset="0"/>
              </a:rPr>
              <a:t>值为 </a:t>
            </a:r>
            <a:r>
              <a:rPr lang="en-US" altLang="zh-CN" b="1" i="1" dirty="0">
                <a:latin typeface="Courier New" pitchFamily="49" charset="0"/>
              </a:rPr>
              <a:t>3;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i="1" dirty="0" err="1">
                <a:latin typeface="Courier New" pitchFamily="49" charset="0"/>
              </a:rPr>
              <a:t>argv</a:t>
            </a:r>
            <a:r>
              <a:rPr lang="en-US" altLang="zh-CN" b="1" i="1" dirty="0">
                <a:latin typeface="Courier New" pitchFamily="49" charset="0"/>
              </a:rPr>
              <a:t>[0] </a:t>
            </a:r>
            <a:r>
              <a:rPr lang="en-US" altLang="zh-CN" b="1" i="1" dirty="0" smtClean="0">
                <a:latin typeface="Courier New" pitchFamily="49" charset="0"/>
              </a:rPr>
              <a:t>==</a:t>
            </a:r>
            <a:r>
              <a:rPr lang="zh-CN" altLang="en-US" b="1" i="1" dirty="0" smtClean="0">
                <a:latin typeface="Courier New" pitchFamily="49" charset="0"/>
              </a:rPr>
              <a:t> </a:t>
            </a:r>
            <a:r>
              <a:rPr lang="en-US" altLang="zh-CN" b="1" i="1" dirty="0">
                <a:latin typeface="Courier New" pitchFamily="49" charset="0"/>
              </a:rPr>
              <a:t>"echo";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i="1" dirty="0" err="1">
                <a:latin typeface="Courier New" pitchFamily="49" charset="0"/>
              </a:rPr>
              <a:t>argv</a:t>
            </a:r>
            <a:r>
              <a:rPr lang="en-US" altLang="zh-CN" b="1" i="1" dirty="0">
                <a:latin typeface="Courier New" pitchFamily="49" charset="0"/>
              </a:rPr>
              <a:t>[1] </a:t>
            </a:r>
            <a:r>
              <a:rPr lang="en-US" altLang="zh-CN" b="1" i="1" dirty="0" smtClean="0">
                <a:latin typeface="Courier New" pitchFamily="49" charset="0"/>
              </a:rPr>
              <a:t>==</a:t>
            </a:r>
            <a:r>
              <a:rPr lang="zh-CN" altLang="en-US" b="1" i="1" dirty="0" smtClean="0">
                <a:latin typeface="Courier New" pitchFamily="49" charset="0"/>
              </a:rPr>
              <a:t> </a:t>
            </a:r>
            <a:r>
              <a:rPr lang="en-US" altLang="zh-CN" b="1" i="1" dirty="0">
                <a:latin typeface="Courier New" pitchFamily="49" charset="0"/>
              </a:rPr>
              <a:t>"C";</a:t>
            </a:r>
          </a:p>
          <a:p>
            <a:pPr>
              <a:spcBef>
                <a:spcPct val="5000"/>
              </a:spcBef>
              <a:buNone/>
            </a:pPr>
            <a:r>
              <a:rPr lang="en-US" altLang="zh-CN" b="1" i="1" dirty="0" err="1">
                <a:latin typeface="Courier New" pitchFamily="49" charset="0"/>
              </a:rPr>
              <a:t>argv</a:t>
            </a:r>
            <a:r>
              <a:rPr lang="en-US" altLang="zh-CN" b="1" i="1" dirty="0">
                <a:latin typeface="Courier New" pitchFamily="49" charset="0"/>
              </a:rPr>
              <a:t>[2] </a:t>
            </a:r>
            <a:r>
              <a:rPr lang="en-US" altLang="zh-CN" b="1" i="1" dirty="0" smtClean="0">
                <a:latin typeface="Courier New" pitchFamily="49" charset="0"/>
              </a:rPr>
              <a:t>==</a:t>
            </a:r>
            <a:r>
              <a:rPr lang="zh-CN" altLang="en-US" b="1" i="1" dirty="0" smtClean="0">
                <a:latin typeface="Courier New" pitchFamily="49" charset="0"/>
              </a:rPr>
              <a:t> </a:t>
            </a:r>
            <a:r>
              <a:rPr lang="en-US" altLang="zh-CN" b="1" i="1" dirty="0">
                <a:latin typeface="Courier New" pitchFamily="49" charset="0"/>
              </a:rPr>
              <a:t>"Language";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1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复杂的类型定义形式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 容易混淆的类型</a:t>
            </a:r>
            <a:endParaRPr lang="zh-CN" altLang="en-US" sz="2800" dirty="0"/>
          </a:p>
          <a:p>
            <a:r>
              <a:rPr lang="zh-CN" altLang="en-US" dirty="0" smtClean="0"/>
              <a:t>指针数组和指向数组的指针</a:t>
            </a:r>
          </a:p>
          <a:p>
            <a:r>
              <a:rPr lang="zh-CN" altLang="en-US" dirty="0" smtClean="0"/>
              <a:t>	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*a[5];  </a:t>
            </a:r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(*a)[5];</a:t>
            </a:r>
          </a:p>
          <a:p>
            <a:r>
              <a:rPr lang="zh-CN" altLang="en-US" dirty="0" smtClean="0"/>
              <a:t>指向函数的指针和返回指针值的函数</a:t>
            </a:r>
          </a:p>
          <a:p>
            <a:r>
              <a:rPr lang="zh-CN" altLang="en-US" dirty="0" smtClean="0"/>
              <a:t>	</a:t>
            </a:r>
            <a:r>
              <a:rPr lang="en-US" altLang="zh-CN" b="1" dirty="0" smtClean="0">
                <a:latin typeface="Courier New" pitchFamily="49" charset="0"/>
              </a:rPr>
              <a:t>void (*f)();  void *f();</a:t>
            </a:r>
          </a:p>
          <a:p>
            <a:endParaRPr lang="en-US" altLang="zh-CN" b="1" dirty="0" smtClean="0">
              <a:latin typeface="Courier New" pitchFamily="49" charset="0"/>
            </a:endParaRPr>
          </a:p>
          <a:p>
            <a:pPr eaLnBrk="1" hangingPunct="1">
              <a:buClr>
                <a:srgbClr val="FF0000"/>
              </a:buClr>
            </a:pPr>
            <a:r>
              <a:rPr lang="zh-CN" altLang="en-US" sz="2800" dirty="0"/>
              <a:t>过于复杂的声明形式使程序晦涩难懂，而且容易出错</a:t>
            </a:r>
          </a:p>
          <a:p>
            <a:pPr eaLnBrk="1" hangingPunct="1"/>
            <a:r>
              <a:rPr lang="zh-CN" altLang="en-US" sz="2800" dirty="0"/>
              <a:t>可以用</a:t>
            </a:r>
            <a:r>
              <a:rPr lang="en-US" altLang="zh-CN" sz="2800" b="1" dirty="0" err="1" smtClean="0">
                <a:latin typeface="Courier New" pitchFamily="49" charset="0"/>
              </a:rPr>
              <a:t>typedef</a:t>
            </a:r>
            <a:r>
              <a:rPr lang="zh-CN" altLang="en-US" sz="2800" dirty="0" smtClean="0"/>
              <a:t> 定义复杂类型的别名，化繁为简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如</a:t>
            </a:r>
            <a:r>
              <a:rPr lang="en-US" altLang="zh-CN" sz="2800" dirty="0" smtClean="0"/>
              <a:t> :</a:t>
            </a:r>
          </a:p>
          <a:p>
            <a:pPr marL="457200" lvl="1" indent="0"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 char  *PARR[10];  //</a:t>
            </a:r>
            <a:r>
              <a:rPr lang="zh-CN" altLang="en-US" sz="2400" dirty="0" smtClean="0"/>
              <a:t>指针数组类型的别名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PARR pa1;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00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分析复杂类型定义形式的方法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从标识符开始，逐层分析其意义</a:t>
            </a:r>
          </a:p>
          <a:p>
            <a:pPr eaLnBrk="1" hangingPunct="1"/>
            <a:r>
              <a:rPr lang="zh-CN" altLang="en-US" sz="2800" dirty="0"/>
              <a:t>按运算符</a:t>
            </a:r>
            <a:r>
              <a:rPr lang="zh-CN" altLang="en-US" sz="2800" b="1" dirty="0"/>
              <a:t>优先级和结合方向</a:t>
            </a:r>
            <a:r>
              <a:rPr lang="zh-CN" altLang="en-US" sz="2800" dirty="0"/>
              <a:t>的顺序进行</a:t>
            </a:r>
          </a:p>
          <a:p>
            <a:pPr eaLnBrk="1" hangingPunct="1"/>
            <a:r>
              <a:rPr lang="zh-CN" altLang="en-US" sz="2800" dirty="0"/>
              <a:t>可能涉及的运算符包括</a:t>
            </a: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()</a:t>
            </a:r>
            <a:r>
              <a:rPr lang="zh-CN" altLang="en-US" dirty="0" smtClean="0"/>
              <a:t>自左向右结合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	    改变结合顺序；或声明一个函数，向外一层是函数返回值类型声明</a:t>
            </a: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[]</a:t>
            </a:r>
            <a:r>
              <a:rPr lang="zh-CN" altLang="en-US" dirty="0" smtClean="0"/>
              <a:t>自左向右结合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	    声明一个数组，向外一层是数组元素类型声明</a:t>
            </a:r>
          </a:p>
          <a:p>
            <a:pPr lvl="1" eaLnBrk="1" hangingPunct="1"/>
            <a:r>
              <a:rPr lang="zh-CN" altLang="en-US" b="1" dirty="0" smtClean="0">
                <a:latin typeface="Courier New" pitchFamily="49" charset="0"/>
              </a:rPr>
              <a:t>* </a:t>
            </a:r>
            <a:r>
              <a:rPr lang="zh-CN" altLang="en-US" dirty="0" smtClean="0"/>
              <a:t>自右向左结合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/>
              <a:t>	    声明一个指针类型，向外一层是指针基类型声明</a:t>
            </a:r>
          </a:p>
        </p:txBody>
      </p:sp>
    </p:spTree>
    <p:extLst>
      <p:ext uri="{BB962C8B-B14F-4D97-AF65-F5344CB8AC3E}">
        <p14:creationId xmlns:p14="http://schemas.microsoft.com/office/powerpoint/2010/main" val="1122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复杂</a:t>
            </a:r>
            <a:r>
              <a:rPr lang="zh-CN" altLang="en-US" dirty="0" smtClean="0"/>
              <a:t>类型定义</a:t>
            </a:r>
            <a:r>
              <a:rPr lang="zh-CN" altLang="en-US" dirty="0"/>
              <a:t>分析</a:t>
            </a:r>
            <a:r>
              <a:rPr lang="zh-CN" altLang="en-US" dirty="0" smtClean="0"/>
              <a:t>举例</a:t>
            </a: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135189" y="1676400"/>
            <a:ext cx="531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400"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2400"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Courier New" pitchFamily="49" charset="0"/>
              </a:rPr>
              <a:t>char (*(*x[3])())[5];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440238" y="2133600"/>
            <a:ext cx="5956300" cy="457200"/>
            <a:chOff x="1837" y="1344"/>
            <a:chExt cx="3752" cy="288"/>
          </a:xfrm>
        </p:grpSpPr>
        <p:sp>
          <p:nvSpPr>
            <p:cNvPr id="88082" name="Line 5"/>
            <p:cNvSpPr>
              <a:spLocks noChangeShapeType="1"/>
            </p:cNvSpPr>
            <p:nvPr/>
          </p:nvSpPr>
          <p:spPr bwMode="auto">
            <a:xfrm>
              <a:off x="1837" y="1525"/>
              <a:ext cx="5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3" name="Text Box 10"/>
            <p:cNvSpPr txBox="1">
              <a:spLocks noChangeArrowheads="1"/>
            </p:cNvSpPr>
            <p:nvPr/>
          </p:nvSpPr>
          <p:spPr bwMode="auto">
            <a:xfrm>
              <a:off x="3515" y="1344"/>
              <a:ext cx="2074" cy="2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400" b="1"/>
                <a:t>x</a:t>
              </a:r>
              <a:r>
                <a:rPr lang="zh-CN" altLang="en-US" sz="2400"/>
                <a:t>是一个长度为</a:t>
              </a:r>
              <a:r>
                <a:rPr lang="en-US" altLang="zh-CN" sz="2400" b="1"/>
                <a:t>3</a:t>
              </a:r>
              <a:r>
                <a:rPr lang="zh-CN" altLang="en-US" sz="2400"/>
                <a:t>的数组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08439" y="2592388"/>
            <a:ext cx="6327775" cy="457200"/>
            <a:chOff x="1565" y="1633"/>
            <a:chExt cx="3986" cy="288"/>
          </a:xfrm>
        </p:grpSpPr>
        <p:sp>
          <p:nvSpPr>
            <p:cNvPr id="88080" name="Line 6"/>
            <p:cNvSpPr>
              <a:spLocks noChangeShapeType="1"/>
            </p:cNvSpPr>
            <p:nvPr/>
          </p:nvSpPr>
          <p:spPr bwMode="auto">
            <a:xfrm>
              <a:off x="1565" y="1797"/>
              <a:ext cx="99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81" name="Text Box 11"/>
            <p:cNvSpPr txBox="1">
              <a:spLocks noChangeArrowheads="1"/>
            </p:cNvSpPr>
            <p:nvPr/>
          </p:nvSpPr>
          <p:spPr bwMode="auto">
            <a:xfrm>
              <a:off x="3515" y="1633"/>
              <a:ext cx="2036" cy="2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/>
                <a:t>数组的元素是指针类型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008439" y="3043238"/>
            <a:ext cx="5718175" cy="457200"/>
            <a:chOff x="1565" y="1917"/>
            <a:chExt cx="3602" cy="288"/>
          </a:xfrm>
        </p:grpSpPr>
        <p:sp>
          <p:nvSpPr>
            <p:cNvPr id="88078" name="Line 7"/>
            <p:cNvSpPr>
              <a:spLocks noChangeShapeType="1"/>
            </p:cNvSpPr>
            <p:nvPr/>
          </p:nvSpPr>
          <p:spPr bwMode="auto">
            <a:xfrm>
              <a:off x="1565" y="2069"/>
              <a:ext cx="127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9" name="Text Box 12"/>
            <p:cNvSpPr txBox="1">
              <a:spLocks noChangeArrowheads="1"/>
            </p:cNvSpPr>
            <p:nvPr/>
          </p:nvSpPr>
          <p:spPr bwMode="auto">
            <a:xfrm>
              <a:off x="3515" y="1917"/>
              <a:ext cx="1652" cy="2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/>
                <a:t>指针是指向函数的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575051" y="3500438"/>
            <a:ext cx="7065963" cy="457200"/>
            <a:chOff x="1292" y="2205"/>
            <a:chExt cx="4451" cy="288"/>
          </a:xfrm>
        </p:grpSpPr>
        <p:sp>
          <p:nvSpPr>
            <p:cNvPr id="88076" name="Line 8"/>
            <p:cNvSpPr>
              <a:spLocks noChangeShapeType="1"/>
            </p:cNvSpPr>
            <p:nvPr/>
          </p:nvSpPr>
          <p:spPr bwMode="auto">
            <a:xfrm>
              <a:off x="1292" y="2387"/>
              <a:ext cx="17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7" name="Text Box 13"/>
            <p:cNvSpPr txBox="1">
              <a:spLocks noChangeArrowheads="1"/>
            </p:cNvSpPr>
            <p:nvPr/>
          </p:nvSpPr>
          <p:spPr bwMode="auto">
            <a:xfrm>
              <a:off x="3515" y="2205"/>
              <a:ext cx="2228" cy="2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/>
                <a:t>函数的返回值是指针类型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08213" y="4024313"/>
            <a:ext cx="8310562" cy="457200"/>
            <a:chOff x="431" y="2535"/>
            <a:chExt cx="5235" cy="288"/>
          </a:xfrm>
        </p:grpSpPr>
        <p:sp>
          <p:nvSpPr>
            <p:cNvPr id="88074" name="Line 9"/>
            <p:cNvSpPr>
              <a:spLocks noChangeShapeType="1"/>
            </p:cNvSpPr>
            <p:nvPr/>
          </p:nvSpPr>
          <p:spPr bwMode="auto">
            <a:xfrm>
              <a:off x="431" y="2659"/>
              <a:ext cx="30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075" name="Text Box 14"/>
            <p:cNvSpPr txBox="1">
              <a:spLocks noChangeArrowheads="1"/>
            </p:cNvSpPr>
            <p:nvPr/>
          </p:nvSpPr>
          <p:spPr bwMode="auto">
            <a:xfrm>
              <a:off x="3515" y="2535"/>
              <a:ext cx="2151" cy="2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urier New" pitchFamily="49" charset="0"/>
                  <a:ea typeface="楷体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/>
                <a:t>指向长度为</a:t>
              </a:r>
              <a:r>
                <a:rPr lang="en-US" altLang="zh-CN" sz="2400" b="1"/>
                <a:t>5</a:t>
              </a:r>
              <a:r>
                <a:rPr lang="zh-CN" altLang="en-US" sz="2400"/>
                <a:t>的字符数组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6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指针变量的定义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一般形式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  <a:latin typeface="Courier New" pitchFamily="49" charset="0"/>
              </a:rPr>
              <a:t>基类型 * 指针变量名</a:t>
            </a: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zh-CN" altLang="en-US" dirty="0" smtClean="0"/>
              <a:t>说明</a:t>
            </a:r>
          </a:p>
          <a:p>
            <a:pPr lvl="1" eaLnBrk="1" hangingPunct="1"/>
            <a:r>
              <a:rPr lang="zh-CN" altLang="en-US" dirty="0" smtClean="0"/>
              <a:t>“</a:t>
            </a:r>
            <a:r>
              <a:rPr lang="zh-CN" altLang="en-US" b="1" dirty="0" smtClean="0"/>
              <a:t>基类型</a:t>
            </a:r>
            <a:r>
              <a:rPr lang="zh-CN" altLang="en-US" dirty="0" smtClean="0"/>
              <a:t>”表示该指针</a:t>
            </a:r>
            <a:r>
              <a:rPr lang="zh-CN" altLang="en-US" b="1" dirty="0" smtClean="0"/>
              <a:t>指向的数据的类型</a:t>
            </a:r>
          </a:p>
          <a:p>
            <a:pPr lvl="1" eaLnBrk="1" hangingPunct="1"/>
            <a:r>
              <a:rPr lang="zh-CN" altLang="en-US" dirty="0" smtClean="0"/>
              <a:t>可定义基类型为</a:t>
            </a:r>
            <a:r>
              <a:rPr lang="en-US" altLang="zh-CN" b="1" dirty="0" smtClean="0">
                <a:latin typeface="Courier New" pitchFamily="49" charset="0"/>
              </a:rPr>
              <a:t>void</a:t>
            </a:r>
            <a:r>
              <a:rPr lang="zh-CN" altLang="en-US" dirty="0" smtClean="0">
                <a:latin typeface="Courier New" pitchFamily="49" charset="0"/>
              </a:rPr>
              <a:t>类型</a:t>
            </a:r>
            <a:r>
              <a:rPr lang="zh-CN" altLang="en-US" dirty="0" smtClean="0"/>
              <a:t>的指针变量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举例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 *pi;</a:t>
            </a: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char *pc1, c, *pc2;</a:t>
            </a:r>
          </a:p>
          <a:p>
            <a:pPr lvl="1" eaLnBrk="1" hangingPunct="1"/>
            <a:r>
              <a:rPr lang="en-US" altLang="zh-CN" b="1" dirty="0" smtClean="0">
                <a:latin typeface="Courier New" pitchFamily="49" charset="0"/>
              </a:rPr>
              <a:t>void *p;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debug</a:t>
            </a:r>
            <a:r>
              <a:rPr lang="zh-CN" altLang="en-US" sz="1800" dirty="0" smtClean="0"/>
              <a:t>观察各变量的地址和值：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0" indent="0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main(void)</a:t>
            </a:r>
          </a:p>
          <a:p>
            <a:pPr marL="0" indent="0">
              <a:buNone/>
            </a:pPr>
            <a:r>
              <a:rPr lang="en-US" altLang="zh-CN" sz="1800" dirty="0"/>
              <a:t>{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*p;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= 123,  b = 456;</a:t>
            </a:r>
          </a:p>
          <a:p>
            <a:pPr marL="0" indent="0">
              <a:buNone/>
            </a:pPr>
            <a:r>
              <a:rPr lang="en-US" altLang="zh-CN" sz="1800" dirty="0" smtClean="0"/>
              <a:t>    p = &amp;a;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("a=%d, *p=%d\n", a, *p);</a:t>
            </a:r>
          </a:p>
          <a:p>
            <a:pPr marL="0" indent="0">
              <a:buNone/>
            </a:pPr>
            <a:r>
              <a:rPr lang="en-US" altLang="zh-CN" sz="1800" dirty="0" smtClean="0"/>
              <a:t>    p </a:t>
            </a:r>
            <a:r>
              <a:rPr lang="en-US" altLang="zh-CN" sz="1800" dirty="0"/>
              <a:t>= &amp;b;</a:t>
            </a:r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("b=%d, *p=%d\n", b, *p);</a:t>
            </a:r>
          </a:p>
          <a:p>
            <a:pPr marL="0" indent="0">
              <a:buNone/>
            </a:pPr>
            <a:r>
              <a:rPr lang="en-US" altLang="zh-CN" sz="1800" dirty="0" smtClean="0"/>
              <a:t>    </a:t>
            </a:r>
            <a:r>
              <a:rPr lang="en-US" altLang="zh-CN" sz="1800" dirty="0"/>
              <a:t>return 0;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52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void</a:t>
            </a:r>
            <a:r>
              <a:rPr lang="zh-CN" altLang="en-US" dirty="0" smtClean="0"/>
              <a:t>类型指针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定义形式</a:t>
            </a:r>
          </a:p>
          <a:p>
            <a:pPr marL="0" indent="0">
              <a:buNone/>
            </a:pPr>
            <a:r>
              <a:rPr lang="en-US" altLang="zh-CN" b="1" dirty="0" smtClean="0">
                <a:latin typeface="Courier New" pitchFamily="49" charset="0"/>
              </a:rPr>
              <a:t>	void </a:t>
            </a:r>
            <a:r>
              <a:rPr lang="en-US" altLang="zh-CN" b="1" dirty="0">
                <a:latin typeface="Courier New" pitchFamily="49" charset="0"/>
              </a:rPr>
              <a:t>*p;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dirty="0"/>
              <a:t>定义一个指针，但不指定它指向的数据类型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不能通过</a:t>
            </a:r>
            <a:r>
              <a:rPr lang="zh-CN" altLang="en-US" b="1" dirty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引用它指向的数据</a:t>
            </a:r>
          </a:p>
          <a:p>
            <a:pPr lvl="1"/>
            <a:r>
              <a:rPr lang="en-US" altLang="zh-CN" b="1" dirty="0">
                <a:latin typeface="Courier New" pitchFamily="49" charset="0"/>
              </a:rPr>
              <a:t>void*</a:t>
            </a:r>
            <a:r>
              <a:rPr lang="zh-CN" altLang="en-US" dirty="0"/>
              <a:t>指针可以与其他任何类型的指针相互赋值和比较</a:t>
            </a:r>
            <a:r>
              <a:rPr lang="en-US" altLang="zh-CN" dirty="0"/>
              <a:t>(</a:t>
            </a:r>
            <a:r>
              <a:rPr lang="zh-CN" altLang="en-US" dirty="0"/>
              <a:t>关系运算</a:t>
            </a:r>
            <a:r>
              <a:rPr lang="en-US" altLang="zh-CN" dirty="0"/>
              <a:t>)</a:t>
            </a:r>
            <a:r>
              <a:rPr lang="zh-CN" altLang="en-US" dirty="0"/>
              <a:t>，而不需要显式的强制类型转换</a:t>
            </a:r>
          </a:p>
          <a:p>
            <a:pPr lvl="1"/>
            <a:r>
              <a:rPr lang="zh-CN" altLang="en-US" dirty="0"/>
              <a:t>常作为函数形参和返回值的</a:t>
            </a:r>
            <a:r>
              <a:rPr lang="zh-CN" altLang="en-US" dirty="0" smtClean="0"/>
              <a:t>类型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间接访问</a:t>
            </a:r>
            <a:r>
              <a:rPr lang="en-US" altLang="zh-CN" dirty="0"/>
              <a:t>void*</a:t>
            </a:r>
            <a:r>
              <a:rPr lang="zh-CN" altLang="en-US" dirty="0"/>
              <a:t>指针为非法操作：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#include&lt;</a:t>
            </a:r>
            <a:r>
              <a:rPr lang="en-US" altLang="zh-CN" dirty="0" err="1">
                <a:latin typeface="Candara" panose="020E0502030303020204" pitchFamily="34" charset="0"/>
              </a:rPr>
              <a:t>stdio.h</a:t>
            </a:r>
            <a:r>
              <a:rPr lang="en-US" altLang="zh-CN" dirty="0">
                <a:latin typeface="Candara" panose="020E0502030303020204" pitchFamily="34" charset="0"/>
              </a:rPr>
              <a:t>&gt; </a:t>
            </a:r>
          </a:p>
          <a:p>
            <a:pPr marL="0" indent="0">
              <a:buNone/>
            </a:pPr>
            <a:r>
              <a:rPr lang="en-US" altLang="zh-CN" dirty="0" err="1">
                <a:latin typeface="Candara" panose="020E0502030303020204" pitchFamily="34" charset="0"/>
              </a:rPr>
              <a:t>int</a:t>
            </a:r>
            <a:r>
              <a:rPr lang="en-US" altLang="zh-CN" dirty="0">
                <a:latin typeface="Candara" panose="020E0502030303020204" pitchFamily="34" charset="0"/>
              </a:rPr>
              <a:t> main()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{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int</a:t>
            </a:r>
            <a:r>
              <a:rPr lang="en-US" altLang="zh-CN" dirty="0">
                <a:latin typeface="Candara" panose="020E0502030303020204" pitchFamily="34" charset="0"/>
              </a:rPr>
              <a:t> a = 10;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void *</a:t>
            </a:r>
            <a:r>
              <a:rPr lang="en-US" altLang="zh-CN" dirty="0" err="1">
                <a:latin typeface="Candara" panose="020E0502030303020204" pitchFamily="34" charset="0"/>
              </a:rPr>
              <a:t>ptr</a:t>
            </a:r>
            <a:r>
              <a:rPr lang="en-US" altLang="zh-CN" dirty="0">
                <a:latin typeface="Candara" panose="020E0502030303020204" pitchFamily="34" charset="0"/>
              </a:rPr>
              <a:t> = &amp;a;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</a:t>
            </a:r>
            <a:r>
              <a:rPr lang="en-US" altLang="zh-CN" dirty="0" err="1">
                <a:latin typeface="Candara" panose="020E0502030303020204" pitchFamily="34" charset="0"/>
              </a:rPr>
              <a:t>printf</a:t>
            </a:r>
            <a:r>
              <a:rPr lang="en-US" altLang="zh-CN" dirty="0">
                <a:latin typeface="Candara" panose="020E0502030303020204" pitchFamily="34" charset="0"/>
              </a:rPr>
              <a:t>("%d", *</a:t>
            </a:r>
            <a:r>
              <a:rPr lang="en-US" altLang="zh-CN" dirty="0" err="1">
                <a:latin typeface="Candara" panose="020E0502030303020204" pitchFamily="34" charset="0"/>
              </a:rPr>
              <a:t>ptr</a:t>
            </a:r>
            <a:r>
              <a:rPr lang="en-US" altLang="zh-CN" dirty="0">
                <a:latin typeface="Candara" panose="020E0502030303020204" pitchFamily="34" charset="0"/>
              </a:rPr>
              <a:t>);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    return 0; </a:t>
            </a:r>
          </a:p>
          <a:p>
            <a:pPr marL="0" indent="0">
              <a:buNone/>
            </a:pPr>
            <a:r>
              <a:rPr lang="en-US" altLang="zh-CN" dirty="0">
                <a:latin typeface="Candara" panose="020E0502030303020204" pitchFamily="34" charset="0"/>
              </a:rPr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6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8.7 </a:t>
            </a:r>
            <a:r>
              <a:rPr lang="zh-CN" altLang="en-US" sz="4000" dirty="0"/>
              <a:t>动态内存分配及其指针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687" y="1484495"/>
            <a:ext cx="4880918" cy="4927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</a:t>
            </a:r>
            <a:r>
              <a:rPr lang="zh-CN" altLang="en-US" dirty="0" smtClean="0"/>
              <a:t>程序执行时的内存典型分布如图</a:t>
            </a:r>
          </a:p>
          <a:p>
            <a:pPr eaLnBrk="1" hangingPunct="1"/>
            <a:r>
              <a:rPr lang="zh-CN" altLang="en-US" dirty="0" smtClean="0"/>
              <a:t>“堆”区用于动态内存分配</a:t>
            </a:r>
          </a:p>
          <a:p>
            <a:pPr eaLnBrk="1" hangingPunct="1"/>
            <a:r>
              <a:rPr lang="zh-CN" altLang="en-US" dirty="0" smtClean="0"/>
              <a:t>通过库函数向系统申请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相关库函数：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malloc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calloc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lvl="1" eaLnBrk="1" hangingPunct="1"/>
            <a:r>
              <a:rPr lang="en-US" altLang="zh-CN" dirty="0" smtClean="0">
                <a:solidFill>
                  <a:srgbClr val="C00000"/>
                </a:solidFill>
              </a:rPr>
              <a:t>free()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C00000"/>
                </a:solidFill>
              </a:rPr>
              <a:t>realloc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</a:p>
          <a:p>
            <a:pPr eaLnBrk="1" hangingPunct="1"/>
            <a:r>
              <a:rPr lang="zh-CN" altLang="en-US" dirty="0"/>
              <a:t>使用以上</a:t>
            </a:r>
            <a:r>
              <a:rPr lang="en-US" altLang="zh-CN" dirty="0"/>
              <a:t>4</a:t>
            </a:r>
            <a:r>
              <a:rPr lang="zh-CN" altLang="en-US" dirty="0"/>
              <a:t>个函数，需要头文件</a:t>
            </a:r>
            <a:r>
              <a:rPr lang="en-US" altLang="zh-CN" dirty="0" err="1"/>
              <a:t>stdlib.h</a:t>
            </a:r>
            <a:r>
              <a:rPr lang="en-US" altLang="zh-CN" dirty="0"/>
              <a:t> 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pic>
        <p:nvPicPr>
          <p:cNvPr id="4098" name="Picture 2" descr="查看源图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10" y="1484495"/>
            <a:ext cx="5629772" cy="40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9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malloc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671924"/>
            <a:ext cx="10530840" cy="4505039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void  *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</a:t>
            </a:r>
            <a:r>
              <a:rPr lang="zh-CN" altLang="en-US" dirty="0" smtClean="0"/>
              <a:t>）</a:t>
            </a:r>
          </a:p>
          <a:p>
            <a:pPr eaLnBrk="1" hangingPunct="1"/>
            <a:r>
              <a:rPr lang="zh-CN" altLang="en-US" dirty="0" smtClean="0"/>
              <a:t>申请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大小的内存，若成功则返回首字节的指针，不成功则返回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void *p1;  char *p2;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p1=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(1024);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p2=(char *)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(100*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(char));</a:t>
            </a:r>
          </a:p>
        </p:txBody>
      </p:sp>
    </p:spTree>
    <p:extLst>
      <p:ext uri="{BB962C8B-B14F-4D97-AF65-F5344CB8AC3E}">
        <p14:creationId xmlns:p14="http://schemas.microsoft.com/office/powerpoint/2010/main" val="219361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calloc</a:t>
            </a:r>
            <a:r>
              <a:rPr lang="zh-CN" altLang="en-US" smtClean="0"/>
              <a:t>函数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865" y="1609272"/>
            <a:ext cx="10541952" cy="44831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void *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(unsigned n, unsigned size);</a:t>
            </a:r>
          </a:p>
          <a:p>
            <a:pPr eaLnBrk="1" hangingPunct="1"/>
            <a:r>
              <a:rPr lang="zh-CN" altLang="en-US" dirty="0" smtClean="0"/>
              <a:t>申请</a:t>
            </a:r>
            <a:r>
              <a:rPr lang="en-US" altLang="zh-CN" dirty="0" smtClean="0"/>
              <a:t>n*size</a:t>
            </a:r>
            <a:r>
              <a:rPr lang="zh-CN" altLang="en-US" dirty="0" smtClean="0"/>
              <a:t>大小的内存，若成功则返回首字节的指针，不成功则返回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。  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例：申请内存，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数据大小。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double *p</a:t>
            </a:r>
            <a:r>
              <a:rPr lang="zh-CN" altLang="en-US" dirty="0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p=(double *)</a:t>
            </a:r>
            <a:r>
              <a:rPr lang="en-US" altLang="zh-CN" dirty="0" err="1" smtClean="0"/>
              <a:t>calloc</a:t>
            </a:r>
            <a:r>
              <a:rPr lang="en-US" altLang="zh-CN" dirty="0" smtClean="0"/>
              <a:t>(50,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(double);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80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free</a:t>
            </a:r>
            <a:r>
              <a:rPr lang="zh-CN" altLang="en-US" dirty="0" smtClean="0"/>
              <a:t>函数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void  free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void *p</a:t>
            </a:r>
            <a:r>
              <a:rPr lang="zh-CN" altLang="en-US" dirty="0" smtClean="0"/>
              <a:t>）；</a:t>
            </a:r>
          </a:p>
          <a:p>
            <a:pPr eaLnBrk="1" hangingPunct="1"/>
            <a:r>
              <a:rPr lang="zh-CN" altLang="en-US" dirty="0" smtClean="0"/>
              <a:t>释放</a:t>
            </a:r>
            <a:r>
              <a:rPr lang="en-US" altLang="zh-CN" dirty="0" smtClean="0"/>
              <a:t>p</a:t>
            </a:r>
            <a:r>
              <a:rPr lang="zh-CN" altLang="en-US" dirty="0" smtClean="0"/>
              <a:t>所指向的动态空间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//p</a:t>
            </a:r>
            <a:r>
              <a:rPr lang="zh-CN" altLang="en-US" dirty="0" smtClean="0"/>
              <a:t>指向已申请的动态内存</a:t>
            </a:r>
          </a:p>
        </p:txBody>
      </p:sp>
    </p:spTree>
    <p:extLst>
      <p:ext uri="{BB962C8B-B14F-4D97-AF65-F5344CB8AC3E}">
        <p14:creationId xmlns:p14="http://schemas.microsoft.com/office/powerpoint/2010/main" val="12325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realloc</a:t>
            </a:r>
            <a:r>
              <a:rPr lang="zh-CN" altLang="en-US" smtClean="0"/>
              <a:t>函数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357" y="1661523"/>
            <a:ext cx="10359072" cy="44831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void *</a:t>
            </a:r>
            <a:r>
              <a:rPr lang="en-US" altLang="zh-CN" dirty="0" err="1" smtClean="0"/>
              <a:t>realloc</a:t>
            </a:r>
            <a:r>
              <a:rPr lang="en-US" altLang="zh-CN" dirty="0" smtClean="0"/>
              <a:t>(void *p, 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size);</a:t>
            </a:r>
          </a:p>
          <a:p>
            <a:pPr eaLnBrk="1" hangingPunct="1"/>
            <a:r>
              <a:rPr lang="zh-CN" altLang="en-US" dirty="0" smtClean="0"/>
              <a:t>将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指向的已获得的动态内存空间重新分配为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大小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hangingPunct="1"/>
            <a:r>
              <a:rPr lang="zh-CN" altLang="en-US"/>
              <a:t>返回</a:t>
            </a:r>
            <a:r>
              <a:rPr lang="zh-CN" altLang="en-US" smtClean="0"/>
              <a:t>值可能和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的原值相同，也可能不同。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例如：</a:t>
            </a:r>
            <a:r>
              <a:rPr lang="en-US" altLang="zh-CN" dirty="0" err="1" smtClean="0"/>
              <a:t>realloc</a:t>
            </a:r>
            <a:r>
              <a:rPr lang="en-US" altLang="zh-CN" dirty="0" smtClean="0"/>
              <a:t>(p , 50);</a:t>
            </a:r>
          </a:p>
        </p:txBody>
      </p:sp>
    </p:spTree>
    <p:extLst>
      <p:ext uri="{BB962C8B-B14F-4D97-AF65-F5344CB8AC3E}">
        <p14:creationId xmlns:p14="http://schemas.microsoft.com/office/powerpoint/2010/main" val="149421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malloc</a:t>
            </a:r>
            <a:r>
              <a:rPr lang="zh-CN" altLang="en-US" dirty="0" smtClean="0"/>
              <a:t>函数用法举例：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29687" y="1502760"/>
            <a:ext cx="5181600" cy="45259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 smtClean="0"/>
              <a:t>#include &lt;</a:t>
            </a:r>
            <a:r>
              <a:rPr lang="en-US" altLang="zh-CN" sz="2000" dirty="0" err="1" smtClean="0"/>
              <a:t>stdlib.h</a:t>
            </a:r>
            <a:r>
              <a:rPr lang="en-US" altLang="zh-CN" sz="2000" dirty="0" smtClean="0"/>
              <a:t>&gt;</a:t>
            </a:r>
          </a:p>
          <a:p>
            <a:pPr marL="0" indent="0"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main()</a:t>
            </a:r>
          </a:p>
          <a:p>
            <a:pPr marL="0" indent="0">
              <a:buNone/>
            </a:pPr>
            <a:r>
              <a:rPr lang="en-US" altLang="zh-CN" sz="2000" dirty="0" smtClean="0"/>
              <a:t>{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 n 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pdata</a:t>
            </a:r>
            <a:r>
              <a:rPr lang="en-US" altLang="zh-CN" sz="2000" dirty="0"/>
              <a:t> = NULL;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("%d", &amp;n);</a:t>
            </a:r>
          </a:p>
          <a:p>
            <a:pPr marL="0" indent="0">
              <a:buNone/>
            </a:pPr>
            <a:r>
              <a:rPr lang="en-US" altLang="zh-CN" sz="2000" dirty="0"/>
              <a:t>    if (n &gt; 0</a:t>
            </a:r>
            <a:r>
              <a:rPr lang="en-US" altLang="zh-CN" sz="2000" dirty="0" smtClean="0"/>
              <a:t>) </a:t>
            </a:r>
            <a:r>
              <a:rPr lang="en-US" altLang="zh-CN" sz="2000" b="1" dirty="0" err="1" smtClean="0"/>
              <a:t>pdata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get_rand_data</a:t>
            </a:r>
            <a:r>
              <a:rPr lang="en-US" altLang="zh-CN" sz="2000" b="1" dirty="0"/>
              <a:t>(n);</a:t>
            </a:r>
          </a:p>
          <a:p>
            <a:pPr marL="0" indent="0">
              <a:buNone/>
            </a:pPr>
            <a:r>
              <a:rPr lang="en-US" altLang="zh-CN" sz="2000" dirty="0"/>
              <a:t>    if (</a:t>
            </a:r>
            <a:r>
              <a:rPr lang="en-US" altLang="zh-CN" sz="2000" dirty="0" err="1"/>
              <a:t>pdata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{     </a:t>
            </a:r>
            <a:r>
              <a:rPr lang="en-US" altLang="zh-CN" sz="2000" dirty="0"/>
              <a:t>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 ", </a:t>
            </a:r>
            <a:r>
              <a:rPr lang="en-US" altLang="zh-CN" sz="2000" dirty="0" err="1"/>
              <a:t>pdata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1515117"/>
            <a:ext cx="5418438" cy="4525919"/>
          </a:xfrm>
        </p:spPr>
        <p:txBody>
          <a:bodyPr/>
          <a:lstStyle/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 *</a:t>
            </a:r>
            <a:r>
              <a:rPr lang="en-US" altLang="zh-CN" sz="2000" dirty="0" err="1">
                <a:solidFill>
                  <a:srgbClr val="3F3F3F"/>
                </a:solidFill>
              </a:rPr>
              <a:t>get_rand_data</a:t>
            </a:r>
            <a:r>
              <a:rPr lang="en-US" altLang="zh-CN" sz="2000" dirty="0">
                <a:solidFill>
                  <a:srgbClr val="3F3F3F"/>
                </a:solidFill>
              </a:rPr>
              <a:t>(</a:t>
            </a: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 n)  // </a:t>
            </a:r>
            <a:r>
              <a:rPr lang="zh-CN" altLang="en-US" sz="2000" dirty="0">
                <a:solidFill>
                  <a:srgbClr val="3F3F3F"/>
                </a:solidFill>
              </a:rPr>
              <a:t>生成一批随机数</a:t>
            </a:r>
            <a:endParaRPr lang="en-US" altLang="zh-CN" sz="2000" dirty="0">
              <a:solidFill>
                <a:srgbClr val="3F3F3F"/>
              </a:solidFill>
            </a:endParaRP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{  		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</a:t>
            </a: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 *p = NULL;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p = (</a:t>
            </a: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 *)</a:t>
            </a:r>
            <a:r>
              <a:rPr lang="en-US" altLang="zh-CN" sz="2000" dirty="0" err="1">
                <a:solidFill>
                  <a:srgbClr val="3F3F3F"/>
                </a:solidFill>
              </a:rPr>
              <a:t>malloc</a:t>
            </a:r>
            <a:r>
              <a:rPr lang="en-US" altLang="zh-CN" sz="2000" dirty="0">
                <a:solidFill>
                  <a:srgbClr val="3F3F3F"/>
                </a:solidFill>
              </a:rPr>
              <a:t>(n * </a:t>
            </a:r>
            <a:r>
              <a:rPr lang="en-US" altLang="zh-CN" sz="2000" dirty="0" err="1">
                <a:solidFill>
                  <a:srgbClr val="3F3F3F"/>
                </a:solidFill>
              </a:rPr>
              <a:t>sizeof</a:t>
            </a:r>
            <a:r>
              <a:rPr lang="en-US" altLang="zh-CN" sz="2000" dirty="0">
                <a:solidFill>
                  <a:srgbClr val="3F3F3F"/>
                </a:solidFill>
              </a:rPr>
              <a:t>(</a:t>
            </a: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));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if (p)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{   </a:t>
            </a:r>
            <a:r>
              <a:rPr lang="en-US" altLang="zh-CN" sz="2000" dirty="0" err="1">
                <a:solidFill>
                  <a:srgbClr val="3F3F3F"/>
                </a:solidFill>
              </a:rPr>
              <a:t>int</a:t>
            </a:r>
            <a:r>
              <a:rPr lang="en-US" altLang="zh-CN" sz="2000" dirty="0">
                <a:solidFill>
                  <a:srgbClr val="3F3F3F"/>
                </a:solidFill>
              </a:rPr>
              <a:t> 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    </a:t>
            </a:r>
            <a:r>
              <a:rPr lang="en-US" altLang="zh-CN" sz="2000" dirty="0" err="1">
                <a:solidFill>
                  <a:srgbClr val="3F3F3F"/>
                </a:solidFill>
              </a:rPr>
              <a:t>srand</a:t>
            </a:r>
            <a:r>
              <a:rPr lang="en-US" altLang="zh-CN" sz="2000" dirty="0">
                <a:solidFill>
                  <a:srgbClr val="3F3F3F"/>
                </a:solidFill>
              </a:rPr>
              <a:t>(time(0));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    for (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 = 0; 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 &lt; n; 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++)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        p[</a:t>
            </a:r>
            <a:r>
              <a:rPr lang="en-US" altLang="zh-CN" sz="2000" dirty="0" err="1">
                <a:solidFill>
                  <a:srgbClr val="3F3F3F"/>
                </a:solidFill>
              </a:rPr>
              <a:t>i</a:t>
            </a:r>
            <a:r>
              <a:rPr lang="en-US" altLang="zh-CN" sz="2000" dirty="0">
                <a:solidFill>
                  <a:srgbClr val="3F3F3F"/>
                </a:solidFill>
              </a:rPr>
              <a:t>] = rand();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}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    return (p);</a:t>
            </a:r>
          </a:p>
          <a:p>
            <a:pPr marL="0" lvl="0" indent="0">
              <a:buClr>
                <a:srgbClr val="EAB200"/>
              </a:buClr>
              <a:buNone/>
            </a:pPr>
            <a:r>
              <a:rPr lang="en-US" altLang="zh-CN" sz="2000" dirty="0">
                <a:solidFill>
                  <a:srgbClr val="3F3F3F"/>
                </a:solidFill>
              </a:rPr>
              <a:t>}</a:t>
            </a:r>
            <a:endParaRPr lang="zh-CN" altLang="en-US" sz="2000" dirty="0">
              <a:solidFill>
                <a:srgbClr val="3F3F3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zh-CN" altLang="en-US" smtClean="0"/>
              <a:t>计算机程序设计讲义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zh-CN" smtClean="0"/>
              <a:pPr/>
              <a:t>77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C99</a:t>
            </a:r>
            <a:r>
              <a:rPr lang="zh-CN" altLang="en-US" dirty="0" smtClean="0"/>
              <a:t>标准中的</a:t>
            </a:r>
            <a:r>
              <a:rPr lang="en-US" altLang="zh-CN" dirty="0" smtClean="0"/>
              <a:t>VLA: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C99</a:t>
            </a:r>
            <a:r>
              <a:rPr lang="zh-CN" altLang="en-US" dirty="0" smtClean="0"/>
              <a:t>标准支持变长数组，如果你的编译器采用</a:t>
            </a:r>
            <a:r>
              <a:rPr lang="en-US" altLang="zh-CN" dirty="0" smtClean="0"/>
              <a:t>C99</a:t>
            </a:r>
            <a:r>
              <a:rPr lang="zh-CN" altLang="en-US" dirty="0" smtClean="0"/>
              <a:t>标准，程序中</a:t>
            </a:r>
            <a:r>
              <a:rPr lang="zh-CN" altLang="en-US" dirty="0"/>
              <a:t>可如下</a:t>
            </a:r>
            <a:r>
              <a:rPr lang="zh-CN" altLang="en-US" dirty="0" smtClean="0"/>
              <a:t>定义数组，这种数组</a:t>
            </a:r>
            <a:r>
              <a:rPr lang="zh-CN" altLang="en-US" dirty="0"/>
              <a:t>就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VLA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main()</a:t>
            </a:r>
          </a:p>
          <a:p>
            <a:pPr marL="457200" lvl="1" indent="0">
              <a:buNone/>
            </a:pPr>
            <a:r>
              <a:rPr lang="en-US" altLang="zh-CN" dirty="0" smtClean="0"/>
              <a:t>{  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10, m = 20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/>
              <a:t>a[n</a:t>
            </a:r>
            <a:r>
              <a:rPr lang="en-US" altLang="zh-CN" dirty="0" smtClean="0"/>
              <a:t>];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b[m][n</a:t>
            </a:r>
            <a:r>
              <a:rPr lang="en-US" altLang="zh-CN" dirty="0" smtClean="0"/>
              <a:t>];</a:t>
            </a:r>
          </a:p>
          <a:p>
            <a:pPr marL="457200" lvl="1" indent="0">
              <a:buNone/>
            </a:pPr>
            <a:r>
              <a:rPr lang="en-US" altLang="zh-CN" dirty="0" smtClean="0"/>
              <a:t>...  ...</a:t>
            </a:r>
          </a:p>
          <a:p>
            <a:pPr marL="457200" lvl="1" indent="0">
              <a:buNone/>
            </a:pPr>
            <a:r>
              <a:rPr lang="en-US" altLang="zh-CN" dirty="0" smtClean="0"/>
              <a:t>}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MSVC</a:t>
            </a:r>
            <a:r>
              <a:rPr lang="zh-CN" altLang="en-US" sz="2000" dirty="0" smtClean="0"/>
              <a:t>不支持，因为它</a:t>
            </a:r>
            <a:r>
              <a:rPr lang="zh-CN" altLang="en-US" sz="2000" dirty="0"/>
              <a:t>也</a:t>
            </a:r>
            <a:r>
              <a:rPr lang="zh-CN" altLang="en-US" sz="2000" dirty="0" smtClean="0"/>
              <a:t>不完全支持</a:t>
            </a:r>
            <a:r>
              <a:rPr lang="en-US" altLang="zh-CN" sz="2000" dirty="0" smtClean="0"/>
              <a:t>C99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C++</a:t>
            </a:r>
            <a:r>
              <a:rPr lang="zh-CN" altLang="en-US" sz="2000" dirty="0" smtClean="0"/>
              <a:t>不支持，但可用</a:t>
            </a:r>
            <a:r>
              <a:rPr lang="en-US" altLang="zh-CN" sz="2000" dirty="0" smtClean="0"/>
              <a:t>vector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C11</a:t>
            </a:r>
            <a:r>
              <a:rPr lang="zh-CN" altLang="en-US" sz="2000" dirty="0" smtClean="0"/>
              <a:t>标准中可选（</a:t>
            </a:r>
            <a:r>
              <a:rPr lang="en-US" altLang="zh-CN" sz="2000" dirty="0" smtClean="0"/>
              <a:t>optional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199" y="1651044"/>
            <a:ext cx="5267131" cy="4525919"/>
          </a:xfrm>
        </p:spPr>
        <p:txBody>
          <a:bodyPr/>
          <a:lstStyle/>
          <a:p>
            <a:r>
              <a:rPr lang="zh-CN" altLang="en-US" dirty="0"/>
              <a:t>又</a:t>
            </a:r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void  f(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pPr marL="457200" lvl="1" indent="0">
              <a:buNone/>
            </a:pPr>
            <a:r>
              <a:rPr lang="en-US" altLang="zh-CN" dirty="0" smtClean="0"/>
              <a:t>  {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float a[n];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...  ...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zh-CN" altLang="en-US" dirty="0" smtClean="0"/>
              <a:t>要点：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dirty="0" smtClean="0"/>
              <a:t>VLA</a:t>
            </a:r>
            <a:r>
              <a:rPr lang="zh-CN" altLang="en-US" dirty="0" smtClean="0"/>
              <a:t>的内存分配在栈里；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栈的访问效率相对比堆快一些；</a:t>
            </a:r>
            <a:endParaRPr lang="en-US" altLang="zh-CN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 smtClean="0"/>
              <a:t>不建议在栈</a:t>
            </a:r>
            <a:r>
              <a:rPr lang="zh-CN" altLang="en-US" dirty="0" smtClean="0"/>
              <a:t>内进行动态分配</a:t>
            </a:r>
            <a:r>
              <a:rPr lang="zh-CN" altLang="en-US" dirty="0" smtClean="0"/>
              <a:t>大量</a:t>
            </a:r>
            <a:r>
              <a:rPr lang="zh-CN" altLang="en-US" dirty="0" smtClean="0"/>
              <a:t>的空间</a:t>
            </a:r>
            <a:r>
              <a:rPr lang="zh-CN" altLang="en-US" dirty="0" smtClean="0"/>
              <a:t>，浪费且具有潜在风险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11287" y="580691"/>
            <a:ext cx="2129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鸡肋</a:t>
            </a:r>
            <a:r>
              <a:rPr lang="en-US" altLang="zh-CN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...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0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00026"/>
            <a:ext cx="8532812" cy="868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指针使用小结</a:t>
            </a:r>
          </a:p>
        </p:txBody>
      </p:sp>
      <p:graphicFrame>
        <p:nvGraphicFramePr>
          <p:cNvPr id="566404" name="Group 13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8454501"/>
              </p:ext>
            </p:extLst>
          </p:nvPr>
        </p:nvGraphicFramePr>
        <p:xfrm>
          <a:off x="2709863" y="1411289"/>
          <a:ext cx="7065962" cy="5000623"/>
        </p:xfrm>
        <a:graphic>
          <a:graphicData uri="http://schemas.openxmlformats.org/drawingml/2006/table">
            <a:tbl>
              <a:tblPr/>
              <a:tblGrid>
                <a:gridCol w="16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43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　　义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　　　义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i;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定义一个整型变量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*p;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为指向整型数据的指针变量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a[n];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定义整型数组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，它有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个元素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*p[n];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定义指针数组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，它有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个指向整型的指针元素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(*p)[n];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为指向含有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个元素的一维数组的指针变量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f();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为返回整型值的函数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9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*p();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为返回值为指针的函数，该指针指向整型数据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(*p)();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为指向函数的指针，该函数返回一个整型值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0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int **p;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定义一个指向指针的指针变量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86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endParaRPr lang="zh-CN" altLang="en-US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r>
              <a:rPr lang="en-US" altLang="zh-CN" dirty="0" smtClean="0">
                <a:latin typeface="Ink Free" panose="03080402000500000000" pitchFamily="66" charset="0"/>
              </a:rPr>
              <a:t>Homework </a:t>
            </a:r>
            <a:r>
              <a:rPr lang="en-US" altLang="zh-CN" dirty="0">
                <a:latin typeface="Ink Free" panose="03080402000500000000" pitchFamily="66" charset="0"/>
              </a:rPr>
              <a:t>and </a:t>
            </a:r>
            <a:r>
              <a:rPr lang="en-US" altLang="zh-CN" dirty="0" smtClean="0">
                <a:latin typeface="Ink Free" panose="03080402000500000000" pitchFamily="66" charset="0"/>
              </a:rPr>
              <a:t>lab assignments</a:t>
            </a:r>
            <a:endParaRPr lang="en-US" altLang="zh-CN" dirty="0">
              <a:latin typeface="Ink Free" panose="03080402000500000000" pitchFamily="66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作业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lvl="0"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0" rtl="0"/>
            <a:r>
              <a:rPr lang="zh-CN" altLang="en-US" dirty="0"/>
              <a:t>截止日期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3" name="图片占位符 12" title="地平线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计算机程序设计讲义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</a:t>
            </a:r>
            <a:r>
              <a:rPr lang="zh-CN" altLang="en-US" dirty="0"/>
              <a:t>运算符</a:t>
            </a:r>
            <a:r>
              <a:rPr lang="zh-CN" altLang="en-US" dirty="0" smtClean="0"/>
              <a:t>和取地址</a:t>
            </a:r>
            <a:r>
              <a:rPr lang="zh-CN" altLang="en-US" dirty="0"/>
              <a:t>运算符</a:t>
            </a:r>
            <a:endParaRPr lang="en-US" altLang="zh-CN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指针运算符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</a:p>
          <a:p>
            <a:pPr lvl="1"/>
            <a:r>
              <a:rPr lang="zh-CN" altLang="en-US" dirty="0"/>
              <a:t>又称</a:t>
            </a:r>
            <a:r>
              <a:rPr lang="zh-CN" altLang="en-US" dirty="0" smtClean="0"/>
              <a:t>“间接访问运算符”</a:t>
            </a:r>
            <a:r>
              <a:rPr lang="en-US" altLang="zh-CN" dirty="0"/>
              <a:t> (Indirection Operator)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获得指针指向的内存数据</a:t>
            </a:r>
          </a:p>
          <a:p>
            <a:pPr lvl="1" eaLnBrk="1" hangingPunct="1"/>
            <a:r>
              <a:rPr lang="zh-CN" altLang="en-US" dirty="0" smtClean="0"/>
              <a:t>单目运算符，自右向左结合，优先级较高（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1" eaLnBrk="1" hangingPunct="1"/>
            <a:r>
              <a:rPr lang="zh-CN" altLang="en-US" dirty="0" smtClean="0"/>
              <a:t>操作数为具有指针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意义的值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举例</a:t>
            </a:r>
          </a:p>
          <a:p>
            <a:pPr lvl="1" eaLnBrk="1" hangingPunct="1"/>
            <a:r>
              <a:rPr lang="en-US" altLang="zh-CN" b="1" dirty="0" err="1" smtClean="0">
                <a:latin typeface="Courier New" pitchFamily="49" charset="0"/>
              </a:rPr>
              <a:t>int</a:t>
            </a:r>
            <a:r>
              <a:rPr lang="en-US" altLang="zh-CN" b="1" dirty="0" smtClean="0">
                <a:latin typeface="Courier New" pitchFamily="49" charset="0"/>
              </a:rPr>
              <a:t>  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, *p=&amp;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Courier New" pitchFamily="49" charset="0"/>
              </a:rPr>
              <a:t>	(*p)++; // </a:t>
            </a:r>
            <a:r>
              <a:rPr lang="en-US" altLang="zh-CN" b="1" dirty="0" err="1" smtClean="0">
                <a:latin typeface="Courier New" pitchFamily="49" charset="0"/>
              </a:rPr>
              <a:t>i</a:t>
            </a:r>
            <a:r>
              <a:rPr lang="en-US" altLang="zh-CN" b="1" dirty="0" smtClean="0">
                <a:latin typeface="Courier New" pitchFamily="49" charset="0"/>
              </a:rPr>
              <a:t>++;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取</a:t>
            </a:r>
            <a:r>
              <a:rPr lang="zh-CN" altLang="en-US" dirty="0" smtClean="0"/>
              <a:t>地址</a:t>
            </a:r>
            <a:r>
              <a:rPr lang="zh-CN" altLang="en-US" dirty="0"/>
              <a:t>运算符 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</a:p>
          <a:p>
            <a:pPr lvl="1"/>
            <a:r>
              <a:rPr lang="zh-CN" altLang="en-US" dirty="0"/>
              <a:t>获得操作数的地址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单目运算符，自右向左结合，优先级</a:t>
            </a:r>
            <a:r>
              <a:rPr lang="zh-CN" altLang="en-US" dirty="0" smtClean="0"/>
              <a:t>较高（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操作数应为各种类型的内存变量、数组元素、结构体成员等</a:t>
            </a:r>
          </a:p>
          <a:p>
            <a:pPr lvl="1"/>
            <a:r>
              <a:rPr lang="zh-CN" altLang="en-US" dirty="0"/>
              <a:t>操作数不能是表达式、常量、寄存器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举例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scanf</a:t>
            </a:r>
            <a:r>
              <a:rPr lang="en-US" altLang="zh-CN" b="1" dirty="0">
                <a:latin typeface="Courier New" pitchFamily="49" charset="0"/>
              </a:rPr>
              <a:t>("%f", &amp;score);</a:t>
            </a:r>
          </a:p>
          <a:p>
            <a:pPr lvl="1"/>
            <a:r>
              <a:rPr lang="en-US" altLang="zh-CN" b="1" dirty="0" err="1">
                <a:latin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, *p=&amp;</a:t>
            </a:r>
            <a:r>
              <a:rPr lang="en-US" altLang="zh-CN" b="1" dirty="0" err="1">
                <a:latin typeface="Courier New" pitchFamily="49" charset="0"/>
              </a:rPr>
              <a:t>i</a:t>
            </a:r>
            <a:r>
              <a:rPr lang="en-US" altLang="zh-CN" b="1" dirty="0">
                <a:latin typeface="Courier New" pitchFamily="49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8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占位符 16" title="建筑物图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六边形 18" descr="醒目图像中间的深色实心六边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1821022"/>
            <a:ext cx="4853573" cy="94811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4000" b="0" dirty="0" smtClean="0"/>
              <a:t>End of this lecture.</a:t>
            </a:r>
            <a:endParaRPr lang="zh-CN" altLang="en-US" sz="4000" b="0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刘老师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6360-1339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2928" y="4216669"/>
            <a:ext cx="4057508" cy="289070"/>
          </a:xfrm>
        </p:spPr>
        <p:txBody>
          <a:bodyPr rtlCol="0"/>
          <a:lstStyle/>
          <a:p>
            <a:pPr rtl="0"/>
            <a:r>
              <a:rPr lang="en-US" altLang="zh-CN" dirty="0" smtClean="0"/>
              <a:t>liuyong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@ustc.edu.cn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en-US" altLang="zh-CN" dirty="0">
                <a:hlinkClick r:id="rId4"/>
              </a:rPr>
              <a:t>https://etcis.ustc.edu.cn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六边形 11" descr="醒目图像中间的深色实心六边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3" name="组 18" descr="公司名称和徽标信息组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059024" y="2769132"/>
            <a:ext cx="1667123" cy="1267036"/>
            <a:chOff x="3059024" y="2815787"/>
            <a:chExt cx="1667123" cy="12670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300213" y="2815787"/>
              <a:ext cx="116089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6000" b="1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C </a:t>
              </a:r>
              <a:endParaRPr lang="zh-CN" altLang="en-US" sz="6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059024" y="3775046"/>
              <a:ext cx="1667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zh-CN" sz="1400" dirty="0" smtClean="0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Calibri Light" panose="020F0302020204030204" pitchFamily="34" charset="0"/>
                </a:rPr>
                <a:t> PROGRAMMING</a:t>
              </a:r>
              <a:endParaRPr lang="zh-CN" altLang="en-US" sz="1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指针变量的引用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</a:pPr>
            <a:r>
              <a:rPr lang="zh-CN" altLang="en-US" dirty="0" smtClean="0"/>
              <a:t>在定义了指针变量之后，要“</a:t>
            </a:r>
            <a:r>
              <a:rPr lang="zh-CN" altLang="en-US" b="1" dirty="0" smtClean="0"/>
              <a:t>先赋值，后使用</a:t>
            </a:r>
            <a:r>
              <a:rPr lang="zh-CN" altLang="en-US" dirty="0" smtClean="0"/>
              <a:t>”</a:t>
            </a:r>
          </a:p>
          <a:p>
            <a:pPr marL="457200" indent="-457200">
              <a:buClr>
                <a:srgbClr val="FFC000"/>
              </a:buClr>
              <a:buFont typeface="+mj-ea"/>
              <a:buAutoNum type="circleNumDbPlain"/>
            </a:pPr>
            <a:r>
              <a:rPr lang="zh-CN" altLang="en-US" dirty="0">
                <a:latin typeface="Courier New" pitchFamily="49" charset="0"/>
              </a:rPr>
              <a:t>当</a:t>
            </a:r>
            <a:r>
              <a:rPr lang="en-US" altLang="zh-CN" b="1" dirty="0" smtClean="0">
                <a:latin typeface="Courier New" pitchFamily="49" charset="0"/>
              </a:rPr>
              <a:t>p</a:t>
            </a:r>
            <a:r>
              <a:rPr lang="zh-CN" altLang="en-US" dirty="0" smtClean="0">
                <a:latin typeface="Courier New" pitchFamily="49" charset="0"/>
              </a:rPr>
              <a:t>是</a:t>
            </a:r>
            <a:r>
              <a:rPr lang="zh-CN" altLang="en-US" dirty="0">
                <a:latin typeface="Courier New" pitchFamily="49" charset="0"/>
              </a:rPr>
              <a:t>一个合法的指针，</a:t>
            </a:r>
            <a:r>
              <a:rPr lang="zh-CN" altLang="en-US" b="1" dirty="0">
                <a:latin typeface="Courier New" pitchFamily="49" charset="0"/>
              </a:rPr>
              <a:t>*</a:t>
            </a:r>
            <a:r>
              <a:rPr lang="en-US" altLang="zh-CN" b="1" dirty="0" smtClean="0">
                <a:latin typeface="Courier New" pitchFamily="49" charset="0"/>
              </a:rPr>
              <a:t>p</a:t>
            </a:r>
            <a:r>
              <a:rPr lang="zh-CN" altLang="en-US" dirty="0" smtClean="0"/>
              <a:t>可以</a:t>
            </a:r>
            <a:r>
              <a:rPr lang="zh-CN" altLang="en-US" dirty="0"/>
              <a:t>视同与</a:t>
            </a:r>
            <a:r>
              <a:rPr lang="en-US" altLang="zh-CN" b="1" dirty="0">
                <a:latin typeface="Courier New" pitchFamily="49" charset="0"/>
              </a:rPr>
              <a:t>p</a:t>
            </a:r>
            <a:r>
              <a:rPr lang="zh-CN" altLang="en-US" dirty="0"/>
              <a:t>的基类型相同类型的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用法相同</a:t>
            </a:r>
            <a:endParaRPr lang="en-US" altLang="zh-CN" dirty="0" smtClean="0"/>
          </a:p>
          <a:p>
            <a:pPr marL="457200" indent="-457200" eaLnBrk="1" hangingPunct="1">
              <a:buClr>
                <a:srgbClr val="FF0000"/>
              </a:buClr>
              <a:buFont typeface="+mj-ea"/>
              <a:buAutoNum type="circleNumDbPlain"/>
            </a:pPr>
            <a:r>
              <a:rPr lang="zh-CN" altLang="en-US" dirty="0" smtClean="0"/>
              <a:t>没有赋值的指针变量：其所存储的值是不确定的，不应引用，否则是危险的</a:t>
            </a:r>
          </a:p>
          <a:p>
            <a:pPr marL="457200" indent="-457200" eaLnBrk="1" hangingPunct="1">
              <a:buClr>
                <a:srgbClr val="FF0000"/>
              </a:buClr>
              <a:buFont typeface="+mj-ea"/>
              <a:buAutoNum type="circleNumDbPlain"/>
            </a:pPr>
            <a:r>
              <a:rPr lang="zh-CN" altLang="en-US" dirty="0" smtClean="0"/>
              <a:t>对指针的赋值要注意类型匹配，必要时可以使用强制类型转换，但要慎重使用，使用原则是根据指针</a:t>
            </a:r>
            <a:r>
              <a:rPr lang="zh-CN" altLang="en-US" dirty="0"/>
              <a:t>所指向</a:t>
            </a:r>
            <a:r>
              <a:rPr lang="zh-CN" altLang="en-US" dirty="0" smtClean="0"/>
              <a:t>的实际数据的类型进行操作。</a:t>
            </a:r>
          </a:p>
          <a:p>
            <a:pPr marL="457200" indent="-457200" eaLnBrk="1" hangingPunct="1">
              <a:buFont typeface="+mj-ea"/>
              <a:buAutoNum type="circleNumDbPlain"/>
            </a:pPr>
            <a:r>
              <a:rPr lang="en-US" altLang="zh-CN" dirty="0" smtClean="0"/>
              <a:t>NULL</a:t>
            </a:r>
            <a:r>
              <a:rPr lang="zh-CN" altLang="en-US" dirty="0" smtClean="0"/>
              <a:t>： 系统预定义的宏，表示</a:t>
            </a:r>
            <a:r>
              <a:rPr lang="zh-CN" altLang="en-US" b="1" dirty="0" smtClean="0"/>
              <a:t>空指针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一般</a:t>
            </a:r>
            <a:r>
              <a:rPr lang="zh-CN" altLang="en-US" dirty="0"/>
              <a:t>可</a:t>
            </a:r>
            <a:r>
              <a:rPr lang="zh-CN" altLang="en-US" dirty="0" smtClean="0"/>
              <a:t>实现为 </a:t>
            </a:r>
            <a:r>
              <a:rPr lang="en-US" altLang="zh-CN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#define NULL    ( (void *) 0 )   </a:t>
            </a:r>
            <a:r>
              <a:rPr lang="zh-CN" altLang="en-US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或    </a:t>
            </a:r>
            <a:r>
              <a:rPr lang="en-US" altLang="zh-CN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#define NULL   ( (char *)0 ) </a:t>
            </a:r>
          </a:p>
          <a:p>
            <a:pPr marL="457200" lvl="1" indent="0">
              <a:buNone/>
            </a:pPr>
            <a:r>
              <a:rPr lang="zh-CN" altLang="en-US" dirty="0"/>
              <a:t>具体</a:t>
            </a:r>
            <a:r>
              <a:rPr lang="zh-CN" altLang="en-US" dirty="0" smtClean="0"/>
              <a:t>实现取决于编译器。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在定义指针变量的</a:t>
            </a:r>
            <a:r>
              <a:rPr lang="zh-CN" altLang="en-US" dirty="0"/>
              <a:t>时候，如果没有确切的地址</a:t>
            </a:r>
            <a:r>
              <a:rPr lang="zh-CN" altLang="en-US" dirty="0" smtClean="0"/>
              <a:t>可以赋值，则</a:t>
            </a:r>
            <a:r>
              <a:rPr lang="zh-CN" altLang="en-US" b="1" dirty="0" smtClean="0"/>
              <a:t>初始化为</a:t>
            </a:r>
            <a:r>
              <a:rPr lang="en-US" altLang="zh-CN" b="1" dirty="0" smtClean="0"/>
              <a:t>NULL</a:t>
            </a:r>
            <a:r>
              <a:rPr lang="zh-CN" altLang="en-US" dirty="0" smtClean="0"/>
              <a:t>是好的</a:t>
            </a:r>
            <a:r>
              <a:rPr lang="zh-CN" altLang="en-US" dirty="0"/>
              <a:t>编程习惯。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76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4.0"/>
  <p:tag name="PROBLEMSCORE_HALF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2&quot;],&quot;CaseSensitive&quot;:false,&quot;FuzzyMatch&quot;:false},{&quot;Num&quot;:2,&quot;Score&quot;:1.0,&quot;Answers&quot;:[&quot;4&quot;],&quot;CaseSensitive&quot;:false,&quot;FuzzyMatch&quot;:false},{&quot;Num&quot;:3,&quot;Score&quot;:1.0,&quot;Answers&quot;:[&quot;4&quot;],&quot;CaseSensitive&quot;:false,&quot;FuzzyMatch&quot;:false},{&quot;Num&quot;:4,&quot;Score&quot;:1.0,&quot;Answers&quot;:[&quot;2&quot;],&quot;CaseSensitive&quot;:false,&quot;FuzzyMatch&quot;:false}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Office 主题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2_TF00951641.potx" id="{B941ECEB-6E76-42EB-B5F4-23A8A56C9A19}" vid="{FF49C7E7-6335-426F-816E-8617C8DC20D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sharepoint/v3"/>
    <ds:schemaRef ds:uri="http://purl.org/dc/elements/1.1/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浅色六边形演示文稿</Template>
  <TotalTime>0</TotalTime>
  <Words>7562</Words>
  <Application>Microsoft Office PowerPoint</Application>
  <PresentationFormat>宽屏</PresentationFormat>
  <Paragraphs>1132</Paragraphs>
  <Slides>80</Slides>
  <Notes>58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Arial Unicode MS</vt:lpstr>
      <vt:lpstr>Gill Sans SemiBold</vt:lpstr>
      <vt:lpstr>Microsoft Yahei</vt:lpstr>
      <vt:lpstr>Microsoft YaHei UI</vt:lpstr>
      <vt:lpstr>楷体_GB2312</vt:lpstr>
      <vt:lpstr>宋体</vt:lpstr>
      <vt:lpstr>Arial</vt:lpstr>
      <vt:lpstr>Calibri</vt:lpstr>
      <vt:lpstr>Calibri Light</vt:lpstr>
      <vt:lpstr>Candara</vt:lpstr>
      <vt:lpstr>Corbel</vt:lpstr>
      <vt:lpstr>Courier New</vt:lpstr>
      <vt:lpstr>Helvetica</vt:lpstr>
      <vt:lpstr>Ink Free</vt:lpstr>
      <vt:lpstr>Times New Roman</vt:lpstr>
      <vt:lpstr>Wingdings</vt:lpstr>
      <vt:lpstr>Office 主题</vt:lpstr>
      <vt:lpstr>公式</vt:lpstr>
      <vt:lpstr>计算机程序设计</vt:lpstr>
      <vt:lpstr>第八章 指针</vt:lpstr>
      <vt:lpstr>8.1 指针的概念</vt:lpstr>
      <vt:lpstr>8.1 指针的概念</vt:lpstr>
      <vt:lpstr>8.2 指针变量和指针运算</vt:lpstr>
      <vt:lpstr>变量的指针和指针变量</vt:lpstr>
      <vt:lpstr>指针变量的定义</vt:lpstr>
      <vt:lpstr>指针运算符和取地址运算符</vt:lpstr>
      <vt:lpstr>指针变量的引用</vt:lpstr>
      <vt:lpstr>指针变量与所指变量的关系</vt:lpstr>
      <vt:lpstr>指针变量引用举例</vt:lpstr>
      <vt:lpstr>指针变量引用举例</vt:lpstr>
      <vt:lpstr>指针变量之间的复制</vt:lpstr>
      <vt:lpstr>指针作为函数参数</vt:lpstr>
      <vt:lpstr>指针类型函数参数举例  </vt:lpstr>
      <vt:lpstr>指针的运算</vt:lpstr>
      <vt:lpstr>指针的算术运算</vt:lpstr>
      <vt:lpstr>指针的关系运算</vt:lpstr>
      <vt:lpstr>指针的赋值运算</vt:lpstr>
      <vt:lpstr>指针的运算说明</vt:lpstr>
      <vt:lpstr>指针的运算举例</vt:lpstr>
      <vt:lpstr>8.3 指针与数组</vt:lpstr>
      <vt:lpstr>指针与数组的关系</vt:lpstr>
      <vt:lpstr>指向数组的指针</vt:lpstr>
      <vt:lpstr>通过指针引用数组元素</vt:lpstr>
      <vt:lpstr>通过指针引用数组元素图示</vt:lpstr>
      <vt:lpstr>数组名和指针引用数组元素比较 (1)</vt:lpstr>
      <vt:lpstr>数组名和指针引用数组元素比较 (2)</vt:lpstr>
      <vt:lpstr>通过指针引用数组元素举例</vt:lpstr>
      <vt:lpstr>数组用作函数参数</vt:lpstr>
      <vt:lpstr>传递数组地址的几种形式</vt:lpstr>
      <vt:lpstr>传递数组地址的几种形式 </vt:lpstr>
      <vt:lpstr>数组用作函数参数举例</vt:lpstr>
      <vt:lpstr>选择排序法  </vt:lpstr>
      <vt:lpstr>二维数组的指针</vt:lpstr>
      <vt:lpstr>PowerPoint 演示文稿</vt:lpstr>
      <vt:lpstr>二维数组的指针总结</vt:lpstr>
      <vt:lpstr>随堂测验题</vt:lpstr>
      <vt:lpstr>PowerPoint 演示文稿</vt:lpstr>
      <vt:lpstr>用指针变量操作二维数组</vt:lpstr>
      <vt:lpstr>1）指针基类型为数组元素的类型</vt:lpstr>
      <vt:lpstr>2）指针基类型为一维数组类型：</vt:lpstr>
      <vt:lpstr>二维数组的指针作函数参数</vt:lpstr>
      <vt:lpstr>随堂测验题</vt:lpstr>
      <vt:lpstr>PowerPoint 演示文稿</vt:lpstr>
      <vt:lpstr>8.4 通过指针处理字符串</vt:lpstr>
      <vt:lpstr>8.4 通过指针处理字符串</vt:lpstr>
      <vt:lpstr>8.4 通过指针处理字符串</vt:lpstr>
      <vt:lpstr>字符数组和字符指针变量比较 (1)</vt:lpstr>
      <vt:lpstr>字符数组和字符指针变量比较 (2)</vt:lpstr>
      <vt:lpstr>8.4 通过指针处理字符串</vt:lpstr>
      <vt:lpstr>8.4 通过指针处理字符串</vt:lpstr>
      <vt:lpstr>8.5 指针与函数</vt:lpstr>
      <vt:lpstr>8.5 指针与函数</vt:lpstr>
      <vt:lpstr>8.5 指针与函数</vt:lpstr>
      <vt:lpstr>8.5 指针与函数 ：应用举例</vt:lpstr>
      <vt:lpstr>8.5 指针与函数 ：应用举例</vt:lpstr>
      <vt:lpstr>8.5 指针与函数  </vt:lpstr>
      <vt:lpstr>8.5 指针与函数</vt:lpstr>
      <vt:lpstr>8.5 指针与函数：应用举例</vt:lpstr>
      <vt:lpstr>8.5 指针与函数：应用举例</vt:lpstr>
      <vt:lpstr>8.6 指针数组和多重指针</vt:lpstr>
      <vt:lpstr>8.6 指针数组和多重指针</vt:lpstr>
      <vt:lpstr>8.6 指针数组和多重指针</vt:lpstr>
      <vt:lpstr>8.6 指针数组和多重指针：命令行参数</vt:lpstr>
      <vt:lpstr>命令行参数举例—echo命令</vt:lpstr>
      <vt:lpstr>复杂的类型定义形式</vt:lpstr>
      <vt:lpstr>分析复杂类型定义形式的方法</vt:lpstr>
      <vt:lpstr>复杂类型定义分析举例</vt:lpstr>
      <vt:lpstr>void类型指针</vt:lpstr>
      <vt:lpstr>8.7 动态内存分配及其指针</vt:lpstr>
      <vt:lpstr>malloc函数.</vt:lpstr>
      <vt:lpstr>calloc函数</vt:lpstr>
      <vt:lpstr>free函数</vt:lpstr>
      <vt:lpstr>realloc函数</vt:lpstr>
      <vt:lpstr>malloc函数用法举例：</vt:lpstr>
      <vt:lpstr>C99标准中的VLA:</vt:lpstr>
      <vt:lpstr>指针使用小结</vt:lpstr>
      <vt:lpstr>作业&amp;实验</vt:lpstr>
      <vt:lpstr>End of this lecture.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2021-08-18T14:00:00Z</dcterms:created>
  <dcterms:modified xsi:type="dcterms:W3CDTF">2021-12-02T10:01:51Z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