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6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09" r:id="rId27"/>
    <p:sldId id="294" r:id="rId28"/>
    <p:sldId id="295" r:id="rId29"/>
    <p:sldId id="296" r:id="rId30"/>
    <p:sldId id="297" r:id="rId31"/>
    <p:sldId id="299" r:id="rId32"/>
    <p:sldId id="298" r:id="rId33"/>
    <p:sldId id="300" r:id="rId34"/>
    <p:sldId id="302" r:id="rId35"/>
    <p:sldId id="303" r:id="rId36"/>
    <p:sldId id="304" r:id="rId37"/>
    <p:sldId id="305" r:id="rId38"/>
    <p:sldId id="306" r:id="rId39"/>
    <p:sldId id="259" r:id="rId40"/>
    <p:sldId id="310" r:id="rId41"/>
    <p:sldId id="264" r:id="rId4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38" d="100"/>
          <a:sy n="38" d="100"/>
        </p:scale>
        <p:origin x="-1284" y="13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2021-12-10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2021-12-10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CE9A7CB-65A0-4E5E-A0F0-0DD5EF934F58}" type="slidenum">
              <a:rPr lang="zh-CN" altLang="en-US" sz="1300" smtClean="0"/>
              <a:pPr>
                <a:spcBef>
                  <a:spcPct val="0"/>
                </a:spcBef>
              </a:pPr>
              <a:t>23</a:t>
            </a:fld>
            <a:endParaRPr lang="en-US" altLang="zh-CN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6188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1AF7A5C-9BA8-4174-B52F-AAF37FCFEA9E}" type="slidenum">
              <a:rPr lang="zh-CN" altLang="en-US" sz="1300" smtClean="0"/>
              <a:pPr>
                <a:spcBef>
                  <a:spcPct val="0"/>
                </a:spcBef>
              </a:pPr>
              <a:t>24</a:t>
            </a:fld>
            <a:endParaRPr lang="en-US" altLang="zh-CN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849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BCB173-B3AE-4F2A-99D2-BA398A0629F1}" type="slidenum">
              <a:rPr lang="zh-CN" altLang="en-US" sz="1300" smtClean="0"/>
              <a:pPr>
                <a:spcBef>
                  <a:spcPct val="0"/>
                </a:spcBef>
              </a:pPr>
              <a:t>25</a:t>
            </a:fld>
            <a:endParaRPr lang="en-US" altLang="zh-CN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9203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8785686-3AFB-4E66-B221-3F3C4A1CDF46}" type="slidenum">
              <a:rPr lang="zh-CN" altLang="en-US" sz="1300" smtClean="0"/>
              <a:pPr>
                <a:spcBef>
                  <a:spcPct val="0"/>
                </a:spcBef>
              </a:pPr>
              <a:t>26</a:t>
            </a:fld>
            <a:endParaRPr lang="en-US" altLang="zh-CN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36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05CE38E-31CF-4C42-97EA-B06BA63B7458}" type="slidenum">
              <a:rPr lang="zh-CN" altLang="en-US" sz="1300" smtClean="0"/>
              <a:pPr>
                <a:spcBef>
                  <a:spcPct val="0"/>
                </a:spcBef>
              </a:pPr>
              <a:t>27</a:t>
            </a:fld>
            <a:endParaRPr lang="en-US" altLang="zh-CN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57091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dgs</a:t>
            </a:r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C77693EB-ECF9-43D1-96ED-191E3B2CF505}" type="slidenum">
              <a:rPr lang="zh-CN" altLang="en-US" b="0" smtClean="0">
                <a:latin typeface="Times New Roman" pitchFamily="18" charset="0"/>
                <a:ea typeface="宋体" pitchFamily="2" charset="-122"/>
              </a:rPr>
              <a:pPr/>
              <a:t>31</a:t>
            </a:fld>
            <a:endParaRPr lang="en-US" altLang="zh-CN" b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84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9AFEC3-E222-41EB-901F-C242ECFF369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18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7E041A7-F748-4286-AF6E-D9AA6D47B932}" type="slidenum">
              <a:rPr lang="zh-CN" altLang="en-US" sz="1300" smtClean="0"/>
              <a:pPr>
                <a:spcBef>
                  <a:spcPct val="0"/>
                </a:spcBef>
              </a:pPr>
              <a:t>15</a:t>
            </a:fld>
            <a:endParaRPr lang="en-US" altLang="zh-CN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019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717F9D9-39B2-46A3-99D8-18A792A71833}" type="slidenum">
              <a:rPr lang="zh-CN" altLang="en-US" sz="1300" smtClean="0"/>
              <a:pPr>
                <a:spcBef>
                  <a:spcPct val="0"/>
                </a:spcBef>
              </a:pPr>
              <a:t>16</a:t>
            </a:fld>
            <a:endParaRPr lang="en-US" altLang="zh-CN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243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B389BCE-C05F-4574-A824-305B44D0AF8A}" type="slidenum">
              <a:rPr lang="zh-CN" altLang="en-US" sz="1300" smtClean="0"/>
              <a:pPr>
                <a:spcBef>
                  <a:spcPct val="0"/>
                </a:spcBef>
              </a:pPr>
              <a:t>17</a:t>
            </a:fld>
            <a:endParaRPr lang="en-US" altLang="zh-CN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483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6957F0-C3F5-4A24-AF9D-CB7A5AB6C840}" type="slidenum">
              <a:rPr lang="zh-CN" altLang="en-US" sz="1300" smtClean="0"/>
              <a:pPr>
                <a:spcBef>
                  <a:spcPct val="0"/>
                </a:spcBef>
              </a:pPr>
              <a:t>19</a:t>
            </a:fld>
            <a:endParaRPr lang="en-US" altLang="zh-CN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690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CA703C8-DDC9-45D9-A8C1-4F590F67FE13}" type="slidenum">
              <a:rPr lang="zh-CN" altLang="en-US" sz="1300" smtClean="0"/>
              <a:pPr>
                <a:spcBef>
                  <a:spcPct val="0"/>
                </a:spcBef>
              </a:pPr>
              <a:t>20</a:t>
            </a:fld>
            <a:endParaRPr lang="en-US" altLang="zh-CN" sz="13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9050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4DD5AF8-6CAE-413F-ABB4-1F5DE1689D53}" type="slidenum">
              <a:rPr lang="zh-CN" altLang="en-US" sz="1300" smtClean="0"/>
              <a:pPr>
                <a:spcBef>
                  <a:spcPct val="0"/>
                </a:spcBef>
              </a:pPr>
              <a:t>21</a:t>
            </a:fld>
            <a:endParaRPr lang="en-US" altLang="zh-CN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3430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TYPE *creat(int n)</a:t>
            </a:r>
          </a:p>
          <a:p>
            <a:r>
              <a:rPr lang="en-US" altLang="zh-CN" smtClean="0"/>
              <a:t>    {</a:t>
            </a:r>
          </a:p>
          <a:p>
            <a:r>
              <a:rPr lang="en-US" altLang="zh-CN" smtClean="0"/>
              <a:t>        TYPE *head=NULL, *pnew;</a:t>
            </a:r>
          </a:p>
          <a:p>
            <a:r>
              <a:rPr lang="en-US" altLang="zh-CN" smtClean="0"/>
              <a:t>        int i;</a:t>
            </a:r>
          </a:p>
          <a:p>
            <a:endParaRPr lang="en-US" altLang="zh-CN" smtClean="0"/>
          </a:p>
          <a:p>
            <a:r>
              <a:rPr lang="en-US" altLang="zh-CN" smtClean="0"/>
              <a:t>  for(i=0;i&lt;n;i++)</a:t>
            </a:r>
          </a:p>
          <a:p>
            <a:r>
              <a:rPr lang="en-US" altLang="zh-CN" smtClean="0"/>
              <a:t>        {    </a:t>
            </a:r>
          </a:p>
          <a:p>
            <a:r>
              <a:rPr lang="en-US" altLang="zh-CN" smtClean="0"/>
              <a:t>          pnew=(TYPE*) malloc(LEN);</a:t>
            </a:r>
          </a:p>
          <a:p>
            <a:r>
              <a:rPr lang="en-US" altLang="zh-CN" smtClean="0"/>
              <a:t>          printf("input Number and  Age\n");</a:t>
            </a:r>
          </a:p>
          <a:p>
            <a:r>
              <a:rPr lang="en-US" altLang="zh-CN" smtClean="0"/>
              <a:t>          scanf("%d%d" ,  &amp;pnew-&gt;num,   &amp;pnew-&gt;age);</a:t>
            </a:r>
          </a:p>
          <a:p>
            <a:r>
              <a:rPr lang="en-US" altLang="zh-CN" smtClean="0"/>
              <a:t>          </a:t>
            </a:r>
          </a:p>
          <a:p>
            <a:r>
              <a:rPr lang="en-US" altLang="zh-CN" smtClean="0"/>
              <a:t>          pnew-&gt;next = head;</a:t>
            </a:r>
          </a:p>
          <a:p>
            <a:r>
              <a:rPr lang="en-US" altLang="zh-CN" smtClean="0"/>
              <a:t>          head = pnew;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  return(head);</a:t>
            </a:r>
          </a:p>
          <a:p>
            <a:r>
              <a:rPr lang="en-US" altLang="zh-CN" smtClean="0"/>
              <a:t>    }</a:t>
            </a:r>
          </a:p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E67183-4499-403A-BB7A-49E86709290B}" type="slidenum">
              <a:rPr lang="zh-CN" altLang="en-US" sz="1300" smtClean="0"/>
              <a:pPr>
                <a:spcBef>
                  <a:spcPct val="0"/>
                </a:spcBef>
              </a:pPr>
              <a:t>22</a:t>
            </a:fld>
            <a:endParaRPr lang="en-US" altLang="zh-CN" sz="1300" smtClean="0"/>
          </a:p>
        </p:txBody>
      </p:sp>
    </p:spTree>
    <p:extLst>
      <p:ext uri="{BB962C8B-B14F-4D97-AF65-F5344CB8AC3E}">
        <p14:creationId xmlns:p14="http://schemas.microsoft.com/office/powerpoint/2010/main" val="379765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769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02784" y="1282700"/>
            <a:ext cx="9802283" cy="44831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989807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4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 smtClean="0"/>
              <a:t>编辑母版文本样式</a:t>
            </a:r>
          </a:p>
          <a:p>
            <a:pPr lvl="1" rtl="0"/>
            <a:r>
              <a:rPr lang="zh-CN" altLang="en-US" noProof="0" dirty="0" smtClean="0"/>
              <a:t>第二级</a:t>
            </a:r>
          </a:p>
          <a:p>
            <a:pPr lvl="2" rtl="0"/>
            <a:r>
              <a:rPr lang="zh-CN" altLang="en-US" noProof="0" dirty="0" smtClean="0"/>
              <a:t>第三级</a:t>
            </a:r>
          </a:p>
          <a:p>
            <a:pPr lvl="3" rtl="0"/>
            <a:r>
              <a:rPr lang="zh-CN" altLang="en-US" noProof="0" dirty="0" smtClean="0"/>
              <a:t>第四级</a:t>
            </a:r>
          </a:p>
          <a:p>
            <a:pPr lvl="4" rtl="0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12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  <p:sldLayoutId id="2147483717" r:id="rId20"/>
    <p:sldLayoutId id="2147483718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7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tcis.ustc.edu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959429"/>
            <a:ext cx="4853573" cy="1616252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575681"/>
            <a:ext cx="4854339" cy="1257574"/>
          </a:xfrm>
        </p:spPr>
        <p:txBody>
          <a:bodyPr rtlCol="0"/>
          <a:lstStyle/>
          <a:p>
            <a:pPr rtl="0"/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主讲：刘勇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信息</a:t>
            </a:r>
            <a:r>
              <a:rPr lang="zh-CN" altLang="en-US" dirty="0"/>
              <a:t>与</a:t>
            </a:r>
            <a:r>
              <a:rPr lang="zh-CN" altLang="en-US" dirty="0" smtClean="0"/>
              <a:t>计算机实验教学中心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21" y="860944"/>
            <a:ext cx="4599441" cy="6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结构体的定义和引用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结构体</a:t>
            </a:r>
            <a:r>
              <a:rPr lang="zh-CN" altLang="en-US" b="1" dirty="0" smtClean="0"/>
              <a:t>变量作为函数参数举例：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 err="1"/>
              <a:t>struct</a:t>
            </a:r>
            <a:r>
              <a:rPr lang="en-US" altLang="zh-CN" sz="1600" dirty="0"/>
              <a:t> date</a:t>
            </a:r>
          </a:p>
          <a:p>
            <a:pPr marL="457200" lvl="1" indent="0">
              <a:buNone/>
            </a:pPr>
            <a:r>
              <a:rPr lang="en-US" altLang="zh-CN" sz="1600" dirty="0"/>
              <a:t>{</a:t>
            </a:r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day;</a:t>
            </a:r>
          </a:p>
          <a:p>
            <a:pPr marL="457200" lvl="1" indent="0">
              <a:buNone/>
            </a:pPr>
            <a:r>
              <a:rPr lang="en-US" altLang="zh-CN" sz="1600" dirty="0"/>
              <a:t>    char month[10];</a:t>
            </a:r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year;</a:t>
            </a:r>
          </a:p>
          <a:p>
            <a:pPr marL="457200" lvl="1" indent="0">
              <a:buNone/>
            </a:pPr>
            <a:r>
              <a:rPr lang="en-US" altLang="zh-CN" sz="1600" dirty="0"/>
              <a:t>};</a:t>
            </a:r>
          </a:p>
          <a:p>
            <a:pPr marL="457200" lvl="1" indent="0">
              <a:buNone/>
            </a:pPr>
            <a:r>
              <a:rPr lang="en-US" altLang="zh-CN" sz="1600" dirty="0"/>
              <a:t>void </a:t>
            </a:r>
            <a:r>
              <a:rPr lang="en-US" altLang="zh-CN" sz="1600" dirty="0" smtClean="0"/>
              <a:t>display (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date d</a:t>
            </a:r>
            <a:r>
              <a:rPr lang="en-US" altLang="zh-CN" sz="1600" dirty="0"/>
              <a:t>)</a:t>
            </a:r>
          </a:p>
          <a:p>
            <a:pPr marL="457200" lvl="1" indent="0">
              <a:buNone/>
            </a:pPr>
            <a:r>
              <a:rPr lang="en-US" altLang="zh-CN" sz="1600" dirty="0"/>
              <a:t>{</a:t>
            </a:r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d.day</a:t>
            </a:r>
            <a:r>
              <a:rPr lang="en-US" altLang="zh-CN" sz="1600" dirty="0"/>
              <a:t> += 1;</a:t>
            </a:r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("day=%d\n", </a:t>
            </a:r>
            <a:r>
              <a:rPr lang="en-US" altLang="zh-CN" sz="1600" dirty="0" err="1"/>
              <a:t>d.day</a:t>
            </a:r>
            <a:r>
              <a:rPr lang="en-US" altLang="zh-CN" sz="1600" dirty="0"/>
              <a:t>);</a:t>
            </a:r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("month=%s\n", </a:t>
            </a:r>
            <a:r>
              <a:rPr lang="en-US" altLang="zh-CN" sz="1600" dirty="0" err="1"/>
              <a:t>d.month</a:t>
            </a:r>
            <a:r>
              <a:rPr lang="en-US" altLang="zh-CN" sz="1600" dirty="0"/>
              <a:t>);</a:t>
            </a:r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("year=%d\n", </a:t>
            </a:r>
            <a:r>
              <a:rPr lang="en-US" altLang="zh-CN" sz="1600" dirty="0" err="1"/>
              <a:t>d.year</a:t>
            </a:r>
            <a:r>
              <a:rPr lang="en-US" altLang="zh-CN" sz="1600" dirty="0"/>
              <a:t>);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316583" y="1546540"/>
            <a:ext cx="6570615" cy="4525919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date d;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("enter the </a:t>
            </a:r>
            <a:r>
              <a:rPr lang="en-US" altLang="zh-CN" dirty="0" err="1"/>
              <a:t>day,month</a:t>
            </a:r>
            <a:r>
              <a:rPr lang="en-US" altLang="zh-CN" dirty="0"/>
              <a:t> and year:");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d%s%d</a:t>
            </a:r>
            <a:r>
              <a:rPr lang="en-US" altLang="zh-CN" dirty="0"/>
              <a:t>", &amp;</a:t>
            </a:r>
            <a:r>
              <a:rPr lang="en-US" altLang="zh-CN" dirty="0" err="1"/>
              <a:t>d.day</a:t>
            </a:r>
            <a:r>
              <a:rPr lang="en-US" altLang="zh-CN" dirty="0"/>
              <a:t>, </a:t>
            </a:r>
            <a:r>
              <a:rPr lang="en-US" altLang="zh-CN" dirty="0" err="1"/>
              <a:t>d.month</a:t>
            </a:r>
            <a:r>
              <a:rPr lang="en-US" altLang="zh-CN" dirty="0"/>
              <a:t>, &amp;</a:t>
            </a:r>
            <a:r>
              <a:rPr lang="en-US" altLang="zh-CN" dirty="0" err="1"/>
              <a:t>d.year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display(d);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参数传递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("day=%d\n", </a:t>
            </a:r>
            <a:r>
              <a:rPr lang="en-US" altLang="zh-CN" dirty="0" err="1"/>
              <a:t>d.day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("month=%s\n", </a:t>
            </a:r>
            <a:r>
              <a:rPr lang="en-US" altLang="zh-CN" dirty="0" err="1"/>
              <a:t>d.month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("year=%d\n", </a:t>
            </a:r>
            <a:r>
              <a:rPr lang="en-US" altLang="zh-CN" dirty="0" err="1"/>
              <a:t>d.year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    return 0;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5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dirty="0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en-US" altLang="zh-CN" dirty="0" smtClean="0"/>
              <a:t> </a:t>
            </a:r>
            <a:r>
              <a:rPr lang="zh-CN" altLang="en-US" dirty="0"/>
              <a:t>结构体数组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结构体</a:t>
            </a:r>
            <a:r>
              <a:rPr lang="zh-CN" altLang="en-US" dirty="0"/>
              <a:t>数组的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zh-CN" altLang="en-US" dirty="0"/>
              <a:t>基本类型数组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: </a:t>
            </a:r>
          </a:p>
          <a:p>
            <a:pPr marL="457200" lvl="1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、初始化、引用</a:t>
            </a:r>
          </a:p>
          <a:p>
            <a:r>
              <a:rPr lang="zh-CN" altLang="en-US" dirty="0"/>
              <a:t>结构体数组可用于表示二维表格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963588" y="1671592"/>
            <a:ext cx="5603966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student </a:t>
            </a:r>
            <a:r>
              <a:rPr lang="en-US" altLang="zh-CN" dirty="0">
                <a:solidFill>
                  <a:srgbClr val="C00000"/>
                </a:solidFill>
              </a:rPr>
              <a:t>s[10];</a:t>
            </a:r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&lt;10;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(“%d %s %c %d %f”, </a:t>
            </a:r>
          </a:p>
          <a:p>
            <a:pPr marL="0" indent="0">
              <a:buNone/>
            </a:pPr>
            <a:r>
              <a:rPr lang="en-US" altLang="zh-CN" dirty="0"/>
              <a:t>        &amp;s[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num</a:t>
            </a:r>
            <a:r>
              <a:rPr lang="en-US" altLang="zh-CN" dirty="0"/>
              <a:t>, s[</a:t>
            </a:r>
            <a:r>
              <a:rPr lang="en-US" altLang="zh-CN" dirty="0" err="1"/>
              <a:t>i</a:t>
            </a:r>
            <a:r>
              <a:rPr lang="en-US" altLang="zh-CN" dirty="0"/>
              <a:t>].name, </a:t>
            </a:r>
            <a:r>
              <a:rPr lang="en-US" altLang="zh-CN" dirty="0" smtClean="0"/>
              <a:t>&amp;s[</a:t>
            </a:r>
            <a:r>
              <a:rPr lang="en-US" altLang="zh-CN" dirty="0" err="1" smtClean="0"/>
              <a:t>i</a:t>
            </a:r>
            <a:r>
              <a:rPr lang="en-US" altLang="zh-CN" dirty="0"/>
              <a:t>].sex,</a:t>
            </a:r>
          </a:p>
          <a:p>
            <a:pPr marL="0" indent="0">
              <a:buNone/>
            </a:pPr>
            <a:r>
              <a:rPr lang="en-US" altLang="zh-CN" dirty="0"/>
              <a:t>        &amp;s[</a:t>
            </a:r>
            <a:r>
              <a:rPr lang="en-US" altLang="zh-CN" dirty="0" err="1"/>
              <a:t>i</a:t>
            </a:r>
            <a:r>
              <a:rPr lang="en-US" altLang="zh-CN" dirty="0"/>
              <a:t>].age, &amp;s[</a:t>
            </a:r>
            <a:r>
              <a:rPr lang="en-US" altLang="zh-CN" dirty="0" err="1"/>
              <a:t>i</a:t>
            </a:r>
            <a:r>
              <a:rPr lang="en-US" altLang="zh-CN" dirty="0"/>
              <a:t>].score);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61617"/>
              </p:ext>
            </p:extLst>
          </p:nvPr>
        </p:nvGraphicFramePr>
        <p:xfrm>
          <a:off x="1377107" y="4105173"/>
          <a:ext cx="8384757" cy="952500"/>
        </p:xfrm>
        <a:graphic>
          <a:graphicData uri="http://schemas.openxmlformats.org/drawingml/2006/table">
            <a:tbl>
              <a:tblPr firstRow="1">
                <a:tableStyleId>{C4B1156A-380E-4F78-BDF5-A606A8083BF9}</a:tableStyleId>
              </a:tblPr>
              <a:tblGrid>
                <a:gridCol w="122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num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sex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score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addr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21001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Jobs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76.5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Huangshan Rd. 443#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70474"/>
              </p:ext>
            </p:extLst>
          </p:nvPr>
        </p:nvGraphicFramePr>
        <p:xfrm>
          <a:off x="1377106" y="5057673"/>
          <a:ext cx="8384757" cy="952500"/>
        </p:xfrm>
        <a:graphic>
          <a:graphicData uri="http://schemas.openxmlformats.org/drawingml/2006/table">
            <a:tbl>
              <a:tblPr firstRow="1">
                <a:tableStyleId>{C4B1156A-380E-4F78-BDF5-A606A8083BF9}</a:tableStyleId>
              </a:tblPr>
              <a:tblGrid>
                <a:gridCol w="122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8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21002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Musk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Huangshan Rd. 443#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21003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Gates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Huangshan Rd. 443#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 </a:t>
            </a:r>
            <a:r>
              <a:rPr lang="zh-CN" altLang="en-US" dirty="0"/>
              <a:t>结构体数组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结构体数组初始化及应用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student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[] = {</a:t>
            </a:r>
          </a:p>
          <a:p>
            <a:pPr marL="457200" lvl="1" indent="0">
              <a:buNone/>
            </a:pPr>
            <a:r>
              <a:rPr lang="en-US" altLang="zh-CN" sz="2400" dirty="0"/>
              <a:t>   {1001,"Tom",'M',{1980,1,2},85.5},</a:t>
            </a:r>
          </a:p>
          <a:p>
            <a:pPr marL="457200" lvl="1" indent="0">
              <a:buNone/>
            </a:pPr>
            <a:r>
              <a:rPr lang="en-US" altLang="zh-CN" sz="2400" dirty="0"/>
              <a:t>   {1002,"Kate",'F',{1981,11,4},89.0},</a:t>
            </a:r>
          </a:p>
          <a:p>
            <a:pPr marL="457200" lvl="1" indent="0">
              <a:buNone/>
            </a:pPr>
            <a:r>
              <a:rPr lang="en-US" altLang="zh-CN" sz="2400" dirty="0"/>
              <a:t>   {1003,"Mike",'M',{1980,3,5},95.5</a:t>
            </a:r>
            <a:r>
              <a:rPr lang="en-US" altLang="zh-CN" sz="2400" dirty="0" smtClean="0"/>
              <a:t>}};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&lt;3;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++)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("%d,%4s,%c,%d.%02d.%02d,%4.1f\n",</a:t>
            </a:r>
          </a:p>
          <a:p>
            <a:pPr marL="457200" lvl="1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].name,</a:t>
            </a:r>
          </a:p>
          <a:p>
            <a:pPr marL="457200" lvl="1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].sex,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birthday.year</a:t>
            </a:r>
            <a:r>
              <a:rPr lang="en-US" altLang="zh-CN" sz="2400" dirty="0"/>
              <a:t>,</a:t>
            </a:r>
          </a:p>
          <a:p>
            <a:pPr marL="457200" lvl="1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birthday.month</a:t>
            </a:r>
            <a:r>
              <a:rPr lang="en-US" altLang="zh-CN" sz="2400" dirty="0"/>
              <a:t>,</a:t>
            </a:r>
          </a:p>
          <a:p>
            <a:pPr marL="457200" lvl="1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birthday.day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].score);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23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9.2  </a:t>
            </a:r>
            <a:r>
              <a:rPr lang="zh-CN" altLang="en-US" dirty="0"/>
              <a:t>结构体</a:t>
            </a:r>
            <a:r>
              <a:rPr lang="zh-CN" altLang="en-US" dirty="0" smtClean="0"/>
              <a:t>数组</a:t>
            </a:r>
          </a:p>
        </p:txBody>
      </p:sp>
      <p:graphicFrame>
        <p:nvGraphicFramePr>
          <p:cNvPr id="230497" name="Group 9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85026"/>
              </p:ext>
            </p:extLst>
          </p:nvPr>
        </p:nvGraphicFramePr>
        <p:xfrm>
          <a:off x="1589299" y="2553435"/>
          <a:ext cx="9191624" cy="27736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2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9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5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32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sex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birthday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score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day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s[0]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85.5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s[1]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Kate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89.0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s[2]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Mike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95.5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s[3]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John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s[4]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Lily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81.0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46497" marR="146497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621" name="Rectangle 92"/>
          <p:cNvSpPr>
            <a:spLocks noChangeArrowheads="1"/>
          </p:cNvSpPr>
          <p:nvPr/>
        </p:nvSpPr>
        <p:spPr bwMode="auto">
          <a:xfrm>
            <a:off x="1589299" y="1802575"/>
            <a:ext cx="31297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>
                <a:latin typeface="Garamond" pitchFamily="18" charset="0"/>
                <a:ea typeface="宋体" pitchFamily="2" charset="-122"/>
              </a:rPr>
              <a:t>struct student s[5];</a:t>
            </a:r>
          </a:p>
        </p:txBody>
      </p:sp>
      <p:sp>
        <p:nvSpPr>
          <p:cNvPr id="23622" name="Line 93"/>
          <p:cNvSpPr>
            <a:spLocks noChangeShapeType="1"/>
          </p:cNvSpPr>
          <p:nvPr/>
        </p:nvSpPr>
        <p:spPr bwMode="auto">
          <a:xfrm>
            <a:off x="1484524" y="2387350"/>
            <a:ext cx="7488238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3623" name="Line 94"/>
          <p:cNvSpPr>
            <a:spLocks noChangeShapeType="1"/>
          </p:cNvSpPr>
          <p:nvPr/>
        </p:nvSpPr>
        <p:spPr bwMode="auto">
          <a:xfrm>
            <a:off x="1484524" y="2389949"/>
            <a:ext cx="0" cy="36718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28643" y="56925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数组与二维表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782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9.2  </a:t>
            </a:r>
            <a:r>
              <a:rPr lang="zh-CN" altLang="en-US" dirty="0"/>
              <a:t>结构体</a:t>
            </a:r>
            <a:r>
              <a:rPr lang="zh-CN" altLang="en-US" dirty="0" smtClean="0"/>
              <a:t>数组 </a:t>
            </a:r>
            <a:r>
              <a:rPr lang="zh-CN" altLang="en-US" sz="3200" dirty="0" smtClean="0"/>
              <a:t>（</a:t>
            </a:r>
            <a:r>
              <a:rPr lang="zh-CN" altLang="en-US" sz="3200" dirty="0"/>
              <a:t>例</a:t>
            </a:r>
            <a:r>
              <a:rPr lang="zh-CN" altLang="en-US" sz="3200" dirty="0" smtClean="0"/>
              <a:t>）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 err="1"/>
              <a:t>struct</a:t>
            </a:r>
            <a:r>
              <a:rPr lang="en-US" altLang="zh-CN" sz="1600" dirty="0"/>
              <a:t> student</a:t>
            </a:r>
          </a:p>
          <a:p>
            <a:pPr marL="457200" lvl="1" indent="0">
              <a:buNone/>
            </a:pPr>
            <a:r>
              <a:rPr lang="en-US" altLang="zh-CN" sz="1600" dirty="0"/>
              <a:t>{</a:t>
            </a:r>
          </a:p>
          <a:p>
            <a:pPr marL="457200" lvl="1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s1, s2, s3;</a:t>
            </a:r>
          </a:p>
          <a:p>
            <a:pPr marL="457200" lvl="1" indent="0">
              <a:buNone/>
            </a:pPr>
            <a:r>
              <a:rPr lang="en-US" altLang="zh-CN" sz="1600" dirty="0"/>
              <a:t>} s[5</a:t>
            </a:r>
            <a:r>
              <a:rPr lang="en-US" altLang="zh-CN" sz="1600" dirty="0" smtClean="0"/>
              <a:t>] ;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void addition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student s</a:t>
            </a:r>
            <a:r>
              <a:rPr lang="en-US" altLang="zh-CN" sz="1600" dirty="0" smtClean="0">
                <a:solidFill>
                  <a:srgbClr val="C00000"/>
                </a:solidFill>
              </a:rPr>
              <a:t>[] 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{</a:t>
            </a:r>
          </a:p>
          <a:p>
            <a:pPr marL="457200" lvl="1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sum;</a:t>
            </a:r>
          </a:p>
          <a:p>
            <a:pPr marL="457200" lvl="1" indent="0"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4;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 marL="457200" lvl="1" indent="0">
              <a:buNone/>
            </a:pPr>
            <a:r>
              <a:rPr lang="en-US" altLang="zh-CN" sz="1600" dirty="0"/>
              <a:t>   {</a:t>
            </a:r>
          </a:p>
          <a:p>
            <a:pPr marL="457200" lvl="1" indent="0">
              <a:buNone/>
            </a:pPr>
            <a:r>
              <a:rPr lang="en-US" altLang="zh-CN" sz="1600" dirty="0"/>
              <a:t>      sum = 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].s1 + 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].s2 + 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].s3;</a:t>
            </a:r>
          </a:p>
          <a:p>
            <a:pPr marL="457200" lvl="1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("Student %d scored total of %d\n",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sum);</a:t>
            </a:r>
          </a:p>
          <a:p>
            <a:pPr marL="457200" lvl="1" indent="0">
              <a:buNone/>
            </a:pPr>
            <a:r>
              <a:rPr lang="en-US" altLang="zh-CN" sz="1600" dirty="0"/>
              <a:t>   }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172199" y="1463757"/>
            <a:ext cx="5197207" cy="4525919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marL="457200" lvl="1" indent="0">
              <a:buNone/>
            </a:pPr>
            <a:r>
              <a:rPr lang="en-US" altLang="zh-CN" sz="1600" dirty="0"/>
              <a:t>{</a:t>
            </a:r>
          </a:p>
          <a:p>
            <a:pPr marL="457200" lvl="1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4;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 marL="457200" lvl="1" indent="0">
              <a:buNone/>
            </a:pPr>
            <a:r>
              <a:rPr lang="en-US" altLang="zh-CN" sz="1600" dirty="0"/>
              <a:t>   {</a:t>
            </a:r>
          </a:p>
          <a:p>
            <a:pPr marL="457200" lvl="1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("Enter marks for student %d in subject 1 = ",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pPr marL="457200" lvl="1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("%d", &amp;s[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].s1);</a:t>
            </a:r>
          </a:p>
          <a:p>
            <a:pPr marL="457200" lvl="1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("Enter marks for student %d in subject 2 = ",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pPr marL="457200" lvl="1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("%d", &amp;s[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].s2);</a:t>
            </a:r>
          </a:p>
          <a:p>
            <a:pPr marL="457200" lvl="1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("Enter marks for student %d in subject 3 = ",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pPr marL="457200" lvl="1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("%d", &amp;s[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].s3);</a:t>
            </a:r>
          </a:p>
          <a:p>
            <a:pPr marL="457200" lvl="1" indent="0">
              <a:buNone/>
            </a:pPr>
            <a:r>
              <a:rPr lang="en-US" altLang="zh-CN" sz="1600" dirty="0"/>
              <a:t>   }</a:t>
            </a:r>
          </a:p>
          <a:p>
            <a:pPr marL="457200" lvl="1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C00000"/>
                </a:solidFill>
              </a:rPr>
              <a:t>addition(s);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  <a:p>
            <a:pPr marL="457200" lvl="1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088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9.3 </a:t>
            </a:r>
            <a:r>
              <a:rPr lang="zh-CN" altLang="en-US" dirty="0" smtClean="0"/>
              <a:t>指向结构体的指针和链表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  </a:t>
            </a:r>
            <a:r>
              <a:rPr lang="zh-CN" altLang="en-US" b="1" dirty="0" smtClean="0"/>
              <a:t>指向结构体的指针</a:t>
            </a:r>
          </a:p>
          <a:p>
            <a:pPr lvl="1"/>
            <a:r>
              <a:rPr lang="zh-CN" altLang="en-US" dirty="0" smtClean="0"/>
              <a:t>定义、使用与其他基本类型指针类似</a:t>
            </a:r>
          </a:p>
          <a:p>
            <a:pPr lvl="1"/>
            <a:r>
              <a:rPr lang="zh-CN" altLang="en-US" dirty="0" smtClean="0"/>
              <a:t>可以使用指向运算符引用指针所指向的结构体的成员</a:t>
            </a:r>
          </a:p>
          <a:p>
            <a:pPr lvl="1"/>
            <a:r>
              <a:rPr lang="zh-CN" altLang="en-US" dirty="0" smtClean="0"/>
              <a:t>指向运算符 </a:t>
            </a:r>
            <a:r>
              <a:rPr lang="en-US" altLang="zh-CN" dirty="0" smtClean="0"/>
              <a:t>-&gt;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结构体指针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成员名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具有最高的优先级，自左向右结合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若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, *p=&amp;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;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	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stu.num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(*p).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、  </a:t>
            </a:r>
            <a:r>
              <a:rPr lang="en-US" altLang="zh-CN" dirty="0" smtClean="0"/>
              <a:t>p-&gt;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9.3 </a:t>
            </a:r>
            <a:r>
              <a:rPr lang="zh-CN" altLang="en-US" dirty="0"/>
              <a:t>指向结构体的指针和链表</a:t>
            </a:r>
            <a:endParaRPr lang="zh-CN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指向结构体的指针用法</a:t>
            </a:r>
            <a:endParaRPr lang="en-US" altLang="zh-CN" b="1" dirty="0" smtClean="0"/>
          </a:p>
          <a:p>
            <a:pPr lvl="1"/>
            <a:r>
              <a:rPr lang="zh-CN" altLang="en-US" sz="2400" dirty="0" smtClean="0"/>
              <a:t>与</a:t>
            </a:r>
            <a:r>
              <a:rPr lang="zh-CN" altLang="en-US" sz="2400" dirty="0"/>
              <a:t>指向其他基本类型数组的指针用法类似</a:t>
            </a:r>
          </a:p>
          <a:p>
            <a:pPr lvl="1"/>
            <a:r>
              <a:rPr lang="zh-CN" altLang="en-US" sz="2400" dirty="0"/>
              <a:t>注意相关运算符的结合方向和</a:t>
            </a:r>
            <a:r>
              <a:rPr lang="zh-CN" altLang="en-US" sz="2400" dirty="0" smtClean="0"/>
              <a:t>优先级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 smtClean="0"/>
              <a:t>举例：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 err="1" smtClean="0"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student 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stu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[10], *p=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stu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++p-&gt;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num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; /* </a:t>
            </a:r>
            <a:r>
              <a:rPr lang="zh-CN" altLang="en-US" sz="2400" dirty="0">
                <a:latin typeface="Courier New" pitchFamily="49" charset="0"/>
              </a:rPr>
              <a:t>同</a:t>
            </a:r>
            <a:r>
              <a:rPr lang="en-US" altLang="zh-CN" sz="2400" dirty="0">
                <a:latin typeface="Courier New" pitchFamily="49" charset="0"/>
              </a:rPr>
              <a:t>++(p-&gt;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num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);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*/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p++-&gt;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num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; /* </a:t>
            </a:r>
            <a:r>
              <a:rPr lang="zh-CN" altLang="en-US" sz="2400" dirty="0">
                <a:latin typeface="Courier New" pitchFamily="49" charset="0"/>
              </a:rPr>
              <a:t>同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p++)-&gt;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num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;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*/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(++p)-&gt;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num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(p++)-&gt;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num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9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3 </a:t>
            </a:r>
            <a:r>
              <a:rPr lang="zh-CN" altLang="en-US" sz="3600" dirty="0" smtClean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678" y="1605822"/>
            <a:ext cx="10835122" cy="4505039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void input(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student *p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{   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scanf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("%d %s %c %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d %d %d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%f",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        &amp;p-&gt;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num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, p-&gt;name, &amp;p-&gt;sex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&amp;p-&gt;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birthday.year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, </a:t>
            </a:r>
            <a:endParaRPr lang="en-US" altLang="zh-CN" dirty="0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       &amp;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p-&gt;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birthday.month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, &amp;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p-&gt;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birthday.day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, &amp;p-&gt;score);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}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 err="1" smtClean="0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  main ()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{</a:t>
            </a:r>
            <a:endParaRPr lang="en-US" altLang="zh-CN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student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stu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[20];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    for (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=0;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&lt;20;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++) input(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stu+i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6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9687" y="1651044"/>
            <a:ext cx="3535537" cy="4525919"/>
          </a:xfrm>
          <a:prstGeom prst="rect">
            <a:avLst/>
          </a:prstGeo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stu</a:t>
            </a:r>
            <a:endParaRPr lang="en-US" altLang="zh-CN" dirty="0"/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  char *name;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  char sex;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  float score;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};</a:t>
            </a:r>
          </a:p>
          <a:p>
            <a:pPr lvl="1">
              <a:buFont typeface="Monotype Sorts" pitchFamily="2" charset="2"/>
              <a:buNone/>
            </a:pPr>
            <a:endParaRPr lang="en-US" altLang="zh-CN" dirty="0"/>
          </a:p>
          <a:p>
            <a:pPr lvl="1">
              <a:buFont typeface="Monotype Sort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main</a:t>
            </a:r>
            <a:r>
              <a:rPr lang="en-US" altLang="zh-CN" dirty="0"/>
              <a:t>()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{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891489" y="1651044"/>
            <a:ext cx="6462311" cy="4525919"/>
          </a:xfrm>
        </p:spPr>
        <p:txBody>
          <a:bodyPr/>
          <a:lstStyle/>
          <a:p>
            <a:pPr>
              <a:spcBef>
                <a:spcPct val="0"/>
              </a:spcBef>
              <a:buClrTx/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分配</a:t>
            </a:r>
            <a:r>
              <a:rPr lang="zh-CN" altLang="en-US" dirty="0"/>
              <a:t>一块存储区域，输入一个学生数据。</a:t>
            </a:r>
            <a:r>
              <a:rPr lang="zh-CN" altLang="en-US" dirty="0" smtClean="0">
                <a:latin typeface="Arial" charset="0"/>
                <a:ea typeface="宋体" pitchFamily="2" charset="-122"/>
              </a:rPr>
              <a:t> </a:t>
            </a:r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None/>
            </a:pPr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 err="1" smtClean="0">
                <a:latin typeface="Arial" charset="0"/>
                <a:ea typeface="宋体" pitchFamily="2" charset="-122"/>
              </a:rPr>
              <a:t>ps</a:t>
            </a:r>
            <a:r>
              <a:rPr lang="en-US" altLang="zh-CN" dirty="0">
                <a:latin typeface="Arial" charset="0"/>
                <a:ea typeface="宋体" pitchFamily="2" charset="-122"/>
              </a:rPr>
              <a:t>=(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struct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stu</a:t>
            </a:r>
            <a:r>
              <a:rPr lang="en-US" altLang="zh-CN" dirty="0">
                <a:latin typeface="Arial" charset="0"/>
                <a:ea typeface="宋体" pitchFamily="2" charset="-122"/>
              </a:rPr>
              <a:t>*)</a:t>
            </a:r>
            <a:r>
              <a:rPr lang="en-US" altLang="zh-CN" dirty="0" err="1">
                <a:solidFill>
                  <a:srgbClr val="C00000"/>
                </a:solidFill>
                <a:latin typeface="Arial" charset="0"/>
                <a:ea typeface="宋体" pitchFamily="2" charset="-122"/>
              </a:rPr>
              <a:t>malloc</a:t>
            </a:r>
            <a:r>
              <a:rPr lang="en-US" altLang="zh-CN" dirty="0">
                <a:latin typeface="Arial" charset="0"/>
                <a:ea typeface="宋体" pitchFamily="2" charset="-122"/>
              </a:rPr>
              <a:t>(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sizeof</a:t>
            </a:r>
            <a:r>
              <a:rPr lang="en-US" altLang="zh-CN" dirty="0">
                <a:latin typeface="Arial" charset="0"/>
                <a:ea typeface="宋体" pitchFamily="2" charset="-122"/>
              </a:rPr>
              <a:t>(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struct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stu</a:t>
            </a:r>
            <a:r>
              <a:rPr lang="en-US" altLang="zh-CN" dirty="0">
                <a:latin typeface="Arial" charset="0"/>
                <a:ea typeface="宋体" pitchFamily="2" charset="-122"/>
              </a:rPr>
              <a:t>));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" charset="0"/>
                <a:ea typeface="宋体" pitchFamily="2" charset="-122"/>
              </a:rPr>
              <a:t>   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ps</a:t>
            </a:r>
            <a:r>
              <a:rPr lang="en-US" altLang="zh-CN" dirty="0">
                <a:latin typeface="Arial" charset="0"/>
                <a:ea typeface="宋体" pitchFamily="2" charset="-122"/>
              </a:rPr>
              <a:t>-&gt;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num</a:t>
            </a:r>
            <a:r>
              <a:rPr lang="en-US" altLang="zh-CN" dirty="0">
                <a:latin typeface="Arial" charset="0"/>
                <a:ea typeface="宋体" pitchFamily="2" charset="-122"/>
              </a:rPr>
              <a:t>=102;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" charset="0"/>
                <a:ea typeface="宋体" pitchFamily="2" charset="-122"/>
              </a:rPr>
              <a:t>   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ps</a:t>
            </a:r>
            <a:r>
              <a:rPr lang="en-US" altLang="zh-CN" dirty="0">
                <a:latin typeface="Arial" charset="0"/>
                <a:ea typeface="宋体" pitchFamily="2" charset="-122"/>
              </a:rPr>
              <a:t>-&gt;name="Zhang ping";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" charset="0"/>
                <a:ea typeface="宋体" pitchFamily="2" charset="-122"/>
              </a:rPr>
              <a:t>   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ps</a:t>
            </a:r>
            <a:r>
              <a:rPr lang="en-US" altLang="zh-CN" dirty="0">
                <a:latin typeface="Arial" charset="0"/>
                <a:ea typeface="宋体" pitchFamily="2" charset="-122"/>
              </a:rPr>
              <a:t>-&gt;sex='M';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" charset="0"/>
                <a:ea typeface="宋体" pitchFamily="2" charset="-122"/>
              </a:rPr>
              <a:t>   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ps</a:t>
            </a:r>
            <a:r>
              <a:rPr lang="en-US" altLang="zh-CN" dirty="0">
                <a:latin typeface="Arial" charset="0"/>
                <a:ea typeface="宋体" pitchFamily="2" charset="-122"/>
              </a:rPr>
              <a:t>-&gt;score=62.5;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" charset="0"/>
                <a:ea typeface="宋体" pitchFamily="2" charset="-122"/>
              </a:rPr>
              <a:t>   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printf</a:t>
            </a:r>
            <a:r>
              <a:rPr lang="en-US" altLang="zh-CN" dirty="0">
                <a:latin typeface="Arial" charset="0"/>
                <a:ea typeface="宋体" pitchFamily="2" charset="-122"/>
              </a:rPr>
              <a:t>("Number=%d\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nName</a:t>
            </a:r>
            <a:r>
              <a:rPr lang="en-US" altLang="zh-CN" dirty="0">
                <a:latin typeface="Arial" charset="0"/>
                <a:ea typeface="宋体" pitchFamily="2" charset="-122"/>
              </a:rPr>
              <a:t>=%s\n",   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            </a:t>
            </a:r>
            <a:r>
              <a:rPr lang="en-US" altLang="zh-CN" dirty="0" err="1" smtClean="0">
                <a:latin typeface="Arial" charset="0"/>
                <a:ea typeface="宋体" pitchFamily="2" charset="-122"/>
              </a:rPr>
              <a:t>ps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-</a:t>
            </a:r>
            <a:r>
              <a:rPr lang="en-US" altLang="zh-CN" dirty="0">
                <a:latin typeface="Arial" charset="0"/>
                <a:ea typeface="宋体" pitchFamily="2" charset="-122"/>
              </a:rPr>
              <a:t>&gt;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num,ps</a:t>
            </a:r>
            <a:r>
              <a:rPr lang="en-US" altLang="zh-CN" dirty="0">
                <a:latin typeface="Arial" charset="0"/>
                <a:ea typeface="宋体" pitchFamily="2" charset="-122"/>
              </a:rPr>
              <a:t>-&gt;name);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" charset="0"/>
                <a:ea typeface="宋体" pitchFamily="2" charset="-122"/>
              </a:rPr>
              <a:t>   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printf</a:t>
            </a:r>
            <a:r>
              <a:rPr lang="en-US" altLang="zh-CN" dirty="0">
                <a:latin typeface="Arial" charset="0"/>
                <a:ea typeface="宋体" pitchFamily="2" charset="-122"/>
              </a:rPr>
              <a:t>("Sex=%c\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nScore</a:t>
            </a:r>
            <a:r>
              <a:rPr lang="en-US" altLang="zh-CN" dirty="0">
                <a:latin typeface="Arial" charset="0"/>
                <a:ea typeface="宋体" pitchFamily="2" charset="-122"/>
              </a:rPr>
              <a:t>=%f\n",                 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ps</a:t>
            </a:r>
            <a:r>
              <a:rPr lang="en-US" altLang="zh-CN" dirty="0">
                <a:latin typeface="Arial" charset="0"/>
                <a:ea typeface="宋体" pitchFamily="2" charset="-122"/>
              </a:rPr>
              <a:t>-&gt;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sex,ps</a:t>
            </a:r>
            <a:r>
              <a:rPr lang="en-US" altLang="zh-CN" dirty="0">
                <a:latin typeface="Arial" charset="0"/>
                <a:ea typeface="宋体" pitchFamily="2" charset="-122"/>
              </a:rPr>
              <a:t>-&gt;score);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" charset="0"/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free(</a:t>
            </a:r>
            <a:r>
              <a:rPr lang="en-US" altLang="zh-CN" dirty="0" err="1">
                <a:solidFill>
                  <a:srgbClr val="C00000"/>
                </a:solidFill>
                <a:latin typeface="Arial" charset="0"/>
                <a:ea typeface="宋体" pitchFamily="2" charset="-122"/>
              </a:rPr>
              <a:t>ps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" charset="0"/>
                <a:ea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71078" y="3614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举例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4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78" y="1238251"/>
            <a:ext cx="8229600" cy="928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b="0" dirty="0" smtClean="0"/>
              <a:t>4.  </a:t>
            </a:r>
            <a:r>
              <a:rPr lang="zh-CN" altLang="en-US" sz="3200" b="0" dirty="0" smtClean="0"/>
              <a:t>结构体的应用</a:t>
            </a:r>
            <a:r>
              <a:rPr lang="en-US" altLang="zh-CN" sz="3200" b="0" dirty="0" smtClean="0">
                <a:latin typeface="宋体"/>
              </a:rPr>
              <a:t>—</a:t>
            </a:r>
            <a:r>
              <a:rPr lang="zh-CN" altLang="en-US" sz="3200" b="0" dirty="0" smtClean="0"/>
              <a:t>链表</a:t>
            </a:r>
          </a:p>
        </p:txBody>
      </p:sp>
      <p:sp>
        <p:nvSpPr>
          <p:cNvPr id="28675" name="AutoShape 3"/>
          <p:cNvSpPr>
            <a:spLocks/>
          </p:cNvSpPr>
          <p:nvPr/>
        </p:nvSpPr>
        <p:spPr bwMode="auto">
          <a:xfrm rot="16200000">
            <a:off x="2928231" y="5086638"/>
            <a:ext cx="115887" cy="1062038"/>
          </a:xfrm>
          <a:prstGeom prst="leftBrace">
            <a:avLst>
              <a:gd name="adj1" fmla="val 76370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28676" name="AutoShape 4"/>
          <p:cNvSpPr>
            <a:spLocks/>
          </p:cNvSpPr>
          <p:nvPr/>
        </p:nvSpPr>
        <p:spPr bwMode="auto">
          <a:xfrm rot="5400000">
            <a:off x="3350153" y="3199455"/>
            <a:ext cx="234948" cy="1990016"/>
          </a:xfrm>
          <a:prstGeom prst="leftBrace">
            <a:avLst>
              <a:gd name="adj1" fmla="val 94266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2472619" y="4404012"/>
            <a:ext cx="1063625" cy="10985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a</a:t>
            </a:r>
            <a:r>
              <a:rPr kumimoji="0" lang="en-US" altLang="zh-CN" sz="5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</a:t>
            </a:r>
            <a:endParaRPr kumimoji="0" lang="en-US" altLang="zh-CN" sz="54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3567285" y="4396935"/>
            <a:ext cx="895350" cy="10985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28680" name="Line 10"/>
          <p:cNvSpPr>
            <a:spLocks noChangeShapeType="1"/>
          </p:cNvSpPr>
          <p:nvPr/>
        </p:nvSpPr>
        <p:spPr bwMode="auto">
          <a:xfrm>
            <a:off x="4141081" y="4945349"/>
            <a:ext cx="100647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lg" len="lg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AutoShape 11"/>
          <p:cNvSpPr>
            <a:spLocks/>
          </p:cNvSpPr>
          <p:nvPr/>
        </p:nvSpPr>
        <p:spPr bwMode="auto">
          <a:xfrm rot="16200000">
            <a:off x="3972186" y="5169981"/>
            <a:ext cx="115887" cy="895350"/>
          </a:xfrm>
          <a:prstGeom prst="leftBrace">
            <a:avLst>
              <a:gd name="adj1" fmla="val 64384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6322726" y="3667472"/>
            <a:ext cx="3328050" cy="222726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 err="1">
                <a:latin typeface="Garamond" pitchFamily="18" charset="0"/>
                <a:ea typeface="宋体" pitchFamily="2" charset="-122"/>
              </a:rPr>
              <a:t>struct</a:t>
            </a:r>
            <a:r>
              <a:rPr kumimoji="0" lang="en-US" altLang="zh-CN" sz="2800" dirty="0">
                <a:latin typeface="Garamond" pitchFamily="18" charset="0"/>
                <a:ea typeface="宋体" pitchFamily="2" charset="-122"/>
              </a:rPr>
              <a:t>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Garamond" pitchFamily="18" charset="0"/>
                <a:ea typeface="宋体" pitchFamily="2" charset="-122"/>
              </a:rPr>
              <a:t>    </a:t>
            </a:r>
            <a:r>
              <a:rPr kumimoji="0" lang="en-US" altLang="zh-CN" sz="2800" dirty="0" err="1">
                <a:latin typeface="Garamond" pitchFamily="18" charset="0"/>
                <a:ea typeface="宋体" pitchFamily="2" charset="-122"/>
              </a:rPr>
              <a:t>int</a:t>
            </a:r>
            <a:r>
              <a:rPr kumimoji="0" lang="en-US" altLang="zh-CN" sz="2800" dirty="0">
                <a:latin typeface="Garamond" pitchFamily="18" charset="0"/>
                <a:ea typeface="宋体" pitchFamily="2" charset="-122"/>
              </a:rPr>
              <a:t> data;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Garamond" pitchFamily="18" charset="0"/>
                <a:ea typeface="宋体" pitchFamily="2" charset="-122"/>
              </a:rPr>
              <a:t>    </a:t>
            </a:r>
            <a:r>
              <a:rPr kumimoji="0" lang="en-US" altLang="zh-CN" sz="2800" dirty="0" err="1">
                <a:latin typeface="Garamond" pitchFamily="18" charset="0"/>
                <a:ea typeface="宋体" pitchFamily="2" charset="-122"/>
              </a:rPr>
              <a:t>struct</a:t>
            </a:r>
            <a:r>
              <a:rPr kumimoji="0" lang="en-US" altLang="zh-CN" sz="2800" dirty="0">
                <a:latin typeface="Garamond" pitchFamily="18" charset="0"/>
                <a:ea typeface="宋体" pitchFamily="2" charset="-122"/>
              </a:rPr>
              <a:t> node *next;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Garamond" pitchFamily="18" charset="0"/>
                <a:ea typeface="宋体" pitchFamily="2" charset="-122"/>
              </a:rPr>
              <a:t>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 err="1">
                <a:latin typeface="Garamond" pitchFamily="18" charset="0"/>
                <a:ea typeface="宋体" pitchFamily="2" charset="-122"/>
              </a:rPr>
              <a:t>struct</a:t>
            </a:r>
            <a:r>
              <a:rPr kumimoji="0" lang="en-US" altLang="zh-CN" sz="2800" dirty="0">
                <a:latin typeface="Garamond" pitchFamily="18" charset="0"/>
                <a:ea typeface="宋体" pitchFamily="2" charset="-122"/>
              </a:rPr>
              <a:t> node *head;</a:t>
            </a:r>
          </a:p>
        </p:txBody>
      </p:sp>
      <p:sp>
        <p:nvSpPr>
          <p:cNvPr id="28684" name="Text Box 14"/>
          <p:cNvSpPr txBox="1">
            <a:spLocks noChangeArrowheads="1"/>
          </p:cNvSpPr>
          <p:nvPr/>
        </p:nvSpPr>
        <p:spPr bwMode="auto">
          <a:xfrm>
            <a:off x="2984021" y="3416588"/>
            <a:ext cx="973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dirty="0">
                <a:latin typeface="Garamond" pitchFamily="18" charset="0"/>
                <a:ea typeface="宋体" pitchFamily="2" charset="-122"/>
              </a:rPr>
              <a:t>node</a:t>
            </a:r>
          </a:p>
        </p:txBody>
      </p:sp>
      <p:graphicFrame>
        <p:nvGraphicFramePr>
          <p:cNvPr id="2868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2724"/>
              </p:ext>
            </p:extLst>
          </p:nvPr>
        </p:nvGraphicFramePr>
        <p:xfrm>
          <a:off x="1966893" y="2469555"/>
          <a:ext cx="77755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位图图像" r:id="rId4" imgW="4352381" imgH="666667" progId="Paint.Picture">
                  <p:embed/>
                </p:oleObj>
              </mc:Choice>
              <mc:Fallback>
                <p:oleObj name="位图图像" r:id="rId4" imgW="4352381" imgH="666667" progId="Paint.Picture">
                  <p:embed/>
                  <p:pic>
                    <p:nvPicPr>
                      <p:cNvPr id="286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893" y="2469555"/>
                        <a:ext cx="77755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7"/>
          <p:cNvSpPr txBox="1">
            <a:spLocks noChangeArrowheads="1"/>
          </p:cNvSpPr>
          <p:nvPr/>
        </p:nvSpPr>
        <p:spPr bwMode="auto">
          <a:xfrm>
            <a:off x="2594856" y="5632737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/>
              <a:t>data</a:t>
            </a:r>
          </a:p>
        </p:txBody>
      </p:sp>
      <p:sp>
        <p:nvSpPr>
          <p:cNvPr id="28688" name="Text Box 18"/>
          <p:cNvSpPr txBox="1">
            <a:spLocks noChangeArrowheads="1"/>
          </p:cNvSpPr>
          <p:nvPr/>
        </p:nvSpPr>
        <p:spPr bwMode="auto">
          <a:xfrm>
            <a:off x="3650450" y="5626006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/>
              <a:t>next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smtClean="0"/>
              <a:t>9.3 </a:t>
            </a:r>
            <a:r>
              <a:rPr lang="zh-CN" altLang="en-US" smtClean="0"/>
              <a:t>指向结构体的指针和链表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4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结构体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占位符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Structure and linked list; union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9.1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结构体的定义和引用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9.2 </a:t>
            </a:r>
            <a:r>
              <a:rPr lang="zh-CN" altLang="en-US" dirty="0" smtClean="0"/>
              <a:t>结构体数组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9.3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指向结构体的指针和链表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9.4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共用体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页脚占位符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 smtClean="0"/>
              <a:t>链表的操作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链表的建立</a:t>
            </a:r>
          </a:p>
          <a:p>
            <a:pPr lvl="1"/>
            <a:r>
              <a:rPr lang="zh-CN" altLang="en-US" sz="2400" dirty="0"/>
              <a:t>头插法：</a:t>
            </a:r>
            <a:r>
              <a:rPr lang="zh-CN" altLang="en-US" sz="2400" b="1" dirty="0"/>
              <a:t>新结点插入到链头</a:t>
            </a:r>
          </a:p>
          <a:p>
            <a:pPr lvl="1"/>
            <a:r>
              <a:rPr lang="zh-CN" altLang="en-US" sz="2400" dirty="0"/>
              <a:t>尾插法：</a:t>
            </a:r>
            <a:r>
              <a:rPr lang="zh-CN" altLang="en-US" sz="2400" b="1" dirty="0"/>
              <a:t>新结点插入到链尾</a:t>
            </a:r>
          </a:p>
          <a:p>
            <a:r>
              <a:rPr lang="zh-CN" altLang="en-US" dirty="0"/>
              <a:t>链表的遍历</a:t>
            </a:r>
          </a:p>
          <a:p>
            <a:r>
              <a:rPr lang="zh-CN" altLang="en-US" dirty="0"/>
              <a:t>删除结点</a:t>
            </a:r>
          </a:p>
          <a:p>
            <a:pPr lvl="1"/>
            <a:r>
              <a:rPr lang="zh-CN" altLang="en-US" sz="2400" dirty="0"/>
              <a:t>根据一定的条件，删除一个或多个结点</a:t>
            </a:r>
          </a:p>
          <a:p>
            <a:r>
              <a:rPr lang="zh-CN" altLang="en-US" dirty="0"/>
              <a:t>插入结点</a:t>
            </a:r>
          </a:p>
          <a:p>
            <a:pPr lvl="1"/>
            <a:r>
              <a:rPr lang="zh-CN" altLang="en-US" sz="2400" dirty="0"/>
              <a:t>根据一定的条件，把新结点插入到指定位置</a:t>
            </a:r>
          </a:p>
        </p:txBody>
      </p:sp>
    </p:spTree>
    <p:extLst>
      <p:ext uri="{BB962C8B-B14F-4D97-AF65-F5344CB8AC3E}">
        <p14:creationId xmlns:p14="http://schemas.microsoft.com/office/powerpoint/2010/main" val="237367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建立链表 </a:t>
            </a:r>
            <a:r>
              <a:rPr lang="en-US" altLang="zh-CN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头插法：从链尾到链头</a:t>
            </a:r>
            <a:r>
              <a:rPr lang="en-US" altLang="zh-CN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341688" y="2411413"/>
            <a:ext cx="103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head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6654801" y="2413001"/>
            <a:ext cx="1008063" cy="576263"/>
            <a:chOff x="1837" y="1706"/>
            <a:chExt cx="635" cy="363"/>
          </a:xfrm>
        </p:grpSpPr>
        <p:sp>
          <p:nvSpPr>
            <p:cNvPr id="30740" name="Rectangle 5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dirty="0">
                  <a:latin typeface="Courier New" pitchFamily="49" charset="0"/>
                  <a:ea typeface="宋体" pitchFamily="2" charset="-122"/>
                </a:rPr>
                <a:t>a</a:t>
              </a:r>
              <a:r>
                <a:rPr kumimoji="0" lang="en-US" altLang="zh-CN" baseline="-25000" dirty="0">
                  <a:latin typeface="Courier New" pitchFamily="49" charset="0"/>
                  <a:ea typeface="宋体" pitchFamily="2" charset="-122"/>
                </a:rPr>
                <a:t>i-1</a:t>
              </a:r>
            </a:p>
          </p:txBody>
        </p:sp>
        <p:sp>
          <p:nvSpPr>
            <p:cNvPr id="30741" name="Rectangle 6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8240713" y="2276475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1919288" y="3716338"/>
            <a:ext cx="263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④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head = p;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1919288" y="5266054"/>
            <a:ext cx="7740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宋体" pitchFamily="2" charset="-122"/>
                <a:ea typeface="宋体" pitchFamily="2" charset="-122"/>
              </a:rPr>
              <a:t>② 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p = </a:t>
            </a:r>
            <a:r>
              <a:rPr kumimoji="0" lang="en-US" altLang="zh-CN" sz="2800" dirty="0" err="1">
                <a:latin typeface="Courier New" pitchFamily="49" charset="0"/>
                <a:ea typeface="宋体" pitchFamily="2" charset="-122"/>
              </a:rPr>
              <a:t>malloc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(</a:t>
            </a:r>
            <a:r>
              <a:rPr kumimoji="0" lang="en-US" altLang="zh-CN" sz="2800" dirty="0" err="1">
                <a:latin typeface="Courier New" pitchFamily="49" charset="0"/>
                <a:ea typeface="宋体" pitchFamily="2" charset="-122"/>
              </a:rPr>
              <a:t>sizeof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 (</a:t>
            </a:r>
            <a:r>
              <a:rPr kumimoji="0" lang="en-US" altLang="zh-CN" sz="2800" dirty="0" err="1">
                <a:latin typeface="Courier New" pitchFamily="49" charset="0"/>
                <a:ea typeface="宋体" pitchFamily="2" charset="-122"/>
              </a:rPr>
              <a:t>struct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 node));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</a:t>
            </a:r>
            <a:r>
              <a:rPr kumimoji="0"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p-&gt;data = a[</a:t>
            </a:r>
            <a:r>
              <a:rPr kumimoji="0" lang="en-US" altLang="zh-CN" sz="2800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]; 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1919288" y="1647827"/>
            <a:ext cx="454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宋体" pitchFamily="2" charset="-122"/>
                <a:ea typeface="宋体" pitchFamily="2" charset="-122"/>
              </a:rPr>
              <a:t>① 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for(</a:t>
            </a:r>
            <a:r>
              <a:rPr kumimoji="0" lang="en-US" altLang="zh-CN" sz="2800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=0; </a:t>
            </a:r>
            <a:r>
              <a:rPr kumimoji="0" lang="en-US" altLang="zh-CN" sz="2800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&lt;n; </a:t>
            </a:r>
            <a:r>
              <a:rPr kumimoji="0" lang="en-US" altLang="zh-CN" sz="2800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++)</a:t>
            </a:r>
          </a:p>
        </p:txBody>
      </p:sp>
      <p:sp>
        <p:nvSpPr>
          <p:cNvPr id="30729" name="Line 11"/>
          <p:cNvSpPr>
            <a:spLocks noChangeShapeType="1"/>
          </p:cNvSpPr>
          <p:nvPr/>
        </p:nvSpPr>
        <p:spPr bwMode="auto">
          <a:xfrm>
            <a:off x="7472364" y="2700338"/>
            <a:ext cx="719137" cy="0"/>
          </a:xfrm>
          <a:prstGeom prst="line">
            <a:avLst/>
          </a:prstGeom>
          <a:ln>
            <a:headEnd type="oval" w="med" len="med"/>
            <a:tailEnd type="stealth" w="lg" len="lg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71372" name="Line 12"/>
          <p:cNvSpPr>
            <a:spLocks noChangeShapeType="1"/>
          </p:cNvSpPr>
          <p:nvPr/>
        </p:nvSpPr>
        <p:spPr bwMode="auto">
          <a:xfrm>
            <a:off x="4376738" y="2700338"/>
            <a:ext cx="2303462" cy="0"/>
          </a:xfrm>
          <a:prstGeom prst="line">
            <a:avLst/>
          </a:prstGeom>
          <a:ln>
            <a:headEnd/>
            <a:tailEnd type="stealth" w="lg" len="lg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271373" name="Group 13"/>
          <p:cNvGrpSpPr>
            <a:grpSpLocks/>
          </p:cNvGrpSpPr>
          <p:nvPr/>
        </p:nvGrpSpPr>
        <p:grpSpPr bwMode="auto">
          <a:xfrm>
            <a:off x="5167313" y="3476625"/>
            <a:ext cx="1008062" cy="1536700"/>
            <a:chOff x="2335" y="2377"/>
            <a:chExt cx="635" cy="968"/>
          </a:xfrm>
        </p:grpSpPr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2517" y="3012"/>
              <a:ext cx="256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p</a:t>
              </a:r>
            </a:p>
          </p:txBody>
        </p:sp>
        <p:grpSp>
          <p:nvGrpSpPr>
            <p:cNvPr id="30736" name="Group 15"/>
            <p:cNvGrpSpPr>
              <a:grpSpLocks/>
            </p:cNvGrpSpPr>
            <p:nvPr/>
          </p:nvGrpSpPr>
          <p:grpSpPr bwMode="auto">
            <a:xfrm>
              <a:off x="2335" y="2377"/>
              <a:ext cx="635" cy="363"/>
              <a:chOff x="1837" y="1706"/>
              <a:chExt cx="635" cy="363"/>
            </a:xfrm>
          </p:grpSpPr>
          <p:sp>
            <p:nvSpPr>
              <p:cNvPr id="30738" name="Rectangle 16"/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363" cy="3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 dirty="0" err="1">
                    <a:latin typeface="Courier New" pitchFamily="49" charset="0"/>
                    <a:ea typeface="宋体" pitchFamily="2" charset="-122"/>
                  </a:rPr>
                  <a:t>a</a:t>
                </a:r>
                <a:r>
                  <a:rPr kumimoji="0" lang="en-US" altLang="zh-CN" sz="2800" baseline="-25000" dirty="0" err="1">
                    <a:latin typeface="Courier New" pitchFamily="49" charset="0"/>
                    <a:ea typeface="宋体" pitchFamily="2" charset="-122"/>
                  </a:rPr>
                  <a:t>i</a:t>
                </a:r>
                <a:endParaRPr kumimoji="0" lang="en-US" altLang="zh-CN" sz="2800" baseline="-25000" dirty="0"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0739" name="Rectangle 17"/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272" cy="3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>
                  <a:latin typeface="Courier New" pitchFamily="49" charset="0"/>
                  <a:ea typeface="宋体" pitchFamily="2" charset="-122"/>
                </a:endParaRPr>
              </a:p>
            </p:txBody>
          </p:sp>
        </p:grpSp>
        <p:sp>
          <p:nvSpPr>
            <p:cNvPr id="30737" name="Line 18"/>
            <p:cNvSpPr>
              <a:spLocks noChangeShapeType="1"/>
            </p:cNvSpPr>
            <p:nvPr/>
          </p:nvSpPr>
          <p:spPr bwMode="auto">
            <a:xfrm>
              <a:off x="2653" y="2740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1379" name="Text Box 19"/>
          <p:cNvSpPr txBox="1">
            <a:spLocks noChangeArrowheads="1"/>
          </p:cNvSpPr>
          <p:nvPr/>
        </p:nvSpPr>
        <p:spPr bwMode="auto">
          <a:xfrm>
            <a:off x="6808042" y="3723261"/>
            <a:ext cx="391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宋体" pitchFamily="2" charset="-122"/>
                <a:ea typeface="宋体" pitchFamily="2" charset="-122"/>
              </a:rPr>
              <a:t>③ </a:t>
            </a:r>
            <a:r>
              <a:rPr kumimoji="0" lang="en-US" altLang="zh-CN" sz="2800" dirty="0">
                <a:latin typeface="Courier New" pitchFamily="49" charset="0"/>
                <a:ea typeface="宋体" pitchFamily="2" charset="-122"/>
              </a:rPr>
              <a:t>p-&gt;next = head;</a:t>
            </a:r>
          </a:p>
        </p:txBody>
      </p:sp>
      <p:sp>
        <p:nvSpPr>
          <p:cNvPr id="271380" name="Freeform 20"/>
          <p:cNvSpPr>
            <a:spLocks/>
          </p:cNvSpPr>
          <p:nvPr/>
        </p:nvSpPr>
        <p:spPr bwMode="auto">
          <a:xfrm>
            <a:off x="5961063" y="2987676"/>
            <a:ext cx="1079500" cy="792163"/>
          </a:xfrm>
          <a:custGeom>
            <a:avLst/>
            <a:gdLst>
              <a:gd name="T0" fmla="*/ 0 w 680"/>
              <a:gd name="T1" fmla="*/ 2147483647 h 499"/>
              <a:gd name="T2" fmla="*/ 2147483647 w 680"/>
              <a:gd name="T3" fmla="*/ 2147483647 h 499"/>
              <a:gd name="T4" fmla="*/ 2147483647 w 680"/>
              <a:gd name="T5" fmla="*/ 0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0" h="499">
                <a:moveTo>
                  <a:pt x="0" y="499"/>
                </a:moveTo>
                <a:cubicBezTo>
                  <a:pt x="125" y="495"/>
                  <a:pt x="250" y="492"/>
                  <a:pt x="363" y="409"/>
                </a:cubicBezTo>
                <a:cubicBezTo>
                  <a:pt x="476" y="326"/>
                  <a:pt x="578" y="163"/>
                  <a:pt x="680" y="0"/>
                </a:cubicBezTo>
              </a:path>
            </a:pathLst>
          </a:custGeom>
          <a:ln>
            <a:headEnd type="oval" w="med" len="med"/>
            <a:tailEnd type="stealth" w="lg" len="lg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71381" name="Freeform 21"/>
          <p:cNvSpPr>
            <a:spLocks/>
          </p:cNvSpPr>
          <p:nvPr/>
        </p:nvSpPr>
        <p:spPr bwMode="auto">
          <a:xfrm>
            <a:off x="4087814" y="2844800"/>
            <a:ext cx="1081087" cy="935038"/>
          </a:xfrm>
          <a:custGeom>
            <a:avLst/>
            <a:gdLst>
              <a:gd name="T0" fmla="*/ 0 w 454"/>
              <a:gd name="T1" fmla="*/ 0 h 680"/>
              <a:gd name="T2" fmla="*/ 2147483647 w 454"/>
              <a:gd name="T3" fmla="*/ 2147483647 h 680"/>
              <a:gd name="T4" fmla="*/ 2147483647 w 454"/>
              <a:gd name="T5" fmla="*/ 2147483647 h 6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680">
                <a:moveTo>
                  <a:pt x="0" y="0"/>
                </a:moveTo>
                <a:cubicBezTo>
                  <a:pt x="30" y="215"/>
                  <a:pt x="60" y="431"/>
                  <a:pt x="136" y="544"/>
                </a:cubicBezTo>
                <a:cubicBezTo>
                  <a:pt x="212" y="657"/>
                  <a:pt x="333" y="668"/>
                  <a:pt x="454" y="680"/>
                </a:cubicBezTo>
              </a:path>
            </a:pathLst>
          </a:custGeom>
          <a:ln>
            <a:headEnd type="none" w="med" len="med"/>
            <a:tailEnd type="stealth" w="lg" len="lg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7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7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8" grpId="0"/>
      <p:bldP spid="271369" grpId="0"/>
      <p:bldP spid="271370" grpId="0"/>
      <p:bldP spid="271372" grpId="0" animBg="1"/>
      <p:bldP spid="271379" grpId="0"/>
      <p:bldP spid="271380" grpId="0" animBg="1"/>
      <p:bldP spid="2713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0" dirty="0" smtClean="0"/>
              <a:t>代码示例：头插法建立链表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8678" y="1772229"/>
            <a:ext cx="5181600" cy="4525919"/>
          </a:xfrm>
        </p:spPr>
        <p:txBody>
          <a:bodyPr/>
          <a:lstStyle/>
          <a:p>
            <a:pPr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Times New Roman" pitchFamily="18" charset="0"/>
              </a:rPr>
              <a:t>#define LEN </a:t>
            </a:r>
            <a:r>
              <a:rPr lang="en-US" altLang="zh-CN" sz="2000" b="1" dirty="0" err="1">
                <a:latin typeface="Times New Roman" pitchFamily="18" charset="0"/>
              </a:rPr>
              <a:t>sizeof</a:t>
            </a:r>
            <a:r>
              <a:rPr lang="en-US" altLang="zh-CN" sz="2000" b="1" dirty="0">
                <a:latin typeface="Times New Roman" pitchFamily="18" charset="0"/>
              </a:rPr>
              <a:t> (</a:t>
            </a:r>
            <a:r>
              <a:rPr lang="en-US" altLang="zh-CN" sz="2000" b="1" dirty="0" err="1">
                <a:latin typeface="Times New Roman" pitchFamily="18" charset="0"/>
              </a:rPr>
              <a:t>struct</a:t>
            </a:r>
            <a:r>
              <a:rPr lang="en-US" altLang="zh-CN" sz="2000" b="1" dirty="0">
                <a:latin typeface="Times New Roman" pitchFamily="18" charset="0"/>
              </a:rPr>
              <a:t> student)</a:t>
            </a:r>
            <a:endParaRPr lang="en-US" altLang="zh-CN" sz="2000" dirty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endParaRPr lang="en-US" altLang="zh-CN" sz="2000" b="1" dirty="0" smtClean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b="1" dirty="0" err="1" smtClean="0">
                <a:latin typeface="Times New Roman" pitchFamily="18" charset="0"/>
              </a:rPr>
              <a:t>struct</a:t>
            </a:r>
            <a:r>
              <a:rPr lang="en-US" altLang="zh-CN" sz="2000" b="1" dirty="0" smtClean="0">
                <a:latin typeface="Times New Roman" pitchFamily="18" charset="0"/>
              </a:rPr>
              <a:t> student {</a:t>
            </a:r>
            <a:endParaRPr lang="en-US" altLang="zh-CN" sz="2000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	</a:t>
            </a:r>
            <a:r>
              <a:rPr lang="en-US" altLang="zh-CN" sz="2000" b="1" dirty="0" err="1" smtClean="0">
                <a:latin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</a:rPr>
              <a:t>num</a:t>
            </a:r>
            <a:r>
              <a:rPr lang="en-US" altLang="zh-CN" sz="2000" b="1" dirty="0">
                <a:latin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	</a:t>
            </a:r>
            <a:r>
              <a:rPr lang="en-US" altLang="zh-CN" sz="2000" b="1" dirty="0" err="1" smtClean="0">
                <a:latin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age;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	... </a:t>
            </a:r>
            <a:r>
              <a:rPr lang="en-US" altLang="zh-CN" sz="2000" b="1" dirty="0">
                <a:latin typeface="Times New Roman" pitchFamily="18" charset="0"/>
              </a:rPr>
              <a:t>...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	</a:t>
            </a:r>
            <a:r>
              <a:rPr lang="en-US" altLang="zh-CN" sz="2000" b="1" dirty="0" err="1" smtClean="0">
                <a:latin typeface="Times New Roman" pitchFamily="18" charset="0"/>
              </a:rPr>
              <a:t>struct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student * next;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} </a:t>
            </a:r>
            <a:r>
              <a:rPr lang="en-US" altLang="zh-CN" sz="2000" b="1" dirty="0">
                <a:latin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None/>
            </a:pPr>
            <a:endParaRPr lang="en-US" altLang="zh-CN" sz="2000" b="1" dirty="0" smtClean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None/>
            </a:pPr>
            <a:endParaRPr lang="en-US" altLang="zh-CN" sz="2000" dirty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b="1" dirty="0" err="1" smtClean="0">
                <a:latin typeface="Times New Roman" pitchFamily="18" charset="0"/>
              </a:rPr>
              <a:t>typedef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</a:rPr>
              <a:t>struct</a:t>
            </a:r>
            <a:r>
              <a:rPr lang="en-US" altLang="zh-CN" sz="2000" b="1" dirty="0">
                <a:latin typeface="Times New Roman" pitchFamily="18" charset="0"/>
              </a:rPr>
              <a:t> student 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</a:rPr>
              <a:t>StuTYPE</a:t>
            </a:r>
            <a:r>
              <a:rPr lang="en-US" altLang="zh-CN" sz="2000" b="1" dirty="0">
                <a:latin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18042" y="1772229"/>
            <a:ext cx="6129200" cy="4525919"/>
          </a:xfrm>
        </p:spPr>
        <p:txBody>
          <a:bodyPr/>
          <a:lstStyle/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 err="1" smtClean="0">
                <a:latin typeface="Helvetica" pitchFamily="34" charset="0"/>
              </a:rPr>
              <a:t>StuTYPE</a:t>
            </a:r>
            <a:r>
              <a:rPr lang="en-US" altLang="zh-CN" sz="2000" dirty="0" smtClean="0">
                <a:latin typeface="Helvetica" pitchFamily="34" charset="0"/>
              </a:rPr>
              <a:t> </a:t>
            </a:r>
            <a:r>
              <a:rPr lang="en-US" altLang="zh-CN" sz="2000" dirty="0">
                <a:latin typeface="Helvetica" pitchFamily="34" charset="0"/>
              </a:rPr>
              <a:t>*</a:t>
            </a:r>
            <a:r>
              <a:rPr lang="en-US" altLang="zh-CN" sz="2000" dirty="0" smtClean="0">
                <a:latin typeface="Helvetica" pitchFamily="34" charset="0"/>
              </a:rPr>
              <a:t>create ( </a:t>
            </a:r>
            <a:r>
              <a:rPr lang="en-US" altLang="zh-CN" sz="2000" dirty="0" err="1" smtClean="0">
                <a:latin typeface="Helvetica" pitchFamily="34" charset="0"/>
              </a:rPr>
              <a:t>int</a:t>
            </a:r>
            <a:r>
              <a:rPr lang="en-US" altLang="zh-CN" sz="2000" dirty="0" smtClean="0">
                <a:latin typeface="Helvetica" pitchFamily="34" charset="0"/>
              </a:rPr>
              <a:t>  n )</a:t>
            </a:r>
            <a:endParaRPr lang="en-US" altLang="zh-CN" sz="2000" dirty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{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</a:t>
            </a:r>
            <a:r>
              <a:rPr lang="en-US" altLang="zh-CN" sz="2000" dirty="0" err="1" smtClean="0">
                <a:latin typeface="Helvetica" pitchFamily="34" charset="0"/>
              </a:rPr>
              <a:t>StuTYPE</a:t>
            </a:r>
            <a:r>
              <a:rPr lang="en-US" altLang="zh-CN" sz="2000" dirty="0" smtClean="0">
                <a:latin typeface="Helvetica" pitchFamily="34" charset="0"/>
              </a:rPr>
              <a:t> </a:t>
            </a:r>
            <a:r>
              <a:rPr lang="en-US" altLang="zh-CN" sz="2000" dirty="0">
                <a:latin typeface="Helvetica" pitchFamily="34" charset="0"/>
              </a:rPr>
              <a:t>*head=NULL, *</a:t>
            </a:r>
            <a:r>
              <a:rPr lang="en-US" altLang="zh-CN" sz="2000" dirty="0" err="1">
                <a:latin typeface="Helvetica" pitchFamily="34" charset="0"/>
              </a:rPr>
              <a:t>pnew</a:t>
            </a:r>
            <a:r>
              <a:rPr lang="en-US" altLang="zh-CN" sz="2000" dirty="0">
                <a:latin typeface="Helvetica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</a:t>
            </a:r>
            <a:r>
              <a:rPr lang="en-US" altLang="zh-CN" sz="2000" dirty="0" err="1">
                <a:latin typeface="Helvetica" pitchFamily="34" charset="0"/>
              </a:rPr>
              <a:t>int</a:t>
            </a:r>
            <a:r>
              <a:rPr lang="en-US" altLang="zh-CN" sz="2000" dirty="0">
                <a:latin typeface="Helvetica" pitchFamily="34" charset="0"/>
              </a:rPr>
              <a:t> </a:t>
            </a:r>
            <a:r>
              <a:rPr lang="en-US" altLang="zh-CN" sz="2000" dirty="0" err="1">
                <a:latin typeface="Helvetica" pitchFamily="34" charset="0"/>
              </a:rPr>
              <a:t>i</a:t>
            </a:r>
            <a:r>
              <a:rPr lang="en-US" altLang="zh-CN" sz="2000" dirty="0">
                <a:latin typeface="Helvetica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None/>
            </a:pPr>
            <a:endParaRPr lang="en-US" altLang="zh-CN" sz="2000" dirty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for(</a:t>
            </a:r>
            <a:r>
              <a:rPr lang="en-US" altLang="zh-CN" sz="2000" dirty="0" err="1">
                <a:latin typeface="Helvetica" pitchFamily="34" charset="0"/>
              </a:rPr>
              <a:t>i</a:t>
            </a:r>
            <a:r>
              <a:rPr lang="en-US" altLang="zh-CN" sz="2000" dirty="0">
                <a:latin typeface="Helvetica" pitchFamily="34" charset="0"/>
              </a:rPr>
              <a:t>=0;i&lt;</a:t>
            </a:r>
            <a:r>
              <a:rPr lang="en-US" altLang="zh-CN" sz="2000" dirty="0" err="1">
                <a:latin typeface="Helvetica" pitchFamily="34" charset="0"/>
              </a:rPr>
              <a:t>n;i</a:t>
            </a:r>
            <a:r>
              <a:rPr lang="en-US" altLang="zh-CN" sz="2000" dirty="0">
                <a:latin typeface="Helvetica" pitchFamily="34" charset="0"/>
              </a:rPr>
              <a:t>++)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{    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  </a:t>
            </a:r>
            <a:r>
              <a:rPr lang="en-US" altLang="zh-CN" sz="2000" dirty="0" err="1">
                <a:latin typeface="Helvetica" pitchFamily="34" charset="0"/>
              </a:rPr>
              <a:t>pnew</a:t>
            </a:r>
            <a:r>
              <a:rPr lang="en-US" altLang="zh-CN" sz="2000" dirty="0" smtClean="0">
                <a:latin typeface="Helvetica" pitchFamily="34" charset="0"/>
              </a:rPr>
              <a:t>=(</a:t>
            </a:r>
            <a:r>
              <a:rPr lang="en-US" altLang="zh-CN" sz="2000" dirty="0" err="1" smtClean="0">
                <a:latin typeface="Helvetica" pitchFamily="34" charset="0"/>
              </a:rPr>
              <a:t>StuTYPE</a:t>
            </a:r>
            <a:r>
              <a:rPr lang="en-US" altLang="zh-CN" sz="2000" dirty="0">
                <a:latin typeface="Helvetica" pitchFamily="34" charset="0"/>
              </a:rPr>
              <a:t>*) </a:t>
            </a:r>
            <a:r>
              <a:rPr lang="en-US" altLang="zh-CN" sz="2000" dirty="0" err="1">
                <a:latin typeface="Helvetica" pitchFamily="34" charset="0"/>
              </a:rPr>
              <a:t>malloc</a:t>
            </a:r>
            <a:r>
              <a:rPr lang="en-US" altLang="zh-CN" sz="2000" dirty="0">
                <a:latin typeface="Helvetica" pitchFamily="34" charset="0"/>
              </a:rPr>
              <a:t>(LEN);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  </a:t>
            </a:r>
            <a:r>
              <a:rPr lang="en-US" altLang="zh-CN" sz="2000" dirty="0" err="1">
                <a:latin typeface="Helvetica" pitchFamily="34" charset="0"/>
              </a:rPr>
              <a:t>printf</a:t>
            </a:r>
            <a:r>
              <a:rPr lang="en-US" altLang="zh-CN" sz="2000" dirty="0">
                <a:latin typeface="Helvetica" pitchFamily="34" charset="0"/>
              </a:rPr>
              <a:t>("input Number and  Age\n");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  </a:t>
            </a:r>
            <a:r>
              <a:rPr lang="en-US" altLang="zh-CN" sz="2000" dirty="0" err="1">
                <a:latin typeface="Helvetica" pitchFamily="34" charset="0"/>
              </a:rPr>
              <a:t>scanf</a:t>
            </a:r>
            <a:r>
              <a:rPr lang="en-US" altLang="zh-CN" sz="2000" dirty="0">
                <a:latin typeface="Helvetica" pitchFamily="34" charset="0"/>
              </a:rPr>
              <a:t>("%</a:t>
            </a:r>
            <a:r>
              <a:rPr lang="en-US" altLang="zh-CN" sz="2000" dirty="0" err="1">
                <a:latin typeface="Helvetica" pitchFamily="34" charset="0"/>
              </a:rPr>
              <a:t>d%d</a:t>
            </a:r>
            <a:r>
              <a:rPr lang="en-US" altLang="zh-CN" sz="2000" dirty="0">
                <a:latin typeface="Helvetica" pitchFamily="34" charset="0"/>
              </a:rPr>
              <a:t>" ,  &amp;</a:t>
            </a:r>
            <a:r>
              <a:rPr lang="en-US" altLang="zh-CN" sz="2000" dirty="0" err="1">
                <a:latin typeface="Helvetica" pitchFamily="34" charset="0"/>
              </a:rPr>
              <a:t>pnew</a:t>
            </a:r>
            <a:r>
              <a:rPr lang="en-US" altLang="zh-CN" sz="2000" dirty="0">
                <a:latin typeface="Helvetica" pitchFamily="34" charset="0"/>
              </a:rPr>
              <a:t>-&gt;</a:t>
            </a:r>
            <a:r>
              <a:rPr lang="en-US" altLang="zh-CN" sz="2000" dirty="0" err="1">
                <a:latin typeface="Helvetica" pitchFamily="34" charset="0"/>
              </a:rPr>
              <a:t>num</a:t>
            </a:r>
            <a:r>
              <a:rPr lang="en-US" altLang="zh-CN" sz="2000" dirty="0">
                <a:latin typeface="Helvetica" pitchFamily="34" charset="0"/>
              </a:rPr>
              <a:t>, </a:t>
            </a:r>
            <a:r>
              <a:rPr lang="en-US" altLang="zh-CN" sz="2000" dirty="0" smtClean="0">
                <a:latin typeface="Helvetica" pitchFamily="34" charset="0"/>
              </a:rPr>
              <a:t>&amp;</a:t>
            </a:r>
            <a:r>
              <a:rPr lang="en-US" altLang="zh-CN" sz="2000" dirty="0" err="1">
                <a:latin typeface="Helvetica" pitchFamily="34" charset="0"/>
              </a:rPr>
              <a:t>pnew</a:t>
            </a:r>
            <a:r>
              <a:rPr lang="en-US" altLang="zh-CN" sz="2000" dirty="0">
                <a:latin typeface="Helvetica" pitchFamily="34" charset="0"/>
              </a:rPr>
              <a:t>-&gt;age);          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  </a:t>
            </a:r>
            <a:r>
              <a:rPr lang="en-US" altLang="zh-CN" sz="2000" dirty="0" err="1">
                <a:latin typeface="Helvetica" pitchFamily="34" charset="0"/>
              </a:rPr>
              <a:t>pnew</a:t>
            </a:r>
            <a:r>
              <a:rPr lang="en-US" altLang="zh-CN" sz="2000" dirty="0">
                <a:latin typeface="Helvetica" pitchFamily="34" charset="0"/>
              </a:rPr>
              <a:t>-&gt;next = head;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  head = </a:t>
            </a:r>
            <a:r>
              <a:rPr lang="en-US" altLang="zh-CN" sz="2000" dirty="0" err="1">
                <a:latin typeface="Helvetica" pitchFamily="34" charset="0"/>
              </a:rPr>
              <a:t>pnew</a:t>
            </a:r>
            <a:r>
              <a:rPr lang="en-US" altLang="zh-CN" sz="2000" dirty="0">
                <a:latin typeface="Helvetica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}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    return(head);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2000" dirty="0">
                <a:latin typeface="Helvetica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77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建立链表 </a:t>
            </a:r>
            <a:r>
              <a:rPr lang="en-US" altLang="zh-CN" sz="36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zh-CN" altLang="en-US" sz="36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尾插法：从</a:t>
            </a:r>
            <a:r>
              <a:rPr lang="zh-CN" altLang="en-US" sz="36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链头到链尾</a:t>
            </a:r>
            <a:r>
              <a:rPr lang="en-US" altLang="zh-CN" sz="36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en-US" altLang="zh-CN" sz="360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3813176" y="3284538"/>
            <a:ext cx="1008063" cy="576262"/>
            <a:chOff x="2154" y="2196"/>
            <a:chExt cx="635" cy="363"/>
          </a:xfrm>
        </p:grpSpPr>
        <p:sp>
          <p:nvSpPr>
            <p:cNvPr id="32792" name="Rectangle 4"/>
            <p:cNvSpPr>
              <a:spLocks noChangeArrowheads="1"/>
            </p:cNvSpPr>
            <p:nvPr/>
          </p:nvSpPr>
          <p:spPr bwMode="auto">
            <a:xfrm>
              <a:off x="2154" y="2196"/>
              <a:ext cx="363" cy="36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a</a:t>
              </a:r>
              <a:r>
                <a:rPr kumimoji="0" lang="en-US" altLang="zh-CN" baseline="-25000">
                  <a:latin typeface="Courier New" pitchFamily="49" charset="0"/>
                  <a:ea typeface="宋体" pitchFamily="2" charset="-122"/>
                </a:rPr>
                <a:t>i-1</a:t>
              </a:r>
            </a:p>
          </p:txBody>
        </p:sp>
        <p:sp>
          <p:nvSpPr>
            <p:cNvPr id="32793" name="Rectangle 5"/>
            <p:cNvSpPr>
              <a:spLocks noChangeArrowheads="1"/>
            </p:cNvSpPr>
            <p:nvPr/>
          </p:nvSpPr>
          <p:spPr bwMode="auto">
            <a:xfrm>
              <a:off x="2517" y="2196"/>
              <a:ext cx="272" cy="36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^</a:t>
              </a:r>
            </a:p>
          </p:txBody>
        </p:sp>
      </p:grp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2566988" y="3148013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2566989" y="4149726"/>
            <a:ext cx="327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④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p-&gt;next = q;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2566988" y="5084763"/>
            <a:ext cx="7740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②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q = malloc(sizeof (struct node));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</a:t>
            </a:r>
            <a:r>
              <a:rPr kumimoji="0" lang="en-US" altLang="zh-CN" sz="280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q-&gt;data = a[i]; 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2324101" y="1700213"/>
            <a:ext cx="454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①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for(i=0; i&lt;n; i++)</a:t>
            </a:r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3094039" y="3571875"/>
            <a:ext cx="719137" cy="0"/>
          </a:xfrm>
          <a:prstGeom prst="line">
            <a:avLst/>
          </a:prstGeom>
          <a:ln>
            <a:headEnd/>
            <a:tailEnd type="stealth" w="lg" len="lg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5829301" y="3284538"/>
            <a:ext cx="1008063" cy="1536700"/>
            <a:chOff x="3423" y="2190"/>
            <a:chExt cx="635" cy="968"/>
          </a:xfrm>
        </p:grpSpPr>
        <p:sp>
          <p:nvSpPr>
            <p:cNvPr id="32787" name="Rectangle 12"/>
            <p:cNvSpPr>
              <a:spLocks noChangeArrowheads="1"/>
            </p:cNvSpPr>
            <p:nvPr/>
          </p:nvSpPr>
          <p:spPr bwMode="auto">
            <a:xfrm>
              <a:off x="3423" y="2190"/>
              <a:ext cx="363" cy="36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a</a:t>
              </a:r>
              <a:r>
                <a:rPr kumimoji="0" lang="en-US" altLang="zh-CN" sz="2800" baseline="-25000">
                  <a:latin typeface="Courier New" pitchFamily="49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32788" name="Rectangle 13"/>
            <p:cNvSpPr>
              <a:spLocks noChangeArrowheads="1"/>
            </p:cNvSpPr>
            <p:nvPr/>
          </p:nvSpPr>
          <p:spPr bwMode="auto">
            <a:xfrm>
              <a:off x="3786" y="2190"/>
              <a:ext cx="272" cy="36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^</a:t>
              </a:r>
            </a:p>
          </p:txBody>
        </p:sp>
        <p:grpSp>
          <p:nvGrpSpPr>
            <p:cNvPr id="32789" name="Group 14"/>
            <p:cNvGrpSpPr>
              <a:grpSpLocks/>
            </p:cNvGrpSpPr>
            <p:nvPr/>
          </p:nvGrpSpPr>
          <p:grpSpPr bwMode="auto">
            <a:xfrm>
              <a:off x="3605" y="2553"/>
              <a:ext cx="256" cy="605"/>
              <a:chOff x="3243" y="2553"/>
              <a:chExt cx="256" cy="605"/>
            </a:xfrm>
          </p:grpSpPr>
          <p:sp>
            <p:nvSpPr>
              <p:cNvPr id="32790" name="Text Box 15"/>
              <p:cNvSpPr txBox="1">
                <a:spLocks noChangeArrowheads="1"/>
              </p:cNvSpPr>
              <p:nvPr/>
            </p:nvSpPr>
            <p:spPr bwMode="auto">
              <a:xfrm>
                <a:off x="3243" y="2825"/>
                <a:ext cx="256" cy="333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>
                    <a:latin typeface="Courier New" pitchFamily="49" charset="0"/>
                    <a:ea typeface="宋体" pitchFamily="2" charset="-122"/>
                  </a:rPr>
                  <a:t>q</a:t>
                </a:r>
              </a:p>
            </p:txBody>
          </p:sp>
          <p:sp>
            <p:nvSpPr>
              <p:cNvPr id="32791" name="Line 16"/>
              <p:cNvSpPr>
                <a:spLocks noChangeShapeType="1"/>
              </p:cNvSpPr>
              <p:nvPr/>
            </p:nvSpPr>
            <p:spPr bwMode="auto">
              <a:xfrm>
                <a:off x="3379" y="2553"/>
                <a:ext cx="0" cy="363"/>
              </a:xfrm>
              <a:prstGeom prst="line">
                <a:avLst/>
              </a:prstGeom>
              <a:ln>
                <a:headEnd type="stealth" w="lg" len="lg"/>
                <a:tailEnd type="none" w="lg" len="lg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6527800" y="4076701"/>
            <a:ext cx="391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③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q-&gt;next = NULL;</a:t>
            </a:r>
          </a:p>
        </p:txBody>
      </p:sp>
      <p:grpSp>
        <p:nvGrpSpPr>
          <p:cNvPr id="273426" name="Group 18"/>
          <p:cNvGrpSpPr>
            <a:grpSpLocks/>
          </p:cNvGrpSpPr>
          <p:nvPr/>
        </p:nvGrpSpPr>
        <p:grpSpPr bwMode="auto">
          <a:xfrm>
            <a:off x="4102101" y="2205038"/>
            <a:ext cx="396875" cy="1079500"/>
            <a:chOff x="2336" y="1480"/>
            <a:chExt cx="250" cy="680"/>
          </a:xfrm>
        </p:grpSpPr>
        <p:sp>
          <p:nvSpPr>
            <p:cNvPr id="32785" name="Text Box 19"/>
            <p:cNvSpPr txBox="1">
              <a:spLocks noChangeArrowheads="1"/>
            </p:cNvSpPr>
            <p:nvPr/>
          </p:nvSpPr>
          <p:spPr bwMode="auto">
            <a:xfrm>
              <a:off x="2336" y="1480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32786" name="Line 20"/>
            <p:cNvSpPr>
              <a:spLocks noChangeShapeType="1"/>
            </p:cNvSpPr>
            <p:nvPr/>
          </p:nvSpPr>
          <p:spPr bwMode="auto">
            <a:xfrm>
              <a:off x="2472" y="1797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3429" name="Group 21"/>
          <p:cNvGrpSpPr>
            <a:grpSpLocks/>
          </p:cNvGrpSpPr>
          <p:nvPr/>
        </p:nvGrpSpPr>
        <p:grpSpPr bwMode="auto">
          <a:xfrm>
            <a:off x="4460876" y="3429001"/>
            <a:ext cx="1368425" cy="360363"/>
            <a:chOff x="2562" y="2251"/>
            <a:chExt cx="862" cy="227"/>
          </a:xfrm>
        </p:grpSpPr>
        <p:sp>
          <p:nvSpPr>
            <p:cNvPr id="32783" name="Rectangle 22"/>
            <p:cNvSpPr>
              <a:spLocks noChangeArrowheads="1"/>
            </p:cNvSpPr>
            <p:nvPr/>
          </p:nvSpPr>
          <p:spPr bwMode="auto">
            <a:xfrm>
              <a:off x="2562" y="2251"/>
              <a:ext cx="182" cy="227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  <p:sp>
          <p:nvSpPr>
            <p:cNvPr id="32784" name="Line 23"/>
            <p:cNvSpPr>
              <a:spLocks noChangeShapeType="1"/>
            </p:cNvSpPr>
            <p:nvPr/>
          </p:nvSpPr>
          <p:spPr bwMode="auto">
            <a:xfrm>
              <a:off x="2654" y="2341"/>
              <a:ext cx="770" cy="0"/>
            </a:xfrm>
            <a:prstGeom prst="line">
              <a:avLst/>
            </a:prstGeom>
            <a:ln>
              <a:headEnd type="oval" w="med" len="med"/>
              <a:tailEnd type="stealth" w="lg" len="lg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527800" y="3357563"/>
            <a:ext cx="215900" cy="431800"/>
          </a:xfrm>
          <a:prstGeom prst="rect">
            <a:avLst/>
          </a:prstGeom>
          <a:ln/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7248526" y="2492376"/>
            <a:ext cx="199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⑤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p = q;</a:t>
            </a:r>
          </a:p>
        </p:txBody>
      </p:sp>
    </p:spTree>
    <p:extLst>
      <p:ext uri="{BB962C8B-B14F-4D97-AF65-F5344CB8AC3E}">
        <p14:creationId xmlns:p14="http://schemas.microsoft.com/office/powerpoint/2010/main" val="49802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15873 0.0050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5" grpId="0"/>
      <p:bldP spid="273416" grpId="0"/>
      <p:bldP spid="273417" grpId="0"/>
      <p:bldP spid="273425" grpId="0"/>
      <p:bldP spid="273432" grpId="0" animBg="1"/>
      <p:bldP spid="2734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遍历链表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3482976" y="4148138"/>
            <a:ext cx="5048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928938" y="3716338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4008438" y="3860801"/>
            <a:ext cx="1008062" cy="576263"/>
            <a:chOff x="1837" y="1706"/>
            <a:chExt cx="635" cy="363"/>
          </a:xfrm>
        </p:grpSpPr>
        <p:sp>
          <p:nvSpPr>
            <p:cNvPr id="33815" name="Rectangle 6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a</a:t>
              </a:r>
              <a:r>
                <a:rPr kumimoji="0" lang="en-US" altLang="zh-CN" baseline="-25000">
                  <a:latin typeface="Courier New" pitchFamily="49" charset="0"/>
                  <a:ea typeface="宋体" pitchFamily="2" charset="-122"/>
                </a:rPr>
                <a:t>i-1</a:t>
              </a:r>
            </a:p>
          </p:txBody>
        </p:sp>
        <p:sp>
          <p:nvSpPr>
            <p:cNvPr id="33816" name="Rectangle 7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baseline="-25000"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4800600" y="4148138"/>
            <a:ext cx="719138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5521326" y="3860801"/>
            <a:ext cx="1509713" cy="576263"/>
            <a:chOff x="2563" y="2251"/>
            <a:chExt cx="951" cy="363"/>
          </a:xfrm>
        </p:grpSpPr>
        <p:grpSp>
          <p:nvGrpSpPr>
            <p:cNvPr id="33811" name="Group 10"/>
            <p:cNvGrpSpPr>
              <a:grpSpLocks/>
            </p:cNvGrpSpPr>
            <p:nvPr/>
          </p:nvGrpSpPr>
          <p:grpSpPr bwMode="auto">
            <a:xfrm>
              <a:off x="2563" y="2251"/>
              <a:ext cx="635" cy="363"/>
              <a:chOff x="1837" y="1706"/>
              <a:chExt cx="635" cy="363"/>
            </a:xfrm>
          </p:grpSpPr>
          <p:sp>
            <p:nvSpPr>
              <p:cNvPr id="33813" name="Rectangle 11"/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363" cy="3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>
                    <a:latin typeface="Courier New" pitchFamily="49" charset="0"/>
                    <a:ea typeface="宋体" pitchFamily="2" charset="-122"/>
                  </a:rPr>
                  <a:t>a</a:t>
                </a:r>
                <a:r>
                  <a:rPr kumimoji="0" lang="en-US" altLang="zh-CN" sz="2800" baseline="-25000">
                    <a:latin typeface="Courier New" pitchFamily="49" charset="0"/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33814" name="Rectangle 12"/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272" cy="3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baseline="-25000">
                  <a:latin typeface="Courier New" pitchFamily="49" charset="0"/>
                  <a:ea typeface="宋体" pitchFamily="2" charset="-122"/>
                </a:endParaRPr>
              </a:p>
            </p:txBody>
          </p:sp>
        </p:grpSp>
        <p:sp>
          <p:nvSpPr>
            <p:cNvPr id="33812" name="Line 13"/>
            <p:cNvSpPr>
              <a:spLocks noChangeShapeType="1"/>
            </p:cNvSpPr>
            <p:nvPr/>
          </p:nvSpPr>
          <p:spPr bwMode="auto">
            <a:xfrm>
              <a:off x="3061" y="2432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00" name="Group 14"/>
          <p:cNvGrpSpPr>
            <a:grpSpLocks/>
          </p:cNvGrpSpPr>
          <p:nvPr/>
        </p:nvGrpSpPr>
        <p:grpSpPr bwMode="auto">
          <a:xfrm>
            <a:off x="7032626" y="3860801"/>
            <a:ext cx="1008063" cy="576263"/>
            <a:chOff x="1837" y="1706"/>
            <a:chExt cx="635" cy="363"/>
          </a:xfrm>
        </p:grpSpPr>
        <p:sp>
          <p:nvSpPr>
            <p:cNvPr id="33809" name="Rectangle 15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a</a:t>
              </a:r>
              <a:r>
                <a:rPr kumimoji="0" lang="en-US" altLang="zh-CN" baseline="-25000">
                  <a:latin typeface="Courier New" pitchFamily="49" charset="0"/>
                  <a:ea typeface="宋体" pitchFamily="2" charset="-122"/>
                </a:rPr>
                <a:t>i+1</a:t>
              </a:r>
            </a:p>
          </p:txBody>
        </p:sp>
        <p:sp>
          <p:nvSpPr>
            <p:cNvPr id="33810" name="Rectangle 16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baseline="-25000"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33801" name="Text Box 17"/>
          <p:cNvSpPr txBox="1">
            <a:spLocks noChangeArrowheads="1"/>
          </p:cNvSpPr>
          <p:nvPr/>
        </p:nvSpPr>
        <p:spPr bwMode="auto">
          <a:xfrm>
            <a:off x="8593138" y="3716338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246802" name="Text Box 18"/>
          <p:cNvSpPr txBox="1">
            <a:spLocks noChangeArrowheads="1"/>
          </p:cNvSpPr>
          <p:nvPr/>
        </p:nvSpPr>
        <p:spPr bwMode="auto">
          <a:xfrm>
            <a:off x="5953126" y="2205038"/>
            <a:ext cx="327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③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p = p-&gt;next;</a:t>
            </a:r>
          </a:p>
        </p:txBody>
      </p:sp>
      <p:grpSp>
        <p:nvGrpSpPr>
          <p:cNvPr id="246803" name="Group 19"/>
          <p:cNvGrpSpPr>
            <a:grpSpLocks/>
          </p:cNvGrpSpPr>
          <p:nvPr/>
        </p:nvGrpSpPr>
        <p:grpSpPr bwMode="auto">
          <a:xfrm>
            <a:off x="4295776" y="2779714"/>
            <a:ext cx="396875" cy="1081087"/>
            <a:chOff x="1791" y="1797"/>
            <a:chExt cx="250" cy="681"/>
          </a:xfrm>
        </p:grpSpPr>
        <p:sp>
          <p:nvSpPr>
            <p:cNvPr id="33807" name="Line 20"/>
            <p:cNvSpPr>
              <a:spLocks noChangeShapeType="1"/>
            </p:cNvSpPr>
            <p:nvPr/>
          </p:nvSpPr>
          <p:spPr bwMode="auto">
            <a:xfrm>
              <a:off x="1927" y="211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Text Box 21"/>
            <p:cNvSpPr txBox="1">
              <a:spLocks noChangeArrowheads="1"/>
            </p:cNvSpPr>
            <p:nvPr/>
          </p:nvSpPr>
          <p:spPr bwMode="auto">
            <a:xfrm>
              <a:off x="1791" y="179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p</a:t>
              </a:r>
            </a:p>
          </p:txBody>
        </p:sp>
      </p:grp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2640014" y="1916113"/>
            <a:ext cx="242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①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while(p)</a:t>
            </a:r>
          </a:p>
        </p:txBody>
      </p:sp>
      <p:sp>
        <p:nvSpPr>
          <p:cNvPr id="33805" name="Line 23"/>
          <p:cNvSpPr>
            <a:spLocks noChangeShapeType="1"/>
          </p:cNvSpPr>
          <p:nvPr/>
        </p:nvSpPr>
        <p:spPr bwMode="auto">
          <a:xfrm>
            <a:off x="7824789" y="4148138"/>
            <a:ext cx="7191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3432176" y="5084763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②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printf("%d", p-&gt;data);</a:t>
            </a:r>
          </a:p>
        </p:txBody>
      </p:sp>
    </p:spTree>
    <p:extLst>
      <p:ext uri="{BB962C8B-B14F-4D97-AF65-F5344CB8AC3E}">
        <p14:creationId xmlns:p14="http://schemas.microsoft.com/office/powerpoint/2010/main" val="38377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4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4104E-6 L 0.16528 3.410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02" grpId="0"/>
      <p:bldP spid="246806" grpId="0"/>
      <p:bldP spid="2468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删除结点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554414" y="4243388"/>
            <a:ext cx="5048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00375" y="3811588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4079876" y="3956051"/>
            <a:ext cx="1008063" cy="576263"/>
            <a:chOff x="1837" y="1706"/>
            <a:chExt cx="635" cy="363"/>
          </a:xfrm>
        </p:grpSpPr>
        <p:sp>
          <p:nvSpPr>
            <p:cNvPr id="34844" name="Rectangle 6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a</a:t>
              </a:r>
              <a:r>
                <a:rPr kumimoji="0" lang="en-US" altLang="zh-CN" baseline="-25000">
                  <a:latin typeface="Courier New" pitchFamily="49" charset="0"/>
                  <a:ea typeface="宋体" pitchFamily="2" charset="-122"/>
                </a:rPr>
                <a:t>i-1</a:t>
              </a:r>
            </a:p>
          </p:txBody>
        </p:sp>
        <p:sp>
          <p:nvSpPr>
            <p:cNvPr id="34845" name="Rectangle 7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baseline="-25000"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248840" name="Line 8"/>
          <p:cNvSpPr>
            <a:spLocks noChangeShapeType="1"/>
          </p:cNvSpPr>
          <p:nvPr/>
        </p:nvSpPr>
        <p:spPr bwMode="auto">
          <a:xfrm>
            <a:off x="4872039" y="4243388"/>
            <a:ext cx="7191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5592763" y="3956051"/>
            <a:ext cx="1509712" cy="576263"/>
            <a:chOff x="2563" y="2251"/>
            <a:chExt cx="951" cy="363"/>
          </a:xfrm>
        </p:grpSpPr>
        <p:grpSp>
          <p:nvGrpSpPr>
            <p:cNvPr id="34840" name="Group 10"/>
            <p:cNvGrpSpPr>
              <a:grpSpLocks/>
            </p:cNvGrpSpPr>
            <p:nvPr/>
          </p:nvGrpSpPr>
          <p:grpSpPr bwMode="auto">
            <a:xfrm>
              <a:off x="2563" y="2251"/>
              <a:ext cx="635" cy="363"/>
              <a:chOff x="1837" y="1706"/>
              <a:chExt cx="635" cy="363"/>
            </a:xfrm>
          </p:grpSpPr>
          <p:sp>
            <p:nvSpPr>
              <p:cNvPr id="34842" name="Rectangle 11"/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363" cy="3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>
                    <a:latin typeface="Courier New" pitchFamily="49" charset="0"/>
                    <a:ea typeface="宋体" pitchFamily="2" charset="-122"/>
                  </a:rPr>
                  <a:t>a</a:t>
                </a:r>
                <a:r>
                  <a:rPr kumimoji="0" lang="en-US" altLang="zh-CN" sz="2800" baseline="-25000">
                    <a:latin typeface="Courier New" pitchFamily="49" charset="0"/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34843" name="Rectangle 12"/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272" cy="3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baseline="-25000">
                  <a:latin typeface="Courier New" pitchFamily="49" charset="0"/>
                  <a:ea typeface="宋体" pitchFamily="2" charset="-122"/>
                </a:endParaRPr>
              </a:p>
            </p:txBody>
          </p:sp>
        </p:grpSp>
        <p:sp>
          <p:nvSpPr>
            <p:cNvPr id="34841" name="Line 13"/>
            <p:cNvSpPr>
              <a:spLocks noChangeShapeType="1"/>
            </p:cNvSpPr>
            <p:nvPr/>
          </p:nvSpPr>
          <p:spPr bwMode="auto">
            <a:xfrm>
              <a:off x="3061" y="2432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4" name="Group 14"/>
          <p:cNvGrpSpPr>
            <a:grpSpLocks/>
          </p:cNvGrpSpPr>
          <p:nvPr/>
        </p:nvGrpSpPr>
        <p:grpSpPr bwMode="auto">
          <a:xfrm>
            <a:off x="7104063" y="3956051"/>
            <a:ext cx="1008062" cy="576263"/>
            <a:chOff x="1837" y="1706"/>
            <a:chExt cx="635" cy="363"/>
          </a:xfrm>
        </p:grpSpPr>
        <p:sp>
          <p:nvSpPr>
            <p:cNvPr id="34838" name="Rectangle 15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a</a:t>
              </a:r>
              <a:r>
                <a:rPr kumimoji="0" lang="en-US" altLang="zh-CN" baseline="-25000">
                  <a:latin typeface="Courier New" pitchFamily="49" charset="0"/>
                  <a:ea typeface="宋体" pitchFamily="2" charset="-122"/>
                </a:rPr>
                <a:t>i+1</a:t>
              </a:r>
            </a:p>
          </p:txBody>
        </p:sp>
        <p:sp>
          <p:nvSpPr>
            <p:cNvPr id="34839" name="Rectangle 16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baseline="-25000"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34825" name="Text Box 17"/>
          <p:cNvSpPr txBox="1">
            <a:spLocks noChangeArrowheads="1"/>
          </p:cNvSpPr>
          <p:nvPr/>
        </p:nvSpPr>
        <p:spPr bwMode="auto">
          <a:xfrm>
            <a:off x="8664575" y="3811588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248850" name="Freeform 18"/>
          <p:cNvSpPr>
            <a:spLocks/>
          </p:cNvSpPr>
          <p:nvPr/>
        </p:nvSpPr>
        <p:spPr bwMode="auto">
          <a:xfrm>
            <a:off x="4872039" y="4243389"/>
            <a:ext cx="2447925" cy="1177925"/>
          </a:xfrm>
          <a:custGeom>
            <a:avLst/>
            <a:gdLst>
              <a:gd name="T0" fmla="*/ 0 w 1542"/>
              <a:gd name="T1" fmla="*/ 0 h 847"/>
              <a:gd name="T2" fmla="*/ 2147483647 w 1542"/>
              <a:gd name="T3" fmla="*/ 2147483647 h 847"/>
              <a:gd name="T4" fmla="*/ 2147483647 w 1542"/>
              <a:gd name="T5" fmla="*/ 2147483647 h 8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42" h="847">
                <a:moveTo>
                  <a:pt x="0" y="0"/>
                </a:moveTo>
                <a:cubicBezTo>
                  <a:pt x="279" y="393"/>
                  <a:pt x="559" y="787"/>
                  <a:pt x="816" y="817"/>
                </a:cubicBezTo>
                <a:cubicBezTo>
                  <a:pt x="1073" y="847"/>
                  <a:pt x="1307" y="514"/>
                  <a:pt x="1542" y="182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51" name="Text Box 19"/>
          <p:cNvSpPr txBox="1">
            <a:spLocks noChangeArrowheads="1"/>
          </p:cNvSpPr>
          <p:nvPr/>
        </p:nvSpPr>
        <p:spPr bwMode="auto">
          <a:xfrm>
            <a:off x="4727576" y="5445126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③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p-&gt;next = q-&gt;next;</a:t>
            </a:r>
          </a:p>
        </p:txBody>
      </p:sp>
      <p:sp>
        <p:nvSpPr>
          <p:cNvPr id="248852" name="Text Box 20"/>
          <p:cNvSpPr txBox="1">
            <a:spLocks noChangeArrowheads="1"/>
          </p:cNvSpPr>
          <p:nvPr/>
        </p:nvSpPr>
        <p:spPr bwMode="auto">
          <a:xfrm>
            <a:off x="6383339" y="3043238"/>
            <a:ext cx="242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④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free(q);</a:t>
            </a:r>
          </a:p>
        </p:txBody>
      </p:sp>
      <p:sp>
        <p:nvSpPr>
          <p:cNvPr id="248853" name="Text Box 21"/>
          <p:cNvSpPr txBox="1">
            <a:spLocks noChangeArrowheads="1"/>
          </p:cNvSpPr>
          <p:nvPr/>
        </p:nvSpPr>
        <p:spPr bwMode="auto">
          <a:xfrm>
            <a:off x="5519739" y="2179638"/>
            <a:ext cx="327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②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q = p-&gt;next;</a:t>
            </a:r>
          </a:p>
        </p:txBody>
      </p:sp>
      <p:grpSp>
        <p:nvGrpSpPr>
          <p:cNvPr id="248854" name="Group 22"/>
          <p:cNvGrpSpPr>
            <a:grpSpLocks/>
          </p:cNvGrpSpPr>
          <p:nvPr/>
        </p:nvGrpSpPr>
        <p:grpSpPr bwMode="auto">
          <a:xfrm>
            <a:off x="4367214" y="2852739"/>
            <a:ext cx="396875" cy="1081087"/>
            <a:chOff x="1791" y="1797"/>
            <a:chExt cx="250" cy="681"/>
          </a:xfrm>
        </p:grpSpPr>
        <p:sp>
          <p:nvSpPr>
            <p:cNvPr id="34836" name="Line 23"/>
            <p:cNvSpPr>
              <a:spLocks noChangeShapeType="1"/>
            </p:cNvSpPr>
            <p:nvPr/>
          </p:nvSpPr>
          <p:spPr bwMode="auto">
            <a:xfrm>
              <a:off x="1927" y="211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Text Box 24"/>
            <p:cNvSpPr txBox="1">
              <a:spLocks noChangeArrowheads="1"/>
            </p:cNvSpPr>
            <p:nvPr/>
          </p:nvSpPr>
          <p:spPr bwMode="auto">
            <a:xfrm>
              <a:off x="1791" y="179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p</a:t>
              </a:r>
            </a:p>
          </p:txBody>
        </p:sp>
      </p:grpSp>
      <p:grpSp>
        <p:nvGrpSpPr>
          <p:cNvPr id="248857" name="Group 25"/>
          <p:cNvGrpSpPr>
            <a:grpSpLocks/>
          </p:cNvGrpSpPr>
          <p:nvPr/>
        </p:nvGrpSpPr>
        <p:grpSpPr bwMode="auto">
          <a:xfrm>
            <a:off x="5880101" y="2852739"/>
            <a:ext cx="396875" cy="1081087"/>
            <a:chOff x="1791" y="1797"/>
            <a:chExt cx="250" cy="681"/>
          </a:xfrm>
        </p:grpSpPr>
        <p:sp>
          <p:nvSpPr>
            <p:cNvPr id="34834" name="Line 26"/>
            <p:cNvSpPr>
              <a:spLocks noChangeShapeType="1"/>
            </p:cNvSpPr>
            <p:nvPr/>
          </p:nvSpPr>
          <p:spPr bwMode="auto">
            <a:xfrm>
              <a:off x="1927" y="211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Text Box 27"/>
            <p:cNvSpPr txBox="1">
              <a:spLocks noChangeArrowheads="1"/>
            </p:cNvSpPr>
            <p:nvPr/>
          </p:nvSpPr>
          <p:spPr bwMode="auto">
            <a:xfrm>
              <a:off x="1791" y="179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q</a:t>
              </a:r>
            </a:p>
          </p:txBody>
        </p:sp>
      </p:grpSp>
      <p:sp>
        <p:nvSpPr>
          <p:cNvPr id="248860" name="Text Box 28"/>
          <p:cNvSpPr txBox="1">
            <a:spLocks noChangeArrowheads="1"/>
          </p:cNvSpPr>
          <p:nvPr/>
        </p:nvSpPr>
        <p:spPr bwMode="auto">
          <a:xfrm>
            <a:off x="2495551" y="1509713"/>
            <a:ext cx="520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①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if(p-&gt;next</a:t>
            </a:r>
            <a:r>
              <a:rPr kumimoji="0" lang="zh-CN" altLang="en-US" sz="2800">
                <a:latin typeface="Courier New" pitchFamily="49" charset="0"/>
              </a:rPr>
              <a:t>满足删除条件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)</a:t>
            </a:r>
          </a:p>
        </p:txBody>
      </p:sp>
      <p:sp>
        <p:nvSpPr>
          <p:cNvPr id="34833" name="Line 29"/>
          <p:cNvSpPr>
            <a:spLocks noChangeShapeType="1"/>
          </p:cNvSpPr>
          <p:nvPr/>
        </p:nvSpPr>
        <p:spPr bwMode="auto">
          <a:xfrm>
            <a:off x="7896225" y="4243388"/>
            <a:ext cx="719138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0" grpId="0" animBg="1"/>
      <p:bldP spid="248850" grpId="0" animBg="1"/>
      <p:bldP spid="248851" grpId="0"/>
      <p:bldP spid="248852" grpId="0"/>
      <p:bldP spid="248853" grpId="0"/>
      <p:bldP spid="2488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插入结点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3194051" y="2997200"/>
            <a:ext cx="5048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640013" y="2573338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3719513" y="2709863"/>
            <a:ext cx="1008062" cy="576262"/>
            <a:chOff x="1837" y="1706"/>
            <a:chExt cx="635" cy="363"/>
          </a:xfrm>
        </p:grpSpPr>
        <p:sp>
          <p:nvSpPr>
            <p:cNvPr id="35867" name="Rectangle 6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a</a:t>
              </a:r>
              <a:r>
                <a:rPr kumimoji="0" lang="en-US" altLang="zh-CN" sz="2800" baseline="-25000">
                  <a:latin typeface="Courier New" pitchFamily="49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35868" name="Rectangle 7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baseline="-25000">
                <a:latin typeface="Courier New" pitchFamily="49" charset="0"/>
                <a:ea typeface="宋体" pitchFamily="2" charset="-122"/>
              </a:endParaRPr>
            </a:p>
          </p:txBody>
        </p:sp>
      </p:grpSp>
      <p:grpSp>
        <p:nvGrpSpPr>
          <p:cNvPr id="35846" name="Group 8"/>
          <p:cNvGrpSpPr>
            <a:grpSpLocks/>
          </p:cNvGrpSpPr>
          <p:nvPr/>
        </p:nvGrpSpPr>
        <p:grpSpPr bwMode="auto">
          <a:xfrm>
            <a:off x="6743701" y="2709863"/>
            <a:ext cx="1008063" cy="576262"/>
            <a:chOff x="1837" y="1706"/>
            <a:chExt cx="635" cy="363"/>
          </a:xfrm>
        </p:grpSpPr>
        <p:sp>
          <p:nvSpPr>
            <p:cNvPr id="35865" name="Rectangle 9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a</a:t>
              </a:r>
              <a:r>
                <a:rPr kumimoji="0" lang="en-US" altLang="zh-CN" baseline="-25000">
                  <a:latin typeface="Courier New" pitchFamily="49" charset="0"/>
                  <a:ea typeface="宋体" pitchFamily="2" charset="-122"/>
                </a:rPr>
                <a:t>i+1</a:t>
              </a:r>
            </a:p>
          </p:txBody>
        </p:sp>
        <p:sp>
          <p:nvSpPr>
            <p:cNvPr id="35866" name="Rectangle 10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baseline="-25000"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35847" name="Text Box 11"/>
          <p:cNvSpPr txBox="1">
            <a:spLocks noChangeArrowheads="1"/>
          </p:cNvSpPr>
          <p:nvPr/>
        </p:nvSpPr>
        <p:spPr bwMode="auto">
          <a:xfrm>
            <a:off x="8304213" y="2573338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1631951" y="4221163"/>
            <a:ext cx="327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④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p-&gt;next = q;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2711450" y="5373688"/>
            <a:ext cx="7740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②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q = malloc(sizeof (struct node));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</a:t>
            </a:r>
            <a:r>
              <a:rPr kumimoji="0" lang="en-US" altLang="zh-CN" sz="280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q-&gt;data = x; </a:t>
            </a:r>
          </a:p>
        </p:txBody>
      </p:sp>
      <p:grpSp>
        <p:nvGrpSpPr>
          <p:cNvPr id="250894" name="Group 14"/>
          <p:cNvGrpSpPr>
            <a:grpSpLocks/>
          </p:cNvGrpSpPr>
          <p:nvPr/>
        </p:nvGrpSpPr>
        <p:grpSpPr bwMode="auto">
          <a:xfrm>
            <a:off x="4006851" y="1557339"/>
            <a:ext cx="396875" cy="1081087"/>
            <a:chOff x="1791" y="1797"/>
            <a:chExt cx="250" cy="681"/>
          </a:xfrm>
        </p:grpSpPr>
        <p:sp>
          <p:nvSpPr>
            <p:cNvPr id="35863" name="Line 15"/>
            <p:cNvSpPr>
              <a:spLocks noChangeShapeType="1"/>
            </p:cNvSpPr>
            <p:nvPr/>
          </p:nvSpPr>
          <p:spPr bwMode="auto">
            <a:xfrm>
              <a:off x="1927" y="211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Text Box 16"/>
            <p:cNvSpPr txBox="1">
              <a:spLocks noChangeArrowheads="1"/>
            </p:cNvSpPr>
            <p:nvPr/>
          </p:nvSpPr>
          <p:spPr bwMode="auto">
            <a:xfrm>
              <a:off x="1791" y="179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p</a:t>
              </a:r>
            </a:p>
          </p:txBody>
        </p:sp>
      </p:grp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4511676" y="1557338"/>
            <a:ext cx="3927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①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if(p</a:t>
            </a:r>
            <a:r>
              <a:rPr kumimoji="0" lang="zh-CN" altLang="en-US" sz="2800">
                <a:latin typeface="Courier New" pitchFamily="49" charset="0"/>
              </a:rPr>
              <a:t>满足插入条件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)</a:t>
            </a:r>
          </a:p>
        </p:txBody>
      </p:sp>
      <p:sp>
        <p:nvSpPr>
          <p:cNvPr id="35852" name="Line 18"/>
          <p:cNvSpPr>
            <a:spLocks noChangeShapeType="1"/>
          </p:cNvSpPr>
          <p:nvPr/>
        </p:nvSpPr>
        <p:spPr bwMode="auto">
          <a:xfrm>
            <a:off x="7535864" y="2997200"/>
            <a:ext cx="7191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99" name="Line 19"/>
          <p:cNvSpPr>
            <a:spLocks noChangeShapeType="1"/>
          </p:cNvSpPr>
          <p:nvPr/>
        </p:nvSpPr>
        <p:spPr bwMode="auto">
          <a:xfrm>
            <a:off x="4511676" y="2997200"/>
            <a:ext cx="22320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0900" name="Group 20"/>
          <p:cNvGrpSpPr>
            <a:grpSpLocks/>
          </p:cNvGrpSpPr>
          <p:nvPr/>
        </p:nvGrpSpPr>
        <p:grpSpPr bwMode="auto">
          <a:xfrm>
            <a:off x="5230813" y="3773488"/>
            <a:ext cx="1008062" cy="1536700"/>
            <a:chOff x="2335" y="2377"/>
            <a:chExt cx="635" cy="968"/>
          </a:xfrm>
        </p:grpSpPr>
        <p:sp>
          <p:nvSpPr>
            <p:cNvPr id="35858" name="Text Box 21"/>
            <p:cNvSpPr txBox="1">
              <a:spLocks noChangeArrowheads="1"/>
            </p:cNvSpPr>
            <p:nvPr/>
          </p:nvSpPr>
          <p:spPr bwMode="auto">
            <a:xfrm>
              <a:off x="2517" y="3012"/>
              <a:ext cx="256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urier New" pitchFamily="49" charset="0"/>
                  <a:ea typeface="宋体" pitchFamily="2" charset="-122"/>
                </a:rPr>
                <a:t>q</a:t>
              </a:r>
            </a:p>
          </p:txBody>
        </p:sp>
        <p:grpSp>
          <p:nvGrpSpPr>
            <p:cNvPr id="35859" name="Group 22"/>
            <p:cNvGrpSpPr>
              <a:grpSpLocks/>
            </p:cNvGrpSpPr>
            <p:nvPr/>
          </p:nvGrpSpPr>
          <p:grpSpPr bwMode="auto">
            <a:xfrm>
              <a:off x="2335" y="2377"/>
              <a:ext cx="635" cy="363"/>
              <a:chOff x="1837" y="1706"/>
              <a:chExt cx="635" cy="363"/>
            </a:xfrm>
          </p:grpSpPr>
          <p:sp>
            <p:nvSpPr>
              <p:cNvPr id="35861" name="Rectangle 23"/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363" cy="3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>
                    <a:latin typeface="Courier New" pitchFamily="49" charset="0"/>
                    <a:ea typeface="宋体" pitchFamily="2" charset="-122"/>
                  </a:rPr>
                  <a:t>x</a:t>
                </a:r>
              </a:p>
            </p:txBody>
          </p:sp>
          <p:sp>
            <p:nvSpPr>
              <p:cNvPr id="35862" name="Rectangle 24"/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272" cy="3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baseline="-25000">
                  <a:latin typeface="Courier New" pitchFamily="49" charset="0"/>
                  <a:ea typeface="宋体" pitchFamily="2" charset="-122"/>
                </a:endParaRPr>
              </a:p>
            </p:txBody>
          </p:sp>
        </p:grpSp>
        <p:sp>
          <p:nvSpPr>
            <p:cNvPr id="35860" name="Line 25"/>
            <p:cNvSpPr>
              <a:spLocks noChangeShapeType="1"/>
            </p:cNvSpPr>
            <p:nvPr/>
          </p:nvSpPr>
          <p:spPr bwMode="auto">
            <a:xfrm>
              <a:off x="2653" y="2740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6024564" y="4422776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itchFamily="2" charset="-122"/>
                <a:ea typeface="宋体" pitchFamily="2" charset="-122"/>
              </a:rPr>
              <a:t>③ </a:t>
            </a:r>
            <a:r>
              <a:rPr kumimoji="0" lang="en-US" altLang="zh-CN" sz="2800">
                <a:latin typeface="Courier New" pitchFamily="49" charset="0"/>
                <a:ea typeface="宋体" pitchFamily="2" charset="-122"/>
              </a:rPr>
              <a:t>q-&gt;next = p-&gt;next;</a:t>
            </a:r>
          </a:p>
        </p:txBody>
      </p:sp>
      <p:sp>
        <p:nvSpPr>
          <p:cNvPr id="250907" name="Freeform 27"/>
          <p:cNvSpPr>
            <a:spLocks/>
          </p:cNvSpPr>
          <p:nvPr/>
        </p:nvSpPr>
        <p:spPr bwMode="auto">
          <a:xfrm>
            <a:off x="6024563" y="3284538"/>
            <a:ext cx="1079500" cy="792162"/>
          </a:xfrm>
          <a:custGeom>
            <a:avLst/>
            <a:gdLst>
              <a:gd name="T0" fmla="*/ 0 w 680"/>
              <a:gd name="T1" fmla="*/ 2147483647 h 499"/>
              <a:gd name="T2" fmla="*/ 2147483647 w 680"/>
              <a:gd name="T3" fmla="*/ 2147483647 h 499"/>
              <a:gd name="T4" fmla="*/ 2147483647 w 680"/>
              <a:gd name="T5" fmla="*/ 0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0" h="499">
                <a:moveTo>
                  <a:pt x="0" y="499"/>
                </a:moveTo>
                <a:cubicBezTo>
                  <a:pt x="125" y="495"/>
                  <a:pt x="250" y="492"/>
                  <a:pt x="363" y="409"/>
                </a:cubicBezTo>
                <a:cubicBezTo>
                  <a:pt x="476" y="326"/>
                  <a:pt x="578" y="163"/>
                  <a:pt x="680" y="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08" name="Freeform 28"/>
          <p:cNvSpPr>
            <a:spLocks/>
          </p:cNvSpPr>
          <p:nvPr/>
        </p:nvSpPr>
        <p:spPr bwMode="auto">
          <a:xfrm>
            <a:off x="4511676" y="2997200"/>
            <a:ext cx="720725" cy="1079500"/>
          </a:xfrm>
          <a:custGeom>
            <a:avLst/>
            <a:gdLst>
              <a:gd name="T0" fmla="*/ 0 w 454"/>
              <a:gd name="T1" fmla="*/ 0 h 680"/>
              <a:gd name="T2" fmla="*/ 2147483647 w 454"/>
              <a:gd name="T3" fmla="*/ 2147483647 h 680"/>
              <a:gd name="T4" fmla="*/ 2147483647 w 454"/>
              <a:gd name="T5" fmla="*/ 2147483647 h 6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680">
                <a:moveTo>
                  <a:pt x="0" y="0"/>
                </a:moveTo>
                <a:cubicBezTo>
                  <a:pt x="30" y="215"/>
                  <a:pt x="60" y="431"/>
                  <a:pt x="136" y="544"/>
                </a:cubicBezTo>
                <a:cubicBezTo>
                  <a:pt x="212" y="657"/>
                  <a:pt x="333" y="668"/>
                  <a:pt x="454" y="68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5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5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2" grpId="0"/>
      <p:bldP spid="250893" grpId="0"/>
      <p:bldP spid="250897" grpId="0"/>
      <p:bldP spid="250899" grpId="0" animBg="1"/>
      <p:bldP spid="250906" grpId="0"/>
      <p:bldP spid="250907" grpId="0" animBg="1"/>
      <p:bldP spid="2509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链表操作中需要注意的几个问题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注意考虑几个特殊情况下的操作：</a:t>
            </a:r>
          </a:p>
          <a:p>
            <a:pPr lvl="1"/>
            <a:r>
              <a:rPr lang="zh-CN" altLang="en-US" sz="2400"/>
              <a:t>链表为空表 </a:t>
            </a:r>
            <a:r>
              <a:rPr lang="en-US" altLang="zh-CN" sz="2400" b="1">
                <a:latin typeface="Courier New" pitchFamily="49" charset="0"/>
              </a:rPr>
              <a:t>(head==NULL)</a:t>
            </a:r>
          </a:p>
          <a:p>
            <a:pPr lvl="1"/>
            <a:r>
              <a:rPr lang="zh-CN" altLang="en-US" sz="2400"/>
              <a:t>链表只有一个结点</a:t>
            </a:r>
          </a:p>
          <a:p>
            <a:pPr lvl="1"/>
            <a:r>
              <a:rPr lang="zh-CN" altLang="en-US" sz="2400"/>
              <a:t>对链表的第一个结点进行操作</a:t>
            </a:r>
          </a:p>
          <a:p>
            <a:pPr lvl="1"/>
            <a:r>
              <a:rPr lang="zh-CN" altLang="en-US" sz="2400"/>
              <a:t>对链表的最后一个结点进行操作</a:t>
            </a:r>
          </a:p>
          <a:p>
            <a:pPr lvl="1"/>
            <a:endParaRPr lang="zh-CN" altLang="en-US" sz="2400"/>
          </a:p>
          <a:p>
            <a:r>
              <a:rPr lang="zh-CN" altLang="en-US"/>
              <a:t>最后一个结点的</a:t>
            </a:r>
            <a:r>
              <a:rPr lang="en-US" altLang="zh-CN" b="1">
                <a:latin typeface="Courier New" pitchFamily="49" charset="0"/>
              </a:rPr>
              <a:t>next</a:t>
            </a:r>
            <a:r>
              <a:rPr lang="zh-CN" altLang="en-US"/>
              <a:t>指针应为</a:t>
            </a:r>
            <a:r>
              <a:rPr lang="en-US" altLang="zh-CN" b="1">
                <a:latin typeface="Courier New" pitchFamily="49" charset="0"/>
              </a:rPr>
              <a:t>NULL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9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43188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例 题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7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b="0" dirty="0" smtClean="0"/>
              <a:t>例 用指针变量输出结构数组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stu</a:t>
            </a:r>
            <a:endParaRPr lang="en-US" altLang="zh-CN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char *name;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char sex;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float score;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}boy[5]={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  {101,"Zhou ping",'M',45},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  {102,"Zhang ping",'M',62.5},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  {103,"Liou fang",'F',92.5},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  {104,"Cheng ling",'F',87},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  {105,"Wang ming",'M',58},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};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main</a:t>
            </a:r>
            <a:r>
              <a:rPr lang="en-US" altLang="zh-CN" dirty="0"/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stu</a:t>
            </a:r>
            <a:r>
              <a:rPr lang="en-US" altLang="zh-CN" dirty="0"/>
              <a:t> *</a:t>
            </a:r>
            <a:r>
              <a:rPr lang="en-US" altLang="zh-CN" dirty="0" err="1"/>
              <a:t>ps</a:t>
            </a:r>
            <a:r>
              <a:rPr lang="en-US" altLang="zh-CN" dirty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("No\</a:t>
            </a:r>
            <a:r>
              <a:rPr lang="en-US" altLang="zh-CN" dirty="0" err="1"/>
              <a:t>tName</a:t>
            </a:r>
            <a:r>
              <a:rPr lang="en-US" altLang="zh-CN" dirty="0"/>
              <a:t>\t\t\</a:t>
            </a:r>
            <a:r>
              <a:rPr lang="en-US" altLang="zh-CN" dirty="0" err="1"/>
              <a:t>tSex</a:t>
            </a:r>
            <a:r>
              <a:rPr lang="en-US" altLang="zh-CN" dirty="0"/>
              <a:t>\</a:t>
            </a:r>
            <a:r>
              <a:rPr lang="en-US" altLang="zh-CN" dirty="0" err="1"/>
              <a:t>tScore</a:t>
            </a:r>
            <a:r>
              <a:rPr lang="en-US" altLang="zh-CN" dirty="0"/>
              <a:t>\t\n");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 for(</a:t>
            </a:r>
            <a:r>
              <a:rPr lang="en-US" altLang="zh-CN" dirty="0" err="1"/>
              <a:t>ps</a:t>
            </a:r>
            <a:r>
              <a:rPr lang="en-US" altLang="zh-CN" dirty="0"/>
              <a:t>=</a:t>
            </a:r>
            <a:r>
              <a:rPr lang="en-US" altLang="zh-CN" dirty="0" err="1"/>
              <a:t>boy;ps</a:t>
            </a:r>
            <a:r>
              <a:rPr lang="en-US" altLang="zh-CN" dirty="0"/>
              <a:t>&lt;boy+5;ps++)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t%s</a:t>
            </a:r>
            <a:r>
              <a:rPr lang="en-US" altLang="zh-CN" dirty="0"/>
              <a:t>\t\</a:t>
            </a:r>
            <a:r>
              <a:rPr lang="en-US" altLang="zh-CN" dirty="0" err="1"/>
              <a:t>t%c</a:t>
            </a:r>
            <a:r>
              <a:rPr lang="en-US" altLang="zh-CN" dirty="0"/>
              <a:t>\</a:t>
            </a:r>
            <a:r>
              <a:rPr lang="en-US" altLang="zh-CN" dirty="0" err="1"/>
              <a:t>t%f</a:t>
            </a:r>
            <a:r>
              <a:rPr lang="en-US" altLang="zh-CN" dirty="0"/>
              <a:t>\t\n", </a:t>
            </a:r>
            <a:r>
              <a:rPr lang="en-US" altLang="zh-CN" dirty="0" err="1"/>
              <a:t>ps</a:t>
            </a:r>
            <a:r>
              <a:rPr lang="en-US" altLang="zh-CN" dirty="0"/>
              <a:t>-&gt;</a:t>
            </a:r>
            <a:r>
              <a:rPr lang="en-US" altLang="zh-CN" dirty="0" err="1"/>
              <a:t>num</a:t>
            </a:r>
            <a:r>
              <a:rPr lang="en-US" altLang="zh-CN" dirty="0"/>
              <a:t>, </a:t>
            </a:r>
            <a:r>
              <a:rPr lang="en-US" altLang="zh-CN" dirty="0" err="1"/>
              <a:t>ps</a:t>
            </a:r>
            <a:r>
              <a:rPr lang="en-US" altLang="zh-CN" dirty="0"/>
              <a:t>-&gt;name, </a:t>
            </a:r>
            <a:r>
              <a:rPr lang="en-US" altLang="zh-CN" dirty="0" err="1"/>
              <a:t>ps</a:t>
            </a:r>
            <a:r>
              <a:rPr lang="en-US" altLang="zh-CN" dirty="0"/>
              <a:t>-&gt;sex, </a:t>
            </a:r>
            <a:r>
              <a:rPr lang="en-US" altLang="zh-CN" dirty="0" err="1"/>
              <a:t>ps</a:t>
            </a:r>
            <a:r>
              <a:rPr lang="en-US" altLang="zh-CN" dirty="0"/>
              <a:t>-&gt;score);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CN" altLang="en-US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51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 </a:t>
            </a:r>
            <a:r>
              <a:rPr lang="zh-CN" altLang="en-US" dirty="0"/>
              <a:t>结构体的定义和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1427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什么是</a:t>
            </a:r>
            <a:r>
              <a:rPr lang="zh-CN" altLang="en-US" dirty="0" smtClean="0"/>
              <a:t>结构体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结构体允许用户根据自己的需要建立</a:t>
            </a:r>
            <a:r>
              <a:rPr lang="zh-CN" altLang="en-US" dirty="0" smtClean="0"/>
              <a:t>数据类型，是用户自定义的“构造类型”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相对于独立的变量，结构体可表示一组相关数据的集合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相对于数组元素的单一类型，结构体可以定义不同类型的成员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举例：</a:t>
            </a:r>
            <a:r>
              <a:rPr lang="zh-CN" altLang="en-US" sz="2400" dirty="0" smtClean="0"/>
              <a:t>学生</a:t>
            </a:r>
            <a:r>
              <a:rPr lang="zh-CN" altLang="en-US" sz="2400" dirty="0"/>
              <a:t>信息</a:t>
            </a:r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24509"/>
              </p:ext>
            </p:extLst>
          </p:nvPr>
        </p:nvGraphicFramePr>
        <p:xfrm>
          <a:off x="1778487" y="4616515"/>
          <a:ext cx="8588834" cy="9525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5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4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num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score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addr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21001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Bill Gates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76.5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Huangshan Rd. 443#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8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dirty="0"/>
              <a:t>例 计算一组学生的平均成绩和不及格人数。</a:t>
            </a:r>
            <a:br>
              <a:rPr lang="zh-CN" altLang="en-US" sz="2400" dirty="0"/>
            </a:br>
            <a:r>
              <a:rPr lang="en-US" altLang="zh-CN" sz="2400" dirty="0" smtClean="0"/>
              <a:t>(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结构指针变量作函数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9687" y="1651044"/>
            <a:ext cx="4538072" cy="4525919"/>
          </a:xfrm>
        </p:spPr>
        <p:txBody>
          <a:bodyPr/>
          <a:lstStyle/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stu</a:t>
            </a:r>
            <a:endParaRPr lang="en-US" altLang="zh-CN" sz="1800" dirty="0"/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smtClean="0"/>
              <a:t>{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char *name;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char sex;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float score;}boy[5]={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{101,"Li ping",'M',45},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{102,"Zhang ping",'M',62.5},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{103,"He fang",'F',92.5},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{104,"Cheng ling",'F',87},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  {105,"Wang ming",'M',58},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 smtClean="0"/>
              <a:t>};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smtClean="0"/>
              <a:t>{   void </a:t>
            </a:r>
            <a:r>
              <a:rPr lang="en-US" altLang="zh-CN" sz="1800" dirty="0" err="1"/>
              <a:t>ave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stu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ps</a:t>
            </a:r>
            <a:r>
              <a:rPr lang="en-US" altLang="zh-CN" sz="1800" dirty="0" smtClean="0"/>
              <a:t>);</a:t>
            </a:r>
            <a:endParaRPr lang="en-US" altLang="zh-CN" sz="1800" dirty="0"/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stu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ps</a:t>
            </a:r>
            <a:r>
              <a:rPr lang="en-US" altLang="zh-CN" sz="1800" dirty="0"/>
              <a:t>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ps</a:t>
            </a:r>
            <a:r>
              <a:rPr lang="en-US" altLang="zh-CN" sz="1800" dirty="0" smtClean="0"/>
              <a:t>=boy</a:t>
            </a:r>
            <a:r>
              <a:rPr lang="en-US" altLang="zh-CN" sz="1800" dirty="0"/>
              <a:t>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ave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ps</a:t>
            </a:r>
            <a:r>
              <a:rPr lang="en-US" altLang="zh-CN" sz="1800" dirty="0"/>
              <a:t>);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5849957" y="1651044"/>
            <a:ext cx="5860973" cy="4525919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CN" dirty="0" smtClean="0"/>
              <a:t>void </a:t>
            </a:r>
            <a:r>
              <a:rPr lang="en-US" altLang="zh-CN" dirty="0" err="1"/>
              <a:t>ave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stu</a:t>
            </a:r>
            <a:r>
              <a:rPr lang="en-US" altLang="zh-CN" dirty="0"/>
              <a:t> *</a:t>
            </a:r>
            <a:r>
              <a:rPr lang="en-US" altLang="zh-CN" dirty="0" err="1"/>
              <a:t>ps</a:t>
            </a:r>
            <a:r>
              <a:rPr lang="en-US" altLang="zh-CN" dirty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{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c=0,i;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float </a:t>
            </a:r>
            <a:r>
              <a:rPr lang="en-US" altLang="zh-CN" dirty="0" err="1"/>
              <a:t>a,s</a:t>
            </a:r>
            <a:r>
              <a:rPr lang="en-US" altLang="zh-CN" dirty="0"/>
              <a:t>=0;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=0;i&lt;5;i++,</a:t>
            </a:r>
            <a:r>
              <a:rPr lang="en-US" altLang="zh-CN" dirty="0" err="1"/>
              <a:t>ps</a:t>
            </a:r>
            <a:r>
              <a:rPr lang="en-US" altLang="zh-CN" dirty="0"/>
              <a:t>++)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    s+=</a:t>
            </a:r>
            <a:r>
              <a:rPr lang="en-US" altLang="zh-CN" dirty="0" err="1"/>
              <a:t>ps</a:t>
            </a:r>
            <a:r>
              <a:rPr lang="en-US" altLang="zh-CN" dirty="0"/>
              <a:t>-&gt;score;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ps</a:t>
            </a:r>
            <a:r>
              <a:rPr lang="en-US" altLang="zh-CN" dirty="0"/>
              <a:t>-&gt;score&lt;60) c+=1;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 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("s=%f\</a:t>
            </a:r>
            <a:r>
              <a:rPr lang="en-US" altLang="zh-CN" dirty="0" err="1"/>
              <a:t>n",s</a:t>
            </a:r>
            <a:r>
              <a:rPr lang="en-US" altLang="zh-CN" dirty="0"/>
              <a:t>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    a=s/5;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("average=%f\</a:t>
            </a:r>
            <a:r>
              <a:rPr lang="en-US" altLang="zh-CN" dirty="0" err="1"/>
              <a:t>ncount</a:t>
            </a:r>
            <a:r>
              <a:rPr lang="en-US" altLang="zh-CN" dirty="0"/>
              <a:t>=%d\n",</a:t>
            </a:r>
            <a:r>
              <a:rPr lang="en-US" altLang="zh-CN" dirty="0" err="1"/>
              <a:t>a,c</a:t>
            </a:r>
            <a:r>
              <a:rPr lang="en-US" altLang="zh-CN" dirty="0"/>
              <a:t>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}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7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78" y="209028"/>
            <a:ext cx="9594806" cy="1147969"/>
          </a:xfrm>
        </p:spPr>
        <p:txBody>
          <a:bodyPr/>
          <a:lstStyle/>
          <a:p>
            <a:pPr algn="l"/>
            <a:r>
              <a:rPr lang="zh-CN" altLang="en-US" sz="2000" dirty="0"/>
              <a:t>例 建立一个三个结点的链表，存放学生数据。为简单起见， 我们假定学生数据结构中只有学号和年龄两项。可编写一个建立链表的函数</a:t>
            </a:r>
            <a:r>
              <a:rPr lang="en-US" altLang="zh-CN" sz="2000" dirty="0"/>
              <a:t>create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尾</a:t>
            </a:r>
            <a:r>
              <a:rPr lang="zh-CN" altLang="en-US" sz="2000" dirty="0"/>
              <a:t>插法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smtClean="0">
                <a:latin typeface="Times New Roman" pitchFamily="18" charset="0"/>
              </a:rPr>
              <a:t>#</a:t>
            </a:r>
            <a:r>
              <a:rPr lang="en-US" altLang="zh-CN" sz="1600" b="1" dirty="0">
                <a:latin typeface="Times New Roman" pitchFamily="18" charset="0"/>
              </a:rPr>
              <a:t>define TYPE </a:t>
            </a:r>
            <a:r>
              <a:rPr lang="en-US" altLang="zh-CN" sz="1600" b="1" dirty="0" err="1">
                <a:latin typeface="Times New Roman" pitchFamily="18" charset="0"/>
              </a:rPr>
              <a:t>struct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stu</a:t>
            </a:r>
            <a:endParaRPr lang="en-US" altLang="zh-CN" sz="16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latin typeface="Times New Roman" pitchFamily="18" charset="0"/>
              </a:rPr>
              <a:t>    #define LEN </a:t>
            </a:r>
            <a:r>
              <a:rPr lang="en-US" altLang="zh-CN" sz="1600" b="1" dirty="0" err="1">
                <a:latin typeface="Times New Roman" pitchFamily="18" charset="0"/>
              </a:rPr>
              <a:t>sizeof</a:t>
            </a:r>
            <a:r>
              <a:rPr lang="en-US" altLang="zh-CN" sz="1600" b="1" dirty="0">
                <a:latin typeface="Times New Roman" pitchFamily="18" charset="0"/>
              </a:rPr>
              <a:t> (</a:t>
            </a:r>
            <a:r>
              <a:rPr lang="en-US" altLang="zh-CN" sz="1600" b="1" dirty="0" err="1">
                <a:latin typeface="Times New Roman" pitchFamily="18" charset="0"/>
              </a:rPr>
              <a:t>struct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stu</a:t>
            </a:r>
            <a:r>
              <a:rPr lang="en-US" altLang="zh-CN" sz="16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latin typeface="Times New Roman" pitchFamily="18" charset="0"/>
              </a:rPr>
              <a:t>    </a:t>
            </a:r>
            <a:r>
              <a:rPr lang="en-US" altLang="zh-CN" sz="1600" b="1" dirty="0" err="1">
                <a:latin typeface="Times New Roman" pitchFamily="18" charset="0"/>
              </a:rPr>
              <a:t>struct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stu</a:t>
            </a:r>
            <a:endParaRPr lang="en-US" altLang="zh-CN" sz="16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latin typeface="Times New Roman" pitchFamily="18" charset="0"/>
              </a:rPr>
              <a:t>      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latin typeface="Times New Roman" pitchFamily="18" charset="0"/>
              </a:rPr>
              <a:t>          </a:t>
            </a:r>
            <a:r>
              <a:rPr lang="en-US" altLang="zh-CN" sz="1600" b="1" dirty="0" err="1">
                <a:latin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num</a:t>
            </a:r>
            <a:r>
              <a:rPr lang="en-US" altLang="zh-CN" sz="16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latin typeface="Times New Roman" pitchFamily="18" charset="0"/>
              </a:rPr>
              <a:t>          </a:t>
            </a:r>
            <a:r>
              <a:rPr lang="en-US" altLang="zh-CN" sz="1600" b="1" dirty="0" err="1">
                <a:latin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</a:rPr>
              <a:t> age;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latin typeface="Times New Roman" pitchFamily="18" charset="0"/>
              </a:rPr>
              <a:t>          </a:t>
            </a:r>
            <a:r>
              <a:rPr lang="en-US" altLang="zh-CN" sz="1600" b="1" dirty="0" err="1">
                <a:latin typeface="Times New Roman" pitchFamily="18" charset="0"/>
              </a:rPr>
              <a:t>struct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stu</a:t>
            </a:r>
            <a:r>
              <a:rPr lang="en-US" altLang="zh-CN" sz="1600" b="1" dirty="0">
                <a:latin typeface="Times New Roman" pitchFamily="18" charset="0"/>
              </a:rPr>
              <a:t> *next;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latin typeface="Times New Roman" pitchFamily="18" charset="0"/>
              </a:rPr>
              <a:t>        };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16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    TYPE *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itchFamily="18" charset="0"/>
              </a:rPr>
              <a:t>creat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(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itchFamily="18" charset="0"/>
              </a:rPr>
              <a:t>int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 n)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  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       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itchFamily="18" charset="0"/>
              </a:rPr>
              <a:t>struct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itchFamily="18" charset="0"/>
              </a:rPr>
              <a:t>stu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 *head,*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itchFamily="18" charset="0"/>
              </a:rPr>
              <a:t>ptail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,*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itchFamily="18" charset="0"/>
              </a:rPr>
              <a:t>pnew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       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itchFamily="18" charset="0"/>
              </a:rPr>
              <a:t>int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60983" y="1487278"/>
            <a:ext cx="7337234" cy="4689686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for(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sz="1800" dirty="0" smtClean="0">
                <a:solidFill>
                  <a:schemeClr val="accent1"/>
                </a:solidFill>
              </a:rPr>
              <a:t>=0;i&lt;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n;i</a:t>
            </a:r>
            <a:r>
              <a:rPr lang="en-US" altLang="zh-CN" sz="1800" dirty="0">
                <a:solidFill>
                  <a:schemeClr val="accent1"/>
                </a:solidFill>
              </a:rPr>
              <a:t>++)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    {   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      </a:t>
            </a:r>
            <a:r>
              <a:rPr lang="en-US" altLang="zh-CN" sz="1800" dirty="0" err="1">
                <a:solidFill>
                  <a:schemeClr val="accent1"/>
                </a:solidFill>
              </a:rPr>
              <a:t>pnew</a:t>
            </a:r>
            <a:r>
              <a:rPr lang="en-US" altLang="zh-CN" sz="1800" dirty="0">
                <a:solidFill>
                  <a:schemeClr val="accent1"/>
                </a:solidFill>
              </a:rPr>
              <a:t>=(TYPE*) </a:t>
            </a:r>
            <a:r>
              <a:rPr lang="en-US" altLang="zh-CN" sz="1800" dirty="0" err="1">
                <a:solidFill>
                  <a:schemeClr val="accent1"/>
                </a:solidFill>
              </a:rPr>
              <a:t>malloc</a:t>
            </a:r>
            <a:r>
              <a:rPr lang="en-US" altLang="zh-CN" sz="1800" dirty="0">
                <a:solidFill>
                  <a:schemeClr val="accent1"/>
                </a:solidFill>
              </a:rPr>
              <a:t>(LEN);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      </a:t>
            </a:r>
            <a:r>
              <a:rPr lang="en-US" altLang="zh-CN" sz="1800" dirty="0" err="1">
                <a:solidFill>
                  <a:schemeClr val="accent1"/>
                </a:solidFill>
              </a:rPr>
              <a:t>printf</a:t>
            </a:r>
            <a:r>
              <a:rPr lang="en-US" altLang="zh-CN" sz="1800" dirty="0">
                <a:solidFill>
                  <a:schemeClr val="accent1"/>
                </a:solidFill>
              </a:rPr>
              <a:t>("input Number and  Age\n");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      </a:t>
            </a:r>
            <a:r>
              <a:rPr lang="en-US" altLang="zh-CN" sz="1800" dirty="0" err="1">
                <a:solidFill>
                  <a:schemeClr val="accent1"/>
                </a:solidFill>
              </a:rPr>
              <a:t>scanf</a:t>
            </a:r>
            <a:r>
              <a:rPr lang="en-US" altLang="zh-CN" sz="1800" dirty="0">
                <a:solidFill>
                  <a:schemeClr val="accent1"/>
                </a:solidFill>
              </a:rPr>
              <a:t>("%</a:t>
            </a:r>
            <a:r>
              <a:rPr lang="en-US" altLang="zh-CN" sz="1800" dirty="0" err="1">
                <a:solidFill>
                  <a:schemeClr val="accent1"/>
                </a:solidFill>
              </a:rPr>
              <a:t>d%d</a:t>
            </a:r>
            <a:r>
              <a:rPr lang="en-US" altLang="zh-CN" sz="1800" dirty="0">
                <a:solidFill>
                  <a:schemeClr val="accent1"/>
                </a:solidFill>
              </a:rPr>
              <a:t>" ,  &amp;</a:t>
            </a:r>
            <a:r>
              <a:rPr lang="en-US" altLang="zh-CN" sz="1800" dirty="0" err="1">
                <a:solidFill>
                  <a:schemeClr val="accent1"/>
                </a:solidFill>
              </a:rPr>
              <a:t>pnew</a:t>
            </a:r>
            <a:r>
              <a:rPr lang="en-US" altLang="zh-CN" sz="1800" dirty="0">
                <a:solidFill>
                  <a:schemeClr val="accent1"/>
                </a:solidFill>
              </a:rPr>
              <a:t>-&gt;</a:t>
            </a:r>
            <a:r>
              <a:rPr lang="en-US" altLang="zh-CN" sz="1800" dirty="0" err="1">
                <a:solidFill>
                  <a:schemeClr val="accent1"/>
                </a:solidFill>
              </a:rPr>
              <a:t>num</a:t>
            </a:r>
            <a:r>
              <a:rPr lang="en-US" altLang="zh-CN" sz="1800" dirty="0">
                <a:solidFill>
                  <a:schemeClr val="accent1"/>
                </a:solidFill>
              </a:rPr>
              <a:t>,   &amp;</a:t>
            </a:r>
            <a:r>
              <a:rPr lang="en-US" altLang="zh-CN" sz="1800" dirty="0" err="1">
                <a:solidFill>
                  <a:schemeClr val="accent1"/>
                </a:solidFill>
              </a:rPr>
              <a:t>pnew</a:t>
            </a:r>
            <a:r>
              <a:rPr lang="en-US" altLang="zh-CN" sz="1800" dirty="0">
                <a:solidFill>
                  <a:schemeClr val="accent1"/>
                </a:solidFill>
              </a:rPr>
              <a:t>-&gt;age);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    </a:t>
            </a:r>
            <a:r>
              <a:rPr lang="en-US" altLang="zh-CN" sz="1800" dirty="0" smtClean="0">
                <a:solidFill>
                  <a:schemeClr val="accent1"/>
                </a:solidFill>
              </a:rPr>
              <a:t>  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pnew</a:t>
            </a:r>
            <a:r>
              <a:rPr lang="en-US" altLang="zh-CN" sz="1800" dirty="0" smtClean="0">
                <a:solidFill>
                  <a:schemeClr val="accent1"/>
                </a:solidFill>
              </a:rPr>
              <a:t>-</a:t>
            </a:r>
            <a:r>
              <a:rPr lang="en-US" altLang="zh-CN" sz="1800" dirty="0">
                <a:solidFill>
                  <a:schemeClr val="accent1"/>
                </a:solidFill>
              </a:rPr>
              <a:t>&gt;next = </a:t>
            </a:r>
            <a:r>
              <a:rPr lang="en-US" altLang="zh-CN" sz="1800" dirty="0" smtClean="0">
                <a:solidFill>
                  <a:schemeClr val="accent1"/>
                </a:solidFill>
              </a:rPr>
              <a:t>NULL;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      if(</a:t>
            </a:r>
            <a:r>
              <a:rPr lang="en-US" altLang="zh-CN" sz="1800" dirty="0" err="1">
                <a:solidFill>
                  <a:schemeClr val="accent1"/>
                </a:solidFill>
              </a:rPr>
              <a:t>i</a:t>
            </a:r>
            <a:r>
              <a:rPr lang="en-US" altLang="zh-CN" sz="1800" dirty="0">
                <a:solidFill>
                  <a:schemeClr val="accent1"/>
                </a:solidFill>
              </a:rPr>
              <a:t>==0</a:t>
            </a:r>
            <a:r>
              <a:rPr lang="en-US" altLang="zh-CN" sz="1800" dirty="0" smtClean="0">
                <a:solidFill>
                  <a:schemeClr val="accent1"/>
                </a:solidFill>
              </a:rPr>
              <a:t>) //</a:t>
            </a:r>
            <a:r>
              <a:rPr lang="zh-CN" altLang="en-US" sz="1800" dirty="0" smtClean="0">
                <a:solidFill>
                  <a:schemeClr val="accent1"/>
                </a:solidFill>
              </a:rPr>
              <a:t>第一个结点：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             </a:t>
            </a:r>
            <a:r>
              <a:rPr lang="en-US" altLang="zh-CN" sz="1800" dirty="0" err="1">
                <a:solidFill>
                  <a:schemeClr val="accent1"/>
                </a:solidFill>
              </a:rPr>
              <a:t>ptail</a:t>
            </a:r>
            <a:r>
              <a:rPr lang="en-US" altLang="zh-CN" sz="1800" dirty="0">
                <a:solidFill>
                  <a:schemeClr val="accent1"/>
                </a:solidFill>
              </a:rPr>
              <a:t>=head=</a:t>
            </a:r>
            <a:r>
              <a:rPr lang="en-US" altLang="zh-CN" sz="1800" dirty="0" err="1">
                <a:solidFill>
                  <a:schemeClr val="accent1"/>
                </a:solidFill>
              </a:rPr>
              <a:t>pnew</a:t>
            </a:r>
            <a:r>
              <a:rPr lang="en-US" altLang="zh-CN" sz="1800" dirty="0">
                <a:solidFill>
                  <a:schemeClr val="accent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      else {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		   </a:t>
            </a:r>
            <a:r>
              <a:rPr lang="en-US" altLang="zh-CN" sz="1800" dirty="0" err="1">
                <a:solidFill>
                  <a:schemeClr val="accent1"/>
                </a:solidFill>
              </a:rPr>
              <a:t>ptail</a:t>
            </a:r>
            <a:r>
              <a:rPr lang="en-US" altLang="zh-CN" sz="1800" dirty="0">
                <a:solidFill>
                  <a:schemeClr val="accent1"/>
                </a:solidFill>
              </a:rPr>
              <a:t>-&gt;next = </a:t>
            </a:r>
            <a:r>
              <a:rPr lang="en-US" altLang="zh-CN" sz="1800" dirty="0" err="1">
                <a:solidFill>
                  <a:schemeClr val="accent1"/>
                </a:solidFill>
              </a:rPr>
              <a:t>pnew</a:t>
            </a:r>
            <a:r>
              <a:rPr lang="en-US" altLang="zh-CN" sz="1800" dirty="0">
                <a:solidFill>
                  <a:schemeClr val="accent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	        	   </a:t>
            </a:r>
            <a:r>
              <a:rPr lang="en-US" altLang="zh-CN" sz="1800" dirty="0" err="1">
                <a:solidFill>
                  <a:schemeClr val="accent1"/>
                </a:solidFill>
              </a:rPr>
              <a:t>ptail</a:t>
            </a:r>
            <a:r>
              <a:rPr lang="en-US" altLang="zh-CN" sz="1800" dirty="0">
                <a:solidFill>
                  <a:schemeClr val="accent1"/>
                </a:solidFill>
              </a:rPr>
              <a:t> = </a:t>
            </a:r>
            <a:r>
              <a:rPr lang="en-US" altLang="zh-CN" sz="1800" dirty="0" err="1">
                <a:solidFill>
                  <a:schemeClr val="accent1"/>
                </a:solidFill>
              </a:rPr>
              <a:t>pnew</a:t>
            </a:r>
            <a:r>
              <a:rPr lang="en-US" altLang="zh-CN" sz="1800" dirty="0">
                <a:solidFill>
                  <a:schemeClr val="accent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		}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 }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</a:t>
            </a:r>
            <a:r>
              <a:rPr lang="en-US" altLang="zh-CN" sz="1800" dirty="0" smtClean="0">
                <a:solidFill>
                  <a:schemeClr val="accent1"/>
                </a:solidFill>
              </a:rPr>
              <a:t>return(head</a:t>
            </a:r>
            <a:r>
              <a:rPr lang="en-US" altLang="zh-CN" sz="1800" dirty="0">
                <a:solidFill>
                  <a:schemeClr val="accent1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}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3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共用体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概念：各成员共享同一段内存 </a:t>
            </a:r>
            <a:r>
              <a:rPr lang="en-US" altLang="zh-CN" dirty="0"/>
              <a:t>— </a:t>
            </a:r>
            <a:r>
              <a:rPr lang="zh-CN" altLang="en-US" dirty="0"/>
              <a:t>共用体</a:t>
            </a:r>
          </a:p>
          <a:p>
            <a:r>
              <a:rPr lang="zh-CN" altLang="en-US" dirty="0"/>
              <a:t>定义：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2400" dirty="0"/>
              <a:t>union Data  //</a:t>
            </a:r>
            <a:r>
              <a:rPr lang="zh-CN" altLang="en-US" sz="2400" dirty="0"/>
              <a:t>定义类型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2400" dirty="0" smtClean="0"/>
              <a:t>{  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2">
              <a:buFont typeface="Webdings" pitchFamily="18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char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;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float  </a:t>
            </a:r>
            <a:r>
              <a:rPr lang="en-US" altLang="zh-CN" sz="2400" dirty="0"/>
              <a:t>f;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2400" dirty="0"/>
              <a:t>} a ; </a:t>
            </a:r>
            <a:r>
              <a:rPr lang="en-US" altLang="zh-CN" sz="2400" dirty="0" smtClean="0"/>
              <a:t>	//</a:t>
            </a:r>
            <a:r>
              <a:rPr lang="zh-CN" altLang="en-US" sz="2400" dirty="0"/>
              <a:t>定义</a:t>
            </a:r>
            <a:r>
              <a:rPr lang="zh-CN" altLang="en-US" sz="2400" dirty="0" smtClean="0"/>
              <a:t>变量</a:t>
            </a:r>
            <a:endParaRPr lang="en-US" altLang="zh-CN" sz="2400" dirty="0" smtClean="0"/>
          </a:p>
          <a:p>
            <a:pPr lvl="2">
              <a:buFont typeface="Webdings" pitchFamily="18" charset="2"/>
              <a:buNone/>
            </a:pPr>
            <a:endParaRPr lang="zh-CN" altLang="en-US" sz="2400" dirty="0"/>
          </a:p>
          <a:p>
            <a:pPr lvl="2">
              <a:buFont typeface="Webdings" pitchFamily="18" charset="2"/>
              <a:buNone/>
            </a:pPr>
            <a:r>
              <a:rPr lang="en-US" altLang="zh-CN" sz="2400" dirty="0" smtClean="0"/>
              <a:t>union </a:t>
            </a:r>
            <a:r>
              <a:rPr lang="en-US" altLang="zh-CN" sz="2400" dirty="0"/>
              <a:t>Data </a:t>
            </a:r>
            <a:r>
              <a:rPr lang="en-US" altLang="zh-CN" sz="2400" dirty="0" smtClean="0"/>
              <a:t> b</a:t>
            </a:r>
            <a:r>
              <a:rPr lang="en-US" altLang="zh-CN" sz="2400" dirty="0"/>
              <a:t>, c;  //</a:t>
            </a:r>
            <a:r>
              <a:rPr lang="zh-CN" altLang="en-US" sz="2400" dirty="0"/>
              <a:t>定义变量</a:t>
            </a:r>
          </a:p>
        </p:txBody>
      </p:sp>
    </p:spTree>
    <p:extLst>
      <p:ext uri="{BB962C8B-B14F-4D97-AF65-F5344CB8AC3E}">
        <p14:creationId xmlns:p14="http://schemas.microsoft.com/office/powerpoint/2010/main" val="38325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共用体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引用：引用共用体变量中的成员。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400" dirty="0"/>
              <a:t>union Data 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400" dirty="0" err="1"/>
              <a:t>a.i</a:t>
            </a:r>
            <a:r>
              <a:rPr lang="en-US" altLang="zh-CN" sz="2400" dirty="0"/>
              <a:t>=2;  </a:t>
            </a:r>
            <a:r>
              <a:rPr lang="en-US" altLang="zh-CN" sz="2400" dirty="0" err="1"/>
              <a:t>b.i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a.i</a:t>
            </a:r>
            <a:r>
              <a:rPr lang="en-US" altLang="zh-CN" sz="2400" dirty="0"/>
              <a:t>;</a:t>
            </a:r>
          </a:p>
          <a:p>
            <a:pPr lvl="1">
              <a:buNone/>
            </a:pP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共用体变量不能整体引用</a:t>
            </a:r>
            <a:r>
              <a:rPr lang="en-US" altLang="zh-CN" sz="2400" dirty="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宋体" pitchFamily="2" charset="-122"/>
              </a:rPr>
              <a:t>“</a:t>
            </a:r>
            <a:r>
              <a:rPr lang="en-US" altLang="zh-CN" sz="2400" dirty="0"/>
              <a:t>%d</a:t>
            </a:r>
            <a:r>
              <a:rPr lang="en-US" altLang="zh-CN" sz="2400" dirty="0">
                <a:latin typeface="宋体" pitchFamily="2" charset="-122"/>
              </a:rPr>
              <a:t>”</a:t>
            </a:r>
            <a:r>
              <a:rPr lang="en-US" altLang="zh-CN" sz="2400" dirty="0"/>
              <a:t>, a); //</a:t>
            </a:r>
            <a:r>
              <a:rPr lang="zh-CN" altLang="en-US" sz="2400" dirty="0"/>
              <a:t>错误。</a:t>
            </a:r>
          </a:p>
        </p:txBody>
      </p:sp>
    </p:spTree>
    <p:extLst>
      <p:ext uri="{BB962C8B-B14F-4D97-AF65-F5344CB8AC3E}">
        <p14:creationId xmlns:p14="http://schemas.microsoft.com/office/powerpoint/2010/main" val="33170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共用体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dirty="0"/>
              <a:t>特点：</a:t>
            </a:r>
          </a:p>
          <a:p>
            <a:pPr marL="990600" lvl="1" indent="-533400">
              <a:buFont typeface="+mj-ea"/>
              <a:buAutoNum type="circleNumDbPlain"/>
            </a:pPr>
            <a:r>
              <a:rPr lang="zh-CN" altLang="en-US" sz="2400" dirty="0"/>
              <a:t>成员共享内存：只能放</a:t>
            </a:r>
            <a:r>
              <a:rPr lang="zh-CN" altLang="en-US" sz="2400" dirty="0">
                <a:solidFill>
                  <a:srgbClr val="FF0000"/>
                </a:solidFill>
              </a:rPr>
              <a:t>一个成员</a:t>
            </a:r>
            <a:r>
              <a:rPr lang="zh-CN" altLang="en-US" sz="2400" dirty="0"/>
              <a:t>的值</a:t>
            </a:r>
          </a:p>
          <a:p>
            <a:pPr marL="990600" lvl="1" indent="-533400">
              <a:buFont typeface="+mj-ea"/>
              <a:buAutoNum type="circleNumDbPlain"/>
            </a:pPr>
            <a:r>
              <a:rPr lang="zh-CN" altLang="en-US" sz="2400" dirty="0"/>
              <a:t>共用体变量初始化只能对</a:t>
            </a:r>
            <a:r>
              <a:rPr lang="zh-CN" altLang="en-US" sz="2400" dirty="0">
                <a:solidFill>
                  <a:srgbClr val="FF0000"/>
                </a:solidFill>
              </a:rPr>
              <a:t>一个成员</a:t>
            </a:r>
            <a:r>
              <a:rPr lang="zh-CN" altLang="en-US" sz="2400" dirty="0"/>
              <a:t>进行（初值表只有一个常量）</a:t>
            </a:r>
          </a:p>
          <a:p>
            <a:pPr marL="990600" lvl="1" indent="-533400">
              <a:buFont typeface="+mj-ea"/>
              <a:buAutoNum type="circleNumDbPlain"/>
            </a:pPr>
            <a:r>
              <a:rPr lang="zh-CN" altLang="en-US" sz="2400" dirty="0"/>
              <a:t>最后一次赋值的成员有效（覆盖了以前所有成员的值）</a:t>
            </a:r>
          </a:p>
          <a:p>
            <a:pPr marL="990600" lvl="1" indent="-533400">
              <a:buFont typeface="+mj-ea"/>
              <a:buAutoNum type="circleNumDbPlain"/>
            </a:pPr>
            <a:r>
              <a:rPr lang="zh-CN" altLang="en-US" sz="2400" dirty="0"/>
              <a:t>共用体变量的地址及其各成员地址都是同一地址</a:t>
            </a:r>
          </a:p>
          <a:p>
            <a:pPr marL="990600" lvl="1" indent="-533400">
              <a:buFont typeface="+mj-ea"/>
              <a:buAutoNum type="circleNumDbPlain"/>
            </a:pPr>
            <a:r>
              <a:rPr lang="zh-CN" altLang="en-US" sz="2400" dirty="0"/>
              <a:t>同类型共用体变量之间可互相赋值</a:t>
            </a:r>
          </a:p>
          <a:p>
            <a:pPr marL="990600" lvl="1" indent="-533400">
              <a:buFont typeface="+mj-ea"/>
              <a:buAutoNum type="circleNumDbPlain"/>
            </a:pPr>
            <a:r>
              <a:rPr lang="zh-CN" altLang="en-US" sz="2400" dirty="0"/>
              <a:t>共用体变量可作函数参数</a:t>
            </a:r>
          </a:p>
          <a:p>
            <a:pPr marL="990600" lvl="1" indent="-533400">
              <a:buFont typeface="+mj-ea"/>
              <a:buAutoNum type="circleNumDbPlain"/>
            </a:pPr>
            <a:r>
              <a:rPr lang="zh-CN" altLang="en-US" sz="2400" dirty="0"/>
              <a:t>可用作结构体成员；共用体成员也可以是数组或结构体。</a:t>
            </a:r>
          </a:p>
          <a:p>
            <a:pPr marL="990600" lvl="1" indent="-53340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00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共用体的应用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//</a:t>
            </a:r>
            <a:r>
              <a:rPr lang="zh-CN" altLang="en-US" dirty="0" smtClean="0"/>
              <a:t>用于</a:t>
            </a:r>
            <a:r>
              <a:rPr lang="zh-CN" altLang="en-US" dirty="0"/>
              <a:t>安排共享一段内存的数据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lvl="1">
              <a:buFont typeface="Monotype Sorts" pitchFamily="2" charset="2"/>
              <a:buNone/>
            </a:pP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person{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r>
              <a:rPr lang="zh-CN" altLang="en-US" b="1" dirty="0" smtClean="0"/>
              <a:t>；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b="1" dirty="0" smtClean="0"/>
              <a:t>  </a:t>
            </a:r>
            <a:r>
              <a:rPr lang="en-US" altLang="zh-CN" b="1" dirty="0" smtClean="0"/>
              <a:t>char name[10];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  char sex;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  char birthday[12];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  char </a:t>
            </a:r>
            <a:r>
              <a:rPr lang="en-US" altLang="zh-CN" b="1" dirty="0" err="1" smtClean="0"/>
              <a:t>addr</a:t>
            </a:r>
            <a:r>
              <a:rPr lang="en-US" altLang="zh-CN" b="1" dirty="0" smtClean="0"/>
              <a:t>[16];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  union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        char single[7];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        char </a:t>
            </a:r>
            <a:r>
              <a:rPr lang="en-US" altLang="zh-CN" b="1" dirty="0" err="1" smtClean="0"/>
              <a:t>nmtel</a:t>
            </a:r>
            <a:r>
              <a:rPr lang="en-US" altLang="zh-CN" b="1" dirty="0" smtClean="0"/>
              <a:t>[20];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  } mate;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}</a:t>
            </a:r>
            <a:r>
              <a:rPr lang="en-US" altLang="zh-CN" b="1" dirty="0" err="1" smtClean="0"/>
              <a:t>ps</a:t>
            </a:r>
            <a:r>
              <a:rPr lang="en-US" altLang="zh-CN" b="1" dirty="0" smtClean="0"/>
              <a:t> [3];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//</a:t>
            </a:r>
            <a:r>
              <a:rPr lang="zh-CN" altLang="en-US" dirty="0" smtClean="0"/>
              <a:t>也可以：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union Mt{</a:t>
            </a:r>
            <a:endParaRPr lang="en-US" altLang="zh-CN" b="1" dirty="0"/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        char single[7];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        char </a:t>
            </a:r>
            <a:r>
              <a:rPr lang="en-US" altLang="zh-CN" b="1" dirty="0" err="1"/>
              <a:t>nmtel</a:t>
            </a:r>
            <a:r>
              <a:rPr lang="en-US" altLang="zh-CN" b="1" dirty="0"/>
              <a:t>[20];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  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vl="1">
              <a:buFont typeface="Monotype Sorts" pitchFamily="2" charset="2"/>
              <a:buNone/>
            </a:pP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</a:t>
            </a:r>
            <a:r>
              <a:rPr lang="en-US" altLang="zh-CN" b="1" dirty="0"/>
              <a:t>person{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num</a:t>
            </a:r>
            <a:r>
              <a:rPr lang="zh-CN" altLang="en-US" b="1" dirty="0"/>
              <a:t>；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char name[10];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  char sex;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  char birthday[12];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  char </a:t>
            </a:r>
            <a:r>
              <a:rPr lang="en-US" altLang="zh-CN" b="1" dirty="0" err="1"/>
              <a:t>addr</a:t>
            </a:r>
            <a:r>
              <a:rPr lang="en-US" altLang="zh-CN" b="1" dirty="0"/>
              <a:t>[16];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  union </a:t>
            </a:r>
            <a:r>
              <a:rPr lang="en-US" altLang="zh-CN" b="1" dirty="0" smtClean="0"/>
              <a:t>Mt  mate</a:t>
            </a:r>
            <a:r>
              <a:rPr lang="en-US" altLang="zh-CN" b="1" dirty="0"/>
              <a:t>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}</a:t>
            </a:r>
            <a:r>
              <a:rPr lang="en-US" altLang="zh-CN" b="1" dirty="0" err="1"/>
              <a:t>ps</a:t>
            </a:r>
            <a:r>
              <a:rPr lang="en-US" altLang="zh-CN" b="1" dirty="0"/>
              <a:t> [3];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0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Ink Free" panose="03080402000500000000" pitchFamily="66" charset="0"/>
              </a:rPr>
              <a:t>Homework </a:t>
            </a:r>
            <a:r>
              <a:rPr lang="en-US" altLang="zh-CN" dirty="0">
                <a:latin typeface="Ink Free" panose="03080402000500000000" pitchFamily="66" charset="0"/>
              </a:rPr>
              <a:t>and </a:t>
            </a:r>
            <a:r>
              <a:rPr lang="en-US" altLang="zh-CN" dirty="0" smtClean="0">
                <a:latin typeface="Ink Free" panose="03080402000500000000" pitchFamily="66" charset="0"/>
              </a:rPr>
              <a:t>lab assignments</a:t>
            </a:r>
            <a:endParaRPr lang="en-US" altLang="zh-CN" dirty="0">
              <a:latin typeface="Ink Free" panose="03080402000500000000" pitchFamily="66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zh-CN" altLang="en-US" dirty="0"/>
              <a:t>截止日期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11972468" y="6798270"/>
            <a:ext cx="740227" cy="365125"/>
          </a:xfrm>
          <a:prstGeom prst="rect">
            <a:avLst/>
          </a:prstGeom>
        </p:spPr>
        <p:txBody>
          <a:bodyPr/>
          <a:lstStyle/>
          <a:p>
            <a:fld id="{8699F50C-BE38-4BD0-BA84-9B090E1F2B9B}" type="slidenum">
              <a:rPr lang="en-US" altLang="zh-CN" smtClean="0"/>
              <a:pPr/>
              <a:t>37</a:t>
            </a:fld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288223" y="571501"/>
            <a:ext cx="9753600" cy="12573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编写程序，建立一个学生信息链表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个学生信息包含学号、姓名、两门课程成绩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c1,c2</a:t>
            </a: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、计算总评成绩。链表按总评成绩从高到低排列。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15498773" y="561014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6894521" y="6105803"/>
            <a:ext cx="1114697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dirty="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 dirty="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 dirty="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6500" y="1888530"/>
            <a:ext cx="32468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struct</a:t>
            </a:r>
            <a:r>
              <a:rPr lang="en-US" altLang="zh-CN" sz="2400" dirty="0"/>
              <a:t> student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    char name[8];</a:t>
            </a:r>
          </a:p>
          <a:p>
            <a:r>
              <a:rPr lang="en-US" altLang="zh-CN" sz="2400" dirty="0"/>
              <a:t>   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    float c1;</a:t>
            </a:r>
          </a:p>
          <a:p>
            <a:r>
              <a:rPr lang="en-US" altLang="zh-CN" sz="2400" dirty="0"/>
              <a:t>    float c2;</a:t>
            </a:r>
          </a:p>
          <a:p>
            <a:r>
              <a:rPr lang="en-US" altLang="zh-CN" sz="2400" dirty="0"/>
              <a:t>    float final;</a:t>
            </a:r>
          </a:p>
          <a:p>
            <a:r>
              <a:rPr lang="en-US" altLang="zh-CN" sz="2400" dirty="0"/>
              <a:t>   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student *next;</a:t>
            </a:r>
          </a:p>
          <a:p>
            <a:r>
              <a:rPr lang="en-US" altLang="zh-CN" sz="2400" dirty="0"/>
              <a:t>};</a:t>
            </a: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12954000" y="1270000"/>
            <a:ext cx="3332480" cy="5588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en-US" altLang="zh-CN" sz="1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&lt;stdio.h&gt;</a:t>
            </a:r>
          </a:p>
          <a:p>
            <a:pPr lvl="0"/>
            <a:endParaRPr lang="en-US" altLang="zh-CN" sz="1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struct student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char name[8];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int num;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float c1;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float c2;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float final;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struct student *next;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};</a:t>
            </a:r>
          </a:p>
          <a:p>
            <a:pPr lvl="0"/>
            <a:endParaRPr lang="en-US" altLang="zh-CN" sz="1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typedef struct student ST;</a:t>
            </a:r>
          </a:p>
          <a:p>
            <a:pPr lvl="0"/>
            <a:endParaRPr lang="en-US" altLang="zh-CN" sz="1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 *insert(ST *head, ST *pnew);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void print(ST *head);</a:t>
            </a:r>
          </a:p>
          <a:p>
            <a:pPr lvl="0"/>
            <a:endParaRPr lang="en-US" altLang="zh-CN" sz="1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main(void)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FILE *fp;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ST stu, *pnew, *head = NULL;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stu.next = NULL;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fp = fopen("hw11.1-student.txt", "r");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if (!fp)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perror("fopen failed.");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exit(0);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}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while (EOF != fscanf(fp, "%d%s%f%f\n", &amp;stu.num, stu.name, &amp;stu.c1, &amp;stu.c2))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stu.final = 0.5 * (stu.c1 + stu.c2);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pnew = (ST *)malloc(sizeof(ST));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*pnew = stu;</a:t>
            </a:r>
          </a:p>
          <a:p>
            <a:pPr lvl="0"/>
            <a:endParaRPr lang="en-US" altLang="zh-CN" sz="1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head = insert(head, pnew);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}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print(head);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return 0;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  <a:p>
            <a:pPr lvl="0"/>
            <a:endParaRPr lang="en-US" altLang="zh-CN" sz="1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 *insert(ST *head, ST *pnew)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ST *p, *q;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p = q = head;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if (!head)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return pnew;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while (p &amp;&amp; p-&gt;final &gt; pnew-&gt;final)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q = p;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 = p-&gt;next;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}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if (p == head)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pnew-&gt;next = head;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head = pnew;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}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else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pnew-&gt;next = q-&gt;next;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q-&gt;next = pnew;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}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return head;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  <a:p>
            <a:pPr lvl="0"/>
            <a:endParaRPr lang="en-US" altLang="zh-CN" sz="1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void print(ST *h)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int i = 1;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while (h)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{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printf("%d\t%d %s\tfinal:%.1f\n", i++, h-&gt;num, h-&gt;name, h-&gt;final);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h = h-&gt;next;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}</a:t>
            </a:r>
          </a:p>
          <a:p>
            <a:pPr lvl="0"/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9" name="RemarkBack"/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markBlock"/>
            <p:cNvSpPr/>
            <p:nvPr>
              <p:custDataLst>
                <p:tags r:id="rId16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1972468" cy="635000"/>
            <a:chOff x="-6313658" y="-30897"/>
            <a:chExt cx="12192000" cy="635000"/>
          </a:xfrm>
        </p:grpSpPr>
        <p:sp>
          <p:nvSpPr>
            <p:cNvPr id="11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6313658" y="-3089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ColorBlock"/>
            <p:cNvSpPr/>
            <p:nvPr>
              <p:custDataLst>
                <p:tags r:id="rId12"/>
              </p:custDataLst>
            </p:nvPr>
          </p:nvSpPr>
          <p:spPr>
            <a:xfrm>
              <a:off x="-6313658" y="-3089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6055001" y="-3089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4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4759773" y="7832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43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六边形 18" descr="醒目图像中间的深色实心六边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94811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0" dirty="0" smtClean="0"/>
              <a:t>End of this lecture.</a:t>
            </a:r>
            <a:endParaRPr lang="zh-CN" altLang="en-US" sz="4000" b="0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刘老师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6360-1339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 smtClean="0"/>
              <a:t>liuyong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@ustc.edu.cn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CN" dirty="0">
                <a:hlinkClick r:id="rId4"/>
              </a:rPr>
              <a:t>https://etcis.ustc.edu.cn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11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结构体的定义和引用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定义</a:t>
            </a:r>
            <a:r>
              <a:rPr lang="zh-CN" altLang="en-US" dirty="0"/>
              <a:t>结构体</a:t>
            </a:r>
            <a:r>
              <a:rPr lang="zh-CN" altLang="en-US" dirty="0" smtClean="0"/>
              <a:t>类型：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zh-CN" altLang="en-US" dirty="0">
                <a:solidFill>
                  <a:srgbClr val="C00000"/>
                </a:solidFill>
              </a:rPr>
              <a:t>结构体名</a:t>
            </a:r>
            <a:r>
              <a:rPr lang="en-US" altLang="zh-CN" dirty="0" smtClean="0">
                <a:solidFill>
                  <a:srgbClr val="C00000"/>
                </a:solidFill>
              </a:rPr>
              <a:t>]  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  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成员</a:t>
            </a:r>
            <a:r>
              <a:rPr lang="zh-CN" altLang="en-US" dirty="0">
                <a:solidFill>
                  <a:srgbClr val="C00000"/>
                </a:solidFill>
              </a:rPr>
              <a:t>表</a:t>
            </a:r>
            <a:r>
              <a:rPr lang="zh-CN" altLang="en-US" dirty="0" smtClean="0">
                <a:solidFill>
                  <a:srgbClr val="C00000"/>
                </a:solidFill>
              </a:rPr>
              <a:t>列；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	   </a:t>
            </a:r>
            <a:r>
              <a:rPr lang="en-US" altLang="zh-CN" dirty="0" smtClean="0">
                <a:solidFill>
                  <a:srgbClr val="C00000"/>
                </a:solidFill>
              </a:rPr>
              <a:t>};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zh-CN" altLang="en-US" dirty="0"/>
              <a:t>成员表列</a:t>
            </a:r>
            <a:r>
              <a:rPr lang="zh-CN" altLang="en-US" dirty="0" smtClean="0"/>
              <a:t>”的形式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	   类型 成员名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类型 成员名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	    ... ...</a:t>
            </a: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5711287" y="1624918"/>
            <a:ext cx="5966907" cy="4525919"/>
          </a:xfrm>
        </p:spPr>
        <p:txBody>
          <a:bodyPr/>
          <a:lstStyle/>
          <a:p>
            <a:pPr>
              <a:spcBef>
                <a:spcPct val="0"/>
              </a:spcBef>
              <a:buClrTx/>
              <a:buNone/>
            </a:pPr>
            <a:r>
              <a:rPr lang="en-US" altLang="zh-CN" dirty="0" smtClean="0">
                <a:latin typeface="Helvetica" pitchFamily="34" charset="0"/>
              </a:rPr>
              <a:t>//</a:t>
            </a:r>
            <a:r>
              <a:rPr lang="zh-CN" altLang="en-US" dirty="0" smtClean="0">
                <a:latin typeface="Helvetica" pitchFamily="34" charset="0"/>
              </a:rPr>
              <a:t>例：定义结构体类型</a:t>
            </a:r>
            <a:r>
              <a:rPr lang="en-US" altLang="zh-CN" dirty="0">
                <a:latin typeface="Helvetica" pitchFamily="34" charset="0"/>
              </a:rPr>
              <a:t> </a:t>
            </a:r>
            <a:r>
              <a:rPr lang="en-US" altLang="zh-CN" dirty="0" smtClean="0">
                <a:latin typeface="Helvetica" pitchFamily="34" charset="0"/>
              </a:rPr>
              <a:t>Student:</a:t>
            </a:r>
          </a:p>
          <a:p>
            <a:pPr>
              <a:spcBef>
                <a:spcPct val="0"/>
              </a:spcBef>
              <a:buClrTx/>
              <a:buNone/>
            </a:pPr>
            <a:endParaRPr lang="en-US" altLang="zh-CN" dirty="0" smtClean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 err="1" smtClean="0">
                <a:latin typeface="Helvetica" pitchFamily="34" charset="0"/>
              </a:rPr>
              <a:t>struct</a:t>
            </a:r>
            <a:r>
              <a:rPr lang="en-US" altLang="zh-CN" dirty="0" smtClean="0">
                <a:latin typeface="Helvetica" pitchFamily="34" charset="0"/>
              </a:rPr>
              <a:t> Student{</a:t>
            </a:r>
            <a:endParaRPr lang="en-US" altLang="zh-CN" dirty="0">
              <a:latin typeface="Helvetica" pitchFamily="34" charset="0"/>
            </a:endParaRP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2400" dirty="0" err="1" smtClean="0">
                <a:latin typeface="Helvetica" pitchFamily="34" charset="0"/>
              </a:rPr>
              <a:t>int</a:t>
            </a:r>
            <a:r>
              <a:rPr lang="en-US" altLang="zh-CN" sz="2400" dirty="0" smtClean="0">
                <a:latin typeface="Helvetica" pitchFamily="34" charset="0"/>
              </a:rPr>
              <a:t>    number</a:t>
            </a:r>
            <a:r>
              <a:rPr lang="en-US" altLang="zh-CN" sz="2400" dirty="0">
                <a:latin typeface="Helvetica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Helvetica" pitchFamily="34" charset="0"/>
              </a:rPr>
              <a:t>char name[15</a:t>
            </a:r>
            <a:r>
              <a:rPr lang="en-US" altLang="zh-CN" sz="2400" dirty="0" smtClean="0">
                <a:latin typeface="Helvetica" pitchFamily="34" charset="0"/>
              </a:rPr>
              <a:t>];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2400" dirty="0" smtClean="0">
                <a:latin typeface="Helvetica" pitchFamily="34" charset="0"/>
              </a:rPr>
              <a:t>char sex;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2400" dirty="0" err="1" smtClean="0">
                <a:latin typeface="Helvetica" pitchFamily="34" charset="0"/>
              </a:rPr>
              <a:t>int</a:t>
            </a:r>
            <a:r>
              <a:rPr lang="en-US" altLang="zh-CN" sz="2400" dirty="0" smtClean="0">
                <a:latin typeface="Helvetica" pitchFamily="34" charset="0"/>
              </a:rPr>
              <a:t> age;</a:t>
            </a:r>
            <a:endParaRPr lang="en-US" altLang="zh-CN" sz="2400" dirty="0">
              <a:latin typeface="Helvetica" pitchFamily="34" charset="0"/>
            </a:endParaRP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Helvetica" pitchFamily="34" charset="0"/>
              </a:rPr>
              <a:t>float score</a:t>
            </a:r>
            <a:r>
              <a:rPr lang="en-US" altLang="zh-CN" sz="2400" dirty="0" smtClean="0">
                <a:latin typeface="Helvetica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2400" dirty="0" smtClean="0">
                <a:latin typeface="Helvetica" pitchFamily="34" charset="0"/>
              </a:rPr>
              <a:t>char </a:t>
            </a:r>
            <a:r>
              <a:rPr lang="en-US" altLang="zh-CN" sz="2400" dirty="0">
                <a:latin typeface="Helvetica" pitchFamily="34" charset="0"/>
              </a:rPr>
              <a:t>address[30];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dirty="0" smtClean="0">
                <a:latin typeface="Helvetica" pitchFamily="34" charset="0"/>
              </a:rPr>
              <a:t>} ;  </a:t>
            </a:r>
            <a:r>
              <a:rPr lang="zh-CN" altLang="en-US" dirty="0">
                <a:latin typeface="Helvetica" pitchFamily="34" charset="0"/>
              </a:rPr>
              <a:t> </a:t>
            </a:r>
            <a:r>
              <a:rPr lang="zh-CN" altLang="en-US" dirty="0" smtClean="0">
                <a:latin typeface="Helvetica" pitchFamily="34" charset="0"/>
              </a:rPr>
              <a:t> </a:t>
            </a:r>
            <a:r>
              <a:rPr lang="en-US" altLang="zh-CN" dirty="0" smtClean="0">
                <a:latin typeface="Helvetica" pitchFamily="34" charset="0"/>
              </a:rPr>
              <a:t>//</a:t>
            </a:r>
            <a:r>
              <a:rPr lang="zh-CN" altLang="en-US" dirty="0" smtClean="0">
                <a:latin typeface="Helvetica" pitchFamily="34" charset="0"/>
              </a:rPr>
              <a:t>这里有分号</a:t>
            </a:r>
            <a:endParaRPr lang="en-US" altLang="zh-CN" dirty="0" smtClean="0">
              <a:latin typeface="Helvetica" pitchFamily="34" charset="0"/>
            </a:endParaRP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只是结构体</a:t>
            </a:r>
            <a:r>
              <a:rPr lang="zh-CN" altLang="en-US" b="1" dirty="0" smtClean="0">
                <a:solidFill>
                  <a:srgbClr val="C00000"/>
                </a:solidFill>
              </a:rPr>
              <a:t>类型</a:t>
            </a:r>
            <a:r>
              <a:rPr lang="zh-CN" altLang="en-US" dirty="0" smtClean="0"/>
              <a:t>的定义，这里类型名</a:t>
            </a:r>
            <a:r>
              <a:rPr lang="zh-CN" altLang="en-US" dirty="0"/>
              <a:t>是</a:t>
            </a:r>
            <a:r>
              <a:rPr lang="zh-CN" altLang="en-US" u="sng" dirty="0" smtClean="0"/>
              <a:t> </a:t>
            </a:r>
            <a:r>
              <a:rPr lang="en-US" altLang="zh-CN" u="sng" dirty="0" err="1" smtClean="0"/>
              <a:t>struct</a:t>
            </a:r>
            <a:r>
              <a:rPr lang="en-US" altLang="zh-CN" u="sng" dirty="0" smtClean="0"/>
              <a:t> Student </a:t>
            </a:r>
          </a:p>
          <a:p>
            <a:r>
              <a:rPr lang="zh-CN" altLang="en-US" u="sng" dirty="0" smtClean="0"/>
              <a:t>一般作为全局的定义放在所有函数前面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8778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结构体的定义和引用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定义</a:t>
            </a:r>
            <a:r>
              <a:rPr lang="zh-CN" altLang="en-US" dirty="0"/>
              <a:t>结构体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struct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Student</a:t>
            </a:r>
            <a:r>
              <a:rPr lang="en-US" altLang="zh-CN" sz="2000" dirty="0" smtClean="0"/>
              <a:t> {       //</a:t>
            </a:r>
            <a:r>
              <a:rPr lang="zh-CN" altLang="en-US" sz="2000" dirty="0" smtClean="0"/>
              <a:t>类型定义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unsigned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char     name[20];</a:t>
            </a:r>
          </a:p>
          <a:p>
            <a:pPr marL="0" indent="0">
              <a:buNone/>
            </a:pPr>
            <a:r>
              <a:rPr lang="en-US" altLang="zh-CN" sz="2000" dirty="0"/>
              <a:t>    char     sex;</a:t>
            </a:r>
          </a:p>
          <a:p>
            <a:pPr marL="0" indent="0">
              <a:buNone/>
            </a:pPr>
            <a:r>
              <a:rPr lang="en-US" altLang="zh-CN" sz="2000" dirty="0"/>
              <a:t>    unsigned age;</a:t>
            </a:r>
          </a:p>
          <a:p>
            <a:pPr marL="0" indent="0">
              <a:buNone/>
            </a:pPr>
            <a:r>
              <a:rPr lang="en-US" altLang="zh-CN" sz="2000" dirty="0"/>
              <a:t>    float    score;</a:t>
            </a:r>
          </a:p>
          <a:p>
            <a:pPr marL="0" indent="0">
              <a:buNone/>
            </a:pPr>
            <a:r>
              <a:rPr lang="en-US" altLang="zh-CN" sz="2000" dirty="0"/>
              <a:t>    char    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[50];</a:t>
            </a:r>
          </a:p>
          <a:p>
            <a:pPr marL="0" indent="0">
              <a:buNone/>
            </a:pPr>
            <a:r>
              <a:rPr lang="en-US" altLang="zh-CN" sz="2000" dirty="0"/>
              <a:t>};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marL="0" indent="0">
              <a:buNone/>
            </a:pPr>
            <a:r>
              <a:rPr lang="en-US" altLang="zh-CN" sz="2000" dirty="0" smtClean="0"/>
              <a:t>{ 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Student </a:t>
            </a:r>
            <a:r>
              <a:rPr lang="en-US" altLang="zh-CN" sz="2000" dirty="0" smtClean="0">
                <a:solidFill>
                  <a:srgbClr val="C00000"/>
                </a:solidFill>
              </a:rPr>
              <a:t> stu1,stu2; 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变量定义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61166" y="1651044"/>
            <a:ext cx="548640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Student</a:t>
            </a:r>
            <a:r>
              <a:rPr lang="en-US" altLang="zh-CN" sz="2000" dirty="0"/>
              <a:t> {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此行的</a:t>
            </a:r>
            <a:r>
              <a:rPr lang="en-US" altLang="zh-CN" sz="2000" dirty="0" smtClean="0"/>
              <a:t>Student</a:t>
            </a:r>
            <a:r>
              <a:rPr lang="zh-CN" altLang="en-US" sz="2000" dirty="0" smtClean="0"/>
              <a:t>可省略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unsigned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char     name[20];</a:t>
            </a:r>
          </a:p>
          <a:p>
            <a:pPr marL="0" indent="0">
              <a:buNone/>
            </a:pPr>
            <a:r>
              <a:rPr lang="en-US" altLang="zh-CN" sz="2000" dirty="0"/>
              <a:t>    char     sex;</a:t>
            </a:r>
          </a:p>
          <a:p>
            <a:pPr marL="0" indent="0">
              <a:buNone/>
            </a:pPr>
            <a:r>
              <a:rPr lang="en-US" altLang="zh-CN" sz="2000" dirty="0"/>
              <a:t>    unsigned age;</a:t>
            </a:r>
          </a:p>
          <a:p>
            <a:pPr marL="0" indent="0">
              <a:buNone/>
            </a:pPr>
            <a:r>
              <a:rPr lang="en-US" altLang="zh-CN" sz="2000" dirty="0"/>
              <a:t>    float    score;</a:t>
            </a:r>
          </a:p>
          <a:p>
            <a:pPr marL="0" indent="0">
              <a:buNone/>
            </a:pPr>
            <a:r>
              <a:rPr lang="en-US" altLang="zh-CN" sz="2000" dirty="0"/>
              <a:t>    char    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[50];</a:t>
            </a:r>
          </a:p>
          <a:p>
            <a:pPr marL="0" indent="0">
              <a:buNone/>
            </a:pPr>
            <a:r>
              <a:rPr lang="en-US" altLang="zh-CN" sz="2000" dirty="0" smtClean="0"/>
              <a:t>} </a:t>
            </a:r>
            <a:r>
              <a:rPr lang="en-US" altLang="zh-CN" sz="2000" dirty="0">
                <a:solidFill>
                  <a:srgbClr val="C00000"/>
                </a:solidFill>
              </a:rPr>
              <a:t>stu1,stu2; </a:t>
            </a:r>
            <a:r>
              <a:rPr lang="en-US" altLang="zh-CN" sz="2000" dirty="0"/>
              <a:t>//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定义的同时定义变量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全局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main()</a:t>
            </a:r>
          </a:p>
          <a:p>
            <a:pPr marL="0" indent="0">
              <a:buNone/>
            </a:pPr>
            <a:r>
              <a:rPr lang="en-US" altLang="zh-CN" sz="2000" dirty="0"/>
              <a:t>{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。。。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82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结构体的定义和引用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成员类型也可以是结构体，</a:t>
            </a:r>
            <a:r>
              <a:rPr lang="zh-CN" altLang="en-US" dirty="0" smtClean="0"/>
              <a:t>但</a:t>
            </a:r>
            <a:r>
              <a:rPr lang="zh-CN" altLang="en-US" dirty="0"/>
              <a:t>不可直接或间接递归</a:t>
            </a:r>
            <a:r>
              <a:rPr lang="zh-CN" altLang="en-US" dirty="0" smtClean="0"/>
              <a:t>嵌套；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</a:rPr>
              <a:t> date</a:t>
            </a:r>
            <a:r>
              <a:rPr lang="en-US" altLang="zh-CN" sz="2400" dirty="0"/>
              <a:t> {</a:t>
            </a:r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year, month, day;</a:t>
            </a:r>
          </a:p>
          <a:p>
            <a:pPr marL="457200" lvl="1" indent="0">
              <a:buNone/>
            </a:pPr>
            <a:r>
              <a:rPr lang="en-US" altLang="zh-CN" sz="2400" dirty="0"/>
              <a:t>    };</a:t>
            </a:r>
          </a:p>
          <a:p>
            <a:pPr marL="457200" lvl="1" indent="0">
              <a:buNone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student{</a:t>
            </a:r>
          </a:p>
          <a:p>
            <a:pPr marL="457200" lvl="1" indent="0">
              <a:buNone/>
            </a:pPr>
            <a:r>
              <a:rPr lang="en-US" altLang="zh-CN" sz="2400" dirty="0"/>
              <a:t>    unsigned   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pPr marL="457200" lvl="1" indent="0">
              <a:buNone/>
            </a:pPr>
            <a:r>
              <a:rPr lang="en-US" altLang="zh-CN" sz="2400" dirty="0"/>
              <a:t>    char        name[20];</a:t>
            </a:r>
          </a:p>
          <a:p>
            <a:pPr marL="457200" lvl="1" indent="0">
              <a:buNone/>
            </a:pPr>
            <a:r>
              <a:rPr lang="en-US" altLang="zh-CN" sz="2400" dirty="0"/>
              <a:t>    char        sex;</a:t>
            </a:r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>
                <a:solidFill>
                  <a:srgbClr val="C00000"/>
                </a:solidFill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</a:rPr>
              <a:t> date birthday</a:t>
            </a:r>
            <a:r>
              <a:rPr lang="en-US" altLang="zh-CN" sz="2400" dirty="0"/>
              <a:t>;</a:t>
            </a:r>
          </a:p>
          <a:p>
            <a:pPr marL="457200" lvl="1" indent="0">
              <a:buNone/>
            </a:pPr>
            <a:r>
              <a:rPr lang="en-US" altLang="zh-CN" sz="2400" dirty="0"/>
              <a:t>    float       score;</a:t>
            </a:r>
          </a:p>
          <a:p>
            <a:pPr marL="457200" lvl="1" indent="0">
              <a:buNone/>
            </a:pPr>
            <a:r>
              <a:rPr lang="en-US" altLang="zh-CN" sz="2400" dirty="0"/>
              <a:t>} stu1, stu2</a:t>
            </a:r>
            <a:r>
              <a:rPr lang="en-US" altLang="zh-CN" sz="2400" dirty="0" smtClean="0"/>
              <a:t>;</a:t>
            </a:r>
          </a:p>
          <a:p>
            <a:pPr lvl="1"/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 smtClean="0"/>
              <a:t>5. </a:t>
            </a:r>
            <a:r>
              <a:rPr lang="en-US" altLang="zh-CN" b="1" dirty="0" err="1" smtClean="0"/>
              <a:t>typedef</a:t>
            </a:r>
            <a:r>
              <a:rPr lang="zh-CN" altLang="en-US" b="1" dirty="0"/>
              <a:t>的使用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	char author[20];</a:t>
            </a:r>
          </a:p>
          <a:p>
            <a:pPr marL="0" indent="0">
              <a:buNone/>
            </a:pPr>
            <a:r>
              <a:rPr lang="en-US" altLang="zh-CN" dirty="0"/>
              <a:t>	char tittle[50];</a:t>
            </a:r>
          </a:p>
          <a:p>
            <a:pPr marL="0" indent="0">
              <a:buNone/>
            </a:pPr>
            <a:r>
              <a:rPr lang="en-US" altLang="zh-CN" dirty="0"/>
              <a:t>	float price;</a:t>
            </a:r>
          </a:p>
          <a:p>
            <a:pPr marL="0" indent="0">
              <a:buNone/>
            </a:pPr>
            <a:r>
              <a:rPr lang="en-US" altLang="zh-CN" dirty="0"/>
              <a:t>}  </a:t>
            </a:r>
            <a:r>
              <a:rPr lang="en-US" altLang="zh-CN" dirty="0" err="1"/>
              <a:t>BookInfo</a:t>
            </a:r>
            <a:r>
              <a:rPr lang="en-US" altLang="zh-CN" dirty="0"/>
              <a:t> ;  //</a:t>
            </a:r>
            <a:r>
              <a:rPr lang="zh-CN" altLang="en-US" dirty="0"/>
              <a:t>类型名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BookInfo</a:t>
            </a:r>
            <a:r>
              <a:rPr lang="en-US" altLang="zh-CN" dirty="0"/>
              <a:t>  book1, book2;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51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结构体的定义和引用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按照</a:t>
            </a:r>
            <a:r>
              <a:rPr lang="zh-CN" altLang="en-US" dirty="0"/>
              <a:t>成员的顺序和类型对成员初始化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 = {</a:t>
            </a:r>
          </a:p>
          <a:p>
            <a:pPr marL="457200" lvl="1" indent="0">
              <a:buNone/>
            </a:pPr>
            <a:r>
              <a:rPr lang="en-US" altLang="zh-CN" dirty="0"/>
              <a:t>    1001,         /*unsigned </a:t>
            </a:r>
            <a:r>
              <a:rPr lang="en-US" altLang="zh-CN" dirty="0" err="1"/>
              <a:t>num</a:t>
            </a:r>
            <a:r>
              <a:rPr lang="en-US" altLang="zh-CN" dirty="0"/>
              <a:t>*/</a:t>
            </a:r>
          </a:p>
          <a:p>
            <a:pPr marL="457200" lvl="1" indent="0">
              <a:buNone/>
            </a:pPr>
            <a:r>
              <a:rPr lang="en-US" altLang="zh-CN" dirty="0"/>
              <a:t>    "Tom",	   </a:t>
            </a:r>
            <a:r>
              <a:rPr lang="en-US" altLang="zh-CN" dirty="0" smtClean="0"/>
              <a:t>/*</a:t>
            </a:r>
            <a:r>
              <a:rPr lang="en-US" altLang="zh-CN" dirty="0"/>
              <a:t>char name[20]*/</a:t>
            </a:r>
          </a:p>
          <a:p>
            <a:pPr marL="457200" lvl="1" indent="0">
              <a:buNone/>
            </a:pPr>
            <a:r>
              <a:rPr lang="en-US" altLang="zh-CN" dirty="0"/>
              <a:t>    'M',          </a:t>
            </a:r>
            <a:r>
              <a:rPr lang="en-US" altLang="zh-CN" dirty="0" smtClean="0"/>
              <a:t> /*</a:t>
            </a:r>
            <a:r>
              <a:rPr lang="en-US" altLang="zh-CN" dirty="0"/>
              <a:t>char sex*/</a:t>
            </a:r>
          </a:p>
          <a:p>
            <a:pPr marL="457200" lvl="1" indent="0">
              <a:buNone/>
            </a:pPr>
            <a:r>
              <a:rPr lang="en-US" altLang="zh-CN" dirty="0"/>
              <a:t>    {1983, 9, 20</a:t>
            </a:r>
            <a:r>
              <a:rPr lang="en-US" altLang="zh-CN" dirty="0" smtClean="0"/>
              <a:t>},   /* birthday</a:t>
            </a:r>
            <a:r>
              <a:rPr lang="en-US" altLang="zh-CN" dirty="0"/>
              <a:t>*/</a:t>
            </a:r>
          </a:p>
          <a:p>
            <a:pPr marL="457200" lvl="1" indent="0">
              <a:buNone/>
            </a:pPr>
            <a:r>
              <a:rPr lang="en-US" altLang="zh-CN" dirty="0"/>
              <a:t>    93.5          /*float score*/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  <a:p>
            <a:r>
              <a:rPr lang="zh-CN" altLang="en-US" sz="1800" dirty="0" smtClean="0"/>
              <a:t>若部分初始化，则没有赋初值的成员获</a:t>
            </a:r>
            <a:r>
              <a:rPr lang="en-US" altLang="zh-CN" sz="1800" dirty="0" smtClean="0">
                <a:solidFill>
                  <a:srgbClr val="C00000"/>
                </a:solidFill>
              </a:rPr>
              <a:t>0</a:t>
            </a:r>
            <a:r>
              <a:rPr lang="zh-CN" altLang="en-US" sz="1800" dirty="0" smtClean="0">
                <a:solidFill>
                  <a:srgbClr val="C00000"/>
                </a:solidFill>
              </a:rPr>
              <a:t>值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7.  </a:t>
            </a:r>
            <a:r>
              <a:rPr lang="zh-CN" altLang="en-US" dirty="0" smtClean="0"/>
              <a:t>结构体变量成员</a:t>
            </a:r>
            <a:r>
              <a:rPr lang="zh-CN" altLang="en-US" dirty="0"/>
              <a:t>的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一般形式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结构体变量名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成员名</a:t>
            </a:r>
          </a:p>
          <a:p>
            <a:pPr marL="0" indent="0">
              <a:buNone/>
            </a:pPr>
            <a:r>
              <a:rPr lang="zh-CN" altLang="en-US" dirty="0"/>
              <a:t>成员运算符 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r>
              <a:rPr lang="zh-CN" altLang="en-US" dirty="0"/>
              <a:t>具有最高的优先级，自左向右结合</a:t>
            </a:r>
          </a:p>
          <a:p>
            <a:pPr marL="0" indent="0">
              <a:buNone/>
            </a:pPr>
            <a:r>
              <a:rPr lang="zh-CN" altLang="en-US" dirty="0"/>
              <a:t>说明</a:t>
            </a:r>
          </a:p>
          <a:p>
            <a:pPr marL="457200" lvl="1" indent="0">
              <a:buNone/>
            </a:pPr>
            <a:r>
              <a:rPr lang="zh-CN" altLang="en-US" dirty="0"/>
              <a:t>结构体成员和同类型的变量用法相同</a:t>
            </a:r>
          </a:p>
          <a:p>
            <a:pPr marL="457200" lvl="1" indent="0">
              <a:buNone/>
            </a:pPr>
            <a:r>
              <a:rPr lang="zh-CN" altLang="en-US" dirty="0"/>
              <a:t>若成员类型又是一个结构体，则可以使用若干个成员运算符，访问最低一级的成员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8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结构体的定义和引用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结构体变量中成员的引用</a:t>
            </a: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... </a:t>
            </a:r>
            <a:r>
              <a:rPr lang="en-US" altLang="zh-CN" sz="2400" dirty="0" smtClean="0"/>
              <a:t>...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student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;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scanf</a:t>
            </a:r>
            <a:r>
              <a:rPr lang="en-US" altLang="zh-CN" sz="2400" dirty="0"/>
              <a:t>("%f", </a:t>
            </a:r>
            <a:r>
              <a:rPr lang="en-US" altLang="zh-CN" sz="2400" dirty="0">
                <a:solidFill>
                  <a:srgbClr val="C00000"/>
                </a:solidFill>
              </a:rPr>
              <a:t>&amp;</a:t>
            </a:r>
            <a:r>
              <a:rPr lang="en-US" altLang="zh-CN" sz="2400" dirty="0" err="1">
                <a:solidFill>
                  <a:srgbClr val="C00000"/>
                </a:solidFill>
              </a:rPr>
              <a:t>stu.score</a:t>
            </a:r>
            <a:r>
              <a:rPr lang="en-US" altLang="zh-CN" sz="2400" dirty="0"/>
              <a:t>);</a:t>
            </a:r>
          </a:p>
          <a:p>
            <a:pPr marL="457200" lvl="1" indent="0">
              <a:buNone/>
            </a:pPr>
            <a:r>
              <a:rPr lang="en-US" altLang="zh-CN" sz="2400" dirty="0" err="1"/>
              <a:t>stu.num</a:t>
            </a:r>
            <a:r>
              <a:rPr lang="en-US" altLang="zh-CN" sz="2400" dirty="0"/>
              <a:t> = 12345;</a:t>
            </a:r>
          </a:p>
          <a:p>
            <a:pPr marL="457200" lvl="1" indent="0">
              <a:buNone/>
            </a:pPr>
            <a:r>
              <a:rPr lang="en-US" altLang="zh-CN" sz="2400" dirty="0" err="1"/>
              <a:t>stu.birthday.month</a:t>
            </a:r>
            <a:r>
              <a:rPr lang="en-US" altLang="zh-CN" sz="2400" dirty="0"/>
              <a:t> = 11;</a:t>
            </a:r>
          </a:p>
          <a:p>
            <a:pPr marL="457200" lvl="1" indent="0">
              <a:buNone/>
            </a:pPr>
            <a:r>
              <a:rPr lang="en-US" altLang="zh-CN" sz="2400" dirty="0" err="1"/>
              <a:t>stu.score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stu.score</a:t>
            </a:r>
            <a:r>
              <a:rPr lang="en-US" altLang="zh-CN" sz="2400" dirty="0"/>
              <a:t>) * 10;</a:t>
            </a:r>
          </a:p>
          <a:p>
            <a:pPr marL="457200" lvl="1" indent="0">
              <a:buNone/>
            </a:pPr>
            <a:r>
              <a:rPr lang="en-US" altLang="zh-CN" sz="2400" dirty="0" err="1"/>
              <a:t>strcpy</a:t>
            </a:r>
            <a:r>
              <a:rPr lang="en-US" altLang="zh-CN" sz="2400" dirty="0"/>
              <a:t>(stu.name, "Mike");</a:t>
            </a:r>
          </a:p>
          <a:p>
            <a:pPr marL="457200" lvl="1" indent="0"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No.%d</a:t>
            </a:r>
            <a:r>
              <a:rPr lang="en-US" altLang="zh-CN" sz="2400" dirty="0"/>
              <a:t>:", </a:t>
            </a:r>
            <a:r>
              <a:rPr lang="en-US" altLang="zh-CN" sz="2400" dirty="0" err="1"/>
              <a:t>stu.num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结构体类型变量之间可以直接相互</a:t>
            </a:r>
            <a:r>
              <a:rPr lang="zh-CN" altLang="en-US" dirty="0" smtClean="0"/>
              <a:t>赋值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整体赋值</a:t>
            </a:r>
            <a:endParaRPr lang="zh-CN" altLang="en-US" dirty="0"/>
          </a:p>
          <a:p>
            <a:r>
              <a:rPr lang="zh-CN" altLang="en-US" dirty="0"/>
              <a:t>实质上是两个结构体变量相应的存储空间中的所有数据直接拷贝</a:t>
            </a:r>
          </a:p>
          <a:p>
            <a:r>
              <a:rPr lang="zh-CN" altLang="en-US" dirty="0"/>
              <a:t>包括复杂类型在内的所有结构体成员都被直接赋值，如字符串、结构体类型等</a:t>
            </a:r>
          </a:p>
          <a:p>
            <a:r>
              <a:rPr lang="zh-CN" altLang="en-US" dirty="0"/>
              <a:t>函数的实参和形参可以是结构体类型，并且遵循实参到形参</a:t>
            </a:r>
            <a:r>
              <a:rPr lang="zh-CN" altLang="en-US" dirty="0" smtClean="0"/>
              <a:t>的</a:t>
            </a:r>
            <a:r>
              <a:rPr lang="zh-CN" altLang="en-US" dirty="0"/>
              <a:t>传递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:</a:t>
            </a:r>
            <a:r>
              <a:rPr lang="zh-CN" altLang="en-US" dirty="0" smtClean="0"/>
              <a:t>单向、传值</a:t>
            </a:r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提高程序的效率，函数的参数多使用结构体类型指针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结构体的定义和引用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b="1" dirty="0"/>
              <a:t>结构体变量整体引用</a:t>
            </a:r>
            <a:r>
              <a:rPr lang="zh-CN" altLang="en-US" b="1" dirty="0" smtClean="0"/>
              <a:t>举例：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student stu1, stu2={1002, "Kate", 'F</a:t>
            </a:r>
            <a:r>
              <a:rPr lang="en-US" altLang="zh-CN" dirty="0" smtClean="0"/>
              <a:t>',  </a:t>
            </a:r>
            <a:r>
              <a:rPr lang="en-US" altLang="zh-CN" dirty="0"/>
              <a:t>{1981, 11, 4}, 89.0</a:t>
            </a:r>
            <a:r>
              <a:rPr lang="en-US" altLang="zh-CN" dirty="0" smtClean="0"/>
              <a:t>};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void print(</a:t>
            </a:r>
            <a:r>
              <a:rPr lang="en-US" altLang="zh-CN" dirty="0" err="1"/>
              <a:t>struct</a:t>
            </a:r>
            <a:r>
              <a:rPr lang="en-US" altLang="zh-CN" dirty="0"/>
              <a:t> student s)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("%d,%4s,%c,%d.%02d.%02d,%4.1f\n",</a:t>
            </a:r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	 </a:t>
            </a:r>
            <a:r>
              <a:rPr lang="en-US" altLang="zh-CN" dirty="0" err="1"/>
              <a:t>s.num</a:t>
            </a:r>
            <a:r>
              <a:rPr lang="en-US" altLang="zh-CN" dirty="0"/>
              <a:t>, s.name, </a:t>
            </a:r>
            <a:r>
              <a:rPr lang="en-US" altLang="zh-CN" dirty="0" err="1"/>
              <a:t>s.sex</a:t>
            </a:r>
            <a:r>
              <a:rPr lang="en-US" altLang="zh-CN" dirty="0"/>
              <a:t>, </a:t>
            </a:r>
            <a:r>
              <a:rPr lang="en-US" altLang="zh-CN" dirty="0" err="1"/>
              <a:t>s.birthday.year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s.birthday.month</a:t>
            </a:r>
            <a:r>
              <a:rPr lang="en-US" altLang="zh-CN" dirty="0"/>
              <a:t>, </a:t>
            </a:r>
            <a:r>
              <a:rPr lang="en-US" altLang="zh-CN" dirty="0" err="1"/>
              <a:t>s.birthday.day</a:t>
            </a:r>
            <a:r>
              <a:rPr lang="en-US" altLang="zh-CN" dirty="0"/>
              <a:t>, </a:t>
            </a:r>
            <a:r>
              <a:rPr lang="en-US" altLang="zh-CN" dirty="0" err="1"/>
              <a:t>s.score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main 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  stu1 = stu2</a:t>
            </a:r>
            <a:r>
              <a:rPr lang="en-US" altLang="zh-CN" dirty="0" smtClean="0"/>
              <a:t>;   </a:t>
            </a:r>
            <a:r>
              <a:rPr lang="en-US" altLang="zh-CN" dirty="0"/>
              <a:t>/* </a:t>
            </a:r>
            <a:r>
              <a:rPr lang="zh-CN" altLang="en-US" dirty="0"/>
              <a:t>直接赋值 *</a:t>
            </a:r>
            <a:r>
              <a:rPr lang="en-US" altLang="zh-CN" dirty="0"/>
              <a:t>/</a:t>
            </a:r>
          </a:p>
          <a:p>
            <a:pPr marL="457200" lvl="1" indent="0">
              <a:buNone/>
            </a:pPr>
            <a:r>
              <a:rPr lang="en-US" altLang="zh-CN" dirty="0"/>
              <a:t>    print(stu1); </a:t>
            </a:r>
            <a:r>
              <a:rPr lang="en-US" altLang="zh-CN" dirty="0" smtClean="0"/>
              <a:t>   /* </a:t>
            </a:r>
            <a:r>
              <a:rPr lang="en-US" altLang="zh-CN" dirty="0"/>
              <a:t>1002,Kate,F,1981.11.04,89.0 */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6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REMARK" val="答案解析&#10;#include &lt;stdio.h&gt;&#10;&#10;struct student&#10;{&#10;    char name[8];&#10;    int num;&#10;    float c1;&#10;    float c2;&#10;    float final;&#10;    struct student *next;&#10;};&#10;&#10;typedef struct student ST;&#10;&#10;ST *insert(ST *head, ST *pnew);&#10;void print(ST *head);&#10;&#10;int main(void)&#10;{&#10;    FILE *fp;&#10;    ST stu, *pnew, *head = NULL;&#10;    stu.next = NULL;&#10;    fp = fopen(&quot;hw11.1-student.txt&quot;, &quot;r&quot;);&#10;    if (!fp)&#10;    {&#10;        perror(&quot;fopen failed.&quot;);&#10;        exit(0);&#10;    }&#10;    while (EOF != fscanf(fp, &quot;%d%s%f%f\n&quot;, &amp;stu.num, stu.name, &amp;stu.c1, &amp;stu.c2))&#10;    {&#10;        stu.final = 0.5 * (stu.c1 + stu.c2);&#10;        pnew = (ST *)malloc(sizeof(ST));&#10;        *pnew = stu;&#10;&#10;        head = insert(head, pnew);&#10;    }&#10;    print(head);&#10;    return 0;&#10;}&#10;&#10;ST *insert(ST *head, ST *pnew)&#10;{&#10;    ST *p, *q;&#10;    p = q = head;&#10;    if (!head)&#10;        return pnew;&#10;    while (p &amp;&amp; p-&gt;final &gt; pnew-&gt;final)&#10;    {&#10;        q = p;&#10;        p = p-&gt;next;&#10;    }&#10;    if (p == head)&#10;    {&#10;        pnew-&gt;next = head;&#10;        head = pnew;&#10;    }&#10;    else&#10;    {&#10;        pnew-&gt;next = q-&gt;next;&#10;        q-&gt;next = pnew;&#10;    }&#10;    return head;&#10;}&#10;&#10;void print(ST *h)&#10;{&#10;    int i = 1;&#10;    while (h)&#10;    {&#10;        printf(&quot;%d\t%d %s\tfinal:%.1f\n&quot;, i++, h-&gt;num, h-&gt;name, h-&gt;final);&#10;        h = h-&gt;next;&#10;    }&#10;}"/>
  <p:tag name="PROBLEMHASREMARK" val="True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sharepoint/v3"/>
    <ds:schemaRef ds:uri="fb0879af-3eba-417a-a55a-ffe6dcd6ca77"/>
    <ds:schemaRef ds:uri="6dc4bcd6-49db-4c07-9060-8acfc67cef9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3731</Words>
  <Application>Microsoft Office PowerPoint</Application>
  <PresentationFormat>宽屏</PresentationFormat>
  <Paragraphs>772</Paragraphs>
  <Slides>38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Gill Sans SemiBold</vt:lpstr>
      <vt:lpstr>Microsoft Yahei</vt:lpstr>
      <vt:lpstr>Microsoft YaHei UI</vt:lpstr>
      <vt:lpstr>Monotype Sorts</vt:lpstr>
      <vt:lpstr>楷体_GB2312</vt:lpstr>
      <vt:lpstr>宋体</vt:lpstr>
      <vt:lpstr>Arial</vt:lpstr>
      <vt:lpstr>Calibri</vt:lpstr>
      <vt:lpstr>Calibri Light</vt:lpstr>
      <vt:lpstr>Courier New</vt:lpstr>
      <vt:lpstr>Garamond</vt:lpstr>
      <vt:lpstr>Helvetica</vt:lpstr>
      <vt:lpstr>Ink Free</vt:lpstr>
      <vt:lpstr>Times New Roman</vt:lpstr>
      <vt:lpstr>Webdings</vt:lpstr>
      <vt:lpstr>Office 主题</vt:lpstr>
      <vt:lpstr>位图图像</vt:lpstr>
      <vt:lpstr>计算机程序设计</vt:lpstr>
      <vt:lpstr>第9章 结构体</vt:lpstr>
      <vt:lpstr>9.1 结构体的定义和引用</vt:lpstr>
      <vt:lpstr>9.1 结构体的定义和引用</vt:lpstr>
      <vt:lpstr>9.1 结构体的定义和引用</vt:lpstr>
      <vt:lpstr>9.1 结构体的定义和引用</vt:lpstr>
      <vt:lpstr>9.1 结构体的定义和引用</vt:lpstr>
      <vt:lpstr>9.1 结构体的定义和引用</vt:lpstr>
      <vt:lpstr>9.1 结构体的定义和引用</vt:lpstr>
      <vt:lpstr>9.1 结构体的定义和引用</vt:lpstr>
      <vt:lpstr>9.2  结构体数组</vt:lpstr>
      <vt:lpstr>9.2  结构体数组</vt:lpstr>
      <vt:lpstr>9.2  结构体数组</vt:lpstr>
      <vt:lpstr>9.2  结构体数组 （例）</vt:lpstr>
      <vt:lpstr>9.3 指向结构体的指针和链表</vt:lpstr>
      <vt:lpstr>9.3 指向结构体的指针和链表</vt:lpstr>
      <vt:lpstr>3 举例</vt:lpstr>
      <vt:lpstr>PowerPoint 演示文稿</vt:lpstr>
      <vt:lpstr>4.  结构体的应用—链表</vt:lpstr>
      <vt:lpstr>链表的操作</vt:lpstr>
      <vt:lpstr>建立链表 (头插法：从链尾到链头)</vt:lpstr>
      <vt:lpstr>代码示例：头插法建立链表</vt:lpstr>
      <vt:lpstr>建立链表 (尾插法：从链头到链尾)</vt:lpstr>
      <vt:lpstr>遍历链表</vt:lpstr>
      <vt:lpstr>删除结点</vt:lpstr>
      <vt:lpstr>插入结点</vt:lpstr>
      <vt:lpstr>链表操作中需要注意的几个问题</vt:lpstr>
      <vt:lpstr>例 题 </vt:lpstr>
      <vt:lpstr>例 用指针变量输出结构数组</vt:lpstr>
      <vt:lpstr>例 计算一组学生的平均成绩和不及格人数。 (用结构指针变量作函数参数)</vt:lpstr>
      <vt:lpstr>例 建立一个三个结点的链表，存放学生数据。为简单起见， 我们假定学生数据结构中只有学号和年龄两项。可编写一个建立链表的函数create。(尾插法)</vt:lpstr>
      <vt:lpstr>共用体</vt:lpstr>
      <vt:lpstr>共用体</vt:lpstr>
      <vt:lpstr>共用体</vt:lpstr>
      <vt:lpstr>共用体的应用</vt:lpstr>
      <vt:lpstr>作业&amp;实验</vt:lpstr>
      <vt:lpstr>PowerPoint 演示文稿</vt:lpstr>
      <vt:lpstr>End of this lecture.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2021-08-18T14:00:00Z</dcterms:created>
  <dcterms:modified xsi:type="dcterms:W3CDTF">2021-12-10T07:35:05Z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