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60" r:id="rId6"/>
    <p:sldId id="276" r:id="rId7"/>
    <p:sldId id="277" r:id="rId8"/>
    <p:sldId id="278" r:id="rId9"/>
    <p:sldId id="313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9" r:id="rId30"/>
    <p:sldId id="300" r:id="rId31"/>
    <p:sldId id="304" r:id="rId32"/>
    <p:sldId id="305" r:id="rId33"/>
    <p:sldId id="306" r:id="rId34"/>
    <p:sldId id="307" r:id="rId35"/>
    <p:sldId id="308" r:id="rId36"/>
    <p:sldId id="310" r:id="rId37"/>
    <p:sldId id="311" r:id="rId38"/>
    <p:sldId id="312" r:id="rId39"/>
    <p:sldId id="259" r:id="rId40"/>
    <p:sldId id="264" r:id="rId4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103" d="100"/>
          <a:sy n="103" d="100"/>
        </p:scale>
        <p:origin x="114" y="19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F170-9D4A-48B6-8261-66CB466FDE6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2021-12-15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8BD126-2398-4DF0-A403-FB004BD0A038}" type="datetime1">
              <a:rPr lang="zh-CN" altLang="en-US" smtClean="0"/>
              <a:pPr/>
              <a:t>2021-12-15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</a:p>
        </p:txBody>
      </p:sp>
      <p:sp>
        <p:nvSpPr>
          <p:cNvPr id="14" name="形状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标题 1" title="标题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标题 1" title="标题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 smtClean="0"/>
              <a:t>编辑母版文本样式</a:t>
            </a:r>
          </a:p>
          <a:p>
            <a:pPr lvl="1" rtl="0"/>
            <a:r>
              <a:rPr lang="zh-CN" altLang="en-US" noProof="0" dirty="0" smtClean="0"/>
              <a:t>第二级</a:t>
            </a:r>
          </a:p>
          <a:p>
            <a:pPr lvl="2" rtl="0"/>
            <a:r>
              <a:rPr lang="zh-CN" altLang="en-US" noProof="0" dirty="0" smtClean="0"/>
              <a:t>第三级</a:t>
            </a:r>
          </a:p>
          <a:p>
            <a:pPr lvl="3" rtl="0"/>
            <a:r>
              <a:rPr lang="zh-CN" altLang="en-US" noProof="0" dirty="0" smtClean="0"/>
              <a:t>第四级</a:t>
            </a:r>
          </a:p>
          <a:p>
            <a:pPr lvl="4" rtl="0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19" name="标题 1" title="标题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8" name="内容占位符 3" title="项目符号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内容占位符 5" title="项目符号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文本占位符 4" title="副标题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</a:p>
        </p:txBody>
      </p:sp>
      <p:sp>
        <p:nvSpPr>
          <p:cNvPr id="20" name="图表占位符 2" title="图表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单击图标添加图表</a:t>
            </a:r>
            <a:endParaRPr lang="zh-CN" altLang="en-US" noProof="0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占位符 11" title="表格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单击图标添加表格</a:t>
            </a:r>
            <a:endParaRPr lang="zh-CN" altLang="en-US" noProof="0" dirty="0"/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</a:p>
        </p:txBody>
      </p:sp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12" r:id="rId4"/>
    <p:sldLayoutId id="2147483706" r:id="rId5"/>
    <p:sldLayoutId id="2147483708" r:id="rId6"/>
    <p:sldLayoutId id="2147483704" r:id="rId7"/>
    <p:sldLayoutId id="2147483689" r:id="rId8"/>
    <p:sldLayoutId id="2147483668" r:id="rId9"/>
    <p:sldLayoutId id="2147483707" r:id="rId10"/>
    <p:sldLayoutId id="2147483710" r:id="rId11"/>
    <p:sldLayoutId id="2147483711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431941/why-is-while-feof-file-always-wrong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etcis.ustc.edu.c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959429"/>
            <a:ext cx="4853573" cy="1616252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575681"/>
            <a:ext cx="4854339" cy="1257574"/>
          </a:xfrm>
        </p:spPr>
        <p:txBody>
          <a:bodyPr rtlCol="0"/>
          <a:lstStyle/>
          <a:p>
            <a:pPr rtl="0"/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主讲：刘勇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信息</a:t>
            </a:r>
            <a:r>
              <a:rPr lang="zh-CN" altLang="en-US" dirty="0"/>
              <a:t>与</a:t>
            </a:r>
            <a:r>
              <a:rPr lang="zh-CN" altLang="en-US" dirty="0" smtClean="0"/>
              <a:t>计算机实验教学中心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21" y="860944"/>
            <a:ext cx="4599441" cy="6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  </a:t>
            </a:r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楷体_GB2312" pitchFamily="49" charset="-122"/>
              <a:buAutoNum type="arabicPeriod"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步骤：</a:t>
            </a:r>
            <a:endParaRPr lang="en-US" altLang="zh-CN" sz="2800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 smtClean="0"/>
              <a:t>使用</a:t>
            </a:r>
            <a:r>
              <a:rPr lang="en-US" altLang="zh-CN" sz="2800" dirty="0"/>
              <a:t>FILE</a:t>
            </a:r>
            <a:r>
              <a:rPr lang="zh-CN" altLang="en-US" sz="2800" dirty="0"/>
              <a:t>结构类型建立文件指针</a:t>
            </a:r>
            <a:r>
              <a:rPr lang="en-US" altLang="zh-CN" sz="2800" dirty="0"/>
              <a:t>:</a:t>
            </a:r>
            <a:br>
              <a:rPr lang="en-US" altLang="zh-CN" sz="2800" dirty="0"/>
            </a:br>
            <a:r>
              <a:rPr lang="en-US" altLang="zh-CN" sz="2800" dirty="0"/>
              <a:t>FILE </a:t>
            </a:r>
            <a:r>
              <a:rPr lang="zh-CN" altLang="en-US" sz="2800" dirty="0"/>
              <a:t>*</a:t>
            </a:r>
            <a:r>
              <a:rPr lang="en-US" altLang="zh-CN" sz="2800" dirty="0"/>
              <a:t>p;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dirty="0"/>
              <a:t> </a:t>
            </a:r>
            <a:r>
              <a:rPr lang="zh-CN" altLang="en-US" sz="2800" dirty="0"/>
              <a:t>打开</a:t>
            </a:r>
            <a:r>
              <a:rPr lang="zh-CN" altLang="en-US" sz="2800" dirty="0" smtClean="0"/>
              <a:t>文件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读写</a:t>
            </a:r>
            <a:r>
              <a:rPr lang="zh-CN" altLang="en-US" sz="2800" dirty="0"/>
              <a:t>文件数据。</a:t>
            </a:r>
            <a:endParaRPr lang="en-US" altLang="zh-CN" sz="2800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/>
              <a:t>关闭文件。</a:t>
            </a:r>
            <a:endParaRPr lang="en-US" altLang="zh-CN" sz="2800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None/>
            </a:pPr>
            <a:fld id="{8A97F6E7-6C04-4940-A02F-CA17B07234A8}" type="slidenum">
              <a:rPr lang="en-US" altLang="zh-CN" smtClean="0"/>
              <a:pPr>
                <a:buNone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38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系统自动打开的文件</a:t>
            </a:r>
            <a:endParaRPr lang="en-US" altLang="zh-CN" sz="36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程序运行时，系统会自动打开三个文件</a:t>
            </a:r>
            <a:r>
              <a:rPr lang="en-US" altLang="zh-CN" dirty="0" smtClean="0"/>
              <a:t>: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dirty="0" err="1" smtClean="0"/>
              <a:t>stdin</a:t>
            </a:r>
            <a:endParaRPr lang="en-US" altLang="zh-CN" sz="24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dirty="0" err="1" smtClean="0"/>
              <a:t>stdout</a:t>
            </a:r>
            <a:endParaRPr lang="en-US" altLang="zh-CN" sz="24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400" dirty="0" err="1" smtClean="0"/>
              <a:t>stderr</a:t>
            </a:r>
            <a:endParaRPr lang="en-US" altLang="zh-CN" sz="2400" dirty="0" smtClean="0"/>
          </a:p>
          <a:p>
            <a:r>
              <a:rPr lang="zh-CN" altLang="en-US" dirty="0" smtClean="0"/>
              <a:t>在程序里不能对这三个文件重新定义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None/>
            </a:pPr>
            <a:fld id="{8A97F6E7-6C04-4940-A02F-CA17B07234A8}" type="slidenum">
              <a:rPr lang="en-US" altLang="zh-CN" smtClean="0"/>
              <a:pPr>
                <a:buNone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38844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文件的打开 </a:t>
            </a:r>
            <a:r>
              <a:rPr lang="en-US" altLang="zh-CN" smtClean="0"/>
              <a:t>(fopen</a:t>
            </a:r>
            <a:r>
              <a:rPr lang="zh-CN" altLang="en-US" smtClean="0"/>
              <a:t>函数</a:t>
            </a:r>
            <a:r>
              <a:rPr lang="en-US" altLang="zh-CN" smtClean="0"/>
              <a:t>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函数原型</a:t>
            </a:r>
          </a:p>
          <a:p>
            <a:pPr lvl="1" eaLnBrk="1" hangingPunct="1"/>
            <a:r>
              <a:rPr lang="en-US" altLang="zh-CN" sz="2400" b="1" dirty="0">
                <a:latin typeface="Courier New" pitchFamily="49" charset="0"/>
              </a:rPr>
              <a:t>FILE *</a:t>
            </a:r>
            <a:r>
              <a:rPr lang="en-US" altLang="zh-CN" sz="2400" b="1" dirty="0" err="1">
                <a:latin typeface="Courier New" pitchFamily="49" charset="0"/>
              </a:rPr>
              <a:t>fopen</a:t>
            </a:r>
            <a:r>
              <a:rPr lang="en-US" altLang="zh-CN" sz="2400" b="1" dirty="0">
                <a:latin typeface="Courier New" pitchFamily="49" charset="0"/>
              </a:rPr>
              <a:t>(char *filename</a:t>
            </a:r>
            <a:r>
              <a:rPr lang="en-US" altLang="zh-CN" sz="2400" b="1" dirty="0" smtClean="0">
                <a:latin typeface="Courier New" pitchFamily="49" charset="0"/>
              </a:rPr>
              <a:t>, char </a:t>
            </a:r>
            <a:r>
              <a:rPr lang="en-US" altLang="zh-CN" sz="2400" b="1" dirty="0">
                <a:latin typeface="Courier New" pitchFamily="49" charset="0"/>
              </a:rPr>
              <a:t>*mode</a:t>
            </a:r>
            <a:r>
              <a:rPr lang="en-US" altLang="zh-CN" sz="2400" b="1" dirty="0" smtClean="0">
                <a:latin typeface="Courier New" pitchFamily="49" charset="0"/>
              </a:rPr>
              <a:t>);</a:t>
            </a:r>
          </a:p>
          <a:p>
            <a:pPr lvl="1" eaLnBrk="1" hangingPunct="1"/>
            <a:endParaRPr lang="en-US" altLang="zh-CN" sz="2400" b="1" dirty="0">
              <a:latin typeface="Courier New" pitchFamily="49" charset="0"/>
            </a:endParaRPr>
          </a:p>
          <a:p>
            <a:pPr eaLnBrk="1" hangingPunct="1"/>
            <a:r>
              <a:rPr lang="zh-CN" altLang="en-US" dirty="0"/>
              <a:t>参数说明</a:t>
            </a:r>
          </a:p>
          <a:p>
            <a:pPr lvl="1" eaLnBrk="1" hangingPunct="1"/>
            <a:r>
              <a:rPr lang="en-US" altLang="zh-CN" sz="2400" b="1" dirty="0">
                <a:latin typeface="Courier New" pitchFamily="49" charset="0"/>
              </a:rPr>
              <a:t>filename:</a:t>
            </a:r>
            <a:r>
              <a:rPr lang="zh-CN" altLang="en-US" sz="2400" dirty="0">
                <a:latin typeface="Courier New" pitchFamily="49" charset="0"/>
              </a:rPr>
              <a:t>要</a:t>
            </a:r>
            <a:r>
              <a:rPr lang="zh-CN" altLang="en-US" sz="2400" dirty="0" smtClean="0">
                <a:latin typeface="Courier New" pitchFamily="49" charset="0"/>
              </a:rPr>
              <a:t>打开的</a:t>
            </a:r>
            <a:r>
              <a:rPr lang="zh-CN" altLang="en-US" sz="2400" dirty="0" smtClean="0"/>
              <a:t>文件名，可含路径名</a:t>
            </a:r>
            <a:endParaRPr lang="zh-CN" altLang="en-US" sz="2400" dirty="0"/>
          </a:p>
          <a:p>
            <a:pPr lvl="1" eaLnBrk="1" hangingPunct="1"/>
            <a:r>
              <a:rPr lang="en-US" altLang="zh-CN" sz="2400" b="1" dirty="0">
                <a:latin typeface="Courier New" pitchFamily="49" charset="0"/>
              </a:rPr>
              <a:t>mode    :</a:t>
            </a:r>
            <a:r>
              <a:rPr lang="zh-CN" altLang="en-US" sz="2400" b="1" dirty="0"/>
              <a:t>打开模式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返回</a:t>
            </a:r>
            <a:r>
              <a:rPr lang="zh-CN" altLang="en-US" dirty="0"/>
              <a:t>值</a:t>
            </a:r>
          </a:p>
          <a:p>
            <a:pPr lvl="1" eaLnBrk="1" hangingPunct="1"/>
            <a:r>
              <a:rPr lang="zh-CN" altLang="en-US" sz="2400" dirty="0"/>
              <a:t>若成功，返回指向被打开文件的指针</a:t>
            </a:r>
          </a:p>
          <a:p>
            <a:pPr lvl="1" eaLnBrk="1" hangingPunct="1"/>
            <a:r>
              <a:rPr lang="zh-CN" altLang="en-US" sz="2400" dirty="0"/>
              <a:t>若出错，返回空指针</a:t>
            </a:r>
            <a:r>
              <a:rPr lang="en-US" altLang="zh-CN" sz="2400" b="1" dirty="0">
                <a:latin typeface="Courier New" pitchFamily="49" charset="0"/>
              </a:rPr>
              <a:t>NULL(0)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None/>
            </a:pPr>
            <a:fld id="{8A97F6E7-6C04-4940-A02F-CA17B07234A8}" type="slidenum">
              <a:rPr lang="en-US" altLang="zh-CN" smtClean="0"/>
              <a:pPr>
                <a:buNone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201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353573-F8DF-4ABA-82EB-57764343D2D6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文件的打开模式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8407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39965"/>
              </p:ext>
            </p:extLst>
          </p:nvPr>
        </p:nvGraphicFramePr>
        <p:xfrm>
          <a:off x="2135188" y="1484314"/>
          <a:ext cx="7993062" cy="4814883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打开模式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描        述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只读，打开已有文件，不能写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只写，创建或打开，覆盖已有文件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追加，创建或打开，在已有文件末尾追加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r+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读写，打开已有文件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w+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读写，创建或打开，覆盖已有文件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a+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读写，创建或打开，在已有文件末尾追加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按文本方式打开 </a:t>
                      </a: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缺省</a:t>
                      </a: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按二进制方式打开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3A6CAD-3C8C-4C19-B38F-0F6825A1BE37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文件的打开举例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FILE *fp1, *fp2, *fp3;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char filename[]="file3.dat";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/* </a:t>
            </a:r>
            <a:r>
              <a:rPr lang="zh-CN" altLang="en-US" sz="2200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以文本只读方式打开</a:t>
            </a:r>
            <a:r>
              <a:rPr lang="en-US" altLang="zh-CN" sz="2200" b="1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file1</a:t>
            </a:r>
            <a:r>
              <a:rPr lang="en-US" altLang="zh-CN" sz="2200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*/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if (!(fp1=</a:t>
            </a:r>
            <a:r>
              <a:rPr lang="en-US" altLang="zh-CN" sz="2200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fopen</a:t>
            </a: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("file1", "r"))) {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200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printf</a:t>
            </a: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("Cannot Open This File!\n");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    exit(0); /* </a:t>
            </a:r>
            <a:r>
              <a:rPr lang="zh-CN" altLang="en-US" sz="2200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退出程序</a:t>
            </a:r>
            <a:r>
              <a:rPr lang="zh-CN" altLang="en-US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 *</a:t>
            </a: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/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    }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/* </a:t>
            </a:r>
            <a:r>
              <a:rPr lang="zh-CN" altLang="en-US" sz="2200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以文本读写方式打开</a:t>
            </a:r>
            <a:r>
              <a:rPr lang="en-US" altLang="zh-CN" sz="2200" b="1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FILE2.TXT</a:t>
            </a:r>
            <a:r>
              <a:rPr lang="en-US" altLang="zh-CN" sz="2200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*/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fp2=</a:t>
            </a:r>
            <a:r>
              <a:rPr lang="en-US" altLang="zh-CN" sz="2200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fopen</a:t>
            </a: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("C:\\HOME\\FILE2.TXT", "</a:t>
            </a:r>
            <a:r>
              <a:rPr lang="en-US" altLang="zh-CN" sz="2200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rt</a:t>
            </a: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+");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/* </a:t>
            </a:r>
            <a:r>
              <a:rPr lang="zh-CN" altLang="en-US" sz="2200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以二进制读写方式打开</a:t>
            </a:r>
            <a:r>
              <a:rPr lang="en-US" altLang="zh-CN" sz="2200" b="1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file3.dat</a:t>
            </a:r>
            <a:r>
              <a:rPr lang="en-US" altLang="zh-CN" sz="2200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latin typeface="Courier New" pitchFamily="49" charset="0"/>
                <a:ea typeface="宋体" panose="02010600030101010101" pitchFamily="2" charset="-122"/>
              </a:rPr>
              <a:t>*/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fp3=</a:t>
            </a:r>
            <a:r>
              <a:rPr lang="en-US" altLang="zh-CN" sz="2200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fopen</a:t>
            </a:r>
            <a:r>
              <a:rPr lang="en-US" altLang="zh-CN" sz="2200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(filename, "</a:t>
            </a:r>
            <a:r>
              <a:rPr lang="en-US" altLang="zh-CN" sz="2200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a+b</a:t>
            </a:r>
            <a:r>
              <a:rPr lang="en-US" altLang="zh-CN" sz="2200" b="1" dirty="0" smtClean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");</a:t>
            </a:r>
            <a:endParaRPr lang="en-US" altLang="zh-CN" sz="2200" b="1" dirty="0">
              <a:solidFill>
                <a:srgbClr val="3F3F3F"/>
              </a:solidFill>
              <a:latin typeface="Courier New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3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24" y="1064543"/>
            <a:ext cx="6734175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5392739" y="5672139"/>
            <a:ext cx="157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FF0000"/>
                </a:solidFill>
                <a:latin typeface="Helvetica" pitchFamily="34" charset="0"/>
              </a:rPr>
              <a:t>fopen</a:t>
            </a:r>
            <a:r>
              <a:rPr kumimoji="0" lang="zh-CN" altLang="en-US" sz="2400">
                <a:solidFill>
                  <a:srgbClr val="FF0000"/>
                </a:solidFill>
                <a:latin typeface="Helvetica" pitchFamily="34" charset="0"/>
              </a:rPr>
              <a:t>示例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None/>
            </a:pPr>
            <a:fld id="{8A97F6E7-6C04-4940-A02F-CA17B07234A8}" type="slidenum">
              <a:rPr lang="en-US" altLang="zh-CN" smtClean="0"/>
              <a:pPr>
                <a:buNone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974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6" y="1752600"/>
            <a:ext cx="8729663" cy="369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5392739" y="5672139"/>
            <a:ext cx="1571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FF0000"/>
                </a:solidFill>
                <a:latin typeface="Helvetica" pitchFamily="34" charset="0"/>
              </a:rPr>
              <a:t>fopen</a:t>
            </a:r>
            <a:r>
              <a:rPr kumimoji="0" lang="zh-CN" altLang="en-US" sz="2400">
                <a:solidFill>
                  <a:srgbClr val="FF0000"/>
                </a:solidFill>
                <a:latin typeface="Helvetica" pitchFamily="34" charset="0"/>
              </a:rPr>
              <a:t>模式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1286936" y="6356350"/>
            <a:ext cx="740227" cy="365125"/>
          </a:xfrm>
          <a:prstGeom prst="rect">
            <a:avLst/>
          </a:prstGeom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None/>
            </a:pPr>
            <a:fld id="{8A97F6E7-6C04-4940-A02F-CA17B07234A8}" type="slidenum">
              <a:rPr lang="en-US" altLang="zh-CN" smtClean="0"/>
              <a:pPr>
                <a:buNone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802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77A257-3065-4953-AB89-F0AAF3C87F18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文件的关闭 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fclose</a:t>
            </a:r>
            <a:r>
              <a:rPr lang="zh-CN" altLang="en-US" sz="3600" dirty="0" smtClean="0"/>
              <a:t>函数</a:t>
            </a:r>
            <a:r>
              <a:rPr lang="en-US" altLang="zh-CN" sz="3600" dirty="0" smtClean="0"/>
              <a:t>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函数原型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</a:rPr>
              <a:t>fclose</a:t>
            </a:r>
            <a:r>
              <a:rPr lang="en-US" altLang="zh-CN" sz="2400" b="1" dirty="0">
                <a:latin typeface="Courier New" pitchFamily="49" charset="0"/>
              </a:rPr>
              <a:t>(FILE *</a:t>
            </a:r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 smtClean="0">
                <a:latin typeface="Courier New" pitchFamily="49" charset="0"/>
              </a:rPr>
              <a:t>);</a:t>
            </a:r>
          </a:p>
          <a:p>
            <a:pPr lvl="1" eaLnBrk="1" hangingPunct="1"/>
            <a:endParaRPr lang="en-US" altLang="zh-CN" sz="2400" b="1" dirty="0">
              <a:latin typeface="Courier New" pitchFamily="49" charset="0"/>
            </a:endParaRPr>
          </a:p>
          <a:p>
            <a:pPr eaLnBrk="1" hangingPunct="1"/>
            <a:r>
              <a:rPr lang="zh-CN" altLang="en-US" dirty="0"/>
              <a:t>参数说明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>
                <a:latin typeface="Courier New" pitchFamily="49" charset="0"/>
              </a:rPr>
              <a:t>:</a:t>
            </a:r>
            <a:r>
              <a:rPr lang="zh-CN" altLang="en-US" sz="2400" dirty="0"/>
              <a:t>要关闭的文件</a:t>
            </a:r>
            <a:r>
              <a:rPr lang="zh-CN" altLang="en-US" sz="2400" dirty="0" smtClean="0"/>
              <a:t>指针</a:t>
            </a:r>
            <a:endParaRPr lang="en-US" altLang="zh-CN" sz="2400" dirty="0" smtClean="0"/>
          </a:p>
          <a:p>
            <a:pPr lvl="1" eaLnBrk="1" hangingPunct="1"/>
            <a:endParaRPr lang="zh-CN" altLang="en-US" sz="2400" dirty="0"/>
          </a:p>
          <a:p>
            <a:pPr eaLnBrk="1" hangingPunct="1"/>
            <a:r>
              <a:rPr lang="zh-CN" altLang="en-US" dirty="0"/>
              <a:t>返回值</a:t>
            </a:r>
          </a:p>
          <a:p>
            <a:pPr lvl="1" eaLnBrk="1" hangingPunct="1"/>
            <a:r>
              <a:rPr lang="zh-CN" altLang="en-US" sz="2400" dirty="0"/>
              <a:t>若成功，返回</a:t>
            </a:r>
            <a:r>
              <a:rPr lang="en-US" altLang="zh-CN" sz="2400" b="1" dirty="0">
                <a:latin typeface="Courier New" pitchFamily="49" charset="0"/>
              </a:rPr>
              <a:t>0</a:t>
            </a:r>
          </a:p>
          <a:p>
            <a:pPr lvl="1" eaLnBrk="1" hangingPunct="1"/>
            <a:r>
              <a:rPr lang="zh-CN" altLang="en-US" sz="2400" dirty="0"/>
              <a:t>若出错，返回</a:t>
            </a:r>
            <a:r>
              <a:rPr lang="en-US" altLang="zh-CN" sz="2400" b="1" dirty="0">
                <a:latin typeface="Courier New" pitchFamily="49" charset="0"/>
              </a:rPr>
              <a:t>EOF(-1)</a:t>
            </a:r>
          </a:p>
          <a:p>
            <a:pPr eaLnBrk="1" hangingPunct="1"/>
            <a:r>
              <a:rPr lang="zh-CN" altLang="en-US" dirty="0"/>
              <a:t>不用的文件应关闭，防止数据破坏丢失</a:t>
            </a:r>
          </a:p>
        </p:txBody>
      </p:sp>
    </p:spTree>
    <p:extLst>
      <p:ext uri="{BB962C8B-B14F-4D97-AF65-F5344CB8AC3E}">
        <p14:creationId xmlns:p14="http://schemas.microsoft.com/office/powerpoint/2010/main" val="33191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B1B1A6-9F13-4EBD-8B99-711E7BA4D477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文件的关闭举例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FILE *</a:t>
            </a:r>
            <a:r>
              <a:rPr lang="en-US" altLang="zh-CN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fp</a:t>
            </a: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;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char file[]="D:\\USER\\STUDENTS.DAT";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if (!(</a:t>
            </a:r>
            <a:r>
              <a:rPr lang="en-US" altLang="zh-CN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fp</a:t>
            </a: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=</a:t>
            </a:r>
            <a:r>
              <a:rPr lang="en-US" altLang="zh-CN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fopen</a:t>
            </a: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(file, "</a:t>
            </a:r>
            <a:r>
              <a:rPr lang="en-US" altLang="zh-CN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rb</a:t>
            </a: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+"))) {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("Open file %s error!\n", file);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    exit(0);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    }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... ...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fclose</a:t>
            </a: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fp</a:t>
            </a: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54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1BC1EA-48FC-4DDB-A579-6508B39EBB5B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文件的读写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78989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03264"/>
              </p:ext>
            </p:extLst>
          </p:nvPr>
        </p:nvGraphicFramePr>
        <p:xfrm>
          <a:off x="2135188" y="1557338"/>
          <a:ext cx="8134350" cy="45339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函数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函数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fputc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输出字符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fprintf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格式化输出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fgetc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输入字符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fscanf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格式化输入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putc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输出字符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putw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输出一个字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getc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输入字符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getw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输入一个字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fwrite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输出数据块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fputs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输出字符串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fread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输入数据块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fgets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输入字符串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9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第十章</a:t>
            </a:r>
            <a:r>
              <a:rPr lang="zh-CN" altLang="en-US" b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文件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占位符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File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文件</a:t>
            </a:r>
            <a:r>
              <a:rPr lang="zh-CN" altLang="en-US" dirty="0"/>
              <a:t>概述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文件指针</a:t>
            </a:r>
            <a:endParaRPr lang="zh-CN" altLang="en-US" dirty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文件操作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 smtClean="0"/>
              <a:t>打开</a:t>
            </a:r>
            <a:r>
              <a:rPr lang="zh-CN" altLang="en-US" dirty="0"/>
              <a:t>和</a:t>
            </a:r>
            <a:r>
              <a:rPr lang="zh-CN" altLang="en-US" dirty="0" smtClean="0"/>
              <a:t>关闭文件</a:t>
            </a:r>
            <a:endParaRPr lang="zh-CN" altLang="en-US" dirty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 smtClean="0"/>
              <a:t>文件</a:t>
            </a:r>
            <a:r>
              <a:rPr lang="zh-CN" altLang="en-US" dirty="0"/>
              <a:t>的</a:t>
            </a:r>
            <a:r>
              <a:rPr lang="zh-CN" altLang="en-US" dirty="0" smtClean="0"/>
              <a:t>读写操作</a:t>
            </a:r>
            <a:endParaRPr lang="zh-CN" altLang="en-US" dirty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 smtClean="0"/>
              <a:t>文件读写的定位</a:t>
            </a:r>
            <a:endParaRPr lang="zh-CN" altLang="en-US" dirty="0"/>
          </a:p>
          <a:p>
            <a:pPr marL="0" lvl="0" indent="0" rtl="0">
              <a:buNone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9" name="图片占位符 58" title="建筑物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页脚占位符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计算机程序设计讲义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C58C5F-3CAA-45BE-B123-CD7FFB251F6B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feof</a:t>
            </a:r>
            <a:r>
              <a:rPr lang="zh-CN" altLang="en-US" smtClean="0"/>
              <a:t>函数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函数原型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</a:rPr>
              <a:t>feof</a:t>
            </a:r>
            <a:r>
              <a:rPr lang="en-US" altLang="zh-CN" sz="2400" b="1" dirty="0">
                <a:latin typeface="Courier New" pitchFamily="49" charset="0"/>
              </a:rPr>
              <a:t>(FILE *</a:t>
            </a:r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 smtClean="0">
                <a:latin typeface="Courier New" pitchFamily="49" charset="0"/>
              </a:rPr>
              <a:t>);</a:t>
            </a:r>
          </a:p>
          <a:p>
            <a:pPr lvl="1" eaLnBrk="1" hangingPunct="1"/>
            <a:endParaRPr lang="en-US" altLang="zh-CN" sz="2400" b="1" dirty="0">
              <a:latin typeface="Courier New" pitchFamily="49" charset="0"/>
            </a:endParaRPr>
          </a:p>
          <a:p>
            <a:pPr eaLnBrk="1" hangingPunct="1"/>
            <a:r>
              <a:rPr lang="zh-CN" altLang="en-US" dirty="0"/>
              <a:t>参数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>
                <a:latin typeface="Courier New" pitchFamily="49" charset="0"/>
              </a:rPr>
              <a:t>:</a:t>
            </a:r>
            <a:r>
              <a:rPr lang="zh-CN" altLang="en-US" sz="2400" dirty="0"/>
              <a:t>文件</a:t>
            </a:r>
            <a:r>
              <a:rPr lang="zh-CN" altLang="en-US" sz="2400" dirty="0" smtClean="0"/>
              <a:t>指针</a:t>
            </a:r>
            <a:endParaRPr lang="en-US" altLang="zh-CN" sz="2400" dirty="0" smtClean="0"/>
          </a:p>
          <a:p>
            <a:pPr lvl="1" eaLnBrk="1" hangingPunct="1"/>
            <a:endParaRPr lang="zh-CN" altLang="en-US" sz="2400" dirty="0"/>
          </a:p>
          <a:p>
            <a:pPr eaLnBrk="1" hangingPunct="1"/>
            <a:r>
              <a:rPr lang="zh-CN" altLang="en-US" dirty="0"/>
              <a:t>返回值</a:t>
            </a:r>
          </a:p>
          <a:p>
            <a:pPr lvl="1" eaLnBrk="1" hangingPunct="1"/>
            <a:r>
              <a:rPr lang="zh-CN" altLang="en-US" sz="2400" dirty="0"/>
              <a:t>若文件结束，返回非零值</a:t>
            </a:r>
            <a:endParaRPr lang="zh-CN" altLang="en-US" sz="2400" b="1" dirty="0">
              <a:latin typeface="Courier New" pitchFamily="49" charset="0"/>
            </a:endParaRPr>
          </a:p>
          <a:p>
            <a:pPr lvl="1" eaLnBrk="1" hangingPunct="1"/>
            <a:r>
              <a:rPr lang="zh-CN" altLang="en-US" sz="2400" dirty="0"/>
              <a:t>若文件尚未结束，返回</a:t>
            </a:r>
            <a:r>
              <a:rPr lang="en-US" altLang="zh-CN" sz="2400" b="1" dirty="0">
                <a:latin typeface="Courier New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7325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fputc</a:t>
            </a:r>
            <a:r>
              <a:rPr lang="zh-CN" altLang="en-US" smtClean="0"/>
              <a:t>函数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函数原型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</a:rPr>
              <a:t>fputc</a:t>
            </a:r>
            <a:r>
              <a:rPr lang="en-US" altLang="zh-CN" sz="2400" b="1" dirty="0">
                <a:latin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c, FILE *</a:t>
            </a:r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zh-CN" altLang="en-US" dirty="0"/>
              <a:t>参数</a:t>
            </a:r>
          </a:p>
          <a:p>
            <a:pPr lvl="1" eaLnBrk="1" hangingPunct="1"/>
            <a:r>
              <a:rPr lang="en-US" altLang="zh-CN" sz="2400" b="1" dirty="0">
                <a:latin typeface="Courier New" pitchFamily="49" charset="0"/>
              </a:rPr>
              <a:t>c :</a:t>
            </a:r>
            <a:r>
              <a:rPr lang="zh-CN" altLang="en-US" sz="2400" dirty="0"/>
              <a:t>要输出到文件的字符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>
                <a:latin typeface="Courier New" pitchFamily="49" charset="0"/>
              </a:rPr>
              <a:t>:</a:t>
            </a:r>
            <a:r>
              <a:rPr lang="zh-CN" altLang="en-US" sz="2400" dirty="0"/>
              <a:t>文件指针</a:t>
            </a:r>
          </a:p>
          <a:p>
            <a:pPr eaLnBrk="1" hangingPunct="1"/>
            <a:r>
              <a:rPr lang="zh-CN" altLang="en-US" dirty="0"/>
              <a:t>返回值</a:t>
            </a:r>
          </a:p>
          <a:p>
            <a:pPr lvl="1" eaLnBrk="1" hangingPunct="1"/>
            <a:r>
              <a:rPr lang="zh-CN" altLang="en-US" sz="2400" dirty="0"/>
              <a:t>若成功，返回输出的字符</a:t>
            </a:r>
          </a:p>
          <a:p>
            <a:pPr lvl="1" eaLnBrk="1" hangingPunct="1"/>
            <a:r>
              <a:rPr lang="zh-CN" altLang="en-US" sz="2400" dirty="0"/>
              <a:t>若失败，返回</a:t>
            </a:r>
            <a:r>
              <a:rPr lang="en-US" altLang="zh-CN" sz="2400" b="1" dirty="0">
                <a:latin typeface="Courier New" pitchFamily="49" charset="0"/>
              </a:rPr>
              <a:t>EOF</a:t>
            </a:r>
          </a:p>
        </p:txBody>
      </p:sp>
      <p:sp>
        <p:nvSpPr>
          <p:cNvPr id="225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  <a:prstGeom prst="rect">
            <a:avLst/>
          </a:prstGeom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None/>
            </a:pPr>
            <a:fld id="{D87E3465-DB67-4A7E-AA87-8AA0D542C1BC}" type="slidenum">
              <a:rPr lang="en-US" altLang="zh-CN" smtClean="0"/>
              <a:pPr>
                <a:buNone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797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7B147A-D0E3-4DA4-B278-8878124A15C9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err="1" smtClean="0"/>
              <a:t>fgetc</a:t>
            </a:r>
            <a:r>
              <a:rPr lang="zh-CN" altLang="en-US" dirty="0" smtClean="0"/>
              <a:t>函数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函数原型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</a:rPr>
              <a:t>fgetc</a:t>
            </a:r>
            <a:r>
              <a:rPr lang="en-US" altLang="zh-CN" sz="2400" b="1" dirty="0">
                <a:latin typeface="Courier New" pitchFamily="49" charset="0"/>
              </a:rPr>
              <a:t>(FILE *</a:t>
            </a:r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 smtClean="0">
                <a:latin typeface="Courier New" pitchFamily="49" charset="0"/>
              </a:rPr>
              <a:t>);</a:t>
            </a:r>
          </a:p>
          <a:p>
            <a:pPr lvl="1" eaLnBrk="1" hangingPunct="1"/>
            <a:endParaRPr lang="en-US" altLang="zh-CN" sz="2400" b="1" dirty="0">
              <a:latin typeface="Courier New" pitchFamily="49" charset="0"/>
            </a:endParaRPr>
          </a:p>
          <a:p>
            <a:pPr eaLnBrk="1" hangingPunct="1"/>
            <a:r>
              <a:rPr lang="zh-CN" altLang="en-US" dirty="0"/>
              <a:t>参数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>
                <a:latin typeface="Courier New" pitchFamily="49" charset="0"/>
              </a:rPr>
              <a:t>:</a:t>
            </a:r>
            <a:r>
              <a:rPr lang="zh-CN" altLang="en-US" sz="2400" dirty="0"/>
              <a:t>文件指针</a:t>
            </a:r>
          </a:p>
          <a:p>
            <a:pPr eaLnBrk="1" hangingPunct="1"/>
            <a:r>
              <a:rPr lang="zh-CN" altLang="en-US" dirty="0"/>
              <a:t>返回值</a:t>
            </a:r>
          </a:p>
          <a:p>
            <a:pPr lvl="1" eaLnBrk="1" hangingPunct="1"/>
            <a:r>
              <a:rPr lang="zh-CN" altLang="en-US" sz="2400" dirty="0"/>
              <a:t>若成功，返回输入的字符</a:t>
            </a:r>
          </a:p>
          <a:p>
            <a:pPr lvl="1" eaLnBrk="1" hangingPunct="1"/>
            <a:r>
              <a:rPr lang="zh-CN" altLang="en-US" sz="2400" dirty="0"/>
              <a:t>若失败或文件结束，返回</a:t>
            </a:r>
            <a:r>
              <a:rPr lang="en-US" altLang="zh-CN" sz="2400" b="1" dirty="0">
                <a:latin typeface="Courier New" pitchFamily="49" charset="0"/>
              </a:rPr>
              <a:t>EOF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0008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 err="1"/>
              <a:t>getc</a:t>
            </a:r>
            <a:r>
              <a:rPr lang="en-US" altLang="zh-CN" dirty="0"/>
              <a:t>(FILE *stream);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 err="1"/>
              <a:t>putc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c, FILE *stream);</a:t>
            </a:r>
          </a:p>
          <a:p>
            <a:endParaRPr lang="en-US" altLang="zh-CN" dirty="0"/>
          </a:p>
          <a:p>
            <a:r>
              <a:rPr lang="zh-CN" altLang="en-US" dirty="0"/>
              <a:t>功能等同于</a:t>
            </a:r>
            <a:r>
              <a:rPr lang="en-US" altLang="zh-CN" dirty="0" err="1"/>
              <a:t>fgetc</a:t>
            </a:r>
            <a:r>
              <a:rPr lang="zh-CN" altLang="en-US" dirty="0"/>
              <a:t>和</a:t>
            </a:r>
            <a:r>
              <a:rPr lang="en-US" altLang="zh-CN" dirty="0" err="1"/>
              <a:t>fputc</a:t>
            </a:r>
            <a:r>
              <a:rPr lang="en-US" altLang="zh-CN" dirty="0"/>
              <a:t>, </a:t>
            </a:r>
            <a:r>
              <a:rPr lang="zh-CN" altLang="en-US" dirty="0"/>
              <a:t>但不是函数、而是</a:t>
            </a:r>
            <a:r>
              <a:rPr lang="zh-CN" altLang="en-US" b="1" dirty="0"/>
              <a:t>宏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ISO/IEC 9899:</a:t>
            </a:r>
          </a:p>
          <a:p>
            <a:r>
              <a:rPr lang="en-US" altLang="zh-CN" dirty="0"/>
              <a:t>“ The </a:t>
            </a:r>
            <a:r>
              <a:rPr lang="en-US" altLang="zh-CN" dirty="0" err="1"/>
              <a:t>getc</a:t>
            </a:r>
            <a:r>
              <a:rPr lang="en-US" altLang="zh-CN" dirty="0"/>
              <a:t> /</a:t>
            </a:r>
            <a:r>
              <a:rPr lang="en-US" altLang="zh-CN" dirty="0" err="1"/>
              <a:t>putc</a:t>
            </a:r>
            <a:r>
              <a:rPr lang="en-US" altLang="zh-CN" dirty="0"/>
              <a:t>  function is equivalent to </a:t>
            </a:r>
            <a:r>
              <a:rPr lang="en-US" altLang="zh-CN" dirty="0" err="1"/>
              <a:t>fgetc</a:t>
            </a:r>
            <a:r>
              <a:rPr lang="en-US" altLang="zh-CN" dirty="0"/>
              <a:t>/</a:t>
            </a:r>
            <a:r>
              <a:rPr lang="en-US" altLang="zh-CN" dirty="0" err="1"/>
              <a:t>fputc</a:t>
            </a:r>
            <a:r>
              <a:rPr lang="en-US" altLang="zh-CN" dirty="0"/>
              <a:t>, except that if it is implemented as a macro, it may evaluate stream more than once, so the argument should  </a:t>
            </a:r>
            <a:r>
              <a:rPr lang="en-US" altLang="zh-CN" dirty="0" err="1"/>
              <a:t>everbeanexpression</a:t>
            </a:r>
            <a:r>
              <a:rPr lang="en-US" altLang="zh-CN" dirty="0"/>
              <a:t> with side effects. ”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None/>
            </a:pPr>
            <a:fld id="{8A97F6E7-6C04-4940-A02F-CA17B07234A8}" type="slidenum">
              <a:rPr lang="en-US" altLang="zh-CN" smtClean="0"/>
              <a:pPr>
                <a:buNone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958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CA9B69-F6B2-4545-8706-BE4E73697100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800" dirty="0" err="1" smtClean="0"/>
              <a:t>fputc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fgetc</a:t>
            </a:r>
            <a:r>
              <a:rPr lang="zh-CN" altLang="en-US" sz="2800" dirty="0" smtClean="0"/>
              <a:t>函数举例，文件复制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FILE *fp1, *fp2;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char c;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fp1 = </a:t>
            </a:r>
            <a:r>
              <a:rPr lang="en-US" altLang="zh-CN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fopen</a:t>
            </a: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("file.in", "r");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fp2 = </a:t>
            </a:r>
            <a:r>
              <a:rPr lang="en-US" altLang="zh-CN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fopen</a:t>
            </a: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("</a:t>
            </a:r>
            <a:r>
              <a:rPr lang="en-US" altLang="zh-CN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file.out</a:t>
            </a: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", "w");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u="sng" dirty="0">
                <a:solidFill>
                  <a:srgbClr val="C00000"/>
                </a:solidFill>
                <a:latin typeface="Courier New" pitchFamily="49" charset="0"/>
                <a:ea typeface="宋体" panose="02010600030101010101" pitchFamily="2" charset="-122"/>
              </a:rPr>
              <a:t>while(!</a:t>
            </a:r>
            <a:r>
              <a:rPr lang="en-US" altLang="zh-CN" b="1" u="sng" dirty="0" err="1">
                <a:solidFill>
                  <a:srgbClr val="C00000"/>
                </a:solidFill>
                <a:latin typeface="Courier New" pitchFamily="49" charset="0"/>
                <a:ea typeface="宋体" panose="02010600030101010101" pitchFamily="2" charset="-122"/>
              </a:rPr>
              <a:t>feof</a:t>
            </a:r>
            <a:r>
              <a:rPr lang="en-US" altLang="zh-CN" b="1" u="sng" dirty="0">
                <a:solidFill>
                  <a:srgbClr val="C00000"/>
                </a:solidFill>
                <a:latin typeface="Courier New" pitchFamily="49" charset="0"/>
                <a:ea typeface="宋体" panose="02010600030101010101" pitchFamily="2" charset="-122"/>
              </a:rPr>
              <a:t>(fp1))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panose="02010600030101010101" pitchFamily="2" charset="-122"/>
              </a:rPr>
              <a:t>{  //</a:t>
            </a:r>
            <a:r>
              <a:rPr lang="zh-CN" altLang="en-US" b="1" dirty="0">
                <a:solidFill>
                  <a:srgbClr val="C00000"/>
                </a:solidFill>
                <a:latin typeface="Courier New" pitchFamily="49" charset="0"/>
                <a:ea typeface="宋体" panose="02010600030101010101" pitchFamily="2" charset="-122"/>
              </a:rPr>
              <a:t>？问题</a:t>
            </a:r>
            <a:endParaRPr lang="en-US" altLang="zh-CN" b="1" dirty="0">
              <a:solidFill>
                <a:srgbClr val="C00000"/>
              </a:solidFill>
              <a:latin typeface="Courier New" pitchFamily="49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panose="02010600030101010101" pitchFamily="2" charset="-122"/>
              </a:rPr>
              <a:t>    c = 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  <a:ea typeface="宋体" panose="02010600030101010101" pitchFamily="2" charset="-122"/>
              </a:rPr>
              <a:t>fgetc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panose="02010600030101010101" pitchFamily="2" charset="-122"/>
              </a:rPr>
              <a:t>(fp1);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  <a:latin typeface="Courier New" pitchFamily="49" charset="0"/>
                <a:ea typeface="宋体" panose="02010600030101010101" pitchFamily="2" charset="-122"/>
              </a:rPr>
              <a:t>fputc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panose="02010600030101010101" pitchFamily="2" charset="-122"/>
              </a:rPr>
              <a:t>(c, fp2);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  <a:ea typeface="宋体" panose="02010600030101010101" pitchFamily="2" charset="-122"/>
              </a:rPr>
              <a:t>    }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fclose</a:t>
            </a: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(fp1);</a:t>
            </a:r>
          </a:p>
          <a:p>
            <a:pPr marL="0" lvl="0" indent="0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 err="1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fclose</a:t>
            </a:r>
            <a:r>
              <a:rPr lang="en-US" altLang="zh-CN" b="1" dirty="0">
                <a:solidFill>
                  <a:srgbClr val="3F3F3F"/>
                </a:solidFill>
                <a:latin typeface="Courier New" pitchFamily="49" charset="0"/>
                <a:ea typeface="宋体" panose="02010600030101010101" pitchFamily="2" charset="-122"/>
              </a:rPr>
              <a:t>(fp2);</a:t>
            </a:r>
          </a:p>
          <a:p>
            <a:endParaRPr lang="zh-CN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618633" y="4429960"/>
            <a:ext cx="3427541" cy="1015663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建议最好这样写：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while((c=</a:t>
            </a:r>
            <a:r>
              <a:rPr lang="en-US" altLang="zh-CN" sz="2000" dirty="0" err="1"/>
              <a:t>fgetc</a:t>
            </a:r>
            <a:r>
              <a:rPr lang="en-US" altLang="zh-CN" sz="2000" dirty="0"/>
              <a:t>(fp1) ) !=EOF)</a:t>
            </a:r>
          </a:p>
          <a:p>
            <a:r>
              <a:rPr lang="en-US" altLang="zh-CN" sz="2000" dirty="0" err="1"/>
              <a:t>fputc</a:t>
            </a:r>
            <a:r>
              <a:rPr lang="en-US" altLang="zh-CN" sz="2000" dirty="0"/>
              <a:t>(c,fp2);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18632" y="2227134"/>
            <a:ext cx="3427541" cy="1938992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r>
              <a:rPr lang="en-US" altLang="zh-CN" sz="2000" dirty="0"/>
              <a:t>c=</a:t>
            </a:r>
            <a:r>
              <a:rPr lang="en-US" altLang="zh-CN" sz="2000" dirty="0" err="1"/>
              <a:t>fgetc</a:t>
            </a:r>
            <a:r>
              <a:rPr lang="en-US" altLang="zh-CN" sz="2000" dirty="0"/>
              <a:t>(fp1);</a:t>
            </a:r>
          </a:p>
          <a:p>
            <a:r>
              <a:rPr lang="en-US" altLang="zh-CN" sz="2000" dirty="0"/>
              <a:t>while(!</a:t>
            </a:r>
            <a:r>
              <a:rPr lang="en-US" altLang="zh-CN" sz="2000" dirty="0" err="1"/>
              <a:t>feof</a:t>
            </a:r>
            <a:r>
              <a:rPr lang="en-US" altLang="zh-CN" sz="2000" dirty="0"/>
              <a:t>(fp1))</a:t>
            </a:r>
          </a:p>
          <a:p>
            <a:r>
              <a:rPr lang="en-US" altLang="zh-CN" sz="2000" dirty="0"/>
              <a:t>{  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fputc</a:t>
            </a:r>
            <a:r>
              <a:rPr lang="en-US" altLang="zh-CN" sz="2000" dirty="0" smtClean="0"/>
              <a:t>(c,fp2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  c=</a:t>
            </a:r>
            <a:r>
              <a:rPr lang="en-US" altLang="zh-CN" sz="2000" dirty="0" err="1" smtClean="0"/>
              <a:t>fgetc</a:t>
            </a:r>
            <a:r>
              <a:rPr lang="en-US" altLang="zh-CN" sz="2000" dirty="0" smtClean="0"/>
              <a:t>(fp1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smtClean="0"/>
              <a:t>} //</a:t>
            </a:r>
            <a:r>
              <a:rPr lang="zh-CN" altLang="en-US" sz="2000" dirty="0" smtClean="0"/>
              <a:t>正确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729091" y="5869186"/>
            <a:ext cx="7019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hlinkClick r:id="rId2"/>
              </a:rPr>
              <a:t>延申</a:t>
            </a:r>
            <a:r>
              <a:rPr lang="zh-CN" altLang="en-US" sz="1400" dirty="0" smtClean="0">
                <a:hlinkClick r:id="rId2"/>
              </a:rPr>
              <a:t>阅读  </a:t>
            </a:r>
            <a:r>
              <a:rPr lang="x-none" altLang="zh-CN" sz="1400" dirty="0" smtClean="0">
                <a:hlinkClick r:id="rId2"/>
              </a:rPr>
              <a:t>https</a:t>
            </a:r>
            <a:r>
              <a:rPr lang="x-none" altLang="zh-CN" sz="1400" dirty="0">
                <a:hlinkClick r:id="rId2"/>
              </a:rPr>
              <a:t>://stackoverflow.com/questions/5431941/why-is-while-feof-file-always-wrong</a:t>
            </a:r>
            <a:endParaRPr lang="x-none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3757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None/>
            </a:pPr>
            <a:fld id="{8A97F6E7-6C04-4940-A02F-CA17B07234A8}" type="slidenum">
              <a:rPr lang="en-US" altLang="zh-CN" smtClean="0"/>
              <a:pPr>
                <a:buNone/>
              </a:pPr>
              <a:t>25</a:t>
            </a:fld>
            <a:endParaRPr lang="en-US" altLang="zh-CN" dirty="0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fwrite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fread</a:t>
            </a:r>
            <a:r>
              <a:rPr lang="zh-CN" altLang="en-US" sz="3600" dirty="0" smtClean="0"/>
              <a:t>函数 </a:t>
            </a:r>
            <a:endParaRPr lang="en-US" altLang="zh-CN" sz="3600" dirty="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dirty="0" smtClean="0"/>
              <a:t>函数原型</a:t>
            </a:r>
          </a:p>
          <a:p>
            <a:pPr marL="457200" lvl="1" indent="0">
              <a:buNone/>
            </a:pPr>
            <a:r>
              <a:rPr lang="en-US" altLang="zh-CN" sz="2400" dirty="0" err="1" smtClean="0"/>
              <a:t>size_t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fwrite</a:t>
            </a:r>
            <a:r>
              <a:rPr lang="en-US" altLang="zh-CN" sz="2400" dirty="0" smtClean="0"/>
              <a:t>(void   *buffer,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              </a:t>
            </a:r>
            <a:r>
              <a:rPr lang="en-US" altLang="zh-CN" sz="2400" dirty="0" err="1" smtClean="0"/>
              <a:t>size_t</a:t>
            </a:r>
            <a:r>
              <a:rPr lang="en-US" altLang="zh-CN" sz="2400" dirty="0" smtClean="0"/>
              <a:t>  size,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              </a:t>
            </a:r>
            <a:r>
              <a:rPr lang="en-US" altLang="zh-CN" sz="2400" dirty="0" err="1" smtClean="0"/>
              <a:t>size_t</a:t>
            </a:r>
            <a:r>
              <a:rPr lang="en-US" altLang="zh-CN" sz="2400" dirty="0" smtClean="0"/>
              <a:t>  count,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              FILE   *</a:t>
            </a:r>
            <a:r>
              <a:rPr lang="en-US" altLang="zh-CN" sz="2400" dirty="0" err="1" smtClean="0"/>
              <a:t>fp</a:t>
            </a:r>
            <a:r>
              <a:rPr lang="en-US" altLang="zh-CN" sz="2400" dirty="0" smtClean="0"/>
              <a:t>);</a:t>
            </a:r>
          </a:p>
          <a:p>
            <a:pPr lvl="1"/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size_t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fread</a:t>
            </a:r>
            <a:r>
              <a:rPr lang="en-US" altLang="zh-CN" sz="2400" dirty="0" smtClean="0"/>
              <a:t> (void   *buffer,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              </a:t>
            </a:r>
            <a:r>
              <a:rPr lang="en-US" altLang="zh-CN" sz="2400" dirty="0" err="1" smtClean="0"/>
              <a:t>size_t</a:t>
            </a:r>
            <a:r>
              <a:rPr lang="en-US" altLang="zh-CN" sz="2400" dirty="0" smtClean="0"/>
              <a:t>  size,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              </a:t>
            </a:r>
            <a:r>
              <a:rPr lang="en-US" altLang="zh-CN" sz="2400" dirty="0" err="1" smtClean="0"/>
              <a:t>size_t</a:t>
            </a:r>
            <a:r>
              <a:rPr lang="en-US" altLang="zh-CN" sz="2400" dirty="0" smtClean="0"/>
              <a:t>  count,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              FILE   *</a:t>
            </a:r>
            <a:r>
              <a:rPr lang="en-US" altLang="zh-CN" sz="2400" dirty="0" err="1" smtClean="0"/>
              <a:t>fp</a:t>
            </a:r>
            <a:r>
              <a:rPr lang="en-US" altLang="zh-CN" sz="2400" dirty="0" smtClean="0"/>
              <a:t>);</a:t>
            </a:r>
            <a:endParaRPr lang="en-US" altLang="zh-CN" sz="24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</a:p>
          <a:p>
            <a:pPr lvl="1"/>
            <a:r>
              <a:rPr lang="en-US" altLang="zh-CN" sz="2400" b="1" dirty="0">
                <a:latin typeface="Courier New" pitchFamily="49" charset="0"/>
              </a:rPr>
              <a:t>buffer:</a:t>
            </a:r>
            <a:r>
              <a:rPr lang="zh-CN" altLang="en-US" sz="2400" dirty="0"/>
              <a:t>要读</a:t>
            </a:r>
            <a:r>
              <a:rPr lang="en-US" altLang="zh-CN" sz="2400" dirty="0"/>
              <a:t>/</a:t>
            </a:r>
            <a:r>
              <a:rPr lang="zh-CN" altLang="en-US" sz="2400" dirty="0"/>
              <a:t>写的数据块地址</a:t>
            </a:r>
          </a:p>
          <a:p>
            <a:pPr lvl="1"/>
            <a:r>
              <a:rPr lang="en-US" altLang="zh-CN" sz="2400" b="1" dirty="0">
                <a:latin typeface="Courier New" pitchFamily="49" charset="0"/>
              </a:rPr>
              <a:t>size  :</a:t>
            </a:r>
            <a:r>
              <a:rPr lang="zh-CN" altLang="en-US" sz="2400" dirty="0"/>
              <a:t>要读</a:t>
            </a:r>
            <a:r>
              <a:rPr lang="en-US" altLang="zh-CN" sz="2400" dirty="0"/>
              <a:t>/</a:t>
            </a:r>
            <a:r>
              <a:rPr lang="zh-CN" altLang="en-US" sz="2400" dirty="0"/>
              <a:t>写的每个数据项的字节数</a:t>
            </a:r>
          </a:p>
          <a:p>
            <a:pPr lvl="1"/>
            <a:r>
              <a:rPr lang="en-US" altLang="zh-CN" sz="2400" b="1" dirty="0">
                <a:latin typeface="Courier New" pitchFamily="49" charset="0"/>
              </a:rPr>
              <a:t>count :</a:t>
            </a:r>
            <a:r>
              <a:rPr lang="zh-CN" altLang="en-US" sz="2400" dirty="0"/>
              <a:t>要读</a:t>
            </a:r>
            <a:r>
              <a:rPr lang="en-US" altLang="zh-CN" sz="2400" dirty="0"/>
              <a:t>/</a:t>
            </a:r>
            <a:r>
              <a:rPr lang="zh-CN" altLang="en-US" sz="2400" dirty="0"/>
              <a:t>写的数据项数量</a:t>
            </a:r>
          </a:p>
          <a:p>
            <a:pPr lvl="1"/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>
                <a:latin typeface="Courier New" pitchFamily="49" charset="0"/>
              </a:rPr>
              <a:t>    :</a:t>
            </a:r>
            <a:r>
              <a:rPr lang="zh-CN" altLang="en-US" sz="2400" dirty="0"/>
              <a:t>文件指针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zh-CN" altLang="en-US" dirty="0"/>
              <a:t>返回值</a:t>
            </a:r>
          </a:p>
          <a:p>
            <a:pPr lvl="1"/>
            <a:r>
              <a:rPr lang="zh-CN" altLang="en-US" sz="2400" dirty="0"/>
              <a:t>若成功，返回实际读</a:t>
            </a:r>
            <a:r>
              <a:rPr lang="en-US" altLang="zh-CN" sz="2400" dirty="0"/>
              <a:t>/</a:t>
            </a:r>
            <a:r>
              <a:rPr lang="zh-CN" altLang="en-US" sz="2400" dirty="0"/>
              <a:t>写的数据项数量</a:t>
            </a:r>
          </a:p>
          <a:p>
            <a:pPr lvl="1"/>
            <a:r>
              <a:rPr lang="zh-CN" altLang="en-US" sz="2400" dirty="0"/>
              <a:t>若失败，一般返回</a:t>
            </a:r>
            <a:r>
              <a:rPr lang="en-US" altLang="zh-CN" sz="2400" b="1" dirty="0" smtClean="0">
                <a:latin typeface="Courier New" pitchFamily="49" charset="0"/>
              </a:rPr>
              <a:t>0</a:t>
            </a:r>
            <a:endParaRPr lang="en-US" altLang="zh-CN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0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3EED46-68EF-4F88-8B34-5F57C073730C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err="1" smtClean="0"/>
              <a:t>fwrite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fread</a:t>
            </a:r>
            <a:r>
              <a:rPr lang="zh-CN" altLang="en-US" sz="3600" dirty="0" smtClean="0"/>
              <a:t>函数举例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2366" y="1671924"/>
            <a:ext cx="10461434" cy="450503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Helvetica" pitchFamily="34" charset="0"/>
              </a:rPr>
              <a:t>#define NUM  5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FILE *</a:t>
            </a:r>
            <a:r>
              <a:rPr lang="en-US" altLang="zh-CN" sz="2000" b="1" dirty="0" err="1">
                <a:latin typeface="Courier New" pitchFamily="49" charset="0"/>
              </a:rPr>
              <a:t>fp</a:t>
            </a:r>
            <a:r>
              <a:rPr lang="en-US" altLang="zh-CN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latin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latin typeface="Courier New" pitchFamily="49" charset="0"/>
              </a:rPr>
              <a:t>struct</a:t>
            </a:r>
            <a:r>
              <a:rPr lang="en-US" altLang="zh-CN" sz="2000" b="1" dirty="0">
                <a:latin typeface="Courier New" pitchFamily="49" charset="0"/>
              </a:rPr>
              <a:t> stud s[NUM];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latin typeface="Courier New" pitchFamily="49" charset="0"/>
              </a:rPr>
              <a:t>fp</a:t>
            </a:r>
            <a:r>
              <a:rPr lang="en-US" altLang="zh-CN" sz="2000" b="1" dirty="0">
                <a:latin typeface="Courier New" pitchFamily="49" charset="0"/>
              </a:rPr>
              <a:t>=</a:t>
            </a:r>
            <a:r>
              <a:rPr lang="en-US" altLang="zh-CN" sz="2000" b="1" dirty="0" err="1">
                <a:latin typeface="Courier New" pitchFamily="49" charset="0"/>
              </a:rPr>
              <a:t>fopen</a:t>
            </a:r>
            <a:r>
              <a:rPr lang="en-US" altLang="zh-CN" sz="2000" b="1" dirty="0">
                <a:latin typeface="Courier New" pitchFamily="49" charset="0"/>
              </a:rPr>
              <a:t>("students.</a:t>
            </a:r>
            <a:r>
              <a:rPr lang="en-US" altLang="zh-CN" sz="2000" b="1" dirty="0" err="1">
                <a:latin typeface="Courier New" pitchFamily="49" charset="0"/>
              </a:rPr>
              <a:t>dat</a:t>
            </a:r>
            <a:r>
              <a:rPr lang="en-US" altLang="zh-CN" sz="2000" b="1" dirty="0">
                <a:latin typeface="Courier New" pitchFamily="49" charset="0"/>
              </a:rPr>
              <a:t>","</a:t>
            </a:r>
            <a:r>
              <a:rPr lang="en-US" altLang="zh-CN" sz="2000" b="1" dirty="0" err="1">
                <a:latin typeface="Courier New" pitchFamily="49" charset="0"/>
              </a:rPr>
              <a:t>rb</a:t>
            </a:r>
            <a:r>
              <a:rPr lang="en-US" altLang="zh-CN" sz="2000" b="1" dirty="0">
                <a:latin typeface="Courier New" pitchFamily="49" charset="0"/>
              </a:rPr>
              <a:t>+");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for (</a:t>
            </a:r>
            <a:r>
              <a:rPr lang="en-US" altLang="zh-CN" sz="2000" b="1" dirty="0" err="1">
                <a:latin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</a:rPr>
              <a:t>=0; </a:t>
            </a:r>
            <a:r>
              <a:rPr lang="en-US" altLang="zh-CN" sz="2000" b="1" dirty="0" err="1">
                <a:latin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</a:rPr>
              <a:t>&lt;NUM; </a:t>
            </a:r>
            <a:r>
              <a:rPr lang="en-US" altLang="zh-CN" sz="2000" b="1" dirty="0" err="1">
                <a:latin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</a:rPr>
              <a:t>++)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err="1">
                <a:latin typeface="Courier New" pitchFamily="49" charset="0"/>
              </a:rPr>
              <a:t>fwrite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</a:rPr>
              <a:t>s+i,sizeof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</a:rPr>
              <a:t>struct</a:t>
            </a:r>
            <a:r>
              <a:rPr lang="en-US" altLang="zh-CN" sz="2000" b="1" dirty="0">
                <a:latin typeface="Courier New" pitchFamily="49" charset="0"/>
              </a:rPr>
              <a:t> stud),1,fp);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rewind(</a:t>
            </a:r>
            <a:r>
              <a:rPr lang="en-US" altLang="zh-CN" sz="2000" b="1" dirty="0" err="1">
                <a:latin typeface="Courier New" pitchFamily="49" charset="0"/>
              </a:rPr>
              <a:t>fp</a:t>
            </a:r>
            <a:r>
              <a:rPr lang="en-US" altLang="zh-CN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for (</a:t>
            </a:r>
            <a:r>
              <a:rPr lang="en-US" altLang="zh-CN" sz="2000" b="1" dirty="0" err="1">
                <a:latin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</a:rPr>
              <a:t>=0; </a:t>
            </a:r>
            <a:r>
              <a:rPr lang="en-US" altLang="zh-CN" sz="2000" b="1" dirty="0" err="1">
                <a:latin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</a:rPr>
              <a:t>&lt;NUM; </a:t>
            </a:r>
            <a:r>
              <a:rPr lang="en-US" altLang="zh-CN" sz="2000" b="1" dirty="0" err="1">
                <a:latin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</a:rPr>
              <a:t>++)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err="1">
                <a:latin typeface="Courier New" pitchFamily="49" charset="0"/>
              </a:rPr>
              <a:t>fread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</a:rPr>
              <a:t>s+i,sizeof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</a:rPr>
              <a:t>struct</a:t>
            </a:r>
            <a:r>
              <a:rPr lang="en-US" altLang="zh-CN" sz="2000" b="1" dirty="0">
                <a:latin typeface="Courier New" pitchFamily="49" charset="0"/>
              </a:rPr>
              <a:t> stud),1,fp);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latin typeface="Courier New" pitchFamily="49" charset="0"/>
              </a:rPr>
              <a:t>fclose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</a:rPr>
              <a:t>fp</a:t>
            </a:r>
            <a:r>
              <a:rPr lang="en-US" altLang="zh-CN" sz="2000" b="1" dirty="0">
                <a:latin typeface="Courier New" pitchFamily="49" charset="0"/>
              </a:rPr>
              <a:t>);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4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3B38E9-B92C-47DA-BE5C-CD963587AC2A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fprintf</a:t>
            </a:r>
            <a:r>
              <a:rPr lang="zh-CN" altLang="en-US" smtClean="0"/>
              <a:t>和</a:t>
            </a:r>
            <a:r>
              <a:rPr lang="en-US" altLang="zh-CN" smtClean="0"/>
              <a:t>fscanf</a:t>
            </a:r>
            <a:r>
              <a:rPr lang="zh-CN" altLang="en-US" smtClean="0"/>
              <a:t>函数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函数原型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</a:rPr>
              <a:t>fscanf</a:t>
            </a:r>
            <a:r>
              <a:rPr lang="en-US" altLang="zh-CN" sz="2400" b="1" dirty="0">
                <a:latin typeface="Courier New" pitchFamily="49" charset="0"/>
              </a:rPr>
              <a:t>(FILE *</a:t>
            </a:r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>
                <a:latin typeface="Courier New" pitchFamily="49" charset="0"/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	   </a:t>
            </a:r>
            <a:r>
              <a:rPr lang="en-US" altLang="zh-CN" sz="2400" b="1" dirty="0" smtClean="0">
                <a:latin typeface="Courier New" pitchFamily="49" charset="0"/>
              </a:rPr>
              <a:t>        char </a:t>
            </a:r>
            <a:r>
              <a:rPr lang="en-US" altLang="zh-CN" sz="2400" b="1" dirty="0">
                <a:latin typeface="Courier New" pitchFamily="49" charset="0"/>
              </a:rPr>
              <a:t>*format[,address,...]);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</a:rPr>
              <a:t>fprintf</a:t>
            </a:r>
            <a:r>
              <a:rPr lang="en-US" altLang="zh-CN" sz="2400" b="1" dirty="0">
                <a:latin typeface="Courier New" pitchFamily="49" charset="0"/>
              </a:rPr>
              <a:t>(FILE *</a:t>
            </a:r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>
                <a:latin typeface="Courier New" pitchFamily="49" charset="0"/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	   </a:t>
            </a:r>
            <a:r>
              <a:rPr lang="en-US" altLang="zh-CN" sz="2400" b="1" dirty="0" smtClean="0">
                <a:latin typeface="Courier New" pitchFamily="49" charset="0"/>
              </a:rPr>
              <a:t>        char </a:t>
            </a:r>
            <a:r>
              <a:rPr lang="en-US" altLang="zh-CN" sz="2400" b="1" dirty="0">
                <a:latin typeface="Courier New" pitchFamily="49" charset="0"/>
              </a:rPr>
              <a:t>*format[,argument</a:t>
            </a:r>
            <a:r>
              <a:rPr lang="en-US" altLang="zh-CN" sz="2400" b="1" dirty="0" smtClean="0">
                <a:latin typeface="Courier New" pitchFamily="49" charset="0"/>
              </a:rPr>
              <a:t>,...]);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b="1" dirty="0">
              <a:latin typeface="Courier New" pitchFamily="49" charset="0"/>
            </a:endParaRPr>
          </a:p>
          <a:p>
            <a:pPr eaLnBrk="1" hangingPunct="1"/>
            <a:r>
              <a:rPr lang="zh-CN" altLang="en-US" dirty="0"/>
              <a:t>说明</a:t>
            </a:r>
          </a:p>
          <a:p>
            <a:pPr lvl="1" eaLnBrk="1" hangingPunct="1"/>
            <a:r>
              <a:rPr lang="zh-CN" altLang="en-US" sz="2400" dirty="0"/>
              <a:t>与</a:t>
            </a:r>
            <a:r>
              <a:rPr lang="en-US" altLang="zh-CN" sz="2400" b="1" dirty="0" err="1">
                <a:latin typeface="Courier New" pitchFamily="49" charset="0"/>
              </a:rPr>
              <a:t>printf</a:t>
            </a:r>
            <a:r>
              <a:rPr lang="zh-CN" altLang="en-US" sz="2400" dirty="0"/>
              <a:t>和</a:t>
            </a:r>
            <a:r>
              <a:rPr lang="en-US" altLang="zh-CN" sz="2400" b="1" dirty="0" err="1">
                <a:latin typeface="Courier New" pitchFamily="49" charset="0"/>
              </a:rPr>
              <a:t>scanf</a:t>
            </a:r>
            <a:r>
              <a:rPr lang="zh-CN" altLang="en-US" sz="2400" dirty="0"/>
              <a:t>函数类似</a:t>
            </a:r>
          </a:p>
          <a:p>
            <a:pPr lvl="1" eaLnBrk="1" hangingPunct="1"/>
            <a:r>
              <a:rPr lang="zh-CN" altLang="en-US" sz="2400" dirty="0"/>
              <a:t>从文件输入或输出到文件</a:t>
            </a:r>
          </a:p>
        </p:txBody>
      </p:sp>
    </p:spTree>
    <p:extLst>
      <p:ext uri="{BB962C8B-B14F-4D97-AF65-F5344CB8AC3E}">
        <p14:creationId xmlns:p14="http://schemas.microsoft.com/office/powerpoint/2010/main" val="406239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D8C3FF-E594-4110-BA22-5E9269363B38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err="1" smtClean="0"/>
              <a:t>fputs</a:t>
            </a:r>
            <a:r>
              <a:rPr lang="zh-CN" altLang="en-US" sz="3600" dirty="0" smtClean="0"/>
              <a:t>函数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函数原型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</a:rPr>
              <a:t>fputs</a:t>
            </a:r>
            <a:r>
              <a:rPr lang="en-US" altLang="zh-CN" sz="2400" b="1" dirty="0">
                <a:latin typeface="Courier New" pitchFamily="49" charset="0"/>
              </a:rPr>
              <a:t>(char *s, FILE *</a:t>
            </a:r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 smtClean="0">
                <a:latin typeface="Courier New" pitchFamily="49" charset="0"/>
              </a:rPr>
              <a:t>);</a:t>
            </a:r>
          </a:p>
          <a:p>
            <a:pPr lvl="1" eaLnBrk="1" hangingPunct="1"/>
            <a:endParaRPr lang="en-US" altLang="zh-CN" sz="2400" b="1" dirty="0">
              <a:latin typeface="Courier New" pitchFamily="49" charset="0"/>
            </a:endParaRPr>
          </a:p>
          <a:p>
            <a:pPr eaLnBrk="1" hangingPunct="1"/>
            <a:r>
              <a:rPr lang="zh-CN" altLang="en-US" dirty="0"/>
              <a:t>返回值</a:t>
            </a:r>
          </a:p>
          <a:p>
            <a:pPr lvl="1" eaLnBrk="1" hangingPunct="1"/>
            <a:r>
              <a:rPr lang="zh-CN" altLang="en-US" sz="2400" dirty="0"/>
              <a:t>若成功，返回输出字符个数</a:t>
            </a:r>
            <a:r>
              <a:rPr lang="en-US" altLang="zh-CN" sz="2400" dirty="0"/>
              <a:t>(</a:t>
            </a:r>
            <a:r>
              <a:rPr lang="zh-CN" altLang="en-US" sz="2400" dirty="0"/>
              <a:t>或最后的字符</a:t>
            </a:r>
            <a:r>
              <a:rPr lang="en-US" altLang="zh-CN" sz="2400" dirty="0"/>
              <a:t>)</a:t>
            </a:r>
          </a:p>
          <a:p>
            <a:pPr lvl="1" eaLnBrk="1" hangingPunct="1"/>
            <a:r>
              <a:rPr lang="zh-CN" altLang="en-US" sz="2400" dirty="0"/>
              <a:t>若失败，返回</a:t>
            </a:r>
            <a:r>
              <a:rPr lang="en-US" altLang="zh-CN" sz="2400" b="1" dirty="0">
                <a:latin typeface="Courier New" pitchFamily="49" charset="0"/>
              </a:rPr>
              <a:t>EOF</a:t>
            </a:r>
          </a:p>
          <a:p>
            <a:pPr eaLnBrk="1" hangingPunct="1"/>
            <a:r>
              <a:rPr lang="zh-CN" altLang="en-US" dirty="0"/>
              <a:t>说明</a:t>
            </a:r>
          </a:p>
          <a:p>
            <a:pPr lvl="1" eaLnBrk="1" hangingPunct="1"/>
            <a:r>
              <a:rPr lang="zh-CN" altLang="en-US" sz="2400" dirty="0"/>
              <a:t>字符串的结束标志</a:t>
            </a:r>
            <a:r>
              <a:rPr lang="en-US" altLang="zh-CN" sz="2400" b="1" dirty="0">
                <a:latin typeface="Courier New" pitchFamily="49" charset="0"/>
              </a:rPr>
              <a:t>'\0'</a:t>
            </a:r>
            <a:r>
              <a:rPr lang="zh-CN" altLang="en-US" sz="2400" dirty="0"/>
              <a:t>不会输出到文件</a:t>
            </a:r>
          </a:p>
          <a:p>
            <a:pPr lvl="1" eaLnBrk="1" hangingPunct="1"/>
            <a:r>
              <a:rPr lang="zh-CN" altLang="en-US" sz="2400" dirty="0"/>
              <a:t>也不会在字符串末尾自动添加换行符</a:t>
            </a:r>
          </a:p>
        </p:txBody>
      </p:sp>
    </p:spTree>
    <p:extLst>
      <p:ext uri="{BB962C8B-B14F-4D97-AF65-F5344CB8AC3E}">
        <p14:creationId xmlns:p14="http://schemas.microsoft.com/office/powerpoint/2010/main" val="42107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1644A9-C6B1-4093-BE40-DB1AD158BEAB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err="1" smtClean="0"/>
              <a:t>fgets</a:t>
            </a:r>
            <a:r>
              <a:rPr lang="zh-CN" altLang="en-US" sz="3600" dirty="0" smtClean="0"/>
              <a:t>函数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函数原型</a:t>
            </a:r>
          </a:p>
          <a:p>
            <a:pPr lvl="1" eaLnBrk="1" hangingPunct="1"/>
            <a:r>
              <a:rPr lang="en-US" altLang="zh-CN" sz="2400" b="1" dirty="0">
                <a:latin typeface="Courier New" pitchFamily="49" charset="0"/>
              </a:rPr>
              <a:t>char *</a:t>
            </a:r>
            <a:r>
              <a:rPr lang="en-US" altLang="zh-CN" sz="2400" b="1" dirty="0" err="1">
                <a:latin typeface="Courier New" pitchFamily="49" charset="0"/>
              </a:rPr>
              <a:t>fgets</a:t>
            </a:r>
            <a:r>
              <a:rPr lang="en-US" altLang="zh-CN" sz="2400" b="1" dirty="0">
                <a:latin typeface="Courier New" pitchFamily="49" charset="0"/>
              </a:rPr>
              <a:t>(char *s, </a:t>
            </a:r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n</a:t>
            </a:r>
            <a:r>
              <a:rPr lang="en-US" altLang="zh-CN" sz="2400" b="1" dirty="0" smtClean="0">
                <a:latin typeface="Courier New" pitchFamily="49" charset="0"/>
              </a:rPr>
              <a:t>, FILE </a:t>
            </a:r>
            <a:r>
              <a:rPr lang="en-US" altLang="zh-CN" sz="2400" b="1" dirty="0">
                <a:latin typeface="Courier New" pitchFamily="49" charset="0"/>
              </a:rPr>
              <a:t>*</a:t>
            </a:r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 smtClean="0">
                <a:latin typeface="Courier New" pitchFamily="49" charset="0"/>
              </a:rPr>
              <a:t>);</a:t>
            </a:r>
          </a:p>
          <a:p>
            <a:pPr lvl="1" eaLnBrk="1" hangingPunct="1"/>
            <a:endParaRPr lang="en-US" altLang="zh-CN" sz="2400" b="1" dirty="0">
              <a:latin typeface="Courier New" pitchFamily="49" charset="0"/>
            </a:endParaRPr>
          </a:p>
          <a:p>
            <a:pPr eaLnBrk="1" hangingPunct="1"/>
            <a:r>
              <a:rPr lang="zh-CN" altLang="en-US" dirty="0"/>
              <a:t>返回值</a:t>
            </a:r>
          </a:p>
          <a:p>
            <a:pPr lvl="1" eaLnBrk="1" hangingPunct="1"/>
            <a:r>
              <a:rPr lang="zh-CN" altLang="en-US" sz="2400" dirty="0"/>
              <a:t>若成功，返回</a:t>
            </a:r>
            <a:r>
              <a:rPr lang="en-US" altLang="zh-CN" sz="2400" b="1" dirty="0">
                <a:latin typeface="Courier New" pitchFamily="49" charset="0"/>
              </a:rPr>
              <a:t>s</a:t>
            </a:r>
            <a:r>
              <a:rPr lang="zh-CN" altLang="en-US" sz="2400" dirty="0"/>
              <a:t>首地址；若失败，返回</a:t>
            </a:r>
            <a:r>
              <a:rPr lang="en-US" altLang="zh-CN" sz="2400" b="1" dirty="0">
                <a:latin typeface="Courier New" pitchFamily="49" charset="0"/>
              </a:rPr>
              <a:t>NULL</a:t>
            </a:r>
          </a:p>
          <a:p>
            <a:pPr eaLnBrk="1" hangingPunct="1"/>
            <a:r>
              <a:rPr lang="zh-CN" altLang="en-US" dirty="0"/>
              <a:t>说明</a:t>
            </a:r>
          </a:p>
          <a:p>
            <a:pPr lvl="1" eaLnBrk="1" hangingPunct="1"/>
            <a:r>
              <a:rPr lang="zh-CN" altLang="en-US" sz="2400" dirty="0"/>
              <a:t>从</a:t>
            </a:r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zh-CN" altLang="en-US" sz="2400" dirty="0"/>
              <a:t>输入字符串到</a:t>
            </a:r>
            <a:r>
              <a:rPr lang="en-US" altLang="zh-CN" sz="2400" b="1" dirty="0">
                <a:latin typeface="Courier New" pitchFamily="49" charset="0"/>
              </a:rPr>
              <a:t>s</a:t>
            </a:r>
            <a:r>
              <a:rPr lang="zh-CN" altLang="en-US" sz="2400" dirty="0"/>
              <a:t>中</a:t>
            </a:r>
          </a:p>
          <a:p>
            <a:pPr lvl="1" eaLnBrk="1" hangingPunct="1"/>
            <a:r>
              <a:rPr lang="zh-CN" altLang="en-US" sz="2400" dirty="0"/>
              <a:t>输入</a:t>
            </a:r>
            <a:r>
              <a:rPr lang="en-US" altLang="zh-CN" sz="2400" b="1" dirty="0">
                <a:latin typeface="Courier New" pitchFamily="49" charset="0"/>
              </a:rPr>
              <a:t>n-1</a:t>
            </a:r>
            <a:r>
              <a:rPr lang="zh-CN" altLang="en-US" sz="2400" dirty="0"/>
              <a:t>个字符，或遇到换行符</a:t>
            </a:r>
            <a:r>
              <a:rPr lang="en-US" altLang="zh-CN" sz="2400" dirty="0"/>
              <a:t>(</a:t>
            </a:r>
            <a:r>
              <a:rPr lang="zh-CN" altLang="en-US" sz="2400" dirty="0"/>
              <a:t>包含换行符</a:t>
            </a:r>
            <a:r>
              <a:rPr lang="en-US" altLang="zh-CN" sz="2400" dirty="0"/>
              <a:t>)</a:t>
            </a:r>
            <a:r>
              <a:rPr lang="zh-CN" altLang="en-US" sz="2400" dirty="0"/>
              <a:t>或</a:t>
            </a:r>
            <a:r>
              <a:rPr lang="en-US" altLang="zh-CN" sz="2400" b="1" dirty="0">
                <a:latin typeface="Courier New" pitchFamily="49" charset="0"/>
              </a:rPr>
              <a:t>EOF</a:t>
            </a:r>
            <a:r>
              <a:rPr lang="zh-CN" altLang="en-US" sz="2400" dirty="0"/>
              <a:t>为止</a:t>
            </a:r>
          </a:p>
          <a:p>
            <a:pPr lvl="1" eaLnBrk="1" hangingPunct="1"/>
            <a:r>
              <a:rPr lang="zh-CN" altLang="en-US" sz="2400" dirty="0"/>
              <a:t>读完后自动在字符串末尾添加</a:t>
            </a:r>
            <a:r>
              <a:rPr lang="en-US" altLang="zh-CN" sz="2400" b="1" dirty="0">
                <a:latin typeface="Courier New" pitchFamily="49" charset="0"/>
              </a:rPr>
              <a:t>'\0'</a:t>
            </a:r>
          </a:p>
        </p:txBody>
      </p:sp>
    </p:spTree>
    <p:extLst>
      <p:ext uri="{BB962C8B-B14F-4D97-AF65-F5344CB8AC3E}">
        <p14:creationId xmlns:p14="http://schemas.microsoft.com/office/powerpoint/2010/main" val="229151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9A1F28-7689-4AE6-94FC-DD0BACDF465B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文件 </a:t>
            </a:r>
            <a:r>
              <a:rPr lang="en-US" altLang="zh-CN" dirty="0" smtClean="0"/>
              <a:t>(File)</a:t>
            </a:r>
            <a:r>
              <a:rPr lang="zh-CN" altLang="en-US" dirty="0" smtClean="0"/>
              <a:t>概述</a:t>
            </a:r>
            <a:endParaRPr lang="en-US" altLang="zh-CN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文件：文件是一组相关数据被作为一个整体而存储，通常存储在外存以便在计算机关机时仍能保留。计算机读文件时将它从外存复制到内存，写文件时则从内存传送到外存。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语言中的文件： 流（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语言把文件看作一个字节的序列</a:t>
            </a:r>
          </a:p>
          <a:p>
            <a:pPr lvl="1"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语言对文件的存取是以字节为单位的</a:t>
            </a:r>
          </a:p>
          <a:p>
            <a:pPr eaLnBrk="1" hangingPunct="1"/>
            <a:r>
              <a:rPr lang="zh-CN" altLang="en-US" dirty="0" smtClean="0"/>
              <a:t>文本文件</a:t>
            </a:r>
            <a:r>
              <a:rPr lang="en-US" altLang="zh-CN" dirty="0" smtClean="0"/>
              <a:t> </a:t>
            </a:r>
          </a:p>
          <a:p>
            <a:pPr lvl="1" eaLnBrk="1" hangingPunct="1"/>
            <a:r>
              <a:rPr lang="zh-CN" altLang="en-US" dirty="0" smtClean="0"/>
              <a:t>字符序列构成的文件，存储字符（文本）的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内容</a:t>
            </a:r>
            <a:r>
              <a:rPr lang="zh-CN" altLang="en-US" dirty="0"/>
              <a:t>一般</a:t>
            </a:r>
            <a:r>
              <a:rPr lang="zh-CN" altLang="en-US" dirty="0" smtClean="0"/>
              <a:t>以行为单位（以</a:t>
            </a:r>
            <a:r>
              <a:rPr lang="en-US" altLang="zh-CN" dirty="0" smtClean="0"/>
              <a:t>\n</a:t>
            </a:r>
            <a:r>
              <a:rPr lang="zh-CN" altLang="en-US" dirty="0" smtClean="0"/>
              <a:t>划分行）。</a:t>
            </a:r>
          </a:p>
          <a:p>
            <a:pPr eaLnBrk="1" hangingPunct="1"/>
            <a:r>
              <a:rPr lang="zh-CN" altLang="en-US" dirty="0" smtClean="0"/>
              <a:t>二进制文件</a:t>
            </a:r>
          </a:p>
          <a:p>
            <a:pPr lvl="1" eaLnBrk="1" hangingPunct="1"/>
            <a:r>
              <a:rPr lang="zh-CN" altLang="en-US" dirty="0" smtClean="0"/>
              <a:t>按数据（如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或其他复杂类型）在内存中的二进制形式直接存储。</a:t>
            </a:r>
          </a:p>
        </p:txBody>
      </p:sp>
    </p:spTree>
    <p:extLst>
      <p:ext uri="{BB962C8B-B14F-4D97-AF65-F5344CB8AC3E}">
        <p14:creationId xmlns:p14="http://schemas.microsoft.com/office/powerpoint/2010/main" val="29782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F6994A-882F-4592-A55B-49F03E35230A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文件的定位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文件位置指针</a:t>
            </a:r>
          </a:p>
          <a:p>
            <a:pPr lvl="1" eaLnBrk="1" hangingPunct="1"/>
            <a:r>
              <a:rPr lang="zh-CN" altLang="en-US" sz="2400"/>
              <a:t>位置指针指向当前读写的位置</a:t>
            </a:r>
          </a:p>
          <a:p>
            <a:pPr lvl="1" eaLnBrk="1" hangingPunct="1"/>
            <a:r>
              <a:rPr lang="zh-CN" altLang="en-US" sz="2400"/>
              <a:t>每次读写文件，位置指针都会相应移动</a:t>
            </a:r>
          </a:p>
          <a:p>
            <a:pPr lvl="1" eaLnBrk="1" hangingPunct="1"/>
            <a:r>
              <a:rPr lang="zh-CN" altLang="en-US" sz="2400"/>
              <a:t>可以通过相关函数强制修改位置指针</a:t>
            </a:r>
          </a:p>
          <a:p>
            <a:pPr eaLnBrk="1" hangingPunct="1"/>
            <a:r>
              <a:rPr lang="zh-CN" altLang="en-US"/>
              <a:t>相关函数</a:t>
            </a:r>
          </a:p>
          <a:p>
            <a:pPr lvl="1" eaLnBrk="1" hangingPunct="1"/>
            <a:r>
              <a:rPr lang="en-US" altLang="zh-CN" sz="2400" b="1">
                <a:latin typeface="Courier New" pitchFamily="49" charset="0"/>
              </a:rPr>
              <a:t>rewind</a:t>
            </a:r>
            <a:r>
              <a:rPr lang="zh-CN" altLang="en-US" sz="2400"/>
              <a:t>函数</a:t>
            </a:r>
          </a:p>
          <a:p>
            <a:pPr lvl="1" eaLnBrk="1" hangingPunct="1"/>
            <a:r>
              <a:rPr lang="en-US" altLang="zh-CN" sz="2400" b="1">
                <a:latin typeface="Courier New" pitchFamily="49" charset="0"/>
              </a:rPr>
              <a:t>fseek</a:t>
            </a:r>
            <a:r>
              <a:rPr lang="zh-CN" altLang="en-US" sz="2400"/>
              <a:t>函数</a:t>
            </a:r>
          </a:p>
          <a:p>
            <a:pPr lvl="1" eaLnBrk="1" hangingPunct="1"/>
            <a:r>
              <a:rPr lang="en-US" altLang="zh-CN" sz="2400" b="1">
                <a:latin typeface="Courier New" pitchFamily="49" charset="0"/>
              </a:rPr>
              <a:t>ftell</a:t>
            </a:r>
            <a:r>
              <a:rPr lang="zh-CN" altLang="en-US" sz="240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7140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49CD72-68EF-4E0A-B778-9F021EE83128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rewind</a:t>
            </a:r>
            <a:r>
              <a:rPr lang="zh-CN" altLang="en-US" sz="3600" dirty="0" smtClean="0"/>
              <a:t>函数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函数原型</a:t>
            </a:r>
          </a:p>
          <a:p>
            <a:pPr lvl="1" eaLnBrk="1" hangingPunct="1"/>
            <a:r>
              <a:rPr lang="en-US" altLang="zh-CN" sz="2400" b="1" dirty="0">
                <a:latin typeface="Courier New" pitchFamily="49" charset="0"/>
              </a:rPr>
              <a:t>void rewind(FILE *</a:t>
            </a:r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zh-CN" altLang="en-US" dirty="0"/>
              <a:t>参数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>
                <a:latin typeface="Courier New" pitchFamily="49" charset="0"/>
              </a:rPr>
              <a:t>:</a:t>
            </a:r>
            <a:r>
              <a:rPr lang="zh-CN" altLang="en-US" sz="2400" dirty="0"/>
              <a:t>文件指针</a:t>
            </a:r>
          </a:p>
          <a:p>
            <a:pPr eaLnBrk="1" hangingPunct="1"/>
            <a:r>
              <a:rPr lang="zh-CN" altLang="en-US" dirty="0"/>
              <a:t>功能</a:t>
            </a:r>
          </a:p>
          <a:p>
            <a:pPr lvl="1" eaLnBrk="1" hangingPunct="1"/>
            <a:r>
              <a:rPr lang="zh-CN" altLang="en-US" sz="2400" dirty="0"/>
              <a:t>使文件位置指针重新返回文件开头</a:t>
            </a:r>
          </a:p>
        </p:txBody>
      </p:sp>
    </p:spTree>
    <p:extLst>
      <p:ext uri="{BB962C8B-B14F-4D97-AF65-F5344CB8AC3E}">
        <p14:creationId xmlns:p14="http://schemas.microsoft.com/office/powerpoint/2010/main" val="27742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14A387-BB61-456C-A640-D366F6B26818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err="1" smtClean="0"/>
              <a:t>fseek</a:t>
            </a:r>
            <a:r>
              <a:rPr lang="zh-CN" altLang="en-US" sz="3600" dirty="0" smtClean="0"/>
              <a:t>函数 </a:t>
            </a:r>
            <a:r>
              <a:rPr lang="en-US" altLang="zh-CN" sz="3600" dirty="0" smtClean="0"/>
              <a:t>(1)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函数原型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</a:rPr>
              <a:t>fseek</a:t>
            </a:r>
            <a:r>
              <a:rPr lang="en-US" altLang="zh-CN" sz="2400" b="1" dirty="0">
                <a:latin typeface="Courier New" pitchFamily="49" charset="0"/>
              </a:rPr>
              <a:t>(FILE *</a:t>
            </a:r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 smtClean="0">
                <a:latin typeface="Courier New" pitchFamily="49" charset="0"/>
              </a:rPr>
              <a:t>,</a:t>
            </a:r>
          </a:p>
          <a:p>
            <a:pPr marL="457200" lvl="1" indent="0" eaLnBrk="1" hangingPunct="1">
              <a:buNone/>
            </a:pPr>
            <a:r>
              <a:rPr lang="en-US" altLang="zh-CN" sz="2400" b="1" dirty="0" smtClean="0">
                <a:latin typeface="Courier New" pitchFamily="49" charset="0"/>
              </a:rPr>
              <a:t>    	long </a:t>
            </a:r>
            <a:r>
              <a:rPr lang="en-US" altLang="zh-CN" sz="2400" b="1" dirty="0">
                <a:latin typeface="Courier New" pitchFamily="49" charset="0"/>
              </a:rPr>
              <a:t>offset</a:t>
            </a:r>
            <a:r>
              <a:rPr lang="en-US" altLang="zh-CN" sz="2400" b="1" dirty="0" smtClean="0">
                <a:latin typeface="Courier New" pitchFamily="49" charset="0"/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latin typeface="Courier New" pitchFamily="49" charset="0"/>
              </a:rPr>
              <a:t>			</a:t>
            </a:r>
            <a:r>
              <a:rPr lang="en-US" altLang="zh-CN" sz="2400" b="1" dirty="0" err="1" smtClean="0">
                <a:latin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</a:rPr>
              <a:t>whence);</a:t>
            </a:r>
          </a:p>
          <a:p>
            <a:pPr eaLnBrk="1" hangingPunct="1"/>
            <a:r>
              <a:rPr lang="zh-CN" altLang="en-US" dirty="0"/>
              <a:t>参数</a:t>
            </a:r>
          </a:p>
          <a:p>
            <a:pPr lvl="1" eaLnBrk="1" hangingPunct="1"/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>
                <a:latin typeface="Courier New" pitchFamily="49" charset="0"/>
              </a:rPr>
              <a:t>    :</a:t>
            </a:r>
            <a:r>
              <a:rPr lang="zh-CN" altLang="en-US" sz="2400" dirty="0">
                <a:latin typeface="Courier New" pitchFamily="49" charset="0"/>
              </a:rPr>
              <a:t>文件指针</a:t>
            </a:r>
          </a:p>
          <a:p>
            <a:pPr lvl="1" eaLnBrk="1" hangingPunct="1"/>
            <a:r>
              <a:rPr lang="en-US" altLang="zh-CN" sz="2400" b="1" dirty="0">
                <a:latin typeface="Courier New" pitchFamily="49" charset="0"/>
              </a:rPr>
              <a:t>offset:</a:t>
            </a:r>
            <a:r>
              <a:rPr lang="zh-CN" altLang="en-US" sz="2400" dirty="0">
                <a:latin typeface="Courier New" pitchFamily="49" charset="0"/>
              </a:rPr>
              <a:t>偏移量</a:t>
            </a:r>
          </a:p>
          <a:p>
            <a:pPr lvl="1" eaLnBrk="1" hangingPunct="1"/>
            <a:r>
              <a:rPr lang="en-US" altLang="zh-CN" sz="2400" b="1" dirty="0">
                <a:latin typeface="Courier New" pitchFamily="49" charset="0"/>
              </a:rPr>
              <a:t>whence:</a:t>
            </a:r>
            <a:r>
              <a:rPr lang="zh-CN" altLang="en-US" sz="2400" dirty="0">
                <a:latin typeface="Courier New" pitchFamily="49" charset="0"/>
              </a:rPr>
              <a:t>起始位置</a:t>
            </a:r>
          </a:p>
          <a:p>
            <a:pPr eaLnBrk="1" hangingPunct="1"/>
            <a:r>
              <a:rPr lang="zh-CN" altLang="en-US" dirty="0"/>
              <a:t>功能</a:t>
            </a:r>
          </a:p>
          <a:p>
            <a:pPr lvl="1" eaLnBrk="1" hangingPunct="1"/>
            <a:r>
              <a:rPr lang="zh-CN" altLang="en-US" sz="2400" dirty="0"/>
              <a:t>随机改变文件的位置指针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起始位置</a:t>
            </a:r>
          </a:p>
          <a:p>
            <a:pPr lvl="1"/>
            <a:r>
              <a:rPr lang="en-US" altLang="zh-CN" b="1" dirty="0">
                <a:latin typeface="Courier New" pitchFamily="49" charset="0"/>
              </a:rPr>
              <a:t>SEEK_SET   (0):</a:t>
            </a:r>
            <a:r>
              <a:rPr lang="zh-CN" altLang="en-US" dirty="0"/>
              <a:t>文件开始</a:t>
            </a:r>
          </a:p>
          <a:p>
            <a:pPr lvl="1"/>
            <a:r>
              <a:rPr lang="en-US" altLang="zh-CN" b="1" dirty="0">
                <a:latin typeface="Courier New" pitchFamily="49" charset="0"/>
              </a:rPr>
              <a:t>SEEK_CUR   (1):</a:t>
            </a:r>
            <a:r>
              <a:rPr lang="zh-CN" altLang="en-US" dirty="0"/>
              <a:t>文件当前位置</a:t>
            </a:r>
          </a:p>
          <a:p>
            <a:pPr lvl="1"/>
            <a:r>
              <a:rPr lang="en-US" altLang="zh-CN" b="1" dirty="0">
                <a:latin typeface="Courier New" pitchFamily="49" charset="0"/>
              </a:rPr>
              <a:t>SEEK_END   (2):</a:t>
            </a:r>
            <a:r>
              <a:rPr lang="zh-CN" altLang="en-US" dirty="0"/>
              <a:t>文件</a:t>
            </a:r>
            <a:r>
              <a:rPr lang="zh-CN" altLang="en-US" dirty="0" smtClean="0"/>
              <a:t>末尾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/>
              <a:t>举例</a:t>
            </a:r>
          </a:p>
          <a:p>
            <a:pPr lvl="1"/>
            <a:r>
              <a:rPr lang="en-US" altLang="zh-CN" b="1" dirty="0" err="1">
                <a:latin typeface="Courier New" pitchFamily="49" charset="0"/>
              </a:rPr>
              <a:t>fseek</a:t>
            </a:r>
            <a:r>
              <a:rPr lang="en-US" altLang="zh-CN" b="1" dirty="0">
                <a:latin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</a:rPr>
              <a:t>fp</a:t>
            </a:r>
            <a:r>
              <a:rPr lang="en-US" altLang="zh-CN" b="1" dirty="0">
                <a:latin typeface="Courier New" pitchFamily="49" charset="0"/>
              </a:rPr>
              <a:t>, 100L, SEEK_SET);</a:t>
            </a:r>
          </a:p>
          <a:p>
            <a:pPr lvl="1"/>
            <a:r>
              <a:rPr lang="en-US" altLang="zh-CN" b="1" dirty="0" err="1">
                <a:latin typeface="Courier New" pitchFamily="49" charset="0"/>
              </a:rPr>
              <a:t>fseek</a:t>
            </a:r>
            <a:r>
              <a:rPr lang="en-US" altLang="zh-CN" b="1" dirty="0">
                <a:latin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</a:rPr>
              <a:t>fp</a:t>
            </a:r>
            <a:r>
              <a:rPr lang="en-US" altLang="zh-CN" b="1" dirty="0">
                <a:latin typeface="Courier New" pitchFamily="49" charset="0"/>
              </a:rPr>
              <a:t>, -10L, SEEK_CUR);</a:t>
            </a:r>
          </a:p>
          <a:p>
            <a:pPr lvl="1"/>
            <a:r>
              <a:rPr lang="en-US" altLang="zh-CN" b="1" dirty="0" err="1">
                <a:latin typeface="Courier New" pitchFamily="49" charset="0"/>
              </a:rPr>
              <a:t>fseek</a:t>
            </a:r>
            <a:r>
              <a:rPr lang="en-US" altLang="zh-CN" b="1" dirty="0">
                <a:latin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</a:rPr>
              <a:t>fp</a:t>
            </a:r>
            <a:r>
              <a:rPr lang="en-US" altLang="zh-CN" b="1" dirty="0">
                <a:latin typeface="Courier New" pitchFamily="49" charset="0"/>
              </a:rPr>
              <a:t>, -20L, SEEK_END);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9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D28C29-AA7C-478C-9471-8765E3AF1EA0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err="1" smtClean="0"/>
              <a:t>ftell</a:t>
            </a:r>
            <a:r>
              <a:rPr lang="zh-CN" altLang="en-US" sz="3600" dirty="0" smtClean="0"/>
              <a:t>函数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函数原型</a:t>
            </a:r>
          </a:p>
          <a:p>
            <a:pPr lvl="1" eaLnBrk="1" hangingPunct="1"/>
            <a:r>
              <a:rPr lang="en-US" altLang="zh-CN" sz="2400" b="1">
                <a:latin typeface="Courier New" pitchFamily="49" charset="0"/>
              </a:rPr>
              <a:t>long ftell(FILE *fp);</a:t>
            </a:r>
          </a:p>
          <a:p>
            <a:pPr eaLnBrk="1" hangingPunct="1"/>
            <a:r>
              <a:rPr lang="zh-CN" altLang="en-US"/>
              <a:t>参数</a:t>
            </a:r>
          </a:p>
          <a:p>
            <a:pPr lvl="1" eaLnBrk="1" hangingPunct="1"/>
            <a:r>
              <a:rPr lang="en-US" altLang="zh-CN" sz="2400" b="1">
                <a:latin typeface="Courier New" pitchFamily="49" charset="0"/>
              </a:rPr>
              <a:t>fp:</a:t>
            </a:r>
            <a:r>
              <a:rPr lang="zh-CN" altLang="en-US" sz="2400"/>
              <a:t>文件指针</a:t>
            </a:r>
          </a:p>
          <a:p>
            <a:pPr eaLnBrk="1" hangingPunct="1"/>
            <a:r>
              <a:rPr lang="zh-CN" altLang="en-US"/>
              <a:t>返回值</a:t>
            </a:r>
          </a:p>
          <a:p>
            <a:pPr lvl="1" eaLnBrk="1" hangingPunct="1"/>
            <a:r>
              <a:rPr lang="zh-CN" altLang="en-US" sz="2400"/>
              <a:t>若成功，返回当前文件指针位置</a:t>
            </a:r>
          </a:p>
          <a:p>
            <a:pPr lvl="1" eaLnBrk="1" hangingPunct="1"/>
            <a:r>
              <a:rPr lang="zh-CN" altLang="en-US" sz="2400"/>
              <a:t>若出错，返回</a:t>
            </a:r>
            <a:r>
              <a:rPr lang="en-US" altLang="zh-CN" sz="2400" b="1">
                <a:latin typeface="Courier New" pitchFamily="49" charset="0"/>
              </a:rPr>
              <a:t>-1L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4967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title"/>
          </p:nvPr>
        </p:nvSpPr>
        <p:spPr>
          <a:xfrm>
            <a:off x="518677" y="209028"/>
            <a:ext cx="9782093" cy="1147969"/>
          </a:xfrm>
        </p:spPr>
        <p:txBody>
          <a:bodyPr>
            <a:normAutofit/>
          </a:bodyPr>
          <a:lstStyle/>
          <a:p>
            <a:r>
              <a:rPr lang="zh-CN" altLang="en-US" sz="32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打开</a:t>
            </a:r>
            <a:r>
              <a:rPr lang="zh-CN" altLang="en-US" sz="3200" b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文件后读写</a:t>
            </a:r>
            <a:r>
              <a:rPr lang="zh-CN" altLang="en-US" sz="3200" b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混合操作时需要注意</a:t>
            </a:r>
            <a:endParaRPr lang="zh-CN" altLang="en-US" sz="3200" b="0" dirty="0" smtClean="0"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注：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C99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标准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(7.19.5.3):</a:t>
            </a:r>
            <a:endParaRPr lang="en-US" altLang="zh-CN" b="1" dirty="0" smtClean="0">
              <a:solidFill>
                <a:srgbClr val="3F3F3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altLang="zh-CN" dirty="0" smtClean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When </a:t>
            </a:r>
            <a:r>
              <a:rPr lang="en-US" altLang="zh-CN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a file is opened with update mode ('+' as the second or third character in the above list of mode argument values), </a:t>
            </a:r>
            <a:r>
              <a:rPr lang="en-US" altLang="zh-CN" b="1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both input and output</a:t>
            </a:r>
            <a:r>
              <a:rPr lang="en-US" altLang="zh-CN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 may be performed on the associated stream.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endParaRPr lang="en-US" altLang="zh-CN" dirty="0">
              <a:solidFill>
                <a:srgbClr val="3F3F3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altLang="zh-CN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However, </a:t>
            </a:r>
            <a:r>
              <a:rPr lang="en-US" altLang="zh-CN" i="1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output </a:t>
            </a:r>
            <a:r>
              <a:rPr lang="en-US" altLang="zh-CN" b="1" i="1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shall not be directly followed </a:t>
            </a:r>
            <a:r>
              <a:rPr lang="en-US" altLang="zh-CN" i="1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by input</a:t>
            </a:r>
            <a:r>
              <a:rPr lang="en-US" altLang="zh-CN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without an intervening call </a:t>
            </a:r>
            <a:r>
              <a:rPr lang="en-US" altLang="zh-CN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to </a:t>
            </a:r>
            <a:r>
              <a:rPr lang="en-US" altLang="zh-CN" u="sng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the </a:t>
            </a:r>
            <a:r>
              <a:rPr lang="en-US" altLang="zh-CN" u="sng" dirty="0" err="1">
                <a:solidFill>
                  <a:srgbClr val="00194C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fflush</a:t>
            </a:r>
            <a:r>
              <a:rPr lang="en-US" altLang="zh-CN" u="sng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 function or to a file  positioning function (</a:t>
            </a:r>
            <a:r>
              <a:rPr lang="en-US" altLang="zh-CN" u="sng" dirty="0" err="1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fseek,fsetpos</a:t>
            </a:r>
            <a:r>
              <a:rPr lang="en-US" altLang="zh-CN" u="sng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, or rewind</a:t>
            </a:r>
            <a:r>
              <a:rPr lang="en-US" altLang="zh-CN" u="sng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), </a:t>
            </a:r>
            <a:r>
              <a:rPr lang="en-US" altLang="zh-CN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and input shall not be directly followed by output without an intervening call to a file positioning function, unless the input operation encounters </a:t>
            </a:r>
            <a:r>
              <a:rPr lang="en-US" altLang="zh-CN" dirty="0" smtClean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end-of-file</a:t>
            </a:r>
            <a:r>
              <a:rPr lang="en-US" altLang="zh-CN" dirty="0">
                <a:solidFill>
                  <a:srgbClr val="3F3F3F"/>
                </a:solidFill>
                <a:latin typeface="Calibri" panose="020F0502020204030204"/>
                <a:ea typeface="宋体" panose="02010600030101010101" pitchFamily="2" charset="-122"/>
              </a:rPr>
              <a:t>. Opening (or creating) a text file with update mode may instead open (or create) a binary stream in some implementations.</a:t>
            </a:r>
            <a:endParaRPr lang="zh-CN" altLang="en-US" dirty="0">
              <a:solidFill>
                <a:srgbClr val="3F3F3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80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补充说明</a:t>
            </a:r>
            <a:endParaRPr lang="zh-CN" altLang="en-US" sz="2800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 smtClean="0"/>
              <a:t>EOF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EOF </a:t>
            </a:r>
            <a:r>
              <a:rPr lang="zh-CN" altLang="en-US" dirty="0" smtClean="0"/>
              <a:t>并不是文件的内容</a:t>
            </a:r>
            <a:r>
              <a:rPr lang="zh-CN" altLang="en-US" dirty="0"/>
              <a:t>，</a:t>
            </a:r>
            <a:r>
              <a:rPr lang="zh-CN" altLang="en-US" dirty="0" smtClean="0"/>
              <a:t>文件中没有</a:t>
            </a:r>
            <a:r>
              <a:rPr lang="en-US" altLang="zh-CN" dirty="0" smtClean="0"/>
              <a:t>EOF</a:t>
            </a:r>
            <a:r>
              <a:rPr lang="zh-CN" altLang="en-US" dirty="0" smtClean="0"/>
              <a:t>“文件尾”标记。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关于 文本文件中的换行 （</a:t>
            </a:r>
            <a:r>
              <a:rPr lang="en-US" altLang="zh-CN" dirty="0" smtClean="0"/>
              <a:t>0x0A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windows: 0x</a:t>
            </a:r>
            <a:r>
              <a:rPr lang="en-US" altLang="zh-CN" u="sng" dirty="0" smtClean="0"/>
              <a:t>0D</a:t>
            </a:r>
            <a:r>
              <a:rPr lang="en-US" altLang="zh-CN" dirty="0" smtClean="0"/>
              <a:t> 0x</a:t>
            </a:r>
            <a:r>
              <a:rPr lang="en-US" altLang="zh-CN" u="sng" dirty="0" smtClean="0"/>
              <a:t>0A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打开文件模式：要区分文本模式和二进制模式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wb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0x0A  </a:t>
            </a:r>
          </a:p>
          <a:p>
            <a:pPr lvl="1"/>
            <a:r>
              <a:rPr lang="zh-CN" altLang="en-US" dirty="0"/>
              <a:t>打开文件模式</a:t>
            </a:r>
            <a:r>
              <a:rPr lang="zh-CN" altLang="en-US" dirty="0" smtClean="0"/>
              <a:t>：不区分，即只有二进制</a:t>
            </a:r>
            <a:r>
              <a:rPr lang="zh-CN" altLang="en-US" dirty="0"/>
              <a:t>模式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=r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wt</a:t>
            </a:r>
            <a:r>
              <a:rPr lang="en-US" altLang="zh-CN" dirty="0" smtClean="0"/>
              <a:t>=w)</a:t>
            </a:r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None/>
            </a:pPr>
            <a:fld id="{8A97F6E7-6C04-4940-A02F-CA17B07234A8}" type="slidenum">
              <a:rPr lang="en-US" altLang="zh-CN" smtClean="0"/>
              <a:pPr>
                <a:buNone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589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en-US" altLang="zh-CN" dirty="0" smtClean="0">
                <a:latin typeface="Ink Free" panose="03080402000500000000" pitchFamily="66" charset="0"/>
              </a:rPr>
              <a:t>Homework </a:t>
            </a:r>
            <a:r>
              <a:rPr lang="en-US" altLang="zh-CN" dirty="0">
                <a:latin typeface="Ink Free" panose="03080402000500000000" pitchFamily="66" charset="0"/>
              </a:rPr>
              <a:t>and </a:t>
            </a:r>
            <a:r>
              <a:rPr lang="en-US" altLang="zh-CN" dirty="0" smtClean="0">
                <a:latin typeface="Ink Free" panose="03080402000500000000" pitchFamily="66" charset="0"/>
              </a:rPr>
              <a:t>lab assignments</a:t>
            </a:r>
            <a:endParaRPr lang="en-US" altLang="zh-CN" dirty="0">
              <a:latin typeface="Ink Free" panose="03080402000500000000" pitchFamily="66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zh-CN" altLang="en-US" dirty="0"/>
              <a:t>截止日期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title="地平线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计算机程序设计讲义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6" title="建筑物图像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六边形 18" descr="醒目图像中间的深色实心六边形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4853573" cy="94811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b="0" dirty="0" smtClean="0"/>
              <a:t>End of this lecture.</a:t>
            </a:r>
            <a:endParaRPr lang="zh-CN" altLang="en-US" sz="4000" b="0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刘老师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6360-1339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057508" cy="289070"/>
          </a:xfrm>
        </p:spPr>
        <p:txBody>
          <a:bodyPr rtlCol="0"/>
          <a:lstStyle/>
          <a:p>
            <a:pPr rtl="0"/>
            <a:r>
              <a:rPr lang="en-US" altLang="zh-CN" dirty="0" smtClean="0"/>
              <a:t>liuyong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@ustc.edu.cn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altLang="zh-CN" dirty="0">
                <a:hlinkClick r:id="rId4"/>
              </a:rPr>
              <a:t>https://etcis.ustc.edu.cn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六边形 11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768F90-6F43-4E58-B1A7-FC9F1679E230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文本文件和二进制文件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8" name="Picture 6" descr="绘图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39" y="1799574"/>
            <a:ext cx="7416800" cy="424973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85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B96A28-DDF7-4909-AAEE-91CC4C70F9D4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缓冲文件系统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2" name="Picture 4" descr="绘图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1773239"/>
            <a:ext cx="7993063" cy="40417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7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buffer1.gif (10333 byte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44" y="1890713"/>
            <a:ext cx="37814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4"/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None/>
            </a:pPr>
            <a:fld id="{8A97F6E7-6C04-4940-A02F-CA17B07234A8}" type="slidenum">
              <a:rPr lang="en-US" altLang="zh-CN" smtClean="0"/>
              <a:pPr>
                <a:buNone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455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 smtClean="0"/>
              <a:t>缓冲文件系统</a:t>
            </a:r>
            <a:endParaRPr lang="zh-CN" altLang="en-US" sz="3600" dirty="0"/>
          </a:p>
        </p:txBody>
      </p:sp>
      <p:sp>
        <p:nvSpPr>
          <p:cNvPr id="8195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b="1" dirty="0"/>
              <a:t>Buffer -</a:t>
            </a:r>
            <a:r>
              <a:rPr lang="zh-CN" altLang="en-US" b="1" dirty="0"/>
              <a:t>缓冲：特殊的内存区域，当输入输出进行时用于“暂存”数据。</a:t>
            </a:r>
            <a:endParaRPr lang="en-US" altLang="zh-CN" b="1" dirty="0"/>
          </a:p>
          <a:p>
            <a:r>
              <a:rPr lang="zh-CN" altLang="en-US" dirty="0"/>
              <a:t>缓冲的目的是为了提高</a:t>
            </a:r>
            <a:r>
              <a:rPr lang="en-US" altLang="zh-CN" dirty="0"/>
              <a:t>I/O</a:t>
            </a:r>
            <a:r>
              <a:rPr lang="zh-CN" altLang="en-US" dirty="0"/>
              <a:t>效率</a:t>
            </a:r>
            <a:r>
              <a:rPr lang="en-US" altLang="zh-CN" dirty="0"/>
              <a:t>.</a:t>
            </a:r>
            <a:endParaRPr lang="en-US" altLang="zh-CN" b="1" dirty="0"/>
          </a:p>
          <a:p>
            <a:r>
              <a:rPr lang="en-US" altLang="zh-CN" dirty="0"/>
              <a:t>buffered I/O, </a:t>
            </a:r>
            <a:r>
              <a:rPr lang="zh-CN" altLang="en-US" dirty="0"/>
              <a:t>即通常说的标准</a:t>
            </a:r>
            <a:r>
              <a:rPr lang="en-US" altLang="zh-CN" dirty="0"/>
              <a:t>I/O .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None/>
            </a:pPr>
            <a:fld id="{8A97F6E7-6C04-4940-A02F-CA17B07234A8}" type="slidenum">
              <a:rPr lang="en-US" altLang="zh-CN" smtClean="0"/>
              <a:pPr>
                <a:buNone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593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EF3679-968D-4225-83CA-C24741A70964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文件指针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  <a:p>
            <a:pPr lvl="1"/>
            <a:r>
              <a:rPr lang="en-US" altLang="zh-CN" sz="2400" b="1" dirty="0">
                <a:latin typeface="Courier New" pitchFamily="49" charset="0"/>
              </a:rPr>
              <a:t>FILE *</a:t>
            </a:r>
            <a:r>
              <a:rPr lang="en-US" altLang="zh-CN" sz="2400" b="1" dirty="0" err="1">
                <a:latin typeface="Courier New" pitchFamily="49" charset="0"/>
              </a:rPr>
              <a:t>fp</a:t>
            </a:r>
            <a:r>
              <a:rPr lang="en-US" altLang="zh-CN" sz="2400" b="1" dirty="0" smtClean="0">
                <a:latin typeface="Courier New" pitchFamily="49" charset="0"/>
              </a:rPr>
              <a:t>;</a:t>
            </a:r>
          </a:p>
          <a:p>
            <a:pPr lvl="1"/>
            <a:endParaRPr lang="en-US" altLang="zh-CN" sz="2400" b="1" dirty="0">
              <a:latin typeface="Courier New" pitchFamily="49" charset="0"/>
            </a:endParaRPr>
          </a:p>
          <a:p>
            <a:pPr eaLnBrk="1" hangingPunct="1"/>
            <a:r>
              <a:rPr lang="en-US" altLang="zh-CN" b="1" dirty="0" smtClean="0">
                <a:latin typeface="Courier New" pitchFamily="49" charset="0"/>
              </a:rPr>
              <a:t>FILE</a:t>
            </a:r>
            <a:r>
              <a:rPr lang="zh-CN" altLang="en-US" dirty="0"/>
              <a:t>类型</a:t>
            </a:r>
          </a:p>
          <a:p>
            <a:pPr lvl="1" eaLnBrk="1" hangingPunct="1"/>
            <a:r>
              <a:rPr lang="zh-CN" altLang="en-US" sz="2400" dirty="0"/>
              <a:t>保存被使用的文件的有关属性信息</a:t>
            </a:r>
          </a:p>
          <a:p>
            <a:pPr lvl="1" eaLnBrk="1" hangingPunct="1"/>
            <a:r>
              <a:rPr lang="zh-CN" altLang="en-US" sz="2400" dirty="0">
                <a:latin typeface="Courier New" pitchFamily="49" charset="0"/>
              </a:rPr>
              <a:t>所有的文件操作都需要</a:t>
            </a:r>
            <a:r>
              <a:rPr lang="en-US" altLang="zh-CN" sz="2400" b="1" dirty="0">
                <a:latin typeface="Courier New" pitchFamily="49" charset="0"/>
              </a:rPr>
              <a:t>FILE</a:t>
            </a:r>
            <a:r>
              <a:rPr lang="zh-CN" altLang="en-US" sz="2400" dirty="0">
                <a:latin typeface="Courier New" pitchFamily="49" charset="0"/>
              </a:rPr>
              <a:t>类型的指针</a:t>
            </a:r>
          </a:p>
          <a:p>
            <a:pPr lvl="1" eaLnBrk="1" hangingPunct="1"/>
            <a:r>
              <a:rPr lang="en-US" altLang="zh-CN" sz="2400" b="1" dirty="0">
                <a:latin typeface="Courier New" pitchFamily="49" charset="0"/>
              </a:rPr>
              <a:t>FILE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通过</a:t>
            </a:r>
            <a:r>
              <a:rPr lang="en-US" altLang="zh-CN" sz="2400" dirty="0" err="1" smtClean="0"/>
              <a:t>typedef</a:t>
            </a:r>
            <a:r>
              <a:rPr lang="zh-CN" altLang="en-US" sz="2400" dirty="0" smtClean="0"/>
              <a:t>定义</a:t>
            </a:r>
            <a:r>
              <a:rPr lang="zh-CN" altLang="en-US" sz="2400" dirty="0"/>
              <a:t>的结构体的</a:t>
            </a:r>
            <a:r>
              <a:rPr lang="zh-CN" altLang="en-US" sz="2400" dirty="0" smtClean="0">
                <a:solidFill>
                  <a:srgbClr val="FF0000"/>
                </a:solidFill>
              </a:rPr>
              <a:t>别名 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dirty="0"/>
              <a:t>注意不要写成</a:t>
            </a:r>
            <a:r>
              <a:rPr lang="en-US" altLang="zh-CN" sz="2400" b="1" dirty="0" err="1">
                <a:latin typeface="Courier New" pitchFamily="49" charset="0"/>
              </a:rPr>
              <a:t>struct</a:t>
            </a:r>
            <a:r>
              <a:rPr lang="en-US" altLang="zh-CN" sz="2400" b="1" dirty="0">
                <a:latin typeface="Courier New" pitchFamily="49" charset="0"/>
              </a:rPr>
              <a:t> FILE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14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8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A72A72-FB6D-4446-AFFA-09E0B906EDBC}" type="slidenum">
              <a:rPr kumimoji="0" lang="en-US" altLang="zh-CN" sz="1800">
                <a:latin typeface="Helvetic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800">
              <a:latin typeface="Helvetica" pitchFamily="34" charset="0"/>
            </a:endParaRPr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FILE</a:t>
            </a:r>
            <a:r>
              <a:rPr lang="zh-CN" altLang="en-US" sz="3600" dirty="0" smtClean="0"/>
              <a:t>类型示例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err="1" smtClean="0">
                <a:latin typeface="Courier New" pitchFamily="49" charset="0"/>
              </a:rPr>
              <a:t>typedef</a:t>
            </a:r>
            <a:r>
              <a:rPr lang="en-US" altLang="zh-CN" sz="2000" b="1" dirty="0" smtClean="0">
                <a:latin typeface="Courier New" pitchFamily="49" charset="0"/>
              </a:rPr>
              <a:t> </a:t>
            </a:r>
            <a:r>
              <a:rPr lang="en-US" altLang="zh-CN" sz="2000" b="1" dirty="0" err="1" smtClean="0">
                <a:latin typeface="Courier New" pitchFamily="49" charset="0"/>
              </a:rPr>
              <a:t>struct</a:t>
            </a:r>
            <a:r>
              <a:rPr lang="en-US" altLang="zh-CN" sz="2000" b="1" dirty="0" smtClean="0">
                <a:latin typeface="Courier New" pitchFamily="49" charset="0"/>
              </a:rPr>
              <a:t> {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 short          level;  /*</a:t>
            </a:r>
            <a:r>
              <a:rPr lang="zh-CN" altLang="en-US" sz="2000" dirty="0" smtClean="0">
                <a:latin typeface="Courier New" pitchFamily="49" charset="0"/>
              </a:rPr>
              <a:t>缓冲区满空程度</a:t>
            </a:r>
            <a:r>
              <a:rPr lang="zh-CN" altLang="en-US" sz="2000" b="1" dirty="0" smtClean="0">
                <a:latin typeface="Courier New" pitchFamily="49" charset="0"/>
              </a:rPr>
              <a:t>*</a:t>
            </a:r>
            <a:r>
              <a:rPr lang="en-US" altLang="zh-CN" sz="2000" b="1" dirty="0" smtClean="0">
                <a:latin typeface="Courier New" pitchFamily="49" charset="0"/>
              </a:rPr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 unsigned       flags;  /*</a:t>
            </a:r>
            <a:r>
              <a:rPr lang="zh-CN" altLang="en-US" sz="2000" dirty="0" smtClean="0">
                <a:latin typeface="Courier New" pitchFamily="49" charset="0"/>
              </a:rPr>
              <a:t>文件状态标志</a:t>
            </a:r>
            <a:r>
              <a:rPr lang="zh-CN" altLang="en-US" sz="2000" b="1" dirty="0" smtClean="0">
                <a:latin typeface="Courier New" pitchFamily="49" charset="0"/>
              </a:rPr>
              <a:t>*</a:t>
            </a:r>
            <a:r>
              <a:rPr lang="en-US" altLang="zh-CN" sz="2000" b="1" dirty="0" smtClean="0">
                <a:latin typeface="Courier New" pitchFamily="49" charset="0"/>
              </a:rPr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 char           </a:t>
            </a:r>
            <a:r>
              <a:rPr lang="en-US" altLang="zh-CN" sz="2000" b="1" dirty="0" err="1" smtClean="0">
                <a:latin typeface="Courier New" pitchFamily="49" charset="0"/>
              </a:rPr>
              <a:t>fd</a:t>
            </a:r>
            <a:r>
              <a:rPr lang="en-US" altLang="zh-CN" sz="2000" b="1" dirty="0" smtClean="0">
                <a:latin typeface="Courier New" pitchFamily="49" charset="0"/>
              </a:rPr>
              <a:t>;     /*</a:t>
            </a:r>
            <a:r>
              <a:rPr lang="zh-CN" altLang="en-US" sz="2000" dirty="0" smtClean="0">
                <a:latin typeface="Courier New" pitchFamily="49" charset="0"/>
              </a:rPr>
              <a:t>文件描述符</a:t>
            </a:r>
            <a:r>
              <a:rPr lang="zh-CN" altLang="en-US" sz="2000" b="1" dirty="0" smtClean="0">
                <a:latin typeface="Courier New" pitchFamily="49" charset="0"/>
              </a:rPr>
              <a:t>*</a:t>
            </a:r>
            <a:r>
              <a:rPr lang="en-US" altLang="zh-CN" sz="2000" b="1" dirty="0" smtClean="0">
                <a:latin typeface="Courier New" pitchFamily="49" charset="0"/>
              </a:rPr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 unsigned char  hold;   /*</a:t>
            </a:r>
            <a:r>
              <a:rPr lang="zh-CN" altLang="en-US" sz="2000" dirty="0" smtClean="0">
                <a:latin typeface="Courier New" pitchFamily="49" charset="0"/>
              </a:rPr>
              <a:t>无缓冲则不读取字符</a:t>
            </a:r>
            <a:r>
              <a:rPr lang="zh-CN" altLang="en-US" sz="2000" b="1" dirty="0" smtClean="0">
                <a:latin typeface="Courier New" pitchFamily="49" charset="0"/>
              </a:rPr>
              <a:t>*</a:t>
            </a:r>
            <a:r>
              <a:rPr lang="en-US" altLang="zh-CN" sz="2000" b="1" dirty="0" smtClean="0">
                <a:latin typeface="Courier New" pitchFamily="49" charset="0"/>
              </a:rPr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 short          </a:t>
            </a:r>
            <a:r>
              <a:rPr lang="en-US" altLang="zh-CN" sz="2000" b="1" dirty="0" err="1" smtClean="0">
                <a:latin typeface="Courier New" pitchFamily="49" charset="0"/>
              </a:rPr>
              <a:t>bsize</a:t>
            </a:r>
            <a:r>
              <a:rPr lang="en-US" altLang="zh-CN" sz="2000" b="1" dirty="0" smtClean="0">
                <a:latin typeface="Courier New" pitchFamily="49" charset="0"/>
              </a:rPr>
              <a:t>;  /*</a:t>
            </a:r>
            <a:r>
              <a:rPr lang="zh-CN" altLang="en-US" sz="2000" dirty="0" smtClean="0">
                <a:latin typeface="Courier New" pitchFamily="49" charset="0"/>
              </a:rPr>
              <a:t>缓冲区大小</a:t>
            </a:r>
            <a:r>
              <a:rPr lang="zh-CN" altLang="en-US" sz="2000" b="1" dirty="0" smtClean="0">
                <a:latin typeface="Courier New" pitchFamily="49" charset="0"/>
              </a:rPr>
              <a:t>*</a:t>
            </a:r>
            <a:r>
              <a:rPr lang="en-US" altLang="zh-CN" sz="2000" b="1" dirty="0" smtClean="0">
                <a:latin typeface="Courier New" pitchFamily="49" charset="0"/>
              </a:rPr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 unsigned char *buffer; /*</a:t>
            </a:r>
            <a:r>
              <a:rPr lang="zh-CN" altLang="en-US" sz="2000" dirty="0" smtClean="0">
                <a:latin typeface="Courier New" pitchFamily="49" charset="0"/>
              </a:rPr>
              <a:t>数据缓冲区</a:t>
            </a:r>
            <a:r>
              <a:rPr lang="zh-CN" altLang="en-US" sz="2000" b="1" dirty="0" smtClean="0">
                <a:latin typeface="Courier New" pitchFamily="49" charset="0"/>
              </a:rPr>
              <a:t>*</a:t>
            </a:r>
            <a:r>
              <a:rPr lang="en-US" altLang="zh-CN" sz="2000" b="1" dirty="0" smtClean="0">
                <a:latin typeface="Courier New" pitchFamily="49" charset="0"/>
              </a:rPr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 unsigned char *</a:t>
            </a:r>
            <a:r>
              <a:rPr lang="en-US" altLang="zh-CN" sz="2000" b="1" dirty="0" err="1" smtClean="0">
                <a:latin typeface="Courier New" pitchFamily="49" charset="0"/>
              </a:rPr>
              <a:t>curp</a:t>
            </a:r>
            <a:r>
              <a:rPr lang="en-US" altLang="zh-CN" sz="2000" b="1" dirty="0" smtClean="0">
                <a:latin typeface="Courier New" pitchFamily="49" charset="0"/>
              </a:rPr>
              <a:t>;   /*</a:t>
            </a:r>
            <a:r>
              <a:rPr lang="zh-CN" altLang="en-US" sz="2000" dirty="0" smtClean="0">
                <a:latin typeface="Courier New" pitchFamily="49" charset="0"/>
              </a:rPr>
              <a:t>当前位置指针</a:t>
            </a:r>
            <a:r>
              <a:rPr lang="zh-CN" altLang="en-US" sz="2000" b="1" dirty="0" smtClean="0">
                <a:latin typeface="Courier New" pitchFamily="49" charset="0"/>
              </a:rPr>
              <a:t>*</a:t>
            </a:r>
            <a:r>
              <a:rPr lang="en-US" altLang="zh-CN" sz="2000" b="1" dirty="0" smtClean="0">
                <a:latin typeface="Courier New" pitchFamily="49" charset="0"/>
              </a:rPr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 unsigned       </a:t>
            </a:r>
            <a:r>
              <a:rPr lang="en-US" altLang="zh-CN" sz="2000" b="1" dirty="0" err="1" smtClean="0">
                <a:latin typeface="Courier New" pitchFamily="49" charset="0"/>
              </a:rPr>
              <a:t>istemp</a:t>
            </a:r>
            <a:r>
              <a:rPr lang="en-US" altLang="zh-CN" sz="2000" b="1" dirty="0" smtClean="0">
                <a:latin typeface="Courier New" pitchFamily="49" charset="0"/>
              </a:rPr>
              <a:t>; /*</a:t>
            </a:r>
            <a:r>
              <a:rPr lang="zh-CN" altLang="en-US" sz="2000" dirty="0" smtClean="0">
                <a:latin typeface="Courier New" pitchFamily="49" charset="0"/>
              </a:rPr>
              <a:t>临时文件指示器</a:t>
            </a:r>
            <a:r>
              <a:rPr lang="zh-CN" altLang="en-US" sz="2000" b="1" dirty="0" smtClean="0">
                <a:latin typeface="Courier New" pitchFamily="49" charset="0"/>
              </a:rPr>
              <a:t>*</a:t>
            </a:r>
            <a:r>
              <a:rPr lang="en-US" altLang="zh-CN" sz="2000" b="1" dirty="0" smtClean="0">
                <a:latin typeface="Courier New" pitchFamily="49" charset="0"/>
              </a:rPr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   short          token;  /*</a:t>
            </a:r>
            <a:r>
              <a:rPr lang="zh-CN" altLang="en-US" sz="2000" dirty="0" smtClean="0">
                <a:latin typeface="Courier New" pitchFamily="49" charset="0"/>
              </a:rPr>
              <a:t>用于有效性检查</a:t>
            </a:r>
            <a:r>
              <a:rPr lang="zh-CN" altLang="en-US" sz="2000" b="1" dirty="0" smtClean="0">
                <a:latin typeface="Courier New" pitchFamily="49" charset="0"/>
              </a:rPr>
              <a:t>*</a:t>
            </a:r>
            <a:r>
              <a:rPr lang="en-US" altLang="zh-CN" sz="2000" b="1" dirty="0" smtClean="0">
                <a:latin typeface="Courier New" pitchFamily="49" charset="0"/>
              </a:rPr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</a:rPr>
              <a:t>} FILE;</a:t>
            </a:r>
          </a:p>
        </p:txBody>
      </p:sp>
    </p:spTree>
    <p:extLst>
      <p:ext uri="{BB962C8B-B14F-4D97-AF65-F5344CB8AC3E}">
        <p14:creationId xmlns:p14="http://schemas.microsoft.com/office/powerpoint/2010/main" val="8674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72_TF00951641.potx" id="{B941ECEB-6E76-42EB-B5F4-23A8A56C9A19}" vid="{FF49C7E7-6335-426F-816E-8617C8DC20D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purl.org/dc/elements/1.1/"/>
    <ds:schemaRef ds:uri="http://purl.org/dc/dcmitype/"/>
    <ds:schemaRef ds:uri="http://schemas.microsoft.com/office/2006/metadata/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fb0879af-3eba-417a-a55a-ffe6dcd6ca77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0</TotalTime>
  <Words>1850</Words>
  <Application>Microsoft Office PowerPoint</Application>
  <PresentationFormat>宽屏</PresentationFormat>
  <Paragraphs>391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Arial Unicode MS</vt:lpstr>
      <vt:lpstr>Gill Sans SemiBold</vt:lpstr>
      <vt:lpstr>Microsoft YaHei UI</vt:lpstr>
      <vt:lpstr>Monotype Sorts</vt:lpstr>
      <vt:lpstr>华文楷体</vt:lpstr>
      <vt:lpstr>楷体_GB2312</vt:lpstr>
      <vt:lpstr>宋体</vt:lpstr>
      <vt:lpstr>Arial</vt:lpstr>
      <vt:lpstr>Calibri</vt:lpstr>
      <vt:lpstr>Calibri Light</vt:lpstr>
      <vt:lpstr>Courier New</vt:lpstr>
      <vt:lpstr>Helvetica</vt:lpstr>
      <vt:lpstr>Ink Free</vt:lpstr>
      <vt:lpstr>Times New Roman</vt:lpstr>
      <vt:lpstr>Wingdings</vt:lpstr>
      <vt:lpstr>Office 主题</vt:lpstr>
      <vt:lpstr>计算机程序设计</vt:lpstr>
      <vt:lpstr>第十章 文件</vt:lpstr>
      <vt:lpstr>1 文件 (File)概述</vt:lpstr>
      <vt:lpstr>文本文件和二进制文件</vt:lpstr>
      <vt:lpstr>缓冲文件系统</vt:lpstr>
      <vt:lpstr>PowerPoint 演示文稿</vt:lpstr>
      <vt:lpstr>缓冲文件系统</vt:lpstr>
      <vt:lpstr>2 文件指针 </vt:lpstr>
      <vt:lpstr>FILE类型示例</vt:lpstr>
      <vt:lpstr>3  文件操作</vt:lpstr>
      <vt:lpstr>系统自动打开的文件</vt:lpstr>
      <vt:lpstr>文件的打开 (fopen函数)</vt:lpstr>
      <vt:lpstr>文件的打开模式</vt:lpstr>
      <vt:lpstr>文件的打开举例</vt:lpstr>
      <vt:lpstr>PowerPoint 演示文稿</vt:lpstr>
      <vt:lpstr>PowerPoint 演示文稿</vt:lpstr>
      <vt:lpstr>文件的关闭 (fclose函数)</vt:lpstr>
      <vt:lpstr>文件的关闭举例</vt:lpstr>
      <vt:lpstr>文件的读写</vt:lpstr>
      <vt:lpstr>feof函数</vt:lpstr>
      <vt:lpstr>fputc函数</vt:lpstr>
      <vt:lpstr>fgetc函数</vt:lpstr>
      <vt:lpstr>PowerPoint 演示文稿</vt:lpstr>
      <vt:lpstr>fputc和fgetc函数举例，文件复制</vt:lpstr>
      <vt:lpstr>fwrite和fread函数 </vt:lpstr>
      <vt:lpstr>fwrite和fread函数举例</vt:lpstr>
      <vt:lpstr>fprintf和fscanf函数</vt:lpstr>
      <vt:lpstr>fputs函数</vt:lpstr>
      <vt:lpstr>fgets函数</vt:lpstr>
      <vt:lpstr>文件的定位</vt:lpstr>
      <vt:lpstr>rewind函数</vt:lpstr>
      <vt:lpstr>fseek函数 (1)</vt:lpstr>
      <vt:lpstr>ftell函数</vt:lpstr>
      <vt:lpstr>打开文件后读写混合操作时需要注意</vt:lpstr>
      <vt:lpstr>补充说明</vt:lpstr>
      <vt:lpstr>作业&amp;实验</vt:lpstr>
      <vt:lpstr>End of this lecture.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2021-08-18T14:00:00Z</dcterms:created>
  <dcterms:modified xsi:type="dcterms:W3CDTF">2021-12-15T12:59:12Z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