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4" r:id="rId3"/>
    <p:sldId id="283" r:id="rId4"/>
    <p:sldId id="284" r:id="rId5"/>
    <p:sldId id="285" r:id="rId6"/>
    <p:sldId id="268" r:id="rId7"/>
    <p:sldId id="269" r:id="rId8"/>
    <p:sldId id="271" r:id="rId9"/>
    <p:sldId id="272" r:id="rId10"/>
    <p:sldId id="286" r:id="rId11"/>
    <p:sldId id="287" r:id="rId12"/>
    <p:sldId id="288" r:id="rId13"/>
    <p:sldId id="289" r:id="rId14"/>
    <p:sldId id="290" r:id="rId15"/>
    <p:sldId id="291" r:id="rId16"/>
    <p:sldId id="292" r:id="rId17"/>
    <p:sldId id="293" r:id="rId18"/>
    <p:sldId id="294" r:id="rId19"/>
    <p:sldId id="295" r:id="rId20"/>
    <p:sldId id="297" r:id="rId21"/>
    <p:sldId id="296" r:id="rId22"/>
    <p:sldId id="298" r:id="rId23"/>
    <p:sldId id="275" r:id="rId24"/>
    <p:sldId id="306" r:id="rId25"/>
    <p:sldId id="299" r:id="rId26"/>
    <p:sldId id="300" r:id="rId27"/>
    <p:sldId id="301" r:id="rId28"/>
    <p:sldId id="302" r:id="rId29"/>
    <p:sldId id="303" r:id="rId30"/>
    <p:sldId id="304" r:id="rId31"/>
    <p:sldId id="305" r:id="rId32"/>
    <p:sldId id="26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79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PTer_T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1C1"/>
    <a:srgbClr val="43817D"/>
    <a:srgbClr val="3C7472"/>
    <a:srgbClr val="5EACAB"/>
    <a:srgbClr val="D9D9D9"/>
    <a:srgbClr val="FFFFFF"/>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2" d="100"/>
          <a:sy n="102" d="100"/>
        </p:scale>
        <p:origin x="52" y="200"/>
      </p:cViewPr>
      <p:guideLst>
        <p:guide orient="horz" pos="2152"/>
        <p:guide pos="379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pic>
        <p:nvPicPr>
          <p:cNvPr id="6" name="图形 5" descr="undraw_inspiration_re_ivlv"/>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25535" y="4018280"/>
            <a:ext cx="2383790" cy="2017395"/>
          </a:xfrm>
          <a:prstGeom prst="rect">
            <a:avLst/>
          </a:prstGeom>
          <a:effectLst>
            <a:outerShdw blurRad="203200" dist="101600" dir="2700000" algn="tl" rotWithShape="0">
              <a:schemeClr val="bg1">
                <a:lumMod val="10000"/>
                <a:alpha val="30000"/>
              </a:schemeClr>
            </a:outerShdw>
          </a:effectLst>
        </p:spPr>
      </p:pic>
      <p:sp>
        <p:nvSpPr>
          <p:cNvPr id="7" name="矩形 6"/>
          <p:cNvSpPr/>
          <p:nvPr userDrawn="1"/>
        </p:nvSpPr>
        <p:spPr>
          <a:xfrm>
            <a:off x="1245235" y="4329430"/>
            <a:ext cx="3276600" cy="18440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1314450" y="2162175"/>
            <a:ext cx="3829050" cy="0"/>
          </a:xfrm>
          <a:prstGeom prst="line">
            <a:avLst/>
          </a:prstGeom>
          <a:ln>
            <a:solidFill>
              <a:srgbClr val="86C1C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rot="540000">
            <a:off x="8114310" y="162330"/>
            <a:ext cx="5605145" cy="1734820"/>
            <a:chOff x="12808" y="83"/>
            <a:chExt cx="8827" cy="2732"/>
          </a:xfrm>
        </p:grpSpPr>
        <p:cxnSp>
          <p:nvCxnSpPr>
            <p:cNvPr id="11" name="直接连接符 10"/>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占位符 13"/>
          <p:cNvSpPr>
            <a:spLocks noGrp="1"/>
          </p:cNvSpPr>
          <p:nvPr>
            <p:ph type="body" sz="quarter" idx="10"/>
          </p:nvPr>
        </p:nvSpPr>
        <p:spPr>
          <a:xfrm>
            <a:off x="1223962" y="1271588"/>
            <a:ext cx="7517081" cy="914400"/>
          </a:xfrm>
          <a:noFill/>
        </p:spPr>
        <p:txBody>
          <a:bodyPr wrap="square" rtlCol="0">
            <a:noAutofit/>
          </a:bodyPr>
          <a:lstStyle>
            <a:lvl1pPr>
              <a:defRPr lang="zh-CN" altLang="en-US" sz="4000" dirty="0">
                <a:solidFill>
                  <a:schemeClr val="accent4"/>
                </a:solidFill>
                <a:latin typeface="+mn-lt"/>
                <a:ea typeface="OPPOSans L" panose="00020600040101010101" charset="-122"/>
                <a:cs typeface="OPPOSans L" panose="00020600040101010101" charset="-122"/>
              </a:defRPr>
            </a:lvl1pPr>
          </a:lstStyle>
          <a:p>
            <a:pPr marL="0" lvl="0">
              <a:lnSpc>
                <a:spcPct val="150000"/>
              </a:lnSpc>
            </a:pPr>
            <a:r>
              <a:rPr lang="zh-CN" altLang="en-US" dirty="0"/>
              <a:t>单击此处编辑母版文本样式</a:t>
            </a:r>
          </a:p>
        </p:txBody>
      </p:sp>
      <p:sp>
        <p:nvSpPr>
          <p:cNvPr id="16" name="文本占位符 15"/>
          <p:cNvSpPr>
            <a:spLocks noGrp="1"/>
          </p:cNvSpPr>
          <p:nvPr>
            <p:ph type="body" sz="quarter" idx="11"/>
          </p:nvPr>
        </p:nvSpPr>
        <p:spPr>
          <a:xfrm>
            <a:off x="1223962" y="2108496"/>
            <a:ext cx="10136295" cy="914400"/>
          </a:xfrm>
          <a:noFill/>
        </p:spPr>
        <p:txBody>
          <a:bodyPr wrap="square" rtlCol="0">
            <a:noAutofit/>
          </a:bodyPr>
          <a:lstStyle>
            <a:lvl1pPr>
              <a:defRPr lang="zh-CN" altLang="en-US" sz="5400" kern="1200" dirty="0" smtClean="0">
                <a:solidFill>
                  <a:schemeClr val="accent4"/>
                </a:solidFill>
                <a:latin typeface="+mj-lt"/>
                <a:ea typeface="OPPOSans R" panose="00020600040101010101" charset="-122"/>
                <a:cs typeface="思源黑体 Regular" panose="020B0500000000000000" charset="-122"/>
              </a:defRPr>
            </a:lvl1pPr>
          </a:lstStyle>
          <a:p>
            <a:pPr marL="0" lvl="0">
              <a:lnSpc>
                <a:spcPct val="150000"/>
              </a:lnSpc>
            </a:pPr>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10" name="图形 9" descr="undraw_design_data_re_0s2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93660" y="2233930"/>
            <a:ext cx="2988310" cy="3401695"/>
          </a:xfrm>
          <a:prstGeom prst="rect">
            <a:avLst/>
          </a:prstGeom>
          <a:effectLst>
            <a:outerShdw blurRad="254000" dist="127000" dir="2700000" algn="tl" rotWithShape="0">
              <a:schemeClr val="accent6">
                <a:lumMod val="25000"/>
                <a:alpha val="20000"/>
              </a:schemeClr>
            </a:outerShdw>
          </a:effectLst>
        </p:spPr>
      </p:pic>
      <p:sp>
        <p:nvSpPr>
          <p:cNvPr id="12" name="矩形 11"/>
          <p:cNvSpPr/>
          <p:nvPr userDrawn="1"/>
        </p:nvSpPr>
        <p:spPr>
          <a:xfrm flipH="1">
            <a:off x="1637030" y="996950"/>
            <a:ext cx="76200" cy="760730"/>
          </a:xfrm>
          <a:prstGeom prst="rect">
            <a:avLst/>
          </a:prstGeom>
          <a:solidFill>
            <a:srgbClr val="86C1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3" name="矩形: 剪去对角 12"/>
          <p:cNvSpPr/>
          <p:nvPr userDrawn="1"/>
        </p:nvSpPr>
        <p:spPr>
          <a:xfrm>
            <a:off x="1637030" y="2814955"/>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14" name="直接连接符 13"/>
          <p:cNvCxnSpPr/>
          <p:nvPr userDrawn="1"/>
        </p:nvCxnSpPr>
        <p:spPr>
          <a:xfrm>
            <a:off x="2159635" y="2853055"/>
            <a:ext cx="539940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图片 14" descr="tape-145367"/>
          <p:cNvPicPr>
            <a:picLocks noChangeAspect="1"/>
          </p:cNvPicPr>
          <p:nvPr userDrawn="1"/>
        </p:nvPicPr>
        <p:blipFill>
          <a:blip r:embed="rId4">
            <a:alphaModFix amt="80000"/>
          </a:blip>
          <a:stretch>
            <a:fillRect/>
          </a:stretch>
        </p:blipFill>
        <p:spPr>
          <a:xfrm>
            <a:off x="7693660" y="668020"/>
            <a:ext cx="2865755" cy="1417955"/>
          </a:xfrm>
          <a:prstGeom prst="rect">
            <a:avLst/>
          </a:prstGeom>
        </p:spPr>
      </p:pic>
      <p:sp>
        <p:nvSpPr>
          <p:cNvPr id="16" name="矩形: 剪去对角 15"/>
          <p:cNvSpPr/>
          <p:nvPr userDrawn="1"/>
        </p:nvSpPr>
        <p:spPr>
          <a:xfrm>
            <a:off x="1637030" y="3700780"/>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17" name="直接连接符 16"/>
          <p:cNvCxnSpPr/>
          <p:nvPr userDrawn="1"/>
        </p:nvCxnSpPr>
        <p:spPr>
          <a:xfrm>
            <a:off x="2159635" y="3738880"/>
            <a:ext cx="4147185" cy="13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矩形: 剪去对角 17"/>
          <p:cNvSpPr/>
          <p:nvPr userDrawn="1"/>
        </p:nvSpPr>
        <p:spPr>
          <a:xfrm>
            <a:off x="1637030" y="4576445"/>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19" name="直接连接符 18"/>
          <p:cNvCxnSpPr/>
          <p:nvPr userDrawn="1"/>
        </p:nvCxnSpPr>
        <p:spPr>
          <a:xfrm flipV="1">
            <a:off x="2159635" y="4597400"/>
            <a:ext cx="4916805" cy="17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剪去对角 19"/>
          <p:cNvSpPr/>
          <p:nvPr userDrawn="1"/>
        </p:nvSpPr>
        <p:spPr>
          <a:xfrm>
            <a:off x="1637030" y="5559425"/>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21" name="直接连接符 20"/>
          <p:cNvCxnSpPr/>
          <p:nvPr userDrawn="1"/>
        </p:nvCxnSpPr>
        <p:spPr>
          <a:xfrm>
            <a:off x="2159635" y="5597525"/>
            <a:ext cx="5791835" cy="114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占位符 39"/>
          <p:cNvSpPr>
            <a:spLocks noGrp="1"/>
          </p:cNvSpPr>
          <p:nvPr>
            <p:ph type="body" sz="quarter" idx="10"/>
          </p:nvPr>
        </p:nvSpPr>
        <p:spPr>
          <a:xfrm>
            <a:off x="1888241" y="840073"/>
            <a:ext cx="8395012" cy="914400"/>
          </a:xfrm>
        </p:spPr>
        <p:txBody>
          <a:bodyPr/>
          <a:lstStyle>
            <a:lvl1pPr>
              <a:defRPr lang="zh-CN" altLang="en-US" sz="4800" kern="1200" smtClean="0">
                <a:solidFill>
                  <a:schemeClr val="accent4"/>
                </a:solidFill>
                <a:latin typeface="+mj-lt"/>
                <a:ea typeface="+mj-lt"/>
                <a:cs typeface="OPPOSans L" panose="00020600040101010101" charset="-122"/>
              </a:defRPr>
            </a:lvl1pPr>
          </a:lstStyle>
          <a:p>
            <a:pPr lvl="0"/>
            <a:r>
              <a:rPr lang="zh-CN" altLang="en-US" dirty="0"/>
              <a:t>单击此处编辑母版文本样式</a:t>
            </a:r>
          </a:p>
        </p:txBody>
      </p:sp>
      <p:sp>
        <p:nvSpPr>
          <p:cNvPr id="42" name="文本占位符 41"/>
          <p:cNvSpPr>
            <a:spLocks noGrp="1"/>
          </p:cNvSpPr>
          <p:nvPr>
            <p:ph type="body" sz="quarter" idx="11"/>
          </p:nvPr>
        </p:nvSpPr>
        <p:spPr>
          <a:xfrm>
            <a:off x="1530975" y="2041783"/>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44" name="文本占位符 43"/>
          <p:cNvSpPr>
            <a:spLocks noGrp="1"/>
          </p:cNvSpPr>
          <p:nvPr>
            <p:ph type="body" sz="quarter" idx="12"/>
          </p:nvPr>
        </p:nvSpPr>
        <p:spPr>
          <a:xfrm>
            <a:off x="1548464" y="2943690"/>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45" name="文本占位符 44"/>
          <p:cNvSpPr>
            <a:spLocks noGrp="1"/>
          </p:cNvSpPr>
          <p:nvPr>
            <p:ph type="body" sz="quarter" idx="13"/>
          </p:nvPr>
        </p:nvSpPr>
        <p:spPr>
          <a:xfrm>
            <a:off x="1550962" y="3785637"/>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46" name="文本占位符 45"/>
          <p:cNvSpPr>
            <a:spLocks noGrp="1"/>
          </p:cNvSpPr>
          <p:nvPr>
            <p:ph type="body" sz="quarter" idx="14"/>
          </p:nvPr>
        </p:nvSpPr>
        <p:spPr>
          <a:xfrm>
            <a:off x="1538471" y="4822457"/>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7" name="矩形 6"/>
          <p:cNvSpPr/>
          <p:nvPr userDrawn="1"/>
        </p:nvSpPr>
        <p:spPr>
          <a:xfrm>
            <a:off x="6211570" y="2139950"/>
            <a:ext cx="4751070" cy="63055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flipH="1">
            <a:off x="1637030" y="978535"/>
            <a:ext cx="76200" cy="76073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tape-145367"/>
          <p:cNvPicPr>
            <a:picLocks noChangeAspect="1"/>
          </p:cNvPicPr>
          <p:nvPr userDrawn="1"/>
        </p:nvPicPr>
        <p:blipFill>
          <a:blip r:embed="rId2">
            <a:alphaModFix amt="40000"/>
          </a:blip>
          <a:stretch>
            <a:fillRect/>
          </a:stretch>
        </p:blipFill>
        <p:spPr>
          <a:xfrm rot="3000000">
            <a:off x="8285480" y="1600200"/>
            <a:ext cx="3056890" cy="1528445"/>
          </a:xfrm>
          <a:prstGeom prst="rect">
            <a:avLst/>
          </a:prstGeom>
        </p:spPr>
      </p:pic>
      <p:pic>
        <p:nvPicPr>
          <p:cNvPr id="11" name="图形 10" descr="undraw_ideas_re_7twj"/>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37030" y="2260600"/>
            <a:ext cx="3216275" cy="3549015"/>
          </a:xfrm>
          <a:prstGeom prst="rect">
            <a:avLst/>
          </a:prstGeom>
          <a:effectLst>
            <a:outerShdw blurRad="254000" dist="127000" dir="2700000" algn="tl" rotWithShape="0">
              <a:schemeClr val="accent6">
                <a:lumMod val="25000"/>
                <a:alpha val="20000"/>
              </a:schemeClr>
            </a:outerShdw>
          </a:effectLst>
        </p:spPr>
      </p:pic>
      <p:sp>
        <p:nvSpPr>
          <p:cNvPr id="14" name="文本占位符 13"/>
          <p:cNvSpPr>
            <a:spLocks noGrp="1"/>
          </p:cNvSpPr>
          <p:nvPr>
            <p:ph type="body" sz="quarter" idx="12"/>
          </p:nvPr>
        </p:nvSpPr>
        <p:spPr>
          <a:xfrm>
            <a:off x="1833277" y="830077"/>
            <a:ext cx="8395012" cy="914400"/>
          </a:xfrm>
        </p:spPr>
        <p:txBody>
          <a:bodyPr/>
          <a:lstStyle>
            <a:lvl1pPr>
              <a:defRPr lang="zh-CN" altLang="en-US" sz="48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16" name="文本占位符 15"/>
          <p:cNvSpPr>
            <a:spLocks noGrp="1"/>
          </p:cNvSpPr>
          <p:nvPr>
            <p:ph type="body" sz="quarter" idx="13"/>
          </p:nvPr>
        </p:nvSpPr>
        <p:spPr>
          <a:xfrm>
            <a:off x="6253554" y="2848626"/>
            <a:ext cx="12181930" cy="914400"/>
          </a:xfrm>
        </p:spPr>
        <p:txBody>
          <a:bodyPr/>
          <a:lstStyle>
            <a:lvl1pPr>
              <a:defRPr lang="zh-CN" altLang="en-US" sz="60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18" name="文本占位符 17"/>
          <p:cNvSpPr>
            <a:spLocks noGrp="1"/>
          </p:cNvSpPr>
          <p:nvPr>
            <p:ph type="body" sz="quarter" idx="14"/>
          </p:nvPr>
        </p:nvSpPr>
        <p:spPr>
          <a:xfrm>
            <a:off x="2596450" y="5469836"/>
            <a:ext cx="8395012" cy="394148"/>
          </a:xfrm>
          <a:noFill/>
        </p:spPr>
        <p:txBody>
          <a:bodyPr wrap="square" rtlCol="0">
            <a:spAutoFit/>
          </a:bodyPr>
          <a:lstStyle>
            <a:lvl1pPr algn="r">
              <a:defRPr lang="zh-CN" altLang="en-US" sz="1600" dirty="0">
                <a:solidFill>
                  <a:schemeClr val="accent5"/>
                </a:solidFill>
                <a:latin typeface="OPPOSans L" panose="00020600040101010101" charset="-122"/>
                <a:ea typeface="OPPOSans L" panose="00020600040101010101" charset="-122"/>
                <a:cs typeface="OPPOSans L" panose="00020600040101010101" charset="-122"/>
              </a:defRPr>
            </a:lvl1pPr>
          </a:lstStyle>
          <a:p>
            <a:pPr marL="0"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7" name="图形 6" descr="undraw_my_password_re_ydq7"/>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750300" y="3740150"/>
            <a:ext cx="2023745" cy="1971040"/>
          </a:xfrm>
          <a:prstGeom prst="rect">
            <a:avLst/>
          </a:prstGeom>
          <a:effectLst>
            <a:outerShdw blurRad="203200" dist="101600" dir="2700000" algn="tl" rotWithShape="0">
              <a:schemeClr val="accent6">
                <a:lumMod val="25000"/>
                <a:alpha val="20000"/>
              </a:schemeClr>
            </a:outerShdw>
          </a:effectLst>
        </p:spPr>
      </p:pic>
      <p:pic>
        <p:nvPicPr>
          <p:cNvPr id="9" name="图形 8" descr="undraw_portfolio_website_re_jsdd"/>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a:off x="1245235" y="1139825"/>
            <a:ext cx="2332355" cy="1564640"/>
          </a:xfrm>
          <a:prstGeom prst="rect">
            <a:avLst/>
          </a:prstGeom>
          <a:effectLst>
            <a:outerShdw blurRad="203200" dist="101600" dir="2700000" algn="tl" rotWithShape="0">
              <a:prstClr val="black">
                <a:alpha val="20000"/>
              </a:prstClr>
            </a:outerShdw>
          </a:effectLst>
        </p:spPr>
      </p:pic>
      <p:sp>
        <p:nvSpPr>
          <p:cNvPr id="10" name="矩形 9"/>
          <p:cNvSpPr/>
          <p:nvPr userDrawn="1"/>
        </p:nvSpPr>
        <p:spPr>
          <a:xfrm>
            <a:off x="1245235" y="5164455"/>
            <a:ext cx="2332355" cy="5467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rot="540000">
            <a:off x="8733155" y="653415"/>
            <a:ext cx="4686300" cy="1557020"/>
            <a:chOff x="12808" y="83"/>
            <a:chExt cx="8827" cy="2732"/>
          </a:xfrm>
        </p:grpSpPr>
        <p:cxnSp>
          <p:nvCxnSpPr>
            <p:cNvPr id="12" name="直接连接符 11"/>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 name="图片 14" descr="tape-145367"/>
          <p:cNvPicPr>
            <a:picLocks noChangeAspect="1"/>
          </p:cNvPicPr>
          <p:nvPr userDrawn="1">
            <p:custDataLst>
              <p:tags r:id="rId1"/>
            </p:custDataLst>
          </p:nvPr>
        </p:nvPicPr>
        <p:blipFill>
          <a:blip r:embed="rId7">
            <a:alphaModFix amt="40000"/>
          </a:blip>
          <a:stretch>
            <a:fillRect/>
          </a:stretch>
        </p:blipFill>
        <p:spPr>
          <a:xfrm rot="3120000">
            <a:off x="12065" y="4385945"/>
            <a:ext cx="2515235" cy="1257935"/>
          </a:xfrm>
          <a:prstGeom prst="rect">
            <a:avLst/>
          </a:prstGeom>
        </p:spPr>
      </p:pic>
      <p:sp>
        <p:nvSpPr>
          <p:cNvPr id="18" name="文本占位符 17"/>
          <p:cNvSpPr>
            <a:spLocks noGrp="1"/>
          </p:cNvSpPr>
          <p:nvPr>
            <p:ph type="body" sz="quarter" idx="10"/>
          </p:nvPr>
        </p:nvSpPr>
        <p:spPr>
          <a:xfrm>
            <a:off x="3734795" y="2697055"/>
            <a:ext cx="9423265" cy="1409996"/>
          </a:xfrm>
        </p:spPr>
        <p:txBody>
          <a:bodyPr/>
          <a:lstStyle>
            <a:lvl1pPr>
              <a:defRPr lang="zh-CN" altLang="en-US" sz="5400" kern="1200" dirty="0" smtClean="0">
                <a:solidFill>
                  <a:schemeClr val="accent4"/>
                </a:solidFill>
                <a:latin typeface="+mn-lt"/>
                <a:ea typeface="+mn-lt"/>
                <a:cs typeface="OPPOSans L" panose="00020600040101010101" charset="-122"/>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3Column_Red">
    <p:spTree>
      <p:nvGrpSpPr>
        <p:cNvPr id="1" name=""/>
        <p:cNvGrpSpPr/>
        <p:nvPr/>
      </p:nvGrpSpPr>
      <p:grpSpPr>
        <a:xfrm>
          <a:off x="0" y="0"/>
          <a:ext cx="0" cy="0"/>
          <a:chOff x="0" y="0"/>
          <a:chExt cx="0" cy="0"/>
        </a:xfrm>
      </p:grpSpPr>
      <p:pic>
        <p:nvPicPr>
          <p:cNvPr id="4" name="图片 3"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6"/>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9" name="文本占位符 8"/>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思源黑体 Light" panose="020B0300000000000000" charset="-122"/>
                <a:ea typeface="思源黑体 Light" panose="020B0300000000000000" charset="-122"/>
                <a:cs typeface="思源黑体 Light" panose="020B0300000000000000" charset="-122"/>
              </a:defRPr>
            </a:lvl1pPr>
          </a:lstStyle>
          <a:p>
            <a:pPr lvl="0"/>
            <a:r>
              <a:rPr kumimoji="1" lang="en-US" altLang="zh-CN" dirty="0" err="1"/>
              <a:t>OfficePLUS</a:t>
            </a:r>
            <a:endParaRPr kumimoji="1" lang="zh-CN" altLang="en-US" dirty="0"/>
          </a:p>
        </p:txBody>
      </p:sp>
      <p:sp>
        <p:nvSpPr>
          <p:cNvPr id="10" name="文本占位符 9"/>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11" name="文本占位符 10"/>
          <p:cNvSpPr>
            <a:spLocks noGrp="1"/>
          </p:cNvSpPr>
          <p:nvPr>
            <p:ph type="body" sz="quarter" idx="10" hasCustomPrompt="1"/>
          </p:nvPr>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a:solidFill>
                  <a:schemeClr val="bg1"/>
                </a:solidFill>
                <a:latin typeface="思源黑体 Regular" panose="020B0500000000000000" charset="-122"/>
                <a:ea typeface="思源黑体 Regular" panose="020B0500000000000000" charset="-122"/>
                <a:cs typeface="思源黑体 Regular" panose="020B0500000000000000"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dirty="0" err="1"/>
              <a:t>OfficePLUS</a:t>
            </a:r>
            <a:endParaRPr kumimoji="1" lang="zh-CN" altLang="en-US" dirty="0"/>
          </a:p>
        </p:txBody>
      </p:sp>
      <p:sp>
        <p:nvSpPr>
          <p:cNvPr id="6" name="文本占位符 5"/>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8" name="文本占位符 7"/>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14" name="文本占位符 13"/>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思源黑体 Light" panose="020B0300000000000000" charset="-122"/>
                <a:ea typeface="思源黑体 Light" panose="020B0300000000000000" charset="-122"/>
                <a:cs typeface="思源黑体 Light" panose="020B0300000000000000" charset="-122"/>
              </a:defRPr>
            </a:lvl1pPr>
          </a:lstStyle>
          <a:p>
            <a:pPr lvl="0"/>
            <a:r>
              <a:rPr kumimoji="1" lang="en-US" altLang="zh-CN" dirty="0" err="1"/>
              <a:t>OfficePLUS</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accent6"/>
          </a:fgClr>
          <a:bgClr>
            <a:schemeClr val="accent2"/>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
            </p:custDataLst>
          </p:nvPr>
        </p:nvSpPr>
        <p:spPr>
          <a:xfrm>
            <a:off x="608400" y="608400"/>
            <a:ext cx="10969200" cy="705600"/>
          </a:xfrm>
          <a:prstGeom prst="rect">
            <a:avLst/>
          </a:prstGeom>
        </p:spPr>
        <p:txBody>
          <a:bodyPr vert="horz" lIns="90170" tIns="46990" rIns="90170" bIns="46990" rtlCol="0" anchor="ctr" anchorCtr="0">
            <a:spAutoFit/>
          </a:bodyPr>
          <a:lstStyle/>
          <a:p>
            <a:r>
              <a:rPr lang="zh-CN" altLang="en-US" dirty="0"/>
              <a:t>单击此处编辑母版标题样式</a:t>
            </a:r>
          </a:p>
        </p:txBody>
      </p:sp>
      <p:sp>
        <p:nvSpPr>
          <p:cNvPr id="3" name="文本占位符 2"/>
          <p:cNvSpPr>
            <a:spLocks noGrp="1"/>
          </p:cNvSpPr>
          <p:nvPr>
            <p:ph type="body" idx="1"/>
            <p:custDataLst>
              <p:tags r:id="rId10"/>
            </p:custDataLst>
          </p:nvPr>
        </p:nvSpPr>
        <p:spPr>
          <a:xfrm>
            <a:off x="608400" y="1490400"/>
            <a:ext cx="10969200" cy="4759200"/>
          </a:xfrm>
          <a:prstGeom prst="rect">
            <a:avLst/>
          </a:prstGeom>
        </p:spPr>
        <p:txBody>
          <a:bodyPr vert="horz" lIns="90000" tIns="46800" rIns="90000" bIns="46800" rtlCol="0">
            <a:sp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1"/>
            </p:custDataLst>
          </p:nvPr>
        </p:nvSpPr>
        <p:spPr>
          <a:xfrm>
            <a:off x="612000" y="6314400"/>
            <a:ext cx="2700000" cy="316800"/>
          </a:xfrm>
          <a:prstGeom prst="rect">
            <a:avLst/>
          </a:prstGeom>
        </p:spPr>
        <p:txBody>
          <a:bodyPr vert="horz" lIns="91440" tIns="45720" rIns="91440" bIns="45720" rtlCol="0" anchor="ctr">
            <a:spAutoFit/>
          </a:bodyPr>
          <a:lstStyle>
            <a:lvl1pPr algn="l">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fld id="{760FBDFE-C587-4B4C-A407-44438C67B59E}" type="datetimeFigureOut">
              <a:rPr lang="zh-CN" altLang="en-US" smtClean="0"/>
              <a:t>2024/12/16</a:t>
            </a:fld>
            <a:endParaRPr lang="zh-CN" altLang="en-US"/>
          </a:p>
        </p:txBody>
      </p:sp>
      <p:sp>
        <p:nvSpPr>
          <p:cNvPr id="5" name="页脚占位符 4"/>
          <p:cNvSpPr>
            <a:spLocks noGrp="1"/>
          </p:cNvSpPr>
          <p:nvPr>
            <p:ph type="ftr" sz="quarter" idx="3"/>
            <p:custDataLst>
              <p:tags r:id="rId12"/>
            </p:custDataLst>
          </p:nvPr>
        </p:nvSpPr>
        <p:spPr>
          <a:xfrm>
            <a:off x="4116000" y="6314400"/>
            <a:ext cx="3960000" cy="316800"/>
          </a:xfrm>
          <a:prstGeom prst="rect">
            <a:avLst/>
          </a:prstGeom>
        </p:spPr>
        <p:txBody>
          <a:bodyPr vert="horz" lIns="91440" tIns="45720" rIns="91440" bIns="45720" rtlCol="0" anchor="ctr">
            <a:spAutoFit/>
          </a:bodyPr>
          <a:lstStyle>
            <a:lvl1pPr algn="ctr">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endParaRPr lang="zh-CN" altLang="en-US" dirty="0"/>
          </a:p>
        </p:txBody>
      </p:sp>
      <p:sp>
        <p:nvSpPr>
          <p:cNvPr id="6" name="灯片编号占位符 5"/>
          <p:cNvSpPr>
            <a:spLocks noGrp="1"/>
          </p:cNvSpPr>
          <p:nvPr>
            <p:ph type="sldNum" sz="quarter" idx="4"/>
            <p:custDataLst>
              <p:tags r:id="rId13"/>
            </p:custDataLst>
          </p:nvPr>
        </p:nvSpPr>
        <p:spPr>
          <a:xfrm>
            <a:off x="8877600" y="6314400"/>
            <a:ext cx="2700000" cy="316800"/>
          </a:xfrm>
          <a:prstGeom prst="rect">
            <a:avLst/>
          </a:prstGeom>
        </p:spPr>
        <p:txBody>
          <a:bodyPr vert="horz" lIns="91440" tIns="45720" rIns="91440" bIns="45720" rtlCol="0" anchor="ctr">
            <a:spAutoFit/>
          </a:bodyPr>
          <a:lstStyle>
            <a:lvl1pPr algn="r">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fld id="{49AE70B2-8BF9-45C0-BB95-33D1B9D3A854}" type="slidenum">
              <a:rPr lang="zh-CN" altLang="en-US" smtClean="0"/>
              <a:t>‹#›</a:t>
            </a:fld>
            <a:endParaRPr lang="zh-CN" altLang="en-US" dirty="0"/>
          </a:p>
        </p:txBody>
      </p:sp>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思源黑体 Regular" panose="020B0500000000000000" charset="-122"/>
          <a:ea typeface="思源黑体 Regular" panose="020B0500000000000000" charset="-122"/>
          <a:cs typeface="思源黑体 Regular" panose="020B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hyperlink" Target="http://zhuanlan.zhihu.com/p/666287916" TargetMode="External"/><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193800" y="2085975"/>
            <a:ext cx="9651365" cy="1191993"/>
          </a:xfrm>
          <a:prstGeom prst="rect">
            <a:avLst/>
          </a:prstGeom>
          <a:noFill/>
        </p:spPr>
        <p:txBody>
          <a:bodyPr wrap="square" rtlCol="0">
            <a:spAutoFit/>
          </a:bodyPr>
          <a:lstStyle/>
          <a:p>
            <a:pPr lvl="0" algn="l">
              <a:lnSpc>
                <a:spcPct val="150000"/>
              </a:lnSpc>
              <a:buClrTx/>
              <a:buSzTx/>
              <a:buFontTx/>
            </a:pPr>
            <a:r>
              <a:rPr lang="zh-CN" altLang="en-US" sz="5400" dirty="0">
                <a:solidFill>
                  <a:schemeClr val="accent4"/>
                </a:solidFill>
                <a:latin typeface="+mj-lt"/>
                <a:ea typeface="OPPOSans R" panose="00020600040101010101" charset="-122"/>
                <a:cs typeface="思源黑体 Regular" panose="020B0500000000000000" charset="-122"/>
                <a:sym typeface="+mn-ea"/>
              </a:rPr>
              <a:t>量子计算简史</a:t>
            </a:r>
            <a:endParaRPr lang="en-US" altLang="zh-CN" sz="5400" dirty="0">
              <a:solidFill>
                <a:schemeClr val="accent4"/>
              </a:solidFill>
              <a:latin typeface="+mj-lt"/>
              <a:ea typeface="OPPOSans R" panose="00020600040101010101" charset="-122"/>
              <a:cs typeface="思源黑体 Regular" panose="020B0500000000000000" charset="-122"/>
              <a:sym typeface="+mn-ea"/>
            </a:endParaRPr>
          </a:p>
        </p:txBody>
      </p:sp>
      <p:sp>
        <p:nvSpPr>
          <p:cNvPr id="9" name="文本框 8"/>
          <p:cNvSpPr txBox="1"/>
          <p:nvPr/>
        </p:nvSpPr>
        <p:spPr>
          <a:xfrm>
            <a:off x="1226185" y="1266190"/>
            <a:ext cx="7171690" cy="906915"/>
          </a:xfrm>
          <a:prstGeom prst="rect">
            <a:avLst/>
          </a:prstGeom>
          <a:noFill/>
        </p:spPr>
        <p:txBody>
          <a:bodyPr wrap="square" rtlCol="0">
            <a:spAutoFit/>
          </a:bodyPr>
          <a:lstStyle/>
          <a:p>
            <a:pPr>
              <a:lnSpc>
                <a:spcPct val="150000"/>
              </a:lnSpc>
            </a:pPr>
            <a:r>
              <a:rPr lang="zh-CN" altLang="en-US" sz="4000" dirty="0">
                <a:solidFill>
                  <a:schemeClr val="accent4"/>
                </a:solidFill>
                <a:ea typeface="OPPOSans R" panose="00020600040101010101" charset="-122"/>
                <a:cs typeface="思源黑体 Regular" panose="020B0500000000000000" charset="-122"/>
              </a:rPr>
              <a:t>量子计算</a:t>
            </a:r>
            <a:endParaRPr lang="en-US" altLang="zh-CN" sz="4000" dirty="0">
              <a:solidFill>
                <a:schemeClr val="accent4"/>
              </a:solidFill>
              <a:ea typeface="OPPOSans R" panose="00020600040101010101" charset="-122"/>
              <a:cs typeface="思源黑体 Regular" panose="020B0500000000000000" charset="-122"/>
            </a:endParaRPr>
          </a:p>
        </p:txBody>
      </p:sp>
      <p:pic>
        <p:nvPicPr>
          <p:cNvPr id="5" name="图形 4" descr="undraw_inspiration_re_ivlv"/>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25535" y="4018280"/>
            <a:ext cx="2383790" cy="2017395"/>
          </a:xfrm>
          <a:prstGeom prst="rect">
            <a:avLst/>
          </a:prstGeom>
          <a:effectLst>
            <a:outerShdw blurRad="203200" dist="101600" dir="2700000" algn="tl" rotWithShape="0">
              <a:schemeClr val="bg1">
                <a:lumMod val="10000"/>
                <a:alpha val="30000"/>
              </a:schemeClr>
            </a:outerShdw>
          </a:effectLst>
        </p:spPr>
      </p:pic>
      <p:sp>
        <p:nvSpPr>
          <p:cNvPr id="2" name="矩形 1"/>
          <p:cNvSpPr/>
          <p:nvPr/>
        </p:nvSpPr>
        <p:spPr>
          <a:xfrm>
            <a:off x="1245235" y="4329430"/>
            <a:ext cx="3276600" cy="18440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3" name="直接连接符 2"/>
          <p:cNvCxnSpPr/>
          <p:nvPr/>
        </p:nvCxnSpPr>
        <p:spPr>
          <a:xfrm>
            <a:off x="1314450" y="2162175"/>
            <a:ext cx="3829050" cy="0"/>
          </a:xfrm>
          <a:prstGeom prst="line">
            <a:avLst/>
          </a:prstGeom>
          <a:ln>
            <a:solidFill>
              <a:srgbClr val="86C1C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rot="540000">
            <a:off x="8114310" y="162330"/>
            <a:ext cx="5605145" cy="1734820"/>
            <a:chOff x="12808" y="83"/>
            <a:chExt cx="8827" cy="2732"/>
          </a:xfrm>
        </p:grpSpPr>
        <p:cxnSp>
          <p:nvCxnSpPr>
            <p:cNvPr id="4" name="直接连接符 3"/>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26F1862E-78A6-CFEC-A63D-B0ABF99D8BAE}"/>
              </a:ext>
            </a:extLst>
          </p:cNvPr>
          <p:cNvSpPr txBox="1"/>
          <p:nvPr/>
        </p:nvSpPr>
        <p:spPr>
          <a:xfrm>
            <a:off x="1453018" y="4521894"/>
            <a:ext cx="2041744" cy="523220"/>
          </a:xfrm>
          <a:prstGeom prst="rect">
            <a:avLst/>
          </a:prstGeom>
          <a:noFill/>
        </p:spPr>
        <p:txBody>
          <a:bodyPr wrap="square" rtlCol="0">
            <a:spAutoFit/>
          </a:bodyPr>
          <a:lstStyle/>
          <a:p>
            <a:r>
              <a:rPr lang="zh-CN" altLang="en-US" sz="2800" dirty="0"/>
              <a:t>陈柯杰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14984-A5BA-FDE1-8CCF-2002E015C8D9}"/>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6AEC88E7-2389-7ED3-A7E9-A88CE8B33B5A}"/>
              </a:ext>
            </a:extLst>
          </p:cNvPr>
          <p:cNvSpPr txBox="1"/>
          <p:nvPr/>
        </p:nvSpPr>
        <p:spPr>
          <a:xfrm>
            <a:off x="1895475" y="759960"/>
            <a:ext cx="7171690"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ea typeface="+mj-lt"/>
              </a:rPr>
              <a:t>量子计算基础知识</a:t>
            </a:r>
            <a:r>
              <a:rPr lang="en-US" altLang="zh-CN" sz="4000" dirty="0">
                <a:ea typeface="+mj-lt"/>
              </a:rPr>
              <a:t>1</a:t>
            </a:r>
            <a:r>
              <a:rPr lang="zh-CN" altLang="en-US" sz="4000" dirty="0">
                <a:ea typeface="+mj-lt"/>
              </a:rPr>
              <a:t>：概率向量</a:t>
            </a:r>
          </a:p>
        </p:txBody>
      </p:sp>
      <p:sp>
        <p:nvSpPr>
          <p:cNvPr id="4" name="矩形 3">
            <a:extLst>
              <a:ext uri="{FF2B5EF4-FFF2-40B4-BE49-F238E27FC236}">
                <a16:creationId xmlns:a16="http://schemas.microsoft.com/office/drawing/2014/main" id="{5E5F705D-FFCA-15E9-1DFA-21AEDF05F1FF}"/>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530FF55F-5AA4-1EE5-C613-59A7B5ED9EF8}"/>
              </a:ext>
            </a:extLst>
          </p:cNvPr>
          <p:cNvSpPr txBox="1"/>
          <p:nvPr/>
        </p:nvSpPr>
        <p:spPr>
          <a:xfrm>
            <a:off x="1011556" y="1752653"/>
            <a:ext cx="6097904" cy="954107"/>
          </a:xfrm>
          <a:prstGeom prst="rect">
            <a:avLst/>
          </a:prstGeom>
          <a:noFill/>
        </p:spPr>
        <p:txBody>
          <a:bodyPr wrap="square">
            <a:spAutoFit/>
          </a:bodyPr>
          <a:lstStyle/>
          <a:p>
            <a:pPr algn="l"/>
            <a:r>
              <a:rPr lang="zh-CN" altLang="en-US" sz="2800" b="1" i="0" dirty="0">
                <a:solidFill>
                  <a:srgbClr val="191B1F"/>
                </a:solidFill>
                <a:effectLst/>
                <a:latin typeface="-apple-system"/>
              </a:rPr>
              <a:t>观察与操作：</a:t>
            </a:r>
            <a:br>
              <a:rPr lang="en-US" altLang="zh-CN" sz="2800" dirty="0"/>
            </a:br>
            <a:endParaRPr lang="zh-CN" altLang="en-US" sz="2800" b="1" i="0" dirty="0">
              <a:solidFill>
                <a:srgbClr val="191B1F"/>
              </a:solidFill>
              <a:effectLst/>
              <a:latin typeface="-apple-system"/>
            </a:endParaRPr>
          </a:p>
        </p:txBody>
      </p:sp>
      <p:sp>
        <p:nvSpPr>
          <p:cNvPr id="19" name="文本框 18">
            <a:extLst>
              <a:ext uri="{FF2B5EF4-FFF2-40B4-BE49-F238E27FC236}">
                <a16:creationId xmlns:a16="http://schemas.microsoft.com/office/drawing/2014/main" id="{B010CBBF-F506-1136-CC6C-601223EA15AE}"/>
              </a:ext>
            </a:extLst>
          </p:cNvPr>
          <p:cNvSpPr txBox="1"/>
          <p:nvPr/>
        </p:nvSpPr>
        <p:spPr>
          <a:xfrm>
            <a:off x="1011556" y="2369741"/>
            <a:ext cx="10898504" cy="4832092"/>
          </a:xfrm>
          <a:prstGeom prst="rect">
            <a:avLst/>
          </a:prstGeom>
          <a:noFill/>
        </p:spPr>
        <p:txBody>
          <a:bodyPr wrap="square" rtlCol="0">
            <a:spAutoFit/>
          </a:bodyPr>
          <a:lstStyle/>
          <a:p>
            <a:r>
              <a:rPr lang="zh-CN" altLang="en-US" sz="2800" b="1" i="0" dirty="0">
                <a:solidFill>
                  <a:srgbClr val="191B1F"/>
                </a:solidFill>
                <a:effectLst/>
                <a:latin typeface="-apple-system"/>
              </a:rPr>
              <a:t>观察</a:t>
            </a:r>
            <a:r>
              <a:rPr lang="zh-CN" altLang="en-US" sz="2800" b="0" i="0" dirty="0">
                <a:solidFill>
                  <a:srgbClr val="191B1F"/>
                </a:solidFill>
                <a:effectLst/>
                <a:latin typeface="-apple-system"/>
              </a:rPr>
              <a:t>之后，</a:t>
            </a:r>
            <a:r>
              <a:rPr lang="zh-CN" altLang="en-US" sz="2800" dirty="0">
                <a:solidFill>
                  <a:srgbClr val="191B1F"/>
                </a:solidFill>
                <a:latin typeface="-apple-system"/>
              </a:rPr>
              <a:t>这一个</a:t>
            </a:r>
            <a:r>
              <a:rPr lang="en-US" altLang="zh-CN" sz="2800" dirty="0">
                <a:solidFill>
                  <a:srgbClr val="191B1F"/>
                </a:solidFill>
                <a:latin typeface="-apple-system"/>
              </a:rPr>
              <a:t>bit</a:t>
            </a:r>
            <a:r>
              <a:rPr lang="zh-CN" altLang="en-US" sz="2800" b="0" i="0" dirty="0">
                <a:solidFill>
                  <a:srgbClr val="191B1F"/>
                </a:solidFill>
                <a:effectLst/>
                <a:latin typeface="-apple-system"/>
              </a:rPr>
              <a:t>处于哪个状态就被确定了。这时候概率向量就会落入确定的状态</a:t>
            </a:r>
            <a:endParaRPr lang="en-US" altLang="zh-CN" sz="2800" dirty="0">
              <a:solidFill>
                <a:srgbClr val="191B1F"/>
              </a:solidFill>
              <a:latin typeface="-apple-system"/>
            </a:endParaRPr>
          </a:p>
          <a:p>
            <a:endParaRPr lang="en-US" altLang="zh-CN" sz="2800" b="0" i="0" dirty="0">
              <a:solidFill>
                <a:srgbClr val="191B1F"/>
              </a:solidFill>
              <a:effectLst/>
              <a:latin typeface="-apple-system"/>
            </a:endParaRPr>
          </a:p>
          <a:p>
            <a:endParaRPr lang="en-US" altLang="zh-CN" sz="2800" dirty="0">
              <a:solidFill>
                <a:srgbClr val="191B1F"/>
              </a:solidFill>
              <a:latin typeface="-apple-system"/>
            </a:endParaRPr>
          </a:p>
          <a:p>
            <a:r>
              <a:rPr lang="zh-CN" altLang="en-US" sz="2800" b="1" i="0" dirty="0">
                <a:solidFill>
                  <a:srgbClr val="191B1F"/>
                </a:solidFill>
                <a:effectLst/>
                <a:latin typeface="-apple-system"/>
              </a:rPr>
              <a:t>操作</a:t>
            </a:r>
            <a:r>
              <a:rPr lang="zh-CN" altLang="en-US" sz="2800" b="0" i="0" dirty="0">
                <a:solidFill>
                  <a:srgbClr val="191B1F"/>
                </a:solidFill>
                <a:effectLst/>
                <a:latin typeface="-apple-system"/>
              </a:rPr>
              <a:t>可以用一个</a:t>
            </a:r>
            <a:r>
              <a:rPr lang="zh-CN" altLang="en-US" sz="2800" b="1" i="0" dirty="0">
                <a:solidFill>
                  <a:srgbClr val="191B1F"/>
                </a:solidFill>
                <a:effectLst/>
                <a:latin typeface="-apple-system"/>
              </a:rPr>
              <a:t>矩阵</a:t>
            </a:r>
            <a:r>
              <a:rPr lang="zh-CN" altLang="en-US" sz="2800" b="0" i="0" dirty="0">
                <a:solidFill>
                  <a:srgbClr val="191B1F"/>
                </a:solidFill>
                <a:effectLst/>
                <a:latin typeface="-apple-system"/>
              </a:rPr>
              <a:t>来描述，操作一个概率向量就是用操作矩阵左乘这个向量</a:t>
            </a:r>
            <a:endParaRPr lang="en-US" altLang="zh-CN" sz="2800" b="0" i="0" dirty="0">
              <a:solidFill>
                <a:srgbClr val="191B1F"/>
              </a:solidFill>
              <a:effectLst/>
              <a:latin typeface="-apple-system"/>
            </a:endParaRPr>
          </a:p>
          <a:p>
            <a:endParaRPr lang="en-US" altLang="zh-CN" sz="2800" dirty="0">
              <a:solidFill>
                <a:srgbClr val="191B1F"/>
              </a:solidFill>
              <a:latin typeface="-apple-system"/>
            </a:endParaRPr>
          </a:p>
          <a:p>
            <a:r>
              <a:rPr lang="zh-CN" altLang="en-US" sz="2800" b="0" i="0" dirty="0">
                <a:solidFill>
                  <a:srgbClr val="191B1F"/>
                </a:solidFill>
                <a:effectLst/>
                <a:latin typeface="-apple-system"/>
              </a:rPr>
              <a:t>在经典情况下，描述操作的矩阵被称为</a:t>
            </a:r>
            <a:r>
              <a:rPr lang="zh-CN" altLang="en-US" sz="2800" b="1" i="0" dirty="0">
                <a:solidFill>
                  <a:srgbClr val="191B1F"/>
                </a:solidFill>
                <a:effectLst/>
                <a:latin typeface="-apple-system"/>
              </a:rPr>
              <a:t>随机矩阵</a:t>
            </a:r>
            <a:r>
              <a:rPr lang="en-US" altLang="zh-CN" sz="2800" b="0" i="0" dirty="0">
                <a:solidFill>
                  <a:srgbClr val="191B1F"/>
                </a:solidFill>
                <a:effectLst/>
                <a:latin typeface="-apple-system"/>
              </a:rPr>
              <a:t>(stochastic matrix)</a:t>
            </a:r>
            <a:r>
              <a:rPr lang="zh-CN" altLang="en-US" sz="2800" b="0" i="0" dirty="0">
                <a:solidFill>
                  <a:srgbClr val="191B1F"/>
                </a:solidFill>
                <a:effectLst/>
                <a:latin typeface="-apple-system"/>
              </a:rPr>
              <a:t>，这个矩阵的特性是：它的列向量都是</a:t>
            </a:r>
            <a:r>
              <a:rPr lang="zh-CN" altLang="en-US" sz="2800" b="1" i="0" dirty="0">
                <a:solidFill>
                  <a:srgbClr val="191B1F"/>
                </a:solidFill>
                <a:effectLst/>
                <a:latin typeface="-apple-system"/>
              </a:rPr>
              <a:t>概率向量</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同时也说明其元素都是非负实数。</a:t>
            </a:r>
            <a:endParaRPr lang="en-US" altLang="zh-CN" sz="2800" dirty="0">
              <a:solidFill>
                <a:srgbClr val="191B1F"/>
              </a:solidFill>
              <a:latin typeface="-apple-system"/>
            </a:endParaRPr>
          </a:p>
          <a:p>
            <a:endParaRPr lang="zh-CN" altLang="en-US" sz="2800" dirty="0"/>
          </a:p>
        </p:txBody>
      </p:sp>
      <p:pic>
        <p:nvPicPr>
          <p:cNvPr id="3" name="图片 2">
            <a:extLst>
              <a:ext uri="{FF2B5EF4-FFF2-40B4-BE49-F238E27FC236}">
                <a16:creationId xmlns:a16="http://schemas.microsoft.com/office/drawing/2014/main" id="{6D1F1345-B641-61E7-5B0E-BD181B805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320" y="3096697"/>
            <a:ext cx="5153025" cy="962025"/>
          </a:xfrm>
          <a:prstGeom prst="rect">
            <a:avLst/>
          </a:prstGeom>
        </p:spPr>
      </p:pic>
      <p:pic>
        <p:nvPicPr>
          <p:cNvPr id="6" name="图片 5">
            <a:extLst>
              <a:ext uri="{FF2B5EF4-FFF2-40B4-BE49-F238E27FC236}">
                <a16:creationId xmlns:a16="http://schemas.microsoft.com/office/drawing/2014/main" id="{C7742FF8-5091-3F83-6C23-20BDC222A6D9}"/>
              </a:ext>
            </a:extLst>
          </p:cNvPr>
          <p:cNvPicPr>
            <a:picLocks noChangeAspect="1"/>
          </p:cNvPicPr>
          <p:nvPr/>
        </p:nvPicPr>
        <p:blipFill>
          <a:blip r:embed="rId3">
            <a:extLst>
              <a:ext uri="{28A0092B-C50C-407E-A947-70E740481C1C}">
                <a14:useLocalDpi xmlns:a14="http://schemas.microsoft.com/office/drawing/2010/main" val="0"/>
              </a:ext>
            </a:extLst>
          </a:blip>
          <a:srcRect t="19288" b="20991"/>
          <a:stretch/>
        </p:blipFill>
        <p:spPr>
          <a:xfrm>
            <a:off x="4911884" y="4785787"/>
            <a:ext cx="2834322" cy="600802"/>
          </a:xfrm>
          <a:prstGeom prst="rect">
            <a:avLst/>
          </a:prstGeom>
        </p:spPr>
      </p:pic>
      <p:pic>
        <p:nvPicPr>
          <p:cNvPr id="8" name="图片 7">
            <a:extLst>
              <a:ext uri="{FF2B5EF4-FFF2-40B4-BE49-F238E27FC236}">
                <a16:creationId xmlns:a16="http://schemas.microsoft.com/office/drawing/2014/main" id="{364DA74F-2A6F-03E2-E410-DD0ECC804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907" y="4700574"/>
            <a:ext cx="1728787" cy="775241"/>
          </a:xfrm>
          <a:prstGeom prst="rect">
            <a:avLst/>
          </a:prstGeom>
        </p:spPr>
      </p:pic>
    </p:spTree>
    <p:extLst>
      <p:ext uri="{BB962C8B-B14F-4D97-AF65-F5344CB8AC3E}">
        <p14:creationId xmlns:p14="http://schemas.microsoft.com/office/powerpoint/2010/main" val="64950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08EC2-72D0-FD71-BACF-ECE08A230615}"/>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29B3B585-C087-BFE3-0ED6-F6F8C0D2FC37}"/>
              </a:ext>
            </a:extLst>
          </p:cNvPr>
          <p:cNvSpPr txBox="1"/>
          <p:nvPr/>
        </p:nvSpPr>
        <p:spPr>
          <a:xfrm>
            <a:off x="1895475" y="387176"/>
            <a:ext cx="9284969" cy="2661241"/>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2</a:t>
            </a:r>
            <a:r>
              <a:rPr lang="zh-CN" altLang="en-US" sz="4000" dirty="0">
                <a:latin typeface="+mn-ea"/>
                <a:ea typeface="+mn-ea"/>
              </a:rPr>
              <a:t>：</a:t>
            </a:r>
            <a:r>
              <a:rPr lang="zh-CN" altLang="en-US" b="1" i="0" dirty="0">
                <a:solidFill>
                  <a:srgbClr val="191B1F"/>
                </a:solidFill>
                <a:effectLst/>
                <a:latin typeface="+mn-ea"/>
                <a:ea typeface="+mn-ea"/>
              </a:rPr>
              <a:t>张量积</a:t>
            </a:r>
            <a:r>
              <a:rPr lang="en-US" altLang="zh-CN" b="1" i="0" dirty="0">
                <a:solidFill>
                  <a:srgbClr val="191B1F"/>
                </a:solidFill>
                <a:effectLst/>
                <a:latin typeface="+mn-ea"/>
                <a:ea typeface="+mn-ea"/>
              </a:rPr>
              <a:t>(Tensor product)</a:t>
            </a:r>
            <a:r>
              <a:rPr lang="zh-CN" altLang="en-US" b="1" i="0" dirty="0">
                <a:solidFill>
                  <a:srgbClr val="191B1F"/>
                </a:solidFill>
                <a:effectLst/>
                <a:latin typeface="+mn-ea"/>
                <a:ea typeface="+mn-ea"/>
              </a:rPr>
              <a:t>与狄拉克符号</a:t>
            </a:r>
            <a:r>
              <a:rPr lang="en-US" altLang="zh-CN" b="1" i="0" dirty="0">
                <a:solidFill>
                  <a:srgbClr val="191B1F"/>
                </a:solidFill>
                <a:effectLst/>
                <a:latin typeface="+mn-ea"/>
                <a:ea typeface="+mn-ea"/>
              </a:rPr>
              <a:t>(Dirac Notation)</a:t>
            </a:r>
            <a:endParaRPr lang="en-US" altLang="zh-CN" sz="3200" b="1" i="0" dirty="0">
              <a:solidFill>
                <a:srgbClr val="191B1F"/>
              </a:solidFill>
              <a:effectLst/>
              <a:latin typeface="+mn-ea"/>
              <a:ea typeface="+mn-ea"/>
            </a:endParaRPr>
          </a:p>
          <a:p>
            <a:endParaRPr lang="zh-CN" altLang="en-US" sz="4000" dirty="0">
              <a:ea typeface="+mj-lt"/>
            </a:endParaRPr>
          </a:p>
        </p:txBody>
      </p:sp>
      <p:sp>
        <p:nvSpPr>
          <p:cNvPr id="4" name="矩形 3">
            <a:extLst>
              <a:ext uri="{FF2B5EF4-FFF2-40B4-BE49-F238E27FC236}">
                <a16:creationId xmlns:a16="http://schemas.microsoft.com/office/drawing/2014/main" id="{55E5C323-FDBE-CA9A-B881-F33052EA42D1}"/>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64F96240-785F-C96F-8308-8B71F39C369A}"/>
              </a:ext>
            </a:extLst>
          </p:cNvPr>
          <p:cNvSpPr txBox="1"/>
          <p:nvPr/>
        </p:nvSpPr>
        <p:spPr>
          <a:xfrm>
            <a:off x="646748" y="2252920"/>
            <a:ext cx="7788592" cy="3539430"/>
          </a:xfrm>
          <a:prstGeom prst="rect">
            <a:avLst/>
          </a:prstGeom>
          <a:noFill/>
        </p:spPr>
        <p:txBody>
          <a:bodyPr wrap="square">
            <a:spAutoFit/>
          </a:bodyPr>
          <a:lstStyle/>
          <a:p>
            <a:pPr algn="l"/>
            <a:r>
              <a:rPr lang="zh-CN" altLang="en-US" sz="2800" b="1" i="0" dirty="0">
                <a:solidFill>
                  <a:srgbClr val="191B1F"/>
                </a:solidFill>
                <a:effectLst/>
                <a:latin typeface="-apple-system"/>
              </a:rPr>
              <a:t>张量积：</a:t>
            </a:r>
            <a:endParaRPr lang="en-US" altLang="zh-CN" sz="2800" b="1" i="0" dirty="0">
              <a:solidFill>
                <a:srgbClr val="191B1F"/>
              </a:solidFill>
              <a:effectLst/>
              <a:latin typeface="-apple-system"/>
            </a:endParaRPr>
          </a:p>
          <a:p>
            <a:pPr algn="l"/>
            <a:r>
              <a:rPr lang="zh-CN" altLang="en-US" sz="2800" b="0" i="0" dirty="0">
                <a:solidFill>
                  <a:srgbClr val="191B1F"/>
                </a:solidFill>
                <a:effectLst/>
                <a:latin typeface="-apple-system"/>
              </a:rPr>
              <a:t>两个</a:t>
            </a:r>
            <a:r>
              <a:rPr lang="zh-CN" altLang="en-US" sz="2800" b="1" i="0" dirty="0">
                <a:solidFill>
                  <a:srgbClr val="191B1F"/>
                </a:solidFill>
                <a:effectLst/>
                <a:latin typeface="-apple-system"/>
              </a:rPr>
              <a:t>分立</a:t>
            </a:r>
            <a:r>
              <a:rPr lang="zh-CN" altLang="en-US" sz="2800" b="0" i="0" dirty="0">
                <a:solidFill>
                  <a:srgbClr val="191B1F"/>
                </a:solidFill>
                <a:effectLst/>
                <a:latin typeface="-apple-system"/>
              </a:rPr>
              <a:t>的位，分别有概率向量：</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r>
              <a:rPr lang="zh-CN" altLang="en-US" sz="2800" b="0" i="0" dirty="0">
                <a:solidFill>
                  <a:srgbClr val="191B1F"/>
                </a:solidFill>
                <a:effectLst/>
                <a:latin typeface="-apple-system"/>
              </a:rPr>
              <a:t>整体的概率向量</a:t>
            </a:r>
            <a:r>
              <a:rPr lang="en-US" altLang="zh-CN" sz="2800" b="0" i="0" dirty="0">
                <a:solidFill>
                  <a:srgbClr val="191B1F"/>
                </a:solidFill>
                <a:effectLst/>
                <a:latin typeface="-apple-system"/>
              </a:rPr>
              <a:t>:</a:t>
            </a:r>
          </a:p>
          <a:p>
            <a:pPr algn="l"/>
            <a:endParaRPr lang="en-US" altLang="zh-CN" sz="2800" dirty="0">
              <a:solidFill>
                <a:srgbClr val="191B1F"/>
              </a:solidFill>
              <a:latin typeface="-apple-system"/>
            </a:endParaRPr>
          </a:p>
          <a:p>
            <a:pPr algn="l"/>
            <a:endParaRPr lang="en-US" altLang="zh-CN" sz="2800" b="1" i="0" dirty="0">
              <a:solidFill>
                <a:srgbClr val="191B1F"/>
              </a:solidFill>
              <a:effectLst/>
              <a:latin typeface="-apple-system"/>
            </a:endParaRPr>
          </a:p>
          <a:p>
            <a:pPr algn="l"/>
            <a:endParaRPr lang="en-US" altLang="zh-CN" sz="2800" b="1" dirty="0">
              <a:solidFill>
                <a:srgbClr val="191B1F"/>
              </a:solidFill>
              <a:latin typeface="-apple-system"/>
            </a:endParaRPr>
          </a:p>
          <a:p>
            <a:pPr algn="l"/>
            <a:r>
              <a:rPr lang="zh-CN" altLang="en-US" sz="2800" i="0" dirty="0">
                <a:solidFill>
                  <a:srgbClr val="191B1F"/>
                </a:solidFill>
                <a:effectLst/>
                <a:latin typeface="-apple-system"/>
              </a:rPr>
              <a:t>这样的向量生成就可以通过</a:t>
            </a:r>
            <a:r>
              <a:rPr lang="zh-CN" altLang="en-US" sz="2800" b="1" i="0" dirty="0">
                <a:solidFill>
                  <a:schemeClr val="accent3"/>
                </a:solidFill>
                <a:effectLst/>
                <a:latin typeface="-apple-system"/>
              </a:rPr>
              <a:t>张量积</a:t>
            </a:r>
            <a:r>
              <a:rPr lang="zh-CN" altLang="en-US" sz="2800" i="0" dirty="0">
                <a:solidFill>
                  <a:srgbClr val="191B1F"/>
                </a:solidFill>
                <a:effectLst/>
                <a:latin typeface="-apple-system"/>
              </a:rPr>
              <a:t>来表示</a:t>
            </a:r>
          </a:p>
        </p:txBody>
      </p:sp>
      <p:pic>
        <p:nvPicPr>
          <p:cNvPr id="3" name="图片 2">
            <a:extLst>
              <a:ext uri="{FF2B5EF4-FFF2-40B4-BE49-F238E27FC236}">
                <a16:creationId xmlns:a16="http://schemas.microsoft.com/office/drawing/2014/main" id="{209729B9-4FD4-5C87-3DBB-9C2B96EB7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462" y="2373631"/>
            <a:ext cx="3800475" cy="895350"/>
          </a:xfrm>
          <a:prstGeom prst="rect">
            <a:avLst/>
          </a:prstGeom>
        </p:spPr>
      </p:pic>
      <p:pic>
        <p:nvPicPr>
          <p:cNvPr id="6" name="图片 5">
            <a:extLst>
              <a:ext uri="{FF2B5EF4-FFF2-40B4-BE49-F238E27FC236}">
                <a16:creationId xmlns:a16="http://schemas.microsoft.com/office/drawing/2014/main" id="{44DA2FF8-B76D-D1AE-FCBB-F9D82A52F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460" y="3327252"/>
            <a:ext cx="3848100" cy="1714500"/>
          </a:xfrm>
          <a:prstGeom prst="rect">
            <a:avLst/>
          </a:prstGeom>
        </p:spPr>
      </p:pic>
      <p:pic>
        <p:nvPicPr>
          <p:cNvPr id="5" name="图片 4">
            <a:extLst>
              <a:ext uri="{FF2B5EF4-FFF2-40B4-BE49-F238E27FC236}">
                <a16:creationId xmlns:a16="http://schemas.microsoft.com/office/drawing/2014/main" id="{8031C468-7FDF-D700-5AB4-EE976C3C5B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8647" y="3286494"/>
            <a:ext cx="3512964" cy="1796016"/>
          </a:xfrm>
          <a:prstGeom prst="rect">
            <a:avLst/>
          </a:prstGeom>
        </p:spPr>
      </p:pic>
    </p:spTree>
    <p:extLst>
      <p:ext uri="{BB962C8B-B14F-4D97-AF65-F5344CB8AC3E}">
        <p14:creationId xmlns:p14="http://schemas.microsoft.com/office/powerpoint/2010/main" val="296856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21BF4-F67A-EE5D-4CEC-A8E0A7BBAE09}"/>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BB4A5C0E-FF6A-D0CD-2FEA-4EFC4A71F466}"/>
              </a:ext>
            </a:extLst>
          </p:cNvPr>
          <p:cNvSpPr txBox="1"/>
          <p:nvPr/>
        </p:nvSpPr>
        <p:spPr>
          <a:xfrm>
            <a:off x="1895475" y="387176"/>
            <a:ext cx="9284969" cy="2661241"/>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2</a:t>
            </a:r>
            <a:r>
              <a:rPr lang="zh-CN" altLang="en-US" sz="4000" dirty="0">
                <a:latin typeface="+mn-ea"/>
                <a:ea typeface="+mn-ea"/>
              </a:rPr>
              <a:t>：</a:t>
            </a:r>
            <a:r>
              <a:rPr lang="zh-CN" altLang="en-US" b="1" i="0" dirty="0">
                <a:solidFill>
                  <a:srgbClr val="191B1F"/>
                </a:solidFill>
                <a:effectLst/>
                <a:latin typeface="+mn-ea"/>
                <a:ea typeface="+mn-ea"/>
              </a:rPr>
              <a:t>张量积</a:t>
            </a:r>
            <a:r>
              <a:rPr lang="en-US" altLang="zh-CN" b="1" i="0" dirty="0">
                <a:solidFill>
                  <a:srgbClr val="191B1F"/>
                </a:solidFill>
                <a:effectLst/>
                <a:latin typeface="+mn-ea"/>
                <a:ea typeface="+mn-ea"/>
              </a:rPr>
              <a:t>(Tensor product)</a:t>
            </a:r>
            <a:r>
              <a:rPr lang="zh-CN" altLang="en-US" b="1" i="0" dirty="0">
                <a:solidFill>
                  <a:srgbClr val="191B1F"/>
                </a:solidFill>
                <a:effectLst/>
                <a:latin typeface="+mn-ea"/>
                <a:ea typeface="+mn-ea"/>
              </a:rPr>
              <a:t>与狄拉克符号</a:t>
            </a:r>
            <a:r>
              <a:rPr lang="en-US" altLang="zh-CN" b="1" i="0" dirty="0">
                <a:solidFill>
                  <a:srgbClr val="191B1F"/>
                </a:solidFill>
                <a:effectLst/>
                <a:latin typeface="+mn-ea"/>
                <a:ea typeface="+mn-ea"/>
              </a:rPr>
              <a:t>(Dirac Notation)</a:t>
            </a:r>
            <a:endParaRPr lang="en-US" altLang="zh-CN" sz="3200" b="1" i="0" dirty="0">
              <a:solidFill>
                <a:srgbClr val="191B1F"/>
              </a:solidFill>
              <a:effectLst/>
              <a:latin typeface="+mn-ea"/>
              <a:ea typeface="+mn-ea"/>
            </a:endParaRPr>
          </a:p>
          <a:p>
            <a:endParaRPr lang="zh-CN" altLang="en-US" sz="4000" dirty="0">
              <a:ea typeface="+mj-lt"/>
            </a:endParaRPr>
          </a:p>
        </p:txBody>
      </p:sp>
      <p:sp>
        <p:nvSpPr>
          <p:cNvPr id="4" name="矩形 3">
            <a:extLst>
              <a:ext uri="{FF2B5EF4-FFF2-40B4-BE49-F238E27FC236}">
                <a16:creationId xmlns:a16="http://schemas.microsoft.com/office/drawing/2014/main" id="{8D7DE409-D762-4BF5-C743-4E1D790E36FF}"/>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8FEBFB79-570C-B150-C074-0C6F01CCED18}"/>
              </a:ext>
            </a:extLst>
          </p:cNvPr>
          <p:cNvSpPr txBox="1"/>
          <p:nvPr/>
        </p:nvSpPr>
        <p:spPr>
          <a:xfrm>
            <a:off x="612458" y="2325147"/>
            <a:ext cx="8748712" cy="954107"/>
          </a:xfrm>
          <a:prstGeom prst="rect">
            <a:avLst/>
          </a:prstGeom>
          <a:noFill/>
        </p:spPr>
        <p:txBody>
          <a:bodyPr wrap="square">
            <a:spAutoFit/>
          </a:bodyPr>
          <a:lstStyle/>
          <a:p>
            <a:pPr algn="l"/>
            <a:r>
              <a:rPr lang="zh-CN" altLang="en-US" sz="2800" b="1" i="0" dirty="0">
                <a:solidFill>
                  <a:srgbClr val="191B1F"/>
                </a:solidFill>
                <a:effectLst/>
                <a:latin typeface="-apple-system"/>
              </a:rPr>
              <a:t>张量积：</a:t>
            </a:r>
            <a:endParaRPr lang="en-US" altLang="zh-CN" sz="2800" b="1" i="0" dirty="0">
              <a:solidFill>
                <a:srgbClr val="191B1F"/>
              </a:solidFill>
              <a:effectLst/>
              <a:latin typeface="-apple-system"/>
            </a:endParaRPr>
          </a:p>
          <a:p>
            <a:pPr algn="l"/>
            <a:r>
              <a:rPr lang="zh-CN" altLang="en-US" sz="2800" dirty="0">
                <a:solidFill>
                  <a:srgbClr val="191B1F"/>
                </a:solidFill>
                <a:latin typeface="-apple-system"/>
              </a:rPr>
              <a:t>两位比特的</a:t>
            </a:r>
            <a:r>
              <a:rPr lang="zh-CN" altLang="en-US" sz="2800" b="0" i="0" dirty="0">
                <a:solidFill>
                  <a:srgbClr val="191B1F"/>
                </a:solidFill>
                <a:effectLst/>
                <a:latin typeface="-apple-system"/>
              </a:rPr>
              <a:t>概率向量生成，有</a:t>
            </a:r>
            <a:r>
              <a:rPr lang="en-US" altLang="zh-CN" sz="2800" b="0" i="0" dirty="0">
                <a:solidFill>
                  <a:srgbClr val="191B1F"/>
                </a:solidFill>
                <a:effectLst/>
                <a:latin typeface="-apple-system"/>
              </a:rPr>
              <a:t>v=v1⊗v2</a:t>
            </a:r>
            <a:r>
              <a:rPr lang="zh-CN" altLang="en-US" sz="2800" b="0" i="0" dirty="0">
                <a:solidFill>
                  <a:srgbClr val="191B1F"/>
                </a:solidFill>
                <a:effectLst/>
                <a:latin typeface="-apple-system"/>
              </a:rPr>
              <a:t>。</a:t>
            </a:r>
            <a:endParaRPr lang="en-US" altLang="zh-CN" sz="2800" b="1" i="0" dirty="0">
              <a:solidFill>
                <a:srgbClr val="191B1F"/>
              </a:solidFill>
              <a:effectLst/>
              <a:latin typeface="-apple-system"/>
            </a:endParaRPr>
          </a:p>
        </p:txBody>
      </p:sp>
      <p:pic>
        <p:nvPicPr>
          <p:cNvPr id="11" name="图片 10">
            <a:extLst>
              <a:ext uri="{FF2B5EF4-FFF2-40B4-BE49-F238E27FC236}">
                <a16:creationId xmlns:a16="http://schemas.microsoft.com/office/drawing/2014/main" id="{63EC2E56-022A-CED4-606E-0D786345C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 y="4080704"/>
            <a:ext cx="4733925" cy="1866900"/>
          </a:xfrm>
          <a:prstGeom prst="rect">
            <a:avLst/>
          </a:prstGeom>
        </p:spPr>
      </p:pic>
      <p:pic>
        <p:nvPicPr>
          <p:cNvPr id="13" name="图片 12">
            <a:extLst>
              <a:ext uri="{FF2B5EF4-FFF2-40B4-BE49-F238E27FC236}">
                <a16:creationId xmlns:a16="http://schemas.microsoft.com/office/drawing/2014/main" id="{1F21D61D-EB1D-6080-57F6-766491D4B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540" y="3890204"/>
            <a:ext cx="5429250" cy="2057400"/>
          </a:xfrm>
          <a:prstGeom prst="rect">
            <a:avLst/>
          </a:prstGeom>
        </p:spPr>
      </p:pic>
    </p:spTree>
    <p:extLst>
      <p:ext uri="{BB962C8B-B14F-4D97-AF65-F5344CB8AC3E}">
        <p14:creationId xmlns:p14="http://schemas.microsoft.com/office/powerpoint/2010/main" val="294978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9E803-9FF8-5C09-25B4-B14EAF6BBBEC}"/>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20EFB75F-F9AC-06B9-3F4B-F9F2AD4DE5EE}"/>
              </a:ext>
            </a:extLst>
          </p:cNvPr>
          <p:cNvSpPr txBox="1"/>
          <p:nvPr/>
        </p:nvSpPr>
        <p:spPr>
          <a:xfrm>
            <a:off x="1895475" y="387176"/>
            <a:ext cx="9284969" cy="2661241"/>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2</a:t>
            </a:r>
            <a:r>
              <a:rPr lang="zh-CN" altLang="en-US" sz="4000" dirty="0">
                <a:latin typeface="+mn-ea"/>
                <a:ea typeface="+mn-ea"/>
              </a:rPr>
              <a:t>：</a:t>
            </a:r>
            <a:r>
              <a:rPr lang="zh-CN" altLang="en-US" b="1" i="0" dirty="0">
                <a:solidFill>
                  <a:srgbClr val="191B1F"/>
                </a:solidFill>
                <a:effectLst/>
                <a:latin typeface="+mn-ea"/>
                <a:ea typeface="+mn-ea"/>
              </a:rPr>
              <a:t>张量积</a:t>
            </a:r>
            <a:r>
              <a:rPr lang="en-US" altLang="zh-CN" b="1" i="0" dirty="0">
                <a:solidFill>
                  <a:srgbClr val="191B1F"/>
                </a:solidFill>
                <a:effectLst/>
                <a:latin typeface="+mn-ea"/>
                <a:ea typeface="+mn-ea"/>
              </a:rPr>
              <a:t>(Tensor product)</a:t>
            </a:r>
            <a:r>
              <a:rPr lang="zh-CN" altLang="en-US" b="1" i="0" dirty="0">
                <a:solidFill>
                  <a:srgbClr val="191B1F"/>
                </a:solidFill>
                <a:effectLst/>
                <a:latin typeface="+mn-ea"/>
                <a:ea typeface="+mn-ea"/>
              </a:rPr>
              <a:t>与狄拉克符号</a:t>
            </a:r>
            <a:r>
              <a:rPr lang="en-US" altLang="zh-CN" b="1" i="0" dirty="0">
                <a:solidFill>
                  <a:srgbClr val="191B1F"/>
                </a:solidFill>
                <a:effectLst/>
                <a:latin typeface="+mn-ea"/>
                <a:ea typeface="+mn-ea"/>
              </a:rPr>
              <a:t>(Dirac Notation)</a:t>
            </a:r>
            <a:endParaRPr lang="en-US" altLang="zh-CN" sz="3200" b="1" i="0" dirty="0">
              <a:solidFill>
                <a:srgbClr val="191B1F"/>
              </a:solidFill>
              <a:effectLst/>
              <a:latin typeface="+mn-ea"/>
              <a:ea typeface="+mn-ea"/>
            </a:endParaRPr>
          </a:p>
          <a:p>
            <a:endParaRPr lang="zh-CN" altLang="en-US" sz="4000" dirty="0">
              <a:ea typeface="+mj-lt"/>
            </a:endParaRPr>
          </a:p>
        </p:txBody>
      </p:sp>
      <p:sp>
        <p:nvSpPr>
          <p:cNvPr id="4" name="矩形 3">
            <a:extLst>
              <a:ext uri="{FF2B5EF4-FFF2-40B4-BE49-F238E27FC236}">
                <a16:creationId xmlns:a16="http://schemas.microsoft.com/office/drawing/2014/main" id="{FD49D70F-5688-B056-8E77-C353D1AF5AEF}"/>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17DFC7E8-8D0D-4AB1-1DB4-381D53944B5E}"/>
              </a:ext>
            </a:extLst>
          </p:cNvPr>
          <p:cNvSpPr txBox="1"/>
          <p:nvPr/>
        </p:nvSpPr>
        <p:spPr>
          <a:xfrm>
            <a:off x="820578" y="2294223"/>
            <a:ext cx="9695021" cy="3970318"/>
          </a:xfrm>
          <a:prstGeom prst="rect">
            <a:avLst/>
          </a:prstGeom>
          <a:noFill/>
        </p:spPr>
        <p:txBody>
          <a:bodyPr wrap="square">
            <a:spAutoFit/>
          </a:bodyPr>
          <a:lstStyle/>
          <a:p>
            <a:r>
              <a:rPr lang="zh-CN" altLang="en-US" sz="2800" b="1" i="0" dirty="0">
                <a:solidFill>
                  <a:srgbClr val="191B1F"/>
                </a:solidFill>
                <a:effectLst/>
                <a:latin typeface="+mn-ea"/>
                <a:ea typeface="+mn-ea"/>
              </a:rPr>
              <a:t>狄拉克符号</a:t>
            </a:r>
            <a:r>
              <a:rPr lang="zh-CN" altLang="en-US" sz="2800" b="1" dirty="0">
                <a:solidFill>
                  <a:srgbClr val="191B1F"/>
                </a:solidFill>
                <a:latin typeface="+mn-ea"/>
              </a:rPr>
              <a:t>：</a:t>
            </a:r>
            <a:endParaRPr lang="en-US" altLang="zh-CN" sz="4400" b="1" i="0" dirty="0">
              <a:solidFill>
                <a:srgbClr val="191B1F"/>
              </a:solidFill>
              <a:effectLst/>
              <a:latin typeface="+mn-ea"/>
              <a:ea typeface="+mn-ea"/>
            </a:endParaRPr>
          </a:p>
          <a:p>
            <a:pPr algn="l"/>
            <a:r>
              <a:rPr lang="zh-CN" altLang="en-US" sz="2800" b="0" i="0" dirty="0">
                <a:solidFill>
                  <a:srgbClr val="191B1F"/>
                </a:solidFill>
                <a:effectLst/>
                <a:latin typeface="-apple-system"/>
              </a:rPr>
              <a:t>张量积输出的矩阵体积会随着</a:t>
            </a:r>
            <a:r>
              <a:rPr lang="en-US" altLang="zh-CN" sz="2800" b="0" i="0" dirty="0">
                <a:solidFill>
                  <a:srgbClr val="191B1F"/>
                </a:solidFill>
                <a:effectLst/>
                <a:latin typeface="-apple-system"/>
              </a:rPr>
              <a:t>B</a:t>
            </a:r>
            <a:r>
              <a:rPr lang="zh-CN" altLang="en-US" sz="2800" b="0" i="0" dirty="0">
                <a:solidFill>
                  <a:srgbClr val="191B1F"/>
                </a:solidFill>
                <a:effectLst/>
                <a:latin typeface="-apple-system"/>
              </a:rPr>
              <a:t>的大小成倍增长，这给手写手算带来极大不便。为此引入</a:t>
            </a:r>
            <a:r>
              <a:rPr lang="zh-CN" altLang="en-US" sz="2800" b="1" i="0" dirty="0">
                <a:solidFill>
                  <a:srgbClr val="191B1F"/>
                </a:solidFill>
                <a:effectLst/>
                <a:latin typeface="-apple-system"/>
              </a:rPr>
              <a:t>狄拉克符号</a:t>
            </a:r>
            <a:r>
              <a:rPr lang="en-US" altLang="zh-CN" sz="2800" b="0" i="0" dirty="0">
                <a:solidFill>
                  <a:srgbClr val="191B1F"/>
                </a:solidFill>
                <a:effectLst/>
                <a:latin typeface="-apple-system"/>
              </a:rPr>
              <a:t>(Dirac notation)</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zh-CN" altLang="en-US" sz="2800" dirty="0">
                <a:solidFill>
                  <a:srgbClr val="191B1F"/>
                </a:solidFill>
                <a:latin typeface="-apple-system"/>
              </a:rPr>
              <a:t>解释：</a:t>
            </a:r>
            <a:r>
              <a:rPr lang="zh-CN" altLang="en-US" sz="2800" b="0" i="0" dirty="0">
                <a:solidFill>
                  <a:srgbClr val="191B1F"/>
                </a:solidFill>
                <a:effectLst/>
                <a:latin typeface="-apple-system"/>
              </a:rPr>
              <a:t>若是两个位，必然会坍塌为四种对立确定的状态</a:t>
            </a:r>
            <a:endParaRPr lang="en-US" altLang="zh-CN" sz="2800" b="0" i="0" dirty="0">
              <a:solidFill>
                <a:srgbClr val="191B1F"/>
              </a:solidFill>
              <a:effectLst/>
              <a:latin typeface="-apple-system"/>
            </a:endParaRPr>
          </a:p>
          <a:p>
            <a:pPr algn="l"/>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r>
              <a:rPr lang="zh-CN" altLang="en-US" sz="2800" dirty="0">
                <a:solidFill>
                  <a:srgbClr val="191B1F"/>
                </a:solidFill>
                <a:latin typeface="-apple-system"/>
              </a:rPr>
              <a:t>若</a:t>
            </a:r>
            <a:r>
              <a:rPr lang="zh-CN" altLang="en-US" sz="2800" b="0" i="0" dirty="0">
                <a:solidFill>
                  <a:srgbClr val="191B1F"/>
                </a:solidFill>
                <a:effectLst/>
                <a:latin typeface="-apple-system"/>
              </a:rPr>
              <a:t>测量对象有</a:t>
            </a:r>
            <a:r>
              <a:rPr lang="en-US" altLang="zh-CN" sz="2800" b="0" i="0" dirty="0">
                <a:solidFill>
                  <a:srgbClr val="191B1F"/>
                </a:solidFill>
                <a:effectLst/>
                <a:latin typeface="-apple-system"/>
              </a:rPr>
              <a:t>n</a:t>
            </a:r>
            <a:r>
              <a:rPr lang="zh-CN" altLang="en-US" sz="2800" b="0" i="0" dirty="0">
                <a:solidFill>
                  <a:srgbClr val="191B1F"/>
                </a:solidFill>
                <a:effectLst/>
                <a:latin typeface="-apple-system"/>
              </a:rPr>
              <a:t>个位，则</a:t>
            </a:r>
            <a:r>
              <a:rPr lang="en-US" altLang="zh-CN" sz="2800" b="0" i="0" dirty="0">
                <a:solidFill>
                  <a:srgbClr val="191B1F"/>
                </a:solidFill>
                <a:effectLst/>
                <a:latin typeface="-apple-system"/>
              </a:rPr>
              <a:t>……</a:t>
            </a:r>
            <a:endParaRPr lang="en-US" altLang="zh-CN" sz="2800" b="1" i="0" dirty="0">
              <a:solidFill>
                <a:srgbClr val="191B1F"/>
              </a:solidFill>
              <a:effectLst/>
              <a:latin typeface="-apple-system"/>
            </a:endParaRPr>
          </a:p>
        </p:txBody>
      </p:sp>
      <p:pic>
        <p:nvPicPr>
          <p:cNvPr id="3" name="图片 2">
            <a:extLst>
              <a:ext uri="{FF2B5EF4-FFF2-40B4-BE49-F238E27FC236}">
                <a16:creationId xmlns:a16="http://schemas.microsoft.com/office/drawing/2014/main" id="{BAAE8A30-7040-BD58-3B5D-5A11B3C0E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818" y="4112501"/>
            <a:ext cx="5286375" cy="1685925"/>
          </a:xfrm>
          <a:prstGeom prst="rect">
            <a:avLst/>
          </a:prstGeom>
        </p:spPr>
      </p:pic>
    </p:spTree>
    <p:extLst>
      <p:ext uri="{BB962C8B-B14F-4D97-AF65-F5344CB8AC3E}">
        <p14:creationId xmlns:p14="http://schemas.microsoft.com/office/powerpoint/2010/main" val="378063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F6E70-41B0-479C-38F4-4CEB313F3394}"/>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1E1F3922-3D5A-9D90-689F-AC60ACA5A021}"/>
              </a:ext>
            </a:extLst>
          </p:cNvPr>
          <p:cNvSpPr txBox="1"/>
          <p:nvPr/>
        </p:nvSpPr>
        <p:spPr>
          <a:xfrm>
            <a:off x="1895475" y="387176"/>
            <a:ext cx="9284969" cy="2661241"/>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2</a:t>
            </a:r>
            <a:r>
              <a:rPr lang="zh-CN" altLang="en-US" sz="4000" dirty="0">
                <a:latin typeface="+mn-ea"/>
                <a:ea typeface="+mn-ea"/>
              </a:rPr>
              <a:t>：</a:t>
            </a:r>
            <a:r>
              <a:rPr lang="zh-CN" altLang="en-US" b="1" i="0" dirty="0">
                <a:solidFill>
                  <a:srgbClr val="191B1F"/>
                </a:solidFill>
                <a:effectLst/>
                <a:latin typeface="+mn-ea"/>
                <a:ea typeface="+mn-ea"/>
              </a:rPr>
              <a:t>张量积</a:t>
            </a:r>
            <a:r>
              <a:rPr lang="en-US" altLang="zh-CN" b="1" i="0" dirty="0">
                <a:solidFill>
                  <a:srgbClr val="191B1F"/>
                </a:solidFill>
                <a:effectLst/>
                <a:latin typeface="+mn-ea"/>
                <a:ea typeface="+mn-ea"/>
              </a:rPr>
              <a:t>(Tensor product)</a:t>
            </a:r>
            <a:r>
              <a:rPr lang="zh-CN" altLang="en-US" b="1" i="0" dirty="0">
                <a:solidFill>
                  <a:srgbClr val="191B1F"/>
                </a:solidFill>
                <a:effectLst/>
                <a:latin typeface="+mn-ea"/>
                <a:ea typeface="+mn-ea"/>
              </a:rPr>
              <a:t>与狄拉克符号</a:t>
            </a:r>
            <a:r>
              <a:rPr lang="en-US" altLang="zh-CN" b="1" i="0" dirty="0">
                <a:solidFill>
                  <a:srgbClr val="191B1F"/>
                </a:solidFill>
                <a:effectLst/>
                <a:latin typeface="+mn-ea"/>
                <a:ea typeface="+mn-ea"/>
              </a:rPr>
              <a:t>(Dirac Notation)</a:t>
            </a:r>
            <a:endParaRPr lang="en-US" altLang="zh-CN" sz="3200" b="1" i="0" dirty="0">
              <a:solidFill>
                <a:srgbClr val="191B1F"/>
              </a:solidFill>
              <a:effectLst/>
              <a:latin typeface="+mn-ea"/>
              <a:ea typeface="+mn-ea"/>
            </a:endParaRPr>
          </a:p>
          <a:p>
            <a:endParaRPr lang="zh-CN" altLang="en-US" sz="4000" dirty="0">
              <a:ea typeface="+mj-lt"/>
            </a:endParaRPr>
          </a:p>
        </p:txBody>
      </p:sp>
      <p:sp>
        <p:nvSpPr>
          <p:cNvPr id="4" name="矩形 3">
            <a:extLst>
              <a:ext uri="{FF2B5EF4-FFF2-40B4-BE49-F238E27FC236}">
                <a16:creationId xmlns:a16="http://schemas.microsoft.com/office/drawing/2014/main" id="{8EC8B97D-A9A3-7DC9-FA35-25796FC28689}"/>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972F8C8E-DA0C-EC65-5FD3-EEBA4E738E1D}"/>
              </a:ext>
            </a:extLst>
          </p:cNvPr>
          <p:cNvSpPr txBox="1"/>
          <p:nvPr/>
        </p:nvSpPr>
        <p:spPr>
          <a:xfrm>
            <a:off x="601504" y="2134203"/>
            <a:ext cx="9695021" cy="4832092"/>
          </a:xfrm>
          <a:prstGeom prst="rect">
            <a:avLst/>
          </a:prstGeom>
          <a:noFill/>
        </p:spPr>
        <p:txBody>
          <a:bodyPr wrap="square">
            <a:spAutoFit/>
          </a:bodyPr>
          <a:lstStyle/>
          <a:p>
            <a:r>
              <a:rPr lang="zh-CN" altLang="en-US" sz="2800" b="1" i="0" dirty="0">
                <a:solidFill>
                  <a:srgbClr val="191B1F"/>
                </a:solidFill>
                <a:effectLst/>
                <a:latin typeface="+mn-ea"/>
                <a:ea typeface="+mn-ea"/>
              </a:rPr>
              <a:t>狄拉克符号</a:t>
            </a:r>
            <a:r>
              <a:rPr lang="zh-CN" altLang="en-US" sz="2800" b="1" dirty="0">
                <a:solidFill>
                  <a:srgbClr val="191B1F"/>
                </a:solidFill>
                <a:latin typeface="+mn-ea"/>
              </a:rPr>
              <a:t>：</a:t>
            </a:r>
            <a:endParaRPr lang="en-US" altLang="zh-CN" sz="4400" b="1" i="0" dirty="0">
              <a:solidFill>
                <a:srgbClr val="191B1F"/>
              </a:solidFill>
              <a:effectLst/>
              <a:latin typeface="+mn-ea"/>
              <a:ea typeface="+mn-ea"/>
            </a:endParaRPr>
          </a:p>
          <a:p>
            <a:pPr algn="l"/>
            <a:r>
              <a:rPr lang="zh-CN" altLang="en-US" sz="2800" b="0" i="0" dirty="0">
                <a:solidFill>
                  <a:srgbClr val="191B1F"/>
                </a:solidFill>
                <a:effectLst/>
                <a:latin typeface="-apple-system"/>
              </a:rPr>
              <a:t>每一种对立确定的状态中只有一个元素为</a:t>
            </a:r>
            <a:r>
              <a:rPr lang="en-US" altLang="zh-CN" sz="2800" b="0" i="0" dirty="0">
                <a:solidFill>
                  <a:srgbClr val="191B1F"/>
                </a:solidFill>
                <a:effectLst/>
                <a:latin typeface="-apple-system"/>
              </a:rPr>
              <a:t>1</a:t>
            </a:r>
            <a:r>
              <a:rPr lang="zh-CN" altLang="en-US" sz="2800" b="0" i="0" dirty="0">
                <a:solidFill>
                  <a:srgbClr val="191B1F"/>
                </a:solidFill>
                <a:effectLst/>
                <a:latin typeface="-apple-system"/>
              </a:rPr>
              <a:t>、其余为</a:t>
            </a:r>
            <a:r>
              <a:rPr lang="en-US" altLang="zh-CN" sz="2800" b="0" i="0" dirty="0">
                <a:solidFill>
                  <a:srgbClr val="191B1F"/>
                </a:solidFill>
                <a:effectLst/>
                <a:latin typeface="-apple-system"/>
              </a:rPr>
              <a:t>0</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对于仅有一位，定义：</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并且，再做简记</a:t>
            </a:r>
            <a:r>
              <a:rPr lang="en-US" altLang="zh-CN" sz="2800" b="0" i="0" dirty="0">
                <a:solidFill>
                  <a:srgbClr val="191B1F"/>
                </a:solidFill>
                <a:effectLst/>
                <a:latin typeface="-apple-system"/>
              </a:rPr>
              <a:t>|a⟩⊗|b⟩=|a⟩|b⟩</a:t>
            </a:r>
            <a:r>
              <a:rPr lang="zh-CN" altLang="en-US" sz="2800" b="0" i="0" dirty="0">
                <a:solidFill>
                  <a:srgbClr val="191B1F"/>
                </a:solidFill>
                <a:effectLst/>
                <a:latin typeface="-apple-system"/>
              </a:rPr>
              <a:t>，若</a:t>
            </a:r>
            <a:r>
              <a:rPr lang="en-US" altLang="zh-CN" sz="2800" b="0" i="0" dirty="0" err="1">
                <a:solidFill>
                  <a:srgbClr val="191B1F"/>
                </a:solidFill>
                <a:effectLst/>
                <a:latin typeface="-apple-system"/>
              </a:rPr>
              <a:t>a,b</a:t>
            </a:r>
            <a:r>
              <a:rPr lang="en-US" altLang="zh-CN" sz="2800" b="0" i="0" dirty="0">
                <a:solidFill>
                  <a:srgbClr val="191B1F"/>
                </a:solidFill>
                <a:effectLst/>
                <a:latin typeface="-apple-system"/>
              </a:rPr>
              <a:t>∈{0,1}</a:t>
            </a:r>
            <a:r>
              <a:rPr lang="zh-CN" altLang="en-US" sz="2800" b="0" i="0" dirty="0">
                <a:solidFill>
                  <a:srgbClr val="191B1F"/>
                </a:solidFill>
                <a:effectLst/>
                <a:latin typeface="-apple-system"/>
              </a:rPr>
              <a:t>，还能进一步简记为</a:t>
            </a:r>
            <a:r>
              <a:rPr lang="en-US" altLang="zh-CN" sz="2800" b="0" i="0" dirty="0">
                <a:solidFill>
                  <a:srgbClr val="191B1F"/>
                </a:solidFill>
                <a:effectLst/>
                <a:latin typeface="-apple-system"/>
              </a:rPr>
              <a:t>|ab⟩</a:t>
            </a:r>
            <a:r>
              <a:rPr lang="zh-CN" altLang="en-US" sz="2800" b="0" i="0" dirty="0">
                <a:solidFill>
                  <a:srgbClr val="191B1F"/>
                </a:solidFill>
                <a:effectLst/>
                <a:latin typeface="-apple-system"/>
              </a:rPr>
              <a:t>。这样上述的二位四种对立确定状态能分别用狄拉克符号表示为</a:t>
            </a:r>
            <a:r>
              <a:rPr lang="en-US" altLang="zh-CN" sz="2800" b="0" i="0" dirty="0">
                <a:solidFill>
                  <a:srgbClr val="191B1F"/>
                </a:solidFill>
                <a:effectLst/>
                <a:latin typeface="-apple-system"/>
              </a:rPr>
              <a:t>|00⟩,|01⟩,|10⟩,|11⟩</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zh-CN" altLang="en-US" sz="2800" dirty="0">
                <a:solidFill>
                  <a:srgbClr val="191B1F"/>
                </a:solidFill>
                <a:latin typeface="-apple-system"/>
              </a:rPr>
              <a:t>                                                     注意：</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endParaRPr lang="en-US" altLang="zh-CN" sz="2800" b="1" i="0" dirty="0">
              <a:solidFill>
                <a:srgbClr val="191B1F"/>
              </a:solidFill>
              <a:effectLst/>
              <a:latin typeface="-apple-system"/>
            </a:endParaRPr>
          </a:p>
        </p:txBody>
      </p:sp>
      <p:pic>
        <p:nvPicPr>
          <p:cNvPr id="5" name="图片 4">
            <a:extLst>
              <a:ext uri="{FF2B5EF4-FFF2-40B4-BE49-F238E27FC236}">
                <a16:creationId xmlns:a16="http://schemas.microsoft.com/office/drawing/2014/main" id="{DA59B722-EC2A-8C35-94B5-93CBC3349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890" y="3158791"/>
            <a:ext cx="3467100" cy="952500"/>
          </a:xfrm>
          <a:prstGeom prst="rect">
            <a:avLst/>
          </a:prstGeom>
        </p:spPr>
      </p:pic>
      <p:pic>
        <p:nvPicPr>
          <p:cNvPr id="7" name="图片 6">
            <a:extLst>
              <a:ext uri="{FF2B5EF4-FFF2-40B4-BE49-F238E27FC236}">
                <a16:creationId xmlns:a16="http://schemas.microsoft.com/office/drawing/2014/main" id="{4FD19A5C-78AC-52FE-24EF-7DFD0A53E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930" y="5234941"/>
            <a:ext cx="5263514" cy="1623060"/>
          </a:xfrm>
          <a:prstGeom prst="rect">
            <a:avLst/>
          </a:prstGeom>
        </p:spPr>
      </p:pic>
    </p:spTree>
    <p:extLst>
      <p:ext uri="{BB962C8B-B14F-4D97-AF65-F5344CB8AC3E}">
        <p14:creationId xmlns:p14="http://schemas.microsoft.com/office/powerpoint/2010/main" val="48171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A7222-6120-E66E-0443-13B8BF0DD614}"/>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35D75AB5-C47C-3B84-CD83-D2BEC631A9FF}"/>
              </a:ext>
            </a:extLst>
          </p:cNvPr>
          <p:cNvSpPr txBox="1"/>
          <p:nvPr/>
        </p:nvSpPr>
        <p:spPr>
          <a:xfrm>
            <a:off x="1895475" y="387176"/>
            <a:ext cx="9284969" cy="2661241"/>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2</a:t>
            </a:r>
            <a:r>
              <a:rPr lang="zh-CN" altLang="en-US" sz="4000" dirty="0">
                <a:latin typeface="+mn-ea"/>
                <a:ea typeface="+mn-ea"/>
              </a:rPr>
              <a:t>：</a:t>
            </a:r>
            <a:r>
              <a:rPr lang="zh-CN" altLang="en-US" b="1" i="0" dirty="0">
                <a:solidFill>
                  <a:srgbClr val="191B1F"/>
                </a:solidFill>
                <a:effectLst/>
                <a:latin typeface="+mn-ea"/>
                <a:ea typeface="+mn-ea"/>
              </a:rPr>
              <a:t>张量积</a:t>
            </a:r>
            <a:r>
              <a:rPr lang="en-US" altLang="zh-CN" b="1" i="0" dirty="0">
                <a:solidFill>
                  <a:srgbClr val="191B1F"/>
                </a:solidFill>
                <a:effectLst/>
                <a:latin typeface="+mn-ea"/>
                <a:ea typeface="+mn-ea"/>
              </a:rPr>
              <a:t>(Tensor product)</a:t>
            </a:r>
            <a:r>
              <a:rPr lang="zh-CN" altLang="en-US" b="1" i="0" dirty="0">
                <a:solidFill>
                  <a:srgbClr val="191B1F"/>
                </a:solidFill>
                <a:effectLst/>
                <a:latin typeface="+mn-ea"/>
                <a:ea typeface="+mn-ea"/>
              </a:rPr>
              <a:t>与狄拉克符号</a:t>
            </a:r>
            <a:r>
              <a:rPr lang="en-US" altLang="zh-CN" b="1" i="0" dirty="0">
                <a:solidFill>
                  <a:srgbClr val="191B1F"/>
                </a:solidFill>
                <a:effectLst/>
                <a:latin typeface="+mn-ea"/>
                <a:ea typeface="+mn-ea"/>
              </a:rPr>
              <a:t>(Dirac Notation)</a:t>
            </a:r>
            <a:endParaRPr lang="en-US" altLang="zh-CN" sz="3200" b="1" i="0" dirty="0">
              <a:solidFill>
                <a:srgbClr val="191B1F"/>
              </a:solidFill>
              <a:effectLst/>
              <a:latin typeface="+mn-ea"/>
              <a:ea typeface="+mn-ea"/>
            </a:endParaRPr>
          </a:p>
          <a:p>
            <a:endParaRPr lang="zh-CN" altLang="en-US" sz="4000" dirty="0">
              <a:ea typeface="+mj-lt"/>
            </a:endParaRPr>
          </a:p>
        </p:txBody>
      </p:sp>
      <p:sp>
        <p:nvSpPr>
          <p:cNvPr id="4" name="矩形 3">
            <a:extLst>
              <a:ext uri="{FF2B5EF4-FFF2-40B4-BE49-F238E27FC236}">
                <a16:creationId xmlns:a16="http://schemas.microsoft.com/office/drawing/2014/main" id="{CB20D480-93DC-D963-20B9-0ADEA6FC1BD2}"/>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1428DC37-781D-BEF6-83EB-1CA054E67662}"/>
              </a:ext>
            </a:extLst>
          </p:cNvPr>
          <p:cNvSpPr txBox="1"/>
          <p:nvPr/>
        </p:nvSpPr>
        <p:spPr>
          <a:xfrm>
            <a:off x="601504" y="2134203"/>
            <a:ext cx="9695021" cy="2246769"/>
          </a:xfrm>
          <a:prstGeom prst="rect">
            <a:avLst/>
          </a:prstGeom>
          <a:noFill/>
        </p:spPr>
        <p:txBody>
          <a:bodyPr wrap="square">
            <a:spAutoFit/>
          </a:bodyPr>
          <a:lstStyle/>
          <a:p>
            <a:r>
              <a:rPr lang="zh-CN" altLang="en-US" sz="2800" b="1" i="0" dirty="0">
                <a:solidFill>
                  <a:srgbClr val="191B1F"/>
                </a:solidFill>
                <a:effectLst/>
                <a:latin typeface="+mn-ea"/>
                <a:ea typeface="+mn-ea"/>
              </a:rPr>
              <a:t>狄拉克符号</a:t>
            </a:r>
            <a:r>
              <a:rPr lang="zh-CN" altLang="en-US" sz="2800" b="1" dirty="0">
                <a:solidFill>
                  <a:srgbClr val="191B1F"/>
                </a:solidFill>
                <a:latin typeface="+mn-ea"/>
              </a:rPr>
              <a:t>：</a:t>
            </a:r>
            <a:endParaRPr lang="en-US" altLang="zh-CN" sz="4400" b="1" i="0" dirty="0">
              <a:solidFill>
                <a:srgbClr val="191B1F"/>
              </a:solidFill>
              <a:effectLst/>
              <a:latin typeface="+mn-ea"/>
              <a:ea typeface="+mn-ea"/>
            </a:endParaRPr>
          </a:p>
          <a:p>
            <a:pPr algn="l"/>
            <a:r>
              <a:rPr lang="zh-CN" altLang="en-US" sz="2800" b="0" i="0" dirty="0">
                <a:solidFill>
                  <a:srgbClr val="191B1F"/>
                </a:solidFill>
                <a:effectLst/>
                <a:latin typeface="-apple-system"/>
              </a:rPr>
              <a:t>在狄拉克符号中，有几位数字就说明测试对象是几位的，其中的二进制码指明了是第几行</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从</a:t>
            </a:r>
            <a:r>
              <a:rPr lang="en-US" altLang="zh-CN" sz="2800" b="0" i="0" dirty="0">
                <a:solidFill>
                  <a:srgbClr val="191B1F"/>
                </a:solidFill>
                <a:effectLst/>
                <a:latin typeface="-apple-system"/>
              </a:rPr>
              <a:t>0</a:t>
            </a:r>
            <a:r>
              <a:rPr lang="zh-CN" altLang="en-US" sz="2800" b="0" i="0" dirty="0">
                <a:solidFill>
                  <a:srgbClr val="191B1F"/>
                </a:solidFill>
                <a:effectLst/>
                <a:latin typeface="-apple-system"/>
              </a:rPr>
              <a:t>开始</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的元素为</a:t>
            </a:r>
            <a:r>
              <a:rPr lang="en-US" altLang="zh-CN" sz="2800" b="0" i="0" dirty="0">
                <a:solidFill>
                  <a:srgbClr val="191B1F"/>
                </a:solidFill>
                <a:effectLst/>
                <a:latin typeface="-apple-system"/>
              </a:rPr>
              <a:t>1</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对于                       能简单方便地表示为</a:t>
            </a:r>
            <a:r>
              <a:rPr lang="en-US" altLang="zh-CN" sz="2800" b="0" i="0" dirty="0">
                <a:solidFill>
                  <a:srgbClr val="191B1F"/>
                </a:solidFill>
                <a:effectLst/>
                <a:latin typeface="-apple-system"/>
              </a:rPr>
              <a:t>v=</a:t>
            </a:r>
            <a:r>
              <a:rPr lang="en-US" altLang="zh-CN" sz="2800" dirty="0">
                <a:solidFill>
                  <a:srgbClr val="191B1F"/>
                </a:solidFill>
                <a:latin typeface="-apple-system"/>
              </a:rPr>
              <a:t>    </a:t>
            </a:r>
            <a:r>
              <a:rPr lang="en-US" altLang="zh-CN" sz="2800" b="0" i="0" dirty="0">
                <a:solidFill>
                  <a:srgbClr val="191B1F"/>
                </a:solidFill>
                <a:effectLst/>
                <a:latin typeface="-apple-system"/>
              </a:rPr>
              <a:t>|0⟩+</a:t>
            </a:r>
            <a:r>
              <a:rPr lang="en-US" altLang="zh-CN" sz="2800" dirty="0">
                <a:solidFill>
                  <a:srgbClr val="191B1F"/>
                </a:solidFill>
                <a:latin typeface="-apple-system"/>
              </a:rPr>
              <a:t>    </a:t>
            </a:r>
            <a:r>
              <a:rPr lang="en-US" altLang="zh-CN" sz="2800" b="0" i="0" dirty="0">
                <a:solidFill>
                  <a:srgbClr val="191B1F"/>
                </a:solidFill>
                <a:effectLst/>
                <a:latin typeface="-apple-system"/>
              </a:rPr>
              <a:t>|1⟩</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endParaRPr lang="en-US" altLang="zh-CN" sz="2800" b="1" i="0" dirty="0">
              <a:solidFill>
                <a:srgbClr val="191B1F"/>
              </a:solidFill>
              <a:effectLst/>
              <a:latin typeface="-apple-system"/>
            </a:endParaRPr>
          </a:p>
        </p:txBody>
      </p:sp>
      <p:pic>
        <p:nvPicPr>
          <p:cNvPr id="3" name="图片 2">
            <a:extLst>
              <a:ext uri="{FF2B5EF4-FFF2-40B4-BE49-F238E27FC236}">
                <a16:creationId xmlns:a16="http://schemas.microsoft.com/office/drawing/2014/main" id="{A6FD04F4-A774-0EAC-AC89-884A80848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457" y="3429000"/>
            <a:ext cx="1641793" cy="1154916"/>
          </a:xfrm>
          <a:prstGeom prst="rect">
            <a:avLst/>
          </a:prstGeom>
        </p:spPr>
      </p:pic>
      <p:pic>
        <p:nvPicPr>
          <p:cNvPr id="2" name="图片 1">
            <a:extLst>
              <a:ext uri="{FF2B5EF4-FFF2-40B4-BE49-F238E27FC236}">
                <a16:creationId xmlns:a16="http://schemas.microsoft.com/office/drawing/2014/main" id="{E59CE9FC-006A-80C7-A119-B731CA2D337D}"/>
              </a:ext>
            </a:extLst>
          </p:cNvPr>
          <p:cNvPicPr>
            <a:picLocks noChangeAspect="1"/>
          </p:cNvPicPr>
          <p:nvPr/>
        </p:nvPicPr>
        <p:blipFill>
          <a:blip r:embed="rId2">
            <a:extLst>
              <a:ext uri="{28A0092B-C50C-407E-A947-70E740481C1C}">
                <a14:useLocalDpi xmlns:a14="http://schemas.microsoft.com/office/drawing/2010/main" val="0"/>
              </a:ext>
            </a:extLst>
          </a:blip>
          <a:srcRect l="61010" t="70466" r="18390" b="8068"/>
          <a:stretch/>
        </p:blipFill>
        <p:spPr>
          <a:xfrm>
            <a:off x="7766137" y="3569068"/>
            <a:ext cx="338202" cy="247907"/>
          </a:xfrm>
          <a:prstGeom prst="rect">
            <a:avLst/>
          </a:prstGeom>
        </p:spPr>
      </p:pic>
      <p:pic>
        <p:nvPicPr>
          <p:cNvPr id="5" name="图片 4">
            <a:extLst>
              <a:ext uri="{FF2B5EF4-FFF2-40B4-BE49-F238E27FC236}">
                <a16:creationId xmlns:a16="http://schemas.microsoft.com/office/drawing/2014/main" id="{94D6B86F-6558-437B-9679-638354CC8EBA}"/>
              </a:ext>
            </a:extLst>
          </p:cNvPr>
          <p:cNvPicPr>
            <a:picLocks noChangeAspect="1"/>
          </p:cNvPicPr>
          <p:nvPr/>
        </p:nvPicPr>
        <p:blipFill>
          <a:blip r:embed="rId2">
            <a:extLst>
              <a:ext uri="{28A0092B-C50C-407E-A947-70E740481C1C}">
                <a14:useLocalDpi xmlns:a14="http://schemas.microsoft.com/office/drawing/2010/main" val="0"/>
              </a:ext>
            </a:extLst>
          </a:blip>
          <a:srcRect l="62918" t="25230" r="17246" b="50000"/>
          <a:stretch/>
        </p:blipFill>
        <p:spPr>
          <a:xfrm>
            <a:off x="6825851" y="3549985"/>
            <a:ext cx="325676" cy="286074"/>
          </a:xfrm>
          <a:prstGeom prst="rect">
            <a:avLst/>
          </a:prstGeom>
        </p:spPr>
      </p:pic>
    </p:spTree>
    <p:extLst>
      <p:ext uri="{BB962C8B-B14F-4D97-AF65-F5344CB8AC3E}">
        <p14:creationId xmlns:p14="http://schemas.microsoft.com/office/powerpoint/2010/main" val="132906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E043D-7D4D-C60F-190F-6303E4E5A26A}"/>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5E0E00D5-106A-996D-A214-AA4C145E96FF}"/>
              </a:ext>
            </a:extLst>
          </p:cNvPr>
          <p:cNvSpPr txBox="1"/>
          <p:nvPr/>
        </p:nvSpPr>
        <p:spPr>
          <a:xfrm>
            <a:off x="1918335" y="741506"/>
            <a:ext cx="9284969"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3</a:t>
            </a:r>
            <a:r>
              <a:rPr lang="zh-CN" altLang="en-US" sz="4000" dirty="0">
                <a:latin typeface="+mn-ea"/>
                <a:ea typeface="+mn-ea"/>
              </a:rPr>
              <a:t>：</a:t>
            </a:r>
            <a:r>
              <a:rPr lang="zh-CN" altLang="en-US" b="1" i="0" dirty="0">
                <a:solidFill>
                  <a:srgbClr val="191B1F"/>
                </a:solidFill>
                <a:effectLst/>
                <a:latin typeface="-apple-system"/>
              </a:rPr>
              <a:t>态叠加原理</a:t>
            </a:r>
            <a:endParaRPr lang="zh-CN" altLang="en-US" sz="4000" dirty="0">
              <a:ea typeface="+mj-lt"/>
            </a:endParaRPr>
          </a:p>
        </p:txBody>
      </p:sp>
      <p:sp>
        <p:nvSpPr>
          <p:cNvPr id="4" name="矩形 3">
            <a:extLst>
              <a:ext uri="{FF2B5EF4-FFF2-40B4-BE49-F238E27FC236}">
                <a16:creationId xmlns:a16="http://schemas.microsoft.com/office/drawing/2014/main" id="{2DB73ADC-4D45-30B9-4E06-3BBCFE59DCD3}"/>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EC0510DB-EA08-DC6D-D095-A4ABFB0704F5}"/>
              </a:ext>
            </a:extLst>
          </p:cNvPr>
          <p:cNvSpPr txBox="1"/>
          <p:nvPr/>
        </p:nvSpPr>
        <p:spPr>
          <a:xfrm>
            <a:off x="372903" y="1823708"/>
            <a:ext cx="5196899" cy="4832092"/>
          </a:xfrm>
          <a:prstGeom prst="rect">
            <a:avLst/>
          </a:prstGeom>
          <a:noFill/>
        </p:spPr>
        <p:txBody>
          <a:bodyPr wrap="square">
            <a:spAutoFit/>
          </a:bodyPr>
          <a:lstStyle/>
          <a:p>
            <a:pPr algn="l"/>
            <a:r>
              <a:rPr lang="zh-CN" altLang="en-US" sz="2800" b="1" i="0" dirty="0">
                <a:solidFill>
                  <a:srgbClr val="191B1F"/>
                </a:solidFill>
                <a:effectLst/>
                <a:latin typeface="-apple-system"/>
              </a:rPr>
              <a:t>某个现象：</a:t>
            </a:r>
            <a:endParaRPr lang="en-US" altLang="zh-CN" sz="2800" b="1" i="0" dirty="0">
              <a:solidFill>
                <a:srgbClr val="191B1F"/>
              </a:solidFill>
              <a:effectLst/>
              <a:latin typeface="-apple-system"/>
            </a:endParaRPr>
          </a:p>
          <a:p>
            <a:pPr algn="l"/>
            <a:r>
              <a:rPr lang="zh-CN" altLang="en-US" sz="2800" b="0" i="0" dirty="0">
                <a:solidFill>
                  <a:srgbClr val="191B1F"/>
                </a:solidFill>
                <a:effectLst/>
                <a:latin typeface="-apple-system"/>
              </a:rPr>
              <a:t>而当光子的偏振方向与透振方向具有夹角</a:t>
            </a:r>
            <a:r>
              <a:rPr lang="en-US" altLang="zh-CN" sz="2800" b="0" i="0" dirty="0">
                <a:solidFill>
                  <a:srgbClr val="191B1F"/>
                </a:solidFill>
                <a:effectLst/>
                <a:latin typeface="-apple-system"/>
              </a:rPr>
              <a:t>α</a:t>
            </a:r>
            <a:r>
              <a:rPr lang="zh-CN" altLang="en-US" sz="2800" b="0" i="0" dirty="0">
                <a:solidFill>
                  <a:srgbClr val="191B1F"/>
                </a:solidFill>
                <a:effectLst/>
                <a:latin typeface="-apple-system"/>
              </a:rPr>
              <a:t>时，事情就变得有趣了起来。在偏振片后，我们有时能够得到与入射光子</a:t>
            </a:r>
            <a:r>
              <a:rPr lang="zh-CN" altLang="en-US" sz="2800" b="1" i="0" dirty="0">
                <a:solidFill>
                  <a:srgbClr val="191B1F"/>
                </a:solidFill>
                <a:effectLst/>
                <a:latin typeface="-apple-system"/>
              </a:rPr>
              <a:t>能量完全相同</a:t>
            </a:r>
            <a:r>
              <a:rPr lang="zh-CN" altLang="en-US" sz="2800" b="0" i="0" dirty="0">
                <a:solidFill>
                  <a:srgbClr val="191B1F"/>
                </a:solidFill>
                <a:effectLst/>
                <a:latin typeface="-apple-system"/>
              </a:rPr>
              <a:t>的光子、并且偏振方向与透振</a:t>
            </a:r>
            <a:r>
              <a:rPr lang="zh-CN" altLang="en-US" sz="2800" b="1" i="0" dirty="0">
                <a:solidFill>
                  <a:srgbClr val="191B1F"/>
                </a:solidFill>
                <a:effectLst/>
                <a:latin typeface="-apple-system"/>
              </a:rPr>
              <a:t>方向相同</a:t>
            </a:r>
            <a:r>
              <a:rPr lang="zh-CN" altLang="en-US" sz="2800" b="0" i="0" dirty="0">
                <a:solidFill>
                  <a:srgbClr val="191B1F"/>
                </a:solidFill>
                <a:effectLst/>
                <a:latin typeface="-apple-system"/>
              </a:rPr>
              <a:t>，而有时则得不到光子</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仅此两种情况。但统计发现，偏振片后能得到光子的概率差不多正是            ，这正好对应</a:t>
            </a:r>
            <a:r>
              <a:rPr lang="zh-CN" altLang="en-US" sz="2800" b="1" i="0" dirty="0">
                <a:solidFill>
                  <a:srgbClr val="191B1F"/>
                </a:solidFill>
                <a:effectLst/>
                <a:latin typeface="-apple-system"/>
              </a:rPr>
              <a:t>马吕斯定律中光强的衰减系数</a:t>
            </a:r>
            <a:r>
              <a:rPr lang="zh-CN" altLang="en-US" sz="2800" b="0" i="0" dirty="0">
                <a:solidFill>
                  <a:srgbClr val="191B1F"/>
                </a:solidFill>
                <a:effectLst/>
                <a:latin typeface="-apple-system"/>
              </a:rPr>
              <a:t>！</a:t>
            </a:r>
            <a:endParaRPr lang="en-US" altLang="zh-CN" sz="2800" b="1" i="0" dirty="0">
              <a:solidFill>
                <a:srgbClr val="191B1F"/>
              </a:solidFill>
              <a:effectLst/>
              <a:latin typeface="-apple-system"/>
            </a:endParaRPr>
          </a:p>
        </p:txBody>
      </p:sp>
      <p:pic>
        <p:nvPicPr>
          <p:cNvPr id="5" name="图片 4">
            <a:extLst>
              <a:ext uri="{FF2B5EF4-FFF2-40B4-BE49-F238E27FC236}">
                <a16:creationId xmlns:a16="http://schemas.microsoft.com/office/drawing/2014/main" id="{6582296B-C8A5-4757-2718-B8FD7C8D7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802" y="1966434"/>
            <a:ext cx="6375025" cy="4546639"/>
          </a:xfrm>
          <a:prstGeom prst="rect">
            <a:avLst/>
          </a:prstGeom>
        </p:spPr>
      </p:pic>
      <p:pic>
        <p:nvPicPr>
          <p:cNvPr id="7" name="图片 6">
            <a:extLst>
              <a:ext uri="{FF2B5EF4-FFF2-40B4-BE49-F238E27FC236}">
                <a16:creationId xmlns:a16="http://schemas.microsoft.com/office/drawing/2014/main" id="{C35B5DBA-3D47-6E3F-BB45-C3B2B1BF7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457" y="5698627"/>
            <a:ext cx="924373" cy="417867"/>
          </a:xfrm>
          <a:prstGeom prst="rect">
            <a:avLst/>
          </a:prstGeom>
        </p:spPr>
      </p:pic>
    </p:spTree>
    <p:extLst>
      <p:ext uri="{BB962C8B-B14F-4D97-AF65-F5344CB8AC3E}">
        <p14:creationId xmlns:p14="http://schemas.microsoft.com/office/powerpoint/2010/main" val="141889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23868-A3BF-B9D2-043C-25DCDA2EFA32}"/>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4E31CD7A-597B-F234-B04D-AE0015F61B57}"/>
              </a:ext>
            </a:extLst>
          </p:cNvPr>
          <p:cNvSpPr txBox="1"/>
          <p:nvPr/>
        </p:nvSpPr>
        <p:spPr>
          <a:xfrm>
            <a:off x="1918335" y="741506"/>
            <a:ext cx="9284969"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3</a:t>
            </a:r>
            <a:r>
              <a:rPr lang="zh-CN" altLang="en-US" sz="4000" dirty="0">
                <a:latin typeface="+mn-ea"/>
                <a:ea typeface="+mn-ea"/>
              </a:rPr>
              <a:t>：</a:t>
            </a:r>
            <a:r>
              <a:rPr lang="zh-CN" altLang="en-US" b="1" i="0" dirty="0">
                <a:solidFill>
                  <a:srgbClr val="191B1F"/>
                </a:solidFill>
                <a:effectLst/>
                <a:latin typeface="-apple-system"/>
              </a:rPr>
              <a:t>态叠加原理</a:t>
            </a:r>
            <a:endParaRPr lang="zh-CN" altLang="en-US" sz="4000" dirty="0">
              <a:ea typeface="+mj-lt"/>
            </a:endParaRPr>
          </a:p>
        </p:txBody>
      </p:sp>
      <p:sp>
        <p:nvSpPr>
          <p:cNvPr id="4" name="矩形 3">
            <a:extLst>
              <a:ext uri="{FF2B5EF4-FFF2-40B4-BE49-F238E27FC236}">
                <a16:creationId xmlns:a16="http://schemas.microsoft.com/office/drawing/2014/main" id="{7D048055-637A-F4CA-EE94-C52BA9F30716}"/>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16C85E58-C02D-4D5B-148D-8E88C848EE08}"/>
              </a:ext>
            </a:extLst>
          </p:cNvPr>
          <p:cNvSpPr txBox="1"/>
          <p:nvPr/>
        </p:nvSpPr>
        <p:spPr>
          <a:xfrm>
            <a:off x="1198880" y="2509508"/>
            <a:ext cx="9284969" cy="2677656"/>
          </a:xfrm>
          <a:prstGeom prst="rect">
            <a:avLst/>
          </a:prstGeom>
          <a:noFill/>
        </p:spPr>
        <p:txBody>
          <a:bodyPr wrap="square">
            <a:spAutoFit/>
          </a:bodyPr>
          <a:lstStyle/>
          <a:p>
            <a:pPr algn="l"/>
            <a:r>
              <a:rPr lang="zh-CN" altLang="en-US" sz="2800" b="0" i="0" dirty="0">
                <a:solidFill>
                  <a:srgbClr val="191B1F"/>
                </a:solidFill>
                <a:effectLst/>
                <a:latin typeface="-apple-system"/>
              </a:rPr>
              <a:t>我们有理由认为单个光子部分地处于与透振方向相同的偏振态，又部分地处于与透振方向垂直的偏振态。这便是</a:t>
            </a:r>
            <a:r>
              <a:rPr lang="zh-CN" altLang="en-US" sz="2800" b="1" i="0" dirty="0">
                <a:solidFill>
                  <a:srgbClr val="191B1F"/>
                </a:solidFill>
                <a:effectLst/>
                <a:latin typeface="-apple-system"/>
              </a:rPr>
              <a:t>态叠加原理</a:t>
            </a:r>
            <a:r>
              <a:rPr lang="zh-CN" altLang="en-US" sz="2800" b="0" i="0" dirty="0">
                <a:solidFill>
                  <a:srgbClr val="191B1F"/>
                </a:solidFill>
                <a:effectLst/>
                <a:latin typeface="-apple-system"/>
              </a:rPr>
              <a:t>的一种简单体现</a:t>
            </a:r>
            <a:r>
              <a:rPr lang="zh-CN" altLang="en-US" sz="2800" dirty="0">
                <a:solidFill>
                  <a:srgbClr val="191B1F"/>
                </a:solidFill>
                <a:latin typeface="-apple-system"/>
              </a:rPr>
              <a:t>。</a:t>
            </a:r>
            <a:endParaRPr lang="en-US" altLang="zh-CN" sz="2800" b="0" i="0" dirty="0">
              <a:solidFill>
                <a:srgbClr val="191B1F"/>
              </a:solidFill>
              <a:effectLst/>
              <a:latin typeface="-apple-system"/>
            </a:endParaRPr>
          </a:p>
          <a:p>
            <a:pPr algn="l"/>
            <a:r>
              <a:rPr lang="zh-CN" altLang="en-US" sz="2800" dirty="0">
                <a:solidFill>
                  <a:srgbClr val="191B1F"/>
                </a:solidFill>
                <a:latin typeface="-apple-system"/>
              </a:rPr>
              <a:t>通过偏振片，</a:t>
            </a:r>
            <a:r>
              <a:rPr lang="zh-CN" altLang="en-US" sz="2800" b="0" i="0" dirty="0">
                <a:solidFill>
                  <a:srgbClr val="191B1F"/>
                </a:solidFill>
                <a:effectLst/>
                <a:latin typeface="-apple-system"/>
              </a:rPr>
              <a:t>这种产生作用的过程则称为</a:t>
            </a:r>
            <a:r>
              <a:rPr lang="zh-CN" altLang="en-US" sz="2800" b="1" i="0" dirty="0">
                <a:solidFill>
                  <a:srgbClr val="191B1F"/>
                </a:solidFill>
                <a:effectLst/>
                <a:latin typeface="-apple-system"/>
              </a:rPr>
              <a:t>观察</a:t>
            </a:r>
            <a:r>
              <a:rPr lang="zh-CN" altLang="en-US" sz="2800" b="0" i="0" dirty="0">
                <a:solidFill>
                  <a:srgbClr val="191B1F"/>
                </a:solidFill>
                <a:effectLst/>
                <a:latin typeface="-apple-system"/>
              </a:rPr>
              <a:t>或者</a:t>
            </a:r>
            <a:r>
              <a:rPr lang="zh-CN" altLang="en-US" sz="2800" b="1" i="0" dirty="0">
                <a:solidFill>
                  <a:srgbClr val="191B1F"/>
                </a:solidFill>
                <a:effectLst/>
                <a:latin typeface="-apple-system"/>
              </a:rPr>
              <a:t>测量</a:t>
            </a:r>
            <a:r>
              <a:rPr lang="zh-CN" altLang="en-US" sz="2800" b="0" i="0" dirty="0">
                <a:solidFill>
                  <a:srgbClr val="191B1F"/>
                </a:solidFill>
                <a:effectLst/>
                <a:latin typeface="-apple-system"/>
              </a:rPr>
              <a:t>，它使得光子由这种部分偏振态的叠加落入到确定的偏振态。（</a:t>
            </a:r>
            <a:r>
              <a:rPr lang="zh-CN" altLang="en-US" sz="2800" b="0" i="0" dirty="0">
                <a:solidFill>
                  <a:schemeClr val="accent3"/>
                </a:solidFill>
                <a:effectLst/>
                <a:latin typeface="-apple-system"/>
              </a:rPr>
              <a:t>观察或者测量并不一定由人引发，亦可能来源于仪器。</a:t>
            </a:r>
            <a:r>
              <a:rPr lang="zh-CN" altLang="en-US" sz="2800" b="0" i="0" dirty="0">
                <a:solidFill>
                  <a:srgbClr val="191B1F"/>
                </a:solidFill>
                <a:effectLst/>
                <a:latin typeface="-apple-system"/>
              </a:rPr>
              <a:t>）</a:t>
            </a:r>
            <a:endParaRPr lang="en-US" altLang="zh-CN" sz="2800" b="1" i="0" dirty="0">
              <a:solidFill>
                <a:srgbClr val="191B1F"/>
              </a:solidFill>
              <a:effectLst/>
              <a:latin typeface="-apple-system"/>
            </a:endParaRPr>
          </a:p>
        </p:txBody>
      </p:sp>
    </p:spTree>
    <p:extLst>
      <p:ext uri="{BB962C8B-B14F-4D97-AF65-F5344CB8AC3E}">
        <p14:creationId xmlns:p14="http://schemas.microsoft.com/office/powerpoint/2010/main" val="49325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E043D-7D4D-C60F-190F-6303E4E5A26A}"/>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5E0E00D5-106A-996D-A214-AA4C145E96FF}"/>
              </a:ext>
            </a:extLst>
          </p:cNvPr>
          <p:cNvSpPr txBox="1"/>
          <p:nvPr/>
        </p:nvSpPr>
        <p:spPr>
          <a:xfrm>
            <a:off x="1918335" y="741506"/>
            <a:ext cx="9284969"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4</a:t>
            </a:r>
            <a:r>
              <a:rPr lang="zh-CN" altLang="en-US" sz="4000" dirty="0">
                <a:latin typeface="+mn-ea"/>
                <a:ea typeface="+mn-ea"/>
              </a:rPr>
              <a:t>：</a:t>
            </a:r>
            <a:r>
              <a:rPr lang="zh-CN" altLang="en-US" b="1" i="0" dirty="0">
                <a:solidFill>
                  <a:srgbClr val="191B1F"/>
                </a:solidFill>
                <a:effectLst/>
                <a:latin typeface="-apple-system"/>
              </a:rPr>
              <a:t>态矢</a:t>
            </a:r>
          </a:p>
        </p:txBody>
      </p:sp>
      <p:sp>
        <p:nvSpPr>
          <p:cNvPr id="4" name="矩形 3">
            <a:extLst>
              <a:ext uri="{FF2B5EF4-FFF2-40B4-BE49-F238E27FC236}">
                <a16:creationId xmlns:a16="http://schemas.microsoft.com/office/drawing/2014/main" id="{2DB73ADC-4D45-30B9-4E06-3BBCFE59DCD3}"/>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EC0510DB-EA08-DC6D-D095-A4ABFB0704F5}"/>
              </a:ext>
            </a:extLst>
          </p:cNvPr>
          <p:cNvSpPr txBox="1"/>
          <p:nvPr/>
        </p:nvSpPr>
        <p:spPr>
          <a:xfrm>
            <a:off x="763932" y="1648421"/>
            <a:ext cx="10241280" cy="5693866"/>
          </a:xfrm>
          <a:prstGeom prst="rect">
            <a:avLst/>
          </a:prstGeom>
          <a:noFill/>
        </p:spPr>
        <p:txBody>
          <a:bodyPr wrap="square">
            <a:spAutoFit/>
          </a:bodyPr>
          <a:lstStyle/>
          <a:p>
            <a:pPr algn="l"/>
            <a:r>
              <a:rPr lang="zh-CN" altLang="en-US" sz="2800" b="0" i="0" dirty="0">
                <a:solidFill>
                  <a:srgbClr val="191B1F"/>
                </a:solidFill>
                <a:effectLst/>
                <a:latin typeface="-apple-system"/>
              </a:rPr>
              <a:t>将两个偏振态分别记为</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，也就是偏振方向与透振方向平行的偏振态、以及垂直的偏振态。</a:t>
            </a:r>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经典概率模型，可以将光子表示为：</a:t>
            </a:r>
            <a:endParaRPr lang="en-US" altLang="zh-CN" sz="2800" b="0" i="0" dirty="0">
              <a:solidFill>
                <a:srgbClr val="191B1F"/>
              </a:solidFill>
              <a:effectLst/>
              <a:latin typeface="-apple-system"/>
            </a:endParaRPr>
          </a:p>
          <a:p>
            <a:pPr algn="l"/>
            <a:r>
              <a:rPr lang="zh-CN" altLang="en-US" sz="2800" dirty="0">
                <a:solidFill>
                  <a:srgbClr val="191B1F"/>
                </a:solidFill>
                <a:latin typeface="-apple-system"/>
              </a:rPr>
              <a:t>实际上，</a:t>
            </a:r>
            <a:r>
              <a:rPr lang="zh-CN" altLang="en-US" sz="2800" b="0" i="0" dirty="0">
                <a:solidFill>
                  <a:srgbClr val="191B1F"/>
                </a:solidFill>
                <a:effectLst/>
                <a:latin typeface="-apple-system"/>
              </a:rPr>
              <a:t>像经典光电学那样，将</a:t>
            </a:r>
            <a:r>
              <a:rPr lang="zh-CN" altLang="en-US" sz="2800" b="1" i="0" dirty="0">
                <a:solidFill>
                  <a:srgbClr val="191B1F"/>
                </a:solidFill>
                <a:effectLst/>
                <a:latin typeface="-apple-system"/>
              </a:rPr>
              <a:t>振幅</a:t>
            </a:r>
            <a:r>
              <a:rPr lang="zh-CN" altLang="en-US" sz="2800" b="0" i="0" dirty="0">
                <a:solidFill>
                  <a:srgbClr val="191B1F"/>
                </a:solidFill>
                <a:effectLst/>
                <a:latin typeface="-apple-system"/>
              </a:rPr>
              <a:t>分解到平行与垂直方向上会是更加自然的选择，这时光子的偏振态则表示为：</a:t>
            </a:r>
            <a:endParaRPr lang="en-US" altLang="zh-CN" sz="2800" dirty="0">
              <a:solidFill>
                <a:srgbClr val="191B1F"/>
              </a:solidFill>
              <a:latin typeface="-apple-system"/>
            </a:endParaRPr>
          </a:p>
          <a:p>
            <a:pPr algn="l"/>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应当注意，原光子的振幅大小是被包括在</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符号中的，因此不会显式地将其写出。（即经典概率模型中的平方被“吃”进狄拉克符号中）</a:t>
            </a:r>
            <a:r>
              <a:rPr lang="en-US" altLang="zh-CN" sz="2800" b="0" i="0" dirty="0">
                <a:solidFill>
                  <a:srgbClr val="191B1F"/>
                </a:solidFill>
                <a:effectLst/>
                <a:latin typeface="-apple-system"/>
              </a:rPr>
              <a:t>cosα,sinα</a:t>
            </a:r>
            <a:r>
              <a:rPr lang="zh-CN" altLang="en-US" sz="2800" b="0" i="0" dirty="0">
                <a:solidFill>
                  <a:srgbClr val="191B1F"/>
                </a:solidFill>
                <a:effectLst/>
                <a:latin typeface="-apple-system"/>
              </a:rPr>
              <a:t>分别称为</a:t>
            </a:r>
            <a:r>
              <a:rPr lang="zh-CN" altLang="en-US" sz="2800" b="1" i="0" dirty="0">
                <a:solidFill>
                  <a:srgbClr val="191B1F"/>
                </a:solidFill>
                <a:effectLst/>
                <a:latin typeface="-apple-system"/>
              </a:rPr>
              <a:t>态</a:t>
            </a:r>
            <a:r>
              <a:rPr lang="en-US" altLang="zh-CN" sz="2800" b="0" i="0" dirty="0">
                <a:solidFill>
                  <a:srgbClr val="191B1F"/>
                </a:solidFill>
                <a:effectLst/>
                <a:latin typeface="-apple-system"/>
              </a:rPr>
              <a:t>|//⟩,|⊥⟩</a:t>
            </a:r>
            <a:r>
              <a:rPr lang="zh-CN" altLang="en-US" sz="2800" b="1" i="0" dirty="0">
                <a:solidFill>
                  <a:srgbClr val="191B1F"/>
                </a:solidFill>
                <a:effectLst/>
                <a:latin typeface="-apple-system"/>
              </a:rPr>
              <a:t>的振幅</a:t>
            </a:r>
            <a:endParaRPr lang="en-US" altLang="zh-CN" sz="2800" b="1" i="0" dirty="0">
              <a:solidFill>
                <a:srgbClr val="191B1F"/>
              </a:solidFill>
              <a:effectLst/>
              <a:latin typeface="-apple-system"/>
            </a:endParaRPr>
          </a:p>
          <a:p>
            <a:pPr algn="l"/>
            <a:r>
              <a:rPr lang="zh-CN" altLang="en-US" sz="2800" b="0" i="0" dirty="0">
                <a:solidFill>
                  <a:srgbClr val="191B1F"/>
                </a:solidFill>
                <a:effectLst/>
                <a:latin typeface="-apple-system"/>
              </a:rPr>
              <a:t>虽然态的振幅与光子的振幅有所区别，但是相应偏振态出现的概率，就是其振幅的平方这个规律则是普适性的</a:t>
            </a:r>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因此，态的振幅一般更正式地称为</a:t>
            </a:r>
            <a:r>
              <a:rPr lang="zh-CN" altLang="en-US" sz="2800" b="1" i="0" dirty="0">
                <a:solidFill>
                  <a:srgbClr val="191B1F"/>
                </a:solidFill>
                <a:effectLst/>
                <a:latin typeface="-apple-system"/>
              </a:rPr>
              <a:t>概率幅</a:t>
            </a:r>
            <a:r>
              <a:rPr lang="zh-CN" altLang="en-US" sz="2800" b="0" i="0" dirty="0">
                <a:solidFill>
                  <a:srgbClr val="191B1F"/>
                </a:solidFill>
                <a:effectLst/>
                <a:latin typeface="-apple-system"/>
              </a:rPr>
              <a:t>。</a:t>
            </a:r>
            <a:endParaRPr lang="en-US" altLang="zh-CN" sz="2800" b="1" i="0" dirty="0">
              <a:solidFill>
                <a:srgbClr val="191B1F"/>
              </a:solidFill>
              <a:effectLst/>
              <a:latin typeface="-apple-system"/>
            </a:endParaRPr>
          </a:p>
          <a:p>
            <a:pPr algn="l"/>
            <a:endParaRPr lang="en-US" altLang="zh-CN" sz="2800" b="1" i="0" dirty="0">
              <a:solidFill>
                <a:srgbClr val="191B1F"/>
              </a:solidFill>
              <a:effectLst/>
              <a:latin typeface="-apple-system"/>
            </a:endParaRPr>
          </a:p>
        </p:txBody>
      </p:sp>
      <p:pic>
        <p:nvPicPr>
          <p:cNvPr id="3" name="图片 2">
            <a:extLst>
              <a:ext uri="{FF2B5EF4-FFF2-40B4-BE49-F238E27FC236}">
                <a16:creationId xmlns:a16="http://schemas.microsoft.com/office/drawing/2014/main" id="{C69B6BC6-1B08-33D9-32CF-7856EDB3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666" y="2160648"/>
            <a:ext cx="3569729" cy="704851"/>
          </a:xfrm>
          <a:prstGeom prst="rect">
            <a:avLst/>
          </a:prstGeom>
        </p:spPr>
      </p:pic>
      <p:pic>
        <p:nvPicPr>
          <p:cNvPr id="8" name="图片 7">
            <a:extLst>
              <a:ext uri="{FF2B5EF4-FFF2-40B4-BE49-F238E27FC236}">
                <a16:creationId xmlns:a16="http://schemas.microsoft.com/office/drawing/2014/main" id="{414E08C5-E45E-61BC-6C3A-90B45BD8A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549" y="3523758"/>
            <a:ext cx="3621451" cy="497312"/>
          </a:xfrm>
          <a:prstGeom prst="rect">
            <a:avLst/>
          </a:prstGeom>
        </p:spPr>
      </p:pic>
    </p:spTree>
    <p:extLst>
      <p:ext uri="{BB962C8B-B14F-4D97-AF65-F5344CB8AC3E}">
        <p14:creationId xmlns:p14="http://schemas.microsoft.com/office/powerpoint/2010/main" val="62693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5DDF8-73A9-9C7A-7C10-3203B67A87DA}"/>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9E69CA77-1AE9-EF5C-A1BE-1CA443A40BD9}"/>
              </a:ext>
            </a:extLst>
          </p:cNvPr>
          <p:cNvSpPr txBox="1"/>
          <p:nvPr/>
        </p:nvSpPr>
        <p:spPr>
          <a:xfrm>
            <a:off x="1918335" y="741506"/>
            <a:ext cx="9284969"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4</a:t>
            </a:r>
            <a:r>
              <a:rPr lang="zh-CN" altLang="en-US" sz="4000" dirty="0">
                <a:latin typeface="+mn-ea"/>
                <a:ea typeface="+mn-ea"/>
              </a:rPr>
              <a:t>：</a:t>
            </a:r>
            <a:r>
              <a:rPr lang="zh-CN" altLang="en-US" b="1" i="0" dirty="0">
                <a:solidFill>
                  <a:srgbClr val="191B1F"/>
                </a:solidFill>
                <a:effectLst/>
                <a:latin typeface="-apple-system"/>
              </a:rPr>
              <a:t>态矢</a:t>
            </a:r>
          </a:p>
        </p:txBody>
      </p:sp>
      <p:sp>
        <p:nvSpPr>
          <p:cNvPr id="4" name="矩形 3">
            <a:extLst>
              <a:ext uri="{FF2B5EF4-FFF2-40B4-BE49-F238E27FC236}">
                <a16:creationId xmlns:a16="http://schemas.microsoft.com/office/drawing/2014/main" id="{7827F410-980C-EA4A-CFEB-212BD6BEB5BA}"/>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856697A3-A6A6-4D03-3E26-D259B3CE215D}"/>
              </a:ext>
            </a:extLst>
          </p:cNvPr>
          <p:cNvSpPr txBox="1"/>
          <p:nvPr/>
        </p:nvSpPr>
        <p:spPr>
          <a:xfrm>
            <a:off x="720090" y="1823708"/>
            <a:ext cx="10241280" cy="4832092"/>
          </a:xfrm>
          <a:prstGeom prst="rect">
            <a:avLst/>
          </a:prstGeom>
          <a:noFill/>
        </p:spPr>
        <p:txBody>
          <a:bodyPr wrap="square">
            <a:spAutoFit/>
          </a:bodyPr>
          <a:lstStyle/>
          <a:p>
            <a:pPr algn="l"/>
            <a:r>
              <a:rPr lang="zh-CN" altLang="en-US" sz="2800" b="0" i="0" dirty="0">
                <a:solidFill>
                  <a:srgbClr val="191B1F"/>
                </a:solidFill>
                <a:effectLst/>
                <a:latin typeface="-apple-system"/>
              </a:rPr>
              <a:t>从引入概率幅开始，我们已经从经典情形过渡到量子情形中了。上述提到的</a:t>
            </a:r>
            <a:r>
              <a:rPr lang="zh-CN" altLang="en-US" sz="2800" b="1" dirty="0">
                <a:solidFill>
                  <a:srgbClr val="191B1F"/>
                </a:solidFill>
                <a:effectLst/>
                <a:latin typeface="-apple-system"/>
              </a:rPr>
              <a:t>狄拉克符号</a:t>
            </a:r>
            <a:r>
              <a:rPr lang="zh-CN" altLang="en-US" sz="2800" b="0" i="0" dirty="0">
                <a:solidFill>
                  <a:srgbClr val="191B1F"/>
                </a:solidFill>
                <a:effectLst/>
                <a:latin typeface="-apple-system"/>
              </a:rPr>
              <a:t>，即</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符号，更具体的名称是</a:t>
            </a:r>
            <a:r>
              <a:rPr lang="zh-CN" altLang="en-US" sz="2800" b="1" i="0" dirty="0">
                <a:solidFill>
                  <a:srgbClr val="191B1F"/>
                </a:solidFill>
                <a:effectLst/>
                <a:latin typeface="-apple-system"/>
              </a:rPr>
              <a:t>右矢</a:t>
            </a:r>
            <a:r>
              <a:rPr lang="en-US" altLang="zh-CN" sz="2800" b="0" i="0" dirty="0">
                <a:solidFill>
                  <a:srgbClr val="191B1F"/>
                </a:solidFill>
                <a:effectLst/>
                <a:latin typeface="-apple-system"/>
              </a:rPr>
              <a:t>(</a:t>
            </a:r>
            <a:r>
              <a:rPr lang="en-US" altLang="zh-CN" sz="2800" b="0" i="0" dirty="0" err="1">
                <a:solidFill>
                  <a:srgbClr val="191B1F"/>
                </a:solidFill>
                <a:effectLst/>
                <a:latin typeface="-apple-system"/>
              </a:rPr>
              <a:t>ket</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。与之对应的是</a:t>
            </a:r>
            <a:r>
              <a:rPr lang="zh-CN" altLang="en-US" sz="2800" b="1" i="0" dirty="0">
                <a:solidFill>
                  <a:srgbClr val="191B1F"/>
                </a:solidFill>
                <a:effectLst/>
                <a:latin typeface="-apple-system"/>
              </a:rPr>
              <a:t>左矢</a:t>
            </a:r>
            <a:r>
              <a:rPr lang="en-US" altLang="zh-CN" sz="2800" b="0" i="0" dirty="0">
                <a:solidFill>
                  <a:srgbClr val="191B1F"/>
                </a:solidFill>
                <a:effectLst/>
                <a:latin typeface="-apple-system"/>
              </a:rPr>
              <a:t>(bra)</a:t>
            </a:r>
            <a:r>
              <a:rPr lang="zh-CN" altLang="en-US" sz="2800" b="0" i="0" dirty="0">
                <a:solidFill>
                  <a:srgbClr val="191B1F"/>
                </a:solidFill>
                <a:effectLst/>
                <a:latin typeface="-apple-system"/>
              </a:rPr>
              <a:t>，以</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符号表示，两者都可称作</a:t>
            </a:r>
            <a:r>
              <a:rPr lang="zh-CN" altLang="en-US" sz="2800" b="1" i="0" dirty="0">
                <a:solidFill>
                  <a:srgbClr val="191B1F"/>
                </a:solidFill>
                <a:effectLst/>
                <a:latin typeface="-apple-system"/>
              </a:rPr>
              <a:t>态矢</a:t>
            </a:r>
            <a:r>
              <a:rPr lang="en-US" altLang="zh-CN" sz="2800" b="0" i="0" dirty="0">
                <a:solidFill>
                  <a:srgbClr val="191B1F"/>
                </a:solidFill>
                <a:effectLst/>
                <a:latin typeface="-apple-system"/>
              </a:rPr>
              <a:t>(state vector)</a:t>
            </a:r>
            <a:r>
              <a:rPr lang="zh-CN" altLang="en-US" sz="2800" b="0" i="0" dirty="0">
                <a:solidFill>
                  <a:srgbClr val="191B1F"/>
                </a:solidFill>
                <a:effectLst/>
                <a:latin typeface="-apple-system"/>
              </a:rPr>
              <a:t>。左矢都是行向量，右矢都是列向量，</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r>
              <a:rPr lang="zh-CN" altLang="en-US" sz="2800" b="0" i="0" dirty="0">
                <a:solidFill>
                  <a:srgbClr val="191B1F"/>
                </a:solidFill>
                <a:effectLst/>
                <a:latin typeface="-apple-system"/>
              </a:rPr>
              <a:t>它们之间的关系是：</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r>
              <a:rPr lang="zh-CN" altLang="en-US" sz="2800" b="0" i="0" dirty="0">
                <a:solidFill>
                  <a:srgbClr val="191B1F"/>
                </a:solidFill>
                <a:effectLst/>
                <a:latin typeface="-apple-system"/>
              </a:rPr>
              <a:t>同维左矢右矢之间可以做矩阵乘法。例如，当</a:t>
            </a:r>
            <a:r>
              <a:rPr lang="en-US" altLang="zh-CN" sz="2800" b="0" i="0" dirty="0">
                <a:solidFill>
                  <a:srgbClr val="191B1F"/>
                </a:solidFill>
                <a:effectLst/>
                <a:latin typeface="-apple-system"/>
              </a:rPr>
              <a:t>|ϕ⟩,|ψ⟩</a:t>
            </a:r>
            <a:r>
              <a:rPr lang="zh-CN" altLang="en-US" sz="2800" b="0" i="0" dirty="0">
                <a:solidFill>
                  <a:srgbClr val="191B1F"/>
                </a:solidFill>
                <a:effectLst/>
                <a:latin typeface="-apple-system"/>
              </a:rPr>
              <a:t>同维时，</a:t>
            </a:r>
            <a:r>
              <a:rPr lang="en-US" altLang="zh-CN" sz="2800" b="0" i="0" dirty="0">
                <a:solidFill>
                  <a:srgbClr val="191B1F"/>
                </a:solidFill>
                <a:effectLst/>
                <a:latin typeface="-apple-system"/>
              </a:rPr>
              <a:t>⟨ψ| ϕ⟩=⟨ψ| |ϕ⟩</a:t>
            </a:r>
            <a:r>
              <a:rPr lang="zh-CN" altLang="en-US" sz="2800" b="0" i="0" dirty="0">
                <a:solidFill>
                  <a:srgbClr val="191B1F"/>
                </a:solidFill>
                <a:effectLst/>
                <a:latin typeface="-apple-system"/>
              </a:rPr>
              <a:t>是一个数，而</a:t>
            </a:r>
            <a:r>
              <a:rPr lang="en-US" altLang="zh-CN" sz="2800" b="0" i="0" dirty="0">
                <a:solidFill>
                  <a:srgbClr val="191B1F"/>
                </a:solidFill>
                <a:effectLst/>
                <a:latin typeface="-apple-system"/>
              </a:rPr>
              <a:t>|ϕ⟩⟨ψ|</a:t>
            </a:r>
            <a:r>
              <a:rPr lang="zh-CN" altLang="en-US" sz="2800" b="0" i="0" dirty="0">
                <a:solidFill>
                  <a:srgbClr val="191B1F"/>
                </a:solidFill>
                <a:effectLst/>
                <a:latin typeface="-apple-system"/>
              </a:rPr>
              <a:t>是一个矩阵。</a:t>
            </a:r>
            <a:endParaRPr lang="en-US" altLang="zh-CN" sz="2800" b="0" i="0" dirty="0">
              <a:solidFill>
                <a:srgbClr val="191B1F"/>
              </a:solidFill>
              <a:effectLst/>
              <a:latin typeface="-apple-system"/>
            </a:endParaRPr>
          </a:p>
          <a:p>
            <a:pPr algn="l"/>
            <a:br>
              <a:rPr lang="zh-CN" altLang="en-US" sz="2800" dirty="0"/>
            </a:br>
            <a:endParaRPr lang="en-US" altLang="zh-CN" sz="2800" b="1" i="0" dirty="0">
              <a:solidFill>
                <a:srgbClr val="191B1F"/>
              </a:solidFill>
              <a:effectLst/>
              <a:latin typeface="-apple-system"/>
            </a:endParaRPr>
          </a:p>
        </p:txBody>
      </p:sp>
      <p:pic>
        <p:nvPicPr>
          <p:cNvPr id="5" name="图片 4">
            <a:extLst>
              <a:ext uri="{FF2B5EF4-FFF2-40B4-BE49-F238E27FC236}">
                <a16:creationId xmlns:a16="http://schemas.microsoft.com/office/drawing/2014/main" id="{00EF7290-0E13-89C4-72E7-F7AAFC19E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847" y="4223892"/>
            <a:ext cx="1717972" cy="618897"/>
          </a:xfrm>
          <a:prstGeom prst="rect">
            <a:avLst/>
          </a:prstGeom>
        </p:spPr>
      </p:pic>
      <p:pic>
        <p:nvPicPr>
          <p:cNvPr id="7" name="图片 6">
            <a:extLst>
              <a:ext uri="{FF2B5EF4-FFF2-40B4-BE49-F238E27FC236}">
                <a16:creationId xmlns:a16="http://schemas.microsoft.com/office/drawing/2014/main" id="{25FA71D2-C77C-43A2-4164-874AEE547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858" y="3639590"/>
            <a:ext cx="6549052" cy="584302"/>
          </a:xfrm>
          <a:prstGeom prst="rect">
            <a:avLst/>
          </a:prstGeom>
        </p:spPr>
      </p:pic>
      <p:pic>
        <p:nvPicPr>
          <p:cNvPr id="11" name="图片 10">
            <a:extLst>
              <a:ext uri="{FF2B5EF4-FFF2-40B4-BE49-F238E27FC236}">
                <a16:creationId xmlns:a16="http://schemas.microsoft.com/office/drawing/2014/main" id="{B6D717A1-E810-F4EC-007E-927B63FEA0F9}"/>
              </a:ext>
            </a:extLst>
          </p:cNvPr>
          <p:cNvPicPr>
            <a:picLocks noChangeAspect="1"/>
          </p:cNvPicPr>
          <p:nvPr/>
        </p:nvPicPr>
        <p:blipFill>
          <a:blip r:embed="rId4">
            <a:extLst>
              <a:ext uri="{28A0092B-C50C-407E-A947-70E740481C1C}">
                <a14:useLocalDpi xmlns:a14="http://schemas.microsoft.com/office/drawing/2010/main" val="0"/>
              </a:ext>
            </a:extLst>
          </a:blip>
          <a:srcRect r="4082"/>
          <a:stretch/>
        </p:blipFill>
        <p:spPr>
          <a:xfrm>
            <a:off x="8382957" y="5409696"/>
            <a:ext cx="3088954" cy="1260156"/>
          </a:xfrm>
          <a:prstGeom prst="rect">
            <a:avLst/>
          </a:prstGeom>
        </p:spPr>
      </p:pic>
    </p:spTree>
    <p:extLst>
      <p:ext uri="{BB962C8B-B14F-4D97-AF65-F5344CB8AC3E}">
        <p14:creationId xmlns:p14="http://schemas.microsoft.com/office/powerpoint/2010/main" val="34488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25625" y="767715"/>
            <a:ext cx="7171690" cy="825419"/>
          </a:xfrm>
          <a:prstGeom prst="rect">
            <a:avLst/>
          </a:prstGeom>
          <a:noFill/>
        </p:spPr>
        <p:txBody>
          <a:bodyPr wrap="square" rtlCol="0">
            <a:spAutoFit/>
          </a:bodyPr>
          <a:lstStyle/>
          <a:p>
            <a:pPr>
              <a:lnSpc>
                <a:spcPct val="150000"/>
              </a:lnSpc>
            </a:pPr>
            <a:r>
              <a:rPr lang="zh-CN" altLang="en-US" sz="3600" dirty="0">
                <a:solidFill>
                  <a:schemeClr val="accent4"/>
                </a:solidFill>
                <a:latin typeface="+mj-lt"/>
                <a:ea typeface="+mj-lt"/>
                <a:cs typeface="思源黑体 Regular" panose="020B0500000000000000" charset="-122"/>
              </a:rPr>
              <a:t>量子</a:t>
            </a:r>
            <a:r>
              <a:rPr lang="en-US" altLang="zh-CN" sz="3600" dirty="0">
                <a:solidFill>
                  <a:schemeClr val="accent4"/>
                </a:solidFill>
                <a:latin typeface="+mj-lt"/>
                <a:ea typeface="OPPOSans R" panose="00020600040101010101" charset="-122"/>
                <a:cs typeface="思源黑体 Regular" panose="020B0500000000000000" charset="-122"/>
              </a:rPr>
              <a:t> </a:t>
            </a:r>
          </a:p>
        </p:txBody>
      </p:sp>
      <p:sp>
        <p:nvSpPr>
          <p:cNvPr id="4" name="矩形 3"/>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文本框 1">
            <a:extLst>
              <a:ext uri="{FF2B5EF4-FFF2-40B4-BE49-F238E27FC236}">
                <a16:creationId xmlns:a16="http://schemas.microsoft.com/office/drawing/2014/main" id="{345AE4C4-FEAD-C36E-F970-216EC0054A74}"/>
              </a:ext>
            </a:extLst>
          </p:cNvPr>
          <p:cNvSpPr txBox="1"/>
          <p:nvPr/>
        </p:nvSpPr>
        <p:spPr>
          <a:xfrm>
            <a:off x="831542" y="1766656"/>
            <a:ext cx="5264458" cy="954107"/>
          </a:xfrm>
          <a:prstGeom prst="rect">
            <a:avLst/>
          </a:prstGeom>
          <a:noFill/>
        </p:spPr>
        <p:txBody>
          <a:bodyPr wrap="square" rtlCol="0">
            <a:spAutoFit/>
          </a:bodyPr>
          <a:lstStyle/>
          <a:p>
            <a:r>
              <a:rPr lang="zh-CN" altLang="en-US" sz="2800" b="0" i="0" dirty="0">
                <a:solidFill>
                  <a:schemeClr val="accent3"/>
                </a:solidFill>
                <a:effectLst/>
                <a:latin typeface="Helvetica Neue"/>
              </a:rPr>
              <a:t>普朗克于</a:t>
            </a:r>
            <a:r>
              <a:rPr lang="en-US" altLang="zh-CN" sz="2800" b="0" i="0" dirty="0">
                <a:solidFill>
                  <a:schemeClr val="accent3"/>
                </a:solidFill>
                <a:effectLst/>
                <a:latin typeface="Helvetica Neue"/>
              </a:rPr>
              <a:t>1900</a:t>
            </a:r>
            <a:r>
              <a:rPr lang="zh-CN" altLang="en-US" sz="2800" b="0" i="0" dirty="0">
                <a:solidFill>
                  <a:schemeClr val="accent3"/>
                </a:solidFill>
                <a:effectLst/>
                <a:latin typeface="Helvetica Neue"/>
              </a:rPr>
              <a:t>年建立了</a:t>
            </a:r>
            <a:r>
              <a:rPr lang="zh-CN" altLang="en-US" sz="2800" dirty="0">
                <a:solidFill>
                  <a:schemeClr val="accent3"/>
                </a:solidFill>
                <a:latin typeface="Helvetica Neue"/>
              </a:rPr>
              <a:t>黑体辐射定律</a:t>
            </a:r>
            <a:r>
              <a:rPr lang="zh-CN" altLang="en-US" sz="2800" b="0" i="0" dirty="0">
                <a:solidFill>
                  <a:schemeClr val="accent3"/>
                </a:solidFill>
                <a:effectLst/>
                <a:latin typeface="Helvetica Neue"/>
              </a:rPr>
              <a:t>的公式，并于</a:t>
            </a:r>
            <a:r>
              <a:rPr lang="en-US" altLang="zh-CN" sz="2800" b="0" i="0" dirty="0">
                <a:solidFill>
                  <a:schemeClr val="accent3"/>
                </a:solidFill>
                <a:effectLst/>
                <a:latin typeface="Helvetica Neue"/>
              </a:rPr>
              <a:t>1901</a:t>
            </a:r>
            <a:r>
              <a:rPr lang="zh-CN" altLang="en-US" sz="2800" b="0" i="0" dirty="0">
                <a:solidFill>
                  <a:schemeClr val="accent3"/>
                </a:solidFill>
                <a:effectLst/>
                <a:latin typeface="Helvetica Neue"/>
              </a:rPr>
              <a:t>年发表。</a:t>
            </a:r>
            <a:endParaRPr lang="zh-CN" altLang="en-US" sz="2800" dirty="0">
              <a:solidFill>
                <a:schemeClr val="accent3"/>
              </a:solidFill>
            </a:endParaRPr>
          </a:p>
        </p:txBody>
      </p:sp>
      <p:pic>
        <p:nvPicPr>
          <p:cNvPr id="5" name="图形 4">
            <a:extLst>
              <a:ext uri="{FF2B5EF4-FFF2-40B4-BE49-F238E27FC236}">
                <a16:creationId xmlns:a16="http://schemas.microsoft.com/office/drawing/2014/main" id="{6C1B776A-1E29-C6BE-9F45-C68188E8C4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9237" y="3248025"/>
            <a:ext cx="1533525" cy="361950"/>
          </a:xfrm>
          <a:prstGeom prst="rect">
            <a:avLst/>
          </a:prstGeom>
        </p:spPr>
      </p:pic>
      <p:pic>
        <p:nvPicPr>
          <p:cNvPr id="7" name="图片 6">
            <a:extLst>
              <a:ext uri="{FF2B5EF4-FFF2-40B4-BE49-F238E27FC236}">
                <a16:creationId xmlns:a16="http://schemas.microsoft.com/office/drawing/2014/main" id="{07112BD6-E75F-E202-5BDD-0A9ED1A52CE4}"/>
              </a:ext>
            </a:extLst>
          </p:cNvPr>
          <p:cNvPicPr>
            <a:picLocks noChangeAspect="1"/>
          </p:cNvPicPr>
          <p:nvPr/>
        </p:nvPicPr>
        <p:blipFill>
          <a:blip r:embed="rId4">
            <a:extLst>
              <a:ext uri="{28A0092B-C50C-407E-A947-70E740481C1C}">
                <a14:useLocalDpi xmlns:a14="http://schemas.microsoft.com/office/drawing/2010/main" val="0"/>
              </a:ext>
            </a:extLst>
          </a:blip>
          <a:srcRect l="4511" t="52657" r="43758" b="41325"/>
          <a:stretch/>
        </p:blipFill>
        <p:spPr>
          <a:xfrm>
            <a:off x="706716" y="2726040"/>
            <a:ext cx="5514109" cy="1411198"/>
          </a:xfrm>
          <a:prstGeom prst="rect">
            <a:avLst/>
          </a:prstGeom>
        </p:spPr>
      </p:pic>
      <p:sp>
        <p:nvSpPr>
          <p:cNvPr id="10" name="Rectangle 1">
            <a:extLst>
              <a:ext uri="{FF2B5EF4-FFF2-40B4-BE49-F238E27FC236}">
                <a16:creationId xmlns:a16="http://schemas.microsoft.com/office/drawing/2014/main" id="{D329445A-D92F-3130-2495-8A8AC7AAF481}"/>
              </a:ext>
            </a:extLst>
          </p:cNvPr>
          <p:cNvSpPr>
            <a:spLocks noChangeArrowheads="1"/>
          </p:cNvSpPr>
          <p:nvPr/>
        </p:nvSpPr>
        <p:spPr bwMode="auto">
          <a:xfrm>
            <a:off x="965334" y="4375654"/>
            <a:ext cx="499687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表示单位体积、单位波长范围内的辐射通量密度。</a:t>
            </a:r>
            <a:r>
              <a:rPr kumimoji="0" lang="zh-CN" altLang="zh-CN" sz="28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49FADF16-F879-C481-5C15-A1AA2035BD04}"/>
              </a:ext>
            </a:extLst>
          </p:cNvPr>
          <p:cNvPicPr>
            <a:picLocks noChangeAspect="1"/>
          </p:cNvPicPr>
          <p:nvPr/>
        </p:nvPicPr>
        <p:blipFill>
          <a:blip r:embed="rId4">
            <a:extLst>
              <a:ext uri="{28A0092B-C50C-407E-A947-70E740481C1C}">
                <a14:useLocalDpi xmlns:a14="http://schemas.microsoft.com/office/drawing/2010/main" val="0"/>
              </a:ext>
            </a:extLst>
          </a:blip>
          <a:srcRect l="4511" t="53837" r="78113" b="43043"/>
          <a:stretch/>
        </p:blipFill>
        <p:spPr>
          <a:xfrm>
            <a:off x="1116115" y="4290619"/>
            <a:ext cx="1419019" cy="560644"/>
          </a:xfrm>
          <a:prstGeom prst="rect">
            <a:avLst/>
          </a:prstGeom>
        </p:spPr>
      </p:pic>
      <p:pic>
        <p:nvPicPr>
          <p:cNvPr id="14" name="图片 13">
            <a:extLst>
              <a:ext uri="{FF2B5EF4-FFF2-40B4-BE49-F238E27FC236}">
                <a16:creationId xmlns:a16="http://schemas.microsoft.com/office/drawing/2014/main" id="{376C5E75-8C22-3DA8-C9A3-5291D2A4C5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9345" y="1001083"/>
            <a:ext cx="5406990" cy="45694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5DDF8-73A9-9C7A-7C10-3203B67A87DA}"/>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9E69CA77-1AE9-EF5C-A1BE-1CA443A40BD9}"/>
              </a:ext>
            </a:extLst>
          </p:cNvPr>
          <p:cNvSpPr txBox="1"/>
          <p:nvPr/>
        </p:nvSpPr>
        <p:spPr>
          <a:xfrm>
            <a:off x="1918335" y="741506"/>
            <a:ext cx="9374505"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5</a:t>
            </a:r>
            <a:r>
              <a:rPr lang="zh-CN" altLang="en-US" sz="4000" dirty="0">
                <a:latin typeface="+mn-ea"/>
                <a:ea typeface="+mn-ea"/>
              </a:rPr>
              <a:t>：</a:t>
            </a:r>
            <a:r>
              <a:rPr lang="zh-CN" altLang="en-US" b="1" i="0" dirty="0">
                <a:solidFill>
                  <a:srgbClr val="191B1F"/>
                </a:solidFill>
                <a:effectLst/>
                <a:latin typeface="-apple-system"/>
              </a:rPr>
              <a:t>量子位</a:t>
            </a:r>
            <a:r>
              <a:rPr lang="zh-CN" altLang="en-US" b="1" dirty="0">
                <a:solidFill>
                  <a:srgbClr val="191B1F"/>
                </a:solidFill>
                <a:latin typeface="-apple-system"/>
              </a:rPr>
              <a:t>（</a:t>
            </a:r>
            <a:r>
              <a:rPr lang="en-US" altLang="zh-CN" b="1" i="0" dirty="0">
                <a:solidFill>
                  <a:srgbClr val="191B1F"/>
                </a:solidFill>
                <a:effectLst/>
                <a:latin typeface="-apple-system"/>
              </a:rPr>
              <a:t>Quantum bit</a:t>
            </a:r>
            <a:r>
              <a:rPr lang="zh-CN" altLang="en-US" b="1" i="0" dirty="0">
                <a:solidFill>
                  <a:srgbClr val="191B1F"/>
                </a:solidFill>
                <a:effectLst/>
                <a:latin typeface="-apple-system"/>
              </a:rPr>
              <a:t>）</a:t>
            </a:r>
          </a:p>
        </p:txBody>
      </p:sp>
      <p:sp>
        <p:nvSpPr>
          <p:cNvPr id="4" name="矩形 3">
            <a:extLst>
              <a:ext uri="{FF2B5EF4-FFF2-40B4-BE49-F238E27FC236}">
                <a16:creationId xmlns:a16="http://schemas.microsoft.com/office/drawing/2014/main" id="{7827F410-980C-EA4A-CFEB-212BD6BEB5BA}"/>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856697A3-A6A6-4D03-3E26-D259B3CE215D}"/>
              </a:ext>
            </a:extLst>
          </p:cNvPr>
          <p:cNvSpPr txBox="1"/>
          <p:nvPr/>
        </p:nvSpPr>
        <p:spPr>
          <a:xfrm>
            <a:off x="720090" y="1823708"/>
            <a:ext cx="10241280" cy="4401205"/>
          </a:xfrm>
          <a:prstGeom prst="rect">
            <a:avLst/>
          </a:prstGeom>
          <a:noFill/>
        </p:spPr>
        <p:txBody>
          <a:bodyPr wrap="square">
            <a:spAutoFit/>
          </a:bodyPr>
          <a:lstStyle/>
          <a:p>
            <a:pPr algn="l"/>
            <a:r>
              <a:rPr lang="zh-CN" altLang="en-US" sz="2800" b="1" i="0" dirty="0">
                <a:solidFill>
                  <a:srgbClr val="191B1F"/>
                </a:solidFill>
                <a:effectLst/>
                <a:latin typeface="-apple-system"/>
              </a:rPr>
              <a:t>计算基态与叠加态</a:t>
            </a:r>
            <a:endParaRPr lang="en-US" altLang="zh-CN" sz="2800" b="1" i="0" dirty="0">
              <a:solidFill>
                <a:srgbClr val="191B1F"/>
              </a:solidFill>
              <a:effectLst/>
              <a:latin typeface="-apple-system"/>
            </a:endParaRPr>
          </a:p>
          <a:p>
            <a:pPr algn="l"/>
            <a:r>
              <a:rPr lang="zh-CN" altLang="en-US" sz="2800" b="0" i="0" dirty="0">
                <a:solidFill>
                  <a:srgbClr val="191B1F"/>
                </a:solidFill>
                <a:effectLst/>
                <a:latin typeface="-apple-system"/>
              </a:rPr>
              <a:t>规定单个量子位的取值集合为</a:t>
            </a:r>
            <a:r>
              <a:rPr lang="en-US" altLang="zh-CN" sz="2800" b="0" i="0" dirty="0">
                <a:solidFill>
                  <a:srgbClr val="191B1F"/>
                </a:solidFill>
                <a:effectLst/>
                <a:latin typeface="-apple-system"/>
              </a:rPr>
              <a:t>Σ={0,1}</a:t>
            </a:r>
            <a:r>
              <a:rPr lang="zh-CN" altLang="en-US" sz="2800" b="0" i="0" dirty="0">
                <a:solidFill>
                  <a:srgbClr val="191B1F"/>
                </a:solidFill>
                <a:effectLst/>
                <a:latin typeface="-apple-system"/>
              </a:rPr>
              <a:t>，也即右矢总取为</a:t>
            </a:r>
            <a:r>
              <a:rPr lang="en-US" altLang="zh-CN" sz="2800" b="0" i="0" dirty="0">
                <a:solidFill>
                  <a:srgbClr val="191B1F"/>
                </a:solidFill>
                <a:effectLst/>
                <a:latin typeface="-apple-system"/>
              </a:rPr>
              <a:t>|0⟩,|1⟩</a:t>
            </a:r>
            <a:r>
              <a:rPr lang="zh-CN" altLang="en-US" sz="2800" b="0" i="0" dirty="0">
                <a:solidFill>
                  <a:srgbClr val="191B1F"/>
                </a:solidFill>
                <a:effectLst/>
                <a:latin typeface="-apple-system"/>
              </a:rPr>
              <a:t>。这样，对于</a:t>
            </a:r>
            <a:r>
              <a:rPr lang="en-US" altLang="zh-CN" sz="2800" b="0" i="0" dirty="0">
                <a:solidFill>
                  <a:srgbClr val="191B1F"/>
                </a:solidFill>
                <a:effectLst/>
                <a:latin typeface="-apple-system"/>
              </a:rPr>
              <a:t>n</a:t>
            </a:r>
            <a:r>
              <a:rPr lang="zh-CN" altLang="en-US" sz="2800" b="0" i="0" dirty="0">
                <a:solidFill>
                  <a:srgbClr val="191B1F"/>
                </a:solidFill>
                <a:effectLst/>
                <a:latin typeface="-apple-system"/>
              </a:rPr>
              <a:t>位的量子位，它们一定能表示</a:t>
            </a:r>
            <a:r>
              <a:rPr lang="en-US" altLang="zh-CN" sz="2800" b="0" i="0" dirty="0">
                <a:solidFill>
                  <a:srgbClr val="191B1F"/>
                </a:solidFill>
                <a:effectLst/>
                <a:latin typeface="-apple-system"/>
              </a:rPr>
              <a:t>|x⟩</a:t>
            </a:r>
            <a:r>
              <a:rPr lang="zh-CN" altLang="en-US" sz="2800" b="0" i="0" dirty="0">
                <a:solidFill>
                  <a:srgbClr val="191B1F"/>
                </a:solidFill>
                <a:effectLst/>
                <a:latin typeface="-apple-system"/>
              </a:rPr>
              <a:t>，对于这些可以只用</a:t>
            </a:r>
            <a:r>
              <a:rPr lang="en-US" altLang="zh-CN" sz="2800" b="0" i="0" dirty="0">
                <a:solidFill>
                  <a:srgbClr val="191B1F"/>
                </a:solidFill>
                <a:effectLst/>
                <a:latin typeface="-apple-system"/>
              </a:rPr>
              <a:t>|x⟩</a:t>
            </a:r>
            <a:r>
              <a:rPr lang="zh-CN" altLang="en-US" sz="2800" b="0" i="0" dirty="0">
                <a:solidFill>
                  <a:srgbClr val="191B1F"/>
                </a:solidFill>
                <a:effectLst/>
                <a:latin typeface="-apple-system"/>
              </a:rPr>
              <a:t>表示的态，我们称之为</a:t>
            </a:r>
            <a:r>
              <a:rPr lang="zh-CN" altLang="en-US" sz="2800" b="1" i="0" dirty="0">
                <a:solidFill>
                  <a:srgbClr val="191B1F"/>
                </a:solidFill>
                <a:effectLst/>
                <a:latin typeface="-apple-system"/>
              </a:rPr>
              <a:t>计算基态</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例如单个量子位的叠加态被</a:t>
            </a:r>
            <a:r>
              <a:rPr lang="zh-CN" altLang="en-US" sz="2800" b="1" i="0" dirty="0">
                <a:solidFill>
                  <a:srgbClr val="191B1F"/>
                </a:solidFill>
                <a:effectLst/>
                <a:latin typeface="-apple-system"/>
              </a:rPr>
              <a:t>正交分解</a:t>
            </a:r>
            <a:r>
              <a:rPr lang="zh-CN" altLang="en-US" sz="2800" b="0" i="0" dirty="0">
                <a:solidFill>
                  <a:srgbClr val="191B1F"/>
                </a:solidFill>
                <a:effectLst/>
                <a:latin typeface="-apple-system"/>
              </a:rPr>
              <a:t>为两个一位计算基态的叠加：</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endParaRPr lang="en-US" altLang="zh-CN" sz="2800" b="1" i="0" dirty="0">
              <a:solidFill>
                <a:srgbClr val="191B1F"/>
              </a:solidFill>
              <a:effectLst/>
              <a:latin typeface="-apple-system"/>
            </a:endParaRPr>
          </a:p>
          <a:p>
            <a:pPr algn="l"/>
            <a:r>
              <a:rPr lang="zh-CN" altLang="en-US" sz="2800" dirty="0">
                <a:solidFill>
                  <a:srgbClr val="191B1F"/>
                </a:solidFill>
                <a:latin typeface="-apple-system"/>
              </a:rPr>
              <a:t>这样利用基态叠加进行表示就是</a:t>
            </a:r>
            <a:r>
              <a:rPr lang="zh-CN" altLang="en-US" sz="2800" b="1" dirty="0">
                <a:solidFill>
                  <a:srgbClr val="191B1F"/>
                </a:solidFill>
                <a:latin typeface="-apple-system"/>
              </a:rPr>
              <a:t>叠加态</a:t>
            </a:r>
            <a:endParaRPr lang="en-US" altLang="zh-CN" sz="2800" b="1" dirty="0">
              <a:solidFill>
                <a:srgbClr val="191B1F"/>
              </a:solidFill>
              <a:latin typeface="-apple-system"/>
            </a:endParaRPr>
          </a:p>
          <a:p>
            <a:pPr algn="l"/>
            <a:r>
              <a:rPr lang="zh-CN" altLang="en-US" sz="2800" i="0" dirty="0">
                <a:solidFill>
                  <a:srgbClr val="191B1F"/>
                </a:solidFill>
                <a:effectLst/>
                <a:latin typeface="-apple-system"/>
              </a:rPr>
              <a:t>当然，在量子情境下，上述</a:t>
            </a:r>
            <a:r>
              <a:rPr lang="zh-CN" altLang="en-US" sz="2800" b="0" i="0" dirty="0">
                <a:solidFill>
                  <a:srgbClr val="191B1F"/>
                </a:solidFill>
                <a:effectLst/>
                <a:latin typeface="-apple-system"/>
              </a:rPr>
              <a:t>两个元素并非真正的概率，而是</a:t>
            </a:r>
            <a:r>
              <a:rPr lang="zh-CN" altLang="en-US" sz="2800" b="1" i="0" dirty="0">
                <a:solidFill>
                  <a:srgbClr val="191B1F"/>
                </a:solidFill>
                <a:effectLst/>
                <a:latin typeface="-apple-system"/>
              </a:rPr>
              <a:t>振幅</a:t>
            </a:r>
            <a:endParaRPr lang="en-US" altLang="zh-CN" sz="2800" b="1" i="0" dirty="0">
              <a:solidFill>
                <a:srgbClr val="191B1F"/>
              </a:solidFill>
              <a:effectLst/>
              <a:latin typeface="-apple-system"/>
            </a:endParaRPr>
          </a:p>
          <a:p>
            <a:pPr algn="l"/>
            <a:r>
              <a:rPr lang="zh-CN" altLang="en-US" sz="2800" dirty="0">
                <a:solidFill>
                  <a:srgbClr val="191B1F"/>
                </a:solidFill>
                <a:latin typeface="-apple-system"/>
              </a:rPr>
              <a:t>即满足：                                            对于更多位的情况，也是如此。</a:t>
            </a:r>
            <a:endParaRPr lang="en-US" altLang="zh-CN" sz="2800" dirty="0">
              <a:solidFill>
                <a:srgbClr val="191B1F"/>
              </a:solidFill>
              <a:latin typeface="-apple-system"/>
            </a:endParaRPr>
          </a:p>
        </p:txBody>
      </p:sp>
      <p:pic>
        <p:nvPicPr>
          <p:cNvPr id="6" name="图片 5">
            <a:extLst>
              <a:ext uri="{FF2B5EF4-FFF2-40B4-BE49-F238E27FC236}">
                <a16:creationId xmlns:a16="http://schemas.microsoft.com/office/drawing/2014/main" id="{C64A6657-B624-CD47-39C7-8AD98317C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 y="4070477"/>
            <a:ext cx="2799186" cy="582688"/>
          </a:xfrm>
          <a:prstGeom prst="rect">
            <a:avLst/>
          </a:prstGeom>
        </p:spPr>
      </p:pic>
      <p:pic>
        <p:nvPicPr>
          <p:cNvPr id="8" name="图片 7">
            <a:extLst>
              <a:ext uri="{FF2B5EF4-FFF2-40B4-BE49-F238E27FC236}">
                <a16:creationId xmlns:a16="http://schemas.microsoft.com/office/drawing/2014/main" id="{A99EDB75-40CA-44A1-FA02-055B73B71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604" y="4002498"/>
            <a:ext cx="2135506" cy="1164822"/>
          </a:xfrm>
          <a:prstGeom prst="rect">
            <a:avLst/>
          </a:prstGeom>
        </p:spPr>
      </p:pic>
      <p:pic>
        <p:nvPicPr>
          <p:cNvPr id="11" name="图片 10">
            <a:extLst>
              <a:ext uri="{FF2B5EF4-FFF2-40B4-BE49-F238E27FC236}">
                <a16:creationId xmlns:a16="http://schemas.microsoft.com/office/drawing/2014/main" id="{1CB116A1-74E2-DDF5-BF8F-61CAFD41AA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683" y="5773323"/>
            <a:ext cx="3149310" cy="626877"/>
          </a:xfrm>
          <a:prstGeom prst="rect">
            <a:avLst/>
          </a:prstGeom>
        </p:spPr>
      </p:pic>
    </p:spTree>
    <p:extLst>
      <p:ext uri="{BB962C8B-B14F-4D97-AF65-F5344CB8AC3E}">
        <p14:creationId xmlns:p14="http://schemas.microsoft.com/office/powerpoint/2010/main" val="151634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8A542-77E5-74EE-7D3B-0044478D57AD}"/>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C79E889F-1C75-2155-86D1-D022A5A78A27}"/>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B540E2FF-1651-2522-3CBB-1D67D7DD38AA}"/>
              </a:ext>
            </a:extLst>
          </p:cNvPr>
          <p:cNvSpPr txBox="1"/>
          <p:nvPr/>
        </p:nvSpPr>
        <p:spPr>
          <a:xfrm>
            <a:off x="720090" y="1823708"/>
            <a:ext cx="10241280" cy="3539430"/>
          </a:xfrm>
          <a:prstGeom prst="rect">
            <a:avLst/>
          </a:prstGeom>
          <a:noFill/>
        </p:spPr>
        <p:txBody>
          <a:bodyPr wrap="square">
            <a:spAutoFit/>
          </a:bodyPr>
          <a:lstStyle/>
          <a:p>
            <a:r>
              <a:rPr lang="zh-CN" altLang="en-US" sz="2800" b="1" i="0" dirty="0">
                <a:solidFill>
                  <a:srgbClr val="191B1F"/>
                </a:solidFill>
                <a:effectLst/>
                <a:latin typeface="-apple-system"/>
              </a:rPr>
              <a:t>酉矩阵</a:t>
            </a:r>
            <a:r>
              <a:rPr lang="en-US" altLang="zh-CN" sz="2800" dirty="0">
                <a:solidFill>
                  <a:srgbClr val="191B1F"/>
                </a:solidFill>
                <a:latin typeface="-apple-system"/>
              </a:rPr>
              <a:t>(unitary matrix)</a:t>
            </a:r>
            <a:r>
              <a:rPr lang="zh-CN" altLang="en-US" sz="2800" dirty="0">
                <a:solidFill>
                  <a:srgbClr val="191B1F"/>
                </a:solidFill>
                <a:latin typeface="-apple-system"/>
              </a:rPr>
              <a:t>：</a:t>
            </a:r>
            <a:endParaRPr lang="en-US" altLang="zh-CN" sz="2800" b="0" i="0" dirty="0">
              <a:solidFill>
                <a:srgbClr val="191B1F"/>
              </a:solidFill>
              <a:effectLst/>
              <a:latin typeface="-apple-system"/>
            </a:endParaRPr>
          </a:p>
          <a:p>
            <a:pPr algn="l"/>
            <a:r>
              <a:rPr lang="zh-CN" altLang="en-US" sz="2800" b="0" i="0" dirty="0">
                <a:solidFill>
                  <a:srgbClr val="191B1F"/>
                </a:solidFill>
                <a:effectLst/>
                <a:latin typeface="-apple-system"/>
              </a:rPr>
              <a:t>在量子情境下，我们用</a:t>
            </a:r>
            <a:r>
              <a:rPr lang="zh-CN" altLang="en-US" sz="2800" b="1" i="0" dirty="0">
                <a:solidFill>
                  <a:srgbClr val="191B1F"/>
                </a:solidFill>
                <a:effectLst/>
                <a:latin typeface="-apple-system"/>
              </a:rPr>
              <a:t>酉矩阵</a:t>
            </a:r>
            <a:r>
              <a:rPr lang="zh-CN" altLang="en-US" sz="2800" b="0" i="0" dirty="0">
                <a:solidFill>
                  <a:srgbClr val="191B1F"/>
                </a:solidFill>
                <a:effectLst/>
                <a:latin typeface="-apple-system"/>
              </a:rPr>
              <a:t>来取代经典情境下的</a:t>
            </a:r>
            <a:r>
              <a:rPr lang="zh-CN" altLang="en-US" sz="2800" b="0" i="1" dirty="0">
                <a:solidFill>
                  <a:srgbClr val="191B1F"/>
                </a:solidFill>
                <a:effectLst/>
                <a:latin typeface="-apple-system"/>
              </a:rPr>
              <a:t>随机矩阵</a:t>
            </a:r>
            <a:r>
              <a:rPr lang="zh-CN" altLang="en-US" sz="2800" b="0" i="0" dirty="0">
                <a:solidFill>
                  <a:srgbClr val="191B1F"/>
                </a:solidFill>
                <a:effectLst/>
                <a:latin typeface="-apple-system"/>
              </a:rPr>
              <a:t>。在单个量子位的情况下，一些比较基本的酉矩阵如下：</a:t>
            </a:r>
            <a:endParaRPr lang="en-US" altLang="zh-CN" sz="2800" b="0" i="0" dirty="0">
              <a:solidFill>
                <a:srgbClr val="191B1F"/>
              </a:solidFill>
              <a:effectLst/>
              <a:latin typeface="-apple-system"/>
            </a:endParaRPr>
          </a:p>
          <a:p>
            <a:pPr algn="l"/>
            <a:endParaRPr lang="en-US" altLang="zh-CN" sz="2800" dirty="0">
              <a:solidFill>
                <a:srgbClr val="191B1F"/>
              </a:solidFill>
              <a:latin typeface="-apple-system"/>
            </a:endParaRPr>
          </a:p>
          <a:p>
            <a:pPr algn="l"/>
            <a:endParaRPr lang="en-US" altLang="zh-CN" sz="2800" b="1" i="0" dirty="0">
              <a:solidFill>
                <a:srgbClr val="191B1F"/>
              </a:solidFill>
              <a:effectLst/>
              <a:latin typeface="-apple-system"/>
            </a:endParaRPr>
          </a:p>
          <a:p>
            <a:pPr algn="l"/>
            <a:endParaRPr lang="en-US" altLang="zh-CN" sz="2800" b="1" dirty="0">
              <a:solidFill>
                <a:srgbClr val="191B1F"/>
              </a:solidFill>
              <a:latin typeface="-apple-system"/>
            </a:endParaRPr>
          </a:p>
          <a:p>
            <a:pPr algn="l"/>
            <a:r>
              <a:rPr lang="zh-CN" altLang="en-US" sz="2800" b="0" i="0" dirty="0">
                <a:solidFill>
                  <a:srgbClr val="191B1F"/>
                </a:solidFill>
                <a:effectLst/>
                <a:latin typeface="-apple-system"/>
              </a:rPr>
              <a:t>其中矩阵</a:t>
            </a:r>
            <a:r>
              <a:rPr lang="en-US" altLang="zh-CN" sz="2800" b="0" i="0" dirty="0">
                <a:solidFill>
                  <a:srgbClr val="191B1F"/>
                </a:solidFill>
                <a:effectLst/>
                <a:latin typeface="-apple-system"/>
              </a:rPr>
              <a:t>H</a:t>
            </a:r>
            <a:r>
              <a:rPr lang="zh-CN" altLang="en-US" sz="2800" b="0" i="0" dirty="0">
                <a:solidFill>
                  <a:srgbClr val="191B1F"/>
                </a:solidFill>
                <a:effectLst/>
                <a:latin typeface="-apple-system"/>
              </a:rPr>
              <a:t>执行的操作被称为</a:t>
            </a:r>
            <a:r>
              <a:rPr lang="zh-CN" altLang="en-US" sz="2800" b="1" i="0" dirty="0">
                <a:solidFill>
                  <a:srgbClr val="191B1F"/>
                </a:solidFill>
                <a:effectLst/>
                <a:latin typeface="-apple-system"/>
              </a:rPr>
              <a:t>哈达玛变换</a:t>
            </a:r>
            <a:r>
              <a:rPr lang="en-US" altLang="zh-CN" sz="2800" b="0" i="0" dirty="0">
                <a:solidFill>
                  <a:srgbClr val="191B1F"/>
                </a:solidFill>
                <a:effectLst/>
                <a:latin typeface="-apple-system"/>
              </a:rPr>
              <a:t>(Hadamard transform)</a:t>
            </a:r>
            <a:r>
              <a:rPr lang="zh-CN" altLang="en-US" sz="2800" b="1" i="0" dirty="0">
                <a:solidFill>
                  <a:srgbClr val="191B1F"/>
                </a:solidFill>
                <a:effectLst/>
                <a:latin typeface="-apple-system"/>
              </a:rPr>
              <a:t>，有关系式：</a:t>
            </a:r>
            <a:endParaRPr lang="en-US" altLang="zh-CN" sz="2800" b="1" i="0" dirty="0">
              <a:solidFill>
                <a:srgbClr val="191B1F"/>
              </a:solidFill>
              <a:effectLst/>
              <a:latin typeface="-apple-system"/>
            </a:endParaRPr>
          </a:p>
        </p:txBody>
      </p:sp>
      <p:sp>
        <p:nvSpPr>
          <p:cNvPr id="2" name="文本框 1">
            <a:extLst>
              <a:ext uri="{FF2B5EF4-FFF2-40B4-BE49-F238E27FC236}">
                <a16:creationId xmlns:a16="http://schemas.microsoft.com/office/drawing/2014/main" id="{CBAA3589-1E35-0CC3-E035-04BC3512C044}"/>
              </a:ext>
            </a:extLst>
          </p:cNvPr>
          <p:cNvSpPr txBox="1"/>
          <p:nvPr/>
        </p:nvSpPr>
        <p:spPr>
          <a:xfrm>
            <a:off x="1952625" y="746619"/>
            <a:ext cx="9374505"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5</a:t>
            </a:r>
            <a:r>
              <a:rPr lang="zh-CN" altLang="en-US" sz="4000" dirty="0">
                <a:latin typeface="+mn-ea"/>
                <a:ea typeface="+mn-ea"/>
              </a:rPr>
              <a:t>：</a:t>
            </a:r>
            <a:r>
              <a:rPr lang="zh-CN" altLang="en-US" b="1" i="0" dirty="0">
                <a:solidFill>
                  <a:srgbClr val="191B1F"/>
                </a:solidFill>
                <a:effectLst/>
                <a:latin typeface="-apple-system"/>
              </a:rPr>
              <a:t>量子位</a:t>
            </a:r>
            <a:r>
              <a:rPr lang="zh-CN" altLang="en-US" b="1" dirty="0">
                <a:solidFill>
                  <a:srgbClr val="191B1F"/>
                </a:solidFill>
                <a:latin typeface="-apple-system"/>
              </a:rPr>
              <a:t>（</a:t>
            </a:r>
            <a:r>
              <a:rPr lang="en-US" altLang="zh-CN" b="1" i="0" dirty="0">
                <a:solidFill>
                  <a:srgbClr val="191B1F"/>
                </a:solidFill>
                <a:effectLst/>
                <a:latin typeface="-apple-system"/>
              </a:rPr>
              <a:t>Quantum bit</a:t>
            </a:r>
            <a:r>
              <a:rPr lang="zh-CN" altLang="en-US" b="1" i="0" dirty="0">
                <a:solidFill>
                  <a:srgbClr val="191B1F"/>
                </a:solidFill>
                <a:effectLst/>
                <a:latin typeface="-apple-system"/>
              </a:rPr>
              <a:t>）</a:t>
            </a:r>
          </a:p>
        </p:txBody>
      </p:sp>
      <p:pic>
        <p:nvPicPr>
          <p:cNvPr id="6" name="图片 5">
            <a:extLst>
              <a:ext uri="{FF2B5EF4-FFF2-40B4-BE49-F238E27FC236}">
                <a16:creationId xmlns:a16="http://schemas.microsoft.com/office/drawing/2014/main" id="{C7367699-AF71-719B-B2F3-5611F5631473}"/>
              </a:ext>
            </a:extLst>
          </p:cNvPr>
          <p:cNvPicPr>
            <a:picLocks noChangeAspect="1"/>
          </p:cNvPicPr>
          <p:nvPr/>
        </p:nvPicPr>
        <p:blipFill>
          <a:blip r:embed="rId2">
            <a:extLst>
              <a:ext uri="{28A0092B-C50C-407E-A947-70E740481C1C}">
                <a14:useLocalDpi xmlns:a14="http://schemas.microsoft.com/office/drawing/2010/main" val="0"/>
              </a:ext>
            </a:extLst>
          </a:blip>
          <a:srcRect b="53299"/>
          <a:stretch/>
        </p:blipFill>
        <p:spPr>
          <a:xfrm>
            <a:off x="720090" y="3246281"/>
            <a:ext cx="7962900" cy="791797"/>
          </a:xfrm>
          <a:prstGeom prst="rect">
            <a:avLst/>
          </a:prstGeom>
        </p:spPr>
      </p:pic>
      <p:pic>
        <p:nvPicPr>
          <p:cNvPr id="8" name="图片 7">
            <a:extLst>
              <a:ext uri="{FF2B5EF4-FFF2-40B4-BE49-F238E27FC236}">
                <a16:creationId xmlns:a16="http://schemas.microsoft.com/office/drawing/2014/main" id="{B5C52A71-7B5E-06A4-68F7-CBFD9FDBF746}"/>
              </a:ext>
            </a:extLst>
          </p:cNvPr>
          <p:cNvPicPr>
            <a:picLocks noChangeAspect="1"/>
          </p:cNvPicPr>
          <p:nvPr/>
        </p:nvPicPr>
        <p:blipFill>
          <a:blip r:embed="rId2">
            <a:extLst>
              <a:ext uri="{28A0092B-C50C-407E-A947-70E740481C1C}">
                <a14:useLocalDpi xmlns:a14="http://schemas.microsoft.com/office/drawing/2010/main" val="0"/>
              </a:ext>
            </a:extLst>
          </a:blip>
          <a:srcRect l="5359" t="44607" r="60622" b="8692"/>
          <a:stretch/>
        </p:blipFill>
        <p:spPr>
          <a:xfrm>
            <a:off x="8618220" y="3197524"/>
            <a:ext cx="2708910" cy="791797"/>
          </a:xfrm>
          <a:prstGeom prst="rect">
            <a:avLst/>
          </a:prstGeom>
        </p:spPr>
      </p:pic>
      <p:pic>
        <p:nvPicPr>
          <p:cNvPr id="11" name="图片 10">
            <a:extLst>
              <a:ext uri="{FF2B5EF4-FFF2-40B4-BE49-F238E27FC236}">
                <a16:creationId xmlns:a16="http://schemas.microsoft.com/office/drawing/2014/main" id="{D5DA04BF-A401-BE89-096C-38BECBED1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94" y="5385495"/>
            <a:ext cx="9702165" cy="1111465"/>
          </a:xfrm>
          <a:prstGeom prst="rect">
            <a:avLst/>
          </a:prstGeom>
        </p:spPr>
      </p:pic>
    </p:spTree>
    <p:extLst>
      <p:ext uri="{BB962C8B-B14F-4D97-AF65-F5344CB8AC3E}">
        <p14:creationId xmlns:p14="http://schemas.microsoft.com/office/powerpoint/2010/main" val="211961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ED801-5ED8-9BFD-3B5C-EAC05E8C3CA2}"/>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8C437453-D215-3745-8118-A66FA6D910FC}"/>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5074603A-7179-5F6E-98E9-B6DD144CA586}"/>
              </a:ext>
            </a:extLst>
          </p:cNvPr>
          <p:cNvSpPr txBox="1"/>
          <p:nvPr/>
        </p:nvSpPr>
        <p:spPr>
          <a:xfrm>
            <a:off x="720090" y="1823708"/>
            <a:ext cx="10241280" cy="4832092"/>
          </a:xfrm>
          <a:prstGeom prst="rect">
            <a:avLst/>
          </a:prstGeom>
          <a:noFill/>
        </p:spPr>
        <p:txBody>
          <a:bodyPr wrap="square">
            <a:spAutoFit/>
          </a:bodyPr>
          <a:lstStyle/>
          <a:p>
            <a:r>
              <a:rPr lang="zh-CN" altLang="en-US" sz="2800" b="1" i="0" dirty="0">
                <a:solidFill>
                  <a:srgbClr val="191B1F"/>
                </a:solidFill>
                <a:effectLst/>
                <a:latin typeface="-apple-system"/>
              </a:rPr>
              <a:t>酉矩阵</a:t>
            </a:r>
            <a:r>
              <a:rPr lang="en-US" altLang="zh-CN" sz="2800" dirty="0">
                <a:solidFill>
                  <a:srgbClr val="191B1F"/>
                </a:solidFill>
                <a:latin typeface="-apple-system"/>
              </a:rPr>
              <a:t>(unitary matrix)</a:t>
            </a:r>
            <a:r>
              <a:rPr lang="zh-CN" altLang="en-US" sz="2800" dirty="0">
                <a:solidFill>
                  <a:srgbClr val="191B1F"/>
                </a:solidFill>
                <a:latin typeface="-apple-system"/>
              </a:rPr>
              <a:t>：</a:t>
            </a:r>
            <a:endParaRPr lang="en-US" altLang="zh-CN" sz="2800" dirty="0">
              <a:solidFill>
                <a:srgbClr val="191B1F"/>
              </a:solidFill>
              <a:latin typeface="-apple-system"/>
            </a:endParaRPr>
          </a:p>
          <a:p>
            <a:r>
              <a:rPr lang="zh-CN" altLang="en-US" sz="2800" dirty="0">
                <a:solidFill>
                  <a:srgbClr val="191B1F"/>
                </a:solidFill>
                <a:latin typeface="-apple-system"/>
              </a:rPr>
              <a:t>上述的单位矩阵</a:t>
            </a:r>
            <a:r>
              <a:rPr lang="en-US" altLang="zh-CN" sz="2800" dirty="0">
                <a:solidFill>
                  <a:srgbClr val="191B1F"/>
                </a:solidFill>
                <a:latin typeface="-apple-system"/>
              </a:rPr>
              <a:t>I</a:t>
            </a:r>
            <a:r>
              <a:rPr lang="zh-CN" altLang="en-US" sz="2800" dirty="0">
                <a:solidFill>
                  <a:srgbClr val="191B1F"/>
                </a:solidFill>
                <a:latin typeface="-apple-system"/>
              </a:rPr>
              <a:t>就是指不做操作</a:t>
            </a:r>
            <a:endParaRPr lang="en-US" altLang="zh-CN" sz="2800" dirty="0">
              <a:solidFill>
                <a:srgbClr val="191B1F"/>
              </a:solidFill>
              <a:latin typeface="-apple-system"/>
            </a:endParaRPr>
          </a:p>
          <a:p>
            <a:r>
              <a:rPr lang="zh-CN" altLang="en-US" sz="2800" b="0" i="0" dirty="0">
                <a:solidFill>
                  <a:srgbClr val="191B1F"/>
                </a:solidFill>
                <a:effectLst/>
                <a:latin typeface="-apple-system"/>
              </a:rPr>
              <a:t>事实上，所有酉变换都是</a:t>
            </a:r>
            <a:r>
              <a:rPr lang="zh-CN" altLang="en-US" sz="2800" b="1" i="0" dirty="0">
                <a:solidFill>
                  <a:srgbClr val="191B1F"/>
                </a:solidFill>
                <a:effectLst/>
                <a:latin typeface="-apple-system"/>
              </a:rPr>
              <a:t>可逆</a:t>
            </a:r>
            <a:r>
              <a:rPr lang="zh-CN" altLang="en-US" sz="2800" b="0" i="0" dirty="0">
                <a:solidFill>
                  <a:srgbClr val="191B1F"/>
                </a:solidFill>
                <a:effectLst/>
                <a:latin typeface="-apple-system"/>
              </a:rPr>
              <a:t>的。这是因为酉矩阵的性质：若矩</a:t>
            </a:r>
            <a:r>
              <a:rPr lang="en-US" altLang="zh-CN" sz="2800" b="0" i="0" dirty="0">
                <a:solidFill>
                  <a:srgbClr val="191B1F"/>
                </a:solidFill>
                <a:effectLst/>
                <a:latin typeface="-apple-system"/>
              </a:rPr>
              <a:t>U</a:t>
            </a:r>
            <a:r>
              <a:rPr lang="zh-CN" altLang="en-US" sz="2800" b="0" i="0" dirty="0">
                <a:solidFill>
                  <a:srgbClr val="191B1F"/>
                </a:solidFill>
                <a:effectLst/>
                <a:latin typeface="-apple-system"/>
              </a:rPr>
              <a:t>是酉矩阵，那么</a:t>
            </a:r>
            <a:r>
              <a:rPr lang="en-US" altLang="zh-CN" sz="2800" b="0" i="0" dirty="0">
                <a:solidFill>
                  <a:srgbClr val="191B1F"/>
                </a:solidFill>
                <a:effectLst/>
                <a:latin typeface="-apple-system"/>
              </a:rPr>
              <a:t>UU†=I</a:t>
            </a:r>
            <a:r>
              <a:rPr lang="zh-CN" altLang="en-US" sz="2800" b="0" i="0" dirty="0">
                <a:solidFill>
                  <a:srgbClr val="191B1F"/>
                </a:solidFill>
                <a:effectLst/>
                <a:latin typeface="-apple-system"/>
              </a:rPr>
              <a:t>是总是成立的</a:t>
            </a:r>
            <a:r>
              <a:rPr lang="en-US" altLang="zh-CN" sz="2800" b="0" i="0" dirty="0">
                <a:solidFill>
                  <a:srgbClr val="191B1F"/>
                </a:solidFill>
                <a:effectLst/>
                <a:latin typeface="-apple-system"/>
              </a:rPr>
              <a:t>(U†</a:t>
            </a:r>
            <a:r>
              <a:rPr lang="zh-CN" altLang="en-US" sz="2800" b="0" i="0" dirty="0">
                <a:solidFill>
                  <a:srgbClr val="191B1F"/>
                </a:solidFill>
                <a:effectLst/>
                <a:latin typeface="-apple-system"/>
              </a:rPr>
              <a:t>则称作</a:t>
            </a:r>
            <a:r>
              <a:rPr lang="en-US" altLang="zh-CN" sz="2800" b="0" i="0" dirty="0">
                <a:solidFill>
                  <a:srgbClr val="191B1F"/>
                </a:solidFill>
                <a:effectLst/>
                <a:latin typeface="-apple-system"/>
              </a:rPr>
              <a:t>U</a:t>
            </a:r>
            <a:r>
              <a:rPr lang="zh-CN" altLang="en-US" sz="2800" b="0" i="0" dirty="0">
                <a:solidFill>
                  <a:srgbClr val="191B1F"/>
                </a:solidFill>
                <a:effectLst/>
                <a:latin typeface="-apple-system"/>
              </a:rPr>
              <a:t>的伴随矩阵</a:t>
            </a:r>
            <a:r>
              <a:rPr lang="en-US" altLang="zh-CN" sz="2800" b="0" i="0" dirty="0">
                <a:solidFill>
                  <a:srgbClr val="191B1F"/>
                </a:solidFill>
                <a:effectLst/>
                <a:latin typeface="-apple-system"/>
              </a:rPr>
              <a:t>)</a:t>
            </a:r>
          </a:p>
          <a:p>
            <a:r>
              <a:rPr lang="zh-CN" altLang="en-US" sz="2800" b="0" i="0" dirty="0">
                <a:solidFill>
                  <a:srgbClr val="191B1F"/>
                </a:solidFill>
                <a:effectLst/>
                <a:latin typeface="-apple-system"/>
              </a:rPr>
              <a:t>酉矩阵也可以对狄拉克符号作用，这样可以减少书写量，例如：</a:t>
            </a:r>
            <a:endParaRPr lang="en-US" altLang="zh-CN" sz="2800" b="0" i="0" dirty="0">
              <a:solidFill>
                <a:srgbClr val="191B1F"/>
              </a:solidFill>
              <a:effectLst/>
              <a:latin typeface="-apple-system"/>
            </a:endParaRPr>
          </a:p>
          <a:p>
            <a:endParaRPr lang="en-US" altLang="zh-CN" sz="2800" dirty="0">
              <a:solidFill>
                <a:srgbClr val="191B1F"/>
              </a:solidFill>
              <a:latin typeface="-apple-system"/>
            </a:endParaRPr>
          </a:p>
          <a:p>
            <a:endParaRPr lang="en-US" altLang="zh-CN" sz="2800" dirty="0">
              <a:solidFill>
                <a:srgbClr val="191B1F"/>
              </a:solidFill>
              <a:latin typeface="-apple-system"/>
            </a:endParaRPr>
          </a:p>
          <a:p>
            <a:endParaRPr lang="en-US" altLang="zh-CN" sz="2800" dirty="0">
              <a:solidFill>
                <a:srgbClr val="191B1F"/>
              </a:solidFill>
              <a:latin typeface="-apple-system"/>
            </a:endParaRPr>
          </a:p>
          <a:p>
            <a:r>
              <a:rPr lang="zh-CN" altLang="en-US" sz="2800" dirty="0">
                <a:solidFill>
                  <a:srgbClr val="191B1F"/>
                </a:solidFill>
                <a:latin typeface="-apple-system"/>
              </a:rPr>
              <a:t>可以改写为：</a:t>
            </a:r>
            <a:endParaRPr lang="en-US" altLang="zh-CN" sz="2800" dirty="0">
              <a:solidFill>
                <a:srgbClr val="191B1F"/>
              </a:solidFill>
              <a:latin typeface="-apple-system"/>
            </a:endParaRPr>
          </a:p>
          <a:p>
            <a:endParaRPr lang="en-US" altLang="zh-CN" sz="2800" dirty="0">
              <a:solidFill>
                <a:srgbClr val="191B1F"/>
              </a:solidFill>
              <a:latin typeface="-apple-system"/>
            </a:endParaRPr>
          </a:p>
          <a:p>
            <a:endParaRPr lang="en-US" altLang="zh-CN" sz="2800" b="0" i="0" dirty="0">
              <a:solidFill>
                <a:srgbClr val="191B1F"/>
              </a:solidFill>
              <a:effectLst/>
              <a:latin typeface="-apple-system"/>
            </a:endParaRPr>
          </a:p>
        </p:txBody>
      </p:sp>
      <p:sp>
        <p:nvSpPr>
          <p:cNvPr id="2" name="文本框 1">
            <a:extLst>
              <a:ext uri="{FF2B5EF4-FFF2-40B4-BE49-F238E27FC236}">
                <a16:creationId xmlns:a16="http://schemas.microsoft.com/office/drawing/2014/main" id="{FB76F130-04D7-C2A8-1B0F-60E359D81CDC}"/>
              </a:ext>
            </a:extLst>
          </p:cNvPr>
          <p:cNvSpPr txBox="1"/>
          <p:nvPr/>
        </p:nvSpPr>
        <p:spPr>
          <a:xfrm>
            <a:off x="1952625" y="746619"/>
            <a:ext cx="9374505"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latin typeface="+mn-ea"/>
                <a:ea typeface="+mn-ea"/>
              </a:rPr>
              <a:t>量子计算基础知识</a:t>
            </a:r>
            <a:r>
              <a:rPr lang="en-US" altLang="zh-CN" sz="4000" dirty="0">
                <a:latin typeface="+mn-ea"/>
                <a:ea typeface="+mn-ea"/>
              </a:rPr>
              <a:t>5</a:t>
            </a:r>
            <a:r>
              <a:rPr lang="zh-CN" altLang="en-US" sz="4000" dirty="0">
                <a:latin typeface="+mn-ea"/>
                <a:ea typeface="+mn-ea"/>
              </a:rPr>
              <a:t>：</a:t>
            </a:r>
            <a:r>
              <a:rPr lang="zh-CN" altLang="en-US" b="1" i="0" dirty="0">
                <a:solidFill>
                  <a:srgbClr val="191B1F"/>
                </a:solidFill>
                <a:effectLst/>
                <a:latin typeface="-apple-system"/>
              </a:rPr>
              <a:t>量子位</a:t>
            </a:r>
            <a:r>
              <a:rPr lang="zh-CN" altLang="en-US" b="1" dirty="0">
                <a:solidFill>
                  <a:srgbClr val="191B1F"/>
                </a:solidFill>
                <a:latin typeface="-apple-system"/>
              </a:rPr>
              <a:t>（</a:t>
            </a:r>
            <a:r>
              <a:rPr lang="en-US" altLang="zh-CN" b="1" i="0" dirty="0">
                <a:solidFill>
                  <a:srgbClr val="191B1F"/>
                </a:solidFill>
                <a:effectLst/>
                <a:latin typeface="-apple-system"/>
              </a:rPr>
              <a:t>Quantum bit</a:t>
            </a:r>
            <a:r>
              <a:rPr lang="zh-CN" altLang="en-US" b="1" i="0" dirty="0">
                <a:solidFill>
                  <a:srgbClr val="191B1F"/>
                </a:solidFill>
                <a:effectLst/>
                <a:latin typeface="-apple-system"/>
              </a:rPr>
              <a:t>）</a:t>
            </a:r>
          </a:p>
        </p:txBody>
      </p:sp>
      <p:pic>
        <p:nvPicPr>
          <p:cNvPr id="5" name="图片 4">
            <a:extLst>
              <a:ext uri="{FF2B5EF4-FFF2-40B4-BE49-F238E27FC236}">
                <a16:creationId xmlns:a16="http://schemas.microsoft.com/office/drawing/2014/main" id="{39A4B063-6F25-B9CF-DE49-CAE1295F1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 y="4164536"/>
            <a:ext cx="7387300" cy="1058974"/>
          </a:xfrm>
          <a:prstGeom prst="rect">
            <a:avLst/>
          </a:prstGeom>
        </p:spPr>
      </p:pic>
      <p:pic>
        <p:nvPicPr>
          <p:cNvPr id="9" name="图片 8">
            <a:extLst>
              <a:ext uri="{FF2B5EF4-FFF2-40B4-BE49-F238E27FC236}">
                <a16:creationId xmlns:a16="http://schemas.microsoft.com/office/drawing/2014/main" id="{AB9ADCDC-EF22-494D-3899-BEC834B2D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97" y="5774055"/>
            <a:ext cx="6931286" cy="643890"/>
          </a:xfrm>
          <a:prstGeom prst="rect">
            <a:avLst/>
          </a:prstGeom>
        </p:spPr>
      </p:pic>
    </p:spTree>
    <p:extLst>
      <p:ext uri="{BB962C8B-B14F-4D97-AF65-F5344CB8AC3E}">
        <p14:creationId xmlns:p14="http://schemas.microsoft.com/office/powerpoint/2010/main" val="201995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25625" y="76771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量子纠缠</a:t>
            </a:r>
            <a:endParaRPr lang="en-US" altLang="zh-CN" dirty="0"/>
          </a:p>
        </p:txBody>
      </p:sp>
      <p:sp>
        <p:nvSpPr>
          <p:cNvPr id="4" name="矩形 3"/>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32" name="文本框 31"/>
          <p:cNvSpPr txBox="1"/>
          <p:nvPr/>
        </p:nvSpPr>
        <p:spPr>
          <a:xfrm>
            <a:off x="925830" y="1882140"/>
            <a:ext cx="10481310" cy="4971426"/>
          </a:xfrm>
          <a:prstGeom prst="rect">
            <a:avLst/>
          </a:prstGeom>
          <a:noFill/>
        </p:spPr>
        <p:txBody>
          <a:bodyPr wrap="square" rtlCol="0">
            <a:spAutoFit/>
          </a:bodyPr>
          <a:lstStyle/>
          <a:p>
            <a:pPr algn="l"/>
            <a:r>
              <a:rPr lang="en-US" altLang="zh-CN" sz="2800" i="0" dirty="0">
                <a:solidFill>
                  <a:schemeClr val="accent3"/>
                </a:solidFill>
                <a:effectLst/>
                <a:latin typeface="+mn-ea"/>
              </a:rPr>
              <a:t>1935</a:t>
            </a:r>
            <a:r>
              <a:rPr lang="zh-CN" altLang="en-US" sz="2800" i="0" dirty="0">
                <a:solidFill>
                  <a:schemeClr val="accent3"/>
                </a:solidFill>
                <a:effectLst/>
                <a:latin typeface="+mn-ea"/>
              </a:rPr>
              <a:t>年 阿尔伯特</a:t>
            </a:r>
            <a:r>
              <a:rPr lang="en-US" altLang="zh-CN" sz="2800" i="0" dirty="0">
                <a:solidFill>
                  <a:schemeClr val="accent3"/>
                </a:solidFill>
                <a:effectLst/>
                <a:latin typeface="+mn-ea"/>
              </a:rPr>
              <a:t>·</a:t>
            </a:r>
            <a:r>
              <a:rPr lang="zh-CN" altLang="en-US" sz="2800" i="0" dirty="0">
                <a:solidFill>
                  <a:schemeClr val="accent3"/>
                </a:solidFill>
                <a:effectLst/>
                <a:latin typeface="+mn-ea"/>
              </a:rPr>
              <a:t>爱因斯坦、鲍里斯</a:t>
            </a:r>
            <a:r>
              <a:rPr lang="en-US" altLang="zh-CN" sz="2800" i="0" dirty="0">
                <a:solidFill>
                  <a:schemeClr val="accent3"/>
                </a:solidFill>
                <a:effectLst/>
                <a:latin typeface="+mn-ea"/>
              </a:rPr>
              <a:t>·</a:t>
            </a:r>
            <a:r>
              <a:rPr lang="zh-CN" altLang="en-US" sz="2800" i="0" dirty="0">
                <a:solidFill>
                  <a:schemeClr val="accent3"/>
                </a:solidFill>
                <a:effectLst/>
                <a:latin typeface="+mn-ea"/>
              </a:rPr>
              <a:t>波多尔斯基 和 </a:t>
            </a:r>
            <a:r>
              <a:rPr lang="zh-CN" altLang="en-US" sz="2800" dirty="0">
                <a:solidFill>
                  <a:schemeClr val="accent3"/>
                </a:solidFill>
                <a:latin typeface="+mn-ea"/>
              </a:rPr>
              <a:t>纳森</a:t>
            </a:r>
            <a:r>
              <a:rPr lang="en-US" altLang="zh-CN" sz="2800" dirty="0">
                <a:solidFill>
                  <a:schemeClr val="accent3"/>
                </a:solidFill>
                <a:latin typeface="+mn-ea"/>
              </a:rPr>
              <a:t>·</a:t>
            </a:r>
            <a:r>
              <a:rPr lang="zh-CN" altLang="en-US" sz="2800" dirty="0">
                <a:solidFill>
                  <a:schemeClr val="accent3"/>
                </a:solidFill>
                <a:latin typeface="+mn-ea"/>
              </a:rPr>
              <a:t>罗森</a:t>
            </a:r>
            <a:r>
              <a:rPr lang="zh-CN" altLang="en-US" sz="2800" i="0" dirty="0">
                <a:solidFill>
                  <a:schemeClr val="accent3"/>
                </a:solidFill>
                <a:effectLst/>
                <a:latin typeface="+mn-ea"/>
              </a:rPr>
              <a:t> 发表了一篇论文，强调了</a:t>
            </a:r>
            <a:r>
              <a:rPr lang="zh-CN" altLang="en-US" sz="2800" b="1" dirty="0">
                <a:solidFill>
                  <a:schemeClr val="accent3"/>
                </a:solidFill>
                <a:latin typeface="+mn-ea"/>
              </a:rPr>
              <a:t>量子叠加</a:t>
            </a:r>
            <a:r>
              <a:rPr lang="zh-CN" altLang="en-US" sz="2800" i="0" dirty="0">
                <a:solidFill>
                  <a:schemeClr val="accent3"/>
                </a:solidFill>
                <a:effectLst/>
                <a:latin typeface="+mn-ea"/>
              </a:rPr>
              <a:t>的反直觉性质，并认为量子力学提供的物理现实描述是不完整的</a:t>
            </a:r>
          </a:p>
          <a:p>
            <a:pPr algn="l"/>
            <a:r>
              <a:rPr lang="en-US" altLang="zh-CN" sz="2800" i="0" dirty="0">
                <a:solidFill>
                  <a:schemeClr val="accent3"/>
                </a:solidFill>
                <a:effectLst/>
                <a:latin typeface="+mn-ea"/>
              </a:rPr>
              <a:t>1935</a:t>
            </a:r>
            <a:r>
              <a:rPr lang="zh-CN" altLang="en-US" sz="2800" i="0" dirty="0">
                <a:solidFill>
                  <a:schemeClr val="accent3"/>
                </a:solidFill>
                <a:effectLst/>
                <a:latin typeface="+mn-ea"/>
              </a:rPr>
              <a:t>年 薛定谔与爱因斯坦讨论量子叠加问题，并对量子力学的哥本哈根诠释进行了批判，提出了一个思想实验</a:t>
            </a:r>
            <a:r>
              <a:rPr lang="zh-CN" altLang="en-US" sz="2800" b="1" i="0" dirty="0">
                <a:solidFill>
                  <a:schemeClr val="accent3"/>
                </a:solidFill>
                <a:effectLst/>
                <a:latin typeface="+mn-ea"/>
              </a:rPr>
              <a:t>“</a:t>
            </a:r>
            <a:r>
              <a:rPr lang="zh-CN" altLang="en-US" sz="2800" b="1" dirty="0">
                <a:solidFill>
                  <a:schemeClr val="accent3"/>
                </a:solidFill>
                <a:latin typeface="+mn-ea"/>
              </a:rPr>
              <a:t>薛定谔的猫</a:t>
            </a:r>
            <a:r>
              <a:rPr lang="zh-CN" altLang="en-US" sz="2800" b="1" i="0" dirty="0">
                <a:solidFill>
                  <a:schemeClr val="accent3"/>
                </a:solidFill>
                <a:effectLst/>
                <a:latin typeface="+mn-ea"/>
              </a:rPr>
              <a:t>”</a:t>
            </a:r>
            <a:r>
              <a:rPr lang="zh-CN" altLang="en-US" sz="2800" i="0" dirty="0">
                <a:solidFill>
                  <a:schemeClr val="accent3"/>
                </a:solidFill>
                <a:effectLst/>
                <a:latin typeface="+mn-ea"/>
              </a:rPr>
              <a:t>，薛定谔还创造了</a:t>
            </a:r>
            <a:r>
              <a:rPr lang="zh-CN" altLang="en-US" sz="2800" b="1" i="0" dirty="0">
                <a:solidFill>
                  <a:schemeClr val="accent3"/>
                </a:solidFill>
                <a:effectLst/>
                <a:latin typeface="+mn-ea"/>
              </a:rPr>
              <a:t>“量子纠缠”</a:t>
            </a:r>
            <a:r>
              <a:rPr lang="zh-CN" altLang="en-US" sz="2800" i="0" dirty="0">
                <a:solidFill>
                  <a:schemeClr val="accent3"/>
                </a:solidFill>
                <a:effectLst/>
                <a:latin typeface="+mn-ea"/>
              </a:rPr>
              <a:t>这一术语</a:t>
            </a:r>
          </a:p>
          <a:p>
            <a:pPr algn="l"/>
            <a:r>
              <a:rPr lang="en-US" altLang="zh-CN" sz="2800" i="0" dirty="0">
                <a:solidFill>
                  <a:schemeClr val="accent3"/>
                </a:solidFill>
                <a:effectLst/>
                <a:latin typeface="+mn-ea"/>
              </a:rPr>
              <a:t>1947</a:t>
            </a:r>
            <a:r>
              <a:rPr lang="zh-CN" altLang="en-US" sz="2800" i="0" dirty="0">
                <a:solidFill>
                  <a:schemeClr val="accent3"/>
                </a:solidFill>
                <a:effectLst/>
                <a:latin typeface="+mn-ea"/>
              </a:rPr>
              <a:t>年 爱因斯坦 在写给马克斯</a:t>
            </a:r>
            <a:r>
              <a:rPr lang="en-US" altLang="zh-CN" sz="2800" i="0" dirty="0">
                <a:solidFill>
                  <a:schemeClr val="accent3"/>
                </a:solidFill>
                <a:effectLst/>
                <a:latin typeface="+mn-ea"/>
              </a:rPr>
              <a:t>·</a:t>
            </a:r>
            <a:r>
              <a:rPr lang="zh-CN" altLang="en-US" sz="2800" i="0" dirty="0">
                <a:solidFill>
                  <a:schemeClr val="accent3"/>
                </a:solidFill>
                <a:effectLst/>
                <a:latin typeface="+mn-ea"/>
              </a:rPr>
              <a:t>玻恩的信中首次将</a:t>
            </a:r>
            <a:r>
              <a:rPr lang="zh-CN" altLang="en-US" sz="2800" dirty="0">
                <a:solidFill>
                  <a:schemeClr val="accent3"/>
                </a:solidFill>
                <a:latin typeface="+mn-ea"/>
              </a:rPr>
              <a:t>量子纠缠</a:t>
            </a:r>
            <a:r>
              <a:rPr lang="zh-CN" altLang="en-US" sz="2800" i="0" dirty="0">
                <a:solidFill>
                  <a:schemeClr val="accent3"/>
                </a:solidFill>
                <a:effectLst/>
                <a:latin typeface="+mn-ea"/>
              </a:rPr>
              <a:t>称为“鬼魅般的</a:t>
            </a:r>
            <a:r>
              <a:rPr lang="zh-CN" altLang="en-US" sz="2800" b="1" i="0" dirty="0">
                <a:solidFill>
                  <a:schemeClr val="accent3"/>
                </a:solidFill>
                <a:effectLst/>
                <a:latin typeface="+mn-ea"/>
              </a:rPr>
              <a:t>超距作用</a:t>
            </a:r>
            <a:r>
              <a:rPr lang="zh-CN" altLang="en-US" sz="2800" i="0" dirty="0">
                <a:solidFill>
                  <a:schemeClr val="accent3"/>
                </a:solidFill>
                <a:effectLst/>
                <a:latin typeface="+mn-ea"/>
              </a:rPr>
              <a:t>”</a:t>
            </a:r>
            <a:endParaRPr lang="en-US" altLang="zh-CN" sz="2800" i="0" dirty="0">
              <a:solidFill>
                <a:schemeClr val="accent3"/>
              </a:solidFill>
              <a:effectLst/>
              <a:latin typeface="+mn-ea"/>
            </a:endParaRPr>
          </a:p>
          <a:p>
            <a:pPr algn="l"/>
            <a:endParaRPr lang="en-US" altLang="zh-CN" sz="2800" dirty="0">
              <a:solidFill>
                <a:schemeClr val="accent3"/>
              </a:solidFill>
              <a:latin typeface="+mn-ea"/>
            </a:endParaRPr>
          </a:p>
          <a:p>
            <a:pPr algn="l"/>
            <a:r>
              <a:rPr lang="zh-CN" altLang="en-US" sz="2800" dirty="0">
                <a:solidFill>
                  <a:schemeClr val="accent3"/>
                </a:solidFill>
                <a:latin typeface="+mn-ea"/>
              </a:rPr>
              <a:t>关于量子纠缠的相关内容稍后由朱奕涵向大家介绍</a:t>
            </a:r>
            <a:endParaRPr lang="zh-CN" altLang="en-US" sz="2800" i="0" dirty="0">
              <a:solidFill>
                <a:schemeClr val="accent3"/>
              </a:solidFill>
              <a:effectLst/>
              <a:latin typeface="+mn-ea"/>
            </a:endParaRPr>
          </a:p>
          <a:p>
            <a:pPr lvl="0" algn="l">
              <a:lnSpc>
                <a:spcPct val="150000"/>
              </a:lnSpc>
              <a:buClrTx/>
              <a:buSzTx/>
              <a:buFontTx/>
            </a:pPr>
            <a:r>
              <a:rPr lang="zh-CN" altLang="en-US" sz="2800" dirty="0">
                <a:solidFill>
                  <a:schemeClr val="accent3"/>
                </a:solidFill>
                <a:latin typeface="+mn-ea"/>
                <a:cs typeface="+mn-lt"/>
                <a:sym typeface="+mn-ea"/>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4F873-52C7-41A0-AC82-543FEADF9215}"/>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BB4EF0EF-CB53-F0B8-4710-6EE3727356C7}"/>
              </a:ext>
            </a:extLst>
          </p:cNvPr>
          <p:cNvSpPr txBox="1"/>
          <p:nvPr/>
        </p:nvSpPr>
        <p:spPr>
          <a:xfrm>
            <a:off x="1825625" y="634539"/>
            <a:ext cx="7171690" cy="988347"/>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400" dirty="0"/>
              <a:t>量子计算</a:t>
            </a:r>
            <a:endParaRPr lang="en-US" altLang="zh-CN" sz="4400" dirty="0"/>
          </a:p>
        </p:txBody>
      </p:sp>
      <p:sp>
        <p:nvSpPr>
          <p:cNvPr id="4" name="矩形 3">
            <a:extLst>
              <a:ext uri="{FF2B5EF4-FFF2-40B4-BE49-F238E27FC236}">
                <a16:creationId xmlns:a16="http://schemas.microsoft.com/office/drawing/2014/main" id="{CF7E5056-FC5B-DC8C-2225-EC8B191D5EA6}"/>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32" name="文本框 31">
            <a:extLst>
              <a:ext uri="{FF2B5EF4-FFF2-40B4-BE49-F238E27FC236}">
                <a16:creationId xmlns:a16="http://schemas.microsoft.com/office/drawing/2014/main" id="{6E08F738-CDDA-C723-4D38-D683752117D9}"/>
              </a:ext>
            </a:extLst>
          </p:cNvPr>
          <p:cNvSpPr txBox="1"/>
          <p:nvPr/>
        </p:nvSpPr>
        <p:spPr>
          <a:xfrm>
            <a:off x="525780" y="1173479"/>
            <a:ext cx="11189970" cy="638719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solidFill>
                  <a:schemeClr val="accent3"/>
                </a:solidFill>
                <a:latin typeface="Arial" panose="020B0604020202020204" pitchFamily="34" charset="0"/>
              </a:rPr>
              <a:t>什么是</a:t>
            </a:r>
            <a:r>
              <a:rPr lang="zh-CN" altLang="en-US" sz="2800" b="1" dirty="0">
                <a:solidFill>
                  <a:schemeClr val="accent3"/>
                </a:solidFill>
                <a:latin typeface="Arial" panose="020B0604020202020204" pitchFamily="34" charset="0"/>
              </a:rPr>
              <a:t>量子计算</a:t>
            </a:r>
            <a:endParaRPr kumimoji="0" lang="zh-CN" altLang="zh-CN" sz="2800" b="1" i="0" u="none" strike="noStrike" cap="none" normalizeH="0" baseline="0" dirty="0">
              <a:ln>
                <a:noFill/>
              </a:ln>
              <a:solidFill>
                <a:schemeClr val="accent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经典计算使用2进制的数字电子方式进行运算，而二进制总是处于0或1的确定状态。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量子计算和现有的计算模式完全不同，它借助量子力学的叠加特性，能够实现计算状态的叠加，它不仅包含0和1，还包含0和1同时存在的叠加态。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普通计算机中的2位寄存器在某一时间仅能存储4个二进制数（00、01、10、11）中的一个，而量子计算机中的2位量子位寄存器可同时存储这四种状态的叠加状态。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l"/>
            <a:endParaRPr lang="zh-CN" altLang="en-US" sz="2800" b="0" i="0" dirty="0">
              <a:solidFill>
                <a:srgbClr val="191B1F"/>
              </a:solidFill>
              <a:effectLst/>
              <a:latin typeface="-apple-system"/>
            </a:endParaRPr>
          </a:p>
          <a:p>
            <a:pPr lvl="0" algn="l">
              <a:lnSpc>
                <a:spcPct val="150000"/>
              </a:lnSpc>
              <a:buClrTx/>
              <a:buSzTx/>
              <a:buFontTx/>
            </a:pPr>
            <a:r>
              <a:rPr lang="zh-CN" altLang="en-US" sz="2800" dirty="0">
                <a:solidFill>
                  <a:schemeClr val="accent4"/>
                </a:solidFill>
                <a:latin typeface="+mn-ea"/>
                <a:cs typeface="+mn-lt"/>
                <a:sym typeface="+mn-ea"/>
              </a:rPr>
              <a:t> </a:t>
            </a:r>
          </a:p>
        </p:txBody>
      </p:sp>
    </p:spTree>
    <p:extLst>
      <p:ext uri="{BB962C8B-B14F-4D97-AF65-F5344CB8AC3E}">
        <p14:creationId xmlns:p14="http://schemas.microsoft.com/office/powerpoint/2010/main" val="387745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41551-5070-D348-9732-52E56997BB66}"/>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8AF522EE-6831-0466-EE84-1C128B24278F}"/>
              </a:ext>
            </a:extLst>
          </p:cNvPr>
          <p:cNvSpPr txBox="1"/>
          <p:nvPr/>
        </p:nvSpPr>
        <p:spPr>
          <a:xfrm>
            <a:off x="1844414" y="76771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量子计算：证明可行性</a:t>
            </a:r>
            <a:endParaRPr lang="en-US" altLang="zh-CN" dirty="0"/>
          </a:p>
        </p:txBody>
      </p:sp>
      <p:sp>
        <p:nvSpPr>
          <p:cNvPr id="4" name="矩形 3">
            <a:extLst>
              <a:ext uri="{FF2B5EF4-FFF2-40B4-BE49-F238E27FC236}">
                <a16:creationId xmlns:a16="http://schemas.microsoft.com/office/drawing/2014/main" id="{C53AC616-6740-B6A3-2136-B5F1CB2A9235}"/>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32" name="文本框 31">
            <a:extLst>
              <a:ext uri="{FF2B5EF4-FFF2-40B4-BE49-F238E27FC236}">
                <a16:creationId xmlns:a16="http://schemas.microsoft.com/office/drawing/2014/main" id="{4CA26408-9AE9-3100-C75E-14E6CD23CD65}"/>
              </a:ext>
            </a:extLst>
          </p:cNvPr>
          <p:cNvSpPr txBox="1"/>
          <p:nvPr/>
        </p:nvSpPr>
        <p:spPr>
          <a:xfrm>
            <a:off x="594360" y="1710689"/>
            <a:ext cx="10012680" cy="3678764"/>
          </a:xfrm>
          <a:prstGeom prst="rect">
            <a:avLst/>
          </a:prstGeom>
          <a:noFill/>
        </p:spPr>
        <p:txBody>
          <a:bodyPr wrap="square" rtlCol="0">
            <a:spAutoFit/>
          </a:bodyPr>
          <a:lstStyle/>
          <a:p>
            <a:pPr algn="l"/>
            <a:r>
              <a:rPr lang="en-US" altLang="zh-CN" sz="2800" i="0" dirty="0">
                <a:solidFill>
                  <a:schemeClr val="accent3"/>
                </a:solidFill>
                <a:effectLst/>
                <a:latin typeface="-apple-system"/>
              </a:rPr>
              <a:t>1976</a:t>
            </a:r>
            <a:r>
              <a:rPr lang="zh-CN" altLang="en-US" sz="2800" i="0" dirty="0">
                <a:solidFill>
                  <a:schemeClr val="accent3"/>
                </a:solidFill>
                <a:effectLst/>
                <a:latin typeface="-apple-system"/>
              </a:rPr>
              <a:t>年 当时就读于</a:t>
            </a:r>
            <a:r>
              <a:rPr lang="zh-CN" altLang="en-US" sz="2800" dirty="0">
                <a:solidFill>
                  <a:schemeClr val="accent3"/>
                </a:solidFill>
                <a:latin typeface="-apple-system"/>
              </a:rPr>
              <a:t>哥白尼</a:t>
            </a:r>
            <a:r>
              <a:rPr lang="zh-CN" altLang="en-US" sz="2800" i="0" dirty="0">
                <a:solidFill>
                  <a:schemeClr val="accent3"/>
                </a:solidFill>
                <a:effectLst/>
                <a:latin typeface="-apple-system"/>
              </a:rPr>
              <a:t>大学的 罗曼</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斯坦尼斯瓦夫</a:t>
            </a:r>
            <a:r>
              <a:rPr lang="en-US" altLang="zh-CN" sz="2800" i="0" dirty="0">
                <a:solidFill>
                  <a:schemeClr val="accent3"/>
                </a:solidFill>
                <a:effectLst/>
                <a:latin typeface="-apple-system"/>
              </a:rPr>
              <a:t>·</a:t>
            </a:r>
            <a:r>
              <a:rPr lang="zh-CN" altLang="en-US" sz="2800" dirty="0">
                <a:solidFill>
                  <a:schemeClr val="accent3"/>
                </a:solidFill>
                <a:latin typeface="-apple-system"/>
              </a:rPr>
              <a:t>英伽登</a:t>
            </a:r>
            <a:r>
              <a:rPr lang="en-US" altLang="zh-CN" sz="2800" i="0" dirty="0">
                <a:solidFill>
                  <a:schemeClr val="accent3"/>
                </a:solidFill>
                <a:effectLst/>
                <a:latin typeface="-apple-system"/>
              </a:rPr>
              <a:t>(Roman </a:t>
            </a:r>
            <a:r>
              <a:rPr lang="en-US" altLang="zh-CN" sz="2800" i="0" dirty="0" err="1">
                <a:solidFill>
                  <a:schemeClr val="accent3"/>
                </a:solidFill>
                <a:effectLst/>
                <a:latin typeface="-apple-system"/>
              </a:rPr>
              <a:t>Stanistaw</a:t>
            </a:r>
            <a:r>
              <a:rPr lang="en-US" altLang="zh-CN" sz="2800" i="0" dirty="0">
                <a:solidFill>
                  <a:schemeClr val="accent3"/>
                </a:solidFill>
                <a:effectLst/>
                <a:latin typeface="-apple-system"/>
              </a:rPr>
              <a:t> </a:t>
            </a:r>
            <a:r>
              <a:rPr lang="en-US" altLang="zh-CN" sz="2800" i="0" dirty="0" err="1">
                <a:solidFill>
                  <a:schemeClr val="accent3"/>
                </a:solidFill>
                <a:effectLst/>
                <a:latin typeface="-apple-system"/>
              </a:rPr>
              <a:t>Ingarden</a:t>
            </a:r>
            <a:r>
              <a:rPr lang="en-US" altLang="zh-CN" sz="2800" i="0" dirty="0">
                <a:solidFill>
                  <a:schemeClr val="accent3"/>
                </a:solidFill>
                <a:effectLst/>
                <a:latin typeface="-apple-system"/>
              </a:rPr>
              <a:t>) </a:t>
            </a:r>
            <a:r>
              <a:rPr lang="zh-CN" altLang="en-US" sz="2800" i="0" dirty="0">
                <a:solidFill>
                  <a:schemeClr val="accent3"/>
                </a:solidFill>
                <a:effectLst/>
                <a:latin typeface="-apple-system"/>
              </a:rPr>
              <a:t>发表了一篇题为</a:t>
            </a:r>
            <a:r>
              <a:rPr lang="en-US" altLang="zh-CN" sz="2800" i="0" dirty="0">
                <a:solidFill>
                  <a:schemeClr val="accent3"/>
                </a:solidFill>
                <a:effectLst/>
                <a:latin typeface="-apple-system"/>
              </a:rPr>
              <a:t>《</a:t>
            </a:r>
            <a:r>
              <a:rPr lang="zh-CN" altLang="en-US" sz="2800" b="1" dirty="0">
                <a:solidFill>
                  <a:schemeClr val="accent3"/>
                </a:solidFill>
                <a:latin typeface="-apple-system"/>
              </a:rPr>
              <a:t>量子信息论</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的开创性论文，成为首批尝试创建量子信息理论者之一</a:t>
            </a:r>
          </a:p>
          <a:p>
            <a:pPr algn="l"/>
            <a:r>
              <a:rPr lang="en-US" altLang="zh-CN" sz="2800" i="0" dirty="0">
                <a:solidFill>
                  <a:schemeClr val="accent3"/>
                </a:solidFill>
                <a:effectLst/>
                <a:latin typeface="-apple-system"/>
              </a:rPr>
              <a:t>1980</a:t>
            </a:r>
            <a:r>
              <a:rPr lang="zh-CN" altLang="en-US" sz="2800" i="0" dirty="0">
                <a:solidFill>
                  <a:schemeClr val="accent3"/>
                </a:solidFill>
                <a:effectLst/>
                <a:latin typeface="-apple-system"/>
              </a:rPr>
              <a:t>年 美国</a:t>
            </a:r>
            <a:r>
              <a:rPr lang="zh-CN" altLang="en-US" sz="2800" dirty="0">
                <a:solidFill>
                  <a:schemeClr val="accent3"/>
                </a:solidFill>
                <a:latin typeface="-apple-system"/>
              </a:rPr>
              <a:t>阿贡国家实验室</a:t>
            </a:r>
            <a:r>
              <a:rPr lang="zh-CN" altLang="en-US" sz="2800" i="0" dirty="0">
                <a:solidFill>
                  <a:schemeClr val="accent3"/>
                </a:solidFill>
                <a:effectLst/>
                <a:latin typeface="-apple-system"/>
              </a:rPr>
              <a:t>的 保罗</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贝尼奥夫 </a:t>
            </a:r>
            <a:r>
              <a:rPr lang="en-US" altLang="zh-CN" sz="2800" i="0" dirty="0">
                <a:solidFill>
                  <a:schemeClr val="accent3"/>
                </a:solidFill>
                <a:effectLst/>
                <a:latin typeface="-apple-system"/>
              </a:rPr>
              <a:t>(Paul Benioff) </a:t>
            </a:r>
            <a:r>
              <a:rPr lang="zh-CN" altLang="en-US" sz="2800" i="0" dirty="0">
                <a:solidFill>
                  <a:schemeClr val="accent3"/>
                </a:solidFill>
                <a:effectLst/>
                <a:latin typeface="-apple-system"/>
              </a:rPr>
              <a:t>发表了一篇论文，描述了</a:t>
            </a:r>
            <a:r>
              <a:rPr lang="zh-CN" altLang="en-US" sz="2800" dirty="0">
                <a:solidFill>
                  <a:schemeClr val="accent3"/>
                </a:solidFill>
                <a:latin typeface="-apple-system"/>
              </a:rPr>
              <a:t>图灵机</a:t>
            </a:r>
            <a:r>
              <a:rPr lang="zh-CN" altLang="en-US" sz="2800" i="0" dirty="0">
                <a:solidFill>
                  <a:schemeClr val="accent3"/>
                </a:solidFill>
                <a:effectLst/>
                <a:latin typeface="-apple-system"/>
              </a:rPr>
              <a:t>或经典计算机的</a:t>
            </a:r>
            <a:r>
              <a:rPr lang="zh-CN" altLang="en-US" sz="2800" b="1" i="0" dirty="0">
                <a:solidFill>
                  <a:schemeClr val="accent3"/>
                </a:solidFill>
                <a:effectLst/>
                <a:latin typeface="-apple-system"/>
              </a:rPr>
              <a:t>量子力学</a:t>
            </a:r>
            <a:r>
              <a:rPr lang="zh-CN" altLang="en-US" sz="2800" b="1" dirty="0">
                <a:solidFill>
                  <a:schemeClr val="accent3"/>
                </a:solidFill>
                <a:latin typeface="-apple-system"/>
              </a:rPr>
              <a:t>哈密顿量</a:t>
            </a:r>
            <a:r>
              <a:rPr lang="zh-CN" altLang="en-US" sz="2800" b="1" i="0" dirty="0">
                <a:solidFill>
                  <a:schemeClr val="accent3"/>
                </a:solidFill>
                <a:effectLst/>
                <a:latin typeface="-apple-system"/>
              </a:rPr>
              <a:t>模型</a:t>
            </a:r>
            <a:r>
              <a:rPr lang="zh-CN" altLang="en-US" sz="2800" i="0" dirty="0">
                <a:solidFill>
                  <a:schemeClr val="accent3"/>
                </a:solidFill>
                <a:effectLst/>
                <a:latin typeface="-apple-system"/>
              </a:rPr>
              <a:t>，首次证明了量子计算的可能性</a:t>
            </a:r>
            <a:endParaRPr lang="en-US" altLang="zh-CN" sz="2800" i="0" dirty="0">
              <a:solidFill>
                <a:schemeClr val="accent3"/>
              </a:solidFill>
              <a:effectLst/>
              <a:latin typeface="-apple-system"/>
            </a:endParaRPr>
          </a:p>
          <a:p>
            <a:pPr algn="l"/>
            <a:endParaRPr lang="zh-CN" altLang="en-US" sz="2800" b="0" i="0" dirty="0">
              <a:solidFill>
                <a:srgbClr val="191B1F"/>
              </a:solidFill>
              <a:effectLst/>
              <a:latin typeface="-apple-system"/>
            </a:endParaRPr>
          </a:p>
          <a:p>
            <a:pPr lvl="0" algn="l">
              <a:lnSpc>
                <a:spcPct val="150000"/>
              </a:lnSpc>
              <a:buClrTx/>
              <a:buSzTx/>
              <a:buFontTx/>
            </a:pPr>
            <a:r>
              <a:rPr lang="zh-CN" altLang="en-US" sz="2800" dirty="0">
                <a:solidFill>
                  <a:schemeClr val="accent4"/>
                </a:solidFill>
                <a:latin typeface="+mn-ea"/>
                <a:cs typeface="+mn-lt"/>
                <a:sym typeface="+mn-ea"/>
              </a:rPr>
              <a:t> </a:t>
            </a:r>
          </a:p>
        </p:txBody>
      </p:sp>
      <p:pic>
        <p:nvPicPr>
          <p:cNvPr id="3" name="图片 2">
            <a:extLst>
              <a:ext uri="{FF2B5EF4-FFF2-40B4-BE49-F238E27FC236}">
                <a16:creationId xmlns:a16="http://schemas.microsoft.com/office/drawing/2014/main" id="{298D7EAB-DF88-7A91-F68E-B0EFF27AE2BC}"/>
              </a:ext>
            </a:extLst>
          </p:cNvPr>
          <p:cNvPicPr>
            <a:picLocks noChangeAspect="1"/>
          </p:cNvPicPr>
          <p:nvPr/>
        </p:nvPicPr>
        <p:blipFill>
          <a:blip r:embed="rId2">
            <a:extLst>
              <a:ext uri="{28A0092B-C50C-407E-A947-70E740481C1C}">
                <a14:useLocalDpi xmlns:a14="http://schemas.microsoft.com/office/drawing/2010/main" val="0"/>
              </a:ext>
            </a:extLst>
          </a:blip>
          <a:srcRect r="31636"/>
          <a:stretch/>
        </p:blipFill>
        <p:spPr>
          <a:xfrm>
            <a:off x="6743700" y="3946440"/>
            <a:ext cx="5253990" cy="2638156"/>
          </a:xfrm>
          <a:prstGeom prst="rect">
            <a:avLst/>
          </a:prstGeom>
        </p:spPr>
      </p:pic>
      <p:sp>
        <p:nvSpPr>
          <p:cNvPr id="5" name="文本框 4">
            <a:extLst>
              <a:ext uri="{FF2B5EF4-FFF2-40B4-BE49-F238E27FC236}">
                <a16:creationId xmlns:a16="http://schemas.microsoft.com/office/drawing/2014/main" id="{7DF456FE-97A8-B71E-A652-9CCA82B21EFC}"/>
              </a:ext>
            </a:extLst>
          </p:cNvPr>
          <p:cNvSpPr txBox="1"/>
          <p:nvPr/>
        </p:nvSpPr>
        <p:spPr>
          <a:xfrm>
            <a:off x="3040380" y="5674786"/>
            <a:ext cx="3581400" cy="830997"/>
          </a:xfrm>
          <a:prstGeom prst="rect">
            <a:avLst/>
          </a:prstGeom>
          <a:noFill/>
        </p:spPr>
        <p:txBody>
          <a:bodyPr wrap="square" rtlCol="0">
            <a:spAutoFit/>
          </a:bodyPr>
          <a:lstStyle/>
          <a:p>
            <a:r>
              <a:rPr lang="zh-CN" altLang="en-US" sz="2400" b="0" i="0" dirty="0">
                <a:solidFill>
                  <a:srgbClr val="9196A1"/>
                </a:solidFill>
                <a:effectLst/>
                <a:latin typeface="-apple-system"/>
              </a:rPr>
              <a:t>保罗</a:t>
            </a:r>
            <a:r>
              <a:rPr lang="en-US" altLang="zh-CN" sz="2400" b="0" i="0" dirty="0">
                <a:solidFill>
                  <a:srgbClr val="9196A1"/>
                </a:solidFill>
                <a:effectLst/>
                <a:latin typeface="-apple-system"/>
              </a:rPr>
              <a:t>·</a:t>
            </a:r>
            <a:r>
              <a:rPr lang="zh-CN" altLang="en-US" sz="2400" b="0" i="0" dirty="0">
                <a:solidFill>
                  <a:srgbClr val="9196A1"/>
                </a:solidFill>
                <a:effectLst/>
                <a:latin typeface="-apple-system"/>
              </a:rPr>
              <a:t>贝尼奥夫</a:t>
            </a:r>
            <a:endParaRPr lang="en-US" altLang="zh-CN" sz="2400" b="0" i="0" dirty="0">
              <a:solidFill>
                <a:srgbClr val="9196A1"/>
              </a:solidFill>
              <a:effectLst/>
              <a:latin typeface="-apple-system"/>
            </a:endParaRPr>
          </a:p>
          <a:p>
            <a:r>
              <a:rPr lang="zh-CN" altLang="en-US" sz="2400" b="0" i="0" dirty="0">
                <a:solidFill>
                  <a:srgbClr val="9196A1"/>
                </a:solidFill>
                <a:effectLst/>
                <a:latin typeface="-apple-system"/>
              </a:rPr>
              <a:t>（来源：</a:t>
            </a:r>
            <a:r>
              <a:rPr lang="en-US" altLang="zh-CN" sz="2400" b="0" i="0" dirty="0" err="1">
                <a:solidFill>
                  <a:srgbClr val="9196A1"/>
                </a:solidFill>
                <a:effectLst/>
                <a:latin typeface="-apple-system"/>
              </a:rPr>
              <a:t>QuantumHermit</a:t>
            </a:r>
            <a:r>
              <a:rPr lang="zh-CN" altLang="en-US" sz="2400" b="0" i="0" dirty="0">
                <a:solidFill>
                  <a:srgbClr val="9196A1"/>
                </a:solidFill>
                <a:effectLst/>
                <a:latin typeface="-apple-system"/>
              </a:rPr>
              <a:t>）</a:t>
            </a:r>
            <a:endParaRPr lang="zh-CN" altLang="en-US" sz="2400" dirty="0"/>
          </a:p>
        </p:txBody>
      </p:sp>
    </p:spTree>
    <p:extLst>
      <p:ext uri="{BB962C8B-B14F-4D97-AF65-F5344CB8AC3E}">
        <p14:creationId xmlns:p14="http://schemas.microsoft.com/office/powerpoint/2010/main" val="2077943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A5C7B-0D16-AF12-2F3F-573DAA677579}"/>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E94287A4-6E3A-462B-CC19-4949EDC0A8E6}"/>
              </a:ext>
            </a:extLst>
          </p:cNvPr>
          <p:cNvSpPr txBox="1"/>
          <p:nvPr/>
        </p:nvSpPr>
        <p:spPr>
          <a:xfrm>
            <a:off x="1814195" y="761291"/>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量子计算：量子计算机</a:t>
            </a:r>
            <a:endParaRPr lang="en-US" altLang="zh-CN" dirty="0"/>
          </a:p>
        </p:txBody>
      </p:sp>
      <p:sp>
        <p:nvSpPr>
          <p:cNvPr id="4" name="矩形 3">
            <a:extLst>
              <a:ext uri="{FF2B5EF4-FFF2-40B4-BE49-F238E27FC236}">
                <a16:creationId xmlns:a16="http://schemas.microsoft.com/office/drawing/2014/main" id="{6316A662-3545-E548-4946-31CEAE8B153F}"/>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Rectangle 1">
            <a:extLst>
              <a:ext uri="{FF2B5EF4-FFF2-40B4-BE49-F238E27FC236}">
                <a16:creationId xmlns:a16="http://schemas.microsoft.com/office/drawing/2014/main" id="{002EB505-4D54-F990-7839-F86B3094F423}"/>
              </a:ext>
            </a:extLst>
          </p:cNvPr>
          <p:cNvSpPr>
            <a:spLocks noChangeArrowheads="1"/>
          </p:cNvSpPr>
          <p:nvPr/>
        </p:nvSpPr>
        <p:spPr bwMode="auto">
          <a:xfrm>
            <a:off x="362585" y="1604887"/>
            <a:ext cx="11216005" cy="518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i="0" u="none" strike="noStrike" cap="none" normalizeH="0" baseline="0" dirty="0">
                <a:ln>
                  <a:noFill/>
                </a:ln>
                <a:solidFill>
                  <a:schemeClr val="accent3"/>
                </a:solidFill>
                <a:effectLst/>
                <a:latin typeface="+mn-ea"/>
                <a:cs typeface="Open Sans" panose="020B0606030504020204" pitchFamily="34" charset="0"/>
              </a:rPr>
              <a:t>1981年，Richard Feynman提出了</a:t>
            </a:r>
            <a:r>
              <a:rPr kumimoji="0" lang="zh-CN" altLang="zh-CN" sz="2800" b="1" i="0" u="none" strike="noStrike" cap="none" normalizeH="0" baseline="0" dirty="0">
                <a:ln>
                  <a:noFill/>
                </a:ln>
                <a:solidFill>
                  <a:schemeClr val="accent3"/>
                </a:solidFill>
                <a:effectLst/>
                <a:latin typeface="+mn-ea"/>
                <a:cs typeface="Open Sans" panose="020B0606030504020204" pitchFamily="34" charset="0"/>
              </a:rPr>
              <a:t>量子计算机的概念</a:t>
            </a:r>
            <a:r>
              <a:rPr kumimoji="0" lang="zh-CN" altLang="zh-CN" sz="2800" i="0" u="none" strike="noStrike" cap="none" normalizeH="0" baseline="0" dirty="0">
                <a:ln>
                  <a:noFill/>
                </a:ln>
                <a:solidFill>
                  <a:schemeClr val="accent3"/>
                </a:solidFill>
                <a:effectLst/>
                <a:latin typeface="+mn-ea"/>
                <a:cs typeface="Open Sans" panose="020B0606030504020204" pitchFamily="34" charset="0"/>
              </a:rPr>
              <a:t>，他设想如果拓展一下计算机的工作方式，不使用逻辑门来建造计算机，而是一些其他的东西，比如分子和原子。 如果使用这些量子材料，它们具有非常奇异的性质，尤其是波粒二象性，是否能建造出模拟量子系统的计算机？于是他提出了这个问题并做了一些验证性实验，然后他推测，这个想法也许可以实现。由此，基于量子力学的新型计算机的研究被提上了科学发展的历程。</a:t>
            </a:r>
            <a:endParaRPr kumimoji="0" lang="en-US" altLang="zh-CN" sz="280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2800" i="0" dirty="0">
                <a:solidFill>
                  <a:schemeClr val="accent3"/>
                </a:solidFill>
                <a:effectLst/>
                <a:latin typeface="+mn-ea"/>
              </a:rPr>
              <a:t>1985</a:t>
            </a:r>
            <a:r>
              <a:rPr lang="zh-CN" altLang="en-US" sz="2800" i="0" dirty="0">
                <a:solidFill>
                  <a:schemeClr val="accent3"/>
                </a:solidFill>
                <a:effectLst/>
                <a:latin typeface="+mn-ea"/>
              </a:rPr>
              <a:t>年 牛津大学的 </a:t>
            </a:r>
            <a:r>
              <a:rPr lang="zh-CN" altLang="en-US" sz="2800" dirty="0">
                <a:solidFill>
                  <a:schemeClr val="accent3"/>
                </a:solidFill>
                <a:latin typeface="+mn-ea"/>
              </a:rPr>
              <a:t>戴维</a:t>
            </a:r>
            <a:r>
              <a:rPr lang="en-US" altLang="zh-CN" sz="2800" dirty="0">
                <a:solidFill>
                  <a:schemeClr val="accent3"/>
                </a:solidFill>
                <a:latin typeface="+mn-ea"/>
              </a:rPr>
              <a:t>·</a:t>
            </a:r>
            <a:r>
              <a:rPr lang="zh-CN" altLang="en-US" sz="2800" dirty="0">
                <a:solidFill>
                  <a:schemeClr val="accent3"/>
                </a:solidFill>
                <a:latin typeface="+mn-ea"/>
              </a:rPr>
              <a:t>多伊奇</a:t>
            </a:r>
            <a:r>
              <a:rPr lang="en-US" altLang="zh-CN" sz="2800" i="0" dirty="0">
                <a:solidFill>
                  <a:schemeClr val="accent3"/>
                </a:solidFill>
                <a:effectLst/>
                <a:latin typeface="+mn-ea"/>
              </a:rPr>
              <a:t>(David Deutsch) </a:t>
            </a:r>
            <a:r>
              <a:rPr lang="zh-CN" altLang="en-US" sz="2800" i="0" dirty="0">
                <a:solidFill>
                  <a:schemeClr val="accent3"/>
                </a:solidFill>
                <a:effectLst/>
                <a:latin typeface="+mn-ea"/>
              </a:rPr>
              <a:t>为</a:t>
            </a:r>
            <a:r>
              <a:rPr lang="zh-CN" altLang="en-US" sz="2800" b="1" dirty="0">
                <a:solidFill>
                  <a:schemeClr val="accent3"/>
                </a:solidFill>
                <a:latin typeface="+mn-ea"/>
              </a:rPr>
              <a:t>量子图灵机</a:t>
            </a:r>
            <a:r>
              <a:rPr lang="zh-CN" altLang="en-US" sz="2800" i="0" dirty="0">
                <a:solidFill>
                  <a:schemeClr val="accent3"/>
                </a:solidFill>
                <a:effectLst/>
                <a:latin typeface="+mn-ea"/>
              </a:rPr>
              <a:t>制定了一个描述</a:t>
            </a:r>
            <a:endParaRPr lang="en-US" altLang="zh-CN" sz="2800" i="0" dirty="0">
              <a:solidFill>
                <a:schemeClr val="accent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183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6FDB1-71F8-A0EC-D851-0F28CDDE21CE}"/>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E9296AED-9291-C1CF-F6A6-F9DF3D9E7695}"/>
              </a:ext>
            </a:extLst>
          </p:cNvPr>
          <p:cNvSpPr txBox="1"/>
          <p:nvPr/>
        </p:nvSpPr>
        <p:spPr>
          <a:xfrm>
            <a:off x="1751565" y="61837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量子计算：算法井喷的时代</a:t>
            </a:r>
            <a:endParaRPr lang="en-US" altLang="zh-CN" dirty="0"/>
          </a:p>
        </p:txBody>
      </p:sp>
      <p:sp>
        <p:nvSpPr>
          <p:cNvPr id="4" name="矩形 3">
            <a:extLst>
              <a:ext uri="{FF2B5EF4-FFF2-40B4-BE49-F238E27FC236}">
                <a16:creationId xmlns:a16="http://schemas.microsoft.com/office/drawing/2014/main" id="{EB516ED3-CA65-923D-677D-DC211AFE08BA}"/>
              </a:ext>
            </a:extLst>
          </p:cNvPr>
          <p:cNvSpPr/>
          <p:nvPr/>
        </p:nvSpPr>
        <p:spPr>
          <a:xfrm flipH="1">
            <a:off x="1136250" y="915977"/>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Rectangle 1">
            <a:extLst>
              <a:ext uri="{FF2B5EF4-FFF2-40B4-BE49-F238E27FC236}">
                <a16:creationId xmlns:a16="http://schemas.microsoft.com/office/drawing/2014/main" id="{7CA32805-6B63-F3B4-8F18-21A7535C6EB5}"/>
              </a:ext>
            </a:extLst>
          </p:cNvPr>
          <p:cNvSpPr>
            <a:spLocks noChangeArrowheads="1"/>
          </p:cNvSpPr>
          <p:nvPr/>
        </p:nvSpPr>
        <p:spPr bwMode="auto">
          <a:xfrm>
            <a:off x="362585" y="442362"/>
            <a:ext cx="11216005" cy="76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accent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1992年Deutsch和Jozsa提出了D-J量子算法，开启了如今量子计算飞速发展的大幕。</a:t>
            </a:r>
            <a:endParaRPr kumimoji="0" lang="en-US" altLang="zh-CN" sz="2800" b="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2800" b="0" i="0" dirty="0">
                <a:solidFill>
                  <a:schemeClr val="accent3"/>
                </a:solidFill>
                <a:effectLst/>
                <a:latin typeface="+mn-ea"/>
              </a:rPr>
              <a:t>1993</a:t>
            </a:r>
            <a:r>
              <a:rPr lang="zh-CN" altLang="en-US" sz="2800" b="0" i="0" dirty="0">
                <a:solidFill>
                  <a:schemeClr val="accent3"/>
                </a:solidFill>
                <a:effectLst/>
                <a:latin typeface="+mn-ea"/>
              </a:rPr>
              <a:t>年 发表了第一篇描述</a:t>
            </a:r>
            <a:r>
              <a:rPr lang="zh-CN" altLang="en-US" sz="2800" b="1" i="0" dirty="0">
                <a:solidFill>
                  <a:schemeClr val="accent3"/>
                </a:solidFill>
                <a:effectLst/>
                <a:latin typeface="+mn-ea"/>
              </a:rPr>
              <a:t>量子遥传</a:t>
            </a:r>
            <a:r>
              <a:rPr lang="zh-CN" altLang="en-US" sz="2800" b="0" i="0" dirty="0">
                <a:solidFill>
                  <a:schemeClr val="accent3"/>
                </a:solidFill>
                <a:effectLst/>
                <a:latin typeface="+mn-ea"/>
              </a:rPr>
              <a:t>的论文</a:t>
            </a:r>
            <a:endParaRPr lang="en-US" altLang="zh-CN" sz="2800" dirty="0">
              <a:solidFill>
                <a:schemeClr val="accent3"/>
              </a:solidFill>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1994年</a:t>
            </a:r>
            <a:r>
              <a:rPr kumimoji="0" lang="zh-CN" altLang="en-US" sz="2800" b="0" i="0" u="none" strike="noStrike" cap="none" normalizeH="0" baseline="0" dirty="0">
                <a:ln>
                  <a:noFill/>
                </a:ln>
                <a:solidFill>
                  <a:schemeClr val="accent3"/>
                </a:solidFill>
                <a:effectLst/>
                <a:latin typeface="+mn-ea"/>
                <a:cs typeface="Open Sans" panose="020B0606030504020204" pitchFamily="34" charset="0"/>
              </a:rPr>
              <a:t>贝尔实验室的</a:t>
            </a: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Peter Shor提出了</a:t>
            </a:r>
            <a:r>
              <a:rPr kumimoji="0" lang="zh-CN" altLang="zh-CN" sz="2800" b="1" i="0" u="none" strike="noStrike" cap="none" normalizeH="0" baseline="0" dirty="0">
                <a:ln>
                  <a:noFill/>
                </a:ln>
                <a:solidFill>
                  <a:schemeClr val="accent3"/>
                </a:solidFill>
                <a:effectLst/>
                <a:latin typeface="+mn-ea"/>
                <a:cs typeface="Open Sans" panose="020B0606030504020204" pitchFamily="34" charset="0"/>
              </a:rPr>
              <a:t>Shor算法</a:t>
            </a: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，这一算法在大数分解方面比目前已知的最有效的经典质因数分解算法快得多，因此对RSA加密极具威胁性，该算法带来巨大影响力的同时也进一步坚定了科学家们发展量子计算机的决心。</a:t>
            </a:r>
            <a:endParaRPr kumimoji="0" lang="en-US" altLang="zh-CN" sz="2800" b="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2800" dirty="0">
                <a:solidFill>
                  <a:schemeClr val="accent3"/>
                </a:solidFill>
                <a:latin typeface="+mn-ea"/>
                <a:cs typeface="Open Sans" panose="020B0606030504020204" pitchFamily="34" charset="0"/>
              </a:rPr>
              <a:t>1994</a:t>
            </a:r>
            <a:r>
              <a:rPr lang="zh-CN" altLang="en-US" sz="2800" dirty="0">
                <a:solidFill>
                  <a:schemeClr val="accent3"/>
                </a:solidFill>
                <a:latin typeface="+mn-ea"/>
                <a:cs typeface="Open Sans" panose="020B0606030504020204" pitchFamily="34" charset="0"/>
              </a:rPr>
              <a:t>年</a:t>
            </a:r>
            <a:r>
              <a:rPr lang="zh-CN" altLang="en-US" sz="2800" b="0" i="0" dirty="0">
                <a:solidFill>
                  <a:schemeClr val="accent3"/>
                </a:solidFill>
                <a:effectLst/>
                <a:latin typeface="+mn-ea"/>
              </a:rPr>
              <a:t>美国国家标准技术研究所 </a:t>
            </a:r>
            <a:r>
              <a:rPr lang="en-US" altLang="zh-CN" sz="2800" b="0" i="0" dirty="0">
                <a:solidFill>
                  <a:schemeClr val="accent3"/>
                </a:solidFill>
                <a:effectLst/>
                <a:latin typeface="+mn-ea"/>
              </a:rPr>
              <a:t>(NIST) </a:t>
            </a:r>
            <a:r>
              <a:rPr lang="zh-CN" altLang="en-US" sz="2800" b="0" i="0" dirty="0">
                <a:solidFill>
                  <a:schemeClr val="accent3"/>
                </a:solidFill>
                <a:effectLst/>
                <a:latin typeface="+mn-ea"/>
              </a:rPr>
              <a:t>组织了由</a:t>
            </a:r>
            <a:r>
              <a:rPr lang="zh-CN" altLang="en-US" sz="2800" b="1" i="0" dirty="0">
                <a:solidFill>
                  <a:schemeClr val="accent3"/>
                </a:solidFill>
                <a:effectLst/>
                <a:latin typeface="+mn-ea"/>
              </a:rPr>
              <a:t>美国政府</a:t>
            </a:r>
            <a:r>
              <a:rPr lang="zh-CN" altLang="en-US" sz="2800" b="0" i="0" dirty="0">
                <a:solidFill>
                  <a:schemeClr val="accent3"/>
                </a:solidFill>
                <a:effectLst/>
                <a:latin typeface="+mn-ea"/>
              </a:rPr>
              <a:t>主办的</a:t>
            </a:r>
            <a:r>
              <a:rPr lang="zh-CN" altLang="en-US" sz="2800" b="1" i="0" dirty="0">
                <a:solidFill>
                  <a:schemeClr val="accent3"/>
                </a:solidFill>
                <a:effectLst/>
                <a:latin typeface="+mn-ea"/>
              </a:rPr>
              <a:t>首届量子计算会议</a:t>
            </a:r>
            <a:endParaRPr kumimoji="0" lang="zh-CN" altLang="zh-CN" sz="2800" b="0" i="0" u="none" strike="noStrike" cap="none" normalizeH="0" baseline="0" dirty="0">
              <a:ln>
                <a:noFill/>
              </a:ln>
              <a:solidFill>
                <a:schemeClr val="accent3"/>
              </a:solidFill>
              <a:effectLst/>
              <a:latin typeface="+mn-ea"/>
              <a:cs typeface="Open Sans" panose="020B0606030504020204" pitchFamily="34" charset="0"/>
            </a:endParaRPr>
          </a:p>
          <a:p>
            <a:pPr eaLnBrk="0" fontAlgn="base" hangingPunct="0">
              <a:spcBef>
                <a:spcPct val="0"/>
              </a:spcBef>
              <a:spcAft>
                <a:spcPct val="0"/>
              </a:spcAft>
              <a:buFontTx/>
              <a:buChar char="•"/>
            </a:pP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1996年Lov Grover提出了</a:t>
            </a:r>
            <a:r>
              <a:rPr kumimoji="0" lang="zh-CN" altLang="zh-CN" sz="2800" b="1" i="0" u="none" strike="noStrike" cap="none" normalizeH="0" baseline="0" dirty="0">
                <a:ln>
                  <a:noFill/>
                </a:ln>
                <a:solidFill>
                  <a:schemeClr val="accent3"/>
                </a:solidFill>
                <a:effectLst/>
                <a:latin typeface="+mn-ea"/>
                <a:cs typeface="Open Sans" panose="020B0606030504020204" pitchFamily="34" charset="0"/>
              </a:rPr>
              <a:t>Grover量子搜索算法</a:t>
            </a:r>
            <a:r>
              <a:rPr lang="zh-CN" altLang="en-US" sz="2800" dirty="0">
                <a:solidFill>
                  <a:schemeClr val="accent3"/>
                </a:solidFill>
                <a:latin typeface="+mn-ea"/>
                <a:cs typeface="Open Sans" panose="020B0606030504020204" pitchFamily="34" charset="0"/>
              </a:rPr>
              <a:t>，并</a:t>
            </a:r>
            <a:r>
              <a:rPr lang="zh-CN" altLang="en-US" sz="2800" dirty="0">
                <a:solidFill>
                  <a:schemeClr val="accent3"/>
                </a:solidFill>
                <a:latin typeface="+mn-ea"/>
              </a:rPr>
              <a:t>以其名字命名为 “</a:t>
            </a:r>
            <a:r>
              <a:rPr lang="zh-CN" altLang="en-US" sz="2800" b="1" dirty="0">
                <a:solidFill>
                  <a:schemeClr val="accent3"/>
                </a:solidFill>
                <a:latin typeface="+mn-ea"/>
              </a:rPr>
              <a:t>格罗弗算法</a:t>
            </a:r>
            <a:r>
              <a:rPr lang="zh-CN" altLang="en-US" sz="2800" dirty="0">
                <a:solidFill>
                  <a:schemeClr val="accent3"/>
                </a:solidFill>
                <a:latin typeface="+mn-ea"/>
              </a:rPr>
              <a:t>”</a:t>
            </a: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，该算法被公认为继Shor算法后的第二大算法</a:t>
            </a:r>
            <a:r>
              <a:rPr lang="zh-CN" altLang="en-US" sz="2800" b="0" i="0" dirty="0">
                <a:solidFill>
                  <a:schemeClr val="accent3"/>
                </a:solidFill>
                <a:effectLst/>
                <a:latin typeface="+mn-ea"/>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800" b="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zh-CN" altLang="zh-CN" sz="800" b="0" i="0" u="none" strike="noStrike" cap="none" normalizeH="0" baseline="0" dirty="0">
                <a:ln>
                  <a:noFill/>
                </a:ln>
                <a:solidFill>
                  <a:schemeClr val="tx1"/>
                </a:solidFill>
                <a:effectLst/>
              </a:rPr>
            </a:br>
            <a:endParaRPr kumimoji="0" lang="zh-CN"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438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8BF2C-67F6-3730-C002-E013784C983A}"/>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5D34AEB8-D38A-10E3-CCB3-EA954932848A}"/>
              </a:ext>
            </a:extLst>
          </p:cNvPr>
          <p:cNvSpPr txBox="1"/>
          <p:nvPr/>
        </p:nvSpPr>
        <p:spPr>
          <a:xfrm>
            <a:off x="1814195" y="761291"/>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量子计算：飞速进步</a:t>
            </a:r>
            <a:endParaRPr lang="en-US" altLang="zh-CN" dirty="0"/>
          </a:p>
        </p:txBody>
      </p:sp>
      <p:sp>
        <p:nvSpPr>
          <p:cNvPr id="4" name="矩形 3">
            <a:extLst>
              <a:ext uri="{FF2B5EF4-FFF2-40B4-BE49-F238E27FC236}">
                <a16:creationId xmlns:a16="http://schemas.microsoft.com/office/drawing/2014/main" id="{4A65FAEF-6422-2EF8-8839-27F6508738AA}"/>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Rectangle 1">
            <a:extLst>
              <a:ext uri="{FF2B5EF4-FFF2-40B4-BE49-F238E27FC236}">
                <a16:creationId xmlns:a16="http://schemas.microsoft.com/office/drawing/2014/main" id="{AC186AF8-399C-9AAD-9123-A98A10CDBD9F}"/>
              </a:ext>
            </a:extLst>
          </p:cNvPr>
          <p:cNvSpPr>
            <a:spLocks noChangeArrowheads="1"/>
          </p:cNvSpPr>
          <p:nvPr/>
        </p:nvSpPr>
        <p:spPr bwMode="auto">
          <a:xfrm>
            <a:off x="487997" y="2172101"/>
            <a:ext cx="11216005" cy="370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algn="l"/>
            <a:r>
              <a:rPr lang="en-US" altLang="zh-CN" sz="2800" b="0" i="0" dirty="0">
                <a:solidFill>
                  <a:schemeClr val="accent3"/>
                </a:solidFill>
                <a:effectLst/>
                <a:latin typeface="+mn-ea"/>
              </a:rPr>
              <a:t>1998</a:t>
            </a:r>
            <a:r>
              <a:rPr lang="zh-CN" altLang="en-US" sz="2800" b="0" i="0" dirty="0">
                <a:solidFill>
                  <a:schemeClr val="accent3"/>
                </a:solidFill>
                <a:effectLst/>
                <a:latin typeface="+mn-ea"/>
              </a:rPr>
              <a:t>年 首次展示了</a:t>
            </a:r>
            <a:r>
              <a:rPr lang="zh-CN" altLang="en-US" sz="2800" b="1" dirty="0">
                <a:solidFill>
                  <a:schemeClr val="accent3"/>
                </a:solidFill>
                <a:latin typeface="+mn-ea"/>
              </a:rPr>
              <a:t>量子纠错</a:t>
            </a:r>
            <a:r>
              <a:rPr lang="zh-CN" altLang="en-US" sz="2800" b="0" i="0" dirty="0">
                <a:solidFill>
                  <a:schemeClr val="accent3"/>
                </a:solidFill>
                <a:effectLst/>
                <a:latin typeface="+mn-ea"/>
              </a:rPr>
              <a:t>；首次证明了可以用经典计算机有效模拟某一类量子计算</a:t>
            </a:r>
          </a:p>
          <a:p>
            <a:pPr algn="l"/>
            <a:r>
              <a:rPr lang="en-US" altLang="zh-CN" sz="2800" b="0" i="0" dirty="0">
                <a:solidFill>
                  <a:schemeClr val="accent3"/>
                </a:solidFill>
                <a:effectLst/>
                <a:latin typeface="+mn-ea"/>
              </a:rPr>
              <a:t>1999</a:t>
            </a:r>
            <a:r>
              <a:rPr lang="zh-CN" altLang="en-US" sz="2800" b="0" i="0" dirty="0">
                <a:solidFill>
                  <a:schemeClr val="accent3"/>
                </a:solidFill>
                <a:effectLst/>
                <a:latin typeface="+mn-ea"/>
              </a:rPr>
              <a:t>年 东京大学的</a:t>
            </a:r>
            <a:r>
              <a:rPr lang="zh-CN" altLang="en-US" sz="2800" dirty="0">
                <a:solidFill>
                  <a:schemeClr val="accent3"/>
                </a:solidFill>
                <a:latin typeface="+mn-ea"/>
              </a:rPr>
              <a:t>中村泰信</a:t>
            </a:r>
            <a:r>
              <a:rPr lang="zh-CN" altLang="en-US" sz="2800" b="0" i="0" dirty="0">
                <a:solidFill>
                  <a:schemeClr val="accent3"/>
                </a:solidFill>
                <a:effectLst/>
                <a:latin typeface="+mn-ea"/>
              </a:rPr>
              <a:t>和东京理科大学的</a:t>
            </a:r>
            <a:r>
              <a:rPr lang="zh-CN" altLang="en-US" sz="2800" dirty="0">
                <a:solidFill>
                  <a:schemeClr val="accent3"/>
                </a:solidFill>
                <a:latin typeface="+mn-ea"/>
              </a:rPr>
              <a:t>蔡兆申</a:t>
            </a:r>
            <a:r>
              <a:rPr lang="zh-CN" altLang="en-US" sz="2800" b="0" i="0" dirty="0">
                <a:solidFill>
                  <a:schemeClr val="accent3"/>
                </a:solidFill>
                <a:effectLst/>
                <a:latin typeface="+mn-ea"/>
              </a:rPr>
              <a:t>证明了</a:t>
            </a:r>
            <a:r>
              <a:rPr lang="zh-CN" altLang="en-US" sz="2800" b="1" i="0" dirty="0">
                <a:solidFill>
                  <a:schemeClr val="accent3"/>
                </a:solidFill>
                <a:effectLst/>
                <a:latin typeface="+mn-ea"/>
              </a:rPr>
              <a:t>超导电路可以用作量子比特</a:t>
            </a:r>
          </a:p>
          <a:p>
            <a:pPr algn="l"/>
            <a:r>
              <a:rPr lang="en-US" altLang="zh-CN" sz="2800" b="0" i="0" dirty="0">
                <a:solidFill>
                  <a:schemeClr val="accent3"/>
                </a:solidFill>
                <a:effectLst/>
                <a:latin typeface="+mn-ea"/>
              </a:rPr>
              <a:t>2002</a:t>
            </a:r>
            <a:r>
              <a:rPr lang="zh-CN" altLang="en-US" sz="2800" b="0" i="0" dirty="0">
                <a:solidFill>
                  <a:schemeClr val="accent3"/>
                </a:solidFill>
                <a:effectLst/>
                <a:latin typeface="+mn-ea"/>
              </a:rPr>
              <a:t>年 美国发布了</a:t>
            </a:r>
            <a:r>
              <a:rPr lang="zh-CN" altLang="en-US" sz="2800" b="1" i="0" dirty="0">
                <a:solidFill>
                  <a:schemeClr val="accent3"/>
                </a:solidFill>
                <a:effectLst/>
                <a:latin typeface="+mn-ea"/>
              </a:rPr>
              <a:t>第一版量子计算路线图</a:t>
            </a:r>
            <a:r>
              <a:rPr lang="zh-CN" altLang="en-US" sz="2800" b="0" i="0" dirty="0">
                <a:solidFill>
                  <a:schemeClr val="accent3"/>
                </a:solidFill>
                <a:effectLst/>
                <a:latin typeface="+mn-ea"/>
              </a:rPr>
              <a:t>，该路线图是一份实时更新的文件，其中涉及量子计算领域主要研究人员</a:t>
            </a:r>
            <a:endParaRPr lang="en-US" altLang="zh-CN" sz="2800" b="0" i="0" dirty="0">
              <a:solidFill>
                <a:schemeClr val="accent3"/>
              </a:solidFill>
              <a:effectLst/>
              <a:latin typeface="+mn-ea"/>
            </a:endParaRPr>
          </a:p>
          <a:p>
            <a:pPr algn="l"/>
            <a:r>
              <a:rPr lang="en-US" altLang="zh-CN" sz="2800" b="0" i="0" dirty="0">
                <a:solidFill>
                  <a:schemeClr val="accent3"/>
                </a:solidFill>
                <a:effectLst/>
                <a:latin typeface="+mn-ea"/>
              </a:rPr>
              <a:t>2004</a:t>
            </a:r>
            <a:r>
              <a:rPr lang="zh-CN" altLang="en-US" sz="2800" b="0" i="0" dirty="0">
                <a:solidFill>
                  <a:schemeClr val="accent3"/>
                </a:solidFill>
                <a:effectLst/>
                <a:latin typeface="+mn-ea"/>
              </a:rPr>
              <a:t>年 中国科学技术大学</a:t>
            </a:r>
            <a:r>
              <a:rPr lang="zh-CN" altLang="en-US" sz="2800" i="0" dirty="0">
                <a:solidFill>
                  <a:schemeClr val="accent3"/>
                </a:solidFill>
                <a:effectLst/>
                <a:latin typeface="+mn-ea"/>
              </a:rPr>
              <a:t>潘建伟</a:t>
            </a:r>
            <a:r>
              <a:rPr lang="zh-CN" altLang="en-US" sz="2800" b="0" i="0" dirty="0">
                <a:solidFill>
                  <a:schemeClr val="accent3"/>
                </a:solidFill>
                <a:effectLst/>
                <a:latin typeface="+mn-ea"/>
              </a:rPr>
              <a:t>院士的研究小组，首次展示了</a:t>
            </a:r>
            <a:r>
              <a:rPr lang="zh-CN" altLang="en-US" sz="2800" b="1" i="0" dirty="0">
                <a:solidFill>
                  <a:schemeClr val="accent3"/>
                </a:solidFill>
                <a:effectLst/>
                <a:latin typeface="+mn-ea"/>
              </a:rPr>
              <a:t>五</a:t>
            </a:r>
            <a:r>
              <a:rPr lang="zh-CN" altLang="en-US" sz="2800" b="1" dirty="0">
                <a:solidFill>
                  <a:schemeClr val="accent3"/>
                </a:solidFill>
                <a:latin typeface="+mn-ea"/>
              </a:rPr>
              <a:t>光子纠缠</a:t>
            </a:r>
            <a:endParaRPr lang="zh-CN" altLang="en-US" sz="2800" b="0" i="0" dirty="0">
              <a:solidFill>
                <a:schemeClr val="accent3"/>
              </a:solidFill>
              <a:effectLst/>
              <a:latin typeface="+mn-ea"/>
            </a:endParaRPr>
          </a:p>
        </p:txBody>
      </p:sp>
    </p:spTree>
    <p:extLst>
      <p:ext uri="{BB962C8B-B14F-4D97-AF65-F5344CB8AC3E}">
        <p14:creationId xmlns:p14="http://schemas.microsoft.com/office/powerpoint/2010/main" val="1888026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ED61E-7616-BE18-E25C-3988E7037B55}"/>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5F665DD7-24EB-F84B-A429-F2F3B7A6C3AF}"/>
              </a:ext>
            </a:extLst>
          </p:cNvPr>
          <p:cNvSpPr txBox="1"/>
          <p:nvPr/>
        </p:nvSpPr>
        <p:spPr>
          <a:xfrm>
            <a:off x="1894205" y="67123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量子计算：飞速进步</a:t>
            </a:r>
            <a:endParaRPr lang="en-US" altLang="zh-CN" dirty="0"/>
          </a:p>
        </p:txBody>
      </p:sp>
      <p:sp>
        <p:nvSpPr>
          <p:cNvPr id="4" name="矩形 3">
            <a:extLst>
              <a:ext uri="{FF2B5EF4-FFF2-40B4-BE49-F238E27FC236}">
                <a16:creationId xmlns:a16="http://schemas.microsoft.com/office/drawing/2014/main" id="{39814F97-EB42-DD71-7B59-4BBF3434CC11}"/>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Rectangle 1">
            <a:extLst>
              <a:ext uri="{FF2B5EF4-FFF2-40B4-BE49-F238E27FC236}">
                <a16:creationId xmlns:a16="http://schemas.microsoft.com/office/drawing/2014/main" id="{F31B0EAE-B9E3-F6E0-2131-B80522F5296E}"/>
              </a:ext>
            </a:extLst>
          </p:cNvPr>
          <p:cNvSpPr>
            <a:spLocks noChangeArrowheads="1"/>
          </p:cNvSpPr>
          <p:nvPr/>
        </p:nvSpPr>
        <p:spPr bwMode="auto">
          <a:xfrm>
            <a:off x="487997" y="1695042"/>
            <a:ext cx="11216005" cy="499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algn="l"/>
            <a:r>
              <a:rPr lang="zh-CN" altLang="en-US" sz="2800" b="0" i="0" dirty="0">
                <a:solidFill>
                  <a:srgbClr val="191B1F"/>
                </a:solidFill>
                <a:effectLst/>
                <a:latin typeface="-apple-system"/>
              </a:rPr>
              <a:t>随着上述量子计算理论的探索，硬件也在飞速发展：</a:t>
            </a:r>
            <a:endParaRPr lang="en-US" altLang="zh-CN" sz="2800" b="0" i="0" dirty="0">
              <a:solidFill>
                <a:srgbClr val="191B1F"/>
              </a:solidFill>
              <a:effectLst/>
              <a:latin typeface="-apple-system"/>
            </a:endParaRPr>
          </a:p>
          <a:p>
            <a:pPr algn="l"/>
            <a:r>
              <a:rPr lang="en-US" altLang="zh-CN" sz="2800" b="0" i="0" dirty="0">
                <a:solidFill>
                  <a:srgbClr val="191B1F"/>
                </a:solidFill>
                <a:effectLst/>
                <a:latin typeface="-apple-system"/>
              </a:rPr>
              <a:t>2011</a:t>
            </a:r>
            <a:r>
              <a:rPr lang="zh-CN" altLang="en-US" sz="2800" b="0" i="0" dirty="0">
                <a:solidFill>
                  <a:srgbClr val="191B1F"/>
                </a:solidFill>
                <a:effectLst/>
                <a:latin typeface="-apple-system"/>
              </a:rPr>
              <a:t>年 </a:t>
            </a:r>
            <a:r>
              <a:rPr lang="en-US" altLang="zh-CN" sz="2800" b="1" i="0" dirty="0">
                <a:solidFill>
                  <a:srgbClr val="191B1F"/>
                </a:solidFill>
                <a:effectLst/>
                <a:latin typeface="-apple-system"/>
              </a:rPr>
              <a:t>D-Wave</a:t>
            </a:r>
            <a:r>
              <a:rPr lang="zh-CN" altLang="en-US" sz="2800" b="0" i="0" dirty="0">
                <a:solidFill>
                  <a:srgbClr val="191B1F"/>
                </a:solidFill>
                <a:effectLst/>
                <a:latin typeface="-apple-system"/>
              </a:rPr>
              <a:t>公司推出</a:t>
            </a:r>
            <a:r>
              <a:rPr lang="zh-CN" altLang="en-US" sz="2800" b="1" i="0" dirty="0">
                <a:solidFill>
                  <a:srgbClr val="191B1F"/>
                </a:solidFill>
                <a:effectLst/>
                <a:latin typeface="-apple-system"/>
              </a:rPr>
              <a:t>首台商用量子计算机</a:t>
            </a:r>
            <a:endParaRPr lang="zh-CN" altLang="en-US" sz="2800" b="0" i="0" dirty="0">
              <a:solidFill>
                <a:srgbClr val="191B1F"/>
              </a:solidFill>
              <a:effectLst/>
              <a:latin typeface="-apple-system"/>
            </a:endParaRPr>
          </a:p>
          <a:p>
            <a:pPr algn="l"/>
            <a:r>
              <a:rPr lang="en-US" altLang="zh-CN" sz="2800" b="0" i="0" dirty="0">
                <a:solidFill>
                  <a:srgbClr val="191B1F"/>
                </a:solidFill>
                <a:effectLst/>
                <a:latin typeface="-apple-system"/>
              </a:rPr>
              <a:t>2012</a:t>
            </a:r>
            <a:r>
              <a:rPr lang="zh-CN" altLang="en-US" sz="2800" b="0" i="0" dirty="0">
                <a:solidFill>
                  <a:srgbClr val="191B1F"/>
                </a:solidFill>
                <a:effectLst/>
                <a:latin typeface="-apple-system"/>
              </a:rPr>
              <a:t>年 全球</a:t>
            </a:r>
            <a:r>
              <a:rPr lang="zh-CN" altLang="en-US" sz="2800" b="1" i="0" dirty="0">
                <a:solidFill>
                  <a:srgbClr val="191B1F"/>
                </a:solidFill>
                <a:effectLst/>
                <a:latin typeface="-apple-system"/>
              </a:rPr>
              <a:t>首家专门的量子计算软件公司</a:t>
            </a:r>
            <a:r>
              <a:rPr lang="en-US" altLang="zh-CN" sz="2800" b="0" i="0" dirty="0">
                <a:solidFill>
                  <a:srgbClr val="191B1F"/>
                </a:solidFill>
                <a:effectLst/>
                <a:latin typeface="-apple-system"/>
              </a:rPr>
              <a:t>1QBit</a:t>
            </a:r>
            <a:r>
              <a:rPr lang="zh-CN" altLang="en-US" sz="2800" b="0" i="0" dirty="0">
                <a:solidFill>
                  <a:srgbClr val="191B1F"/>
                </a:solidFill>
                <a:effectLst/>
                <a:latin typeface="-apple-system"/>
              </a:rPr>
              <a:t>成立</a:t>
            </a:r>
            <a:endParaRPr lang="en-US" altLang="zh-CN" sz="2800" b="0" i="0" dirty="0">
              <a:solidFill>
                <a:srgbClr val="191B1F"/>
              </a:solidFill>
              <a:effectLst/>
              <a:latin typeface="-apple-system"/>
            </a:endParaRPr>
          </a:p>
          <a:p>
            <a:pPr algn="l"/>
            <a:r>
              <a:rPr lang="en-US" altLang="zh-CN" sz="2800" b="0" i="0" dirty="0">
                <a:solidFill>
                  <a:srgbClr val="191B1F"/>
                </a:solidFill>
                <a:effectLst/>
                <a:latin typeface="-apple-system"/>
              </a:rPr>
              <a:t>2013</a:t>
            </a:r>
            <a:r>
              <a:rPr lang="zh-CN" altLang="en-US" sz="2800" b="0" i="0" dirty="0">
                <a:solidFill>
                  <a:srgbClr val="191B1F"/>
                </a:solidFill>
                <a:effectLst/>
                <a:latin typeface="-apple-system"/>
              </a:rPr>
              <a:t>年加拿大</a:t>
            </a:r>
            <a:r>
              <a:rPr lang="en-US" altLang="zh-CN" sz="2800" b="0" i="0" dirty="0">
                <a:solidFill>
                  <a:srgbClr val="191B1F"/>
                </a:solidFill>
                <a:effectLst/>
                <a:latin typeface="-apple-system"/>
              </a:rPr>
              <a:t>D-Wave</a:t>
            </a:r>
            <a:r>
              <a:rPr lang="zh-CN" altLang="en-US" sz="2800" b="0" i="0" dirty="0">
                <a:solidFill>
                  <a:srgbClr val="191B1F"/>
                </a:solidFill>
                <a:effectLst/>
                <a:latin typeface="-apple-system"/>
              </a:rPr>
              <a:t>系统公司发布了</a:t>
            </a:r>
            <a:r>
              <a:rPr lang="en-US" altLang="zh-CN" sz="2800" b="1" i="0" dirty="0">
                <a:solidFill>
                  <a:srgbClr val="191B1F"/>
                </a:solidFill>
                <a:effectLst/>
                <a:latin typeface="-apple-system"/>
              </a:rPr>
              <a:t>512</a:t>
            </a:r>
            <a:r>
              <a:rPr lang="zh-CN" altLang="en-US" sz="2800" b="1" i="0" dirty="0">
                <a:solidFill>
                  <a:srgbClr val="191B1F"/>
                </a:solidFill>
                <a:effectLst/>
                <a:latin typeface="-apple-system"/>
              </a:rPr>
              <a:t>比特的量子计算设备</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en-US" altLang="zh-CN" sz="2800" b="0" i="0" dirty="0">
                <a:solidFill>
                  <a:srgbClr val="191B1F"/>
                </a:solidFill>
                <a:effectLst/>
                <a:latin typeface="-apple-system"/>
              </a:rPr>
              <a:t>2016</a:t>
            </a:r>
            <a:r>
              <a:rPr lang="zh-CN" altLang="en-US" sz="2800" b="0" i="0" dirty="0">
                <a:solidFill>
                  <a:srgbClr val="191B1F"/>
                </a:solidFill>
                <a:effectLst/>
                <a:latin typeface="-apple-system"/>
              </a:rPr>
              <a:t>年，</a:t>
            </a:r>
            <a:r>
              <a:rPr lang="en-US" altLang="zh-CN" sz="2800" b="0" i="0" dirty="0">
                <a:solidFill>
                  <a:srgbClr val="191B1F"/>
                </a:solidFill>
                <a:effectLst/>
                <a:latin typeface="-apple-system"/>
              </a:rPr>
              <a:t>IBM</a:t>
            </a:r>
            <a:r>
              <a:rPr lang="zh-CN" altLang="en-US" sz="2800" b="0" i="0" dirty="0">
                <a:solidFill>
                  <a:srgbClr val="191B1F"/>
                </a:solidFill>
                <a:effectLst/>
                <a:latin typeface="-apple-system"/>
              </a:rPr>
              <a:t>发布了</a:t>
            </a:r>
            <a:r>
              <a:rPr lang="en-US" altLang="zh-CN" sz="2800" b="0" i="0" dirty="0">
                <a:solidFill>
                  <a:srgbClr val="191B1F"/>
                </a:solidFill>
                <a:effectLst/>
                <a:latin typeface="-apple-system"/>
              </a:rPr>
              <a:t>6</a:t>
            </a:r>
            <a:r>
              <a:rPr lang="zh-CN" altLang="en-US" sz="2800" b="0" i="0" dirty="0">
                <a:solidFill>
                  <a:srgbClr val="191B1F"/>
                </a:solidFill>
                <a:effectLst/>
                <a:latin typeface="-apple-system"/>
              </a:rPr>
              <a:t>量子比特的</a:t>
            </a:r>
            <a:r>
              <a:rPr lang="zh-CN" altLang="en-US" sz="2800" b="1" i="0" dirty="0">
                <a:solidFill>
                  <a:srgbClr val="191B1F"/>
                </a:solidFill>
                <a:effectLst/>
                <a:latin typeface="-apple-system"/>
              </a:rPr>
              <a:t>可编程量子计算机</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pPr algn="l"/>
            <a:r>
              <a:rPr lang="en-US" altLang="zh-CN" sz="2800" b="0" i="0" dirty="0">
                <a:solidFill>
                  <a:srgbClr val="191B1F"/>
                </a:solidFill>
                <a:effectLst/>
                <a:latin typeface="-apple-system"/>
              </a:rPr>
              <a:t>2017</a:t>
            </a:r>
            <a:r>
              <a:rPr lang="zh-CN" altLang="en-US" sz="2800" b="0" i="0" dirty="0">
                <a:solidFill>
                  <a:srgbClr val="191B1F"/>
                </a:solidFill>
                <a:effectLst/>
                <a:latin typeface="-apple-system"/>
              </a:rPr>
              <a:t>年本源量子发布了</a:t>
            </a:r>
            <a:r>
              <a:rPr lang="en-US" altLang="zh-CN" sz="2800" b="1" i="0" dirty="0">
                <a:solidFill>
                  <a:srgbClr val="191B1F"/>
                </a:solidFill>
                <a:effectLst/>
                <a:latin typeface="-apple-system"/>
              </a:rPr>
              <a:t>32</a:t>
            </a:r>
            <a:r>
              <a:rPr lang="zh-CN" altLang="en-US" sz="2800" b="1" i="0" dirty="0">
                <a:solidFill>
                  <a:srgbClr val="191B1F"/>
                </a:solidFill>
                <a:effectLst/>
                <a:latin typeface="-apple-system"/>
              </a:rPr>
              <a:t>位量子计算虚拟系统</a:t>
            </a:r>
            <a:r>
              <a:rPr lang="zh-CN" altLang="en-US" sz="2800" b="0" i="0" dirty="0">
                <a:solidFill>
                  <a:srgbClr val="191B1F"/>
                </a:solidFill>
                <a:effectLst/>
                <a:latin typeface="-apple-system"/>
              </a:rPr>
              <a:t>，同时还建立了以</a:t>
            </a:r>
            <a:r>
              <a:rPr lang="en-US" altLang="zh-CN" sz="2800" b="0" i="0" dirty="0">
                <a:solidFill>
                  <a:srgbClr val="191B1F"/>
                </a:solidFill>
                <a:effectLst/>
                <a:latin typeface="-apple-system"/>
              </a:rPr>
              <a:t>32</a:t>
            </a:r>
            <a:r>
              <a:rPr lang="zh-CN" altLang="en-US" sz="2800" b="0" i="0" dirty="0">
                <a:solidFill>
                  <a:srgbClr val="191B1F"/>
                </a:solidFill>
                <a:effectLst/>
                <a:latin typeface="-apple-system"/>
              </a:rPr>
              <a:t>位量子计算虚拟系统为基础的</a:t>
            </a:r>
            <a:r>
              <a:rPr lang="zh-CN" altLang="en-US" sz="2800" b="1" i="0" dirty="0">
                <a:solidFill>
                  <a:srgbClr val="191B1F"/>
                </a:solidFill>
                <a:effectLst/>
                <a:latin typeface="-apple-system"/>
              </a:rPr>
              <a:t>本源量子计算云平台</a:t>
            </a:r>
            <a:r>
              <a:rPr lang="zh-CN" altLang="en-US" sz="2800" b="0" i="0" dirty="0">
                <a:solidFill>
                  <a:srgbClr val="191B1F"/>
                </a:solidFill>
                <a:effectLst/>
                <a:latin typeface="-apple-system"/>
              </a:rPr>
              <a:t>。</a:t>
            </a:r>
            <a:r>
              <a:rPr lang="en-US" altLang="zh-CN" sz="2800" b="0" i="0" dirty="0">
                <a:solidFill>
                  <a:srgbClr val="191B1F"/>
                </a:solidFill>
                <a:effectLst/>
                <a:latin typeface="-apple-system"/>
              </a:rPr>
              <a:t>2018</a:t>
            </a:r>
            <a:r>
              <a:rPr lang="zh-CN" altLang="en-US" sz="2800" b="0" i="0" dirty="0">
                <a:solidFill>
                  <a:srgbClr val="191B1F"/>
                </a:solidFill>
                <a:effectLst/>
                <a:latin typeface="-apple-system"/>
              </a:rPr>
              <a:t>年</a:t>
            </a:r>
            <a:r>
              <a:rPr lang="en-US" altLang="zh-CN" sz="2800" b="0" i="0" dirty="0">
                <a:solidFill>
                  <a:srgbClr val="191B1F"/>
                </a:solidFill>
                <a:effectLst/>
                <a:latin typeface="-apple-system"/>
              </a:rPr>
              <a:t>12</a:t>
            </a:r>
            <a:r>
              <a:rPr lang="zh-CN" altLang="en-US" sz="2800" b="0" i="0" dirty="0">
                <a:solidFill>
                  <a:srgbClr val="191B1F"/>
                </a:solidFill>
                <a:effectLst/>
                <a:latin typeface="-apple-system"/>
              </a:rPr>
              <a:t>月</a:t>
            </a:r>
            <a:r>
              <a:rPr lang="en-US" altLang="zh-CN" sz="2800" b="0" i="0" dirty="0">
                <a:solidFill>
                  <a:srgbClr val="191B1F"/>
                </a:solidFill>
                <a:effectLst/>
                <a:latin typeface="-apple-system"/>
              </a:rPr>
              <a:t>6</a:t>
            </a:r>
            <a:r>
              <a:rPr lang="zh-CN" altLang="en-US" sz="2800" b="0" i="0" dirty="0">
                <a:solidFill>
                  <a:srgbClr val="191B1F"/>
                </a:solidFill>
                <a:effectLst/>
                <a:latin typeface="-apple-system"/>
              </a:rPr>
              <a:t>日，其又发布了</a:t>
            </a:r>
            <a:r>
              <a:rPr lang="zh-CN" altLang="en-US" sz="2800" b="1" i="0" dirty="0">
                <a:solidFill>
                  <a:srgbClr val="191B1F"/>
                </a:solidFill>
                <a:effectLst/>
                <a:latin typeface="-apple-system"/>
              </a:rPr>
              <a:t>第一款测控一体机</a:t>
            </a:r>
            <a:r>
              <a:rPr lang="en-US" altLang="zh-CN" sz="2800" b="1" i="0" dirty="0">
                <a:solidFill>
                  <a:srgbClr val="191B1F"/>
                </a:solidFill>
                <a:effectLst/>
                <a:latin typeface="-apple-system"/>
              </a:rPr>
              <a:t>Origin Quantum AIO</a:t>
            </a:r>
            <a:r>
              <a:rPr lang="zh-CN" altLang="en-US" sz="2800" b="0" i="0" dirty="0">
                <a:solidFill>
                  <a:srgbClr val="191B1F"/>
                </a:solidFill>
                <a:effectLst/>
                <a:latin typeface="-apple-system"/>
              </a:rPr>
              <a:t>，不仅提高了综合量子测控能力，更节约了量子测控环节各种大型设备的空间，为量子计算行业的高精尖仪器带来了更多的可能。</a:t>
            </a:r>
            <a:endParaRPr lang="en-US" altLang="zh-CN" sz="2800" b="0" i="0" dirty="0">
              <a:solidFill>
                <a:srgbClr val="191B1F"/>
              </a:solidFill>
              <a:effectLst/>
              <a:latin typeface="-apple-system"/>
            </a:endParaRPr>
          </a:p>
          <a:p>
            <a:pPr algn="l"/>
            <a:endParaRPr lang="zh-CN" altLang="en-US" sz="2800" b="0" i="0" dirty="0">
              <a:solidFill>
                <a:srgbClr val="191B1F"/>
              </a:solidFill>
              <a:effectLst/>
              <a:latin typeface="-apple-system"/>
            </a:endParaRPr>
          </a:p>
        </p:txBody>
      </p:sp>
    </p:spTree>
    <p:extLst>
      <p:ext uri="{BB962C8B-B14F-4D97-AF65-F5344CB8AC3E}">
        <p14:creationId xmlns:p14="http://schemas.microsoft.com/office/powerpoint/2010/main" val="293027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8FCC8-4A15-2FB5-E950-0458C20E0232}"/>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C4AD9C9D-CF4C-BF38-1F1F-6606EE939255}"/>
              </a:ext>
            </a:extLst>
          </p:cNvPr>
          <p:cNvSpPr txBox="1"/>
          <p:nvPr/>
        </p:nvSpPr>
        <p:spPr>
          <a:xfrm>
            <a:off x="1825625" y="767715"/>
            <a:ext cx="7171690" cy="825419"/>
          </a:xfrm>
          <a:prstGeom prst="rect">
            <a:avLst/>
          </a:prstGeom>
          <a:noFill/>
        </p:spPr>
        <p:txBody>
          <a:bodyPr wrap="square" rtlCol="0">
            <a:spAutoFit/>
          </a:bodyPr>
          <a:lstStyle/>
          <a:p>
            <a:pPr>
              <a:lnSpc>
                <a:spcPct val="150000"/>
              </a:lnSpc>
            </a:pPr>
            <a:r>
              <a:rPr lang="zh-CN" altLang="en-US" sz="3600" dirty="0">
                <a:solidFill>
                  <a:schemeClr val="accent4"/>
                </a:solidFill>
                <a:latin typeface="+mj-lt"/>
                <a:ea typeface="+mj-lt"/>
                <a:cs typeface="思源黑体 Regular" panose="020B0500000000000000" charset="-122"/>
              </a:rPr>
              <a:t>量子</a:t>
            </a:r>
            <a:r>
              <a:rPr lang="en-US" altLang="zh-CN" sz="3600" dirty="0">
                <a:solidFill>
                  <a:schemeClr val="accent4"/>
                </a:solidFill>
                <a:latin typeface="+mj-lt"/>
                <a:ea typeface="OPPOSans R" panose="00020600040101010101" charset="-122"/>
                <a:cs typeface="思源黑体 Regular" panose="020B0500000000000000" charset="-122"/>
              </a:rPr>
              <a:t> </a:t>
            </a:r>
          </a:p>
        </p:txBody>
      </p:sp>
      <p:sp>
        <p:nvSpPr>
          <p:cNvPr id="4" name="矩形 3">
            <a:extLst>
              <a:ext uri="{FF2B5EF4-FFF2-40B4-BE49-F238E27FC236}">
                <a16:creationId xmlns:a16="http://schemas.microsoft.com/office/drawing/2014/main" id="{9E717170-776B-649F-9F2C-F7884FC54E38}"/>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文本框 1">
            <a:extLst>
              <a:ext uri="{FF2B5EF4-FFF2-40B4-BE49-F238E27FC236}">
                <a16:creationId xmlns:a16="http://schemas.microsoft.com/office/drawing/2014/main" id="{D7A38499-9F79-0E40-17BC-CF8DEF19F1AC}"/>
              </a:ext>
            </a:extLst>
          </p:cNvPr>
          <p:cNvSpPr txBox="1"/>
          <p:nvPr/>
        </p:nvSpPr>
        <p:spPr>
          <a:xfrm>
            <a:off x="1053213" y="1912030"/>
            <a:ext cx="4601863" cy="4401205"/>
          </a:xfrm>
          <a:prstGeom prst="rect">
            <a:avLst/>
          </a:prstGeom>
          <a:noFill/>
        </p:spPr>
        <p:txBody>
          <a:bodyPr wrap="square" rtlCol="0">
            <a:spAutoFit/>
          </a:bodyPr>
          <a:lstStyle/>
          <a:p>
            <a:r>
              <a:rPr lang="zh-CN" altLang="en-US" sz="2800" b="0" i="0" dirty="0">
                <a:solidFill>
                  <a:schemeClr val="accent3"/>
                </a:solidFill>
                <a:effectLst/>
                <a:latin typeface="Helvetica Neue"/>
              </a:rPr>
              <a:t>在推导过程中，普朗克考虑将电磁场的能量按照物质中带电振子的不同振动模式分布。得到</a:t>
            </a:r>
            <a:r>
              <a:rPr lang="zh-CN" altLang="en-US" sz="2800" dirty="0">
                <a:solidFill>
                  <a:schemeClr val="accent3"/>
                </a:solidFill>
                <a:latin typeface="Helvetica Neue"/>
              </a:rPr>
              <a:t>普朗克公式</a:t>
            </a:r>
            <a:r>
              <a:rPr lang="zh-CN" altLang="en-US" sz="2800" b="0" i="0" dirty="0">
                <a:solidFill>
                  <a:schemeClr val="accent3"/>
                </a:solidFill>
                <a:effectLst/>
                <a:latin typeface="Helvetica Neue"/>
              </a:rPr>
              <a:t>的前提假设是这些振子的能量只能取某些基本能量单位的整数倍，这些基本能量单位只与电磁波的频率有关，并且和频率成正比。</a:t>
            </a:r>
            <a:endParaRPr lang="en-US" altLang="zh-CN" sz="2800" b="0" i="0" dirty="0">
              <a:solidFill>
                <a:schemeClr val="accent3"/>
              </a:solidFill>
              <a:effectLst/>
              <a:latin typeface="Helvetica Neue"/>
            </a:endParaRPr>
          </a:p>
          <a:p>
            <a:r>
              <a:rPr lang="en-US" altLang="zh-CN" sz="2800" b="0" i="0" dirty="0">
                <a:solidFill>
                  <a:srgbClr val="333333"/>
                </a:solidFill>
                <a:effectLst/>
                <a:latin typeface="Helvetica Neue"/>
              </a:rPr>
              <a:t>E=hv</a:t>
            </a:r>
            <a:endParaRPr lang="zh-CN" altLang="en-US" sz="2800" dirty="0">
              <a:solidFill>
                <a:schemeClr val="accent3"/>
              </a:solidFill>
            </a:endParaRPr>
          </a:p>
        </p:txBody>
      </p:sp>
      <p:pic>
        <p:nvPicPr>
          <p:cNvPr id="5" name="图形 4">
            <a:extLst>
              <a:ext uri="{FF2B5EF4-FFF2-40B4-BE49-F238E27FC236}">
                <a16:creationId xmlns:a16="http://schemas.microsoft.com/office/drawing/2014/main" id="{AB11767E-D438-15C1-4C59-06B9729B3E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9237" y="3248025"/>
            <a:ext cx="1533525" cy="361950"/>
          </a:xfrm>
          <a:prstGeom prst="rect">
            <a:avLst/>
          </a:prstGeom>
        </p:spPr>
      </p:pic>
      <p:pic>
        <p:nvPicPr>
          <p:cNvPr id="11" name="图片 10">
            <a:extLst>
              <a:ext uri="{FF2B5EF4-FFF2-40B4-BE49-F238E27FC236}">
                <a16:creationId xmlns:a16="http://schemas.microsoft.com/office/drawing/2014/main" id="{E42DE565-CB09-5EF3-9108-C9B99F7BE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567" y="1483360"/>
            <a:ext cx="4903220" cy="942927"/>
          </a:xfrm>
          <a:prstGeom prst="rect">
            <a:avLst/>
          </a:prstGeom>
        </p:spPr>
      </p:pic>
      <p:sp>
        <p:nvSpPr>
          <p:cNvPr id="17" name="文本框 16">
            <a:extLst>
              <a:ext uri="{FF2B5EF4-FFF2-40B4-BE49-F238E27FC236}">
                <a16:creationId xmlns:a16="http://schemas.microsoft.com/office/drawing/2014/main" id="{730AD091-E5EB-841E-B5EC-E81A4F409191}"/>
              </a:ext>
            </a:extLst>
          </p:cNvPr>
          <p:cNvSpPr txBox="1"/>
          <p:nvPr/>
        </p:nvSpPr>
        <p:spPr>
          <a:xfrm>
            <a:off x="6235567" y="2751315"/>
            <a:ext cx="4986654" cy="3539430"/>
          </a:xfrm>
          <a:prstGeom prst="rect">
            <a:avLst/>
          </a:prstGeom>
          <a:noFill/>
        </p:spPr>
        <p:txBody>
          <a:bodyPr wrap="square">
            <a:spAutoFit/>
          </a:bodyPr>
          <a:lstStyle/>
          <a:p>
            <a:r>
              <a:rPr lang="zh-CN" altLang="en-US" sz="2800" b="0" i="0" dirty="0">
                <a:solidFill>
                  <a:schemeClr val="accent3"/>
                </a:solidFill>
                <a:effectLst/>
                <a:latin typeface="Helvetica Neue"/>
              </a:rPr>
              <a:t>紫外灾变：以经典物理学为背景之</a:t>
            </a:r>
            <a:r>
              <a:rPr lang="zh-CN" altLang="en-US" sz="2800" dirty="0">
                <a:solidFill>
                  <a:schemeClr val="accent3"/>
                </a:solidFill>
                <a:latin typeface="Helvetica Neue"/>
              </a:rPr>
              <a:t>瑞利</a:t>
            </a:r>
            <a:r>
              <a:rPr lang="en-US" altLang="zh-CN" sz="2800" dirty="0">
                <a:solidFill>
                  <a:schemeClr val="accent3"/>
                </a:solidFill>
                <a:latin typeface="Helvetica Neue"/>
              </a:rPr>
              <a:t>-</a:t>
            </a:r>
            <a:r>
              <a:rPr lang="zh-CN" altLang="en-US" sz="2800" dirty="0">
                <a:solidFill>
                  <a:schemeClr val="accent3"/>
                </a:solidFill>
                <a:latin typeface="Helvetica Neue"/>
              </a:rPr>
              <a:t>金斯定律</a:t>
            </a:r>
            <a:r>
              <a:rPr lang="zh-CN" altLang="en-US" sz="2800" b="0" i="0" dirty="0">
                <a:solidFill>
                  <a:schemeClr val="accent3"/>
                </a:solidFill>
                <a:effectLst/>
                <a:latin typeface="Helvetica Neue"/>
              </a:rPr>
              <a:t>，来计算黑体辐射强度与能量间之关系，却发现以经典物理学理论所计算之黑体辐射强度会随辐射频率上升，而趋向于放出无穷大之能量，其结果与实验数据无法吻合的历史事件。</a:t>
            </a:r>
            <a:endParaRPr lang="zh-CN" altLang="en-US" sz="2800" dirty="0">
              <a:solidFill>
                <a:schemeClr val="accent3"/>
              </a:solidFill>
            </a:endParaRPr>
          </a:p>
        </p:txBody>
      </p:sp>
    </p:spTree>
    <p:extLst>
      <p:ext uri="{BB962C8B-B14F-4D97-AF65-F5344CB8AC3E}">
        <p14:creationId xmlns:p14="http://schemas.microsoft.com/office/powerpoint/2010/main" val="1049765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88B0A-3DC7-D885-5BF0-6EE7147892A3}"/>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B90C47C5-E1A9-1DAF-D9E7-E0E634128CF9}"/>
              </a:ext>
            </a:extLst>
          </p:cNvPr>
          <p:cNvSpPr txBox="1"/>
          <p:nvPr/>
        </p:nvSpPr>
        <p:spPr>
          <a:xfrm>
            <a:off x="1894205" y="67123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量子计算：量子纠缠与量子霸权</a:t>
            </a:r>
            <a:endParaRPr lang="en-US" altLang="zh-CN" dirty="0"/>
          </a:p>
        </p:txBody>
      </p:sp>
      <p:sp>
        <p:nvSpPr>
          <p:cNvPr id="4" name="矩形 3">
            <a:extLst>
              <a:ext uri="{FF2B5EF4-FFF2-40B4-BE49-F238E27FC236}">
                <a16:creationId xmlns:a16="http://schemas.microsoft.com/office/drawing/2014/main" id="{8EBA81D9-7F7C-8CBC-B361-D92888624D46}"/>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Rectangle 1">
            <a:extLst>
              <a:ext uri="{FF2B5EF4-FFF2-40B4-BE49-F238E27FC236}">
                <a16:creationId xmlns:a16="http://schemas.microsoft.com/office/drawing/2014/main" id="{8228EDA6-C759-E4FD-6A3C-9DAC21C07161}"/>
              </a:ext>
            </a:extLst>
          </p:cNvPr>
          <p:cNvSpPr>
            <a:spLocks noChangeArrowheads="1"/>
          </p:cNvSpPr>
          <p:nvPr/>
        </p:nvSpPr>
        <p:spPr bwMode="auto">
          <a:xfrm>
            <a:off x="487997" y="1664167"/>
            <a:ext cx="11216005" cy="542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algn="l"/>
            <a:r>
              <a:rPr lang="en-US" altLang="zh-CN" sz="2800" i="0" dirty="0">
                <a:solidFill>
                  <a:schemeClr val="accent3"/>
                </a:solidFill>
                <a:effectLst/>
                <a:latin typeface="-apple-system"/>
              </a:rPr>
              <a:t>2014</a:t>
            </a:r>
            <a:r>
              <a:rPr lang="zh-CN" altLang="en-US" sz="2800" i="0" dirty="0">
                <a:solidFill>
                  <a:schemeClr val="accent3"/>
                </a:solidFill>
                <a:effectLst/>
                <a:latin typeface="-apple-system"/>
              </a:rPr>
              <a:t>年 </a:t>
            </a:r>
            <a:r>
              <a:rPr lang="zh-CN" altLang="en-US" sz="2800" dirty="0">
                <a:solidFill>
                  <a:schemeClr val="accent3"/>
                </a:solidFill>
                <a:latin typeface="-apple-system"/>
              </a:rPr>
              <a:t>荷兰代尔夫特理工大学</a:t>
            </a:r>
            <a:r>
              <a:rPr lang="zh-CN" altLang="en-US" sz="2800" i="0" dirty="0">
                <a:solidFill>
                  <a:schemeClr val="accent3"/>
                </a:solidFill>
                <a:effectLst/>
                <a:latin typeface="-apple-system"/>
              </a:rPr>
              <a:t>的科维理纳米科学研究所的物理学家们，以</a:t>
            </a:r>
            <a:r>
              <a:rPr lang="en-US" altLang="zh-CN" sz="2800" b="1" i="0" dirty="0">
                <a:solidFill>
                  <a:schemeClr val="accent3"/>
                </a:solidFill>
                <a:effectLst/>
                <a:latin typeface="-apple-system"/>
              </a:rPr>
              <a:t>100%</a:t>
            </a:r>
            <a:r>
              <a:rPr lang="zh-CN" altLang="en-US" sz="2800" b="1" i="0" dirty="0">
                <a:solidFill>
                  <a:schemeClr val="accent3"/>
                </a:solidFill>
                <a:effectLst/>
                <a:latin typeface="-apple-system"/>
              </a:rPr>
              <a:t>的准确率</a:t>
            </a:r>
            <a:r>
              <a:rPr lang="zh-CN" altLang="en-US" sz="2800" i="0" dirty="0">
                <a:solidFill>
                  <a:schemeClr val="accent3"/>
                </a:solidFill>
                <a:effectLst/>
                <a:latin typeface="-apple-system"/>
              </a:rPr>
              <a:t>在相隔约</a:t>
            </a:r>
            <a:r>
              <a:rPr lang="en-US" altLang="zh-CN" sz="2800" i="0" dirty="0">
                <a:solidFill>
                  <a:schemeClr val="accent3"/>
                </a:solidFill>
                <a:effectLst/>
                <a:latin typeface="-apple-system"/>
              </a:rPr>
              <a:t>3</a:t>
            </a:r>
            <a:r>
              <a:rPr lang="zh-CN" altLang="en-US" sz="2800" i="0" dirty="0">
                <a:solidFill>
                  <a:schemeClr val="accent3"/>
                </a:solidFill>
                <a:effectLst/>
                <a:latin typeface="-apple-system"/>
              </a:rPr>
              <a:t>米的两个</a:t>
            </a:r>
            <a:r>
              <a:rPr lang="zh-CN" altLang="en-US" sz="2800" dirty="0">
                <a:solidFill>
                  <a:schemeClr val="accent3"/>
                </a:solidFill>
                <a:latin typeface="-apple-system"/>
              </a:rPr>
              <a:t>量子比特</a:t>
            </a:r>
            <a:r>
              <a:rPr lang="zh-CN" altLang="en-US" sz="2800" i="0" dirty="0">
                <a:solidFill>
                  <a:schemeClr val="accent3"/>
                </a:solidFill>
                <a:effectLst/>
                <a:latin typeface="-apple-system"/>
              </a:rPr>
              <a:t>之间完成</a:t>
            </a:r>
            <a:r>
              <a:rPr lang="zh-CN" altLang="en-US" sz="2800" b="1" i="0" dirty="0">
                <a:solidFill>
                  <a:schemeClr val="accent3"/>
                </a:solidFill>
                <a:effectLst/>
                <a:latin typeface="-apple-system"/>
              </a:rPr>
              <a:t>信息传送</a:t>
            </a:r>
            <a:endParaRPr lang="en-US" altLang="zh-CN" sz="2800" b="1" i="0" dirty="0">
              <a:solidFill>
                <a:schemeClr val="accent3"/>
              </a:solidFill>
              <a:effectLst/>
              <a:latin typeface="-apple-system"/>
            </a:endParaRPr>
          </a:p>
          <a:p>
            <a:pPr algn="l"/>
            <a:r>
              <a:rPr lang="en-US" altLang="zh-CN" sz="2800" i="0" dirty="0">
                <a:solidFill>
                  <a:schemeClr val="accent3"/>
                </a:solidFill>
                <a:effectLst/>
                <a:latin typeface="-apple-system"/>
              </a:rPr>
              <a:t>2017</a:t>
            </a:r>
            <a:r>
              <a:rPr lang="zh-CN" altLang="en-US" sz="2800" i="0" dirty="0">
                <a:solidFill>
                  <a:schemeClr val="accent3"/>
                </a:solidFill>
                <a:effectLst/>
                <a:latin typeface="-apple-system"/>
              </a:rPr>
              <a:t>年 中国科学技术大学潘建伟院士的研究小组，首次实现从地面观测站到低地球轨道卫星的</a:t>
            </a:r>
            <a:r>
              <a:rPr lang="zh-CN" altLang="en-US" sz="2800" b="1" i="0" dirty="0">
                <a:solidFill>
                  <a:schemeClr val="accent3"/>
                </a:solidFill>
                <a:effectLst/>
                <a:latin typeface="-apple-system"/>
              </a:rPr>
              <a:t>纠缠光子发射</a:t>
            </a:r>
            <a:r>
              <a:rPr lang="zh-CN" altLang="en-US" sz="2800" i="0" dirty="0">
                <a:solidFill>
                  <a:schemeClr val="accent3"/>
                </a:solidFill>
                <a:effectLst/>
                <a:latin typeface="-apple-system"/>
              </a:rPr>
              <a:t>，</a:t>
            </a:r>
            <a:r>
              <a:rPr lang="zh-CN" altLang="en-US" sz="2800" dirty="0">
                <a:solidFill>
                  <a:schemeClr val="accent3"/>
                </a:solidFill>
                <a:latin typeface="-apple-system"/>
              </a:rPr>
              <a:t>量子隐形传态</a:t>
            </a:r>
            <a:r>
              <a:rPr lang="zh-CN" altLang="en-US" sz="2800" i="0" dirty="0">
                <a:solidFill>
                  <a:schemeClr val="accent3"/>
                </a:solidFill>
                <a:effectLst/>
                <a:latin typeface="-apple-system"/>
              </a:rPr>
              <a:t>实验通信距离达</a:t>
            </a:r>
            <a:r>
              <a:rPr lang="en-US" altLang="zh-CN" sz="2800" i="0" dirty="0">
                <a:solidFill>
                  <a:schemeClr val="accent3"/>
                </a:solidFill>
                <a:effectLst/>
                <a:latin typeface="-apple-system"/>
              </a:rPr>
              <a:t>1400</a:t>
            </a:r>
            <a:r>
              <a:rPr lang="zh-CN" altLang="en-US" sz="2800" i="0" dirty="0">
                <a:solidFill>
                  <a:schemeClr val="accent3"/>
                </a:solidFill>
                <a:effectLst/>
                <a:latin typeface="-apple-system"/>
              </a:rPr>
              <a:t>公里</a:t>
            </a:r>
            <a:endParaRPr lang="en-US" altLang="zh-CN" sz="2800" i="0" dirty="0">
              <a:solidFill>
                <a:schemeClr val="accent3"/>
              </a:solidFill>
              <a:effectLst/>
              <a:latin typeface="-apple-system"/>
            </a:endParaRPr>
          </a:p>
          <a:p>
            <a:pPr algn="l"/>
            <a:r>
              <a:rPr lang="en-US" altLang="zh-CN" sz="2800" i="0" dirty="0">
                <a:solidFill>
                  <a:schemeClr val="accent3"/>
                </a:solidFill>
                <a:effectLst/>
                <a:latin typeface="-apple-system"/>
              </a:rPr>
              <a:t>2018</a:t>
            </a:r>
            <a:r>
              <a:rPr lang="zh-CN" altLang="en-US" sz="2800" i="0" dirty="0">
                <a:solidFill>
                  <a:schemeClr val="accent3"/>
                </a:solidFill>
                <a:effectLst/>
                <a:latin typeface="-apple-system"/>
              </a:rPr>
              <a:t>年 美国颁布</a:t>
            </a:r>
            <a:r>
              <a:rPr lang="en-US" altLang="zh-CN" sz="2800" i="0" dirty="0">
                <a:solidFill>
                  <a:schemeClr val="accent3"/>
                </a:solidFill>
                <a:effectLst/>
                <a:latin typeface="-apple-system"/>
              </a:rPr>
              <a:t>《</a:t>
            </a:r>
            <a:r>
              <a:rPr lang="zh-CN" altLang="en-US" sz="2800" b="1" i="0" dirty="0">
                <a:solidFill>
                  <a:schemeClr val="accent3"/>
                </a:solidFill>
                <a:effectLst/>
                <a:latin typeface="-apple-system"/>
              </a:rPr>
              <a:t>国家量子倡议法案</a:t>
            </a:r>
            <a:r>
              <a:rPr lang="en-US" altLang="zh-CN" sz="2800" dirty="0">
                <a:solidFill>
                  <a:schemeClr val="accent3"/>
                </a:solidFill>
                <a:latin typeface="-apple-system"/>
              </a:rPr>
              <a:t>》</a:t>
            </a:r>
            <a:r>
              <a:rPr lang="zh-CN" altLang="en-US" sz="2800" i="0" dirty="0">
                <a:solidFill>
                  <a:schemeClr val="accent3"/>
                </a:solidFill>
                <a:effectLst/>
                <a:latin typeface="-apple-system"/>
              </a:rPr>
              <a:t>，确立了加速美国发展量子信息科学和技术应用的十年计划的目标和优先事项</a:t>
            </a:r>
          </a:p>
          <a:p>
            <a:pPr algn="l"/>
            <a:r>
              <a:rPr lang="en-US" altLang="zh-CN" sz="2800" i="0" dirty="0">
                <a:solidFill>
                  <a:schemeClr val="accent3"/>
                </a:solidFill>
                <a:effectLst/>
                <a:latin typeface="-apple-system"/>
              </a:rPr>
              <a:t>2019</a:t>
            </a:r>
            <a:r>
              <a:rPr lang="zh-CN" altLang="en-US" sz="2800" i="0" dirty="0">
                <a:solidFill>
                  <a:schemeClr val="accent3"/>
                </a:solidFill>
                <a:effectLst/>
                <a:latin typeface="-apple-system"/>
              </a:rPr>
              <a:t>年 谷歌通过在</a:t>
            </a:r>
            <a:r>
              <a:rPr lang="en-US" altLang="zh-CN" sz="2800" i="0" dirty="0">
                <a:solidFill>
                  <a:schemeClr val="accent3"/>
                </a:solidFill>
                <a:effectLst/>
                <a:latin typeface="-apple-system"/>
              </a:rPr>
              <a:t>200</a:t>
            </a:r>
            <a:r>
              <a:rPr lang="zh-CN" altLang="en-US" sz="2800" i="0" dirty="0">
                <a:solidFill>
                  <a:schemeClr val="accent3"/>
                </a:solidFill>
                <a:effectLst/>
                <a:latin typeface="-apple-system"/>
              </a:rPr>
              <a:t>秒内完成超级计算机约</a:t>
            </a:r>
            <a:r>
              <a:rPr lang="en-US" altLang="zh-CN" sz="2800" i="0" dirty="0">
                <a:solidFill>
                  <a:schemeClr val="accent3"/>
                </a:solidFill>
                <a:effectLst/>
                <a:latin typeface="-apple-system"/>
              </a:rPr>
              <a:t>1</a:t>
            </a:r>
            <a:r>
              <a:rPr lang="zh-CN" altLang="en-US" sz="2800" i="0" dirty="0">
                <a:solidFill>
                  <a:schemeClr val="accent3"/>
                </a:solidFill>
                <a:effectLst/>
                <a:latin typeface="-apple-system"/>
              </a:rPr>
              <a:t>万年才能完成的一系列运算，从而声称达成</a:t>
            </a:r>
            <a:r>
              <a:rPr lang="zh-CN" altLang="en-US" sz="2800" b="1" i="0" dirty="0">
                <a:solidFill>
                  <a:schemeClr val="accent3"/>
                </a:solidFill>
                <a:effectLst/>
                <a:latin typeface="-apple-system"/>
              </a:rPr>
              <a:t>“</a:t>
            </a:r>
            <a:r>
              <a:rPr lang="zh-CN" altLang="en-US" sz="2800" b="1" dirty="0">
                <a:solidFill>
                  <a:schemeClr val="accent3"/>
                </a:solidFill>
                <a:latin typeface="-apple-system"/>
              </a:rPr>
              <a:t>量子霸权</a:t>
            </a:r>
            <a:r>
              <a:rPr lang="zh-CN" altLang="en-US" sz="2800" b="1" i="0" dirty="0">
                <a:solidFill>
                  <a:schemeClr val="accent3"/>
                </a:solidFill>
                <a:effectLst/>
                <a:latin typeface="-apple-system"/>
              </a:rPr>
              <a:t>”</a:t>
            </a:r>
            <a:r>
              <a:rPr lang="zh-CN" altLang="en-US" sz="2800" i="0" dirty="0">
                <a:solidFill>
                  <a:schemeClr val="accent3"/>
                </a:solidFill>
                <a:effectLst/>
                <a:latin typeface="-apple-system"/>
              </a:rPr>
              <a:t> </a:t>
            </a:r>
            <a:r>
              <a:rPr lang="en-US" altLang="zh-CN" sz="2800" i="0" dirty="0">
                <a:solidFill>
                  <a:schemeClr val="accent3"/>
                </a:solidFill>
                <a:effectLst/>
                <a:latin typeface="-apple-system"/>
              </a:rPr>
              <a:t>(quantum supremacy)[10]</a:t>
            </a:r>
            <a:r>
              <a:rPr lang="zh-CN" altLang="en-US" sz="2800" i="0" dirty="0">
                <a:solidFill>
                  <a:schemeClr val="accent3"/>
                </a:solidFill>
                <a:effectLst/>
                <a:latin typeface="-apple-system"/>
              </a:rPr>
              <a:t>；</a:t>
            </a:r>
            <a:r>
              <a:rPr lang="en-US" altLang="zh-CN" sz="2800" i="0" dirty="0">
                <a:solidFill>
                  <a:schemeClr val="accent3"/>
                </a:solidFill>
                <a:effectLst/>
                <a:latin typeface="-apple-system"/>
              </a:rPr>
              <a:t>IBM</a:t>
            </a:r>
            <a:r>
              <a:rPr lang="zh-CN" altLang="en-US" sz="2800" i="0" dirty="0">
                <a:solidFill>
                  <a:schemeClr val="accent3"/>
                </a:solidFill>
                <a:effectLst/>
                <a:latin typeface="-apple-system"/>
              </a:rPr>
              <a:t>回应称可能需要</a:t>
            </a:r>
            <a:r>
              <a:rPr lang="en-US" altLang="zh-CN" sz="2800" i="0" dirty="0">
                <a:solidFill>
                  <a:schemeClr val="accent3"/>
                </a:solidFill>
                <a:effectLst/>
                <a:latin typeface="-apple-system"/>
              </a:rPr>
              <a:t>2.5</a:t>
            </a:r>
            <a:r>
              <a:rPr lang="zh-CN" altLang="en-US" sz="2800" i="0" dirty="0">
                <a:solidFill>
                  <a:schemeClr val="accent3"/>
                </a:solidFill>
                <a:effectLst/>
                <a:latin typeface="-apple-system"/>
              </a:rPr>
              <a:t>天而不是</a:t>
            </a:r>
            <a:r>
              <a:rPr lang="en-US" altLang="zh-CN" sz="2800" i="0" dirty="0">
                <a:solidFill>
                  <a:schemeClr val="accent3"/>
                </a:solidFill>
                <a:effectLst/>
                <a:latin typeface="-apple-system"/>
              </a:rPr>
              <a:t>1</a:t>
            </a:r>
            <a:r>
              <a:rPr lang="zh-CN" altLang="en-US" sz="2800" i="0" dirty="0">
                <a:solidFill>
                  <a:schemeClr val="accent3"/>
                </a:solidFill>
                <a:effectLst/>
                <a:latin typeface="-apple-system"/>
              </a:rPr>
              <a:t>万年，强调了超级计算机可能用于最大化计算速度的技术</a:t>
            </a:r>
            <a:endParaRPr lang="en-US" altLang="zh-CN" sz="2800" i="0" dirty="0">
              <a:solidFill>
                <a:schemeClr val="accent3"/>
              </a:solidFill>
              <a:effectLst/>
              <a:latin typeface="-apple-system"/>
            </a:endParaRPr>
          </a:p>
          <a:p>
            <a:pPr algn="l"/>
            <a:endParaRPr lang="zh-CN" altLang="en-US" sz="2800" b="0" i="0" dirty="0">
              <a:solidFill>
                <a:srgbClr val="191B1F"/>
              </a:solidFill>
              <a:effectLst/>
              <a:latin typeface="-apple-system"/>
            </a:endParaRPr>
          </a:p>
        </p:txBody>
      </p:sp>
    </p:spTree>
    <p:extLst>
      <p:ext uri="{BB962C8B-B14F-4D97-AF65-F5344CB8AC3E}">
        <p14:creationId xmlns:p14="http://schemas.microsoft.com/office/powerpoint/2010/main" val="2661857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50048-02F2-84FB-658B-B3A8426FB24A}"/>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AFA3EC17-390D-AE29-CB29-4418773AAA02}"/>
              </a:ext>
            </a:extLst>
          </p:cNvPr>
          <p:cNvSpPr txBox="1"/>
          <p:nvPr/>
        </p:nvSpPr>
        <p:spPr>
          <a:xfrm>
            <a:off x="1894205" y="67123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量子计算：量子计算优越性</a:t>
            </a:r>
            <a:endParaRPr lang="en-US" altLang="zh-CN" dirty="0"/>
          </a:p>
        </p:txBody>
      </p:sp>
      <p:sp>
        <p:nvSpPr>
          <p:cNvPr id="4" name="矩形 3">
            <a:extLst>
              <a:ext uri="{FF2B5EF4-FFF2-40B4-BE49-F238E27FC236}">
                <a16:creationId xmlns:a16="http://schemas.microsoft.com/office/drawing/2014/main" id="{E5101FDA-7315-A21C-9868-9E485DA3876B}"/>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Rectangle 1">
            <a:extLst>
              <a:ext uri="{FF2B5EF4-FFF2-40B4-BE49-F238E27FC236}">
                <a16:creationId xmlns:a16="http://schemas.microsoft.com/office/drawing/2014/main" id="{40F6992B-E8A6-D42C-30E0-4B4B7093B2F5}"/>
              </a:ext>
            </a:extLst>
          </p:cNvPr>
          <p:cNvSpPr>
            <a:spLocks noChangeArrowheads="1"/>
          </p:cNvSpPr>
          <p:nvPr/>
        </p:nvSpPr>
        <p:spPr bwMode="auto">
          <a:xfrm>
            <a:off x="487997" y="1861841"/>
            <a:ext cx="11216005" cy="499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algn="l"/>
            <a:r>
              <a:rPr lang="en-US" altLang="zh-CN" sz="2800" i="0" dirty="0">
                <a:solidFill>
                  <a:schemeClr val="accent3"/>
                </a:solidFill>
                <a:effectLst/>
                <a:latin typeface="-apple-system"/>
              </a:rPr>
              <a:t>2019</a:t>
            </a:r>
            <a:r>
              <a:rPr lang="zh-CN" altLang="en-US" sz="2800" i="0" dirty="0">
                <a:solidFill>
                  <a:schemeClr val="accent3"/>
                </a:solidFill>
                <a:effectLst/>
                <a:latin typeface="-apple-system"/>
              </a:rPr>
              <a:t>年</a:t>
            </a:r>
            <a:r>
              <a:rPr lang="en-US" altLang="zh-CN" sz="2800" i="0" dirty="0">
                <a:solidFill>
                  <a:schemeClr val="accent3"/>
                </a:solidFill>
                <a:effectLst/>
                <a:latin typeface="-apple-system"/>
              </a:rPr>
              <a:t>1</a:t>
            </a:r>
            <a:r>
              <a:rPr lang="zh-CN" altLang="en-US" sz="2800" i="0" dirty="0">
                <a:solidFill>
                  <a:schemeClr val="accent3"/>
                </a:solidFill>
                <a:effectLst/>
                <a:latin typeface="-apple-system"/>
              </a:rPr>
              <a:t>月，</a:t>
            </a:r>
            <a:r>
              <a:rPr lang="en-US" altLang="zh-CN" sz="2800" i="0" dirty="0">
                <a:solidFill>
                  <a:schemeClr val="accent3"/>
                </a:solidFill>
                <a:effectLst/>
                <a:latin typeface="-apple-system"/>
              </a:rPr>
              <a:t>IBM</a:t>
            </a:r>
            <a:r>
              <a:rPr lang="zh-CN" altLang="en-US" sz="2800" i="0" dirty="0">
                <a:solidFill>
                  <a:schemeClr val="accent3"/>
                </a:solidFill>
                <a:effectLst/>
                <a:latin typeface="-apple-system"/>
              </a:rPr>
              <a:t>发布了世界上</a:t>
            </a:r>
            <a:r>
              <a:rPr lang="zh-CN" altLang="en-US" sz="2800" b="1" i="0" dirty="0">
                <a:solidFill>
                  <a:schemeClr val="accent3"/>
                </a:solidFill>
                <a:effectLst/>
                <a:latin typeface="-apple-system"/>
              </a:rPr>
              <a:t>第一台独立的量子计算机</a:t>
            </a:r>
            <a:r>
              <a:rPr lang="en-US" altLang="zh-CN" sz="2800" i="0" dirty="0">
                <a:solidFill>
                  <a:schemeClr val="accent3"/>
                </a:solidFill>
                <a:effectLst/>
                <a:latin typeface="-apple-system"/>
              </a:rPr>
              <a:t>IBM Q System One</a:t>
            </a:r>
            <a:r>
              <a:rPr lang="zh-CN" altLang="en-US" sz="2800" i="0" dirty="0">
                <a:solidFill>
                  <a:schemeClr val="accent3"/>
                </a:solidFill>
                <a:effectLst/>
                <a:latin typeface="-apple-system"/>
              </a:rPr>
              <a:t>。</a:t>
            </a:r>
            <a:endParaRPr lang="en-US" altLang="zh-CN" sz="2800" i="0" dirty="0">
              <a:solidFill>
                <a:schemeClr val="accent3"/>
              </a:solidFill>
              <a:effectLst/>
              <a:latin typeface="-apple-system"/>
            </a:endParaRPr>
          </a:p>
          <a:p>
            <a:pPr algn="l"/>
            <a:r>
              <a:rPr lang="en-US" altLang="zh-CN" sz="2800" i="0" dirty="0">
                <a:solidFill>
                  <a:schemeClr val="accent3"/>
                </a:solidFill>
                <a:effectLst/>
                <a:latin typeface="-apple-system"/>
              </a:rPr>
              <a:t>2020</a:t>
            </a:r>
            <a:r>
              <a:rPr lang="zh-CN" altLang="en-US" sz="2800" i="0" dirty="0">
                <a:solidFill>
                  <a:schemeClr val="accent3"/>
                </a:solidFill>
                <a:effectLst/>
                <a:latin typeface="-apple-system"/>
              </a:rPr>
              <a:t>年 中国科学技术大学潘建伟院士、</a:t>
            </a:r>
            <a:r>
              <a:rPr lang="zh-CN" altLang="en-US" sz="2800" dirty="0">
                <a:solidFill>
                  <a:schemeClr val="accent3"/>
                </a:solidFill>
                <a:latin typeface="-apple-system"/>
              </a:rPr>
              <a:t>陆朝阳</a:t>
            </a:r>
            <a:r>
              <a:rPr lang="zh-CN" altLang="en-US" sz="2800" i="0" dirty="0">
                <a:solidFill>
                  <a:schemeClr val="accent3"/>
                </a:solidFill>
                <a:effectLst/>
                <a:latin typeface="-apple-system"/>
              </a:rPr>
              <a:t>教授组成的研究小组在</a:t>
            </a:r>
            <a:r>
              <a:rPr lang="en-US" altLang="zh-CN" sz="2800" i="0" dirty="0">
                <a:solidFill>
                  <a:schemeClr val="accent3"/>
                </a:solidFill>
                <a:effectLst/>
                <a:latin typeface="-apple-system"/>
              </a:rPr>
              <a:t>76</a:t>
            </a:r>
            <a:r>
              <a:rPr lang="zh-CN" altLang="en-US" sz="2800" i="0" dirty="0">
                <a:solidFill>
                  <a:schemeClr val="accent3"/>
                </a:solidFill>
                <a:effectLst/>
                <a:latin typeface="-apple-system"/>
              </a:rPr>
              <a:t>个光子量子计算原型机上完成了“</a:t>
            </a:r>
            <a:r>
              <a:rPr lang="zh-CN" altLang="en-US" sz="2800" dirty="0">
                <a:solidFill>
                  <a:schemeClr val="accent3"/>
                </a:solidFill>
                <a:latin typeface="-apple-system"/>
              </a:rPr>
              <a:t>高斯玻色采样</a:t>
            </a:r>
            <a:r>
              <a:rPr lang="zh-CN" altLang="en-US" sz="2800" i="0" dirty="0">
                <a:solidFill>
                  <a:schemeClr val="accent3"/>
                </a:solidFill>
                <a:effectLst/>
                <a:latin typeface="-apple-system"/>
              </a:rPr>
              <a:t>”计算，计算速度要比超级计算机快</a:t>
            </a:r>
            <a:r>
              <a:rPr lang="en-US" altLang="zh-CN" sz="2800" i="0" dirty="0">
                <a:solidFill>
                  <a:schemeClr val="accent3"/>
                </a:solidFill>
                <a:effectLst/>
                <a:latin typeface="-apple-system"/>
              </a:rPr>
              <a:t>100</a:t>
            </a:r>
            <a:r>
              <a:rPr lang="zh-CN" altLang="en-US" sz="2800" i="0" dirty="0">
                <a:solidFill>
                  <a:schemeClr val="accent3"/>
                </a:solidFill>
                <a:effectLst/>
                <a:latin typeface="-apple-system"/>
              </a:rPr>
              <a:t>万亿倍，从而声称实现</a:t>
            </a:r>
            <a:r>
              <a:rPr lang="zh-CN" altLang="en-US" sz="2800" b="1" i="0" dirty="0">
                <a:solidFill>
                  <a:schemeClr val="accent3"/>
                </a:solidFill>
                <a:effectLst/>
                <a:latin typeface="-apple-system"/>
              </a:rPr>
              <a:t>“量子计算优越性”</a:t>
            </a:r>
            <a:r>
              <a:rPr lang="zh-CN" altLang="en-US" sz="2800" i="0" dirty="0">
                <a:solidFill>
                  <a:schemeClr val="accent3"/>
                </a:solidFill>
                <a:effectLst/>
                <a:latin typeface="-apple-system"/>
              </a:rPr>
              <a:t> </a:t>
            </a:r>
            <a:r>
              <a:rPr lang="en-US" altLang="zh-CN" sz="2800" i="0" dirty="0">
                <a:solidFill>
                  <a:schemeClr val="accent3"/>
                </a:solidFill>
                <a:effectLst/>
                <a:latin typeface="-apple-system"/>
              </a:rPr>
              <a:t>(quantum computational advantage)</a:t>
            </a:r>
          </a:p>
          <a:p>
            <a:pPr algn="l"/>
            <a:r>
              <a:rPr lang="en-US" altLang="zh-CN" sz="2800" i="0" dirty="0">
                <a:solidFill>
                  <a:schemeClr val="accent3"/>
                </a:solidFill>
                <a:effectLst/>
                <a:latin typeface="-apple-system"/>
              </a:rPr>
              <a:t>2020</a:t>
            </a:r>
            <a:r>
              <a:rPr lang="zh-CN" altLang="en-US" sz="2800" i="0" dirty="0">
                <a:solidFill>
                  <a:schemeClr val="accent3"/>
                </a:solidFill>
                <a:effectLst/>
                <a:latin typeface="-apple-system"/>
              </a:rPr>
              <a:t>年</a:t>
            </a:r>
            <a:r>
              <a:rPr lang="en-US" altLang="zh-CN" sz="2800" i="0" dirty="0">
                <a:solidFill>
                  <a:schemeClr val="accent3"/>
                </a:solidFill>
                <a:effectLst/>
                <a:latin typeface="-apple-system"/>
              </a:rPr>
              <a:t>9</a:t>
            </a:r>
            <a:r>
              <a:rPr lang="zh-CN" altLang="en-US" sz="2800" i="0" dirty="0">
                <a:solidFill>
                  <a:schemeClr val="accent3"/>
                </a:solidFill>
                <a:effectLst/>
                <a:latin typeface="-apple-system"/>
              </a:rPr>
              <a:t>月</a:t>
            </a:r>
            <a:r>
              <a:rPr lang="en-US" altLang="zh-CN" sz="2800" i="0" dirty="0">
                <a:solidFill>
                  <a:schemeClr val="accent3"/>
                </a:solidFill>
                <a:effectLst/>
                <a:latin typeface="-apple-system"/>
              </a:rPr>
              <a:t>12</a:t>
            </a:r>
            <a:r>
              <a:rPr lang="zh-CN" altLang="en-US" sz="2800" i="0" dirty="0">
                <a:solidFill>
                  <a:schemeClr val="accent3"/>
                </a:solidFill>
                <a:effectLst/>
                <a:latin typeface="-apple-system"/>
              </a:rPr>
              <a:t>日，本源量子完全自主开发的超导量子计算云平台正式向全球用户开放，该平台基于本源量子自主研发的</a:t>
            </a:r>
            <a:r>
              <a:rPr lang="zh-CN" altLang="en-US" sz="2800" b="1" i="0" dirty="0">
                <a:solidFill>
                  <a:schemeClr val="accent3"/>
                </a:solidFill>
                <a:effectLst/>
                <a:latin typeface="-apple-system"/>
              </a:rPr>
              <a:t>超导量子计算机</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本源悟源（搭载</a:t>
            </a:r>
            <a:r>
              <a:rPr lang="en-US" altLang="zh-CN" sz="2800" i="0" dirty="0">
                <a:solidFill>
                  <a:schemeClr val="accent3"/>
                </a:solidFill>
                <a:effectLst/>
                <a:latin typeface="-apple-system"/>
              </a:rPr>
              <a:t>6</a:t>
            </a:r>
            <a:r>
              <a:rPr lang="zh-CN" altLang="en-US" sz="2800" i="0" dirty="0">
                <a:solidFill>
                  <a:schemeClr val="accent3"/>
                </a:solidFill>
                <a:effectLst/>
                <a:latin typeface="-apple-system"/>
              </a:rPr>
              <a:t>比特超导量子处理器夸父 </a:t>
            </a:r>
            <a:r>
              <a:rPr lang="en-US" altLang="zh-CN" sz="2800" i="0" dirty="0">
                <a:solidFill>
                  <a:schemeClr val="accent3"/>
                </a:solidFill>
                <a:effectLst/>
                <a:latin typeface="-apple-system"/>
              </a:rPr>
              <a:t>KF C6-130</a:t>
            </a:r>
            <a:r>
              <a:rPr lang="zh-CN" altLang="en-US" sz="2800" i="0" dirty="0">
                <a:solidFill>
                  <a:schemeClr val="accent3"/>
                </a:solidFill>
                <a:effectLst/>
                <a:latin typeface="-apple-system"/>
              </a:rPr>
              <a:t>）。</a:t>
            </a:r>
            <a:endParaRPr lang="en-US" altLang="zh-CN" sz="2800" i="0" dirty="0">
              <a:solidFill>
                <a:schemeClr val="accent3"/>
              </a:solidFill>
              <a:effectLst/>
              <a:latin typeface="-apple-system"/>
            </a:endParaRPr>
          </a:p>
          <a:p>
            <a:pPr algn="l"/>
            <a:endParaRPr lang="en-US" altLang="zh-CN" sz="2800" b="0" i="0" dirty="0">
              <a:solidFill>
                <a:srgbClr val="191B1F"/>
              </a:solidFill>
              <a:effectLst/>
              <a:latin typeface="-apple-system"/>
            </a:endParaRPr>
          </a:p>
          <a:p>
            <a:pPr algn="l"/>
            <a:endParaRPr lang="zh-CN" altLang="en-US" sz="2800" b="0" i="0" dirty="0">
              <a:solidFill>
                <a:srgbClr val="191B1F"/>
              </a:solidFill>
              <a:effectLst/>
              <a:latin typeface="-apple-system"/>
            </a:endParaRPr>
          </a:p>
        </p:txBody>
      </p:sp>
    </p:spTree>
    <p:extLst>
      <p:ext uri="{BB962C8B-B14F-4D97-AF65-F5344CB8AC3E}">
        <p14:creationId xmlns:p14="http://schemas.microsoft.com/office/powerpoint/2010/main" val="368740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形 9" descr="undraw_my_password_re_ydq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0300" y="3740150"/>
            <a:ext cx="2023745" cy="1971040"/>
          </a:xfrm>
          <a:prstGeom prst="rect">
            <a:avLst/>
          </a:prstGeom>
          <a:effectLst>
            <a:outerShdw blurRad="203200" dist="101600" dir="2700000" algn="tl" rotWithShape="0">
              <a:schemeClr val="accent6">
                <a:lumMod val="25000"/>
                <a:alpha val="20000"/>
              </a:schemeClr>
            </a:outerShdw>
          </a:effectLst>
        </p:spPr>
      </p:pic>
      <p:sp>
        <p:nvSpPr>
          <p:cNvPr id="20" name="文本框 19"/>
          <p:cNvSpPr txBox="1"/>
          <p:nvPr/>
        </p:nvSpPr>
        <p:spPr>
          <a:xfrm>
            <a:off x="3683000" y="2583815"/>
            <a:ext cx="9651365" cy="1330960"/>
          </a:xfrm>
          <a:prstGeom prst="rect">
            <a:avLst/>
          </a:prstGeom>
          <a:noFill/>
        </p:spPr>
        <p:txBody>
          <a:bodyPr wrap="square" rtlCol="0">
            <a:spAutoFit/>
          </a:bodyPr>
          <a:lstStyle/>
          <a:p>
            <a:pPr lvl="0" algn="l">
              <a:lnSpc>
                <a:spcPct val="150000"/>
              </a:lnSpc>
              <a:buClrTx/>
              <a:buSzTx/>
              <a:buFontTx/>
            </a:pPr>
            <a:r>
              <a:rPr lang="zh-CN" altLang="en-US" sz="5400" dirty="0">
                <a:solidFill>
                  <a:schemeClr val="accent4"/>
                </a:solidFill>
                <a:ea typeface="+mn-lt"/>
                <a:cs typeface="OPPOSans L" panose="00020600040101010101" charset="-122"/>
                <a:sym typeface="+mn-ea"/>
              </a:rPr>
              <a:t>感谢</a:t>
            </a:r>
            <a:r>
              <a:rPr lang="zh-CN" altLang="en-US" sz="5400" dirty="0">
                <a:solidFill>
                  <a:schemeClr val="accent4"/>
                </a:solidFill>
                <a:latin typeface="OPPOSans L" panose="00020600040101010101" charset="-122"/>
                <a:ea typeface="OPPOSans L" panose="00020600040101010101" charset="-122"/>
                <a:cs typeface="OPPOSans L" panose="00020600040101010101" charset="-122"/>
                <a:sym typeface="+mn-ea"/>
              </a:rPr>
              <a:t>您的聆听！</a:t>
            </a:r>
            <a:r>
              <a:rPr lang="en-US" altLang="zh-CN" sz="5400" dirty="0">
                <a:solidFill>
                  <a:schemeClr val="accent4"/>
                </a:solidFill>
                <a:latin typeface="OPPOSans L" panose="00020600040101010101" charset="-122"/>
                <a:ea typeface="OPPOSans L" panose="00020600040101010101" charset="-122"/>
                <a:cs typeface="OPPOSans L" panose="00020600040101010101" charset="-122"/>
                <a:sym typeface="+mn-ea"/>
              </a:rPr>
              <a:t> </a:t>
            </a:r>
          </a:p>
        </p:txBody>
      </p:sp>
      <p:pic>
        <p:nvPicPr>
          <p:cNvPr id="16" name="图形 15" descr="undraw_portfolio_website_re_jsdd"/>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245235" y="1139825"/>
            <a:ext cx="2332355" cy="1564640"/>
          </a:xfrm>
          <a:prstGeom prst="rect">
            <a:avLst/>
          </a:prstGeom>
          <a:effectLst>
            <a:outerShdw blurRad="203200" dist="101600" dir="2700000" algn="tl" rotWithShape="0">
              <a:prstClr val="black">
                <a:alpha val="20000"/>
              </a:prstClr>
            </a:outerShdw>
          </a:effectLst>
        </p:spPr>
      </p:pic>
      <p:sp>
        <p:nvSpPr>
          <p:cNvPr id="5" name="矩形 4"/>
          <p:cNvSpPr/>
          <p:nvPr/>
        </p:nvSpPr>
        <p:spPr>
          <a:xfrm>
            <a:off x="1269682" y="5164455"/>
            <a:ext cx="2332355" cy="5467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8" name="组合 7"/>
          <p:cNvGrpSpPr/>
          <p:nvPr/>
        </p:nvGrpSpPr>
        <p:grpSpPr>
          <a:xfrm rot="540000">
            <a:off x="8733155" y="653415"/>
            <a:ext cx="4686300" cy="1557020"/>
            <a:chOff x="12808" y="83"/>
            <a:chExt cx="8827" cy="2732"/>
          </a:xfrm>
        </p:grpSpPr>
        <p:cxnSp>
          <p:nvCxnSpPr>
            <p:cNvPr id="6" name="直接连接符 5"/>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1" name="图片 10" descr="tape-145367"/>
          <p:cNvPicPr>
            <a:picLocks noChangeAspect="1"/>
          </p:cNvPicPr>
          <p:nvPr>
            <p:custDataLst>
              <p:tags r:id="rId1"/>
            </p:custDataLst>
          </p:nvPr>
        </p:nvPicPr>
        <p:blipFill>
          <a:blip r:embed="rId7">
            <a:alphaModFix amt="40000"/>
          </a:blip>
          <a:stretch>
            <a:fillRect/>
          </a:stretch>
        </p:blipFill>
        <p:spPr>
          <a:xfrm rot="3120000">
            <a:off x="12065" y="4385945"/>
            <a:ext cx="2515235" cy="1257935"/>
          </a:xfrm>
          <a:prstGeom prst="rect">
            <a:avLst/>
          </a:prstGeom>
        </p:spPr>
      </p:pic>
      <p:sp>
        <p:nvSpPr>
          <p:cNvPr id="2" name="文本框 1">
            <a:extLst>
              <a:ext uri="{FF2B5EF4-FFF2-40B4-BE49-F238E27FC236}">
                <a16:creationId xmlns:a16="http://schemas.microsoft.com/office/drawing/2014/main" id="{42FDDB84-C4F1-79F8-7560-B16E80C98AC9}"/>
              </a:ext>
            </a:extLst>
          </p:cNvPr>
          <p:cNvSpPr txBox="1"/>
          <p:nvPr/>
        </p:nvSpPr>
        <p:spPr>
          <a:xfrm>
            <a:off x="1269682" y="4192002"/>
            <a:ext cx="6525578" cy="646331"/>
          </a:xfrm>
          <a:prstGeom prst="rect">
            <a:avLst/>
          </a:prstGeom>
          <a:noFill/>
        </p:spPr>
        <p:txBody>
          <a:bodyPr wrap="square" rtlCol="0">
            <a:spAutoFit/>
          </a:bodyPr>
          <a:lstStyle/>
          <a:p>
            <a:r>
              <a:rPr lang="zh-CN" altLang="en-US" dirty="0">
                <a:solidFill>
                  <a:schemeClr val="accent3"/>
                </a:solidFill>
              </a:rPr>
              <a:t>参考资料：</a:t>
            </a:r>
            <a:r>
              <a:rPr lang="en-US" altLang="zh-CN" dirty="0">
                <a:solidFill>
                  <a:schemeClr val="accent3"/>
                </a:solidFill>
                <a:hlinkClick r:id="rId8">
                  <a:extLst>
                    <a:ext uri="{A12FA001-AC4F-418D-AE19-62706E023703}">
                      <ahyp:hlinkClr xmlns:ahyp="http://schemas.microsoft.com/office/drawing/2018/hyperlinkcolor" val="tx"/>
                    </a:ext>
                  </a:extLst>
                </a:hlinkClick>
              </a:rPr>
              <a:t>https://zhuanlan.zhihu.com/p/666287916</a:t>
            </a:r>
            <a:endParaRPr lang="en-US" altLang="zh-CN" dirty="0">
              <a:solidFill>
                <a:schemeClr val="accent3"/>
              </a:solidFill>
            </a:endParaRPr>
          </a:p>
          <a:p>
            <a:r>
              <a:rPr lang="en-US" altLang="zh-CN" dirty="0">
                <a:solidFill>
                  <a:schemeClr val="accent3"/>
                </a:solidFill>
              </a:rPr>
              <a:t>                 https://zhuanlan.zhihu.com/p/373929035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2299F-3FC3-BF80-7D29-86295244D090}"/>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4659F658-CD8D-E8AD-6779-32ED14571763}"/>
              </a:ext>
            </a:extLst>
          </p:cNvPr>
          <p:cNvSpPr txBox="1"/>
          <p:nvPr/>
        </p:nvSpPr>
        <p:spPr>
          <a:xfrm>
            <a:off x="1825625" y="767715"/>
            <a:ext cx="7171690" cy="825419"/>
          </a:xfrm>
          <a:prstGeom prst="rect">
            <a:avLst/>
          </a:prstGeom>
          <a:noFill/>
        </p:spPr>
        <p:txBody>
          <a:bodyPr wrap="square" rtlCol="0">
            <a:spAutoFit/>
          </a:bodyPr>
          <a:lstStyle/>
          <a:p>
            <a:pPr>
              <a:lnSpc>
                <a:spcPct val="150000"/>
              </a:lnSpc>
            </a:pPr>
            <a:r>
              <a:rPr lang="zh-CN" altLang="en-US" sz="3600" dirty="0">
                <a:solidFill>
                  <a:schemeClr val="accent4"/>
                </a:solidFill>
                <a:latin typeface="+mj-lt"/>
                <a:ea typeface="+mj-lt"/>
                <a:cs typeface="思源黑体 Regular" panose="020B0500000000000000" charset="-122"/>
              </a:rPr>
              <a:t>量子</a:t>
            </a:r>
            <a:r>
              <a:rPr lang="en-US" altLang="zh-CN" sz="3600" dirty="0">
                <a:solidFill>
                  <a:schemeClr val="accent4"/>
                </a:solidFill>
                <a:latin typeface="+mj-lt"/>
                <a:ea typeface="OPPOSans R" panose="00020600040101010101" charset="-122"/>
                <a:cs typeface="思源黑体 Regular" panose="020B0500000000000000" charset="-122"/>
              </a:rPr>
              <a:t> </a:t>
            </a:r>
          </a:p>
        </p:txBody>
      </p:sp>
      <p:sp>
        <p:nvSpPr>
          <p:cNvPr id="4" name="矩形 3">
            <a:extLst>
              <a:ext uri="{FF2B5EF4-FFF2-40B4-BE49-F238E27FC236}">
                <a16:creationId xmlns:a16="http://schemas.microsoft.com/office/drawing/2014/main" id="{25BA004F-B20C-3A25-AE51-A6BC47DE6E52}"/>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文本框 1">
            <a:extLst>
              <a:ext uri="{FF2B5EF4-FFF2-40B4-BE49-F238E27FC236}">
                <a16:creationId xmlns:a16="http://schemas.microsoft.com/office/drawing/2014/main" id="{0055D661-E54B-1D1A-7714-64E197057496}"/>
              </a:ext>
            </a:extLst>
          </p:cNvPr>
          <p:cNvSpPr txBox="1"/>
          <p:nvPr/>
        </p:nvSpPr>
        <p:spPr>
          <a:xfrm>
            <a:off x="831542" y="1766656"/>
            <a:ext cx="5264458" cy="3108543"/>
          </a:xfrm>
          <a:prstGeom prst="rect">
            <a:avLst/>
          </a:prstGeom>
          <a:noFill/>
        </p:spPr>
        <p:txBody>
          <a:bodyPr wrap="square" rtlCol="0">
            <a:spAutoFit/>
          </a:bodyPr>
          <a:lstStyle/>
          <a:p>
            <a:r>
              <a:rPr lang="en-US" altLang="zh-CN" sz="2800" b="0" i="0" dirty="0">
                <a:solidFill>
                  <a:schemeClr val="accent3"/>
                </a:solidFill>
                <a:effectLst/>
                <a:latin typeface="+mn-ea"/>
              </a:rPr>
              <a:t>1905</a:t>
            </a:r>
            <a:r>
              <a:rPr lang="zh-CN" altLang="en-US" sz="2800" b="0" i="0" dirty="0">
                <a:solidFill>
                  <a:schemeClr val="accent3"/>
                </a:solidFill>
                <a:effectLst/>
                <a:latin typeface="+mn-ea"/>
              </a:rPr>
              <a:t>年阿尔伯特</a:t>
            </a:r>
            <a:r>
              <a:rPr lang="en-US" altLang="zh-CN" sz="2800" b="0" i="0" dirty="0">
                <a:solidFill>
                  <a:schemeClr val="accent3"/>
                </a:solidFill>
                <a:effectLst/>
                <a:latin typeface="+mn-ea"/>
              </a:rPr>
              <a:t>·</a:t>
            </a:r>
            <a:r>
              <a:rPr lang="zh-CN" altLang="en-US" sz="2800" b="0" i="0" dirty="0">
                <a:solidFill>
                  <a:schemeClr val="accent3"/>
                </a:solidFill>
                <a:effectLst/>
                <a:latin typeface="+mn-ea"/>
              </a:rPr>
              <a:t>爱因斯坦 解释了光电效应</a:t>
            </a:r>
            <a:r>
              <a:rPr lang="en-US" altLang="zh-CN" sz="2800" b="0" i="0" dirty="0">
                <a:solidFill>
                  <a:schemeClr val="accent3"/>
                </a:solidFill>
                <a:effectLst/>
                <a:latin typeface="+mn-ea"/>
              </a:rPr>
              <a:t>——</a:t>
            </a:r>
            <a:r>
              <a:rPr lang="zh-CN" altLang="en-US" sz="2800" b="0" i="0" dirty="0">
                <a:solidFill>
                  <a:schemeClr val="accent3"/>
                </a:solidFill>
                <a:effectLst/>
                <a:latin typeface="+mn-ea"/>
              </a:rPr>
              <a:t>将光照在某些材料上可以起到从材料中释放电子的作用，并提出光本身是由单个量子粒子或光子组成</a:t>
            </a:r>
            <a:endParaRPr lang="en-US" altLang="zh-CN" sz="2800" b="0" i="0" dirty="0">
              <a:solidFill>
                <a:schemeClr val="accent3"/>
              </a:solidFill>
              <a:effectLst/>
              <a:latin typeface="+mn-ea"/>
            </a:endParaRPr>
          </a:p>
          <a:p>
            <a:endParaRPr lang="en-US" altLang="zh-CN" sz="2800" dirty="0">
              <a:solidFill>
                <a:srgbClr val="136EC2"/>
              </a:solidFill>
              <a:latin typeface="Helvetica Neue"/>
            </a:endParaRPr>
          </a:p>
          <a:p>
            <a:r>
              <a:rPr lang="el-GR" altLang="zh-CN" sz="2800" b="0" i="1" dirty="0">
                <a:solidFill>
                  <a:srgbClr val="333333"/>
                </a:solidFill>
                <a:effectLst/>
                <a:latin typeface="Helvetica Neue"/>
              </a:rPr>
              <a:t>Ε</a:t>
            </a:r>
            <a:r>
              <a:rPr lang="en-US" altLang="zh-CN" sz="2800" b="0" i="1" dirty="0">
                <a:solidFill>
                  <a:srgbClr val="333333"/>
                </a:solidFill>
                <a:effectLst/>
                <a:latin typeface="Helvetica Neue"/>
              </a:rPr>
              <a:t>k</a:t>
            </a:r>
            <a:r>
              <a:rPr lang="en-US" altLang="zh-CN" sz="2800" b="0" i="0" dirty="0">
                <a:solidFill>
                  <a:srgbClr val="333333"/>
                </a:solidFill>
                <a:effectLst/>
                <a:latin typeface="Helvetica Neue"/>
              </a:rPr>
              <a:t>(</a:t>
            </a:r>
            <a:r>
              <a:rPr lang="en-US" altLang="zh-CN" sz="2800" b="0" i="1" dirty="0">
                <a:solidFill>
                  <a:srgbClr val="333333"/>
                </a:solidFill>
                <a:effectLst/>
                <a:latin typeface="Helvetica Neue"/>
              </a:rPr>
              <a:t>max)=hv-W0</a:t>
            </a:r>
            <a:endParaRPr lang="zh-CN" altLang="en-US" sz="2800" dirty="0"/>
          </a:p>
        </p:txBody>
      </p:sp>
      <p:pic>
        <p:nvPicPr>
          <p:cNvPr id="5" name="图形 4">
            <a:extLst>
              <a:ext uri="{FF2B5EF4-FFF2-40B4-BE49-F238E27FC236}">
                <a16:creationId xmlns:a16="http://schemas.microsoft.com/office/drawing/2014/main" id="{D3998D43-2C0D-4D85-586F-6DD88265C6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9237" y="3248025"/>
            <a:ext cx="1533525" cy="361950"/>
          </a:xfrm>
          <a:prstGeom prst="rect">
            <a:avLst/>
          </a:prstGeom>
        </p:spPr>
      </p:pic>
      <p:pic>
        <p:nvPicPr>
          <p:cNvPr id="15" name="图片 14">
            <a:extLst>
              <a:ext uri="{FF2B5EF4-FFF2-40B4-BE49-F238E27FC236}">
                <a16:creationId xmlns:a16="http://schemas.microsoft.com/office/drawing/2014/main" id="{6E10D950-04DE-86DE-75AD-531D89F70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2762" y="1718828"/>
            <a:ext cx="4250285" cy="3696551"/>
          </a:xfrm>
          <a:prstGeom prst="rect">
            <a:avLst/>
          </a:prstGeom>
        </p:spPr>
      </p:pic>
    </p:spTree>
    <p:extLst>
      <p:ext uri="{BB962C8B-B14F-4D97-AF65-F5344CB8AC3E}">
        <p14:creationId xmlns:p14="http://schemas.microsoft.com/office/powerpoint/2010/main" val="379739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CC08B-91D4-7893-1F00-85E301A5D08C}"/>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71DADF2C-9990-7725-5CCA-6B0313277E3D}"/>
              </a:ext>
            </a:extLst>
          </p:cNvPr>
          <p:cNvSpPr txBox="1"/>
          <p:nvPr/>
        </p:nvSpPr>
        <p:spPr>
          <a:xfrm>
            <a:off x="1825625" y="767715"/>
            <a:ext cx="7171690" cy="825419"/>
          </a:xfrm>
          <a:prstGeom prst="rect">
            <a:avLst/>
          </a:prstGeom>
          <a:noFill/>
        </p:spPr>
        <p:txBody>
          <a:bodyPr wrap="square" rtlCol="0">
            <a:spAutoFit/>
          </a:bodyPr>
          <a:lstStyle/>
          <a:p>
            <a:pPr>
              <a:lnSpc>
                <a:spcPct val="150000"/>
              </a:lnSpc>
            </a:pPr>
            <a:r>
              <a:rPr lang="zh-CN" altLang="en-US" sz="3600" dirty="0">
                <a:solidFill>
                  <a:schemeClr val="accent4"/>
                </a:solidFill>
                <a:latin typeface="+mj-lt"/>
                <a:ea typeface="+mj-lt"/>
                <a:cs typeface="思源黑体 Regular" panose="020B0500000000000000" charset="-122"/>
              </a:rPr>
              <a:t>量子</a:t>
            </a:r>
            <a:r>
              <a:rPr lang="en-US" altLang="zh-CN" sz="3600" dirty="0">
                <a:solidFill>
                  <a:schemeClr val="accent4"/>
                </a:solidFill>
                <a:latin typeface="+mj-lt"/>
                <a:ea typeface="OPPOSans R" panose="00020600040101010101" charset="-122"/>
                <a:cs typeface="思源黑体 Regular" panose="020B0500000000000000" charset="-122"/>
              </a:rPr>
              <a:t> </a:t>
            </a:r>
          </a:p>
        </p:txBody>
      </p:sp>
      <p:sp>
        <p:nvSpPr>
          <p:cNvPr id="4" name="矩形 3">
            <a:extLst>
              <a:ext uri="{FF2B5EF4-FFF2-40B4-BE49-F238E27FC236}">
                <a16:creationId xmlns:a16="http://schemas.microsoft.com/office/drawing/2014/main" id="{14D35F44-7E16-2131-63DB-1C005ACF0FE7}"/>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pic>
        <p:nvPicPr>
          <p:cNvPr id="5" name="图形 4">
            <a:extLst>
              <a:ext uri="{FF2B5EF4-FFF2-40B4-BE49-F238E27FC236}">
                <a16:creationId xmlns:a16="http://schemas.microsoft.com/office/drawing/2014/main" id="{CC3CFB21-3D17-05BF-D441-5407B13907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9237" y="3248025"/>
            <a:ext cx="1533525" cy="361950"/>
          </a:xfrm>
          <a:prstGeom prst="rect">
            <a:avLst/>
          </a:prstGeom>
        </p:spPr>
      </p:pic>
      <p:sp>
        <p:nvSpPr>
          <p:cNvPr id="3" name="Rectangle 1">
            <a:extLst>
              <a:ext uri="{FF2B5EF4-FFF2-40B4-BE49-F238E27FC236}">
                <a16:creationId xmlns:a16="http://schemas.microsoft.com/office/drawing/2014/main" id="{9056D861-7C3E-C6D9-D600-72CF2E63AE65}"/>
              </a:ext>
            </a:extLst>
          </p:cNvPr>
          <p:cNvSpPr>
            <a:spLocks noChangeArrowheads="1"/>
          </p:cNvSpPr>
          <p:nvPr/>
        </p:nvSpPr>
        <p:spPr bwMode="auto">
          <a:xfrm>
            <a:off x="741045" y="1998047"/>
            <a:ext cx="1086993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mn-ea"/>
                <a:cs typeface="Open Sans" panose="020B0606030504020204" pitchFamily="34" charset="0"/>
              </a:rPr>
              <a:t>量子（quantum）是现代物理学的重要概念。即一个物理量</a:t>
            </a:r>
            <a:r>
              <a:rPr kumimoji="0" lang="zh-CN" altLang="zh-CN" sz="2800" b="0" i="0" u="none" strike="noStrike" cap="none" normalizeH="0" baseline="0" dirty="0">
                <a:ln>
                  <a:noFill/>
                </a:ln>
                <a:solidFill>
                  <a:schemeClr val="accent3"/>
                </a:solidFill>
                <a:effectLst/>
                <a:latin typeface="+mn-ea"/>
                <a:cs typeface="Open Sans" panose="020B0606030504020204" pitchFamily="34" charset="0"/>
              </a:rPr>
              <a:t>如果存在最小的不可分割的基本单位，此最小单位称为量子</a:t>
            </a:r>
            <a:endParaRPr kumimoji="0" lang="en-US" altLang="zh-CN" sz="2800" b="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solidFill>
                  <a:schemeClr val="accent3"/>
                </a:solidFill>
                <a:latin typeface="+mn-ea"/>
                <a:cs typeface="Open Sans" panose="020B0606030504020204" pitchFamily="34" charset="0"/>
              </a:rPr>
              <a:t>量子的基本性质：</a:t>
            </a:r>
            <a:endParaRPr kumimoji="0" lang="en-US" altLang="zh-CN" sz="2800" b="0" i="0" u="none" strike="noStrike" cap="none" normalizeH="0" baseline="0" dirty="0">
              <a:ln>
                <a:noFill/>
              </a:ln>
              <a:solidFill>
                <a:schemeClr val="accent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accent3"/>
                </a:solidFill>
                <a:effectLst/>
                <a:latin typeface="+mn-ea"/>
              </a:rPr>
              <a:t>- </a:t>
            </a:r>
            <a:r>
              <a:rPr kumimoji="0" lang="zh-CN" altLang="en-US" sz="2800" b="0" i="0" u="none" strike="noStrike" cap="none" normalizeH="0" baseline="0" dirty="0">
                <a:ln>
                  <a:noFill/>
                </a:ln>
                <a:solidFill>
                  <a:schemeClr val="accent3"/>
                </a:solidFill>
                <a:effectLst/>
                <a:latin typeface="+mn-ea"/>
              </a:rPr>
              <a:t>量子化：描述物体长度时，一定会遇到最小的不可分割的基本单位</a:t>
            </a:r>
            <a:r>
              <a:rPr kumimoji="0" lang="en-US" altLang="zh-CN" sz="2800" b="0" i="0" u="none" strike="noStrike" cap="none" normalizeH="0" baseline="0" dirty="0">
                <a:ln>
                  <a:noFill/>
                </a:ln>
                <a:solidFill>
                  <a:schemeClr val="accent3"/>
                </a:solidFill>
                <a:effectLst/>
                <a:latin typeface="+mn-ea"/>
              </a:rPr>
              <a:t>- </a:t>
            </a:r>
            <a:r>
              <a:rPr kumimoji="0" lang="zh-CN" altLang="en-US" sz="2800" b="0" i="0" u="none" strike="noStrike" cap="none" normalizeH="0" baseline="0" dirty="0">
                <a:ln>
                  <a:noFill/>
                </a:ln>
                <a:solidFill>
                  <a:schemeClr val="accent3"/>
                </a:solidFill>
                <a:effectLst/>
                <a:latin typeface="+mn-ea"/>
              </a:rPr>
              <a:t>跃迁：当一个原子中的电子获得来自原子外的能量时，它就有可能克服能级之间的能量差距，跳到另外一个态上面</a:t>
            </a:r>
            <a:endParaRPr kumimoji="0" lang="en-US" altLang="zh-CN" sz="2800" b="0" i="0" u="none" strike="noStrike" cap="none" normalizeH="0" baseline="0" dirty="0">
              <a:ln>
                <a:noFill/>
              </a:ln>
              <a:solidFill>
                <a:schemeClr val="accent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accent3"/>
                </a:solidFill>
                <a:effectLst/>
                <a:latin typeface="+mn-ea"/>
              </a:rPr>
              <a:t>- </a:t>
            </a:r>
            <a:r>
              <a:rPr kumimoji="0" lang="zh-CN" altLang="en-US" sz="2800" b="0" i="0" u="none" strike="noStrike" cap="none" normalizeH="0" baseline="0" dirty="0">
                <a:ln>
                  <a:noFill/>
                </a:ln>
                <a:solidFill>
                  <a:schemeClr val="accent3"/>
                </a:solidFill>
                <a:effectLst/>
                <a:latin typeface="+mn-ea"/>
              </a:rPr>
              <a:t>量子叠加态：对于量子本身，它能同时存在于很多状态的叠加上</a:t>
            </a:r>
            <a:endParaRPr kumimoji="0" lang="en-US" altLang="zh-CN" sz="2800" b="0" i="0" u="none" strike="noStrike" cap="none" normalizeH="0" baseline="0" dirty="0">
              <a:ln>
                <a:noFill/>
              </a:ln>
              <a:solidFill>
                <a:schemeClr val="accent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accent3"/>
                </a:solidFill>
                <a:effectLst/>
                <a:latin typeface="+mn-ea"/>
              </a:rPr>
              <a:t>- </a:t>
            </a:r>
            <a:r>
              <a:rPr kumimoji="0" lang="zh-CN" altLang="en-US" sz="2800" b="0" i="0" u="none" strike="noStrike" cap="none" normalizeH="0" baseline="0" dirty="0">
                <a:ln>
                  <a:noFill/>
                </a:ln>
                <a:solidFill>
                  <a:schemeClr val="accent3"/>
                </a:solidFill>
                <a:effectLst/>
                <a:latin typeface="+mn-ea"/>
              </a:rPr>
              <a:t>测量和坍塌：测量会影响这个粒子本身的状态</a:t>
            </a:r>
            <a:endParaRPr kumimoji="0" lang="zh-CN" altLang="zh-CN" sz="2800" b="0" i="0" u="none" strike="noStrike" cap="none" normalizeH="0" baseline="0" dirty="0">
              <a:ln>
                <a:noFill/>
              </a:ln>
              <a:solidFill>
                <a:schemeClr val="accent3"/>
              </a:solidFill>
              <a:effectLst/>
              <a:latin typeface="+mn-ea"/>
            </a:endParaRPr>
          </a:p>
        </p:txBody>
      </p:sp>
    </p:spTree>
    <p:extLst>
      <p:ext uri="{BB962C8B-B14F-4D97-AF65-F5344CB8AC3E}">
        <p14:creationId xmlns:p14="http://schemas.microsoft.com/office/powerpoint/2010/main" val="199584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25625" y="76771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t>量子力学的建立</a:t>
            </a:r>
            <a:endParaRPr lang="en-US" altLang="zh-CN" dirty="0"/>
          </a:p>
        </p:txBody>
      </p:sp>
      <p:sp>
        <p:nvSpPr>
          <p:cNvPr id="4" name="矩形 3"/>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2" name="文本框 1"/>
          <p:cNvSpPr txBox="1"/>
          <p:nvPr/>
        </p:nvSpPr>
        <p:spPr>
          <a:xfrm>
            <a:off x="976937" y="1808918"/>
            <a:ext cx="5290697" cy="4518994"/>
          </a:xfrm>
          <a:prstGeom prst="rect">
            <a:avLst/>
          </a:prstGeom>
          <a:noFill/>
        </p:spPr>
        <p:txBody>
          <a:bodyPr wrap="square" rtlCol="0">
            <a:spAutoFit/>
          </a:bodyPr>
          <a:lstStyle/>
          <a:p>
            <a:pPr>
              <a:lnSpc>
                <a:spcPct val="130000"/>
              </a:lnSpc>
              <a:spcBef>
                <a:spcPts val="0"/>
              </a:spcBef>
              <a:spcAft>
                <a:spcPts val="0"/>
              </a:spcAft>
            </a:pP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1924</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年量子力学一词首次出现在德国理论物理学家与数学家马克斯</a:t>
            </a: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玻恩的一篇论文中</a:t>
            </a:r>
            <a:endPar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endParaRPr>
          </a:p>
          <a:p>
            <a:pPr>
              <a:lnSpc>
                <a:spcPct val="130000"/>
              </a:lnSpc>
              <a:spcBef>
                <a:spcPts val="0"/>
              </a:spcBef>
              <a:spcAft>
                <a:spcPts val="0"/>
              </a:spcAft>
            </a:pP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1925</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年维尔纳</a:t>
            </a: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海森堡、马克斯</a:t>
            </a: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玻恩 和 帕斯夸尔</a:t>
            </a: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约尔旦 提出了矩阵力学，量子力学中第一个在概念上自治、逻辑上一致的表述</a:t>
            </a:r>
          </a:p>
        </p:txBody>
      </p:sp>
      <p:pic>
        <p:nvPicPr>
          <p:cNvPr id="12" name="图片 11">
            <a:extLst>
              <a:ext uri="{FF2B5EF4-FFF2-40B4-BE49-F238E27FC236}">
                <a16:creationId xmlns:a16="http://schemas.microsoft.com/office/drawing/2014/main" id="{B1BB3F1D-AB48-76D8-B651-D2A8B1337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44" y="226135"/>
            <a:ext cx="4265141" cy="6405729"/>
          </a:xfrm>
          <a:prstGeom prst="rect">
            <a:avLst/>
          </a:prstGeom>
        </p:spPr>
      </p:pic>
      <p:sp>
        <p:nvSpPr>
          <p:cNvPr id="14" name="文本框 13">
            <a:extLst>
              <a:ext uri="{FF2B5EF4-FFF2-40B4-BE49-F238E27FC236}">
                <a16:creationId xmlns:a16="http://schemas.microsoft.com/office/drawing/2014/main" id="{BB8A3818-18B4-60ED-1870-C0AAB934E8E9}"/>
              </a:ext>
            </a:extLst>
          </p:cNvPr>
          <p:cNvSpPr txBox="1"/>
          <p:nvPr/>
        </p:nvSpPr>
        <p:spPr>
          <a:xfrm>
            <a:off x="11299387" y="5431535"/>
            <a:ext cx="855216" cy="1200329"/>
          </a:xfrm>
          <a:prstGeom prst="rect">
            <a:avLst/>
          </a:prstGeom>
          <a:noFill/>
        </p:spPr>
        <p:txBody>
          <a:bodyPr wrap="square" rtlCol="0">
            <a:spAutoFit/>
          </a:bodyPr>
          <a:lstStyle/>
          <a:p>
            <a:r>
              <a:rPr lang="zh-CN" altLang="en-US" sz="2400" dirty="0">
                <a:solidFill>
                  <a:schemeClr val="accent4"/>
                </a:solidFill>
                <a:latin typeface="OPPOSans L" panose="00020600040101010101" charset="-122"/>
                <a:ea typeface="OPPOSans L" panose="00020600040101010101" charset="-122"/>
                <a:cs typeface="OPPOSans L" panose="00020600040101010101" charset="-122"/>
                <a:sym typeface="+mn-ea"/>
              </a:rPr>
              <a:t>马克斯 </a:t>
            </a:r>
            <a:r>
              <a:rPr lang="en-US" altLang="zh-CN" sz="2400" dirty="0">
                <a:solidFill>
                  <a:schemeClr val="accent4"/>
                </a:solidFill>
                <a:latin typeface="OPPOSans L" panose="00020600040101010101" charset="-122"/>
                <a:ea typeface="OPPOSans L" panose="00020600040101010101" charset="-122"/>
                <a:cs typeface="OPPOSans L" panose="00020600040101010101" charset="-122"/>
                <a:sym typeface="+mn-ea"/>
              </a:rPr>
              <a:t>·</a:t>
            </a:r>
            <a:r>
              <a:rPr lang="zh-CN" altLang="en-US" sz="2400" dirty="0">
                <a:solidFill>
                  <a:schemeClr val="accent4"/>
                </a:solidFill>
                <a:latin typeface="OPPOSans L" panose="00020600040101010101" charset="-122"/>
                <a:ea typeface="OPPOSans L" panose="00020600040101010101" charset="-122"/>
                <a:cs typeface="OPPOSans L" panose="00020600040101010101" charset="-122"/>
                <a:sym typeface="+mn-ea"/>
              </a:rPr>
              <a:t>玻恩</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843773" y="2206499"/>
            <a:ext cx="4624871" cy="3247877"/>
          </a:xfrm>
          <a:prstGeom prst="rect">
            <a:avLst/>
          </a:prstGeom>
          <a:noFill/>
        </p:spPr>
        <p:txBody>
          <a:bodyPr wrap="square" rtlCol="0">
            <a:spAutoFit/>
          </a:bodyPr>
          <a:lstStyle/>
          <a:p>
            <a:pPr>
              <a:lnSpc>
                <a:spcPct val="150000"/>
              </a:lnSpc>
            </a:pP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比矩阵力学稍晚，由奥地利物理学家薛定谔在</a:t>
            </a:r>
            <a:r>
              <a:rPr lang="en-US" altLang="zh-CN" sz="2800" dirty="0">
                <a:solidFill>
                  <a:schemeClr val="accent4"/>
                </a:solidFill>
                <a:latin typeface="OPPOSans L" panose="00020600040101010101" charset="-122"/>
                <a:ea typeface="OPPOSans L" panose="00020600040101010101" charset="-122"/>
                <a:cs typeface="OPPOSans L" panose="00020600040101010101" charset="-122"/>
                <a:sym typeface="+mn-ea"/>
              </a:rPr>
              <a:t>1926 </a:t>
            </a:r>
            <a:r>
              <a:rPr lang="zh-CN" altLang="en-US" sz="2800" dirty="0">
                <a:solidFill>
                  <a:schemeClr val="accent4"/>
                </a:solidFill>
                <a:latin typeface="OPPOSans L" panose="00020600040101010101" charset="-122"/>
                <a:ea typeface="OPPOSans L" panose="00020600040101010101" charset="-122"/>
                <a:cs typeface="OPPOSans L" panose="00020600040101010101" charset="-122"/>
                <a:sym typeface="+mn-ea"/>
              </a:rPr>
              <a:t>年建立了另一种微观系统理论，这就是现代量子力学教程中所讲授的“波动力学” 。</a:t>
            </a:r>
            <a:endParaRPr lang="en-US" altLang="zh-CN" sz="2800" dirty="0">
              <a:solidFill>
                <a:schemeClr val="accent4"/>
              </a:solidFill>
              <a:latin typeface="OPPOSans L" panose="00020600040101010101" charset="-122"/>
              <a:ea typeface="OPPOSans L" panose="00020600040101010101" charset="-122"/>
              <a:cs typeface="OPPOSans L" panose="00020600040101010101" charset="-122"/>
            </a:endParaRPr>
          </a:p>
        </p:txBody>
      </p:sp>
      <p:sp>
        <p:nvSpPr>
          <p:cNvPr id="2" name="矩形 1">
            <a:extLst>
              <a:ext uri="{FF2B5EF4-FFF2-40B4-BE49-F238E27FC236}">
                <a16:creationId xmlns:a16="http://schemas.microsoft.com/office/drawing/2014/main" id="{0FCEAC97-C582-E896-C4FD-BB6286800C91}"/>
              </a:ext>
            </a:extLst>
          </p:cNvPr>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6" name="文本框 5">
            <a:extLst>
              <a:ext uri="{FF2B5EF4-FFF2-40B4-BE49-F238E27FC236}">
                <a16:creationId xmlns:a16="http://schemas.microsoft.com/office/drawing/2014/main" id="{3398D6C7-9578-D689-51D1-146554A01306}"/>
              </a:ext>
            </a:extLst>
          </p:cNvPr>
          <p:cNvSpPr txBox="1"/>
          <p:nvPr/>
        </p:nvSpPr>
        <p:spPr>
          <a:xfrm>
            <a:off x="1821190" y="960486"/>
            <a:ext cx="7135427" cy="646331"/>
          </a:xfrm>
          <a:prstGeom prst="rect">
            <a:avLst/>
          </a:prstGeom>
          <a:noFill/>
        </p:spPr>
        <p:txBody>
          <a:bodyPr wrap="square">
            <a:spAutoFit/>
          </a:bodyPr>
          <a:lstStyle/>
          <a:p>
            <a:r>
              <a:rPr lang="zh-CN" altLang="en-US" sz="3600" dirty="0">
                <a:solidFill>
                  <a:schemeClr val="accent3"/>
                </a:solidFill>
                <a:latin typeface="+mn-ea"/>
              </a:rPr>
              <a:t>量子力学</a:t>
            </a:r>
            <a:r>
              <a:rPr lang="zh-CN" altLang="en-US" sz="3600" dirty="0">
                <a:solidFill>
                  <a:schemeClr val="accent3"/>
                </a:solidFill>
              </a:rPr>
              <a:t>的建立</a:t>
            </a:r>
            <a:endParaRPr lang="en-US" altLang="zh-CN" sz="3600" dirty="0">
              <a:solidFill>
                <a:schemeClr val="accent3"/>
              </a:solidFill>
            </a:endParaRPr>
          </a:p>
        </p:txBody>
      </p:sp>
      <p:sp>
        <p:nvSpPr>
          <p:cNvPr id="16" name="文本框 15">
            <a:extLst>
              <a:ext uri="{FF2B5EF4-FFF2-40B4-BE49-F238E27FC236}">
                <a16:creationId xmlns:a16="http://schemas.microsoft.com/office/drawing/2014/main" id="{52229392-09C5-DBDC-3A61-EB2890E1179C}"/>
              </a:ext>
            </a:extLst>
          </p:cNvPr>
          <p:cNvSpPr txBox="1"/>
          <p:nvPr/>
        </p:nvSpPr>
        <p:spPr>
          <a:xfrm>
            <a:off x="5752730" y="710645"/>
            <a:ext cx="6094520" cy="5186869"/>
          </a:xfrm>
          <a:prstGeom prst="rect">
            <a:avLst/>
          </a:prstGeom>
          <a:noFill/>
        </p:spPr>
        <p:txBody>
          <a:bodyPr wrap="square">
            <a:spAutoFit/>
          </a:bodyPr>
          <a:lstStyle/>
          <a:p>
            <a:pPr>
              <a:lnSpc>
                <a:spcPct val="150000"/>
              </a:lnSpc>
            </a:pPr>
            <a:r>
              <a:rPr lang="zh-CN" altLang="en-US" sz="2800" b="0" i="0" dirty="0">
                <a:solidFill>
                  <a:schemeClr val="accent3"/>
                </a:solidFill>
                <a:effectLst/>
                <a:latin typeface="+mn-ea"/>
              </a:rPr>
              <a:t>波动力学的出发点是波函数。因为微观粒子具有</a:t>
            </a:r>
            <a:r>
              <a:rPr lang="zh-CN" altLang="en-US" sz="2800" dirty="0">
                <a:solidFill>
                  <a:schemeClr val="accent3"/>
                </a:solidFill>
                <a:latin typeface="+mn-ea"/>
              </a:rPr>
              <a:t>波粒二象性</a:t>
            </a:r>
            <a:r>
              <a:rPr lang="zh-CN" altLang="en-US" sz="2800" b="0" i="0" dirty="0">
                <a:solidFill>
                  <a:schemeClr val="accent3"/>
                </a:solidFill>
                <a:effectLst/>
                <a:latin typeface="+mn-ea"/>
              </a:rPr>
              <a:t>，所以在描述粒子时，就必须对波动性与微粒性作出统一的描述。这种描述就用波函数表示。薛定谔先求出自由粒子所满足的运动方程，然后再把它推广到粒子受到场作用的情形，就得到</a:t>
            </a:r>
            <a:r>
              <a:rPr lang="zh-CN" altLang="en-US" sz="2800" dirty="0">
                <a:solidFill>
                  <a:schemeClr val="accent3"/>
                </a:solidFill>
                <a:latin typeface="+mn-ea"/>
              </a:rPr>
              <a:t>薛定谔方程</a:t>
            </a:r>
            <a:r>
              <a:rPr lang="zh-CN" altLang="en-US" sz="2800" b="0" i="0" dirty="0">
                <a:solidFill>
                  <a:schemeClr val="accent3"/>
                </a:solidFill>
                <a:effectLst/>
                <a:latin typeface="+mn-ea"/>
              </a:rPr>
              <a:t>。</a:t>
            </a:r>
            <a:endParaRPr lang="zh-CN" altLang="en-US" sz="2800" dirty="0">
              <a:solidFill>
                <a:schemeClr val="accent3"/>
              </a:solidFill>
              <a:latin typeface="+mn-ea"/>
            </a:endParaRPr>
          </a:p>
        </p:txBody>
      </p:sp>
      <p:pic>
        <p:nvPicPr>
          <p:cNvPr id="25" name="图片 24">
            <a:extLst>
              <a:ext uri="{FF2B5EF4-FFF2-40B4-BE49-F238E27FC236}">
                <a16:creationId xmlns:a16="http://schemas.microsoft.com/office/drawing/2014/main" id="{9B2C9D75-5161-BB3B-0191-7A56C5989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260" y="5253972"/>
            <a:ext cx="4094865" cy="13959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25625" y="767715"/>
            <a:ext cx="7171690" cy="825419"/>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dirty="0">
                <a:ea typeface="+mj-lt"/>
              </a:rPr>
              <a:t>量子力学的建立</a:t>
            </a:r>
            <a:endParaRPr lang="en-US" altLang="zh-CN" dirty="0"/>
          </a:p>
        </p:txBody>
      </p:sp>
      <p:sp>
        <p:nvSpPr>
          <p:cNvPr id="4" name="矩形 3"/>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32" name="文本框 31"/>
          <p:cNvSpPr txBox="1"/>
          <p:nvPr/>
        </p:nvSpPr>
        <p:spPr>
          <a:xfrm>
            <a:off x="610000" y="1637185"/>
            <a:ext cx="4343739" cy="4832092"/>
          </a:xfrm>
          <a:prstGeom prst="rect">
            <a:avLst/>
          </a:prstGeom>
          <a:noFill/>
        </p:spPr>
        <p:txBody>
          <a:bodyPr wrap="square" rtlCol="0">
            <a:spAutoFit/>
          </a:bodyPr>
          <a:lstStyle/>
          <a:p>
            <a:pPr algn="l"/>
            <a:r>
              <a:rPr lang="en-US" altLang="zh-CN" sz="2800" i="0" dirty="0">
                <a:solidFill>
                  <a:schemeClr val="accent3"/>
                </a:solidFill>
                <a:effectLst/>
                <a:latin typeface="-apple-system"/>
              </a:rPr>
              <a:t>1925-1927</a:t>
            </a:r>
            <a:r>
              <a:rPr lang="zh-CN" altLang="en-US" sz="2800" i="0" dirty="0">
                <a:solidFill>
                  <a:schemeClr val="accent3"/>
                </a:solidFill>
                <a:effectLst/>
                <a:latin typeface="-apple-system"/>
              </a:rPr>
              <a:t>年 尼尔斯</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玻尔 和 </a:t>
            </a:r>
            <a:r>
              <a:rPr lang="zh-CN" altLang="en-US" sz="2800" dirty="0">
                <a:solidFill>
                  <a:schemeClr val="accent3"/>
                </a:solidFill>
                <a:latin typeface="-apple-system"/>
              </a:rPr>
              <a:t>维尔纳</a:t>
            </a:r>
            <a:r>
              <a:rPr lang="en-US" altLang="zh-CN" sz="2800" dirty="0">
                <a:solidFill>
                  <a:schemeClr val="accent3"/>
                </a:solidFill>
                <a:latin typeface="-apple-system"/>
              </a:rPr>
              <a:t>·</a:t>
            </a:r>
            <a:r>
              <a:rPr lang="zh-CN" altLang="en-US" sz="2800" dirty="0">
                <a:solidFill>
                  <a:schemeClr val="accent3"/>
                </a:solidFill>
                <a:latin typeface="-apple-system"/>
              </a:rPr>
              <a:t>海森堡</a:t>
            </a:r>
            <a:r>
              <a:rPr lang="zh-CN" altLang="en-US" sz="2800" i="0" dirty="0">
                <a:solidFill>
                  <a:schemeClr val="accent3"/>
                </a:solidFill>
                <a:effectLst/>
                <a:latin typeface="-apple-system"/>
              </a:rPr>
              <a:t>提出了哥本哈根诠释，对量子力学最早的一种诠释，至今仍是最普遍的教学内容之一</a:t>
            </a:r>
          </a:p>
          <a:p>
            <a:pPr algn="l"/>
            <a:r>
              <a:rPr lang="en-US" altLang="zh-CN" sz="2800" i="0" dirty="0">
                <a:solidFill>
                  <a:schemeClr val="accent3"/>
                </a:solidFill>
                <a:effectLst/>
                <a:latin typeface="-apple-system"/>
              </a:rPr>
              <a:t>1930</a:t>
            </a:r>
            <a:r>
              <a:rPr lang="zh-CN" altLang="en-US" sz="2800" i="0" dirty="0">
                <a:solidFill>
                  <a:schemeClr val="accent3"/>
                </a:solidFill>
                <a:effectLst/>
                <a:latin typeface="-apple-system"/>
              </a:rPr>
              <a:t>年 保罗</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狄拉克 出版了</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量子力学原理</a:t>
            </a:r>
            <a:r>
              <a:rPr lang="en-US" altLang="zh-CN" sz="2800" i="0" dirty="0">
                <a:solidFill>
                  <a:schemeClr val="accent3"/>
                </a:solidFill>
                <a:effectLst/>
                <a:latin typeface="-apple-system"/>
              </a:rPr>
              <a:t>》</a:t>
            </a:r>
            <a:r>
              <a:rPr lang="zh-CN" altLang="en-US" sz="2800" i="0" dirty="0">
                <a:solidFill>
                  <a:schemeClr val="accent3"/>
                </a:solidFill>
                <a:effectLst/>
                <a:latin typeface="-apple-system"/>
              </a:rPr>
              <a:t>，这本教科书已经成为标准参考书，至今仍是量子力学的经典教材</a:t>
            </a:r>
          </a:p>
        </p:txBody>
      </p:sp>
      <p:pic>
        <p:nvPicPr>
          <p:cNvPr id="2052" name="Picture 4">
            <a:extLst>
              <a:ext uri="{FF2B5EF4-FFF2-40B4-BE49-F238E27FC236}">
                <a16:creationId xmlns:a16="http://schemas.microsoft.com/office/drawing/2014/main" id="{E7EB1C5B-A09D-7E32-3A62-8E26B9B1A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665" y="1808411"/>
            <a:ext cx="6849525" cy="403855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DBF511B9-B8A5-65FA-2DF8-998F64700579}"/>
              </a:ext>
            </a:extLst>
          </p:cNvPr>
          <p:cNvSpPr txBox="1"/>
          <p:nvPr/>
        </p:nvSpPr>
        <p:spPr>
          <a:xfrm>
            <a:off x="5275116" y="6007612"/>
            <a:ext cx="1420427" cy="461665"/>
          </a:xfrm>
          <a:prstGeom prst="rect">
            <a:avLst/>
          </a:prstGeom>
          <a:noFill/>
        </p:spPr>
        <p:txBody>
          <a:bodyPr wrap="square" rtlCol="0">
            <a:spAutoFit/>
          </a:bodyPr>
          <a:lstStyle/>
          <a:p>
            <a:r>
              <a:rPr lang="zh-CN" altLang="en-US" sz="2400" dirty="0">
                <a:solidFill>
                  <a:schemeClr val="accent3"/>
                </a:solidFill>
              </a:rPr>
              <a:t>狄拉克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95475" y="759960"/>
            <a:ext cx="7171690" cy="906915"/>
          </a:xfrm>
          <a:prstGeom prst="rect">
            <a:avLst/>
          </a:prstGeom>
          <a:noFill/>
        </p:spPr>
        <p:txBody>
          <a:bodyPr wrap="square" rtlCol="0">
            <a:spAutoFit/>
          </a:bodyPr>
          <a:lstStyle>
            <a:defPPr>
              <a:defRPr lang="zh-CN"/>
            </a:defPPr>
            <a:lvl1pPr>
              <a:lnSpc>
                <a:spcPct val="150000"/>
              </a:lnSpc>
              <a:defRPr sz="3600">
                <a:solidFill>
                  <a:schemeClr val="accent4"/>
                </a:solidFill>
                <a:latin typeface="+mj-lt"/>
                <a:ea typeface="OPPOSans R" panose="00020600040101010101" charset="-122"/>
                <a:cs typeface="思源黑体 Regular" panose="020B0500000000000000" charset="-122"/>
              </a:defRPr>
            </a:lvl1pPr>
          </a:lstStyle>
          <a:p>
            <a:r>
              <a:rPr lang="zh-CN" altLang="en-US" sz="4000" dirty="0">
                <a:ea typeface="+mj-lt"/>
              </a:rPr>
              <a:t>量子计算基础知识</a:t>
            </a:r>
            <a:r>
              <a:rPr lang="en-US" altLang="zh-CN" sz="4000" dirty="0">
                <a:ea typeface="+mj-lt"/>
              </a:rPr>
              <a:t>1</a:t>
            </a:r>
            <a:r>
              <a:rPr lang="zh-CN" altLang="en-US" sz="4000" dirty="0">
                <a:ea typeface="+mj-lt"/>
              </a:rPr>
              <a:t>：概率向量</a:t>
            </a:r>
          </a:p>
        </p:txBody>
      </p:sp>
      <p:sp>
        <p:nvSpPr>
          <p:cNvPr id="4" name="矩形 3"/>
          <p:cNvSpPr/>
          <p:nvPr/>
        </p:nvSpPr>
        <p:spPr>
          <a:xfrm flipH="1">
            <a:off x="1198880" y="1083945"/>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4"/>
              </a:solidFill>
            </a:endParaRPr>
          </a:p>
        </p:txBody>
      </p:sp>
      <p:sp>
        <p:nvSpPr>
          <p:cNvPr id="18" name="文本框 17">
            <a:extLst>
              <a:ext uri="{FF2B5EF4-FFF2-40B4-BE49-F238E27FC236}">
                <a16:creationId xmlns:a16="http://schemas.microsoft.com/office/drawing/2014/main" id="{C697051C-A8B6-4C58-37E2-1BD2E76B146A}"/>
              </a:ext>
            </a:extLst>
          </p:cNvPr>
          <p:cNvSpPr txBox="1"/>
          <p:nvPr/>
        </p:nvSpPr>
        <p:spPr>
          <a:xfrm>
            <a:off x="1011556" y="1907024"/>
            <a:ext cx="6097904" cy="523220"/>
          </a:xfrm>
          <a:prstGeom prst="rect">
            <a:avLst/>
          </a:prstGeom>
          <a:noFill/>
        </p:spPr>
        <p:txBody>
          <a:bodyPr wrap="square">
            <a:spAutoFit/>
          </a:bodyPr>
          <a:lstStyle/>
          <a:p>
            <a:pPr algn="l"/>
            <a:r>
              <a:rPr lang="zh-CN" altLang="en-US" sz="2800" b="1" i="0" dirty="0">
                <a:solidFill>
                  <a:schemeClr val="accent3"/>
                </a:solidFill>
                <a:effectLst/>
                <a:latin typeface="-apple-system"/>
              </a:rPr>
              <a:t>经典情况下的概率模型：</a:t>
            </a:r>
          </a:p>
        </p:txBody>
      </p:sp>
      <p:sp>
        <p:nvSpPr>
          <p:cNvPr id="19" name="文本框 18">
            <a:extLst>
              <a:ext uri="{FF2B5EF4-FFF2-40B4-BE49-F238E27FC236}">
                <a16:creationId xmlns:a16="http://schemas.microsoft.com/office/drawing/2014/main" id="{61FF1243-A094-557D-A574-FBF11555B5B6}"/>
              </a:ext>
            </a:extLst>
          </p:cNvPr>
          <p:cNvSpPr txBox="1"/>
          <p:nvPr/>
        </p:nvSpPr>
        <p:spPr>
          <a:xfrm>
            <a:off x="1011556" y="2483167"/>
            <a:ext cx="10898504" cy="3539430"/>
          </a:xfrm>
          <a:prstGeom prst="rect">
            <a:avLst/>
          </a:prstGeom>
          <a:noFill/>
        </p:spPr>
        <p:txBody>
          <a:bodyPr wrap="square" rtlCol="0">
            <a:spAutoFit/>
          </a:bodyPr>
          <a:lstStyle/>
          <a:p>
            <a:r>
              <a:rPr lang="zh-CN" altLang="en-US" sz="2800" b="0" i="0" dirty="0">
                <a:solidFill>
                  <a:srgbClr val="191B1F"/>
                </a:solidFill>
                <a:effectLst/>
                <a:latin typeface="-apple-system"/>
              </a:rPr>
              <a:t>对一个</a:t>
            </a:r>
            <a:r>
              <a:rPr lang="zh-CN" altLang="en-US" sz="2800" b="1" i="0" dirty="0">
                <a:solidFill>
                  <a:srgbClr val="191B1F"/>
                </a:solidFill>
                <a:effectLst/>
                <a:latin typeface="-apple-system"/>
              </a:rPr>
              <a:t>位</a:t>
            </a:r>
            <a:r>
              <a:rPr lang="en-US" altLang="zh-CN" sz="2800" b="0" i="0" dirty="0">
                <a:solidFill>
                  <a:srgbClr val="191B1F"/>
                </a:solidFill>
                <a:effectLst/>
                <a:latin typeface="-apple-system"/>
              </a:rPr>
              <a:t>(</a:t>
            </a:r>
            <a:r>
              <a:rPr lang="zh-CN" altLang="en-US" sz="2800" b="0" i="0" dirty="0">
                <a:solidFill>
                  <a:srgbClr val="191B1F"/>
                </a:solidFill>
                <a:effectLst/>
                <a:latin typeface="-apple-system"/>
              </a:rPr>
              <a:t>比特</a:t>
            </a:r>
            <a:r>
              <a:rPr lang="en-US" altLang="zh-CN" sz="2800" b="0" i="0" dirty="0">
                <a:solidFill>
                  <a:srgbClr val="191B1F"/>
                </a:solidFill>
                <a:effectLst/>
                <a:latin typeface="-apple-system"/>
              </a:rPr>
              <a:t>, bit)</a:t>
            </a:r>
            <a:r>
              <a:rPr lang="zh-CN" altLang="en-US" sz="2800" b="0" i="0" dirty="0">
                <a:solidFill>
                  <a:srgbClr val="191B1F"/>
                </a:solidFill>
                <a:effectLst/>
                <a:latin typeface="-apple-system"/>
              </a:rPr>
              <a:t>进行研究。一个位只有两种可能的</a:t>
            </a:r>
            <a:r>
              <a:rPr lang="zh-CN" altLang="en-US" sz="2800" b="1" i="0" dirty="0">
                <a:solidFill>
                  <a:srgbClr val="191B1F"/>
                </a:solidFill>
                <a:effectLst/>
                <a:latin typeface="-apple-system"/>
              </a:rPr>
              <a:t>状态</a:t>
            </a:r>
            <a:r>
              <a:rPr lang="en-US" altLang="zh-CN" sz="2800" b="0" i="0" dirty="0">
                <a:solidFill>
                  <a:srgbClr val="191B1F"/>
                </a:solidFill>
                <a:effectLst/>
                <a:latin typeface="-apple-system"/>
              </a:rPr>
              <a:t>(state)</a:t>
            </a:r>
            <a:r>
              <a:rPr lang="zh-CN" altLang="en-US" sz="2800" b="0" i="0" dirty="0">
                <a:solidFill>
                  <a:srgbClr val="191B1F"/>
                </a:solidFill>
                <a:effectLst/>
                <a:latin typeface="-apple-system"/>
              </a:rPr>
              <a:t>，数学上将其记为一个集合</a:t>
            </a:r>
            <a:r>
              <a:rPr lang="en-US" altLang="zh-CN" sz="2800" b="0" i="0" dirty="0">
                <a:solidFill>
                  <a:srgbClr val="191B1F"/>
                </a:solidFill>
                <a:effectLst/>
                <a:latin typeface="-apple-system"/>
              </a:rPr>
              <a:t>Σ={0,1}</a:t>
            </a:r>
            <a:r>
              <a:rPr lang="zh-CN" altLang="en-US" sz="2800" b="0" i="0" dirty="0">
                <a:solidFill>
                  <a:srgbClr val="191B1F"/>
                </a:solidFill>
                <a:effectLst/>
                <a:latin typeface="-apple-system"/>
              </a:rPr>
              <a:t>。</a:t>
            </a:r>
            <a:endParaRPr lang="en-US" altLang="zh-CN" sz="2800" b="0" i="0" dirty="0">
              <a:solidFill>
                <a:srgbClr val="191B1F"/>
              </a:solidFill>
              <a:effectLst/>
              <a:latin typeface="-apple-system"/>
            </a:endParaRPr>
          </a:p>
          <a:p>
            <a:endParaRPr lang="en-US" altLang="zh-CN" sz="2800" dirty="0">
              <a:solidFill>
                <a:srgbClr val="191B1F"/>
              </a:solidFill>
              <a:latin typeface="-apple-system"/>
            </a:endParaRPr>
          </a:p>
          <a:p>
            <a:r>
              <a:rPr lang="zh-CN" altLang="en-US" sz="2800" b="0" i="0" dirty="0">
                <a:solidFill>
                  <a:srgbClr val="191B1F"/>
                </a:solidFill>
                <a:effectLst/>
                <a:latin typeface="-apple-system"/>
              </a:rPr>
              <a:t>这个向量称为</a:t>
            </a:r>
            <a:r>
              <a:rPr lang="zh-CN" altLang="en-US" sz="2800" b="1" i="0" dirty="0">
                <a:solidFill>
                  <a:srgbClr val="191B1F"/>
                </a:solidFill>
                <a:effectLst/>
                <a:latin typeface="-apple-system"/>
              </a:rPr>
              <a:t>概率向量</a:t>
            </a:r>
            <a:r>
              <a:rPr lang="en-US" altLang="zh-CN" sz="2800" b="0" i="0" dirty="0">
                <a:solidFill>
                  <a:srgbClr val="191B1F"/>
                </a:solidFill>
                <a:effectLst/>
                <a:latin typeface="-apple-system"/>
              </a:rPr>
              <a:t>(probability vector)</a:t>
            </a:r>
          </a:p>
          <a:p>
            <a:endParaRPr lang="en-US" altLang="zh-CN" sz="2800" dirty="0">
              <a:solidFill>
                <a:srgbClr val="191B1F"/>
              </a:solidFill>
              <a:latin typeface="-apple-system"/>
            </a:endParaRPr>
          </a:p>
          <a:p>
            <a:r>
              <a:rPr lang="zh-CN" altLang="en-US" sz="2800" b="0" i="0" dirty="0">
                <a:solidFill>
                  <a:srgbClr val="191B1F"/>
                </a:solidFill>
                <a:effectLst/>
                <a:latin typeface="-apple-system"/>
              </a:rPr>
              <a:t>由于概率必定非负，因此</a:t>
            </a:r>
            <a:r>
              <a:rPr lang="en-US" altLang="zh-CN" sz="2800" b="0" i="0" dirty="0">
                <a:solidFill>
                  <a:srgbClr val="191B1F"/>
                </a:solidFill>
                <a:effectLst/>
                <a:latin typeface="-apple-system"/>
              </a:rPr>
              <a:t>p0≥0</a:t>
            </a:r>
            <a:r>
              <a:rPr lang="zh-CN" altLang="en-US" sz="2800" b="0" i="0" dirty="0">
                <a:solidFill>
                  <a:srgbClr val="191B1F"/>
                </a:solidFill>
                <a:effectLst/>
                <a:latin typeface="-apple-system"/>
              </a:rPr>
              <a:t>且</a:t>
            </a:r>
            <a:r>
              <a:rPr lang="en-US" altLang="zh-CN" sz="2800" b="0" i="0" dirty="0">
                <a:solidFill>
                  <a:srgbClr val="191B1F"/>
                </a:solidFill>
                <a:effectLst/>
                <a:latin typeface="-apple-system"/>
              </a:rPr>
              <a:t>p1≥0</a:t>
            </a:r>
            <a:r>
              <a:rPr lang="zh-CN" altLang="en-US" sz="2800" b="0" i="0" dirty="0">
                <a:solidFill>
                  <a:srgbClr val="191B1F"/>
                </a:solidFill>
                <a:effectLst/>
                <a:latin typeface="-apple-system"/>
              </a:rPr>
              <a:t>；同时由于概率之和必为</a:t>
            </a:r>
            <a:r>
              <a:rPr lang="en-US" altLang="zh-CN" sz="2800" b="0" i="0" dirty="0">
                <a:solidFill>
                  <a:srgbClr val="191B1F"/>
                </a:solidFill>
                <a:effectLst/>
                <a:latin typeface="-apple-system"/>
              </a:rPr>
              <a:t>1</a:t>
            </a:r>
            <a:r>
              <a:rPr lang="zh-CN" altLang="en-US" sz="2800" b="0" i="0" dirty="0">
                <a:solidFill>
                  <a:srgbClr val="191B1F"/>
                </a:solidFill>
                <a:effectLst/>
                <a:latin typeface="-apple-system"/>
              </a:rPr>
              <a:t>，显然</a:t>
            </a:r>
            <a:r>
              <a:rPr lang="en-US" altLang="zh-CN" sz="2800" b="0" i="0" dirty="0">
                <a:solidFill>
                  <a:srgbClr val="191B1F"/>
                </a:solidFill>
                <a:effectLst/>
                <a:latin typeface="-apple-system"/>
              </a:rPr>
              <a:t>p0+p1=1</a:t>
            </a:r>
            <a:r>
              <a:rPr lang="zh-CN" altLang="en-US" sz="2800" b="0" i="0" dirty="0">
                <a:solidFill>
                  <a:srgbClr val="191B1F"/>
                </a:solidFill>
                <a:effectLst/>
                <a:latin typeface="-apple-system"/>
              </a:rPr>
              <a:t>应当恒成立。</a:t>
            </a:r>
            <a:endParaRPr lang="en-US" altLang="zh-CN" sz="2800" b="0" i="0" dirty="0">
              <a:solidFill>
                <a:srgbClr val="191B1F"/>
              </a:solidFill>
              <a:effectLst/>
              <a:latin typeface="-apple-system"/>
            </a:endParaRPr>
          </a:p>
          <a:p>
            <a:endParaRPr lang="zh-CN" altLang="en-US" sz="2800" dirty="0"/>
          </a:p>
        </p:txBody>
      </p:sp>
      <p:pic>
        <p:nvPicPr>
          <p:cNvPr id="23" name="图片 22">
            <a:extLst>
              <a:ext uri="{FF2B5EF4-FFF2-40B4-BE49-F238E27FC236}">
                <a16:creationId xmlns:a16="http://schemas.microsoft.com/office/drawing/2014/main" id="{3943B063-9DD0-E08F-4E8C-32309E7FEFF7}"/>
              </a:ext>
            </a:extLst>
          </p:cNvPr>
          <p:cNvPicPr>
            <a:picLocks noChangeAspect="1"/>
          </p:cNvPicPr>
          <p:nvPr/>
        </p:nvPicPr>
        <p:blipFill>
          <a:blip r:embed="rId2"/>
          <a:stretch>
            <a:fillRect/>
          </a:stretch>
        </p:blipFill>
        <p:spPr>
          <a:xfrm>
            <a:off x="8463916" y="3429000"/>
            <a:ext cx="1381125" cy="9715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07,&quot;width&quot;:4814}"/>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07,&quot;width&quot;:4814}"/>
</p:tagLst>
</file>

<file path=ppt/theme/theme1.xml><?xml version="1.0" encoding="utf-8"?>
<a:theme xmlns:a="http://schemas.openxmlformats.org/drawingml/2006/main" name="1_Office 主题​​">
  <a:themeElements>
    <a:clrScheme name="自定义 4">
      <a:dk1>
        <a:srgbClr val="FFFFFF"/>
      </a:dk1>
      <a:lt1>
        <a:srgbClr val="EFEFEF"/>
      </a:lt1>
      <a:dk2>
        <a:srgbClr val="FFFFFF"/>
      </a:dk2>
      <a:lt2>
        <a:srgbClr val="EFEFEF"/>
      </a:lt2>
      <a:accent1>
        <a:srgbClr val="86C1C1"/>
      </a:accent1>
      <a:accent2>
        <a:srgbClr val="FFFFFF"/>
      </a:accent2>
      <a:accent3>
        <a:srgbClr val="000000"/>
      </a:accent3>
      <a:accent4>
        <a:srgbClr val="363636"/>
      </a:accent4>
      <a:accent5>
        <a:srgbClr val="6C6C6C"/>
      </a:accent5>
      <a:accent6>
        <a:srgbClr val="F1F0EB"/>
      </a:accent6>
      <a:hlink>
        <a:srgbClr val="F1F0EB"/>
      </a:hlink>
      <a:folHlink>
        <a:srgbClr val="F1F0EB"/>
      </a:folHlink>
    </a:clrScheme>
    <a:fontScheme name="自定义 2">
      <a:majorFont>
        <a:latin typeface="OPPOSans R"/>
        <a:ea typeface="OPPOSans R"/>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3058</Words>
  <Application>Microsoft Office PowerPoint</Application>
  <PresentationFormat>宽屏</PresentationFormat>
  <Paragraphs>187</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-apple-system</vt:lpstr>
      <vt:lpstr>Helvetica Neue</vt:lpstr>
      <vt:lpstr>OPPOSans L</vt:lpstr>
      <vt:lpstr>OPPOSans R</vt:lpstr>
      <vt:lpstr>思源黑体 Light</vt:lpstr>
      <vt:lpstr>思源黑体 Regular</vt:lpstr>
      <vt:lpstr>Arial</vt:lpstr>
      <vt:lpstr>Open Sans</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柯杰 陈</cp:lastModifiedBy>
  <cp:revision>192</cp:revision>
  <dcterms:created xsi:type="dcterms:W3CDTF">2019-06-19T02:08:00Z</dcterms:created>
  <dcterms:modified xsi:type="dcterms:W3CDTF">2024-12-16T06:22:16Z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5838355121E449339987D0D6F8DB271D</vt:lpwstr>
  </property>
</Properties>
</file>