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02_3C284C1D.xml" ContentType="application/vnd.ms-powerpoint.comment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3" r:id="rId6"/>
    <p:sldId id="260" r:id="rId7"/>
    <p:sldId id="261" r:id="rId8"/>
    <p:sldId id="264" r:id="rId9"/>
    <p:sldId id="265" r:id="rId10"/>
    <p:sldId id="266" r:id="rId11"/>
    <p:sldId id="267" r:id="rId12"/>
    <p:sldId id="268" r:id="rId13"/>
    <p:sldId id="269" r:id="rId14"/>
    <p:sldId id="262"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6A0162-8EB7-BA44-1697-6E03B66B1E29}" name="Yehan Wang" initials="YW" userId="S::yewan@microsoft.com::de582b5b-c35d-4076-b88f-d2afc6aa056b" providerId="AD"/>
  <p188:author id="{EE53D5F0-DDEE-2588-5E31-7E8CBB4EC375}" name="Hao Ge" initials="HG" userId="S::t-haoge@microsoft.com::c2af4507-3e24-4070-b0ba-6fa1e4c15ef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3CCFF"/>
    <a:srgbClr val="0099FF"/>
    <a:srgbClr val="66FF99"/>
    <a:srgbClr val="9966FF"/>
    <a:srgbClr val="8585E1"/>
    <a:srgbClr val="52B673"/>
    <a:srgbClr val="24CDE4"/>
    <a:srgbClr val="1CECD8"/>
    <a:srgbClr val="42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7EE74-74B5-437C-BB8D-DCF5B56F4637}" v="2379" dt="2021-09-07T06:21:51.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19" autoAdjust="0"/>
  </p:normalViewPr>
  <p:slideViewPr>
    <p:cSldViewPr snapToGrid="0">
      <p:cViewPr>
        <p:scale>
          <a:sx n="66" d="100"/>
          <a:sy n="66" d="100"/>
        </p:scale>
        <p:origin x="1056" y="6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comments/modernComment_102_3C284C1D.xml><?xml version="1.0" encoding="utf-8"?>
<p188:cmLst xmlns:a="http://schemas.openxmlformats.org/drawingml/2006/main" xmlns:r="http://schemas.openxmlformats.org/officeDocument/2006/relationships" xmlns:p188="http://schemas.microsoft.com/office/powerpoint/2018/8/main">
  <p188:cm id="{856D4D6A-1B04-4ED6-B2FF-75821EE9CE3B}" authorId="{936A0162-8EB7-BA44-1697-6E03B66B1E29}" created="2021-08-23T05:38:29.841">
    <ac:txMkLst xmlns:ac="http://schemas.microsoft.com/office/drawing/2013/main/command">
      <pc:docMk xmlns:pc="http://schemas.microsoft.com/office/powerpoint/2013/main/command"/>
      <pc:sldMk xmlns:pc="http://schemas.microsoft.com/office/powerpoint/2013/main/command" cId="1009273885" sldId="258"/>
      <ac:spMk id="29" creationId="{65397F5F-C8F4-4049-8F8E-B0520F6CDB02}"/>
      <ac:txMk cp="0" len="8">
        <ac:context len="9" hash="1092255199"/>
      </ac:txMk>
    </ac:txMkLst>
    <p188:pos x="1415962" y="211227"/>
    <p188:replyLst>
      <p188:reply id="{7C734AEB-F4F3-46A3-A6A6-EB6BDE75E43F}" authorId="{EE53D5F0-DDEE-2588-5E31-7E8CBB4EC375}" created="2021-08-23T06:53:09.094">
        <p188:txBody>
          <a:bodyPr/>
          <a:lstStyle/>
          <a:p>
            <a:r>
              <a:rPr lang="en-US"/>
              <a:t>I will separate compute resource from  storage  resource.</a:t>
            </a:r>
          </a:p>
        </p188:txBody>
      </p188:reply>
    </p188:replyLst>
    <p188:txBody>
      <a:bodyPr/>
      <a:lstStyle/>
      <a:p>
        <a:r>
          <a:rPr lang="en-US"/>
          <a:t>Cosmos is a big data platform and Scope is a language to process data. Should remove "scope" here. Or put the computing resource(Scope, Azure Function) above the arrow line. </a:t>
        </a:r>
      </a:p>
    </p188:txBody>
  </p188:cm>
  <p188:cm id="{E431A7A0-F7BD-4350-8575-BB99D7D54850}" authorId="{936A0162-8EB7-BA44-1697-6E03B66B1E29}" created="2021-08-23T05:39:00.249">
    <ac:txMkLst xmlns:ac="http://schemas.microsoft.com/office/drawing/2013/main/command">
      <pc:docMk xmlns:pc="http://schemas.microsoft.com/office/powerpoint/2013/main/command"/>
      <pc:sldMk xmlns:pc="http://schemas.microsoft.com/office/powerpoint/2013/main/command" cId="1009273885" sldId="258"/>
      <ac:spMk id="28" creationId="{54C6D62B-ECDC-4178-9753-5F70FD249F0E}"/>
      <ac:txMk cp="0" len="9">
        <ac:context len="21" hash="2363514954"/>
      </ac:txMk>
    </ac:txMkLst>
    <p188:pos x="1998244" y="207089"/>
    <p188:replyLst>
      <p188:reply id="{5CCF8BF2-B3A6-4FA2-BC5D-08FB46E9F70E}" authorId="{EE53D5F0-DDEE-2588-5E31-7E8CBB4EC375}" created="2021-08-23T06:53:33.788">
        <p188:txBody>
          <a:bodyPr/>
          <a:lstStyle/>
          <a:p>
            <a:r>
              <a:rPr lang="en-US"/>
              <a:t>modified</a:t>
            </a:r>
          </a:p>
        </p188:txBody>
      </p188:reply>
    </p188:replyLst>
    <p188:txBody>
      <a:bodyPr/>
      <a:lstStyle/>
      <a:p>
        <a:r>
          <a:rPr lang="en-US"/>
          <a:t>Better for business requirement?</a:t>
        </a:r>
      </a:p>
    </p188:txBody>
  </p188:cm>
  <p188:cm id="{AD1F34D4-96F0-4862-9986-D67DA2762A9C}" authorId="{936A0162-8EB7-BA44-1697-6E03B66B1E29}" created="2021-08-23T05:39:49.526">
    <ac:txMkLst xmlns:ac="http://schemas.microsoft.com/office/drawing/2013/main/command">
      <pc:docMk xmlns:pc="http://schemas.microsoft.com/office/powerpoint/2013/main/command"/>
      <pc:sldMk xmlns:pc="http://schemas.microsoft.com/office/powerpoint/2013/main/command" cId="1009273885" sldId="258"/>
      <ac:spMk id="29" creationId="{65397F5F-C8F4-4049-8F8E-B0520F6CDB02}"/>
      <ac:txMk cp="0" len="8">
        <ac:context len="9" hash="1092255199"/>
      </ac:txMk>
    </ac:txMkLst>
    <p188:pos x="1415962" y="211227"/>
    <p188:replyLst>
      <p188:reply id="{5B63526A-FBB6-4887-B396-867FD4A9E3FC}" authorId="{EE53D5F0-DDEE-2588-5E31-7E8CBB4EC375}" created="2021-08-23T06:53:38.177">
        <p188:txBody>
          <a:bodyPr/>
          <a:lstStyle/>
          <a:p>
            <a:r>
              <a:rPr lang="en-US"/>
              <a:t>modified</a:t>
            </a:r>
          </a:p>
        </p188:txBody>
      </p188:reply>
    </p188:replyLst>
    <p188:txBody>
      <a:bodyPr/>
      <a:lstStyle/>
      <a:p>
        <a:r>
          <a:rPr lang="en-US"/>
          <a:t>Better for data flow?</a:t>
        </a:r>
      </a:p>
    </p188:txBody>
  </p188:cm>
  <p188:cm id="{849C8E31-1BAA-4160-B436-E05F08A95F8C}" authorId="{936A0162-8EB7-BA44-1697-6E03B66B1E29}" created="2021-08-23T05:40:35.792">
    <ac:deMkLst xmlns:ac="http://schemas.microsoft.com/office/drawing/2013/main/command">
      <pc:docMk xmlns:pc="http://schemas.microsoft.com/office/powerpoint/2013/main/command"/>
      <pc:sldMk xmlns:pc="http://schemas.microsoft.com/office/powerpoint/2013/main/command" cId="1009273885" sldId="258"/>
      <ac:spMk id="39" creationId="{4B76EE9A-9AC5-42B7-99EC-1375BF382245}"/>
    </ac:deMkLst>
    <p188:replyLst>
      <p188:reply id="{1D37CF56-E330-412C-ABA0-788ECD3A4231}" authorId="{EE53D5F0-DDEE-2588-5E31-7E8CBB4EC375}" created="2021-08-23T06:53:41.107">
        <p188:txBody>
          <a:bodyPr/>
          <a:lstStyle/>
          <a:p>
            <a:r>
              <a:rPr lang="en-US"/>
              <a:t>modified</a:t>
            </a:r>
          </a:p>
        </p188:txBody>
      </p188:reply>
    </p188:replyLst>
    <p188:txBody>
      <a:bodyPr/>
      <a:lstStyle/>
      <a:p>
        <a:r>
          <a:rPr lang="en-US"/>
          <a:t>Better for word Challenge here?</a:t>
        </a:r>
      </a:p>
    </p188:txBody>
  </p188:cm>
  <p188:cm id="{46538118-DCC0-42AC-BAD1-5FFA36DE157F}" authorId="{936A0162-8EB7-BA44-1697-6E03B66B1E29}" created="2021-08-23T05:44:05.451">
    <ac:txMkLst xmlns:ac="http://schemas.microsoft.com/office/drawing/2013/main/command">
      <pc:docMk xmlns:pc="http://schemas.microsoft.com/office/powerpoint/2013/main/command"/>
      <pc:sldMk xmlns:pc="http://schemas.microsoft.com/office/powerpoint/2013/main/command" cId="1009273885" sldId="258"/>
      <ac:spMk id="43" creationId="{E32A23E3-2C1E-4DC0-ABAD-05E879403B37}"/>
      <ac:txMk cp="104" len="5">
        <ac:context len="344" hash="2076196396"/>
      </ac:txMk>
    </ac:txMkLst>
    <p188:pos x="6851760" y="539177"/>
    <p188:replyLst>
      <p188:reply id="{02CCE0E5-4D6E-421E-BD89-3B1DD19AB23B}" authorId="{EE53D5F0-DDEE-2588-5E31-7E8CBB4EC375}" created="2021-08-23T06:48:21.766">
        <p188:txBody>
          <a:bodyPr/>
          <a:lstStyle/>
          <a:p>
            <a:r>
              <a:rPr lang="en-US"/>
              <a:t>This is slang, means the buzzing alarm when the OOM happens</a:t>
            </a:r>
          </a:p>
        </p188:txBody>
      </p188:reply>
    </p188:replyLst>
    <p188:txBody>
      <a:bodyPr/>
      <a:lstStyle/>
      <a:p>
        <a:r>
          <a:rPr lang="en-US"/>
          <a:t>Any explain for buzus?</a:t>
        </a:r>
      </a:p>
    </p188:txBody>
  </p188:cm>
</p188:cmLst>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8661709-8D29-4588-8C7D-1C73EFF2EFBB}" type="doc">
      <dgm:prSet loTypeId="urn:microsoft.com/office/officeart/2005/8/layout/vList2#1" loCatId="list" qsTypeId="urn:microsoft.com/office/officeart/2005/8/quickstyle/simple1#1" qsCatId="simple" csTypeId="urn:microsoft.com/office/officeart/2005/8/colors/colorful1#1" csCatId="colorful" phldr="1"/>
      <dgm:spPr/>
      <dgm:t>
        <a:bodyPr/>
        <a:lstStyle/>
        <a:p>
          <a:endParaRPr lang="zh-TW" altLang="en-US"/>
        </a:p>
      </dgm:t>
    </dgm:pt>
    <dgm:pt modelId="{B813DAE8-C472-4E41-993F-6CC0DD6EE4C1}">
      <dgm:prSet phldrT="[文字]" phldr="0" custT="1"/>
      <dgm:spPr>
        <a:solidFill>
          <a:schemeClr val="accent2">
            <a:lumMod val="60000"/>
            <a:lumOff val="40000"/>
          </a:schemeClr>
        </a:solidFill>
      </dgm:spPr>
      <dgm:t>
        <a:bodyPr vert="horz" wrap="square"/>
        <a:lstStyle/>
        <a:p>
          <a:pPr>
            <a:lnSpc>
              <a:spcPct val="100000"/>
            </a:lnSpc>
            <a:spcBef>
              <a:spcPct val="0"/>
            </a:spcBef>
            <a:spcAft>
              <a:spcPct val="35000"/>
            </a:spcAft>
          </a:pPr>
          <a:r>
            <a:rPr lang="en-US" altLang="zh-CN" sz="4000"/>
            <a:t>Background</a:t>
          </a:r>
        </a:p>
      </dgm:t>
    </dgm:pt>
    <dgm:pt modelId="{0119F75E-4528-49F4-B088-8666240E4474}" type="parTrans" cxnId="{4B916A8D-248D-4076-9203-E04441E8DBAD}">
      <dgm:prSet/>
      <dgm:spPr/>
      <dgm:t>
        <a:bodyPr/>
        <a:lstStyle/>
        <a:p>
          <a:endParaRPr lang="zh-TW" altLang="en-US"/>
        </a:p>
      </dgm:t>
    </dgm:pt>
    <dgm:pt modelId="{1A85301D-E6B6-4B25-A070-DA00AB57E560}" type="sibTrans" cxnId="{4B916A8D-248D-4076-9203-E04441E8DBAD}">
      <dgm:prSet/>
      <dgm:spPr/>
      <dgm:t>
        <a:bodyPr/>
        <a:lstStyle/>
        <a:p>
          <a:endParaRPr lang="zh-TW" altLang="en-US"/>
        </a:p>
      </dgm:t>
    </dgm:pt>
    <dgm:pt modelId="{CF09B81D-AA2D-4014-8F76-6D675959C995}">
      <dgm:prSet phldrT="[文字]" phldr="0" custT="1"/>
      <dgm:spPr>
        <a:solidFill>
          <a:schemeClr val="accent6">
            <a:lumMod val="60000"/>
            <a:lumOff val="40000"/>
          </a:schemeClr>
        </a:solidFill>
      </dgm:spPr>
      <dgm:t>
        <a:bodyPr vert="horz" wrap="square"/>
        <a:lstStyle/>
        <a:p>
          <a:pPr>
            <a:lnSpc>
              <a:spcPct val="100000"/>
            </a:lnSpc>
            <a:spcBef>
              <a:spcPct val="0"/>
            </a:spcBef>
            <a:spcAft>
              <a:spcPct val="35000"/>
            </a:spcAft>
          </a:pPr>
          <a:r>
            <a:rPr lang="en-US" altLang="en-US" sz="4000"/>
            <a:t>Architecture </a:t>
          </a:r>
          <a:r>
            <a:rPr lang="en-US" altLang="zh-CN" sz="4000"/>
            <a:t>D</a:t>
          </a:r>
          <a:r>
            <a:rPr lang="en-US" altLang="en-US" sz="4000"/>
            <a:t>esign</a:t>
          </a:r>
          <a:endParaRPr lang="zh-CN" sz="4000"/>
        </a:p>
      </dgm:t>
    </dgm:pt>
    <dgm:pt modelId="{AB82D607-AE12-45F1-BFE5-82D5FBC0037F}" type="parTrans" cxnId="{E8DE3F40-64CF-4A89-8192-BC593CE21D9A}">
      <dgm:prSet/>
      <dgm:spPr/>
      <dgm:t>
        <a:bodyPr/>
        <a:lstStyle/>
        <a:p>
          <a:endParaRPr lang="zh-TW" altLang="en-US"/>
        </a:p>
      </dgm:t>
    </dgm:pt>
    <dgm:pt modelId="{1696A702-4028-4C2D-9454-3BE42DD47E97}" type="sibTrans" cxnId="{E8DE3F40-64CF-4A89-8192-BC593CE21D9A}">
      <dgm:prSet/>
      <dgm:spPr/>
      <dgm:t>
        <a:bodyPr/>
        <a:lstStyle/>
        <a:p>
          <a:endParaRPr lang="zh-TW" altLang="en-US"/>
        </a:p>
      </dgm:t>
    </dgm:pt>
    <dgm:pt modelId="{527D9D8F-6529-4FEA-8364-A3FD24A4E46E}">
      <dgm:prSet phldrT="[文字]" phldr="0" custT="1"/>
      <dgm:spPr>
        <a:solidFill>
          <a:schemeClr val="accent1">
            <a:lumMod val="60000"/>
            <a:lumOff val="40000"/>
          </a:schemeClr>
        </a:solidFill>
      </dgm:spPr>
      <dgm:t>
        <a:bodyPr vert="horz" wrap="square"/>
        <a:lstStyle/>
        <a:p>
          <a:pPr>
            <a:lnSpc>
              <a:spcPct val="100000"/>
            </a:lnSpc>
            <a:spcBef>
              <a:spcPct val="0"/>
            </a:spcBef>
            <a:spcAft>
              <a:spcPct val="35000"/>
            </a:spcAft>
          </a:pPr>
          <a:r>
            <a:rPr lang="en-US" altLang="zh-CN" sz="4000"/>
            <a:t>Performance Analysis</a:t>
          </a:r>
          <a:endParaRPr lang="zh-CN" sz="4000"/>
        </a:p>
      </dgm:t>
    </dgm:pt>
    <dgm:pt modelId="{60D0AE11-8A9A-4CF6-81B6-75CFC208BC41}" type="parTrans" cxnId="{DF4B5C19-D811-4462-B7B1-635BBF67289A}">
      <dgm:prSet/>
      <dgm:spPr/>
      <dgm:t>
        <a:bodyPr/>
        <a:lstStyle/>
        <a:p>
          <a:endParaRPr lang="zh-TW" altLang="en-US"/>
        </a:p>
      </dgm:t>
    </dgm:pt>
    <dgm:pt modelId="{E13CD0B5-926E-4039-B359-3846186489B0}" type="sibTrans" cxnId="{DF4B5C19-D811-4462-B7B1-635BBF67289A}">
      <dgm:prSet/>
      <dgm:spPr/>
      <dgm:t>
        <a:bodyPr/>
        <a:lstStyle/>
        <a:p>
          <a:endParaRPr lang="zh-TW" altLang="en-US"/>
        </a:p>
      </dgm:t>
    </dgm:pt>
    <dgm:pt modelId="{4B5403EF-29A3-4888-9C54-20207D8CDA69}">
      <dgm:prSet phldr="0" custT="1"/>
      <dgm:spPr>
        <a:solidFill>
          <a:srgbClr val="7EE6D1"/>
        </a:solidFill>
      </dgm:spPr>
      <dgm:t>
        <a:bodyPr vert="horz" wrap="square"/>
        <a:lstStyle/>
        <a:p>
          <a:pPr>
            <a:lnSpc>
              <a:spcPct val="100000"/>
            </a:lnSpc>
            <a:spcBef>
              <a:spcPct val="0"/>
            </a:spcBef>
            <a:spcAft>
              <a:spcPct val="35000"/>
            </a:spcAft>
          </a:pPr>
          <a:r>
            <a:rPr lang="en-US" altLang="zh-CN" sz="4000"/>
            <a:t>Azure Function Explore</a:t>
          </a:r>
          <a:endParaRPr lang="zh-CN" altLang="en-US" sz="4000"/>
        </a:p>
      </dgm:t>
    </dgm:pt>
    <dgm:pt modelId="{2D1D33B2-2206-4E50-B899-CACF9A622C5E}" type="parTrans" cxnId="{999FD3F6-8687-41A3-B46B-5F7424030E4F}">
      <dgm:prSet/>
      <dgm:spPr/>
      <dgm:t>
        <a:bodyPr/>
        <a:lstStyle/>
        <a:p>
          <a:endParaRPr lang="zh-CN" altLang="en-US"/>
        </a:p>
      </dgm:t>
    </dgm:pt>
    <dgm:pt modelId="{F356A9C2-1320-44EB-B32F-22DD3099BD99}" type="sibTrans" cxnId="{999FD3F6-8687-41A3-B46B-5F7424030E4F}">
      <dgm:prSet/>
      <dgm:spPr/>
      <dgm:t>
        <a:bodyPr/>
        <a:lstStyle/>
        <a:p>
          <a:endParaRPr lang="zh-CN" altLang="en-US"/>
        </a:p>
      </dgm:t>
    </dgm:pt>
    <dgm:pt modelId="{495D86B3-89B7-4B1B-80EE-8900238281CD}" type="pres">
      <dgm:prSet presAssocID="{38661709-8D29-4588-8C7D-1C73EFF2EFBB}" presName="linear" presStyleCnt="0">
        <dgm:presLayoutVars>
          <dgm:animLvl val="lvl"/>
          <dgm:resizeHandles val="exact"/>
        </dgm:presLayoutVars>
      </dgm:prSet>
      <dgm:spPr/>
    </dgm:pt>
    <dgm:pt modelId="{C279675A-E000-4B9C-ADE8-A1E80E6ECA16}" type="pres">
      <dgm:prSet presAssocID="{B813DAE8-C472-4E41-993F-6CC0DD6EE4C1}" presName="parentText" presStyleLbl="node1" presStyleIdx="0" presStyleCnt="4">
        <dgm:presLayoutVars>
          <dgm:chMax val="0"/>
          <dgm:bulletEnabled val="1"/>
        </dgm:presLayoutVars>
      </dgm:prSet>
      <dgm:spPr/>
    </dgm:pt>
    <dgm:pt modelId="{8FD0328C-5FA2-49F5-B41F-2D37714CADAB}" type="pres">
      <dgm:prSet presAssocID="{1A85301D-E6B6-4B25-A070-DA00AB57E560}" presName="spacer" presStyleCnt="0"/>
      <dgm:spPr/>
    </dgm:pt>
    <dgm:pt modelId="{90342AA7-0427-4B24-A0C5-79525A0510CA}" type="pres">
      <dgm:prSet presAssocID="{CF09B81D-AA2D-4014-8F76-6D675959C995}" presName="parentText" presStyleLbl="node1" presStyleIdx="1" presStyleCnt="4">
        <dgm:presLayoutVars>
          <dgm:chMax val="0"/>
          <dgm:bulletEnabled val="1"/>
        </dgm:presLayoutVars>
      </dgm:prSet>
      <dgm:spPr/>
    </dgm:pt>
    <dgm:pt modelId="{A73F0F6D-F6F6-4969-8DBC-B9AC5E612689}" type="pres">
      <dgm:prSet presAssocID="{1696A702-4028-4C2D-9454-3BE42DD47E97}" presName="spacer" presStyleCnt="0"/>
      <dgm:spPr/>
    </dgm:pt>
    <dgm:pt modelId="{09A5A4B9-C8C8-480C-B0A9-824DD1188A5B}" type="pres">
      <dgm:prSet presAssocID="{527D9D8F-6529-4FEA-8364-A3FD24A4E46E}" presName="parentText" presStyleLbl="node1" presStyleIdx="2" presStyleCnt="4">
        <dgm:presLayoutVars>
          <dgm:chMax val="0"/>
          <dgm:bulletEnabled val="1"/>
        </dgm:presLayoutVars>
      </dgm:prSet>
      <dgm:spPr/>
    </dgm:pt>
    <dgm:pt modelId="{9BC83C6A-451B-4986-821B-DB6A5BAF3779}" type="pres">
      <dgm:prSet presAssocID="{E13CD0B5-926E-4039-B359-3846186489B0}" presName="spacer" presStyleCnt="0"/>
      <dgm:spPr/>
    </dgm:pt>
    <dgm:pt modelId="{B60B50A0-DC57-4B19-85FA-EC5AEDB2A952}" type="pres">
      <dgm:prSet presAssocID="{4B5403EF-29A3-4888-9C54-20207D8CDA69}" presName="parentText" presStyleLbl="node1" presStyleIdx="3" presStyleCnt="4">
        <dgm:presLayoutVars>
          <dgm:chMax val="0"/>
          <dgm:bulletEnabled val="1"/>
        </dgm:presLayoutVars>
      </dgm:prSet>
      <dgm:spPr/>
    </dgm:pt>
  </dgm:ptLst>
  <dgm:cxnLst>
    <dgm:cxn modelId="{F644C205-4D42-48E1-B7BA-DB124CC06183}" type="presOf" srcId="{38661709-8D29-4588-8C7D-1C73EFF2EFBB}" destId="{495D86B3-89B7-4B1B-80EE-8900238281CD}" srcOrd="0" destOrd="0" presId="urn:microsoft.com/office/officeart/2005/8/layout/vList2#1"/>
    <dgm:cxn modelId="{DF4B5C19-D811-4462-B7B1-635BBF67289A}" srcId="{38661709-8D29-4588-8C7D-1C73EFF2EFBB}" destId="{527D9D8F-6529-4FEA-8364-A3FD24A4E46E}" srcOrd="2" destOrd="0" parTransId="{60D0AE11-8A9A-4CF6-81B6-75CFC208BC41}" sibTransId="{E13CD0B5-926E-4039-B359-3846186489B0}"/>
    <dgm:cxn modelId="{CF61212D-9FDE-4D94-8781-C8C84436C029}" type="presOf" srcId="{4B5403EF-29A3-4888-9C54-20207D8CDA69}" destId="{B60B50A0-DC57-4B19-85FA-EC5AEDB2A952}" srcOrd="0" destOrd="0" presId="urn:microsoft.com/office/officeart/2005/8/layout/vList2#1"/>
    <dgm:cxn modelId="{E8DE3F40-64CF-4A89-8192-BC593CE21D9A}" srcId="{38661709-8D29-4588-8C7D-1C73EFF2EFBB}" destId="{CF09B81D-AA2D-4014-8F76-6D675959C995}" srcOrd="1" destOrd="0" parTransId="{AB82D607-AE12-45F1-BFE5-82D5FBC0037F}" sibTransId="{1696A702-4028-4C2D-9454-3BE42DD47E97}"/>
    <dgm:cxn modelId="{3C31B574-276B-408C-B493-2D69E7DF7039}" type="presOf" srcId="{527D9D8F-6529-4FEA-8364-A3FD24A4E46E}" destId="{09A5A4B9-C8C8-480C-B0A9-824DD1188A5B}" srcOrd="0" destOrd="0" presId="urn:microsoft.com/office/officeart/2005/8/layout/vList2#1"/>
    <dgm:cxn modelId="{4B916A8D-248D-4076-9203-E04441E8DBAD}" srcId="{38661709-8D29-4588-8C7D-1C73EFF2EFBB}" destId="{B813DAE8-C472-4E41-993F-6CC0DD6EE4C1}" srcOrd="0" destOrd="0" parTransId="{0119F75E-4528-49F4-B088-8666240E4474}" sibTransId="{1A85301D-E6B6-4B25-A070-DA00AB57E560}"/>
    <dgm:cxn modelId="{02A584DF-83DF-46A2-90A1-28D892651698}" type="presOf" srcId="{CF09B81D-AA2D-4014-8F76-6D675959C995}" destId="{90342AA7-0427-4B24-A0C5-79525A0510CA}" srcOrd="0" destOrd="0" presId="urn:microsoft.com/office/officeart/2005/8/layout/vList2#1"/>
    <dgm:cxn modelId="{D9485BF5-0486-47D5-AA4E-7B9205F0C266}" type="presOf" srcId="{B813DAE8-C472-4E41-993F-6CC0DD6EE4C1}" destId="{C279675A-E000-4B9C-ADE8-A1E80E6ECA16}" srcOrd="0" destOrd="0" presId="urn:microsoft.com/office/officeart/2005/8/layout/vList2#1"/>
    <dgm:cxn modelId="{999FD3F6-8687-41A3-B46B-5F7424030E4F}" srcId="{38661709-8D29-4588-8C7D-1C73EFF2EFBB}" destId="{4B5403EF-29A3-4888-9C54-20207D8CDA69}" srcOrd="3" destOrd="0" parTransId="{2D1D33B2-2206-4E50-B899-CACF9A622C5E}" sibTransId="{F356A9C2-1320-44EB-B32F-22DD3099BD99}"/>
    <dgm:cxn modelId="{7FA84FF2-E398-4FE6-B9F4-B51314034092}" type="presParOf" srcId="{495D86B3-89B7-4B1B-80EE-8900238281CD}" destId="{C279675A-E000-4B9C-ADE8-A1E80E6ECA16}" srcOrd="0" destOrd="0" presId="urn:microsoft.com/office/officeart/2005/8/layout/vList2#1"/>
    <dgm:cxn modelId="{79B6204D-37A2-45F9-9A92-29526D9E5927}" type="presParOf" srcId="{495D86B3-89B7-4B1B-80EE-8900238281CD}" destId="{8FD0328C-5FA2-49F5-B41F-2D37714CADAB}" srcOrd="1" destOrd="0" presId="urn:microsoft.com/office/officeart/2005/8/layout/vList2#1"/>
    <dgm:cxn modelId="{D824D86C-EB4B-4639-BB3C-67F03F4B7A28}" type="presParOf" srcId="{495D86B3-89B7-4B1B-80EE-8900238281CD}" destId="{90342AA7-0427-4B24-A0C5-79525A0510CA}" srcOrd="2" destOrd="0" presId="urn:microsoft.com/office/officeart/2005/8/layout/vList2#1"/>
    <dgm:cxn modelId="{0C2167F2-0294-4050-85F1-DC95B4082C5C}" type="presParOf" srcId="{495D86B3-89B7-4B1B-80EE-8900238281CD}" destId="{A73F0F6D-F6F6-4969-8DBC-B9AC5E612689}" srcOrd="3" destOrd="0" presId="urn:microsoft.com/office/officeart/2005/8/layout/vList2#1"/>
    <dgm:cxn modelId="{AAE3AD20-D419-4552-890B-5D5C14094CFC}" type="presParOf" srcId="{495D86B3-89B7-4B1B-80EE-8900238281CD}" destId="{09A5A4B9-C8C8-480C-B0A9-824DD1188A5B}" srcOrd="4" destOrd="0" presId="urn:microsoft.com/office/officeart/2005/8/layout/vList2#1"/>
    <dgm:cxn modelId="{D5AFCECA-2506-4493-ABEE-A5E1D0D46BB3}" type="presParOf" srcId="{495D86B3-89B7-4B1B-80EE-8900238281CD}" destId="{9BC83C6A-451B-4986-821B-DB6A5BAF3779}" srcOrd="5" destOrd="0" presId="urn:microsoft.com/office/officeart/2005/8/layout/vList2#1"/>
    <dgm:cxn modelId="{F9ABDF56-74BC-4F2B-8F14-E2EDCB6A1A24}" type="presParOf" srcId="{495D86B3-89B7-4B1B-80EE-8900238281CD}" destId="{B60B50A0-DC57-4B19-85FA-EC5AEDB2A952}" srcOrd="6"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61709-8D29-4588-8C7D-1C73EFF2EFBB}" type="doc">
      <dgm:prSet loTypeId="urn:microsoft.com/office/officeart/2005/8/layout/vList2#1" loCatId="list" qsTypeId="urn:microsoft.com/office/officeart/2005/8/quickstyle/simple1#1" qsCatId="simple" csTypeId="urn:microsoft.com/office/officeart/2005/8/colors/colorful1#1" csCatId="colorful" phldr="1"/>
      <dgm:spPr/>
      <dgm:t>
        <a:bodyPr/>
        <a:lstStyle/>
        <a:p>
          <a:endParaRPr lang="zh-TW" altLang="en-US"/>
        </a:p>
      </dgm:t>
    </dgm:pt>
    <dgm:pt modelId="{B813DAE8-C472-4E41-993F-6CC0DD6EE4C1}">
      <dgm:prSet phldrT="[文字]" phldr="0" custT="1"/>
      <dgm:spPr>
        <a:solidFill>
          <a:schemeClr val="accent2">
            <a:lumMod val="60000"/>
            <a:lumOff val="40000"/>
          </a:schemeClr>
        </a:solidFill>
      </dgm:spPr>
      <dgm:t>
        <a:bodyPr vert="horz" wrap="square"/>
        <a:lstStyle/>
        <a:p>
          <a:pPr>
            <a:lnSpc>
              <a:spcPct val="100000"/>
            </a:lnSpc>
            <a:spcBef>
              <a:spcPct val="0"/>
            </a:spcBef>
            <a:spcAft>
              <a:spcPct val="35000"/>
            </a:spcAft>
          </a:pPr>
          <a:r>
            <a:rPr lang="en-US" altLang="zh-CN" sz="4000"/>
            <a:t>Background</a:t>
          </a:r>
        </a:p>
      </dgm:t>
    </dgm:pt>
    <dgm:pt modelId="{0119F75E-4528-49F4-B088-8666240E4474}" type="parTrans" cxnId="{4B916A8D-248D-4076-9203-E04441E8DBAD}">
      <dgm:prSet/>
      <dgm:spPr/>
      <dgm:t>
        <a:bodyPr/>
        <a:lstStyle/>
        <a:p>
          <a:endParaRPr lang="zh-TW" altLang="en-US"/>
        </a:p>
      </dgm:t>
    </dgm:pt>
    <dgm:pt modelId="{1A85301D-E6B6-4B25-A070-DA00AB57E560}" type="sibTrans" cxnId="{4B916A8D-248D-4076-9203-E04441E8DBAD}">
      <dgm:prSet/>
      <dgm:spPr/>
      <dgm:t>
        <a:bodyPr/>
        <a:lstStyle/>
        <a:p>
          <a:endParaRPr lang="zh-TW" altLang="en-US"/>
        </a:p>
      </dgm:t>
    </dgm:pt>
    <dgm:pt modelId="{CF09B81D-AA2D-4014-8F76-6D675959C995}">
      <dgm:prSet phldrT="[文字]" phldr="0" custT="1"/>
      <dgm:spPr>
        <a:solidFill>
          <a:schemeClr val="accent6">
            <a:lumMod val="60000"/>
            <a:lumOff val="40000"/>
          </a:schemeClr>
        </a:solidFill>
      </dgm:spPr>
      <dgm:t>
        <a:bodyPr vert="horz" wrap="square"/>
        <a:lstStyle/>
        <a:p>
          <a:pPr>
            <a:lnSpc>
              <a:spcPct val="100000"/>
            </a:lnSpc>
            <a:spcBef>
              <a:spcPct val="0"/>
            </a:spcBef>
            <a:spcAft>
              <a:spcPct val="35000"/>
            </a:spcAft>
          </a:pPr>
          <a:r>
            <a:rPr lang="en-US" altLang="en-US" sz="4000"/>
            <a:t>Architecture </a:t>
          </a:r>
          <a:r>
            <a:rPr lang="en-US" altLang="zh-CN" sz="4000"/>
            <a:t>D</a:t>
          </a:r>
          <a:r>
            <a:rPr lang="en-US" altLang="en-US" sz="4000"/>
            <a:t>esign</a:t>
          </a:r>
          <a:endParaRPr lang="zh-CN" sz="4000"/>
        </a:p>
      </dgm:t>
    </dgm:pt>
    <dgm:pt modelId="{AB82D607-AE12-45F1-BFE5-82D5FBC0037F}" type="parTrans" cxnId="{E8DE3F40-64CF-4A89-8192-BC593CE21D9A}">
      <dgm:prSet/>
      <dgm:spPr/>
      <dgm:t>
        <a:bodyPr/>
        <a:lstStyle/>
        <a:p>
          <a:endParaRPr lang="zh-TW" altLang="en-US"/>
        </a:p>
      </dgm:t>
    </dgm:pt>
    <dgm:pt modelId="{1696A702-4028-4C2D-9454-3BE42DD47E97}" type="sibTrans" cxnId="{E8DE3F40-64CF-4A89-8192-BC593CE21D9A}">
      <dgm:prSet/>
      <dgm:spPr/>
      <dgm:t>
        <a:bodyPr/>
        <a:lstStyle/>
        <a:p>
          <a:endParaRPr lang="zh-TW" altLang="en-US"/>
        </a:p>
      </dgm:t>
    </dgm:pt>
    <dgm:pt modelId="{527D9D8F-6529-4FEA-8364-A3FD24A4E46E}">
      <dgm:prSet phldrT="[文字]" phldr="0" custT="1"/>
      <dgm:spPr>
        <a:solidFill>
          <a:schemeClr val="accent1">
            <a:lumMod val="60000"/>
            <a:lumOff val="40000"/>
          </a:schemeClr>
        </a:solidFill>
      </dgm:spPr>
      <dgm:t>
        <a:bodyPr vert="horz" wrap="square"/>
        <a:lstStyle/>
        <a:p>
          <a:pPr>
            <a:lnSpc>
              <a:spcPct val="100000"/>
            </a:lnSpc>
            <a:spcBef>
              <a:spcPct val="0"/>
            </a:spcBef>
            <a:spcAft>
              <a:spcPct val="35000"/>
            </a:spcAft>
          </a:pPr>
          <a:r>
            <a:rPr lang="en-US" altLang="zh-CN" sz="4000"/>
            <a:t>Performance Analysis</a:t>
          </a:r>
          <a:endParaRPr lang="zh-CN" sz="4000"/>
        </a:p>
      </dgm:t>
    </dgm:pt>
    <dgm:pt modelId="{60D0AE11-8A9A-4CF6-81B6-75CFC208BC41}" type="parTrans" cxnId="{DF4B5C19-D811-4462-B7B1-635BBF67289A}">
      <dgm:prSet/>
      <dgm:spPr/>
      <dgm:t>
        <a:bodyPr/>
        <a:lstStyle/>
        <a:p>
          <a:endParaRPr lang="zh-TW" altLang="en-US"/>
        </a:p>
      </dgm:t>
    </dgm:pt>
    <dgm:pt modelId="{E13CD0B5-926E-4039-B359-3846186489B0}" type="sibTrans" cxnId="{DF4B5C19-D811-4462-B7B1-635BBF67289A}">
      <dgm:prSet/>
      <dgm:spPr/>
      <dgm:t>
        <a:bodyPr/>
        <a:lstStyle/>
        <a:p>
          <a:endParaRPr lang="zh-TW" altLang="en-US"/>
        </a:p>
      </dgm:t>
    </dgm:pt>
    <dgm:pt modelId="{4B5403EF-29A3-4888-9C54-20207D8CDA69}">
      <dgm:prSet phldr="0" custT="1"/>
      <dgm:spPr>
        <a:solidFill>
          <a:srgbClr val="7EE6D1"/>
        </a:solidFill>
      </dgm:spPr>
      <dgm:t>
        <a:bodyPr vert="horz" wrap="square"/>
        <a:lstStyle/>
        <a:p>
          <a:pPr>
            <a:lnSpc>
              <a:spcPct val="100000"/>
            </a:lnSpc>
            <a:spcBef>
              <a:spcPct val="0"/>
            </a:spcBef>
            <a:spcAft>
              <a:spcPct val="35000"/>
            </a:spcAft>
          </a:pPr>
          <a:r>
            <a:rPr lang="en-US" altLang="zh-CN" sz="4000"/>
            <a:t>Azure Function Explore</a:t>
          </a:r>
          <a:endParaRPr lang="zh-CN" altLang="en-US" sz="4000"/>
        </a:p>
      </dgm:t>
    </dgm:pt>
    <dgm:pt modelId="{2D1D33B2-2206-4E50-B899-CACF9A622C5E}" type="parTrans" cxnId="{999FD3F6-8687-41A3-B46B-5F7424030E4F}">
      <dgm:prSet/>
      <dgm:spPr/>
      <dgm:t>
        <a:bodyPr/>
        <a:lstStyle/>
        <a:p>
          <a:endParaRPr lang="zh-CN" altLang="en-US"/>
        </a:p>
      </dgm:t>
    </dgm:pt>
    <dgm:pt modelId="{F356A9C2-1320-44EB-B32F-22DD3099BD99}" type="sibTrans" cxnId="{999FD3F6-8687-41A3-B46B-5F7424030E4F}">
      <dgm:prSet/>
      <dgm:spPr/>
      <dgm:t>
        <a:bodyPr/>
        <a:lstStyle/>
        <a:p>
          <a:endParaRPr lang="zh-CN" altLang="en-US"/>
        </a:p>
      </dgm:t>
    </dgm:pt>
    <dgm:pt modelId="{495D86B3-89B7-4B1B-80EE-8900238281CD}" type="pres">
      <dgm:prSet presAssocID="{38661709-8D29-4588-8C7D-1C73EFF2EFBB}" presName="linear" presStyleCnt="0">
        <dgm:presLayoutVars>
          <dgm:animLvl val="lvl"/>
          <dgm:resizeHandles val="exact"/>
        </dgm:presLayoutVars>
      </dgm:prSet>
      <dgm:spPr/>
    </dgm:pt>
    <dgm:pt modelId="{C279675A-E000-4B9C-ADE8-A1E80E6ECA16}" type="pres">
      <dgm:prSet presAssocID="{B813DAE8-C472-4E41-993F-6CC0DD6EE4C1}" presName="parentText" presStyleLbl="node1" presStyleIdx="0" presStyleCnt="4">
        <dgm:presLayoutVars>
          <dgm:chMax val="0"/>
          <dgm:bulletEnabled val="1"/>
        </dgm:presLayoutVars>
      </dgm:prSet>
      <dgm:spPr/>
    </dgm:pt>
    <dgm:pt modelId="{8FD0328C-5FA2-49F5-B41F-2D37714CADAB}" type="pres">
      <dgm:prSet presAssocID="{1A85301D-E6B6-4B25-A070-DA00AB57E560}" presName="spacer" presStyleCnt="0"/>
      <dgm:spPr/>
    </dgm:pt>
    <dgm:pt modelId="{90342AA7-0427-4B24-A0C5-79525A0510CA}" type="pres">
      <dgm:prSet presAssocID="{CF09B81D-AA2D-4014-8F76-6D675959C995}" presName="parentText" presStyleLbl="node1" presStyleIdx="1" presStyleCnt="4">
        <dgm:presLayoutVars>
          <dgm:chMax val="0"/>
          <dgm:bulletEnabled val="1"/>
        </dgm:presLayoutVars>
      </dgm:prSet>
      <dgm:spPr/>
    </dgm:pt>
    <dgm:pt modelId="{A73F0F6D-F6F6-4969-8DBC-B9AC5E612689}" type="pres">
      <dgm:prSet presAssocID="{1696A702-4028-4C2D-9454-3BE42DD47E97}" presName="spacer" presStyleCnt="0"/>
      <dgm:spPr/>
    </dgm:pt>
    <dgm:pt modelId="{09A5A4B9-C8C8-480C-B0A9-824DD1188A5B}" type="pres">
      <dgm:prSet presAssocID="{527D9D8F-6529-4FEA-8364-A3FD24A4E46E}" presName="parentText" presStyleLbl="node1" presStyleIdx="2" presStyleCnt="4">
        <dgm:presLayoutVars>
          <dgm:chMax val="0"/>
          <dgm:bulletEnabled val="1"/>
        </dgm:presLayoutVars>
      </dgm:prSet>
      <dgm:spPr/>
    </dgm:pt>
    <dgm:pt modelId="{9BC83C6A-451B-4986-821B-DB6A5BAF3779}" type="pres">
      <dgm:prSet presAssocID="{E13CD0B5-926E-4039-B359-3846186489B0}" presName="spacer" presStyleCnt="0"/>
      <dgm:spPr/>
    </dgm:pt>
    <dgm:pt modelId="{B60B50A0-DC57-4B19-85FA-EC5AEDB2A952}" type="pres">
      <dgm:prSet presAssocID="{4B5403EF-29A3-4888-9C54-20207D8CDA69}" presName="parentText" presStyleLbl="node1" presStyleIdx="3" presStyleCnt="4">
        <dgm:presLayoutVars>
          <dgm:chMax val="0"/>
          <dgm:bulletEnabled val="1"/>
        </dgm:presLayoutVars>
      </dgm:prSet>
      <dgm:spPr/>
    </dgm:pt>
  </dgm:ptLst>
  <dgm:cxnLst>
    <dgm:cxn modelId="{F644C205-4D42-48E1-B7BA-DB124CC06183}" type="presOf" srcId="{38661709-8D29-4588-8C7D-1C73EFF2EFBB}" destId="{495D86B3-89B7-4B1B-80EE-8900238281CD}" srcOrd="0" destOrd="0" presId="urn:microsoft.com/office/officeart/2005/8/layout/vList2#1"/>
    <dgm:cxn modelId="{DF4B5C19-D811-4462-B7B1-635BBF67289A}" srcId="{38661709-8D29-4588-8C7D-1C73EFF2EFBB}" destId="{527D9D8F-6529-4FEA-8364-A3FD24A4E46E}" srcOrd="2" destOrd="0" parTransId="{60D0AE11-8A9A-4CF6-81B6-75CFC208BC41}" sibTransId="{E13CD0B5-926E-4039-B359-3846186489B0}"/>
    <dgm:cxn modelId="{CF61212D-9FDE-4D94-8781-C8C84436C029}" type="presOf" srcId="{4B5403EF-29A3-4888-9C54-20207D8CDA69}" destId="{B60B50A0-DC57-4B19-85FA-EC5AEDB2A952}" srcOrd="0" destOrd="0" presId="urn:microsoft.com/office/officeart/2005/8/layout/vList2#1"/>
    <dgm:cxn modelId="{E8DE3F40-64CF-4A89-8192-BC593CE21D9A}" srcId="{38661709-8D29-4588-8C7D-1C73EFF2EFBB}" destId="{CF09B81D-AA2D-4014-8F76-6D675959C995}" srcOrd="1" destOrd="0" parTransId="{AB82D607-AE12-45F1-BFE5-82D5FBC0037F}" sibTransId="{1696A702-4028-4C2D-9454-3BE42DD47E97}"/>
    <dgm:cxn modelId="{3C31B574-276B-408C-B493-2D69E7DF7039}" type="presOf" srcId="{527D9D8F-6529-4FEA-8364-A3FD24A4E46E}" destId="{09A5A4B9-C8C8-480C-B0A9-824DD1188A5B}" srcOrd="0" destOrd="0" presId="urn:microsoft.com/office/officeart/2005/8/layout/vList2#1"/>
    <dgm:cxn modelId="{4B916A8D-248D-4076-9203-E04441E8DBAD}" srcId="{38661709-8D29-4588-8C7D-1C73EFF2EFBB}" destId="{B813DAE8-C472-4E41-993F-6CC0DD6EE4C1}" srcOrd="0" destOrd="0" parTransId="{0119F75E-4528-49F4-B088-8666240E4474}" sibTransId="{1A85301D-E6B6-4B25-A070-DA00AB57E560}"/>
    <dgm:cxn modelId="{02A584DF-83DF-46A2-90A1-28D892651698}" type="presOf" srcId="{CF09B81D-AA2D-4014-8F76-6D675959C995}" destId="{90342AA7-0427-4B24-A0C5-79525A0510CA}" srcOrd="0" destOrd="0" presId="urn:microsoft.com/office/officeart/2005/8/layout/vList2#1"/>
    <dgm:cxn modelId="{D9485BF5-0486-47D5-AA4E-7B9205F0C266}" type="presOf" srcId="{B813DAE8-C472-4E41-993F-6CC0DD6EE4C1}" destId="{C279675A-E000-4B9C-ADE8-A1E80E6ECA16}" srcOrd="0" destOrd="0" presId="urn:microsoft.com/office/officeart/2005/8/layout/vList2#1"/>
    <dgm:cxn modelId="{999FD3F6-8687-41A3-B46B-5F7424030E4F}" srcId="{38661709-8D29-4588-8C7D-1C73EFF2EFBB}" destId="{4B5403EF-29A3-4888-9C54-20207D8CDA69}" srcOrd="3" destOrd="0" parTransId="{2D1D33B2-2206-4E50-B899-CACF9A622C5E}" sibTransId="{F356A9C2-1320-44EB-B32F-22DD3099BD99}"/>
    <dgm:cxn modelId="{7FA84FF2-E398-4FE6-B9F4-B51314034092}" type="presParOf" srcId="{495D86B3-89B7-4B1B-80EE-8900238281CD}" destId="{C279675A-E000-4B9C-ADE8-A1E80E6ECA16}" srcOrd="0" destOrd="0" presId="urn:microsoft.com/office/officeart/2005/8/layout/vList2#1"/>
    <dgm:cxn modelId="{79B6204D-37A2-45F9-9A92-29526D9E5927}" type="presParOf" srcId="{495D86B3-89B7-4B1B-80EE-8900238281CD}" destId="{8FD0328C-5FA2-49F5-B41F-2D37714CADAB}" srcOrd="1" destOrd="0" presId="urn:microsoft.com/office/officeart/2005/8/layout/vList2#1"/>
    <dgm:cxn modelId="{D824D86C-EB4B-4639-BB3C-67F03F4B7A28}" type="presParOf" srcId="{495D86B3-89B7-4B1B-80EE-8900238281CD}" destId="{90342AA7-0427-4B24-A0C5-79525A0510CA}" srcOrd="2" destOrd="0" presId="urn:microsoft.com/office/officeart/2005/8/layout/vList2#1"/>
    <dgm:cxn modelId="{0C2167F2-0294-4050-85F1-DC95B4082C5C}" type="presParOf" srcId="{495D86B3-89B7-4B1B-80EE-8900238281CD}" destId="{A73F0F6D-F6F6-4969-8DBC-B9AC5E612689}" srcOrd="3" destOrd="0" presId="urn:microsoft.com/office/officeart/2005/8/layout/vList2#1"/>
    <dgm:cxn modelId="{AAE3AD20-D419-4552-890B-5D5C14094CFC}" type="presParOf" srcId="{495D86B3-89B7-4B1B-80EE-8900238281CD}" destId="{09A5A4B9-C8C8-480C-B0A9-824DD1188A5B}" srcOrd="4" destOrd="0" presId="urn:microsoft.com/office/officeart/2005/8/layout/vList2#1"/>
    <dgm:cxn modelId="{D5AFCECA-2506-4493-ABEE-A5E1D0D46BB3}" type="presParOf" srcId="{495D86B3-89B7-4B1B-80EE-8900238281CD}" destId="{9BC83C6A-451B-4986-821B-DB6A5BAF3779}" srcOrd="5" destOrd="0" presId="urn:microsoft.com/office/officeart/2005/8/layout/vList2#1"/>
    <dgm:cxn modelId="{F9ABDF56-74BC-4F2B-8F14-E2EDCB6A1A24}" type="presParOf" srcId="{495D86B3-89B7-4B1B-80EE-8900238281CD}" destId="{B60B50A0-DC57-4B19-85FA-EC5AEDB2A952}" srcOrd="6"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661709-8D29-4588-8C7D-1C73EFF2EFBB}" type="doc">
      <dgm:prSet loTypeId="urn:microsoft.com/office/officeart/2005/8/layout/vList2#1" loCatId="list" qsTypeId="urn:microsoft.com/office/officeart/2005/8/quickstyle/simple1#1" qsCatId="simple" csTypeId="urn:microsoft.com/office/officeart/2005/8/colors/colorful1#1" csCatId="colorful" phldr="1"/>
      <dgm:spPr/>
      <dgm:t>
        <a:bodyPr/>
        <a:lstStyle/>
        <a:p>
          <a:endParaRPr lang="zh-TW" altLang="en-US"/>
        </a:p>
      </dgm:t>
    </dgm:pt>
    <dgm:pt modelId="{B813DAE8-C472-4E41-993F-6CC0DD6EE4C1}">
      <dgm:prSet phldrT="[文字]" phldr="0" custT="1"/>
      <dgm:spPr>
        <a:solidFill>
          <a:schemeClr val="accent2">
            <a:lumMod val="60000"/>
            <a:lumOff val="40000"/>
          </a:schemeClr>
        </a:solidFill>
      </dgm:spPr>
      <dgm:t>
        <a:bodyPr vert="horz" wrap="square"/>
        <a:lstStyle/>
        <a:p>
          <a:pPr>
            <a:lnSpc>
              <a:spcPct val="100000"/>
            </a:lnSpc>
            <a:spcBef>
              <a:spcPct val="0"/>
            </a:spcBef>
            <a:spcAft>
              <a:spcPct val="35000"/>
            </a:spcAft>
          </a:pPr>
          <a:r>
            <a:rPr lang="en-US" altLang="zh-CN" sz="4000"/>
            <a:t>Background</a:t>
          </a:r>
        </a:p>
      </dgm:t>
    </dgm:pt>
    <dgm:pt modelId="{0119F75E-4528-49F4-B088-8666240E4474}" type="parTrans" cxnId="{4B916A8D-248D-4076-9203-E04441E8DBAD}">
      <dgm:prSet/>
      <dgm:spPr/>
      <dgm:t>
        <a:bodyPr/>
        <a:lstStyle/>
        <a:p>
          <a:endParaRPr lang="zh-TW" altLang="en-US"/>
        </a:p>
      </dgm:t>
    </dgm:pt>
    <dgm:pt modelId="{1A85301D-E6B6-4B25-A070-DA00AB57E560}" type="sibTrans" cxnId="{4B916A8D-248D-4076-9203-E04441E8DBAD}">
      <dgm:prSet/>
      <dgm:spPr/>
      <dgm:t>
        <a:bodyPr/>
        <a:lstStyle/>
        <a:p>
          <a:endParaRPr lang="zh-TW" altLang="en-US"/>
        </a:p>
      </dgm:t>
    </dgm:pt>
    <dgm:pt modelId="{CF09B81D-AA2D-4014-8F76-6D675959C995}">
      <dgm:prSet phldrT="[文字]" phldr="0" custT="1"/>
      <dgm:spPr>
        <a:solidFill>
          <a:schemeClr val="accent6">
            <a:lumMod val="60000"/>
            <a:lumOff val="40000"/>
          </a:schemeClr>
        </a:solidFill>
      </dgm:spPr>
      <dgm:t>
        <a:bodyPr vert="horz" wrap="square"/>
        <a:lstStyle/>
        <a:p>
          <a:pPr>
            <a:lnSpc>
              <a:spcPct val="100000"/>
            </a:lnSpc>
            <a:spcBef>
              <a:spcPct val="0"/>
            </a:spcBef>
            <a:spcAft>
              <a:spcPct val="35000"/>
            </a:spcAft>
          </a:pPr>
          <a:r>
            <a:rPr lang="en-US" altLang="en-US" sz="4000"/>
            <a:t>Architecture </a:t>
          </a:r>
          <a:r>
            <a:rPr lang="en-US" altLang="zh-CN" sz="4000"/>
            <a:t>D</a:t>
          </a:r>
          <a:r>
            <a:rPr lang="en-US" altLang="en-US" sz="4000"/>
            <a:t>esign</a:t>
          </a:r>
          <a:endParaRPr lang="zh-CN" sz="4000"/>
        </a:p>
      </dgm:t>
    </dgm:pt>
    <dgm:pt modelId="{AB82D607-AE12-45F1-BFE5-82D5FBC0037F}" type="parTrans" cxnId="{E8DE3F40-64CF-4A89-8192-BC593CE21D9A}">
      <dgm:prSet/>
      <dgm:spPr/>
      <dgm:t>
        <a:bodyPr/>
        <a:lstStyle/>
        <a:p>
          <a:endParaRPr lang="zh-TW" altLang="en-US"/>
        </a:p>
      </dgm:t>
    </dgm:pt>
    <dgm:pt modelId="{1696A702-4028-4C2D-9454-3BE42DD47E97}" type="sibTrans" cxnId="{E8DE3F40-64CF-4A89-8192-BC593CE21D9A}">
      <dgm:prSet/>
      <dgm:spPr/>
      <dgm:t>
        <a:bodyPr/>
        <a:lstStyle/>
        <a:p>
          <a:endParaRPr lang="zh-TW" altLang="en-US"/>
        </a:p>
      </dgm:t>
    </dgm:pt>
    <dgm:pt modelId="{527D9D8F-6529-4FEA-8364-A3FD24A4E46E}">
      <dgm:prSet phldrT="[文字]" phldr="0" custT="1"/>
      <dgm:spPr>
        <a:solidFill>
          <a:schemeClr val="accent1">
            <a:lumMod val="60000"/>
            <a:lumOff val="40000"/>
          </a:schemeClr>
        </a:solidFill>
      </dgm:spPr>
      <dgm:t>
        <a:bodyPr vert="horz" wrap="square"/>
        <a:lstStyle/>
        <a:p>
          <a:pPr>
            <a:lnSpc>
              <a:spcPct val="100000"/>
            </a:lnSpc>
            <a:spcBef>
              <a:spcPct val="0"/>
            </a:spcBef>
            <a:spcAft>
              <a:spcPct val="35000"/>
            </a:spcAft>
          </a:pPr>
          <a:r>
            <a:rPr lang="en-US" altLang="zh-CN" sz="4000"/>
            <a:t>Performance Analysis</a:t>
          </a:r>
          <a:endParaRPr lang="zh-CN" sz="4000"/>
        </a:p>
      </dgm:t>
    </dgm:pt>
    <dgm:pt modelId="{60D0AE11-8A9A-4CF6-81B6-75CFC208BC41}" type="parTrans" cxnId="{DF4B5C19-D811-4462-B7B1-635BBF67289A}">
      <dgm:prSet/>
      <dgm:spPr/>
      <dgm:t>
        <a:bodyPr/>
        <a:lstStyle/>
        <a:p>
          <a:endParaRPr lang="zh-TW" altLang="en-US"/>
        </a:p>
      </dgm:t>
    </dgm:pt>
    <dgm:pt modelId="{E13CD0B5-926E-4039-B359-3846186489B0}" type="sibTrans" cxnId="{DF4B5C19-D811-4462-B7B1-635BBF67289A}">
      <dgm:prSet/>
      <dgm:spPr/>
      <dgm:t>
        <a:bodyPr/>
        <a:lstStyle/>
        <a:p>
          <a:endParaRPr lang="zh-TW" altLang="en-US"/>
        </a:p>
      </dgm:t>
    </dgm:pt>
    <dgm:pt modelId="{4B5403EF-29A3-4888-9C54-20207D8CDA69}">
      <dgm:prSet phldr="0" custT="1"/>
      <dgm:spPr>
        <a:solidFill>
          <a:srgbClr val="7EE6D1"/>
        </a:solidFill>
      </dgm:spPr>
      <dgm:t>
        <a:bodyPr vert="horz" wrap="square"/>
        <a:lstStyle/>
        <a:p>
          <a:pPr>
            <a:lnSpc>
              <a:spcPct val="100000"/>
            </a:lnSpc>
            <a:spcBef>
              <a:spcPct val="0"/>
            </a:spcBef>
            <a:spcAft>
              <a:spcPct val="35000"/>
            </a:spcAft>
          </a:pPr>
          <a:r>
            <a:rPr lang="en-US" altLang="zh-CN" sz="4000"/>
            <a:t>Azure Function Explore</a:t>
          </a:r>
          <a:endParaRPr lang="zh-CN" altLang="en-US" sz="4000"/>
        </a:p>
      </dgm:t>
    </dgm:pt>
    <dgm:pt modelId="{2D1D33B2-2206-4E50-B899-CACF9A622C5E}" type="parTrans" cxnId="{999FD3F6-8687-41A3-B46B-5F7424030E4F}">
      <dgm:prSet/>
      <dgm:spPr/>
      <dgm:t>
        <a:bodyPr/>
        <a:lstStyle/>
        <a:p>
          <a:endParaRPr lang="zh-CN" altLang="en-US"/>
        </a:p>
      </dgm:t>
    </dgm:pt>
    <dgm:pt modelId="{F356A9C2-1320-44EB-B32F-22DD3099BD99}" type="sibTrans" cxnId="{999FD3F6-8687-41A3-B46B-5F7424030E4F}">
      <dgm:prSet/>
      <dgm:spPr/>
      <dgm:t>
        <a:bodyPr/>
        <a:lstStyle/>
        <a:p>
          <a:endParaRPr lang="zh-CN" altLang="en-US"/>
        </a:p>
      </dgm:t>
    </dgm:pt>
    <dgm:pt modelId="{495D86B3-89B7-4B1B-80EE-8900238281CD}" type="pres">
      <dgm:prSet presAssocID="{38661709-8D29-4588-8C7D-1C73EFF2EFBB}" presName="linear" presStyleCnt="0">
        <dgm:presLayoutVars>
          <dgm:animLvl val="lvl"/>
          <dgm:resizeHandles val="exact"/>
        </dgm:presLayoutVars>
      </dgm:prSet>
      <dgm:spPr/>
    </dgm:pt>
    <dgm:pt modelId="{C279675A-E000-4B9C-ADE8-A1E80E6ECA16}" type="pres">
      <dgm:prSet presAssocID="{B813DAE8-C472-4E41-993F-6CC0DD6EE4C1}" presName="parentText" presStyleLbl="node1" presStyleIdx="0" presStyleCnt="4">
        <dgm:presLayoutVars>
          <dgm:chMax val="0"/>
          <dgm:bulletEnabled val="1"/>
        </dgm:presLayoutVars>
      </dgm:prSet>
      <dgm:spPr/>
    </dgm:pt>
    <dgm:pt modelId="{8FD0328C-5FA2-49F5-B41F-2D37714CADAB}" type="pres">
      <dgm:prSet presAssocID="{1A85301D-E6B6-4B25-A070-DA00AB57E560}" presName="spacer" presStyleCnt="0"/>
      <dgm:spPr/>
    </dgm:pt>
    <dgm:pt modelId="{90342AA7-0427-4B24-A0C5-79525A0510CA}" type="pres">
      <dgm:prSet presAssocID="{CF09B81D-AA2D-4014-8F76-6D675959C995}" presName="parentText" presStyleLbl="node1" presStyleIdx="1" presStyleCnt="4">
        <dgm:presLayoutVars>
          <dgm:chMax val="0"/>
          <dgm:bulletEnabled val="1"/>
        </dgm:presLayoutVars>
      </dgm:prSet>
      <dgm:spPr/>
    </dgm:pt>
    <dgm:pt modelId="{A73F0F6D-F6F6-4969-8DBC-B9AC5E612689}" type="pres">
      <dgm:prSet presAssocID="{1696A702-4028-4C2D-9454-3BE42DD47E97}" presName="spacer" presStyleCnt="0"/>
      <dgm:spPr/>
    </dgm:pt>
    <dgm:pt modelId="{09A5A4B9-C8C8-480C-B0A9-824DD1188A5B}" type="pres">
      <dgm:prSet presAssocID="{527D9D8F-6529-4FEA-8364-A3FD24A4E46E}" presName="parentText" presStyleLbl="node1" presStyleIdx="2" presStyleCnt="4">
        <dgm:presLayoutVars>
          <dgm:chMax val="0"/>
          <dgm:bulletEnabled val="1"/>
        </dgm:presLayoutVars>
      </dgm:prSet>
      <dgm:spPr/>
    </dgm:pt>
    <dgm:pt modelId="{9BC83C6A-451B-4986-821B-DB6A5BAF3779}" type="pres">
      <dgm:prSet presAssocID="{E13CD0B5-926E-4039-B359-3846186489B0}" presName="spacer" presStyleCnt="0"/>
      <dgm:spPr/>
    </dgm:pt>
    <dgm:pt modelId="{B60B50A0-DC57-4B19-85FA-EC5AEDB2A952}" type="pres">
      <dgm:prSet presAssocID="{4B5403EF-29A3-4888-9C54-20207D8CDA69}" presName="parentText" presStyleLbl="node1" presStyleIdx="3" presStyleCnt="4">
        <dgm:presLayoutVars>
          <dgm:chMax val="0"/>
          <dgm:bulletEnabled val="1"/>
        </dgm:presLayoutVars>
      </dgm:prSet>
      <dgm:spPr/>
    </dgm:pt>
  </dgm:ptLst>
  <dgm:cxnLst>
    <dgm:cxn modelId="{F644C205-4D42-48E1-B7BA-DB124CC06183}" type="presOf" srcId="{38661709-8D29-4588-8C7D-1C73EFF2EFBB}" destId="{495D86B3-89B7-4B1B-80EE-8900238281CD}" srcOrd="0" destOrd="0" presId="urn:microsoft.com/office/officeart/2005/8/layout/vList2#1"/>
    <dgm:cxn modelId="{DF4B5C19-D811-4462-B7B1-635BBF67289A}" srcId="{38661709-8D29-4588-8C7D-1C73EFF2EFBB}" destId="{527D9D8F-6529-4FEA-8364-A3FD24A4E46E}" srcOrd="2" destOrd="0" parTransId="{60D0AE11-8A9A-4CF6-81B6-75CFC208BC41}" sibTransId="{E13CD0B5-926E-4039-B359-3846186489B0}"/>
    <dgm:cxn modelId="{CF61212D-9FDE-4D94-8781-C8C84436C029}" type="presOf" srcId="{4B5403EF-29A3-4888-9C54-20207D8CDA69}" destId="{B60B50A0-DC57-4B19-85FA-EC5AEDB2A952}" srcOrd="0" destOrd="0" presId="urn:microsoft.com/office/officeart/2005/8/layout/vList2#1"/>
    <dgm:cxn modelId="{E8DE3F40-64CF-4A89-8192-BC593CE21D9A}" srcId="{38661709-8D29-4588-8C7D-1C73EFF2EFBB}" destId="{CF09B81D-AA2D-4014-8F76-6D675959C995}" srcOrd="1" destOrd="0" parTransId="{AB82D607-AE12-45F1-BFE5-82D5FBC0037F}" sibTransId="{1696A702-4028-4C2D-9454-3BE42DD47E97}"/>
    <dgm:cxn modelId="{3C31B574-276B-408C-B493-2D69E7DF7039}" type="presOf" srcId="{527D9D8F-6529-4FEA-8364-A3FD24A4E46E}" destId="{09A5A4B9-C8C8-480C-B0A9-824DD1188A5B}" srcOrd="0" destOrd="0" presId="urn:microsoft.com/office/officeart/2005/8/layout/vList2#1"/>
    <dgm:cxn modelId="{4B916A8D-248D-4076-9203-E04441E8DBAD}" srcId="{38661709-8D29-4588-8C7D-1C73EFF2EFBB}" destId="{B813DAE8-C472-4E41-993F-6CC0DD6EE4C1}" srcOrd="0" destOrd="0" parTransId="{0119F75E-4528-49F4-B088-8666240E4474}" sibTransId="{1A85301D-E6B6-4B25-A070-DA00AB57E560}"/>
    <dgm:cxn modelId="{02A584DF-83DF-46A2-90A1-28D892651698}" type="presOf" srcId="{CF09B81D-AA2D-4014-8F76-6D675959C995}" destId="{90342AA7-0427-4B24-A0C5-79525A0510CA}" srcOrd="0" destOrd="0" presId="urn:microsoft.com/office/officeart/2005/8/layout/vList2#1"/>
    <dgm:cxn modelId="{D9485BF5-0486-47D5-AA4E-7B9205F0C266}" type="presOf" srcId="{B813DAE8-C472-4E41-993F-6CC0DD6EE4C1}" destId="{C279675A-E000-4B9C-ADE8-A1E80E6ECA16}" srcOrd="0" destOrd="0" presId="urn:microsoft.com/office/officeart/2005/8/layout/vList2#1"/>
    <dgm:cxn modelId="{999FD3F6-8687-41A3-B46B-5F7424030E4F}" srcId="{38661709-8D29-4588-8C7D-1C73EFF2EFBB}" destId="{4B5403EF-29A3-4888-9C54-20207D8CDA69}" srcOrd="3" destOrd="0" parTransId="{2D1D33B2-2206-4E50-B899-CACF9A622C5E}" sibTransId="{F356A9C2-1320-44EB-B32F-22DD3099BD99}"/>
    <dgm:cxn modelId="{7FA84FF2-E398-4FE6-B9F4-B51314034092}" type="presParOf" srcId="{495D86B3-89B7-4B1B-80EE-8900238281CD}" destId="{C279675A-E000-4B9C-ADE8-A1E80E6ECA16}" srcOrd="0" destOrd="0" presId="urn:microsoft.com/office/officeart/2005/8/layout/vList2#1"/>
    <dgm:cxn modelId="{79B6204D-37A2-45F9-9A92-29526D9E5927}" type="presParOf" srcId="{495D86B3-89B7-4B1B-80EE-8900238281CD}" destId="{8FD0328C-5FA2-49F5-B41F-2D37714CADAB}" srcOrd="1" destOrd="0" presId="urn:microsoft.com/office/officeart/2005/8/layout/vList2#1"/>
    <dgm:cxn modelId="{D824D86C-EB4B-4639-BB3C-67F03F4B7A28}" type="presParOf" srcId="{495D86B3-89B7-4B1B-80EE-8900238281CD}" destId="{90342AA7-0427-4B24-A0C5-79525A0510CA}" srcOrd="2" destOrd="0" presId="urn:microsoft.com/office/officeart/2005/8/layout/vList2#1"/>
    <dgm:cxn modelId="{0C2167F2-0294-4050-85F1-DC95B4082C5C}" type="presParOf" srcId="{495D86B3-89B7-4B1B-80EE-8900238281CD}" destId="{A73F0F6D-F6F6-4969-8DBC-B9AC5E612689}" srcOrd="3" destOrd="0" presId="urn:microsoft.com/office/officeart/2005/8/layout/vList2#1"/>
    <dgm:cxn modelId="{AAE3AD20-D419-4552-890B-5D5C14094CFC}" type="presParOf" srcId="{495D86B3-89B7-4B1B-80EE-8900238281CD}" destId="{09A5A4B9-C8C8-480C-B0A9-824DD1188A5B}" srcOrd="4" destOrd="0" presId="urn:microsoft.com/office/officeart/2005/8/layout/vList2#1"/>
    <dgm:cxn modelId="{D5AFCECA-2506-4493-ABEE-A5E1D0D46BB3}" type="presParOf" srcId="{495D86B3-89B7-4B1B-80EE-8900238281CD}" destId="{9BC83C6A-451B-4986-821B-DB6A5BAF3779}" srcOrd="5" destOrd="0" presId="urn:microsoft.com/office/officeart/2005/8/layout/vList2#1"/>
    <dgm:cxn modelId="{F9ABDF56-74BC-4F2B-8F14-E2EDCB6A1A24}" type="presParOf" srcId="{495D86B3-89B7-4B1B-80EE-8900238281CD}" destId="{B60B50A0-DC57-4B19-85FA-EC5AEDB2A952}" srcOrd="6"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661709-8D29-4588-8C7D-1C73EFF2EFBB}" type="doc">
      <dgm:prSet loTypeId="urn:microsoft.com/office/officeart/2005/8/layout/vList2#1" loCatId="list" qsTypeId="urn:microsoft.com/office/officeart/2005/8/quickstyle/simple1#1" qsCatId="simple" csTypeId="urn:microsoft.com/office/officeart/2005/8/colors/colorful1#1" csCatId="colorful" phldr="1"/>
      <dgm:spPr/>
      <dgm:t>
        <a:bodyPr/>
        <a:lstStyle/>
        <a:p>
          <a:endParaRPr lang="zh-TW" altLang="en-US"/>
        </a:p>
      </dgm:t>
    </dgm:pt>
    <dgm:pt modelId="{B813DAE8-C472-4E41-993F-6CC0DD6EE4C1}">
      <dgm:prSet phldrT="[文字]" phldr="0" custT="1"/>
      <dgm:spPr>
        <a:solidFill>
          <a:schemeClr val="accent2">
            <a:lumMod val="60000"/>
            <a:lumOff val="40000"/>
          </a:schemeClr>
        </a:solidFill>
      </dgm:spPr>
      <dgm:t>
        <a:bodyPr vert="horz" wrap="square"/>
        <a:lstStyle/>
        <a:p>
          <a:pPr>
            <a:lnSpc>
              <a:spcPct val="100000"/>
            </a:lnSpc>
            <a:spcBef>
              <a:spcPct val="0"/>
            </a:spcBef>
            <a:spcAft>
              <a:spcPct val="35000"/>
            </a:spcAft>
          </a:pPr>
          <a:r>
            <a:rPr lang="en-US" altLang="zh-CN" sz="4000"/>
            <a:t>Background</a:t>
          </a:r>
        </a:p>
      </dgm:t>
    </dgm:pt>
    <dgm:pt modelId="{0119F75E-4528-49F4-B088-8666240E4474}" type="parTrans" cxnId="{4B916A8D-248D-4076-9203-E04441E8DBAD}">
      <dgm:prSet/>
      <dgm:spPr/>
      <dgm:t>
        <a:bodyPr/>
        <a:lstStyle/>
        <a:p>
          <a:endParaRPr lang="zh-TW" altLang="en-US"/>
        </a:p>
      </dgm:t>
    </dgm:pt>
    <dgm:pt modelId="{1A85301D-E6B6-4B25-A070-DA00AB57E560}" type="sibTrans" cxnId="{4B916A8D-248D-4076-9203-E04441E8DBAD}">
      <dgm:prSet/>
      <dgm:spPr/>
      <dgm:t>
        <a:bodyPr/>
        <a:lstStyle/>
        <a:p>
          <a:endParaRPr lang="zh-TW" altLang="en-US"/>
        </a:p>
      </dgm:t>
    </dgm:pt>
    <dgm:pt modelId="{CF09B81D-AA2D-4014-8F76-6D675959C995}">
      <dgm:prSet phldrT="[文字]" phldr="0" custT="1"/>
      <dgm:spPr>
        <a:solidFill>
          <a:schemeClr val="accent6">
            <a:lumMod val="60000"/>
            <a:lumOff val="40000"/>
          </a:schemeClr>
        </a:solidFill>
      </dgm:spPr>
      <dgm:t>
        <a:bodyPr vert="horz" wrap="square"/>
        <a:lstStyle/>
        <a:p>
          <a:pPr>
            <a:lnSpc>
              <a:spcPct val="100000"/>
            </a:lnSpc>
            <a:spcBef>
              <a:spcPct val="0"/>
            </a:spcBef>
            <a:spcAft>
              <a:spcPct val="35000"/>
            </a:spcAft>
          </a:pPr>
          <a:r>
            <a:rPr lang="en-US" altLang="en-US" sz="4000"/>
            <a:t>Architecture </a:t>
          </a:r>
          <a:r>
            <a:rPr lang="en-US" altLang="zh-CN" sz="4000"/>
            <a:t>D</a:t>
          </a:r>
          <a:r>
            <a:rPr lang="en-US" altLang="en-US" sz="4000"/>
            <a:t>esign</a:t>
          </a:r>
          <a:endParaRPr lang="zh-CN" sz="4000"/>
        </a:p>
      </dgm:t>
    </dgm:pt>
    <dgm:pt modelId="{AB82D607-AE12-45F1-BFE5-82D5FBC0037F}" type="parTrans" cxnId="{E8DE3F40-64CF-4A89-8192-BC593CE21D9A}">
      <dgm:prSet/>
      <dgm:spPr/>
      <dgm:t>
        <a:bodyPr/>
        <a:lstStyle/>
        <a:p>
          <a:endParaRPr lang="zh-TW" altLang="en-US"/>
        </a:p>
      </dgm:t>
    </dgm:pt>
    <dgm:pt modelId="{1696A702-4028-4C2D-9454-3BE42DD47E97}" type="sibTrans" cxnId="{E8DE3F40-64CF-4A89-8192-BC593CE21D9A}">
      <dgm:prSet/>
      <dgm:spPr/>
      <dgm:t>
        <a:bodyPr/>
        <a:lstStyle/>
        <a:p>
          <a:endParaRPr lang="zh-TW" altLang="en-US"/>
        </a:p>
      </dgm:t>
    </dgm:pt>
    <dgm:pt modelId="{527D9D8F-6529-4FEA-8364-A3FD24A4E46E}">
      <dgm:prSet phldrT="[文字]" phldr="0" custT="1"/>
      <dgm:spPr>
        <a:solidFill>
          <a:schemeClr val="accent1">
            <a:lumMod val="60000"/>
            <a:lumOff val="40000"/>
          </a:schemeClr>
        </a:solidFill>
      </dgm:spPr>
      <dgm:t>
        <a:bodyPr vert="horz" wrap="square"/>
        <a:lstStyle/>
        <a:p>
          <a:pPr>
            <a:lnSpc>
              <a:spcPct val="100000"/>
            </a:lnSpc>
            <a:spcBef>
              <a:spcPct val="0"/>
            </a:spcBef>
            <a:spcAft>
              <a:spcPct val="35000"/>
            </a:spcAft>
          </a:pPr>
          <a:r>
            <a:rPr lang="en-US" altLang="zh-CN" sz="4000"/>
            <a:t>Performance Analysis</a:t>
          </a:r>
          <a:endParaRPr lang="zh-CN" sz="4000"/>
        </a:p>
      </dgm:t>
    </dgm:pt>
    <dgm:pt modelId="{60D0AE11-8A9A-4CF6-81B6-75CFC208BC41}" type="parTrans" cxnId="{DF4B5C19-D811-4462-B7B1-635BBF67289A}">
      <dgm:prSet/>
      <dgm:spPr/>
      <dgm:t>
        <a:bodyPr/>
        <a:lstStyle/>
        <a:p>
          <a:endParaRPr lang="zh-TW" altLang="en-US"/>
        </a:p>
      </dgm:t>
    </dgm:pt>
    <dgm:pt modelId="{E13CD0B5-926E-4039-B359-3846186489B0}" type="sibTrans" cxnId="{DF4B5C19-D811-4462-B7B1-635BBF67289A}">
      <dgm:prSet/>
      <dgm:spPr/>
      <dgm:t>
        <a:bodyPr/>
        <a:lstStyle/>
        <a:p>
          <a:endParaRPr lang="zh-TW" altLang="en-US"/>
        </a:p>
      </dgm:t>
    </dgm:pt>
    <dgm:pt modelId="{4B5403EF-29A3-4888-9C54-20207D8CDA69}">
      <dgm:prSet phldr="0" custT="1"/>
      <dgm:spPr>
        <a:solidFill>
          <a:srgbClr val="7EE6D1"/>
        </a:solidFill>
      </dgm:spPr>
      <dgm:t>
        <a:bodyPr vert="horz" wrap="square"/>
        <a:lstStyle/>
        <a:p>
          <a:pPr>
            <a:lnSpc>
              <a:spcPct val="100000"/>
            </a:lnSpc>
            <a:spcBef>
              <a:spcPct val="0"/>
            </a:spcBef>
            <a:spcAft>
              <a:spcPct val="35000"/>
            </a:spcAft>
          </a:pPr>
          <a:r>
            <a:rPr lang="en-US" altLang="zh-CN" sz="4000"/>
            <a:t>Azure Function Explore</a:t>
          </a:r>
          <a:endParaRPr lang="zh-CN" altLang="en-US" sz="4000"/>
        </a:p>
      </dgm:t>
    </dgm:pt>
    <dgm:pt modelId="{2D1D33B2-2206-4E50-B899-CACF9A622C5E}" type="parTrans" cxnId="{999FD3F6-8687-41A3-B46B-5F7424030E4F}">
      <dgm:prSet/>
      <dgm:spPr/>
      <dgm:t>
        <a:bodyPr/>
        <a:lstStyle/>
        <a:p>
          <a:endParaRPr lang="zh-CN" altLang="en-US"/>
        </a:p>
      </dgm:t>
    </dgm:pt>
    <dgm:pt modelId="{F356A9C2-1320-44EB-B32F-22DD3099BD99}" type="sibTrans" cxnId="{999FD3F6-8687-41A3-B46B-5F7424030E4F}">
      <dgm:prSet/>
      <dgm:spPr/>
      <dgm:t>
        <a:bodyPr/>
        <a:lstStyle/>
        <a:p>
          <a:endParaRPr lang="zh-CN" altLang="en-US"/>
        </a:p>
      </dgm:t>
    </dgm:pt>
    <dgm:pt modelId="{495D86B3-89B7-4B1B-80EE-8900238281CD}" type="pres">
      <dgm:prSet presAssocID="{38661709-8D29-4588-8C7D-1C73EFF2EFBB}" presName="linear" presStyleCnt="0">
        <dgm:presLayoutVars>
          <dgm:animLvl val="lvl"/>
          <dgm:resizeHandles val="exact"/>
        </dgm:presLayoutVars>
      </dgm:prSet>
      <dgm:spPr/>
    </dgm:pt>
    <dgm:pt modelId="{C279675A-E000-4B9C-ADE8-A1E80E6ECA16}" type="pres">
      <dgm:prSet presAssocID="{B813DAE8-C472-4E41-993F-6CC0DD6EE4C1}" presName="parentText" presStyleLbl="node1" presStyleIdx="0" presStyleCnt="4">
        <dgm:presLayoutVars>
          <dgm:chMax val="0"/>
          <dgm:bulletEnabled val="1"/>
        </dgm:presLayoutVars>
      </dgm:prSet>
      <dgm:spPr/>
    </dgm:pt>
    <dgm:pt modelId="{8FD0328C-5FA2-49F5-B41F-2D37714CADAB}" type="pres">
      <dgm:prSet presAssocID="{1A85301D-E6B6-4B25-A070-DA00AB57E560}" presName="spacer" presStyleCnt="0"/>
      <dgm:spPr/>
    </dgm:pt>
    <dgm:pt modelId="{90342AA7-0427-4B24-A0C5-79525A0510CA}" type="pres">
      <dgm:prSet presAssocID="{CF09B81D-AA2D-4014-8F76-6D675959C995}" presName="parentText" presStyleLbl="node1" presStyleIdx="1" presStyleCnt="4">
        <dgm:presLayoutVars>
          <dgm:chMax val="0"/>
          <dgm:bulletEnabled val="1"/>
        </dgm:presLayoutVars>
      </dgm:prSet>
      <dgm:spPr/>
    </dgm:pt>
    <dgm:pt modelId="{A73F0F6D-F6F6-4969-8DBC-B9AC5E612689}" type="pres">
      <dgm:prSet presAssocID="{1696A702-4028-4C2D-9454-3BE42DD47E97}" presName="spacer" presStyleCnt="0"/>
      <dgm:spPr/>
    </dgm:pt>
    <dgm:pt modelId="{09A5A4B9-C8C8-480C-B0A9-824DD1188A5B}" type="pres">
      <dgm:prSet presAssocID="{527D9D8F-6529-4FEA-8364-A3FD24A4E46E}" presName="parentText" presStyleLbl="node1" presStyleIdx="2" presStyleCnt="4">
        <dgm:presLayoutVars>
          <dgm:chMax val="0"/>
          <dgm:bulletEnabled val="1"/>
        </dgm:presLayoutVars>
      </dgm:prSet>
      <dgm:spPr/>
    </dgm:pt>
    <dgm:pt modelId="{9BC83C6A-451B-4986-821B-DB6A5BAF3779}" type="pres">
      <dgm:prSet presAssocID="{E13CD0B5-926E-4039-B359-3846186489B0}" presName="spacer" presStyleCnt="0"/>
      <dgm:spPr/>
    </dgm:pt>
    <dgm:pt modelId="{B60B50A0-DC57-4B19-85FA-EC5AEDB2A952}" type="pres">
      <dgm:prSet presAssocID="{4B5403EF-29A3-4888-9C54-20207D8CDA69}" presName="parentText" presStyleLbl="node1" presStyleIdx="3" presStyleCnt="4">
        <dgm:presLayoutVars>
          <dgm:chMax val="0"/>
          <dgm:bulletEnabled val="1"/>
        </dgm:presLayoutVars>
      </dgm:prSet>
      <dgm:spPr/>
    </dgm:pt>
  </dgm:ptLst>
  <dgm:cxnLst>
    <dgm:cxn modelId="{F644C205-4D42-48E1-B7BA-DB124CC06183}" type="presOf" srcId="{38661709-8D29-4588-8C7D-1C73EFF2EFBB}" destId="{495D86B3-89B7-4B1B-80EE-8900238281CD}" srcOrd="0" destOrd="0" presId="urn:microsoft.com/office/officeart/2005/8/layout/vList2#1"/>
    <dgm:cxn modelId="{DF4B5C19-D811-4462-B7B1-635BBF67289A}" srcId="{38661709-8D29-4588-8C7D-1C73EFF2EFBB}" destId="{527D9D8F-6529-4FEA-8364-A3FD24A4E46E}" srcOrd="2" destOrd="0" parTransId="{60D0AE11-8A9A-4CF6-81B6-75CFC208BC41}" sibTransId="{E13CD0B5-926E-4039-B359-3846186489B0}"/>
    <dgm:cxn modelId="{CF61212D-9FDE-4D94-8781-C8C84436C029}" type="presOf" srcId="{4B5403EF-29A3-4888-9C54-20207D8CDA69}" destId="{B60B50A0-DC57-4B19-85FA-EC5AEDB2A952}" srcOrd="0" destOrd="0" presId="urn:microsoft.com/office/officeart/2005/8/layout/vList2#1"/>
    <dgm:cxn modelId="{E8DE3F40-64CF-4A89-8192-BC593CE21D9A}" srcId="{38661709-8D29-4588-8C7D-1C73EFF2EFBB}" destId="{CF09B81D-AA2D-4014-8F76-6D675959C995}" srcOrd="1" destOrd="0" parTransId="{AB82D607-AE12-45F1-BFE5-82D5FBC0037F}" sibTransId="{1696A702-4028-4C2D-9454-3BE42DD47E97}"/>
    <dgm:cxn modelId="{3C31B574-276B-408C-B493-2D69E7DF7039}" type="presOf" srcId="{527D9D8F-6529-4FEA-8364-A3FD24A4E46E}" destId="{09A5A4B9-C8C8-480C-B0A9-824DD1188A5B}" srcOrd="0" destOrd="0" presId="urn:microsoft.com/office/officeart/2005/8/layout/vList2#1"/>
    <dgm:cxn modelId="{4B916A8D-248D-4076-9203-E04441E8DBAD}" srcId="{38661709-8D29-4588-8C7D-1C73EFF2EFBB}" destId="{B813DAE8-C472-4E41-993F-6CC0DD6EE4C1}" srcOrd="0" destOrd="0" parTransId="{0119F75E-4528-49F4-B088-8666240E4474}" sibTransId="{1A85301D-E6B6-4B25-A070-DA00AB57E560}"/>
    <dgm:cxn modelId="{02A584DF-83DF-46A2-90A1-28D892651698}" type="presOf" srcId="{CF09B81D-AA2D-4014-8F76-6D675959C995}" destId="{90342AA7-0427-4B24-A0C5-79525A0510CA}" srcOrd="0" destOrd="0" presId="urn:microsoft.com/office/officeart/2005/8/layout/vList2#1"/>
    <dgm:cxn modelId="{D9485BF5-0486-47D5-AA4E-7B9205F0C266}" type="presOf" srcId="{B813DAE8-C472-4E41-993F-6CC0DD6EE4C1}" destId="{C279675A-E000-4B9C-ADE8-A1E80E6ECA16}" srcOrd="0" destOrd="0" presId="urn:microsoft.com/office/officeart/2005/8/layout/vList2#1"/>
    <dgm:cxn modelId="{999FD3F6-8687-41A3-B46B-5F7424030E4F}" srcId="{38661709-8D29-4588-8C7D-1C73EFF2EFBB}" destId="{4B5403EF-29A3-4888-9C54-20207D8CDA69}" srcOrd="3" destOrd="0" parTransId="{2D1D33B2-2206-4E50-B899-CACF9A622C5E}" sibTransId="{F356A9C2-1320-44EB-B32F-22DD3099BD99}"/>
    <dgm:cxn modelId="{7FA84FF2-E398-4FE6-B9F4-B51314034092}" type="presParOf" srcId="{495D86B3-89B7-4B1B-80EE-8900238281CD}" destId="{C279675A-E000-4B9C-ADE8-A1E80E6ECA16}" srcOrd="0" destOrd="0" presId="urn:microsoft.com/office/officeart/2005/8/layout/vList2#1"/>
    <dgm:cxn modelId="{79B6204D-37A2-45F9-9A92-29526D9E5927}" type="presParOf" srcId="{495D86B3-89B7-4B1B-80EE-8900238281CD}" destId="{8FD0328C-5FA2-49F5-B41F-2D37714CADAB}" srcOrd="1" destOrd="0" presId="urn:microsoft.com/office/officeart/2005/8/layout/vList2#1"/>
    <dgm:cxn modelId="{D824D86C-EB4B-4639-BB3C-67F03F4B7A28}" type="presParOf" srcId="{495D86B3-89B7-4B1B-80EE-8900238281CD}" destId="{90342AA7-0427-4B24-A0C5-79525A0510CA}" srcOrd="2" destOrd="0" presId="urn:microsoft.com/office/officeart/2005/8/layout/vList2#1"/>
    <dgm:cxn modelId="{0C2167F2-0294-4050-85F1-DC95B4082C5C}" type="presParOf" srcId="{495D86B3-89B7-4B1B-80EE-8900238281CD}" destId="{A73F0F6D-F6F6-4969-8DBC-B9AC5E612689}" srcOrd="3" destOrd="0" presId="urn:microsoft.com/office/officeart/2005/8/layout/vList2#1"/>
    <dgm:cxn modelId="{AAE3AD20-D419-4552-890B-5D5C14094CFC}" type="presParOf" srcId="{495D86B3-89B7-4B1B-80EE-8900238281CD}" destId="{09A5A4B9-C8C8-480C-B0A9-824DD1188A5B}" srcOrd="4" destOrd="0" presId="urn:microsoft.com/office/officeart/2005/8/layout/vList2#1"/>
    <dgm:cxn modelId="{D5AFCECA-2506-4493-ABEE-A5E1D0D46BB3}" type="presParOf" srcId="{495D86B3-89B7-4B1B-80EE-8900238281CD}" destId="{9BC83C6A-451B-4986-821B-DB6A5BAF3779}" srcOrd="5" destOrd="0" presId="urn:microsoft.com/office/officeart/2005/8/layout/vList2#1"/>
    <dgm:cxn modelId="{F9ABDF56-74BC-4F2B-8F14-E2EDCB6A1A24}" type="presParOf" srcId="{495D86B3-89B7-4B1B-80EE-8900238281CD}" destId="{B60B50A0-DC57-4B19-85FA-EC5AEDB2A952}" srcOrd="6"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675A-E000-4B9C-ADE8-A1E80E6ECA16}">
      <dsp:nvSpPr>
        <dsp:cNvPr id="0" name=""/>
        <dsp:cNvSpPr/>
      </dsp:nvSpPr>
      <dsp:spPr>
        <a:xfrm>
          <a:off x="0" y="18565"/>
          <a:ext cx="6831965" cy="1026674"/>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Background</a:t>
          </a:r>
        </a:p>
      </dsp:txBody>
      <dsp:txXfrm>
        <a:off x="50118" y="68683"/>
        <a:ext cx="6731729" cy="926438"/>
      </dsp:txXfrm>
    </dsp:sp>
    <dsp:sp modelId="{90342AA7-0427-4B24-A0C5-79525A0510CA}">
      <dsp:nvSpPr>
        <dsp:cNvPr id="0" name=""/>
        <dsp:cNvSpPr/>
      </dsp:nvSpPr>
      <dsp:spPr>
        <a:xfrm>
          <a:off x="0" y="1174840"/>
          <a:ext cx="6831965" cy="1026674"/>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en-US" sz="4000" kern="1200"/>
            <a:t>Architecture </a:t>
          </a:r>
          <a:r>
            <a:rPr lang="en-US" altLang="zh-CN" sz="4000" kern="1200"/>
            <a:t>D</a:t>
          </a:r>
          <a:r>
            <a:rPr lang="en-US" altLang="en-US" sz="4000" kern="1200"/>
            <a:t>esign</a:t>
          </a:r>
          <a:endParaRPr lang="zh-CN" sz="4000" kern="1200"/>
        </a:p>
      </dsp:txBody>
      <dsp:txXfrm>
        <a:off x="50118" y="1224958"/>
        <a:ext cx="6731729" cy="926438"/>
      </dsp:txXfrm>
    </dsp:sp>
    <dsp:sp modelId="{09A5A4B9-C8C8-480C-B0A9-824DD1188A5B}">
      <dsp:nvSpPr>
        <dsp:cNvPr id="0" name=""/>
        <dsp:cNvSpPr/>
      </dsp:nvSpPr>
      <dsp:spPr>
        <a:xfrm>
          <a:off x="0" y="2331115"/>
          <a:ext cx="6831965" cy="1026674"/>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Performance Analysis</a:t>
          </a:r>
          <a:endParaRPr lang="zh-CN" sz="4000" kern="1200"/>
        </a:p>
      </dsp:txBody>
      <dsp:txXfrm>
        <a:off x="50118" y="2381233"/>
        <a:ext cx="6731729" cy="926438"/>
      </dsp:txXfrm>
    </dsp:sp>
    <dsp:sp modelId="{B60B50A0-DC57-4B19-85FA-EC5AEDB2A952}">
      <dsp:nvSpPr>
        <dsp:cNvPr id="0" name=""/>
        <dsp:cNvSpPr/>
      </dsp:nvSpPr>
      <dsp:spPr>
        <a:xfrm>
          <a:off x="0" y="3487390"/>
          <a:ext cx="6831965" cy="1026674"/>
        </a:xfrm>
        <a:prstGeom prst="roundRect">
          <a:avLst/>
        </a:prstGeom>
        <a:solidFill>
          <a:srgbClr val="7EE6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Azure Function Explore</a:t>
          </a:r>
          <a:endParaRPr lang="zh-CN" altLang="en-US" sz="4000" kern="1200"/>
        </a:p>
      </dsp:txBody>
      <dsp:txXfrm>
        <a:off x="50118" y="3537508"/>
        <a:ext cx="6731729" cy="926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675A-E000-4B9C-ADE8-A1E80E6ECA16}">
      <dsp:nvSpPr>
        <dsp:cNvPr id="0" name=""/>
        <dsp:cNvSpPr/>
      </dsp:nvSpPr>
      <dsp:spPr>
        <a:xfrm>
          <a:off x="0" y="18565"/>
          <a:ext cx="6831965" cy="1026674"/>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Background</a:t>
          </a:r>
        </a:p>
      </dsp:txBody>
      <dsp:txXfrm>
        <a:off x="50118" y="68683"/>
        <a:ext cx="6731729" cy="926438"/>
      </dsp:txXfrm>
    </dsp:sp>
    <dsp:sp modelId="{90342AA7-0427-4B24-A0C5-79525A0510CA}">
      <dsp:nvSpPr>
        <dsp:cNvPr id="0" name=""/>
        <dsp:cNvSpPr/>
      </dsp:nvSpPr>
      <dsp:spPr>
        <a:xfrm>
          <a:off x="0" y="1174840"/>
          <a:ext cx="6831965" cy="1026674"/>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en-US" sz="4000" kern="1200"/>
            <a:t>Architecture </a:t>
          </a:r>
          <a:r>
            <a:rPr lang="en-US" altLang="zh-CN" sz="4000" kern="1200"/>
            <a:t>D</a:t>
          </a:r>
          <a:r>
            <a:rPr lang="en-US" altLang="en-US" sz="4000" kern="1200"/>
            <a:t>esign</a:t>
          </a:r>
          <a:endParaRPr lang="zh-CN" sz="4000" kern="1200"/>
        </a:p>
      </dsp:txBody>
      <dsp:txXfrm>
        <a:off x="50118" y="1224958"/>
        <a:ext cx="6731729" cy="926438"/>
      </dsp:txXfrm>
    </dsp:sp>
    <dsp:sp modelId="{09A5A4B9-C8C8-480C-B0A9-824DD1188A5B}">
      <dsp:nvSpPr>
        <dsp:cNvPr id="0" name=""/>
        <dsp:cNvSpPr/>
      </dsp:nvSpPr>
      <dsp:spPr>
        <a:xfrm>
          <a:off x="0" y="2331115"/>
          <a:ext cx="6831965" cy="1026674"/>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Performance Analysis</a:t>
          </a:r>
          <a:endParaRPr lang="zh-CN" sz="4000" kern="1200"/>
        </a:p>
      </dsp:txBody>
      <dsp:txXfrm>
        <a:off x="50118" y="2381233"/>
        <a:ext cx="6731729" cy="926438"/>
      </dsp:txXfrm>
    </dsp:sp>
    <dsp:sp modelId="{B60B50A0-DC57-4B19-85FA-EC5AEDB2A952}">
      <dsp:nvSpPr>
        <dsp:cNvPr id="0" name=""/>
        <dsp:cNvSpPr/>
      </dsp:nvSpPr>
      <dsp:spPr>
        <a:xfrm>
          <a:off x="0" y="3487390"/>
          <a:ext cx="6831965" cy="1026674"/>
        </a:xfrm>
        <a:prstGeom prst="roundRect">
          <a:avLst/>
        </a:prstGeom>
        <a:solidFill>
          <a:srgbClr val="7EE6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Azure Function Explore</a:t>
          </a:r>
          <a:endParaRPr lang="zh-CN" altLang="en-US" sz="4000" kern="1200"/>
        </a:p>
      </dsp:txBody>
      <dsp:txXfrm>
        <a:off x="50118" y="3537508"/>
        <a:ext cx="6731729" cy="9264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675A-E000-4B9C-ADE8-A1E80E6ECA16}">
      <dsp:nvSpPr>
        <dsp:cNvPr id="0" name=""/>
        <dsp:cNvSpPr/>
      </dsp:nvSpPr>
      <dsp:spPr>
        <a:xfrm>
          <a:off x="0" y="18565"/>
          <a:ext cx="6831965" cy="1026674"/>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Background</a:t>
          </a:r>
        </a:p>
      </dsp:txBody>
      <dsp:txXfrm>
        <a:off x="50118" y="68683"/>
        <a:ext cx="6731729" cy="926438"/>
      </dsp:txXfrm>
    </dsp:sp>
    <dsp:sp modelId="{90342AA7-0427-4B24-A0C5-79525A0510CA}">
      <dsp:nvSpPr>
        <dsp:cNvPr id="0" name=""/>
        <dsp:cNvSpPr/>
      </dsp:nvSpPr>
      <dsp:spPr>
        <a:xfrm>
          <a:off x="0" y="1174840"/>
          <a:ext cx="6831965" cy="1026674"/>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en-US" sz="4000" kern="1200"/>
            <a:t>Architecture </a:t>
          </a:r>
          <a:r>
            <a:rPr lang="en-US" altLang="zh-CN" sz="4000" kern="1200"/>
            <a:t>D</a:t>
          </a:r>
          <a:r>
            <a:rPr lang="en-US" altLang="en-US" sz="4000" kern="1200"/>
            <a:t>esign</a:t>
          </a:r>
          <a:endParaRPr lang="zh-CN" sz="4000" kern="1200"/>
        </a:p>
      </dsp:txBody>
      <dsp:txXfrm>
        <a:off x="50118" y="1224958"/>
        <a:ext cx="6731729" cy="926438"/>
      </dsp:txXfrm>
    </dsp:sp>
    <dsp:sp modelId="{09A5A4B9-C8C8-480C-B0A9-824DD1188A5B}">
      <dsp:nvSpPr>
        <dsp:cNvPr id="0" name=""/>
        <dsp:cNvSpPr/>
      </dsp:nvSpPr>
      <dsp:spPr>
        <a:xfrm>
          <a:off x="0" y="2331115"/>
          <a:ext cx="6831965" cy="1026674"/>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Performance Analysis</a:t>
          </a:r>
          <a:endParaRPr lang="zh-CN" sz="4000" kern="1200"/>
        </a:p>
      </dsp:txBody>
      <dsp:txXfrm>
        <a:off x="50118" y="2381233"/>
        <a:ext cx="6731729" cy="926438"/>
      </dsp:txXfrm>
    </dsp:sp>
    <dsp:sp modelId="{B60B50A0-DC57-4B19-85FA-EC5AEDB2A952}">
      <dsp:nvSpPr>
        <dsp:cNvPr id="0" name=""/>
        <dsp:cNvSpPr/>
      </dsp:nvSpPr>
      <dsp:spPr>
        <a:xfrm>
          <a:off x="0" y="3487390"/>
          <a:ext cx="6831965" cy="1026674"/>
        </a:xfrm>
        <a:prstGeom prst="roundRect">
          <a:avLst/>
        </a:prstGeom>
        <a:solidFill>
          <a:srgbClr val="7EE6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Azure Function Explore</a:t>
          </a:r>
          <a:endParaRPr lang="zh-CN" altLang="en-US" sz="4000" kern="1200"/>
        </a:p>
      </dsp:txBody>
      <dsp:txXfrm>
        <a:off x="50118" y="3537508"/>
        <a:ext cx="6731729" cy="9264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675A-E000-4B9C-ADE8-A1E80E6ECA16}">
      <dsp:nvSpPr>
        <dsp:cNvPr id="0" name=""/>
        <dsp:cNvSpPr/>
      </dsp:nvSpPr>
      <dsp:spPr>
        <a:xfrm>
          <a:off x="0" y="18565"/>
          <a:ext cx="6831965" cy="1026674"/>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Background</a:t>
          </a:r>
        </a:p>
      </dsp:txBody>
      <dsp:txXfrm>
        <a:off x="50118" y="68683"/>
        <a:ext cx="6731729" cy="926438"/>
      </dsp:txXfrm>
    </dsp:sp>
    <dsp:sp modelId="{90342AA7-0427-4B24-A0C5-79525A0510CA}">
      <dsp:nvSpPr>
        <dsp:cNvPr id="0" name=""/>
        <dsp:cNvSpPr/>
      </dsp:nvSpPr>
      <dsp:spPr>
        <a:xfrm>
          <a:off x="0" y="1174840"/>
          <a:ext cx="6831965" cy="1026674"/>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en-US" sz="4000" kern="1200"/>
            <a:t>Architecture </a:t>
          </a:r>
          <a:r>
            <a:rPr lang="en-US" altLang="zh-CN" sz="4000" kern="1200"/>
            <a:t>D</a:t>
          </a:r>
          <a:r>
            <a:rPr lang="en-US" altLang="en-US" sz="4000" kern="1200"/>
            <a:t>esign</a:t>
          </a:r>
          <a:endParaRPr lang="zh-CN" sz="4000" kern="1200"/>
        </a:p>
      </dsp:txBody>
      <dsp:txXfrm>
        <a:off x="50118" y="1224958"/>
        <a:ext cx="6731729" cy="926438"/>
      </dsp:txXfrm>
    </dsp:sp>
    <dsp:sp modelId="{09A5A4B9-C8C8-480C-B0A9-824DD1188A5B}">
      <dsp:nvSpPr>
        <dsp:cNvPr id="0" name=""/>
        <dsp:cNvSpPr/>
      </dsp:nvSpPr>
      <dsp:spPr>
        <a:xfrm>
          <a:off x="0" y="2331115"/>
          <a:ext cx="6831965" cy="1026674"/>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Performance Analysis</a:t>
          </a:r>
          <a:endParaRPr lang="zh-CN" sz="4000" kern="1200"/>
        </a:p>
      </dsp:txBody>
      <dsp:txXfrm>
        <a:off x="50118" y="2381233"/>
        <a:ext cx="6731729" cy="926438"/>
      </dsp:txXfrm>
    </dsp:sp>
    <dsp:sp modelId="{B60B50A0-DC57-4B19-85FA-EC5AEDB2A952}">
      <dsp:nvSpPr>
        <dsp:cNvPr id="0" name=""/>
        <dsp:cNvSpPr/>
      </dsp:nvSpPr>
      <dsp:spPr>
        <a:xfrm>
          <a:off x="0" y="3487390"/>
          <a:ext cx="6831965" cy="1026674"/>
        </a:xfrm>
        <a:prstGeom prst="roundRect">
          <a:avLst/>
        </a:prstGeom>
        <a:solidFill>
          <a:srgbClr val="7EE6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altLang="zh-CN" sz="4000" kern="1200"/>
            <a:t>Azure Function Explore</a:t>
          </a:r>
          <a:endParaRPr lang="zh-CN" altLang="en-US" sz="4000" kern="1200"/>
        </a:p>
      </dsp:txBody>
      <dsp:txXfrm>
        <a:off x="50118" y="3537508"/>
        <a:ext cx="6731729" cy="926438"/>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63740-18FC-4D1C-B853-CE5081EF0E9A}"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70CFA-1B0F-4E82-9DC2-4B6E7DD49C62}" type="slidenum">
              <a:rPr lang="en-US" smtClean="0"/>
              <a:t>‹#›</a:t>
            </a:fld>
            <a:endParaRPr lang="en-US"/>
          </a:p>
        </p:txBody>
      </p:sp>
    </p:spTree>
    <p:extLst>
      <p:ext uri="{BB962C8B-B14F-4D97-AF65-F5344CB8AC3E}">
        <p14:creationId xmlns:p14="http://schemas.microsoft.com/office/powerpoint/2010/main" val="414710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背景：项目背景介绍，</a:t>
            </a:r>
            <a:r>
              <a:rPr lang="en-US" altLang="zh-CN" err="1"/>
              <a:t>DataTransfer</a:t>
            </a:r>
            <a:r>
              <a:rPr lang="zh-CN" altLang="en-US"/>
              <a:t>的由来，前后链路</a:t>
            </a:r>
            <a:endParaRPr lang="en-US" altLang="zh-CN"/>
          </a:p>
          <a:p>
            <a:r>
              <a:rPr lang="zh-CN" altLang="en-US"/>
              <a:t>架构设计：先展示目前的整体架构，然后从串行</a:t>
            </a:r>
            <a:r>
              <a:rPr lang="en-US" altLang="zh-CN"/>
              <a:t>-&gt;</a:t>
            </a:r>
            <a:r>
              <a:rPr lang="zh-CN" altLang="en-US"/>
              <a:t>多线程</a:t>
            </a:r>
            <a:r>
              <a:rPr lang="en-US" altLang="zh-CN"/>
              <a:t>-&gt;</a:t>
            </a:r>
            <a:r>
              <a:rPr lang="zh-CN" altLang="en-US"/>
              <a:t>线程池</a:t>
            </a:r>
            <a:r>
              <a:rPr lang="en-US" altLang="zh-CN"/>
              <a:t>-&gt;task-&gt;channel</a:t>
            </a:r>
            <a:r>
              <a:rPr lang="zh-CN" altLang="en-US"/>
              <a:t>读写分离</a:t>
            </a:r>
            <a:r>
              <a:rPr lang="en-US" altLang="zh-CN"/>
              <a:t>…</a:t>
            </a:r>
            <a:r>
              <a:rPr lang="zh-CN" altLang="en-US"/>
              <a:t>讲探索过程，描述自己是如何一步一步得到最终的这个代码架构的</a:t>
            </a:r>
            <a:endParaRPr lang="en-US" altLang="zh-CN"/>
          </a:p>
          <a:p>
            <a:r>
              <a:rPr lang="zh-CN" altLang="en-US"/>
              <a:t>性能测试：</a:t>
            </a:r>
            <a:r>
              <a:rPr lang="en-US" altLang="zh-CN"/>
              <a:t>memory</a:t>
            </a:r>
            <a:r>
              <a:rPr lang="zh-CN" altLang="en-US"/>
              <a:t>问题和</a:t>
            </a:r>
            <a:r>
              <a:rPr lang="en-US" altLang="zh-CN" err="1"/>
              <a:t>cpu</a:t>
            </a:r>
            <a:r>
              <a:rPr lang="zh-CN" altLang="en-US"/>
              <a:t>问题，两个重要的指标：内存占用、时间消耗</a:t>
            </a:r>
            <a:endParaRPr lang="en-US" altLang="zh-CN"/>
          </a:p>
          <a:p>
            <a:r>
              <a:rPr lang="en-US" altLang="zh-CN"/>
              <a:t>Azure Function</a:t>
            </a:r>
            <a:r>
              <a:rPr lang="zh-CN" altLang="en-US"/>
              <a:t>上的探索：之前的测试环境是本机，将代码在</a:t>
            </a:r>
            <a:r>
              <a:rPr lang="en-US" altLang="zh-CN"/>
              <a:t>Azure Function</a:t>
            </a:r>
            <a:r>
              <a:rPr lang="zh-CN" altLang="en-US"/>
              <a:t>上跑：</a:t>
            </a:r>
            <a:r>
              <a:rPr lang="en-US" altLang="zh-CN"/>
              <a:t>memory</a:t>
            </a:r>
            <a:r>
              <a:rPr lang="zh-CN" altLang="en-US"/>
              <a:t>、</a:t>
            </a:r>
            <a:r>
              <a:rPr lang="en-US" altLang="zh-CN" err="1"/>
              <a:t>cpu</a:t>
            </a:r>
            <a:r>
              <a:rPr lang="zh-CN" altLang="en-US"/>
              <a:t>不如本机，</a:t>
            </a:r>
            <a:r>
              <a:rPr lang="en-US" altLang="zh-CN"/>
              <a:t>http</a:t>
            </a:r>
            <a:r>
              <a:rPr lang="zh-CN" altLang="en-US"/>
              <a:t>超过</a:t>
            </a:r>
            <a:r>
              <a:rPr lang="en-US" altLang="zh-CN"/>
              <a:t>5min</a:t>
            </a:r>
            <a:r>
              <a:rPr lang="zh-CN" altLang="en-US"/>
              <a:t>运行超时</a:t>
            </a:r>
            <a:r>
              <a:rPr lang="en-US" altLang="zh-CN"/>
              <a:t>… </a:t>
            </a:r>
            <a:r>
              <a:rPr lang="zh-CN" altLang="en-US"/>
              <a:t>如何解决？</a:t>
            </a:r>
            <a:endParaRPr lang="en-US"/>
          </a:p>
        </p:txBody>
      </p:sp>
      <p:sp>
        <p:nvSpPr>
          <p:cNvPr id="4" name="Slide Number Placeholder 3"/>
          <p:cNvSpPr>
            <a:spLocks noGrp="1"/>
          </p:cNvSpPr>
          <p:nvPr>
            <p:ph type="sldNum" sz="quarter" idx="5"/>
          </p:nvPr>
        </p:nvSpPr>
        <p:spPr/>
        <p:txBody>
          <a:bodyPr/>
          <a:lstStyle/>
          <a:p>
            <a:fld id="{96270CFA-1B0F-4E82-9DC2-4B6E7DD49C62}" type="slidenum">
              <a:rPr lang="en-US" smtClean="0"/>
              <a:t>2</a:t>
            </a:fld>
            <a:endParaRPr lang="en-US"/>
          </a:p>
        </p:txBody>
      </p:sp>
    </p:spTree>
    <p:extLst>
      <p:ext uri="{BB962C8B-B14F-4D97-AF65-F5344CB8AC3E}">
        <p14:creationId xmlns:p14="http://schemas.microsoft.com/office/powerpoint/2010/main" val="401476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0" i="0">
                <a:solidFill>
                  <a:srgbClr val="333333"/>
                </a:solidFill>
                <a:effectLst/>
                <a:latin typeface="Open Sans"/>
                <a:ea typeface="等线"/>
                <a:cs typeface="Open Sans"/>
              </a:rPr>
              <a:t>Task</a:t>
            </a:r>
            <a:r>
              <a:rPr lang="zh-CN" altLang="en-US" b="0" i="0">
                <a:solidFill>
                  <a:srgbClr val="333333"/>
                </a:solidFill>
                <a:effectLst/>
                <a:latin typeface="Open Sans"/>
                <a:ea typeface="等线"/>
                <a:cs typeface="Open Sans"/>
              </a:rPr>
              <a:t>底层使用的是线程池（我们可以通过设置线程池的最大最小数量来控制</a:t>
            </a:r>
            <a:r>
              <a:rPr lang="en-US" altLang="zh-CN" b="0" i="0">
                <a:solidFill>
                  <a:srgbClr val="333333"/>
                </a:solidFill>
                <a:effectLst/>
                <a:latin typeface="Open Sans"/>
                <a:ea typeface="等线"/>
                <a:cs typeface="Open Sans"/>
              </a:rPr>
              <a:t>Task</a:t>
            </a:r>
            <a:r>
              <a:rPr lang="zh-CN" altLang="en-US" b="0" i="0">
                <a:solidFill>
                  <a:srgbClr val="333333"/>
                </a:solidFill>
                <a:effectLst/>
                <a:latin typeface="Open Sans"/>
                <a:ea typeface="等线"/>
                <a:cs typeface="Open Sans"/>
              </a:rPr>
              <a:t>所能动用的线程数），而不是每</a:t>
            </a:r>
            <a:r>
              <a:rPr lang="en-US" altLang="zh-CN" b="0" i="0">
                <a:solidFill>
                  <a:srgbClr val="333333"/>
                </a:solidFill>
                <a:effectLst/>
                <a:latin typeface="Open Sans"/>
                <a:ea typeface="等线"/>
                <a:cs typeface="Open Sans"/>
              </a:rPr>
              <a:t>new</a:t>
            </a:r>
            <a:r>
              <a:rPr lang="zh-CN" altLang="en-US" b="0" i="0">
                <a:solidFill>
                  <a:srgbClr val="333333"/>
                </a:solidFill>
                <a:effectLst/>
                <a:latin typeface="Open Sans"/>
                <a:ea typeface="等线"/>
                <a:cs typeface="Open Sans"/>
              </a:rPr>
              <a:t>一个</a:t>
            </a:r>
            <a:r>
              <a:rPr lang="en-US" altLang="zh-CN" b="0" i="0">
                <a:solidFill>
                  <a:srgbClr val="333333"/>
                </a:solidFill>
                <a:effectLst/>
                <a:latin typeface="Open Sans"/>
                <a:ea typeface="等线"/>
                <a:cs typeface="Open Sans"/>
              </a:rPr>
              <a:t>task</a:t>
            </a:r>
            <a:r>
              <a:rPr lang="zh-CN" altLang="en-US" b="0" i="0">
                <a:solidFill>
                  <a:srgbClr val="333333"/>
                </a:solidFill>
                <a:effectLst/>
                <a:latin typeface="Open Sans"/>
                <a:ea typeface="等线"/>
                <a:cs typeface="Open Sans"/>
              </a:rPr>
              <a:t>直接</a:t>
            </a:r>
            <a:r>
              <a:rPr lang="en-US" altLang="zh-CN" b="0" i="0">
                <a:solidFill>
                  <a:srgbClr val="333333"/>
                </a:solidFill>
                <a:effectLst/>
                <a:latin typeface="Open Sans"/>
                <a:ea typeface="等线"/>
                <a:cs typeface="Open Sans"/>
              </a:rPr>
              <a:t>new</a:t>
            </a:r>
            <a:r>
              <a:rPr lang="zh-CN" altLang="en-US" b="0" i="0">
                <a:solidFill>
                  <a:srgbClr val="333333"/>
                </a:solidFill>
                <a:effectLst/>
                <a:latin typeface="Open Sans"/>
                <a:ea typeface="等线"/>
                <a:cs typeface="Open Sans"/>
              </a:rPr>
              <a:t>一个线程，假设我们分别创建</a:t>
            </a:r>
            <a:r>
              <a:rPr lang="en-US" altLang="zh-CN" b="0" i="0">
                <a:solidFill>
                  <a:srgbClr val="333333"/>
                </a:solidFill>
                <a:effectLst/>
                <a:latin typeface="Open Sans"/>
                <a:ea typeface="等线"/>
                <a:cs typeface="Open Sans"/>
              </a:rPr>
              <a:t>50</a:t>
            </a:r>
            <a:r>
              <a:rPr lang="zh-CN" altLang="en-US" b="0" i="0">
                <a:solidFill>
                  <a:srgbClr val="333333"/>
                </a:solidFill>
                <a:effectLst/>
                <a:latin typeface="Open Sans"/>
                <a:ea typeface="等线"/>
                <a:cs typeface="Open Sans"/>
              </a:rPr>
              <a:t>个</a:t>
            </a:r>
            <a:r>
              <a:rPr lang="en-US" altLang="zh-CN" b="0" i="0">
                <a:solidFill>
                  <a:srgbClr val="333333"/>
                </a:solidFill>
                <a:effectLst/>
                <a:latin typeface="Open Sans"/>
                <a:ea typeface="等线"/>
                <a:cs typeface="Open Sans"/>
              </a:rPr>
              <a:t>task</a:t>
            </a:r>
            <a:r>
              <a:rPr lang="zh-CN" altLang="en-US" b="0" i="0">
                <a:solidFill>
                  <a:srgbClr val="333333"/>
                </a:solidFill>
                <a:effectLst/>
                <a:latin typeface="Open Sans"/>
                <a:ea typeface="等线"/>
                <a:cs typeface="Open Sans"/>
              </a:rPr>
              <a:t>和</a:t>
            </a:r>
            <a:r>
              <a:rPr lang="en-US" altLang="zh-CN" b="0" i="0">
                <a:solidFill>
                  <a:srgbClr val="333333"/>
                </a:solidFill>
                <a:effectLst/>
                <a:latin typeface="Open Sans"/>
                <a:ea typeface="等线"/>
                <a:cs typeface="Open Sans"/>
              </a:rPr>
              <a:t>50</a:t>
            </a:r>
            <a:r>
              <a:rPr lang="zh-CN" altLang="en-US" b="0" i="0">
                <a:solidFill>
                  <a:srgbClr val="333333"/>
                </a:solidFill>
                <a:effectLst/>
                <a:latin typeface="Open Sans"/>
                <a:ea typeface="等线"/>
                <a:cs typeface="Open Sans"/>
              </a:rPr>
              <a:t>个</a:t>
            </a:r>
            <a:r>
              <a:rPr lang="en-US" altLang="zh-CN" b="0" i="0">
                <a:solidFill>
                  <a:srgbClr val="333333"/>
                </a:solidFill>
                <a:effectLst/>
                <a:latin typeface="Open Sans"/>
                <a:ea typeface="等线"/>
                <a:cs typeface="Open Sans"/>
              </a:rPr>
              <a:t>thread</a:t>
            </a:r>
            <a:r>
              <a:rPr lang="zh-CN" altLang="en-US" b="0" i="0">
                <a:solidFill>
                  <a:srgbClr val="333333"/>
                </a:solidFill>
                <a:effectLst/>
                <a:latin typeface="Open Sans"/>
                <a:ea typeface="等线"/>
                <a:cs typeface="Open Sans"/>
              </a:rPr>
              <a:t>，最终的</a:t>
            </a:r>
            <a:r>
              <a:rPr lang="en-US" altLang="zh-CN" b="0" i="0" err="1">
                <a:solidFill>
                  <a:srgbClr val="333333"/>
                </a:solidFill>
                <a:effectLst/>
                <a:latin typeface="Open Sans"/>
                <a:ea typeface="等线"/>
                <a:cs typeface="Open Sans"/>
              </a:rPr>
              <a:t>cpu</a:t>
            </a:r>
            <a:r>
              <a:rPr lang="zh-CN" altLang="en-US" b="0" i="0">
                <a:solidFill>
                  <a:srgbClr val="333333"/>
                </a:solidFill>
                <a:effectLst/>
                <a:latin typeface="Open Sans"/>
                <a:ea typeface="等线"/>
                <a:cs typeface="Open Sans"/>
              </a:rPr>
              <a:t>占用率都是</a:t>
            </a:r>
            <a:r>
              <a:rPr lang="en-US" altLang="zh-CN" b="0" i="0">
                <a:solidFill>
                  <a:srgbClr val="333333"/>
                </a:solidFill>
                <a:effectLst/>
                <a:latin typeface="Open Sans"/>
                <a:ea typeface="等线"/>
                <a:cs typeface="Open Sans"/>
              </a:rPr>
              <a:t>100%</a:t>
            </a:r>
          </a:p>
          <a:p>
            <a:pPr marL="228600" indent="-228600">
              <a:buAutoNum type="arabicPeriod"/>
            </a:pPr>
            <a:r>
              <a:rPr lang="en-US" altLang="zh-CN" b="0" i="0">
                <a:solidFill>
                  <a:srgbClr val="333333"/>
                </a:solidFill>
                <a:effectLst/>
                <a:latin typeface="Open Sans"/>
                <a:ea typeface="等线"/>
                <a:cs typeface="Open Sans"/>
              </a:rPr>
              <a:t>Task</a:t>
            </a:r>
            <a:r>
              <a:rPr lang="zh-CN" altLang="en-US" b="0" i="0">
                <a:solidFill>
                  <a:srgbClr val="333333"/>
                </a:solidFill>
                <a:effectLst/>
                <a:latin typeface="Open Sans"/>
                <a:ea typeface="等线"/>
                <a:cs typeface="Open Sans"/>
              </a:rPr>
              <a:t>：总共</a:t>
            </a:r>
            <a:r>
              <a:rPr lang="en-US" altLang="zh-CN" b="0" i="0">
                <a:solidFill>
                  <a:srgbClr val="333333"/>
                </a:solidFill>
                <a:effectLst/>
                <a:latin typeface="Open Sans"/>
                <a:ea typeface="等线"/>
                <a:cs typeface="Open Sans"/>
              </a:rPr>
              <a:t>8</a:t>
            </a:r>
            <a:r>
              <a:rPr lang="zh-CN" altLang="en-US" b="0" i="0">
                <a:solidFill>
                  <a:srgbClr val="333333"/>
                </a:solidFill>
                <a:effectLst/>
                <a:latin typeface="Open Sans"/>
                <a:ea typeface="等线"/>
                <a:cs typeface="Open Sans"/>
              </a:rPr>
              <a:t>核，使用了</a:t>
            </a:r>
            <a:r>
              <a:rPr lang="en-US" altLang="zh-CN" b="0" i="0">
                <a:solidFill>
                  <a:srgbClr val="333333"/>
                </a:solidFill>
                <a:effectLst/>
                <a:latin typeface="Open Sans"/>
                <a:ea typeface="等线"/>
                <a:cs typeface="Open Sans"/>
              </a:rPr>
              <a:t>20</a:t>
            </a:r>
            <a:r>
              <a:rPr lang="zh-CN" altLang="en-US" b="0" i="0">
                <a:solidFill>
                  <a:srgbClr val="333333"/>
                </a:solidFill>
                <a:effectLst/>
                <a:latin typeface="Open Sans"/>
                <a:ea typeface="等线"/>
                <a:cs typeface="Open Sans"/>
              </a:rPr>
              <a:t>个线程（底层的线程池预先分配好的数量？），基本</a:t>
            </a:r>
            <a:r>
              <a:rPr lang="en-US" altLang="zh-CN" b="0" i="0" err="1">
                <a:solidFill>
                  <a:srgbClr val="333333"/>
                </a:solidFill>
                <a:effectLst/>
                <a:latin typeface="Open Sans"/>
                <a:ea typeface="等线"/>
                <a:cs typeface="Open Sans"/>
              </a:rPr>
              <a:t>cpu</a:t>
            </a:r>
            <a:r>
              <a:rPr lang="zh-CN" altLang="en-US" b="0" i="0">
                <a:solidFill>
                  <a:srgbClr val="333333"/>
                </a:solidFill>
                <a:effectLst/>
                <a:latin typeface="Open Sans"/>
                <a:ea typeface="等线"/>
                <a:cs typeface="Open Sans"/>
              </a:rPr>
              <a:t>就跑不动了</a:t>
            </a:r>
            <a:endParaRPr lang="en-US" altLang="zh-CN" b="0" i="0">
              <a:solidFill>
                <a:srgbClr val="333333"/>
              </a:solidFill>
              <a:effectLst/>
              <a:latin typeface="Open Sans"/>
              <a:ea typeface="等线"/>
              <a:cs typeface="Open Sans"/>
            </a:endParaRPr>
          </a:p>
          <a:p>
            <a:pPr marL="228600" indent="-228600">
              <a:buAutoNum type="arabicPeriod"/>
            </a:pPr>
            <a:r>
              <a:rPr lang="en-US" altLang="zh-CN" b="0" i="0">
                <a:solidFill>
                  <a:srgbClr val="333333"/>
                </a:solidFill>
                <a:effectLst/>
                <a:latin typeface="Open Sans" panose="020B0606030504020204" pitchFamily="34" charset="0"/>
              </a:rPr>
              <a:t>Thread</a:t>
            </a:r>
            <a:r>
              <a:rPr lang="zh-CN" altLang="en-US" b="0" i="0">
                <a:solidFill>
                  <a:srgbClr val="333333"/>
                </a:solidFill>
                <a:effectLst/>
                <a:latin typeface="Open Sans" panose="020B0606030504020204" pitchFamily="34" charset="0"/>
              </a:rPr>
              <a:t>：直接使用</a:t>
            </a:r>
            <a:r>
              <a:rPr lang="en-US" altLang="zh-CN" b="0" i="0">
                <a:solidFill>
                  <a:srgbClr val="333333"/>
                </a:solidFill>
                <a:effectLst/>
                <a:latin typeface="Open Sans" panose="020B0606030504020204" pitchFamily="34" charset="0"/>
              </a:rPr>
              <a:t>Thread</a:t>
            </a:r>
            <a:r>
              <a:rPr lang="zh-CN" altLang="en-US" b="0" i="0">
                <a:solidFill>
                  <a:srgbClr val="333333"/>
                </a:solidFill>
                <a:effectLst/>
                <a:latin typeface="Open Sans" panose="020B0606030504020204" pitchFamily="34" charset="0"/>
              </a:rPr>
              <a:t>起</a:t>
            </a:r>
            <a:r>
              <a:rPr lang="en-US" altLang="zh-CN" b="0" i="0">
                <a:solidFill>
                  <a:srgbClr val="333333"/>
                </a:solidFill>
                <a:effectLst/>
                <a:latin typeface="Open Sans" panose="020B0606030504020204" pitchFamily="34" charset="0"/>
              </a:rPr>
              <a:t>50</a:t>
            </a:r>
            <a:r>
              <a:rPr lang="zh-CN" altLang="en-US" b="0" i="0">
                <a:solidFill>
                  <a:srgbClr val="333333"/>
                </a:solidFill>
                <a:effectLst/>
                <a:latin typeface="Open Sans" panose="020B0606030504020204" pitchFamily="34" charset="0"/>
              </a:rPr>
              <a:t>个线程，成功创建了</a:t>
            </a:r>
            <a:endParaRPr lang="en-US" altLang="zh-CN" b="0" i="0">
              <a:solidFill>
                <a:srgbClr val="333333"/>
              </a:solidFill>
              <a:effectLst/>
              <a:latin typeface="Open Sans" panose="020B0606030504020204" pitchFamily="34" charset="0"/>
            </a:endParaRPr>
          </a:p>
          <a:p>
            <a:pPr marL="0" indent="0">
              <a:buNone/>
            </a:pPr>
            <a:endParaRPr lang="zh-CN" altLang="en-US" b="0" i="0">
              <a:solidFill>
                <a:srgbClr val="333333"/>
              </a:solidFill>
              <a:effectLst/>
              <a:latin typeface="Open Sans" panose="020B0606030504020204" pitchFamily="34" charset="0"/>
              <a:ea typeface="等线"/>
              <a:cs typeface="Open Sans"/>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11</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0" i="0">
                <a:solidFill>
                  <a:srgbClr val="333333"/>
                </a:solidFill>
                <a:effectLst/>
                <a:latin typeface="Open Sans" panose="020B0606030504020204" pitchFamily="34" charset="0"/>
              </a:rPr>
              <a:t>Task</a:t>
            </a:r>
            <a:r>
              <a:rPr lang="zh-CN" altLang="en-US" b="0" i="0">
                <a:solidFill>
                  <a:srgbClr val="333333"/>
                </a:solidFill>
                <a:effectLst/>
                <a:latin typeface="Open Sans" panose="020B0606030504020204" pitchFamily="34" charset="0"/>
              </a:rPr>
              <a:t>底层使用的是线程池而不是每</a:t>
            </a:r>
            <a:r>
              <a:rPr lang="en-US" altLang="zh-CN" b="0" i="0">
                <a:solidFill>
                  <a:srgbClr val="333333"/>
                </a:solidFill>
                <a:effectLst/>
                <a:latin typeface="Open Sans" panose="020B0606030504020204" pitchFamily="34" charset="0"/>
              </a:rPr>
              <a:t>new</a:t>
            </a:r>
            <a:r>
              <a:rPr lang="zh-CN" altLang="en-US" b="0" i="0">
                <a:solidFill>
                  <a:srgbClr val="333333"/>
                </a:solidFill>
                <a:effectLst/>
                <a:latin typeface="Open Sans" panose="020B0606030504020204" pitchFamily="34" charset="0"/>
              </a:rPr>
              <a:t>一个</a:t>
            </a:r>
            <a:r>
              <a:rPr lang="en-US" altLang="zh-CN" b="0" i="0">
                <a:solidFill>
                  <a:srgbClr val="333333"/>
                </a:solidFill>
                <a:effectLst/>
                <a:latin typeface="Open Sans" panose="020B0606030504020204" pitchFamily="34" charset="0"/>
              </a:rPr>
              <a:t>task</a:t>
            </a:r>
            <a:r>
              <a:rPr lang="zh-CN" altLang="en-US" b="0" i="0">
                <a:solidFill>
                  <a:srgbClr val="333333"/>
                </a:solidFill>
                <a:effectLst/>
                <a:latin typeface="Open Sans" panose="020B0606030504020204" pitchFamily="34" charset="0"/>
              </a:rPr>
              <a:t>直接</a:t>
            </a:r>
            <a:r>
              <a:rPr lang="en-US" altLang="zh-CN" b="0" i="0">
                <a:solidFill>
                  <a:srgbClr val="333333"/>
                </a:solidFill>
                <a:effectLst/>
                <a:latin typeface="Open Sans" panose="020B0606030504020204" pitchFamily="34" charset="0"/>
              </a:rPr>
              <a:t>new</a:t>
            </a:r>
            <a:r>
              <a:rPr lang="zh-CN" altLang="en-US" b="0" i="0">
                <a:solidFill>
                  <a:srgbClr val="333333"/>
                </a:solidFill>
                <a:effectLst/>
                <a:latin typeface="Open Sans" panose="020B0606030504020204" pitchFamily="34" charset="0"/>
              </a:rPr>
              <a:t>一个线程</a:t>
            </a:r>
            <a:endParaRPr lang="en-US" altLang="zh-CN" b="0" i="0">
              <a:solidFill>
                <a:srgbClr val="333333"/>
              </a:solidFill>
              <a:effectLst/>
              <a:latin typeface="Open Sans" panose="020B0606030504020204" pitchFamily="34" charset="0"/>
            </a:endParaRPr>
          </a:p>
          <a:p>
            <a:pPr marL="0" indent="0">
              <a:buNone/>
            </a:pPr>
            <a:r>
              <a:rPr lang="zh-CN" altLang="en-US" b="0" i="0">
                <a:solidFill>
                  <a:srgbClr val="333333"/>
                </a:solidFill>
                <a:effectLst/>
                <a:latin typeface="Open Sans" panose="020B0606030504020204" pitchFamily="34" charset="0"/>
              </a:rPr>
              <a:t>假设有</a:t>
            </a:r>
            <a:r>
              <a:rPr lang="en-US" altLang="zh-CN" b="0" i="0">
                <a:solidFill>
                  <a:srgbClr val="333333"/>
                </a:solidFill>
                <a:effectLst/>
                <a:latin typeface="Open Sans" panose="020B0606030504020204" pitchFamily="34" charset="0"/>
              </a:rPr>
              <a:t>n</a:t>
            </a:r>
            <a:r>
              <a:rPr lang="zh-CN" altLang="en-US" b="0" i="0">
                <a:solidFill>
                  <a:srgbClr val="333333"/>
                </a:solidFill>
                <a:effectLst/>
                <a:latin typeface="Open Sans" panose="020B0606030504020204" pitchFamily="34" charset="0"/>
              </a:rPr>
              <a:t>个任务（数据分片），直接创建</a:t>
            </a:r>
            <a:r>
              <a:rPr lang="en-US" altLang="zh-CN" b="0" i="0">
                <a:solidFill>
                  <a:srgbClr val="333333"/>
                </a:solidFill>
                <a:effectLst/>
                <a:latin typeface="Open Sans" panose="020B0606030504020204" pitchFamily="34" charset="0"/>
              </a:rPr>
              <a:t>n</a:t>
            </a:r>
            <a:r>
              <a:rPr lang="zh-CN" altLang="en-US" b="0" i="0">
                <a:solidFill>
                  <a:srgbClr val="333333"/>
                </a:solidFill>
                <a:effectLst/>
                <a:latin typeface="Open Sans" panose="020B0606030504020204" pitchFamily="34" charset="0"/>
              </a:rPr>
              <a:t>个</a:t>
            </a:r>
            <a:r>
              <a:rPr lang="en-US" altLang="zh-CN" b="0" i="0">
                <a:solidFill>
                  <a:srgbClr val="333333"/>
                </a:solidFill>
                <a:effectLst/>
                <a:latin typeface="Open Sans" panose="020B0606030504020204" pitchFamily="34" charset="0"/>
              </a:rPr>
              <a:t>Task</a:t>
            </a:r>
            <a:r>
              <a:rPr lang="zh-CN" altLang="en-US" b="0" i="0">
                <a:solidFill>
                  <a:srgbClr val="333333"/>
                </a:solidFill>
                <a:effectLst/>
                <a:latin typeface="Open Sans" panose="020B0606030504020204" pitchFamily="34" charset="0"/>
              </a:rPr>
              <a:t>就好了吗？是否考虑过线程池本身的能力，支持的最大并发度？万一任务全挤在等待队列里怎么办？</a:t>
            </a:r>
            <a:endParaRPr lang="en-US" altLang="zh-CN" b="0" i="0">
              <a:solidFill>
                <a:srgbClr val="333333"/>
              </a:solidFill>
              <a:effectLst/>
              <a:latin typeface="Open Sans" panose="020B0606030504020204" pitchFamily="34" charset="0"/>
            </a:endParaRPr>
          </a:p>
          <a:p>
            <a:pPr marL="0" indent="0">
              <a:buNone/>
            </a:pPr>
            <a:r>
              <a:rPr lang="zh-CN" altLang="en-US" b="0" i="0">
                <a:solidFill>
                  <a:srgbClr val="333333"/>
                </a:solidFill>
                <a:effectLst/>
                <a:latin typeface="Open Sans" panose="020B0606030504020204" pitchFamily="34" charset="0"/>
              </a:rPr>
              <a:t>我希望给</a:t>
            </a:r>
            <a:r>
              <a:rPr lang="en-US" altLang="zh-CN" b="0" i="0">
                <a:solidFill>
                  <a:srgbClr val="333333"/>
                </a:solidFill>
                <a:effectLst/>
                <a:latin typeface="Open Sans" panose="020B0606030504020204" pitchFamily="34" charset="0"/>
              </a:rPr>
              <a:t>100</a:t>
            </a:r>
            <a:r>
              <a:rPr lang="zh-CN" altLang="en-US" b="0" i="0">
                <a:solidFill>
                  <a:srgbClr val="333333"/>
                </a:solidFill>
                <a:effectLst/>
                <a:latin typeface="Open Sans" panose="020B0606030504020204" pitchFamily="34" charset="0"/>
              </a:rPr>
              <a:t>个</a:t>
            </a:r>
            <a:r>
              <a:rPr lang="en-US" altLang="zh-CN" b="0" i="0">
                <a:solidFill>
                  <a:srgbClr val="333333"/>
                </a:solidFill>
                <a:effectLst/>
                <a:latin typeface="Open Sans" panose="020B0606030504020204" pitchFamily="34" charset="0"/>
              </a:rPr>
              <a:t>task</a:t>
            </a:r>
            <a:r>
              <a:rPr lang="zh-CN" altLang="en-US" b="0" i="0">
                <a:solidFill>
                  <a:srgbClr val="333333"/>
                </a:solidFill>
                <a:effectLst/>
                <a:latin typeface="Open Sans" panose="020B0606030504020204" pitchFamily="34" charset="0"/>
              </a:rPr>
              <a:t>，每次只去线程池里申请</a:t>
            </a:r>
            <a:r>
              <a:rPr lang="en-US" altLang="zh-CN" b="0" i="0">
                <a:solidFill>
                  <a:srgbClr val="333333"/>
                </a:solidFill>
                <a:effectLst/>
                <a:latin typeface="Open Sans" panose="020B0606030504020204" pitchFamily="34" charset="0"/>
              </a:rPr>
              <a:t>20</a:t>
            </a:r>
            <a:r>
              <a:rPr lang="zh-CN" altLang="en-US" b="0" i="0">
                <a:solidFill>
                  <a:srgbClr val="333333"/>
                </a:solidFill>
                <a:effectLst/>
                <a:latin typeface="Open Sans" panose="020B0606030504020204" pitchFamily="34" charset="0"/>
              </a:rPr>
              <a:t>个线程的资源来执行，而不是一股脑起</a:t>
            </a:r>
            <a:r>
              <a:rPr lang="en-US" altLang="zh-CN" b="0" i="0">
                <a:solidFill>
                  <a:srgbClr val="333333"/>
                </a:solidFill>
                <a:effectLst/>
                <a:latin typeface="Open Sans" panose="020B0606030504020204" pitchFamily="34" charset="0"/>
              </a:rPr>
              <a:t>100</a:t>
            </a:r>
            <a:r>
              <a:rPr lang="zh-CN" altLang="en-US" b="0" i="0">
                <a:solidFill>
                  <a:srgbClr val="333333"/>
                </a:solidFill>
                <a:effectLst/>
                <a:latin typeface="Open Sans" panose="020B0606030504020204" pitchFamily="34" charset="0"/>
              </a:rPr>
              <a:t>个</a:t>
            </a:r>
            <a:r>
              <a:rPr lang="en-US" altLang="zh-CN" b="0" i="0">
                <a:solidFill>
                  <a:srgbClr val="333333"/>
                </a:solidFill>
                <a:effectLst/>
                <a:latin typeface="Open Sans" panose="020B0606030504020204" pitchFamily="34" charset="0"/>
              </a:rPr>
              <a:t>task</a:t>
            </a:r>
            <a:r>
              <a:rPr lang="zh-CN" altLang="en-US" b="0" i="0">
                <a:solidFill>
                  <a:srgbClr val="333333"/>
                </a:solidFill>
                <a:effectLst/>
                <a:latin typeface="Open Sans" panose="020B0606030504020204" pitchFamily="34" charset="0"/>
              </a:rPr>
              <a:t>去抢占线程池里的线程 </a:t>
            </a:r>
            <a:r>
              <a:rPr lang="en-US" altLang="zh-CN" b="0" i="0">
                <a:solidFill>
                  <a:srgbClr val="333333"/>
                </a:solidFill>
                <a:effectLst/>
                <a:latin typeface="Open Sans" panose="020B0606030504020204" pitchFamily="34" charset="0"/>
              </a:rPr>
              <a:t>-&gt; </a:t>
            </a:r>
            <a:r>
              <a:rPr lang="zh-CN" altLang="en-US" b="0" i="0">
                <a:solidFill>
                  <a:srgbClr val="333333"/>
                </a:solidFill>
                <a:effectLst/>
                <a:latin typeface="Open Sans" panose="020B0606030504020204" pitchFamily="34" charset="0"/>
              </a:rPr>
              <a:t>需要自己额外维护一个任务队列，而不是直接抢占线程池的</a:t>
            </a:r>
            <a:endParaRPr lang="en-US" altLang="zh-CN" b="0" i="0">
              <a:solidFill>
                <a:srgbClr val="333333"/>
              </a:solidFill>
              <a:effectLst/>
              <a:latin typeface="Open Sans" panose="020B0606030504020204" pitchFamily="34" charset="0"/>
            </a:endParaRPr>
          </a:p>
          <a:p>
            <a:pPr marL="0" indent="0">
              <a:buNone/>
            </a:pPr>
            <a:r>
              <a:rPr lang="zh-CN" altLang="en-US" b="0" i="0">
                <a:solidFill>
                  <a:srgbClr val="333333"/>
                </a:solidFill>
                <a:effectLst/>
                <a:latin typeface="Open Sans" panose="020B0606030504020204" pitchFamily="34" charset="0"/>
              </a:rPr>
              <a:t>这个工作实质上就是限制并发度嘛，而</a:t>
            </a:r>
            <a:r>
              <a:rPr lang="en-US" altLang="zh-CN" b="0" i="0">
                <a:solidFill>
                  <a:srgbClr val="333333"/>
                </a:solidFill>
                <a:effectLst/>
                <a:latin typeface="Open Sans" panose="020B0606030504020204" pitchFamily="34" charset="0"/>
              </a:rPr>
              <a:t>parallel</a:t>
            </a:r>
            <a:r>
              <a:rPr lang="zh-CN" altLang="en-US" b="0" i="0">
                <a:solidFill>
                  <a:srgbClr val="333333"/>
                </a:solidFill>
                <a:effectLst/>
                <a:latin typeface="Open Sans" panose="020B0606030504020204" pitchFamily="34" charset="0"/>
              </a:rPr>
              <a:t>并行库天然支持限制并发度，然而</a:t>
            </a:r>
            <a:r>
              <a:rPr lang="en-US" altLang="zh-CN" b="0" i="0">
                <a:solidFill>
                  <a:srgbClr val="333333"/>
                </a:solidFill>
                <a:effectLst/>
                <a:latin typeface="Open Sans" panose="020B0606030504020204" pitchFamily="34" charset="0"/>
              </a:rPr>
              <a:t>parallel</a:t>
            </a:r>
            <a:r>
              <a:rPr lang="zh-CN" altLang="en-US" b="0" i="0">
                <a:solidFill>
                  <a:srgbClr val="333333"/>
                </a:solidFill>
                <a:effectLst/>
                <a:latin typeface="Open Sans" panose="020B0606030504020204" pitchFamily="34" charset="0"/>
              </a:rPr>
              <a:t>仅支持同步任务，而读写的任务是异步的，异步函数会立马返回</a:t>
            </a:r>
            <a:r>
              <a:rPr lang="en-US" altLang="zh-CN" b="0" i="0">
                <a:solidFill>
                  <a:srgbClr val="333333"/>
                </a:solidFill>
                <a:effectLst/>
                <a:latin typeface="Open Sans" panose="020B0606030504020204" pitchFamily="34" charset="0"/>
              </a:rPr>
              <a:t>Task</a:t>
            </a:r>
            <a:r>
              <a:rPr lang="zh-CN" altLang="en-US" b="0" i="0">
                <a:solidFill>
                  <a:srgbClr val="333333"/>
                </a:solidFill>
                <a:effectLst/>
                <a:latin typeface="Open Sans" panose="020B0606030504020204" pitchFamily="34" charset="0"/>
              </a:rPr>
              <a:t>，</a:t>
            </a:r>
            <a:r>
              <a:rPr lang="en-US" altLang="zh-CN" b="0" i="0">
                <a:solidFill>
                  <a:srgbClr val="333333"/>
                </a:solidFill>
                <a:effectLst/>
                <a:latin typeface="Open Sans" panose="020B0606030504020204" pitchFamily="34" charset="0"/>
              </a:rPr>
              <a:t>Parallel</a:t>
            </a:r>
            <a:r>
              <a:rPr lang="zh-CN" altLang="en-US" b="0" i="0">
                <a:solidFill>
                  <a:srgbClr val="333333"/>
                </a:solidFill>
                <a:effectLst/>
                <a:latin typeface="Open Sans" panose="020B0606030504020204" pitchFamily="34" charset="0"/>
              </a:rPr>
              <a:t>认为得到返回值该函数就已经执行完毕了，并不会等待该</a:t>
            </a:r>
            <a:r>
              <a:rPr lang="en-US" altLang="zh-CN" b="0" i="0">
                <a:solidFill>
                  <a:srgbClr val="333333"/>
                </a:solidFill>
                <a:effectLst/>
                <a:latin typeface="Open Sans" panose="020B0606030504020204" pitchFamily="34" charset="0"/>
              </a:rPr>
              <a:t>Task</a:t>
            </a:r>
            <a:r>
              <a:rPr lang="zh-CN" altLang="en-US" b="0" i="0">
                <a:solidFill>
                  <a:srgbClr val="333333"/>
                </a:solidFill>
                <a:effectLst/>
                <a:latin typeface="Open Sans" panose="020B0606030504020204" pitchFamily="34" charset="0"/>
              </a:rPr>
              <a:t>完成，这意味着异常没法被观测，也没法验证执行</a:t>
            </a:r>
            <a:r>
              <a:rPr lang="en-US" altLang="zh-CN" b="0" i="0" err="1">
                <a:solidFill>
                  <a:srgbClr val="333333"/>
                </a:solidFill>
                <a:effectLst/>
                <a:latin typeface="Open Sans" panose="020B0606030504020204" pitchFamily="34" charset="0"/>
              </a:rPr>
              <a:t>parallel.foreach</a:t>
            </a:r>
            <a:r>
              <a:rPr lang="zh-CN" altLang="en-US" b="0" i="0">
                <a:solidFill>
                  <a:srgbClr val="333333"/>
                </a:solidFill>
                <a:effectLst/>
                <a:latin typeface="Open Sans" panose="020B0606030504020204" pitchFamily="34" charset="0"/>
              </a:rPr>
              <a:t>最终执行是否成功</a:t>
            </a: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12</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b="0" i="0">
                <a:solidFill>
                  <a:srgbClr val="333333"/>
                </a:solidFill>
                <a:effectLst/>
                <a:latin typeface="Open Sans" panose="020B0606030504020204" pitchFamily="34" charset="0"/>
              </a:rPr>
              <a:t>支持异步任务的并行</a:t>
            </a:r>
            <a:r>
              <a:rPr lang="en-US" altLang="zh-CN" b="0" i="0">
                <a:solidFill>
                  <a:srgbClr val="333333"/>
                </a:solidFill>
                <a:effectLst/>
                <a:latin typeface="Open Sans" panose="020B0606030504020204" pitchFamily="34" charset="0"/>
              </a:rPr>
              <a:t>foreach</a:t>
            </a:r>
            <a:r>
              <a:rPr lang="zh-CN" altLang="en-US" b="0" i="0">
                <a:solidFill>
                  <a:srgbClr val="333333"/>
                </a:solidFill>
                <a:effectLst/>
                <a:latin typeface="Open Sans" panose="020B0606030504020204" pitchFamily="34" charset="0"/>
              </a:rPr>
              <a:t>：</a:t>
            </a:r>
            <a:r>
              <a:rPr lang="en-US" altLang="zh-CN" b="0" i="0">
                <a:solidFill>
                  <a:srgbClr val="333333"/>
                </a:solidFill>
                <a:effectLst/>
                <a:latin typeface="Open Sans" panose="020B0606030504020204" pitchFamily="34" charset="0"/>
              </a:rPr>
              <a:t>https://stackoverflow.com/questions/38634376/running-async-methods-in-parallel</a:t>
            </a:r>
            <a:r>
              <a:rPr lang="zh-CN" altLang="en-US" b="0" i="0">
                <a:solidFill>
                  <a:srgbClr val="333333"/>
                </a:solidFill>
                <a:effectLst/>
                <a:latin typeface="Open Sans" panose="020B0606030504020204" pitchFamily="34" charset="0"/>
              </a:rPr>
              <a:t>、</a:t>
            </a:r>
            <a:r>
              <a:rPr lang="en-US" altLang="zh-CN" b="0" i="0">
                <a:solidFill>
                  <a:srgbClr val="333333"/>
                </a:solidFill>
                <a:effectLst/>
                <a:latin typeface="Open Sans" panose="020B0606030504020204" pitchFamily="34" charset="0"/>
              </a:rPr>
              <a:t>https://medium.com/@alex.puiu/parallel-foreach-async-in-c-36756f8ebe62</a:t>
            </a:r>
          </a:p>
          <a:p>
            <a:pPr marL="0" indent="0">
              <a:buNone/>
            </a:pPr>
            <a:r>
              <a:rPr lang="en-US" altLang="zh-CN" b="0" i="0">
                <a:solidFill>
                  <a:srgbClr val="333333"/>
                </a:solidFill>
                <a:effectLst/>
                <a:latin typeface="Open Sans" panose="020B0606030504020204" pitchFamily="34" charset="0"/>
              </a:rPr>
              <a:t>Partitioner</a:t>
            </a:r>
            <a:r>
              <a:rPr lang="zh-CN" altLang="en-US" b="0" i="0">
                <a:solidFill>
                  <a:srgbClr val="333333"/>
                </a:solidFill>
                <a:effectLst/>
                <a:latin typeface="Open Sans" panose="020B0606030504020204" pitchFamily="34" charset="0"/>
              </a:rPr>
              <a:t>：</a:t>
            </a:r>
            <a:r>
              <a:rPr lang="en-US" altLang="zh-CN" b="0" i="0">
                <a:solidFill>
                  <a:srgbClr val="333333"/>
                </a:solidFill>
                <a:effectLst/>
                <a:latin typeface="Open Sans" panose="020B0606030504020204" pitchFamily="34" charset="0"/>
              </a:rPr>
              <a:t>https://stackoverflow.com/questions/4031820/when-to-use-partitioner-class</a:t>
            </a:r>
          </a:p>
          <a:p>
            <a:pPr marL="0" indent="0">
              <a:buNone/>
            </a:pPr>
            <a:r>
              <a:rPr lang="zh-CN" altLang="en-US" b="0" i="0">
                <a:solidFill>
                  <a:srgbClr val="333333"/>
                </a:solidFill>
                <a:effectLst/>
                <a:latin typeface="Open Sans" panose="020B0606030504020204" pitchFamily="34" charset="0"/>
              </a:rPr>
              <a:t>我们希望每一时刻只有</a:t>
            </a:r>
            <a:r>
              <a:rPr lang="en-US" altLang="zh-CN" b="0" i="0">
                <a:solidFill>
                  <a:srgbClr val="333333"/>
                </a:solidFill>
                <a:effectLst/>
                <a:latin typeface="Open Sans" panose="020B0606030504020204" pitchFamily="34" charset="0"/>
              </a:rPr>
              <a:t>n</a:t>
            </a:r>
            <a:r>
              <a:rPr lang="zh-CN" altLang="en-US" b="0" i="0">
                <a:solidFill>
                  <a:srgbClr val="333333"/>
                </a:solidFill>
                <a:effectLst/>
                <a:latin typeface="Open Sans" panose="020B0606030504020204" pitchFamily="34" charset="0"/>
              </a:rPr>
              <a:t>个</a:t>
            </a:r>
            <a:r>
              <a:rPr lang="en-US" altLang="zh-CN" b="0" i="0">
                <a:solidFill>
                  <a:srgbClr val="333333"/>
                </a:solidFill>
                <a:effectLst/>
                <a:latin typeface="Open Sans" panose="020B0606030504020204" pitchFamily="34" charset="0"/>
              </a:rPr>
              <a:t>task</a:t>
            </a:r>
            <a:r>
              <a:rPr lang="zh-CN" altLang="en-US" b="0" i="0">
                <a:solidFill>
                  <a:srgbClr val="333333"/>
                </a:solidFill>
                <a:effectLst/>
                <a:latin typeface="Open Sans" panose="020B0606030504020204" pitchFamily="34" charset="0"/>
              </a:rPr>
              <a:t>在运行，且期望等待最终执行结果</a:t>
            </a:r>
            <a:endParaRPr lang="en-US" altLang="zh-CN" b="0" i="0">
              <a:solidFill>
                <a:srgbClr val="333333"/>
              </a:solidFill>
              <a:effectLst/>
              <a:latin typeface="Open Sans" panose="020B0606030504020204" pitchFamily="34" charset="0"/>
            </a:endParaRPr>
          </a:p>
          <a:p>
            <a:pPr marL="228600" indent="-228600">
              <a:buAutoNum type="arabicPeriod"/>
            </a:pPr>
            <a:r>
              <a:rPr lang="en-US" altLang="zh-CN" b="0" i="0" err="1">
                <a:solidFill>
                  <a:srgbClr val="333333"/>
                </a:solidFill>
                <a:effectLst/>
                <a:latin typeface="Helvetica Neue"/>
              </a:rPr>
              <a:t>Task.WhenAll</a:t>
            </a:r>
            <a:r>
              <a:rPr lang="en-US" altLang="zh-CN" b="0" i="0">
                <a:solidFill>
                  <a:srgbClr val="333333"/>
                </a:solidFill>
                <a:effectLst/>
                <a:latin typeface="Helvetica Neue"/>
              </a:rPr>
              <a:t>() </a:t>
            </a:r>
            <a:r>
              <a:rPr lang="zh-CN" altLang="en-US" b="0" i="0">
                <a:solidFill>
                  <a:srgbClr val="333333"/>
                </a:solidFill>
                <a:effectLst/>
                <a:latin typeface="Helvetica Neue"/>
              </a:rPr>
              <a:t>可以等待所有</a:t>
            </a:r>
            <a:r>
              <a:rPr lang="en-US" altLang="zh-CN" b="0" i="0">
                <a:solidFill>
                  <a:srgbClr val="333333"/>
                </a:solidFill>
                <a:effectLst/>
                <a:latin typeface="Helvetica Neue"/>
              </a:rPr>
              <a:t>task</a:t>
            </a:r>
            <a:r>
              <a:rPr lang="zh-CN" altLang="en-US" b="0" i="0">
                <a:solidFill>
                  <a:srgbClr val="333333"/>
                </a:solidFill>
                <a:effectLst/>
                <a:latin typeface="Helvetica Neue"/>
              </a:rPr>
              <a:t>运行完毕，但它有在大规模</a:t>
            </a:r>
            <a:r>
              <a:rPr lang="en-US" altLang="zh-CN" b="0" i="0">
                <a:solidFill>
                  <a:srgbClr val="333333"/>
                </a:solidFill>
                <a:effectLst/>
                <a:latin typeface="Helvetica Neue"/>
              </a:rPr>
              <a:t>/</a:t>
            </a:r>
            <a:r>
              <a:rPr lang="zh-CN" altLang="en-US" b="0" i="0">
                <a:solidFill>
                  <a:srgbClr val="333333"/>
                </a:solidFill>
                <a:effectLst/>
                <a:latin typeface="Helvetica Neue"/>
              </a:rPr>
              <a:t>大量任务同时触发的情况下变得性能不佳的趋势 </a:t>
            </a:r>
            <a:r>
              <a:rPr lang="en-US" altLang="zh-CN" b="0" i="0">
                <a:solidFill>
                  <a:srgbClr val="333333"/>
                </a:solidFill>
                <a:effectLst/>
                <a:latin typeface="Helvetica Neue"/>
              </a:rPr>
              <a:t>- </a:t>
            </a:r>
            <a:r>
              <a:rPr lang="zh-CN" altLang="en-US" b="0" i="0">
                <a:solidFill>
                  <a:srgbClr val="333333"/>
                </a:solidFill>
                <a:effectLst/>
                <a:latin typeface="Helvetica Neue"/>
              </a:rPr>
              <a:t>没有节制</a:t>
            </a:r>
            <a:r>
              <a:rPr lang="en-US" altLang="zh-CN" b="0" i="0">
                <a:solidFill>
                  <a:srgbClr val="333333"/>
                </a:solidFill>
                <a:effectLst/>
                <a:latin typeface="Helvetica Neue"/>
              </a:rPr>
              <a:t>/</a:t>
            </a:r>
            <a:r>
              <a:rPr lang="zh-CN" altLang="en-US" b="0" i="0">
                <a:solidFill>
                  <a:srgbClr val="333333"/>
                </a:solidFill>
                <a:effectLst/>
                <a:latin typeface="Helvetica Neue"/>
              </a:rPr>
              <a:t>节流，它会同时启动所有的任务，导致线程池的等待队列被挤爆</a:t>
            </a:r>
            <a:endParaRPr lang="en-US" altLang="zh-CN" b="0" i="0">
              <a:solidFill>
                <a:srgbClr val="333333"/>
              </a:solidFill>
              <a:effectLst/>
              <a:latin typeface="Helvetica Neue"/>
            </a:endParaRPr>
          </a:p>
          <a:p>
            <a:pPr marL="228600" indent="-228600">
              <a:buAutoNum type="arabicPeriod"/>
            </a:pPr>
            <a:r>
              <a:rPr lang="zh-CN" altLang="en-US" b="0" i="0">
                <a:solidFill>
                  <a:srgbClr val="333333"/>
                </a:solidFill>
                <a:effectLst/>
                <a:latin typeface="Helvetica Neue"/>
              </a:rPr>
              <a:t>为了限制并行度，我们可以使用</a:t>
            </a:r>
            <a:r>
              <a:rPr lang="en-US" altLang="zh-CN" b="0" i="0">
                <a:solidFill>
                  <a:srgbClr val="333333"/>
                </a:solidFill>
                <a:effectLst/>
                <a:latin typeface="Helvetica Neue"/>
              </a:rPr>
              <a:t>partitioner</a:t>
            </a:r>
            <a:r>
              <a:rPr lang="zh-CN" altLang="en-US" b="0" i="0">
                <a:solidFill>
                  <a:srgbClr val="333333"/>
                </a:solidFill>
                <a:effectLst/>
                <a:latin typeface="Helvetica Neue"/>
              </a:rPr>
              <a:t>先将所有的任务划分为</a:t>
            </a:r>
            <a:r>
              <a:rPr lang="en-US" altLang="zh-CN" b="0" i="0">
                <a:solidFill>
                  <a:srgbClr val="333333"/>
                </a:solidFill>
                <a:effectLst/>
                <a:latin typeface="Helvetica Neue"/>
              </a:rPr>
              <a:t>n</a:t>
            </a:r>
            <a:r>
              <a:rPr lang="zh-CN" altLang="en-US" b="0" i="0">
                <a:solidFill>
                  <a:srgbClr val="333333"/>
                </a:solidFill>
                <a:effectLst/>
                <a:latin typeface="Helvetica Neue"/>
              </a:rPr>
              <a:t>个集合，再去申请</a:t>
            </a:r>
            <a:r>
              <a:rPr lang="en-US" altLang="zh-CN" b="0" i="0">
                <a:solidFill>
                  <a:srgbClr val="333333"/>
                </a:solidFill>
                <a:effectLst/>
                <a:latin typeface="Helvetica Neue"/>
              </a:rPr>
              <a:t>n</a:t>
            </a:r>
            <a:r>
              <a:rPr lang="zh-CN" altLang="en-US" b="0" i="0">
                <a:solidFill>
                  <a:srgbClr val="333333"/>
                </a:solidFill>
                <a:effectLst/>
                <a:latin typeface="Helvetica Neue"/>
              </a:rPr>
              <a:t>个</a:t>
            </a:r>
            <a:r>
              <a:rPr lang="en-US" altLang="zh-CN" b="0" i="0">
                <a:solidFill>
                  <a:srgbClr val="333333"/>
                </a:solidFill>
                <a:effectLst/>
                <a:latin typeface="Helvetica Neue"/>
              </a:rPr>
              <a:t>task/thread</a:t>
            </a:r>
            <a:r>
              <a:rPr lang="zh-CN" altLang="en-US" b="0" i="0">
                <a:solidFill>
                  <a:srgbClr val="333333"/>
                </a:solidFill>
                <a:effectLst/>
                <a:latin typeface="Helvetica Neue"/>
              </a:rPr>
              <a:t>去执行这</a:t>
            </a:r>
            <a:r>
              <a:rPr lang="en-US" altLang="zh-CN" b="0" i="0">
                <a:solidFill>
                  <a:srgbClr val="333333"/>
                </a:solidFill>
                <a:effectLst/>
                <a:latin typeface="Helvetica Neue"/>
              </a:rPr>
              <a:t>n</a:t>
            </a:r>
            <a:r>
              <a:rPr lang="zh-CN" altLang="en-US" b="0" i="0">
                <a:solidFill>
                  <a:srgbClr val="333333"/>
                </a:solidFill>
                <a:effectLst/>
                <a:latin typeface="Helvetica Neue"/>
              </a:rPr>
              <a:t>个集合里的任务，相当于分区数就是并发度</a:t>
            </a: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13</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框架模型</a:t>
            </a:r>
            <a:endParaRPr lang="en-US" altLang="zh-CN"/>
          </a:p>
          <a:p>
            <a:r>
              <a:rPr lang="zh-CN" altLang="en-US"/>
              <a:t>开发者可以配置的参数</a:t>
            </a:r>
            <a:endParaRPr lang="en-US"/>
          </a:p>
        </p:txBody>
      </p:sp>
      <p:sp>
        <p:nvSpPr>
          <p:cNvPr id="4" name="Slide Number Placeholder 3"/>
          <p:cNvSpPr>
            <a:spLocks noGrp="1"/>
          </p:cNvSpPr>
          <p:nvPr>
            <p:ph type="sldNum" sz="quarter" idx="5"/>
          </p:nvPr>
        </p:nvSpPr>
        <p:spPr/>
        <p:txBody>
          <a:bodyPr/>
          <a:lstStyle/>
          <a:p>
            <a:fld id="{96270CFA-1B0F-4E82-9DC2-4B6E7DD49C62}" type="slidenum">
              <a:rPr lang="en-US" smtClean="0"/>
              <a:t>14</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性能测试和分析</a:t>
            </a:r>
            <a:endParaRPr lang="en-US"/>
          </a:p>
        </p:txBody>
      </p:sp>
      <p:sp>
        <p:nvSpPr>
          <p:cNvPr id="4" name="Slide Number Placeholder 3"/>
          <p:cNvSpPr>
            <a:spLocks noGrp="1"/>
          </p:cNvSpPr>
          <p:nvPr>
            <p:ph type="sldNum" sz="quarter" idx="5"/>
          </p:nvPr>
        </p:nvSpPr>
        <p:spPr/>
        <p:txBody>
          <a:bodyPr/>
          <a:lstStyle/>
          <a:p>
            <a:fld id="{96270CFA-1B0F-4E82-9DC2-4B6E7DD49C62}" type="slidenum">
              <a:rPr lang="en-US" smtClean="0"/>
              <a:t>15</a:t>
            </a:fld>
            <a:endParaRPr lang="en-US"/>
          </a:p>
        </p:txBody>
      </p:sp>
    </p:spTree>
    <p:extLst>
      <p:ext uri="{BB962C8B-B14F-4D97-AF65-F5344CB8AC3E}">
        <p14:creationId xmlns:p14="http://schemas.microsoft.com/office/powerpoint/2010/main" val="4014761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b="0" i="0">
                <a:solidFill>
                  <a:srgbClr val="333333"/>
                </a:solidFill>
                <a:effectLst/>
                <a:latin typeface="Open Sans" panose="020B0606030504020204" pitchFamily="34" charset="0"/>
              </a:rPr>
              <a:t>读取</a:t>
            </a:r>
            <a:r>
              <a:rPr lang="en-US" altLang="zh-CN" b="0" i="0">
                <a:solidFill>
                  <a:srgbClr val="333333"/>
                </a:solidFill>
                <a:effectLst/>
                <a:latin typeface="Open Sans" panose="020B0606030504020204" pitchFamily="34" charset="0"/>
              </a:rPr>
              <a:t>1G</a:t>
            </a:r>
            <a:r>
              <a:rPr lang="zh-CN" altLang="en-US" b="0" i="0">
                <a:solidFill>
                  <a:srgbClr val="333333"/>
                </a:solidFill>
                <a:effectLst/>
                <a:latin typeface="Open Sans" panose="020B0606030504020204" pitchFamily="34" charset="0"/>
              </a:rPr>
              <a:t>的文件，内存占用竟然飙到了</a:t>
            </a:r>
            <a:r>
              <a:rPr lang="en-US" altLang="zh-CN" b="0" i="0">
                <a:solidFill>
                  <a:srgbClr val="333333"/>
                </a:solidFill>
                <a:effectLst/>
                <a:latin typeface="Open Sans" panose="020B0606030504020204" pitchFamily="34" charset="0"/>
              </a:rPr>
              <a:t>6-7G</a:t>
            </a:r>
            <a:r>
              <a:rPr lang="zh-CN" altLang="en-US" b="0" i="0">
                <a:solidFill>
                  <a:srgbClr val="333333"/>
                </a:solidFill>
                <a:effectLst/>
                <a:latin typeface="Open Sans" panose="020B0606030504020204" pitchFamily="34" charset="0"/>
              </a:rPr>
              <a:t>，内存泄漏？内存阻塞：此时</a:t>
            </a:r>
            <a:r>
              <a:rPr lang="en-US" altLang="zh-CN" b="0" i="0">
                <a:solidFill>
                  <a:srgbClr val="333333"/>
                </a:solidFill>
                <a:effectLst/>
                <a:latin typeface="Open Sans" panose="020B0606030504020204" pitchFamily="34" charset="0"/>
              </a:rPr>
              <a:t>slice size=5MB</a:t>
            </a:r>
            <a:r>
              <a:rPr lang="zh-CN" altLang="en-US" b="0" i="0">
                <a:solidFill>
                  <a:srgbClr val="333333"/>
                </a:solidFill>
                <a:effectLst/>
                <a:latin typeface="Open Sans" panose="020B0606030504020204" pitchFamily="34" charset="0"/>
              </a:rPr>
              <a:t>，而</a:t>
            </a:r>
            <a:r>
              <a:rPr lang="en-US" altLang="zh-CN" b="0" i="0">
                <a:solidFill>
                  <a:srgbClr val="333333"/>
                </a:solidFill>
                <a:effectLst/>
                <a:latin typeface="Open Sans" panose="020B0606030504020204" pitchFamily="34" charset="0"/>
              </a:rPr>
              <a:t>reader num=10</a:t>
            </a:r>
            <a:r>
              <a:rPr lang="zh-CN" altLang="en-US" b="0" i="0">
                <a:solidFill>
                  <a:srgbClr val="333333"/>
                </a:solidFill>
                <a:effectLst/>
                <a:latin typeface="Open Sans" panose="020B0606030504020204" pitchFamily="34" charset="0"/>
              </a:rPr>
              <a:t>，大于</a:t>
            </a:r>
            <a:r>
              <a:rPr lang="en-US" altLang="zh-CN" b="0" i="0">
                <a:solidFill>
                  <a:srgbClr val="333333"/>
                </a:solidFill>
                <a:effectLst/>
                <a:latin typeface="Open Sans" panose="020B0606030504020204" pitchFamily="34" charset="0"/>
              </a:rPr>
              <a:t>writer num=5</a:t>
            </a:r>
            <a:r>
              <a:rPr lang="zh-CN" altLang="en-US" b="0" i="0">
                <a:solidFill>
                  <a:srgbClr val="333333"/>
                </a:solidFill>
                <a:effectLst/>
                <a:latin typeface="Open Sans" panose="020B0606030504020204" pitchFamily="34" charset="0"/>
              </a:rPr>
              <a:t>，</a:t>
            </a:r>
            <a:r>
              <a:rPr lang="en-US" altLang="zh-CN" b="0" i="0">
                <a:solidFill>
                  <a:srgbClr val="333333"/>
                </a:solidFill>
                <a:effectLst/>
                <a:latin typeface="Open Sans" panose="020B0606030504020204" pitchFamily="34" charset="0"/>
              </a:rPr>
              <a:t>channel limit=20</a:t>
            </a:r>
            <a:r>
              <a:rPr lang="zh-CN" altLang="en-US" b="0" i="0">
                <a:solidFill>
                  <a:srgbClr val="333333"/>
                </a:solidFill>
                <a:effectLst/>
                <a:latin typeface="Open Sans" panose="020B0606030504020204" pitchFamily="34" charset="0"/>
              </a:rPr>
              <a:t>，分析可知：</a:t>
            </a:r>
            <a:endParaRPr lang="en-US" altLang="zh-CN" b="0" i="0">
              <a:solidFill>
                <a:srgbClr val="333333"/>
              </a:solidFill>
              <a:effectLst/>
              <a:latin typeface="Open Sans" panose="020B0606030504020204" pitchFamily="34" charset="0"/>
            </a:endParaRPr>
          </a:p>
          <a:p>
            <a:pPr marL="0" indent="0">
              <a:buNone/>
            </a:pPr>
            <a:r>
              <a:rPr lang="zh-CN" altLang="en-US" b="0" i="0">
                <a:solidFill>
                  <a:srgbClr val="333333"/>
                </a:solidFill>
                <a:effectLst/>
                <a:latin typeface="Open Sans" panose="020B0606030504020204" pitchFamily="34" charset="0"/>
              </a:rPr>
              <a:t>读线程的数量大于写线程的数量，由于模拟的是从</a:t>
            </a:r>
            <a:r>
              <a:rPr lang="en-US" altLang="zh-CN" b="0" i="0">
                <a:solidFill>
                  <a:srgbClr val="333333"/>
                </a:solidFill>
                <a:effectLst/>
                <a:latin typeface="Open Sans" panose="020B0606030504020204" pitchFamily="34" charset="0"/>
              </a:rPr>
              <a:t>blob</a:t>
            </a:r>
            <a:r>
              <a:rPr lang="zh-CN" altLang="en-US" b="0" i="0">
                <a:solidFill>
                  <a:srgbClr val="333333"/>
                </a:solidFill>
                <a:effectLst/>
                <a:latin typeface="Open Sans" panose="020B0606030504020204" pitchFamily="34" charset="0"/>
              </a:rPr>
              <a:t>读再写回</a:t>
            </a:r>
            <a:r>
              <a:rPr lang="en-US" altLang="zh-CN" b="0" i="0">
                <a:solidFill>
                  <a:srgbClr val="333333"/>
                </a:solidFill>
                <a:effectLst/>
                <a:latin typeface="Open Sans" panose="020B0606030504020204" pitchFamily="34" charset="0"/>
              </a:rPr>
              <a:t>blob</a:t>
            </a:r>
            <a:r>
              <a:rPr lang="zh-CN" altLang="en-US" b="0" i="0">
                <a:solidFill>
                  <a:srgbClr val="333333"/>
                </a:solidFill>
                <a:effectLst/>
                <a:latin typeface="Open Sans" panose="020B0606030504020204" pitchFamily="34" charset="0"/>
              </a:rPr>
              <a:t>，因此读和写的</a:t>
            </a:r>
            <a:r>
              <a:rPr lang="en-US" altLang="zh-CN" b="0" i="0">
                <a:solidFill>
                  <a:srgbClr val="333333"/>
                </a:solidFill>
                <a:effectLst/>
                <a:latin typeface="Open Sans" panose="020B0606030504020204" pitchFamily="34" charset="0"/>
              </a:rPr>
              <a:t>io</a:t>
            </a:r>
            <a:r>
              <a:rPr lang="zh-CN" altLang="en-US" b="0" i="0">
                <a:solidFill>
                  <a:srgbClr val="333333"/>
                </a:solidFill>
                <a:effectLst/>
                <a:latin typeface="Open Sans" panose="020B0606030504020204" pitchFamily="34" charset="0"/>
              </a:rPr>
              <a:t>时间应该差不多，因此</a:t>
            </a:r>
            <a:r>
              <a:rPr lang="en-US" altLang="zh-CN" b="0" i="0">
                <a:solidFill>
                  <a:srgbClr val="333333"/>
                </a:solidFill>
                <a:effectLst/>
                <a:latin typeface="Open Sans" panose="020B0606030504020204" pitchFamily="34" charset="0"/>
              </a:rPr>
              <a:t>writer</a:t>
            </a:r>
            <a:r>
              <a:rPr lang="zh-CN" altLang="en-US" b="0" i="0">
                <a:solidFill>
                  <a:srgbClr val="333333"/>
                </a:solidFill>
                <a:effectLst/>
                <a:latin typeface="Open Sans" panose="020B0606030504020204" pitchFamily="34" charset="0"/>
              </a:rPr>
              <a:t>的消费速度跟不上</a:t>
            </a:r>
            <a:r>
              <a:rPr lang="en-US" altLang="zh-CN" b="0" i="0">
                <a:solidFill>
                  <a:srgbClr val="333333"/>
                </a:solidFill>
                <a:effectLst/>
                <a:latin typeface="Open Sans" panose="020B0606030504020204" pitchFamily="34" charset="0"/>
              </a:rPr>
              <a:t>reader</a:t>
            </a:r>
            <a:r>
              <a:rPr lang="zh-CN" altLang="en-US" b="0" i="0">
                <a:solidFill>
                  <a:srgbClr val="333333"/>
                </a:solidFill>
                <a:effectLst/>
                <a:latin typeface="Open Sans" panose="020B0606030504020204" pitchFamily="34" charset="0"/>
              </a:rPr>
              <a:t>的生产速度，又由于对</a:t>
            </a:r>
            <a:r>
              <a:rPr lang="en-US" altLang="zh-CN" b="0" i="0">
                <a:solidFill>
                  <a:srgbClr val="333333"/>
                </a:solidFill>
                <a:effectLst/>
                <a:latin typeface="Open Sans" panose="020B0606030504020204" pitchFamily="34" charset="0"/>
              </a:rPr>
              <a:t>channel</a:t>
            </a:r>
            <a:r>
              <a:rPr lang="zh-CN" altLang="en-US" b="0" i="0">
                <a:solidFill>
                  <a:srgbClr val="333333"/>
                </a:solidFill>
                <a:effectLst/>
                <a:latin typeface="Open Sans" panose="020B0606030504020204" pitchFamily="34" charset="0"/>
              </a:rPr>
              <a:t>进行了</a:t>
            </a:r>
            <a:r>
              <a:rPr lang="en-US" altLang="zh-CN" b="0" i="0">
                <a:solidFill>
                  <a:srgbClr val="333333"/>
                </a:solidFill>
                <a:effectLst/>
                <a:latin typeface="Open Sans" panose="020B0606030504020204" pitchFamily="34" charset="0"/>
              </a:rPr>
              <a:t>slice</a:t>
            </a:r>
            <a:r>
              <a:rPr lang="zh-CN" altLang="en-US" b="0" i="0">
                <a:solidFill>
                  <a:srgbClr val="333333"/>
                </a:solidFill>
                <a:effectLst/>
                <a:latin typeface="Open Sans" panose="020B0606030504020204" pitchFamily="34" charset="0"/>
              </a:rPr>
              <a:t>数量的</a:t>
            </a:r>
            <a:r>
              <a:rPr lang="en-US" altLang="zh-CN" b="0" i="0">
                <a:solidFill>
                  <a:srgbClr val="333333"/>
                </a:solidFill>
                <a:effectLst/>
                <a:latin typeface="Open Sans" panose="020B0606030504020204" pitchFamily="34" charset="0"/>
              </a:rPr>
              <a:t>limit</a:t>
            </a:r>
            <a:r>
              <a:rPr lang="zh-CN" altLang="en-US" b="0" i="0">
                <a:solidFill>
                  <a:srgbClr val="333333"/>
                </a:solidFill>
                <a:effectLst/>
                <a:latin typeface="Open Sans" panose="020B0606030504020204" pitchFamily="34" charset="0"/>
              </a:rPr>
              <a:t>限制，因此很快</a:t>
            </a:r>
            <a:r>
              <a:rPr lang="en-US" altLang="zh-CN" b="0" i="0">
                <a:solidFill>
                  <a:srgbClr val="333333"/>
                </a:solidFill>
                <a:effectLst/>
                <a:latin typeface="Open Sans" panose="020B0606030504020204" pitchFamily="34" charset="0"/>
              </a:rPr>
              <a:t>channel</a:t>
            </a:r>
            <a:r>
              <a:rPr lang="zh-CN" altLang="en-US" b="0" i="0">
                <a:solidFill>
                  <a:srgbClr val="333333"/>
                </a:solidFill>
                <a:effectLst/>
                <a:latin typeface="Open Sans" panose="020B0606030504020204" pitchFamily="34" charset="0"/>
              </a:rPr>
              <a:t>就满了，此时</a:t>
            </a:r>
            <a:r>
              <a:rPr lang="en-US" altLang="zh-CN" b="0" i="0">
                <a:solidFill>
                  <a:srgbClr val="333333"/>
                </a:solidFill>
                <a:effectLst/>
                <a:latin typeface="Open Sans" panose="020B0606030504020204" pitchFamily="34" charset="0"/>
              </a:rPr>
              <a:t>reader</a:t>
            </a:r>
            <a:r>
              <a:rPr lang="zh-CN" altLang="en-US" b="0" i="0">
                <a:solidFill>
                  <a:srgbClr val="333333"/>
                </a:solidFill>
                <a:effectLst/>
                <a:latin typeface="Open Sans" panose="020B0606030504020204" pitchFamily="34" charset="0"/>
              </a:rPr>
              <a:t>产生的</a:t>
            </a:r>
            <a:r>
              <a:rPr lang="en-US" altLang="zh-CN" b="0" i="0">
                <a:solidFill>
                  <a:srgbClr val="333333"/>
                </a:solidFill>
                <a:effectLst/>
                <a:latin typeface="Open Sans" panose="020B0606030504020204" pitchFamily="34" charset="0"/>
              </a:rPr>
              <a:t>slice</a:t>
            </a:r>
            <a:r>
              <a:rPr lang="zh-CN" altLang="en-US" b="0" i="0">
                <a:solidFill>
                  <a:srgbClr val="333333"/>
                </a:solidFill>
                <a:effectLst/>
                <a:latin typeface="Open Sans" panose="020B0606030504020204" pitchFamily="34" charset="0"/>
              </a:rPr>
              <a:t>块大量堆积，没有被消费也就无法被</a:t>
            </a:r>
            <a:r>
              <a:rPr lang="en-US" altLang="zh-CN" b="0" i="0">
                <a:solidFill>
                  <a:srgbClr val="333333"/>
                </a:solidFill>
                <a:effectLst/>
                <a:latin typeface="Open Sans" panose="020B0606030504020204" pitchFamily="34" charset="0"/>
              </a:rPr>
              <a:t>GC</a:t>
            </a:r>
            <a:r>
              <a:rPr lang="zh-CN" altLang="en-US" b="0" i="0">
                <a:solidFill>
                  <a:srgbClr val="333333"/>
                </a:solidFill>
                <a:effectLst/>
                <a:latin typeface="Open Sans" panose="020B0606030504020204" pitchFamily="34" charset="0"/>
              </a:rPr>
              <a:t>，最终导致内存占用率大幅上升</a:t>
            </a:r>
            <a:endParaRPr lang="en-US" altLang="zh-CN" b="0" i="0">
              <a:solidFill>
                <a:srgbClr val="333333"/>
              </a:solidFill>
              <a:effectLst/>
              <a:latin typeface="Open Sans" panose="020B0606030504020204" pitchFamily="34" charset="0"/>
            </a:endParaRPr>
          </a:p>
          <a:p>
            <a:pPr marL="0" indent="0">
              <a:buNone/>
            </a:pPr>
            <a:r>
              <a:rPr lang="zh-CN" altLang="en-US" b="0" i="0">
                <a:solidFill>
                  <a:srgbClr val="333333"/>
                </a:solidFill>
                <a:effectLst/>
                <a:latin typeface="Open Sans" panose="020B0606030504020204" pitchFamily="34" charset="0"/>
              </a:rPr>
              <a:t>解决方案：提高</a:t>
            </a:r>
            <a:r>
              <a:rPr lang="en-US" altLang="zh-CN" b="0" i="0">
                <a:solidFill>
                  <a:srgbClr val="333333"/>
                </a:solidFill>
                <a:effectLst/>
                <a:latin typeface="Open Sans" panose="020B0606030504020204" pitchFamily="34" charset="0"/>
              </a:rPr>
              <a:t>channel bound</a:t>
            </a:r>
            <a:r>
              <a:rPr lang="zh-CN" altLang="en-US" b="0" i="0">
                <a:solidFill>
                  <a:srgbClr val="333333"/>
                </a:solidFill>
                <a:effectLst/>
                <a:latin typeface="Open Sans" panose="020B0606030504020204" pitchFamily="34" charset="0"/>
              </a:rPr>
              <a:t>（考虑内存占用限制？）、减少</a:t>
            </a:r>
            <a:r>
              <a:rPr lang="en-US" altLang="zh-CN" b="0" i="0">
                <a:solidFill>
                  <a:srgbClr val="333333"/>
                </a:solidFill>
                <a:effectLst/>
                <a:latin typeface="Open Sans" panose="020B0606030504020204" pitchFamily="34" charset="0"/>
              </a:rPr>
              <a:t>slice size</a:t>
            </a:r>
            <a:r>
              <a:rPr lang="zh-CN" altLang="en-US" b="0" i="0">
                <a:solidFill>
                  <a:srgbClr val="333333"/>
                </a:solidFill>
                <a:effectLst/>
                <a:latin typeface="Open Sans" panose="020B0606030504020204" pitchFamily="34" charset="0"/>
              </a:rPr>
              <a:t>、使</a:t>
            </a:r>
            <a:r>
              <a:rPr lang="en-US" altLang="zh-CN" b="0" i="0">
                <a:solidFill>
                  <a:srgbClr val="333333"/>
                </a:solidFill>
                <a:effectLst/>
                <a:latin typeface="Open Sans" panose="020B0606030504020204" pitchFamily="34" charset="0"/>
              </a:rPr>
              <a:t>writer</a:t>
            </a:r>
            <a:r>
              <a:rPr lang="zh-CN" altLang="en-US" b="0" i="0">
                <a:solidFill>
                  <a:srgbClr val="333333"/>
                </a:solidFill>
                <a:effectLst/>
                <a:latin typeface="Open Sans" panose="020B0606030504020204" pitchFamily="34" charset="0"/>
              </a:rPr>
              <a:t>数量大于</a:t>
            </a:r>
            <a:r>
              <a:rPr lang="en-US" altLang="zh-CN" b="0" i="0">
                <a:solidFill>
                  <a:srgbClr val="333333"/>
                </a:solidFill>
                <a:effectLst/>
                <a:latin typeface="Open Sans" panose="020B0606030504020204" pitchFamily="34" charset="0"/>
              </a:rPr>
              <a:t>reader</a:t>
            </a:r>
          </a:p>
        </p:txBody>
      </p:sp>
      <p:sp>
        <p:nvSpPr>
          <p:cNvPr id="4" name="Slide Number Placeholder 3"/>
          <p:cNvSpPr>
            <a:spLocks noGrp="1"/>
          </p:cNvSpPr>
          <p:nvPr>
            <p:ph type="sldNum" sz="quarter" idx="5"/>
          </p:nvPr>
        </p:nvSpPr>
        <p:spPr/>
        <p:txBody>
          <a:bodyPr/>
          <a:lstStyle/>
          <a:p>
            <a:fld id="{96270CFA-1B0F-4E82-9DC2-4B6E7DD49C62}" type="slidenum">
              <a:rPr lang="en-US" smtClean="0"/>
              <a:t>16</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17</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18</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19</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20</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业务逻辑</a:t>
            </a:r>
            <a:endParaRPr lang="en-US" altLang="zh-CN"/>
          </a:p>
          <a:p>
            <a:r>
              <a:rPr lang="zh-CN" altLang="en-US"/>
              <a:t>工作流</a:t>
            </a:r>
            <a:endParaRPr lang="en-US" altLang="zh-CN"/>
          </a:p>
          <a:p>
            <a:r>
              <a:rPr lang="en-US" altLang="zh-CN" err="1"/>
              <a:t>DataTransfer</a:t>
            </a:r>
            <a:r>
              <a:rPr lang="zh-CN" altLang="en-US"/>
              <a:t>：</a:t>
            </a:r>
            <a:endParaRPr lang="en-US" altLang="zh-CN"/>
          </a:p>
          <a:p>
            <a:pPr marL="171450" indent="-171450">
              <a:buFontTx/>
              <a:buChar char="-"/>
            </a:pPr>
            <a:r>
              <a:rPr lang="zh-CN" altLang="en-US"/>
              <a:t>内存问题：如何解决</a:t>
            </a:r>
            <a:r>
              <a:rPr lang="en-US" altLang="zh-CN"/>
              <a:t>OOM</a:t>
            </a:r>
            <a:r>
              <a:rPr lang="zh-CN" altLang="en-US"/>
              <a:t>；</a:t>
            </a:r>
            <a:endParaRPr lang="en-US" altLang="zh-CN"/>
          </a:p>
          <a:p>
            <a:pPr marL="171450" indent="-171450">
              <a:buFontTx/>
              <a:buChar char="-"/>
            </a:pPr>
            <a:r>
              <a:rPr lang="en-US" altLang="zh-CN" err="1"/>
              <a:t>cpu</a:t>
            </a:r>
            <a:r>
              <a:rPr lang="zh-CN" altLang="en-US"/>
              <a:t>问题：如何让程序跑的更快，</a:t>
            </a:r>
            <a:r>
              <a:rPr lang="en-US" altLang="zh-CN" err="1"/>
              <a:t>thead</a:t>
            </a:r>
            <a:r>
              <a:rPr lang="zh-CN" altLang="en-US"/>
              <a:t>、</a:t>
            </a:r>
            <a:r>
              <a:rPr lang="en-US" altLang="zh-CN"/>
              <a:t>thread pool</a:t>
            </a:r>
            <a:r>
              <a:rPr lang="zh-CN" altLang="en-US"/>
              <a:t>、</a:t>
            </a:r>
            <a:r>
              <a:rPr lang="en-US" altLang="zh-CN"/>
              <a:t>async</a:t>
            </a:r>
            <a:r>
              <a:rPr lang="zh-CN" altLang="en-US"/>
              <a:t>、</a:t>
            </a:r>
            <a:r>
              <a:rPr lang="en-US" altLang="zh-CN"/>
              <a:t>parallel</a:t>
            </a:r>
            <a:r>
              <a:rPr lang="zh-CN" altLang="en-US"/>
              <a:t>；</a:t>
            </a:r>
            <a:endParaRPr lang="en-US" altLang="zh-CN"/>
          </a:p>
          <a:p>
            <a:pPr marL="171450" indent="-171450">
              <a:buFontTx/>
              <a:buChar char="-"/>
            </a:pPr>
            <a:r>
              <a:rPr lang="zh-CN" altLang="en-US"/>
              <a:t>代码复用：大量类似任务和场景，通用逻辑可以被抽象成一个框架，进行代码复用</a:t>
            </a:r>
            <a:endParaRPr lang="en-US" altLang="zh-CN"/>
          </a:p>
          <a:p>
            <a:endParaRPr lang="en-US"/>
          </a:p>
        </p:txBody>
      </p:sp>
      <p:sp>
        <p:nvSpPr>
          <p:cNvPr id="4" name="Slide Number Placeholder 3"/>
          <p:cNvSpPr>
            <a:spLocks noGrp="1"/>
          </p:cNvSpPr>
          <p:nvPr>
            <p:ph type="sldNum" sz="quarter" idx="5"/>
          </p:nvPr>
        </p:nvSpPr>
        <p:spPr/>
        <p:txBody>
          <a:bodyPr/>
          <a:lstStyle/>
          <a:p>
            <a:fld id="{96270CFA-1B0F-4E82-9DC2-4B6E7DD49C62}" type="slidenum">
              <a:rPr lang="en-US" smtClean="0"/>
              <a:t>3</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21</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22</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23</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b="0" i="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24</a:t>
            </a:fld>
            <a:endParaRPr lang="en-US"/>
          </a:p>
        </p:txBody>
      </p:sp>
    </p:spTree>
    <p:extLst>
      <p:ext uri="{BB962C8B-B14F-4D97-AF65-F5344CB8AC3E}">
        <p14:creationId xmlns:p14="http://schemas.microsoft.com/office/powerpoint/2010/main" val="3801711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b="0" i="0" dirty="0">
                <a:solidFill>
                  <a:srgbClr val="333333"/>
                </a:solidFill>
                <a:effectLst/>
                <a:latin typeface="Open Sans" panose="020B0606030504020204" pitchFamily="34" charset="0"/>
              </a:rPr>
              <a:t>有</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虽然比纯并行、无</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异步并行的耗时长，但利用</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将</a:t>
            </a:r>
            <a:r>
              <a:rPr lang="en-US" altLang="zh-CN" b="0" i="0" dirty="0">
                <a:solidFill>
                  <a:srgbClr val="333333"/>
                </a:solidFill>
                <a:effectLst/>
                <a:latin typeface="Open Sans" panose="020B0606030504020204" pitchFamily="34" charset="0"/>
              </a:rPr>
              <a:t>reader</a:t>
            </a:r>
            <a:r>
              <a:rPr lang="zh-CN" altLang="en-US" b="0" i="0" dirty="0">
                <a:solidFill>
                  <a:srgbClr val="333333"/>
                </a:solidFill>
                <a:effectLst/>
                <a:latin typeface="Open Sans" panose="020B0606030504020204" pitchFamily="34" charset="0"/>
              </a:rPr>
              <a:t>和</a:t>
            </a:r>
            <a:r>
              <a:rPr lang="en-US" altLang="zh-CN" b="0" i="0" dirty="0">
                <a:solidFill>
                  <a:srgbClr val="333333"/>
                </a:solidFill>
                <a:effectLst/>
                <a:latin typeface="Open Sans" panose="020B0606030504020204" pitchFamily="34" charset="0"/>
              </a:rPr>
              <a:t>writer</a:t>
            </a:r>
            <a:r>
              <a:rPr lang="zh-CN" altLang="en-US" b="0" i="0" dirty="0">
                <a:solidFill>
                  <a:srgbClr val="333333"/>
                </a:solidFill>
                <a:effectLst/>
                <a:latin typeface="Open Sans" panose="020B0606030504020204" pitchFamily="34" charset="0"/>
              </a:rPr>
              <a:t>解耦能够更有利于扩展、读写分离，最重要的是可以独立分别地控制读线程和写线程的数量，进而达到控制内存占用（带</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的内存占用基本在</a:t>
            </a:r>
            <a:r>
              <a:rPr lang="en-US" altLang="zh-CN" b="0" i="0" dirty="0">
                <a:solidFill>
                  <a:srgbClr val="333333"/>
                </a:solidFill>
                <a:effectLst/>
                <a:latin typeface="Open Sans" panose="020B0606030504020204" pitchFamily="34" charset="0"/>
              </a:rPr>
              <a:t>300M</a:t>
            </a:r>
            <a:r>
              <a:rPr lang="zh-CN" altLang="en-US" b="0" i="0" dirty="0">
                <a:solidFill>
                  <a:srgbClr val="333333"/>
                </a:solidFill>
                <a:effectLst/>
                <a:latin typeface="Open Sans" panose="020B0606030504020204" pitchFamily="34" charset="0"/>
              </a:rPr>
              <a:t>左右，不带</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的会上升到</a:t>
            </a:r>
            <a:r>
              <a:rPr lang="en-US" altLang="zh-CN" b="0" i="0" dirty="0">
                <a:solidFill>
                  <a:srgbClr val="333333"/>
                </a:solidFill>
                <a:effectLst/>
                <a:latin typeface="Open Sans" panose="020B0606030504020204" pitchFamily="34" charset="0"/>
              </a:rPr>
              <a:t>1-2GB</a:t>
            </a:r>
            <a:r>
              <a:rPr lang="zh-CN" altLang="en-US" b="0" i="0">
                <a:solidFill>
                  <a:srgbClr val="333333"/>
                </a:solidFill>
                <a:effectLst/>
                <a:latin typeface="Open Sans" panose="020B0606030504020204" pitchFamily="34" charset="0"/>
              </a:rPr>
              <a:t>）</a:t>
            </a:r>
            <a:endParaRPr lang="en-US" altLang="zh-CN" b="0" i="0">
              <a:solidFill>
                <a:srgbClr val="333333"/>
              </a:solidFill>
              <a:effectLst/>
              <a:latin typeface="Open Sans" panose="020B0606030504020204" pitchFamily="34" charset="0"/>
            </a:endParaRPr>
          </a:p>
          <a:p>
            <a:pPr marL="0" indent="0">
              <a:buNone/>
            </a:pPr>
            <a:r>
              <a:rPr lang="zh-CN" altLang="en-US" b="0" i="0" dirty="0">
                <a:solidFill>
                  <a:srgbClr val="333333"/>
                </a:solidFill>
                <a:effectLst/>
                <a:latin typeface="Open Sans" panose="020B0606030504020204" pitchFamily="34" charset="0"/>
              </a:rPr>
              <a:t>所以我们只牺牲了一部分并行带来的速度性能（仍然比串行快），但最终我们可以获得对内存使用的控制。前者是系统的优化，后者是我们整个系统的瓶颈，也是我们更期待解决的问题。</a:t>
            </a:r>
          </a:p>
          <a:p>
            <a:r>
              <a:rPr lang="zh-CN" altLang="en-US" dirty="0">
                <a:solidFill>
                  <a:srgbClr val="333333"/>
                </a:solidFill>
                <a:latin typeface="Open Sans"/>
                <a:ea typeface="等线"/>
                <a:cs typeface="Open Sans"/>
              </a:rPr>
              <a:t>并行需要通过控制线程数来控制内存占用，如果想要更少的内存占用就需要设置更少的线程数，最终会退化到单线程模型；但使用channel，理论上只要writer比reader多，就可以快速消费掉数据块，因此可以将线程数的绝对值设置地高一点也没事，充分利用当前机器的cpu资源，此外，当机器配置、环境不同时，单独修改读、写线程的配置比直接修改并行的线程数要更好一些</a:t>
            </a:r>
            <a:endParaRPr lang="zh-CN" altLang="en-US" dirty="0">
              <a:solidFill>
                <a:srgbClr val="333333"/>
              </a:solidFill>
              <a:latin typeface="Open Sans" panose="020B0606030504020204" pitchFamily="34" charset="0"/>
              <a:ea typeface="等线"/>
              <a:cs typeface="Open Sans"/>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25</a:t>
            </a:fld>
            <a:endParaRPr lang="en-US"/>
          </a:p>
        </p:txBody>
      </p:sp>
    </p:spTree>
    <p:extLst>
      <p:ext uri="{BB962C8B-B14F-4D97-AF65-F5344CB8AC3E}">
        <p14:creationId xmlns:p14="http://schemas.microsoft.com/office/powerpoint/2010/main" val="3801711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b="0" i="0" dirty="0">
                <a:solidFill>
                  <a:srgbClr val="333333"/>
                </a:solidFill>
                <a:effectLst/>
                <a:latin typeface="Open Sans" panose="020B0606030504020204" pitchFamily="34" charset="0"/>
              </a:rPr>
              <a:t>思考：</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的影响其实有两点：</a:t>
            </a:r>
          </a:p>
          <a:p>
            <a:pPr marL="228600" indent="-228600">
              <a:buAutoNum type="arabicPeriod"/>
            </a:pPr>
            <a:r>
              <a:rPr lang="en-US" altLang="zh-CN" b="0" i="0" dirty="0">
                <a:solidFill>
                  <a:srgbClr val="333333"/>
                </a:solidFill>
                <a:effectLst/>
                <a:latin typeface="Open Sans" panose="020B0606030504020204" pitchFamily="34" charset="0"/>
              </a:rPr>
              <a:t>reader -&gt; channel -&gt; writer</a:t>
            </a:r>
            <a:r>
              <a:rPr lang="zh-CN" altLang="en-US" b="0" i="0" dirty="0">
                <a:solidFill>
                  <a:srgbClr val="333333"/>
                </a:solidFill>
                <a:effectLst/>
                <a:latin typeface="Open Sans" panose="020B0606030504020204" pitchFamily="34" charset="0"/>
              </a:rPr>
              <a:t>的流程耗时肯定会比直接</a:t>
            </a:r>
            <a:r>
              <a:rPr lang="en-US" altLang="zh-CN" b="0" i="0" dirty="0">
                <a:solidFill>
                  <a:srgbClr val="333333"/>
                </a:solidFill>
                <a:effectLst/>
                <a:latin typeface="Open Sans" panose="020B0606030504020204" pitchFamily="34" charset="0"/>
              </a:rPr>
              <a:t>reader-&gt;writer</a:t>
            </a:r>
            <a:r>
              <a:rPr lang="zh-CN" altLang="en-US" b="0" i="0" dirty="0">
                <a:solidFill>
                  <a:srgbClr val="333333"/>
                </a:solidFill>
                <a:effectLst/>
                <a:latin typeface="Open Sans" panose="020B0606030504020204" pitchFamily="34" charset="0"/>
              </a:rPr>
              <a:t>要长，但这个性能损耗换来解耦和扩展性以及对内存占用的管理是值得的，从最终调参结果中可以看出，它还是可以比串行快的</a:t>
            </a:r>
            <a:endParaRPr lang="en-US" altLang="zh-CN" b="0" i="0" dirty="0">
              <a:solidFill>
                <a:srgbClr val="333333"/>
              </a:solidFill>
              <a:effectLst/>
              <a:latin typeface="Open Sans" panose="020B0606030504020204" pitchFamily="34" charset="0"/>
            </a:endParaRPr>
          </a:p>
          <a:p>
            <a:pPr marL="228600" indent="-228600">
              <a:buAutoNum type="arabicPeriod"/>
            </a:pPr>
            <a:r>
              <a:rPr lang="zh-CN" altLang="en-US" b="0" i="0" dirty="0">
                <a:solidFill>
                  <a:srgbClr val="333333"/>
                </a:solidFill>
                <a:effectLst/>
                <a:latin typeface="Open Sans" panose="020B0606030504020204" pitchFamily="34" charset="0"/>
              </a:rPr>
              <a:t>当</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满时，</a:t>
            </a:r>
            <a:r>
              <a:rPr lang="en-US" altLang="zh-CN" b="0" i="0" dirty="0">
                <a:solidFill>
                  <a:srgbClr val="333333"/>
                </a:solidFill>
                <a:effectLst/>
                <a:latin typeface="Open Sans" panose="020B0606030504020204" pitchFamily="34" charset="0"/>
              </a:rPr>
              <a:t>writer</a:t>
            </a:r>
            <a:r>
              <a:rPr lang="zh-CN" altLang="en-US" b="0" i="0" dirty="0">
                <a:solidFill>
                  <a:srgbClr val="333333"/>
                </a:solidFill>
                <a:effectLst/>
                <a:latin typeface="Open Sans" panose="020B0606030504020204" pitchFamily="34" charset="0"/>
              </a:rPr>
              <a:t>消费能力跟不上</a:t>
            </a:r>
            <a:r>
              <a:rPr lang="en-US" altLang="zh-CN" b="0" i="0" dirty="0">
                <a:solidFill>
                  <a:srgbClr val="333333"/>
                </a:solidFill>
                <a:effectLst/>
                <a:latin typeface="Open Sans" panose="020B0606030504020204" pitchFamily="34" charset="0"/>
              </a:rPr>
              <a:t>reader</a:t>
            </a:r>
            <a:r>
              <a:rPr lang="zh-CN" altLang="en-US" b="0" i="0" dirty="0">
                <a:solidFill>
                  <a:srgbClr val="333333"/>
                </a:solidFill>
                <a:effectLst/>
                <a:latin typeface="Open Sans" panose="020B0606030504020204" pitchFamily="34" charset="0"/>
              </a:rPr>
              <a:t>的生产能力，此时</a:t>
            </a:r>
            <a:r>
              <a:rPr lang="en-US" altLang="zh-CN" b="0" i="0" dirty="0">
                <a:solidFill>
                  <a:srgbClr val="333333"/>
                </a:solidFill>
                <a:effectLst/>
                <a:latin typeface="Open Sans" panose="020B0606030504020204" pitchFamily="34" charset="0"/>
              </a:rPr>
              <a:t>reader</a:t>
            </a:r>
            <a:r>
              <a:rPr lang="zh-CN" altLang="en-US" b="0" i="0" dirty="0">
                <a:solidFill>
                  <a:srgbClr val="333333"/>
                </a:solidFill>
                <a:effectLst/>
                <a:latin typeface="Open Sans" panose="020B0606030504020204" pitchFamily="34" charset="0"/>
              </a:rPr>
              <a:t>的异步线程被阻塞住，无法往</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里</a:t>
            </a:r>
            <a:r>
              <a:rPr lang="en-US" altLang="zh-CN" b="0" i="0" dirty="0">
                <a:solidFill>
                  <a:srgbClr val="333333"/>
                </a:solidFill>
                <a:effectLst/>
                <a:latin typeface="Open Sans" panose="020B0606030504020204" pitchFamily="34" charset="0"/>
              </a:rPr>
              <a:t>push</a:t>
            </a:r>
            <a:r>
              <a:rPr lang="zh-CN" altLang="en-US" b="0" i="0" dirty="0">
                <a:solidFill>
                  <a:srgbClr val="333333"/>
                </a:solidFill>
                <a:effectLst/>
                <a:latin typeface="Open Sans" panose="020B0606030504020204" pitchFamily="34" charset="0"/>
              </a:rPr>
              <a:t>数据，那该任务就无法结束，假设</a:t>
            </a:r>
            <a:r>
              <a:rPr lang="en-US" altLang="zh-CN" b="0" i="0" dirty="0">
                <a:solidFill>
                  <a:srgbClr val="333333"/>
                </a:solidFill>
                <a:effectLst/>
                <a:latin typeface="Open Sans" panose="020B0606030504020204" pitchFamily="34" charset="0"/>
              </a:rPr>
              <a:t>10</a:t>
            </a:r>
            <a:r>
              <a:rPr lang="zh-CN" altLang="en-US" b="0" i="0" dirty="0">
                <a:solidFill>
                  <a:srgbClr val="333333"/>
                </a:solidFill>
                <a:effectLst/>
                <a:latin typeface="Open Sans" panose="020B0606030504020204" pitchFamily="34" charset="0"/>
              </a:rPr>
              <a:t>个并行线程都没有被释放，也就无法再去读新的</a:t>
            </a:r>
            <a:r>
              <a:rPr lang="en-US" altLang="zh-CN" b="0" i="0" dirty="0">
                <a:solidFill>
                  <a:srgbClr val="333333"/>
                </a:solidFill>
                <a:effectLst/>
                <a:latin typeface="Open Sans" panose="020B0606030504020204" pitchFamily="34" charset="0"/>
              </a:rPr>
              <a:t>io</a:t>
            </a:r>
            <a:r>
              <a:rPr lang="zh-CN" altLang="en-US" b="0" i="0" dirty="0">
                <a:solidFill>
                  <a:srgbClr val="333333"/>
                </a:solidFill>
                <a:effectLst/>
                <a:latin typeface="Open Sans" panose="020B0606030504020204" pitchFamily="34" charset="0"/>
              </a:rPr>
              <a:t>数据，这也是图中</a:t>
            </a:r>
            <a:r>
              <a:rPr lang="en-US" altLang="zh-CN" b="0" i="0" dirty="0" err="1">
                <a:solidFill>
                  <a:srgbClr val="333333"/>
                </a:solidFill>
                <a:effectLst/>
                <a:latin typeface="Open Sans" panose="020B0606030504020204" pitchFamily="34" charset="0"/>
              </a:rPr>
              <a:t>cpu</a:t>
            </a:r>
            <a:r>
              <a:rPr lang="zh-CN" altLang="en-US" b="0" i="0" dirty="0">
                <a:solidFill>
                  <a:srgbClr val="333333"/>
                </a:solidFill>
                <a:effectLst/>
                <a:latin typeface="Open Sans" panose="020B0606030504020204" pitchFamily="34" charset="0"/>
              </a:rPr>
              <a:t>占用率突然降低的原因</a:t>
            </a:r>
            <a:endParaRPr lang="en-US" altLang="zh-CN" b="0" i="0" dirty="0">
              <a:solidFill>
                <a:srgbClr val="333333"/>
              </a:solidFill>
              <a:effectLst/>
              <a:latin typeface="Open Sans" panose="020B0606030504020204" pitchFamily="34" charset="0"/>
            </a:endParaRPr>
          </a:p>
          <a:p>
            <a:pPr marL="0" indent="0">
              <a:buNone/>
            </a:pPr>
            <a:r>
              <a:rPr lang="zh-CN" altLang="en-US" b="0" i="0" dirty="0">
                <a:solidFill>
                  <a:srgbClr val="333333"/>
                </a:solidFill>
                <a:effectLst/>
                <a:latin typeface="Open Sans" panose="020B0606030504020204" pitchFamily="34" charset="0"/>
              </a:rPr>
              <a:t>解决方案：</a:t>
            </a:r>
            <a:r>
              <a:rPr lang="en-US" altLang="zh-CN" b="0" i="0" dirty="0">
                <a:solidFill>
                  <a:srgbClr val="333333"/>
                </a:solidFill>
                <a:effectLst/>
                <a:latin typeface="Open Sans" panose="020B0606030504020204" pitchFamily="34" charset="0"/>
              </a:rPr>
              <a:t>1. </a:t>
            </a:r>
            <a:r>
              <a:rPr lang="zh-CN" altLang="en-US" b="0" i="0" dirty="0">
                <a:solidFill>
                  <a:srgbClr val="333333"/>
                </a:solidFill>
                <a:effectLst/>
                <a:latin typeface="Open Sans" panose="020B0606030504020204" pitchFamily="34" charset="0"/>
              </a:rPr>
              <a:t>提高</a:t>
            </a:r>
            <a:r>
              <a:rPr lang="en-US" altLang="zh-CN" b="0" i="0" dirty="0">
                <a:solidFill>
                  <a:srgbClr val="333333"/>
                </a:solidFill>
                <a:effectLst/>
                <a:latin typeface="Open Sans" panose="020B0606030504020204" pitchFamily="34" charset="0"/>
              </a:rPr>
              <a:t>writer</a:t>
            </a:r>
            <a:r>
              <a:rPr lang="zh-CN" altLang="en-US" b="0" i="0" dirty="0">
                <a:solidFill>
                  <a:srgbClr val="333333"/>
                </a:solidFill>
                <a:effectLst/>
                <a:latin typeface="Open Sans" panose="020B0606030504020204" pitchFamily="34" charset="0"/>
              </a:rPr>
              <a:t>线程数 </a:t>
            </a:r>
            <a:r>
              <a:rPr lang="en-US" altLang="zh-CN" b="0" i="0" dirty="0">
                <a:solidFill>
                  <a:srgbClr val="333333"/>
                </a:solidFill>
                <a:effectLst/>
                <a:latin typeface="Open Sans" panose="020B0606030504020204" pitchFamily="34" charset="0"/>
              </a:rPr>
              <a:t>2. </a:t>
            </a:r>
            <a:r>
              <a:rPr lang="zh-CN" altLang="en-US" b="0" i="0" dirty="0">
                <a:solidFill>
                  <a:srgbClr val="333333"/>
                </a:solidFill>
                <a:effectLst/>
                <a:latin typeface="Open Sans" panose="020B0606030504020204" pitchFamily="34" charset="0"/>
              </a:rPr>
              <a:t>使用外部消息队列存储，此时</a:t>
            </a:r>
            <a:r>
              <a:rPr lang="en-US" altLang="zh-CN" b="0" i="0" dirty="0">
                <a:solidFill>
                  <a:srgbClr val="333333"/>
                </a:solidFill>
                <a:effectLst/>
                <a:latin typeface="Open Sans" panose="020B0606030504020204" pitchFamily="34" charset="0"/>
              </a:rPr>
              <a:t>channel</a:t>
            </a:r>
            <a:r>
              <a:rPr lang="zh-CN" altLang="en-US" b="0" i="0" dirty="0">
                <a:solidFill>
                  <a:srgbClr val="333333"/>
                </a:solidFill>
                <a:effectLst/>
                <a:latin typeface="Open Sans" panose="020B0606030504020204" pitchFamily="34" charset="0"/>
              </a:rPr>
              <a:t>本身就不会再受到内存的限制</a:t>
            </a:r>
            <a:endParaRPr lang="en-US" altLang="zh-CN" b="0" i="0" dirty="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26</a:t>
            </a:fld>
            <a:endParaRPr lang="en-US"/>
          </a:p>
        </p:txBody>
      </p:sp>
    </p:spTree>
    <p:extLst>
      <p:ext uri="{BB962C8B-B14F-4D97-AF65-F5344CB8AC3E}">
        <p14:creationId xmlns:p14="http://schemas.microsoft.com/office/powerpoint/2010/main" val="3801711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ea typeface="等线"/>
              <a:cs typeface="Calibri"/>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27</a:t>
            </a:fld>
            <a:endParaRPr lang="en-US"/>
          </a:p>
        </p:txBody>
      </p:sp>
    </p:spTree>
    <p:extLst>
      <p:ext uri="{BB962C8B-B14F-4D97-AF65-F5344CB8AC3E}">
        <p14:creationId xmlns:p14="http://schemas.microsoft.com/office/powerpoint/2010/main" val="401476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架构设计（项目两点）：主要分为两个部分</a:t>
            </a:r>
            <a:endParaRPr lang="en-US" altLang="zh-CN"/>
          </a:p>
          <a:p>
            <a:pPr marL="171450" indent="-171450">
              <a:buFontTx/>
              <a:buChar char="-"/>
            </a:pPr>
            <a:r>
              <a:rPr lang="zh-CN" altLang="en-US"/>
              <a:t>通用框架：插件化思想：</a:t>
            </a:r>
            <a:r>
              <a:rPr lang="en-US" altLang="zh-CN"/>
              <a:t>message</a:t>
            </a:r>
            <a:r>
              <a:rPr lang="zh-CN" altLang="en-US"/>
              <a:t>抽象、</a:t>
            </a:r>
            <a:r>
              <a:rPr lang="en-US" altLang="zh-CN"/>
              <a:t>reader</a:t>
            </a:r>
            <a:r>
              <a:rPr lang="zh-CN" altLang="en-US"/>
              <a:t>和</a:t>
            </a:r>
            <a:r>
              <a:rPr lang="en-US" altLang="zh-CN"/>
              <a:t>writer</a:t>
            </a:r>
            <a:r>
              <a:rPr lang="zh-CN" altLang="en-US"/>
              <a:t>解耦（热加载 </a:t>
            </a:r>
            <a:r>
              <a:rPr lang="en-US" altLang="zh-CN"/>
              <a:t>vs </a:t>
            </a:r>
            <a:r>
              <a:rPr lang="zh-CN" altLang="en-US"/>
              <a:t>泛型）</a:t>
            </a:r>
            <a:r>
              <a:rPr lang="en-US" altLang="zh-CN"/>
              <a:t>=&gt; </a:t>
            </a:r>
            <a:r>
              <a:rPr lang="zh-CN" altLang="en-US"/>
              <a:t>实现代码复用，任意两个数据源之间的传输</a:t>
            </a:r>
            <a:endParaRPr lang="en-US" altLang="zh-CN"/>
          </a:p>
          <a:p>
            <a:pPr marL="171450" indent="-171450">
              <a:buFontTx/>
              <a:buChar char="-"/>
            </a:pPr>
            <a:r>
              <a:rPr lang="zh-CN" altLang="en-US"/>
              <a:t>线程模型：</a:t>
            </a:r>
            <a:endParaRPr lang="en-US"/>
          </a:p>
        </p:txBody>
      </p:sp>
      <p:sp>
        <p:nvSpPr>
          <p:cNvPr id="4" name="Slide Number Placeholder 3"/>
          <p:cNvSpPr>
            <a:spLocks noGrp="1"/>
          </p:cNvSpPr>
          <p:nvPr>
            <p:ph type="sldNum" sz="quarter" idx="5"/>
          </p:nvPr>
        </p:nvSpPr>
        <p:spPr/>
        <p:txBody>
          <a:bodyPr/>
          <a:lstStyle/>
          <a:p>
            <a:fld id="{96270CFA-1B0F-4E82-9DC2-4B6E7DD49C62}" type="slidenum">
              <a:rPr lang="en-US" smtClean="0"/>
              <a:t>4</a:t>
            </a:fld>
            <a:endParaRPr lang="en-US"/>
          </a:p>
        </p:txBody>
      </p:sp>
    </p:spTree>
    <p:extLst>
      <p:ext uri="{BB962C8B-B14F-4D97-AF65-F5344CB8AC3E}">
        <p14:creationId xmlns:p14="http://schemas.microsoft.com/office/powerpoint/2010/main" val="4014761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期待能够达到的最终效果</a:t>
            </a:r>
          </a:p>
        </p:txBody>
      </p:sp>
      <p:sp>
        <p:nvSpPr>
          <p:cNvPr id="4" name="Slide Number Placeholder 3"/>
          <p:cNvSpPr>
            <a:spLocks noGrp="1"/>
          </p:cNvSpPr>
          <p:nvPr>
            <p:ph type="sldNum" sz="quarter" idx="5"/>
          </p:nvPr>
        </p:nvSpPr>
        <p:spPr/>
        <p:txBody>
          <a:bodyPr/>
          <a:lstStyle/>
          <a:p>
            <a:fld id="{96270CFA-1B0F-4E82-9DC2-4B6E7DD49C62}" type="slidenum">
              <a:rPr lang="en-US" smtClean="0"/>
              <a:t>5</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270CFA-1B0F-4E82-9DC2-4B6E7DD49C62}" type="slidenum">
              <a:rPr lang="en-US" smtClean="0"/>
              <a:t>6</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270CFA-1B0F-4E82-9DC2-4B6E7DD49C62}" type="slidenum">
              <a:rPr lang="en-US" smtClean="0"/>
              <a:t>7</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Memory issues</a:t>
            </a:r>
            <a:r>
              <a:rPr lang="zh-CN" altLang="en-US" dirty="0"/>
              <a:t>：数据分片</a:t>
            </a:r>
            <a:endParaRPr lang="en-US" altLang="zh-CN" dirty="0"/>
          </a:p>
          <a:p>
            <a:r>
              <a:rPr lang="en-US" altLang="zh-CN" dirty="0" err="1">
                <a:ea typeface="等线"/>
              </a:rPr>
              <a:t>Cpu</a:t>
            </a:r>
            <a:r>
              <a:rPr lang="en-US" altLang="zh-CN" dirty="0">
                <a:ea typeface="等线"/>
              </a:rPr>
              <a:t> issues</a:t>
            </a:r>
            <a:r>
              <a:rPr lang="zh-CN" altLang="en-US" dirty="0">
                <a:ea typeface="等线"/>
              </a:rPr>
              <a:t>：</a:t>
            </a:r>
            <a:endParaRPr lang="en-US" altLang="zh-CN" dirty="0">
              <a:ea typeface="等线"/>
            </a:endParaRPr>
          </a:p>
          <a:p>
            <a:pPr marL="171450" indent="-171450">
              <a:buFontTx/>
              <a:buChar char="-"/>
            </a:pPr>
            <a:r>
              <a:rPr lang="zh-CN" altLang="en-US" dirty="0"/>
              <a:t>串行 </a:t>
            </a:r>
            <a:r>
              <a:rPr lang="en-US" altLang="zh-CN" dirty="0"/>
              <a:t>vs </a:t>
            </a:r>
            <a:r>
              <a:rPr lang="zh-CN" altLang="en-US" dirty="0"/>
              <a:t>并行？</a:t>
            </a:r>
            <a:endParaRPr lang="en-US" altLang="zh-CN" dirty="0"/>
          </a:p>
          <a:p>
            <a:pPr marL="228600" indent="-228600">
              <a:buFontTx/>
              <a:buAutoNum type="arabicPeriod"/>
            </a:pPr>
            <a:r>
              <a:rPr lang="zh-CN" altLang="en-US" dirty="0"/>
              <a:t>假设</a:t>
            </a:r>
            <a:r>
              <a:rPr lang="en-US" altLang="zh-CN" dirty="0"/>
              <a:t>data slice size</a:t>
            </a:r>
            <a:r>
              <a:rPr lang="zh-CN" altLang="en-US" dirty="0"/>
              <a:t>一样</a:t>
            </a:r>
            <a:r>
              <a:rPr lang="en-US" altLang="zh-CN" dirty="0"/>
              <a:t>(</a:t>
            </a:r>
            <a:r>
              <a:rPr lang="zh-CN" altLang="en-US" dirty="0"/>
              <a:t>在</a:t>
            </a:r>
            <a:r>
              <a:rPr lang="en-US" altLang="zh-CN" dirty="0"/>
              <a:t>memory</a:t>
            </a:r>
            <a:r>
              <a:rPr lang="zh-CN" altLang="en-US" dirty="0"/>
              <a:t>能够承受的住的前提下</a:t>
            </a:r>
            <a:r>
              <a:rPr lang="en-US" altLang="zh-CN" dirty="0"/>
              <a:t>)</a:t>
            </a:r>
            <a:r>
              <a:rPr lang="zh-CN" altLang="en-US" dirty="0"/>
              <a:t>，</a:t>
            </a:r>
            <a:r>
              <a:rPr lang="en-US" altLang="zh-CN" dirty="0"/>
              <a:t>parallel</a:t>
            </a:r>
            <a:r>
              <a:rPr lang="zh-CN" altLang="en-US" dirty="0"/>
              <a:t>比</a:t>
            </a:r>
            <a:r>
              <a:rPr lang="en-US" altLang="zh-CN" dirty="0"/>
              <a:t>serial</a:t>
            </a:r>
            <a:r>
              <a:rPr lang="zh-CN" altLang="en-US" dirty="0"/>
              <a:t>可以节省</a:t>
            </a:r>
            <a:r>
              <a:rPr lang="en-US" altLang="zh-CN" dirty="0"/>
              <a:t>n</a:t>
            </a:r>
            <a:r>
              <a:rPr lang="zh-CN" altLang="en-US" dirty="0"/>
              <a:t>倍的</a:t>
            </a:r>
            <a:r>
              <a:rPr lang="en-US" altLang="zh-CN" dirty="0"/>
              <a:t>IO</a:t>
            </a:r>
            <a:r>
              <a:rPr lang="zh-CN" altLang="en-US" dirty="0"/>
              <a:t>时间和数据处理时间</a:t>
            </a:r>
            <a:endParaRPr lang="en-US" altLang="zh-CN" dirty="0"/>
          </a:p>
          <a:p>
            <a:pPr marL="228600" indent="-228600">
              <a:buFontTx/>
              <a:buAutoNum type="arabicPeriod"/>
            </a:pPr>
            <a:r>
              <a:rPr lang="zh-CN" altLang="en-US" dirty="0"/>
              <a:t>假设</a:t>
            </a:r>
            <a:r>
              <a:rPr lang="en-US" altLang="zh-CN" dirty="0"/>
              <a:t>data slice size</a:t>
            </a:r>
            <a:r>
              <a:rPr lang="zh-CN" altLang="en-US" dirty="0"/>
              <a:t>不一样</a:t>
            </a:r>
            <a:r>
              <a:rPr lang="en-US" altLang="zh-CN" dirty="0"/>
              <a:t>(serial</a:t>
            </a:r>
            <a:r>
              <a:rPr lang="zh-CN" altLang="en-US" dirty="0"/>
              <a:t>当然希望一次性读更大的</a:t>
            </a:r>
            <a:r>
              <a:rPr lang="en-US" altLang="zh-CN" dirty="0"/>
              <a:t>size)</a:t>
            </a:r>
            <a:r>
              <a:rPr lang="zh-CN" altLang="en-US" dirty="0"/>
              <a:t>，此时两者的</a:t>
            </a:r>
            <a:r>
              <a:rPr lang="en-US" altLang="zh-CN" dirty="0"/>
              <a:t>IO time</a:t>
            </a:r>
            <a:r>
              <a:rPr lang="zh-CN" altLang="en-US" dirty="0"/>
              <a:t>是相同的，但数据处理时间</a:t>
            </a:r>
            <a:r>
              <a:rPr lang="en-US" altLang="zh-CN" dirty="0"/>
              <a:t>parallel</a:t>
            </a:r>
            <a:r>
              <a:rPr lang="zh-CN" altLang="en-US" dirty="0"/>
              <a:t>是</a:t>
            </a:r>
            <a:r>
              <a:rPr lang="en-US" altLang="zh-CN" dirty="0"/>
              <a:t>serial</a:t>
            </a:r>
            <a:r>
              <a:rPr lang="zh-CN" altLang="en-US" dirty="0"/>
              <a:t>的</a:t>
            </a:r>
            <a:r>
              <a:rPr lang="en-US" altLang="zh-CN" dirty="0"/>
              <a:t>n</a:t>
            </a:r>
            <a:r>
              <a:rPr lang="zh-CN" altLang="en-US" dirty="0"/>
              <a:t>倍</a:t>
            </a:r>
            <a:endParaRPr lang="en-US" altLang="zh-CN" dirty="0"/>
          </a:p>
          <a:p>
            <a:pPr marL="171450" indent="-171450">
              <a:buFontTx/>
              <a:buChar char="-"/>
            </a:pPr>
            <a:r>
              <a:rPr lang="zh-CN" altLang="en-US" dirty="0"/>
              <a:t>同步 </a:t>
            </a:r>
            <a:r>
              <a:rPr lang="en-US" altLang="zh-CN" dirty="0"/>
              <a:t>vs </a:t>
            </a:r>
            <a:r>
              <a:rPr lang="zh-CN" altLang="en-US" dirty="0"/>
              <a:t>异步？</a:t>
            </a:r>
            <a:endParaRPr lang="en-US" altLang="zh-CN" dirty="0"/>
          </a:p>
          <a:p>
            <a:pPr marL="228600" indent="-228600">
              <a:buFontTx/>
              <a:buAutoNum type="arabicPeriod"/>
            </a:pPr>
            <a:r>
              <a:rPr lang="zh-CN" altLang="en-US" dirty="0">
                <a:ea typeface="等线"/>
              </a:rPr>
              <a:t>假设采用同步，并行起了多个线程，该线程的生命周期：</a:t>
            </a:r>
            <a:r>
              <a:rPr lang="en-US" altLang="zh-CN" dirty="0">
                <a:ea typeface="等线"/>
              </a:rPr>
              <a:t>kernel</a:t>
            </a:r>
            <a:r>
              <a:rPr lang="zh-CN" altLang="en-US" dirty="0">
                <a:ea typeface="等线"/>
              </a:rPr>
              <a:t>向</a:t>
            </a:r>
            <a:r>
              <a:rPr lang="en-US" altLang="zh-CN" dirty="0">
                <a:ea typeface="等线"/>
              </a:rPr>
              <a:t>IO</a:t>
            </a:r>
            <a:r>
              <a:rPr lang="zh-CN" altLang="en-US" dirty="0">
                <a:ea typeface="等线"/>
              </a:rPr>
              <a:t>发出请求</a:t>
            </a:r>
            <a:r>
              <a:rPr lang="en-US" altLang="zh-CN" dirty="0">
                <a:ea typeface="等线"/>
              </a:rPr>
              <a:t>-&gt;</a:t>
            </a:r>
            <a:r>
              <a:rPr lang="zh-CN" altLang="en-US" dirty="0">
                <a:ea typeface="等线"/>
              </a:rPr>
              <a:t>等待</a:t>
            </a:r>
            <a:r>
              <a:rPr lang="en-US" altLang="zh-CN" dirty="0">
                <a:ea typeface="等线"/>
              </a:rPr>
              <a:t>IO</a:t>
            </a:r>
            <a:r>
              <a:rPr lang="zh-CN" altLang="en-US" dirty="0">
                <a:ea typeface="等线"/>
              </a:rPr>
              <a:t>，此时</a:t>
            </a:r>
            <a:r>
              <a:rPr lang="en-US" altLang="zh-CN" dirty="0">
                <a:ea typeface="等线"/>
              </a:rPr>
              <a:t>CPU</a:t>
            </a:r>
            <a:r>
              <a:rPr lang="zh-CN" altLang="en-US" dirty="0">
                <a:ea typeface="等线"/>
              </a:rPr>
              <a:t>阻塞在</a:t>
            </a:r>
            <a:r>
              <a:rPr lang="en-US" altLang="zh-CN" dirty="0">
                <a:ea typeface="等线"/>
              </a:rPr>
              <a:t>IO</a:t>
            </a:r>
            <a:r>
              <a:rPr lang="zh-CN" altLang="en-US" dirty="0">
                <a:ea typeface="等线"/>
              </a:rPr>
              <a:t>处，一直处于空转状态（</a:t>
            </a:r>
            <a:r>
              <a:rPr lang="en-US" altLang="zh-CN" dirty="0" err="1">
                <a:ea typeface="等线"/>
              </a:rPr>
              <a:t>cpu</a:t>
            </a:r>
            <a:r>
              <a:rPr lang="zh-CN" altLang="en-US" dirty="0">
                <a:ea typeface="等线"/>
              </a:rPr>
              <a:t>调度没有那么智能，对同步线程来说，给定时间片就一定要用完，而</a:t>
            </a:r>
            <a:r>
              <a:rPr lang="en-US" altLang="zh-CN" dirty="0">
                <a:ea typeface="等线"/>
              </a:rPr>
              <a:t>IO</a:t>
            </a:r>
            <a:r>
              <a:rPr lang="zh-CN" altLang="en-US" dirty="0">
                <a:ea typeface="等线"/>
              </a:rPr>
              <a:t>未返回之前线程又没有其他事情可以做，只能空转阻塞）</a:t>
            </a:r>
            <a:endParaRPr lang="en-US" altLang="zh-CN" dirty="0">
              <a:ea typeface="等线"/>
            </a:endParaRPr>
          </a:p>
          <a:p>
            <a:pPr marL="228600" indent="-228600">
              <a:buFontTx/>
              <a:buAutoNum type="arabicPeriod"/>
            </a:pPr>
            <a:r>
              <a:rPr lang="zh-CN" altLang="en-US" dirty="0">
                <a:ea typeface="等线"/>
              </a:rPr>
              <a:t>假设使用异步，某个线程进入</a:t>
            </a:r>
            <a:r>
              <a:rPr lang="en-US" altLang="zh-CN" dirty="0">
                <a:ea typeface="等线"/>
              </a:rPr>
              <a:t>kernel</a:t>
            </a:r>
            <a:r>
              <a:rPr lang="zh-CN" altLang="en-US" dirty="0">
                <a:ea typeface="等线"/>
              </a:rPr>
              <a:t>，发出一个“我要取数据”的</a:t>
            </a:r>
            <a:r>
              <a:rPr lang="en-US" altLang="zh-CN" dirty="0">
                <a:ea typeface="等线"/>
              </a:rPr>
              <a:t>IO</a:t>
            </a:r>
            <a:r>
              <a:rPr lang="zh-CN" altLang="en-US" dirty="0">
                <a:ea typeface="等线"/>
              </a:rPr>
              <a:t>请求后，直接返回，此时</a:t>
            </a:r>
            <a:r>
              <a:rPr lang="en-US" altLang="zh-CN" dirty="0" err="1">
                <a:ea typeface="等线"/>
              </a:rPr>
              <a:t>cpu</a:t>
            </a:r>
            <a:r>
              <a:rPr lang="zh-CN" altLang="en-US" dirty="0">
                <a:ea typeface="等线"/>
              </a:rPr>
              <a:t>资源会被直接释放给有任务的线程，而不会给那个等待</a:t>
            </a:r>
            <a:r>
              <a:rPr lang="en-US" altLang="zh-CN" dirty="0">
                <a:ea typeface="等线"/>
              </a:rPr>
              <a:t>io</a:t>
            </a:r>
            <a:r>
              <a:rPr lang="zh-CN" altLang="en-US" dirty="0">
                <a:ea typeface="等线"/>
              </a:rPr>
              <a:t>的线程，那等待</a:t>
            </a:r>
            <a:r>
              <a:rPr lang="en-US" altLang="zh-CN" dirty="0">
                <a:ea typeface="等线"/>
              </a:rPr>
              <a:t>io</a:t>
            </a:r>
            <a:r>
              <a:rPr lang="zh-CN" altLang="en-US" dirty="0">
                <a:ea typeface="等线"/>
              </a:rPr>
              <a:t>的线程什么时候被唤醒呢？当数据到达</a:t>
            </a:r>
            <a:r>
              <a:rPr lang="en-US" altLang="zh-CN" dirty="0">
                <a:ea typeface="等线"/>
              </a:rPr>
              <a:t>IO</a:t>
            </a:r>
            <a:r>
              <a:rPr lang="zh-CN" altLang="en-US" dirty="0">
                <a:ea typeface="等线"/>
              </a:rPr>
              <a:t>时（比如网口），注意此时还没必要唤醒线程，</a:t>
            </a:r>
            <a:r>
              <a:rPr lang="en-US" altLang="zh-CN" dirty="0">
                <a:ea typeface="等线"/>
              </a:rPr>
              <a:t>DMA</a:t>
            </a:r>
            <a:r>
              <a:rPr lang="zh-CN" altLang="en-US" dirty="0">
                <a:ea typeface="等线"/>
              </a:rPr>
              <a:t>会帮你去做数据从</a:t>
            </a:r>
            <a:r>
              <a:rPr lang="en-US" altLang="zh-CN" dirty="0">
                <a:ea typeface="等线"/>
              </a:rPr>
              <a:t>io buffer</a:t>
            </a:r>
            <a:r>
              <a:rPr lang="zh-CN" altLang="en-US" dirty="0">
                <a:ea typeface="等线"/>
              </a:rPr>
              <a:t>到内存空间的搬运操作，当这个搬运完成时，</a:t>
            </a:r>
            <a:r>
              <a:rPr lang="en-US" altLang="zh-CN" dirty="0">
                <a:ea typeface="等线"/>
              </a:rPr>
              <a:t>kernel</a:t>
            </a:r>
            <a:r>
              <a:rPr lang="zh-CN" altLang="en-US" dirty="0">
                <a:ea typeface="等线"/>
              </a:rPr>
              <a:t>会触发一个中断，此时把等待</a:t>
            </a:r>
            <a:r>
              <a:rPr lang="en-US" altLang="zh-CN" dirty="0">
                <a:ea typeface="等线"/>
              </a:rPr>
              <a:t>io</a:t>
            </a:r>
            <a:r>
              <a:rPr lang="zh-CN" altLang="en-US" dirty="0">
                <a:ea typeface="等线"/>
              </a:rPr>
              <a:t>的线程放入等待队列，准备开始运行</a:t>
            </a:r>
            <a:endParaRPr lang="en-US" altLang="zh-CN" dirty="0">
              <a:ea typeface="等线"/>
            </a:endParaRPr>
          </a:p>
          <a:p>
            <a:pPr marL="228600" indent="-228600">
              <a:buFontTx/>
              <a:buAutoNum type="arabicPeriod"/>
            </a:pPr>
            <a:r>
              <a:rPr lang="zh-CN" altLang="en-US" dirty="0">
                <a:ea typeface="等线"/>
              </a:rPr>
              <a:t>可以看到，使用异步不会出现某个核空耗在一整个等待</a:t>
            </a:r>
            <a:r>
              <a:rPr lang="en-US" altLang="zh-CN" dirty="0">
                <a:ea typeface="等线"/>
              </a:rPr>
              <a:t>IO</a:t>
            </a:r>
            <a:r>
              <a:rPr lang="zh-CN" altLang="en-US" dirty="0">
                <a:ea typeface="等线"/>
              </a:rPr>
              <a:t>的时间上，而是将该核的</a:t>
            </a:r>
            <a:r>
              <a:rPr lang="en-US" altLang="zh-CN" dirty="0" err="1">
                <a:ea typeface="等线"/>
              </a:rPr>
              <a:t>cpu</a:t>
            </a:r>
            <a:r>
              <a:rPr lang="zh-CN" altLang="en-US" dirty="0">
                <a:ea typeface="等线"/>
              </a:rPr>
              <a:t>资源交给其他有运行任务需求的线程，这样效率显然会高一些；那么问题来了，这个其他有运行需求的线程是什么呢？理论上发出读取数据请求的线程运行内容都差不多，他们差不多会在同一时刻释放</a:t>
            </a:r>
            <a:r>
              <a:rPr lang="en-US" altLang="zh-CN" dirty="0" err="1">
                <a:ea typeface="等线"/>
              </a:rPr>
              <a:t>cpu</a:t>
            </a:r>
            <a:r>
              <a:rPr lang="zh-CN" altLang="en-US" dirty="0">
                <a:ea typeface="等线"/>
              </a:rPr>
              <a:t>资源，而除了这批线程，好像只剩下</a:t>
            </a:r>
            <a:r>
              <a:rPr lang="en-US" altLang="zh-CN" dirty="0">
                <a:ea typeface="等线"/>
              </a:rPr>
              <a:t>main</a:t>
            </a:r>
            <a:r>
              <a:rPr lang="zh-CN" altLang="en-US" dirty="0">
                <a:ea typeface="等线"/>
              </a:rPr>
              <a:t>线程了，然而</a:t>
            </a:r>
            <a:r>
              <a:rPr lang="en-US" altLang="zh-CN" dirty="0">
                <a:ea typeface="等线"/>
              </a:rPr>
              <a:t>main</a:t>
            </a:r>
            <a:r>
              <a:rPr lang="zh-CN" altLang="en-US" dirty="0">
                <a:ea typeface="等线"/>
              </a:rPr>
              <a:t>线程本身又是阻塞在这些线程上的，</a:t>
            </a:r>
            <a:r>
              <a:rPr lang="en-US" altLang="zh-CN" dirty="0" err="1">
                <a:ea typeface="等线"/>
              </a:rPr>
              <a:t>emmm</a:t>
            </a:r>
            <a:r>
              <a:rPr lang="zh-CN" altLang="en-US" dirty="0">
                <a:ea typeface="等线"/>
              </a:rPr>
              <a:t>，这个节省出来的</a:t>
            </a:r>
            <a:r>
              <a:rPr lang="en-US" altLang="zh-CN" dirty="0" err="1">
                <a:ea typeface="等线"/>
              </a:rPr>
              <a:t>cpu</a:t>
            </a:r>
            <a:r>
              <a:rPr lang="zh-CN" altLang="en-US" dirty="0">
                <a:ea typeface="等线"/>
              </a:rPr>
              <a:t>资源好像没人用啊 </a:t>
            </a:r>
            <a:r>
              <a:rPr lang="en-US" altLang="zh-CN" dirty="0">
                <a:ea typeface="等线"/>
              </a:rPr>
              <a:t>=&gt; </a:t>
            </a:r>
            <a:r>
              <a:rPr lang="zh-CN" altLang="en-US" dirty="0">
                <a:ea typeface="等线"/>
              </a:rPr>
              <a:t>实际上可以拆分成</a:t>
            </a:r>
            <a:r>
              <a:rPr lang="en-US" altLang="zh-CN" dirty="0">
                <a:ea typeface="等线"/>
              </a:rPr>
              <a:t>reader</a:t>
            </a:r>
            <a:r>
              <a:rPr lang="zh-CN" altLang="en-US" dirty="0">
                <a:ea typeface="等线"/>
              </a:rPr>
              <a:t>和</a:t>
            </a:r>
            <a:r>
              <a:rPr lang="en-US" altLang="zh-CN" dirty="0">
                <a:ea typeface="等线"/>
              </a:rPr>
              <a:t>writer</a:t>
            </a:r>
            <a:r>
              <a:rPr lang="zh-CN" altLang="en-US" dirty="0">
                <a:ea typeface="等线"/>
              </a:rPr>
              <a:t>，我们没必要把读取数据写数据放在同一个线程里做，这样太耦合了；理论上我们的</a:t>
            </a:r>
            <a:r>
              <a:rPr lang="en-US" altLang="zh-CN" dirty="0">
                <a:ea typeface="等线"/>
              </a:rPr>
              <a:t>data source</a:t>
            </a:r>
            <a:r>
              <a:rPr lang="zh-CN" altLang="en-US" dirty="0">
                <a:ea typeface="等线"/>
              </a:rPr>
              <a:t>和</a:t>
            </a:r>
            <a:r>
              <a:rPr lang="en-US" altLang="zh-CN" dirty="0">
                <a:ea typeface="等线"/>
              </a:rPr>
              <a:t>data target</a:t>
            </a:r>
            <a:r>
              <a:rPr lang="zh-CN" altLang="en-US" dirty="0">
                <a:ea typeface="等线"/>
              </a:rPr>
              <a:t>是会变的，之前所说的</a:t>
            </a:r>
            <a:r>
              <a:rPr lang="en-US" altLang="zh-CN" dirty="0">
                <a:ea typeface="等线"/>
              </a:rPr>
              <a:t>reader</a:t>
            </a:r>
            <a:r>
              <a:rPr lang="zh-CN" altLang="en-US" dirty="0">
                <a:ea typeface="等线"/>
              </a:rPr>
              <a:t>插件和</a:t>
            </a:r>
            <a:r>
              <a:rPr lang="en-US" altLang="zh-CN" dirty="0">
                <a:ea typeface="等线"/>
              </a:rPr>
              <a:t>writer</a:t>
            </a:r>
            <a:r>
              <a:rPr lang="zh-CN" altLang="en-US" dirty="0">
                <a:ea typeface="等线"/>
              </a:rPr>
              <a:t>插件本身的逻辑又是独立的，我们完全可以将读和写放在两个完全独立的线程里去做，那这两种线程怎么进行数据交互呢？消息队列</a:t>
            </a:r>
            <a:r>
              <a:rPr lang="en-US" altLang="zh-CN" dirty="0">
                <a:ea typeface="等线"/>
              </a:rPr>
              <a:t>--channel</a:t>
            </a:r>
            <a:endParaRPr lang="en-US" altLang="zh-CN" dirty="0">
              <a:ea typeface="等线"/>
              <a:cs typeface="Calibri"/>
            </a:endParaRPr>
          </a:p>
        </p:txBody>
      </p:sp>
      <p:sp>
        <p:nvSpPr>
          <p:cNvPr id="4" name="Slide Number Placeholder 3"/>
          <p:cNvSpPr>
            <a:spLocks noGrp="1"/>
          </p:cNvSpPr>
          <p:nvPr>
            <p:ph type="sldNum" sz="quarter" idx="5"/>
          </p:nvPr>
        </p:nvSpPr>
        <p:spPr/>
        <p:txBody>
          <a:bodyPr/>
          <a:lstStyle/>
          <a:p>
            <a:fld id="{96270CFA-1B0F-4E82-9DC2-4B6E7DD49C62}" type="slidenum">
              <a:rPr lang="en-US" smtClean="0"/>
              <a:t>8</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详细说说</a:t>
            </a:r>
            <a:r>
              <a:rPr lang="en-US" altLang="zh-CN" dirty="0"/>
              <a:t>channel</a:t>
            </a:r>
            <a:r>
              <a:rPr lang="zh-CN" altLang="en-US" dirty="0"/>
              <a:t>的设计：</a:t>
            </a:r>
            <a:endParaRPr lang="en-US" altLang="zh-CN" dirty="0"/>
          </a:p>
          <a:p>
            <a:pPr marL="228600" indent="-228600">
              <a:buAutoNum type="arabicPeriod"/>
            </a:pPr>
            <a:r>
              <a:rPr lang="zh-CN" altLang="en-US" dirty="0">
                <a:ea typeface="等线"/>
              </a:rPr>
              <a:t>借鉴了消息队列的思想，使</a:t>
            </a:r>
            <a:r>
              <a:rPr lang="en-US" altLang="zh-CN" dirty="0">
                <a:ea typeface="等线"/>
              </a:rPr>
              <a:t>reader</a:t>
            </a:r>
            <a:r>
              <a:rPr lang="zh-CN" altLang="en-US" dirty="0">
                <a:ea typeface="等线"/>
              </a:rPr>
              <a:t>和</a:t>
            </a:r>
            <a:r>
              <a:rPr lang="en-US" altLang="zh-CN" dirty="0">
                <a:ea typeface="等线"/>
              </a:rPr>
              <a:t>writer</a:t>
            </a:r>
            <a:r>
              <a:rPr lang="zh-CN" altLang="en-US" dirty="0">
                <a:ea typeface="等线"/>
              </a:rPr>
              <a:t>解耦，分别充当生产者和消费者的角色，它们做的事情逻辑上是不相关的，生产者只需要从</a:t>
            </a:r>
            <a:r>
              <a:rPr lang="en-US" altLang="zh-CN" dirty="0">
                <a:ea typeface="等线"/>
              </a:rPr>
              <a:t>source data</a:t>
            </a:r>
            <a:r>
              <a:rPr lang="zh-CN" altLang="en-US" dirty="0">
                <a:ea typeface="等线"/>
              </a:rPr>
              <a:t>中读取数据并解析成对象</a:t>
            </a:r>
            <a:r>
              <a:rPr lang="en-US" altLang="zh-CN" dirty="0">
                <a:ea typeface="等线"/>
              </a:rPr>
              <a:t>list</a:t>
            </a:r>
            <a:r>
              <a:rPr lang="zh-CN" altLang="en-US" dirty="0">
                <a:ea typeface="等线"/>
              </a:rPr>
              <a:t>，而消费者则是拿到这些对象再进行进一步业务逻辑上的处理，最终写入</a:t>
            </a:r>
            <a:r>
              <a:rPr lang="en-US" altLang="zh-CN" dirty="0">
                <a:ea typeface="等线"/>
              </a:rPr>
              <a:t>target data</a:t>
            </a:r>
            <a:r>
              <a:rPr lang="zh-CN" altLang="en-US" dirty="0">
                <a:ea typeface="等线"/>
              </a:rPr>
              <a:t>中</a:t>
            </a:r>
            <a:endParaRPr lang="zh-CN" altLang="en-US" dirty="0">
              <a:ea typeface="等线"/>
              <a:cs typeface="Calibri"/>
            </a:endParaRPr>
          </a:p>
          <a:p>
            <a:pPr marL="228600" indent="-228600">
              <a:buAutoNum type="arabicPeriod"/>
            </a:pPr>
            <a:r>
              <a:rPr lang="zh-CN" dirty="0">
                <a:ea typeface="等线"/>
              </a:rPr>
              <a:t>作为</a:t>
            </a:r>
            <a:r>
              <a:rPr lang="en-US" altLang="zh-CN" dirty="0" err="1">
                <a:ea typeface="等线"/>
              </a:rPr>
              <a:t>channel，我们可以</a:t>
            </a:r>
            <a:r>
              <a:rPr lang="zh-CN" dirty="0">
                <a:ea typeface="等线"/>
              </a:rPr>
              <a:t>通过控制</a:t>
            </a:r>
            <a:r>
              <a:rPr lang="zh-CN" altLang="en-US" dirty="0">
                <a:ea typeface="等线"/>
              </a:rPr>
              <a:t>它的</a:t>
            </a:r>
            <a:r>
              <a:rPr lang="zh-CN" dirty="0">
                <a:ea typeface="等线"/>
              </a:rPr>
              <a:t>限制容量，</a:t>
            </a:r>
            <a:r>
              <a:rPr lang="zh-CN" altLang="en-US" dirty="0">
                <a:ea typeface="等线"/>
              </a:rPr>
              <a:t>从而</a:t>
            </a:r>
            <a:r>
              <a:rPr lang="zh-CN" dirty="0">
                <a:ea typeface="等线"/>
              </a:rPr>
              <a:t>达到控制内存占用的目的</a:t>
            </a:r>
            <a:endParaRPr lang="zh-CN" dirty="0">
              <a:ea typeface="等线"/>
              <a:cs typeface="Calibri"/>
            </a:endParaRPr>
          </a:p>
          <a:p>
            <a:pPr marL="228600" indent="-228600">
              <a:buAutoNum type="arabicPeriod"/>
            </a:pPr>
            <a:r>
              <a:rPr lang="zh-CN" altLang="en-US" dirty="0"/>
              <a:t>作为</a:t>
            </a:r>
            <a:r>
              <a:rPr lang="zh-CN" dirty="0"/>
              <a:t>出</a:t>
            </a:r>
            <a:r>
              <a:rPr lang="en-US" altLang="zh-CN" dirty="0"/>
              <a:t>reader</a:t>
            </a:r>
            <a:r>
              <a:rPr lang="zh-CN" dirty="0"/>
              <a:t>和</a:t>
            </a:r>
            <a:r>
              <a:rPr lang="en-US" altLang="zh-CN" dirty="0"/>
              <a:t>writer</a:t>
            </a:r>
            <a:r>
              <a:rPr lang="zh-CN" altLang="en-US" dirty="0"/>
              <a:t>，</a:t>
            </a:r>
            <a:r>
              <a:rPr lang="zh-CN" dirty="0"/>
              <a:t>插件化，抽象给开发者实现，其余内容由框架完成，实现代码复用</a:t>
            </a:r>
            <a:endParaRPr lang="zh-CN" altLang="en-US" dirty="0">
              <a:ea typeface="等线"/>
            </a:endParaRPr>
          </a:p>
          <a:p>
            <a:pPr marL="228600" indent="-228600">
              <a:buAutoNum type="arabicPeriod"/>
            </a:pPr>
            <a:r>
              <a:rPr lang="zh-CN" altLang="en-US" dirty="0"/>
              <a:t>生产者和消费者单次任务花费的时间明显是不相等的，不必要让读和写这两件事情绑定在同一个线程上，</a:t>
            </a:r>
            <a:r>
              <a:rPr lang="en-US" altLang="zh-CN" dirty="0"/>
              <a:t>channel</a:t>
            </a:r>
            <a:r>
              <a:rPr lang="zh-CN" altLang="en-US" dirty="0"/>
              <a:t>对</a:t>
            </a:r>
            <a:r>
              <a:rPr lang="en-US" altLang="zh-CN" dirty="0"/>
              <a:t>reader</a:t>
            </a:r>
            <a:r>
              <a:rPr lang="zh-CN" altLang="en-US" dirty="0"/>
              <a:t>和</a:t>
            </a:r>
            <a:r>
              <a:rPr lang="en-US" altLang="zh-CN" dirty="0"/>
              <a:t>writer</a:t>
            </a:r>
            <a:r>
              <a:rPr lang="zh-CN" altLang="en-US" dirty="0"/>
              <a:t>隔离，我们就可以分别控制</a:t>
            </a:r>
            <a:r>
              <a:rPr lang="en-US" altLang="zh-CN" dirty="0"/>
              <a:t>reader</a:t>
            </a:r>
            <a:r>
              <a:rPr lang="zh-CN" altLang="en-US" dirty="0"/>
              <a:t>线程和</a:t>
            </a:r>
            <a:r>
              <a:rPr lang="en-US" altLang="zh-CN" dirty="0"/>
              <a:t>writer</a:t>
            </a:r>
            <a:r>
              <a:rPr lang="zh-CN" altLang="en-US" dirty="0"/>
              <a:t>线程的数量，如果写线程执行的更快，就设置地少一点，这样更加灵活、节省资源</a:t>
            </a:r>
            <a:endParaRPr lang="en-US" altLang="zh-CN" dirty="0"/>
          </a:p>
          <a:p>
            <a:pPr marL="228600" indent="-228600">
              <a:buAutoNum type="arabicPeriod"/>
            </a:pPr>
            <a:r>
              <a:rPr lang="zh-CN" altLang="en-US" dirty="0"/>
              <a:t>注：</a:t>
            </a:r>
            <a:r>
              <a:rPr lang="en-US" altLang="zh-CN" dirty="0"/>
              <a:t>channel</a:t>
            </a:r>
            <a:r>
              <a:rPr lang="zh-CN" altLang="en-US" dirty="0"/>
              <a:t>传输的基本单元是</a:t>
            </a:r>
            <a:r>
              <a:rPr lang="en-US" altLang="zh-CN" dirty="0"/>
              <a:t>list</a:t>
            </a:r>
            <a:r>
              <a:rPr lang="zh-CN" altLang="en-US" dirty="0"/>
              <a:t>而不是</a:t>
            </a:r>
            <a:r>
              <a:rPr lang="en-US" altLang="zh-CN" dirty="0"/>
              <a:t>object</a:t>
            </a:r>
            <a:r>
              <a:rPr lang="zh-CN" altLang="en-US" dirty="0"/>
              <a:t>，保证每个消费者既不做太多的事情，也不做太少的事情（频繁的上下文切换耗费时间）</a:t>
            </a:r>
            <a:endParaRPr lang="en-US" altLang="zh-CN" dirty="0"/>
          </a:p>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96270CFA-1B0F-4E82-9DC2-4B6E7DD49C62}" type="slidenum">
              <a:rPr lang="en-US" smtClean="0"/>
              <a:t>9</a:t>
            </a:fld>
            <a:endParaRPr lang="en-US"/>
          </a:p>
        </p:txBody>
      </p:sp>
    </p:spTree>
    <p:extLst>
      <p:ext uri="{BB962C8B-B14F-4D97-AF65-F5344CB8AC3E}">
        <p14:creationId xmlns:p14="http://schemas.microsoft.com/office/powerpoint/2010/main" val="2787185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前面讲的是整个框架大致的设计方案选型 </a:t>
            </a:r>
            <a:r>
              <a:rPr lang="en-US" altLang="zh-CN" dirty="0"/>
              <a:t>– </a:t>
            </a:r>
            <a:r>
              <a:rPr lang="zh-CN" altLang="en-US" dirty="0"/>
              <a:t>已经敲定了使用并行</a:t>
            </a:r>
            <a:r>
              <a:rPr lang="en-US" altLang="zh-CN" dirty="0"/>
              <a:t>+</a:t>
            </a:r>
            <a:r>
              <a:rPr lang="zh-CN" altLang="en-US" dirty="0"/>
              <a:t>异步的方案，接下来就来聊聊具体怎么去利用</a:t>
            </a:r>
            <a:r>
              <a:rPr lang="en-US" altLang="zh-CN" dirty="0"/>
              <a:t>C#</a:t>
            </a:r>
            <a:r>
              <a:rPr lang="zh-CN" altLang="en-US" dirty="0"/>
              <a:t>的特性去搭建线程模型</a:t>
            </a:r>
            <a:endParaRPr lang="en-US" altLang="zh-CN" dirty="0"/>
          </a:p>
          <a:p>
            <a:pPr marL="0" indent="0">
              <a:buNone/>
            </a:pPr>
            <a:r>
              <a:rPr lang="en-US" altLang="zh-CN" dirty="0"/>
              <a:t>Task</a:t>
            </a:r>
            <a:r>
              <a:rPr lang="zh-CN" altLang="en-US" dirty="0"/>
              <a:t>特性：线程什么时候完成、获得返回值、选择性取消运行，和异步天然的兼容</a:t>
            </a:r>
            <a:endParaRPr lang="en-US" altLang="zh-CN" dirty="0"/>
          </a:p>
        </p:txBody>
      </p:sp>
      <p:sp>
        <p:nvSpPr>
          <p:cNvPr id="4" name="Slide Number Placeholder 3"/>
          <p:cNvSpPr>
            <a:spLocks noGrp="1"/>
          </p:cNvSpPr>
          <p:nvPr>
            <p:ph type="sldNum" sz="quarter" idx="5"/>
          </p:nvPr>
        </p:nvSpPr>
        <p:spPr/>
        <p:txBody>
          <a:bodyPr/>
          <a:lstStyle/>
          <a:p>
            <a:fld id="{96270CFA-1B0F-4E82-9DC2-4B6E7DD49C62}" type="slidenum">
              <a:rPr lang="en-US" smtClean="0"/>
              <a:t>10</a:t>
            </a:fld>
            <a:endParaRPr lang="en-US"/>
          </a:p>
        </p:txBody>
      </p:sp>
    </p:spTree>
    <p:extLst>
      <p:ext uri="{BB962C8B-B14F-4D97-AF65-F5344CB8AC3E}">
        <p14:creationId xmlns:p14="http://schemas.microsoft.com/office/powerpoint/2010/main" val="2787185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35B4-0C0C-4165-BA36-EF3A31527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DAAC31-1483-47FA-8DC0-CCC055549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19B538-6D95-4150-B6D1-5F32E22BA8D5}"/>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5" name="Footer Placeholder 4">
            <a:extLst>
              <a:ext uri="{FF2B5EF4-FFF2-40B4-BE49-F238E27FC236}">
                <a16:creationId xmlns:a16="http://schemas.microsoft.com/office/drawing/2014/main" id="{E47DB73E-F875-4720-A3C8-F21770B99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79457-D101-4F9B-80CA-3A0F583B49BA}"/>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294637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45C3-363F-42C1-87C4-97BFA8B7C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2FE705-50F6-471F-BC1C-8E55A46A81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EE408-0D05-4E06-B273-AABF62399E38}"/>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5" name="Footer Placeholder 4">
            <a:extLst>
              <a:ext uri="{FF2B5EF4-FFF2-40B4-BE49-F238E27FC236}">
                <a16:creationId xmlns:a16="http://schemas.microsoft.com/office/drawing/2014/main" id="{09540091-A9CB-44D8-8CA1-27E02051A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D5922-B24F-41A0-B075-EE1A87121BB1}"/>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173032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893CE-A614-400A-B797-06B9DFAB8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FF0EA9-2814-406D-BC03-C343E4FF7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CA47C-CF40-4BC2-B0E1-3E5C613C3670}"/>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5" name="Footer Placeholder 4">
            <a:extLst>
              <a:ext uri="{FF2B5EF4-FFF2-40B4-BE49-F238E27FC236}">
                <a16:creationId xmlns:a16="http://schemas.microsoft.com/office/drawing/2014/main" id="{C29B5B26-E3B2-40BE-8282-3C6606614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E6BA6-A7DF-4A5A-BBDC-8DDA032B62C1}"/>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5610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2D85-8D3E-49AC-AA96-067B3F9ED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7C9F4-2ABE-48C9-A791-F3B5A98E9B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6728F-7F27-4AC7-809D-28EAAEFBB813}"/>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5" name="Footer Placeholder 4">
            <a:extLst>
              <a:ext uri="{FF2B5EF4-FFF2-40B4-BE49-F238E27FC236}">
                <a16:creationId xmlns:a16="http://schemas.microsoft.com/office/drawing/2014/main" id="{57D7CEE7-6422-4A7E-9DB1-1A9FFAC4D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B5F2E-6B2A-4DF7-89B3-9E76DA1FA536}"/>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285700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6AE4-5723-4B07-A620-26E15B3C4C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0222E8-F8E9-43FB-8BB7-E85F0D0CE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C6EFAC-F2D1-4B86-929C-88234456A255}"/>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5" name="Footer Placeholder 4">
            <a:extLst>
              <a:ext uri="{FF2B5EF4-FFF2-40B4-BE49-F238E27FC236}">
                <a16:creationId xmlns:a16="http://schemas.microsoft.com/office/drawing/2014/main" id="{88F5C003-5A65-4B30-88C2-4302E80C5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D4737-1F0E-4651-909B-50B4098F2E53}"/>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97372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7CFB-0ADF-40B4-91A1-300A9281E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DA1E68-7A3C-4549-A29F-FD396EABD6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7DF854-95A2-4B6C-894E-99D0F99A6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39304-4C33-4FFB-8B56-49C3667BDCD5}"/>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6" name="Footer Placeholder 5">
            <a:extLst>
              <a:ext uri="{FF2B5EF4-FFF2-40B4-BE49-F238E27FC236}">
                <a16:creationId xmlns:a16="http://schemas.microsoft.com/office/drawing/2014/main" id="{B0F9726C-92F2-4F81-9AB3-231F8A169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B79EE-660D-4CBA-8B1B-70A3182D285E}"/>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55399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02C9-2D2A-4B2F-9DB3-45052601A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95032D-A831-4677-9DB7-ED70B12404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C05CE-8B0D-4581-98C2-728A5E961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59DC-CDD9-4CCF-A53E-22C2FAC76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71AA3F-27FE-4EA0-BC02-110B30B8F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5392A-FCBF-4D20-8337-EFD5A6F6E37A}"/>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8" name="Footer Placeholder 7">
            <a:extLst>
              <a:ext uri="{FF2B5EF4-FFF2-40B4-BE49-F238E27FC236}">
                <a16:creationId xmlns:a16="http://schemas.microsoft.com/office/drawing/2014/main" id="{B29ABECA-3E15-4882-AC99-07715040E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A85A16-FEB7-41A8-8880-8FFF73B0B436}"/>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181562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C404-698A-4FEC-98A3-C81281F963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21D67B-5FE3-48A7-B6C0-6E2518B8556E}"/>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4" name="Footer Placeholder 3">
            <a:extLst>
              <a:ext uri="{FF2B5EF4-FFF2-40B4-BE49-F238E27FC236}">
                <a16:creationId xmlns:a16="http://schemas.microsoft.com/office/drawing/2014/main" id="{14365FF1-3EE1-4044-B5BD-14C7BE3B6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8BF9E0-CA06-441A-B8DE-23689339C503}"/>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316858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A2A87-9168-4107-8E53-2192C171B38D}"/>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3" name="Footer Placeholder 2">
            <a:extLst>
              <a:ext uri="{FF2B5EF4-FFF2-40B4-BE49-F238E27FC236}">
                <a16:creationId xmlns:a16="http://schemas.microsoft.com/office/drawing/2014/main" id="{CC25702D-49AC-4D31-AFE3-23C09A5AE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31FFD1-D124-428D-ABED-AEA57A085DC4}"/>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26700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6C88-A787-43F1-A2FB-A18AC4726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45062-EEC5-4144-8EBD-9B08D7B0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AEBF7E-FBC0-4F91-AAA1-34B160780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02712-8FA2-45CD-B18E-3DE4F0D1BBAB}"/>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6" name="Footer Placeholder 5">
            <a:extLst>
              <a:ext uri="{FF2B5EF4-FFF2-40B4-BE49-F238E27FC236}">
                <a16:creationId xmlns:a16="http://schemas.microsoft.com/office/drawing/2014/main" id="{9DE5A020-4295-469F-9360-3834EDE52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EDD14-5069-4951-9215-F434770758BC}"/>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98131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E9D9-2AC3-4FCE-8536-467BA3FED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9CA9B5-D244-4602-BD5A-38A8C7B35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00AC1-5B04-435F-A1CD-654C8AEC9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5EB3D-59C1-4967-AE03-EAB2812BFAEC}"/>
              </a:ext>
            </a:extLst>
          </p:cNvPr>
          <p:cNvSpPr>
            <a:spLocks noGrp="1"/>
          </p:cNvSpPr>
          <p:nvPr>
            <p:ph type="dt" sz="half" idx="10"/>
          </p:nvPr>
        </p:nvSpPr>
        <p:spPr/>
        <p:txBody>
          <a:bodyPr/>
          <a:lstStyle/>
          <a:p>
            <a:fld id="{463BCF9B-C0AD-40A4-8665-E56898F01E5C}" type="datetimeFigureOut">
              <a:rPr lang="en-US" smtClean="0"/>
              <a:t>10/11/2021</a:t>
            </a:fld>
            <a:endParaRPr lang="en-US"/>
          </a:p>
        </p:txBody>
      </p:sp>
      <p:sp>
        <p:nvSpPr>
          <p:cNvPr id="6" name="Footer Placeholder 5">
            <a:extLst>
              <a:ext uri="{FF2B5EF4-FFF2-40B4-BE49-F238E27FC236}">
                <a16:creationId xmlns:a16="http://schemas.microsoft.com/office/drawing/2014/main" id="{5650B7E7-0CDF-4651-BABE-1BCAB6DEC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F96F4-8F28-49C1-95CC-DF285DCAD648}"/>
              </a:ext>
            </a:extLst>
          </p:cNvPr>
          <p:cNvSpPr>
            <a:spLocks noGrp="1"/>
          </p:cNvSpPr>
          <p:nvPr>
            <p:ph type="sldNum" sz="quarter" idx="12"/>
          </p:nvPr>
        </p:nvSpPr>
        <p:spPr/>
        <p:txBody>
          <a:bodyPr/>
          <a:lstStyle/>
          <a:p>
            <a:fld id="{EA8FC698-9BFB-407D-880F-04484836C670}" type="slidenum">
              <a:rPr lang="en-US" smtClean="0"/>
              <a:t>‹#›</a:t>
            </a:fld>
            <a:endParaRPr lang="en-US"/>
          </a:p>
        </p:txBody>
      </p:sp>
    </p:spTree>
    <p:extLst>
      <p:ext uri="{BB962C8B-B14F-4D97-AF65-F5344CB8AC3E}">
        <p14:creationId xmlns:p14="http://schemas.microsoft.com/office/powerpoint/2010/main" val="385276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162B9-ADDE-4BCB-8156-8FDC356AF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3F361-76B1-44D6-ADA2-A39C2B24D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CC99F-ED3C-475C-9B1B-5DD608076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BCF9B-C0AD-40A4-8665-E56898F01E5C}" type="datetimeFigureOut">
              <a:rPr lang="en-US" smtClean="0"/>
              <a:t>10/11/2021</a:t>
            </a:fld>
            <a:endParaRPr lang="en-US"/>
          </a:p>
        </p:txBody>
      </p:sp>
      <p:sp>
        <p:nvSpPr>
          <p:cNvPr id="5" name="Footer Placeholder 4">
            <a:extLst>
              <a:ext uri="{FF2B5EF4-FFF2-40B4-BE49-F238E27FC236}">
                <a16:creationId xmlns:a16="http://schemas.microsoft.com/office/drawing/2014/main" id="{DDC0FF56-F324-468F-B754-C4E08B122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5BAB6D-B3DA-4669-9CCB-4F0F821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FC698-9BFB-407D-880F-04484836C670}" type="slidenum">
              <a:rPr lang="en-US" smtClean="0"/>
              <a:t>‹#›</a:t>
            </a:fld>
            <a:endParaRPr lang="en-US"/>
          </a:p>
        </p:txBody>
      </p:sp>
    </p:spTree>
    <p:extLst>
      <p:ext uri="{BB962C8B-B14F-4D97-AF65-F5344CB8AC3E}">
        <p14:creationId xmlns:p14="http://schemas.microsoft.com/office/powerpoint/2010/main" val="281528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3C284C1D.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5CC0-860B-414C-858D-C4180291C218}"/>
              </a:ext>
            </a:extLst>
          </p:cNvPr>
          <p:cNvSpPr>
            <a:spLocks noGrp="1"/>
          </p:cNvSpPr>
          <p:nvPr>
            <p:ph type="ctrTitle"/>
          </p:nvPr>
        </p:nvSpPr>
        <p:spPr>
          <a:xfrm>
            <a:off x="3886200" y="1996279"/>
            <a:ext cx="4419600" cy="1063943"/>
          </a:xfrm>
        </p:spPr>
        <p:txBody>
          <a:bodyPr/>
          <a:lstStyle/>
          <a:p>
            <a:r>
              <a:rPr lang="en-US" altLang="zh-CN" b="1" err="1"/>
              <a:t>DataTransfer</a:t>
            </a:r>
            <a:endParaRPr lang="en-US" b="1"/>
          </a:p>
        </p:txBody>
      </p:sp>
      <p:sp>
        <p:nvSpPr>
          <p:cNvPr id="3" name="Subtitle 2">
            <a:extLst>
              <a:ext uri="{FF2B5EF4-FFF2-40B4-BE49-F238E27FC236}">
                <a16:creationId xmlns:a16="http://schemas.microsoft.com/office/drawing/2014/main" id="{B651D70E-8172-4E84-ACD7-767E0DAA95D8}"/>
              </a:ext>
            </a:extLst>
          </p:cNvPr>
          <p:cNvSpPr>
            <a:spLocks noGrp="1"/>
          </p:cNvSpPr>
          <p:nvPr>
            <p:ph type="subTitle" idx="1"/>
          </p:nvPr>
        </p:nvSpPr>
        <p:spPr>
          <a:xfrm>
            <a:off x="3615690" y="3206909"/>
            <a:ext cx="4960620" cy="444181"/>
          </a:xfrm>
        </p:spPr>
        <p:txBody>
          <a:bodyPr/>
          <a:lstStyle/>
          <a:p>
            <a:r>
              <a:rPr lang="en-US"/>
              <a:t>A common data transfer framework</a:t>
            </a:r>
          </a:p>
        </p:txBody>
      </p:sp>
      <p:sp>
        <p:nvSpPr>
          <p:cNvPr id="5" name="TextBox 4">
            <a:extLst>
              <a:ext uri="{FF2B5EF4-FFF2-40B4-BE49-F238E27FC236}">
                <a16:creationId xmlns:a16="http://schemas.microsoft.com/office/drawing/2014/main" id="{94AB1F49-F377-4D85-A354-3306C7FF63CA}"/>
              </a:ext>
            </a:extLst>
          </p:cNvPr>
          <p:cNvSpPr txBox="1"/>
          <p:nvPr/>
        </p:nvSpPr>
        <p:spPr>
          <a:xfrm>
            <a:off x="3047048" y="4340622"/>
            <a:ext cx="6097904" cy="523220"/>
          </a:xfrm>
          <a:prstGeom prst="rect">
            <a:avLst/>
          </a:prstGeom>
          <a:noFill/>
        </p:spPr>
        <p:txBody>
          <a:bodyPr wrap="square">
            <a:spAutoFit/>
          </a:bodyPr>
          <a:lstStyle/>
          <a:p>
            <a:pPr algn="ctr"/>
            <a:r>
              <a:rPr lang="en-US" sz="2800" i="1"/>
              <a:t>Explore how to apply on Azure Function</a:t>
            </a:r>
          </a:p>
        </p:txBody>
      </p:sp>
      <p:sp>
        <p:nvSpPr>
          <p:cNvPr id="6" name="Subtitle 2">
            <a:extLst>
              <a:ext uri="{FF2B5EF4-FFF2-40B4-BE49-F238E27FC236}">
                <a16:creationId xmlns:a16="http://schemas.microsoft.com/office/drawing/2014/main" id="{0E675A1F-89C3-4F94-9609-C9A5C2B60520}"/>
              </a:ext>
            </a:extLst>
          </p:cNvPr>
          <p:cNvSpPr txBox="1">
            <a:spLocks/>
          </p:cNvSpPr>
          <p:nvPr/>
        </p:nvSpPr>
        <p:spPr>
          <a:xfrm>
            <a:off x="9525078" y="5356009"/>
            <a:ext cx="2368343" cy="12034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a:t>Author: Hao Ge </a:t>
            </a:r>
          </a:p>
          <a:p>
            <a:pPr algn="l"/>
            <a:r>
              <a:rPr lang="en-US" sz="2000"/>
              <a:t>Mentor: Yehan Wang</a:t>
            </a:r>
            <a:endParaRPr lang="en-US" sz="2000">
              <a:cs typeface="Calibri"/>
            </a:endParaRPr>
          </a:p>
          <a:p>
            <a:pPr algn="l"/>
            <a:r>
              <a:rPr lang="en-US" sz="2000"/>
              <a:t>Date: 2021.8.26</a:t>
            </a:r>
          </a:p>
        </p:txBody>
      </p:sp>
    </p:spTree>
    <p:extLst>
      <p:ext uri="{BB962C8B-B14F-4D97-AF65-F5344CB8AC3E}">
        <p14:creationId xmlns:p14="http://schemas.microsoft.com/office/powerpoint/2010/main" val="3467913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ARCHITECTURE</a:t>
            </a:r>
            <a:endParaRPr lang="zh-CN" altLang="en-US" b="1">
              <a:solidFill>
                <a:schemeClr val="tx1">
                  <a:alpha val="35000"/>
                </a:schemeClr>
              </a:solidFill>
            </a:endParaRPr>
          </a:p>
        </p:txBody>
      </p:sp>
      <p:grpSp>
        <p:nvGrpSpPr>
          <p:cNvPr id="7" name="Group 6">
            <a:extLst>
              <a:ext uri="{FF2B5EF4-FFF2-40B4-BE49-F238E27FC236}">
                <a16:creationId xmlns:a16="http://schemas.microsoft.com/office/drawing/2014/main" id="{4F27A4CF-05D7-43E8-9D1E-A9AAC9BAB6BB}"/>
              </a:ext>
            </a:extLst>
          </p:cNvPr>
          <p:cNvGrpSpPr/>
          <p:nvPr/>
        </p:nvGrpSpPr>
        <p:grpSpPr>
          <a:xfrm>
            <a:off x="159348" y="1008036"/>
            <a:ext cx="10389457" cy="4416720"/>
            <a:chOff x="161164" y="1438112"/>
            <a:chExt cx="10389457" cy="4082906"/>
          </a:xfrm>
        </p:grpSpPr>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2118377" y="2455871"/>
              <a:ext cx="8432244" cy="30651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t>Multi-Thread</a:t>
              </a:r>
            </a:p>
            <a:p>
              <a:pPr>
                <a:buFont typeface="Wingdings" panose="05000000000000000000" pitchFamily="2" charset="2"/>
                <a:buChar char="Ø"/>
              </a:pPr>
              <a:r>
                <a:rPr lang="en-US" altLang="zh-CN" sz="2400" err="1"/>
                <a:t>ThreadPool</a:t>
              </a:r>
              <a:endParaRPr lang="en-US" altLang="zh-CN" sz="2400"/>
            </a:p>
            <a:p>
              <a:pPr>
                <a:buFont typeface="Wingdings" panose="05000000000000000000" pitchFamily="2" charset="2"/>
                <a:buChar char="Ø"/>
              </a:pPr>
              <a:r>
                <a:rPr lang="en-US" altLang="zh-CN" sz="2400"/>
                <a:t>Task </a:t>
              </a:r>
              <a:r>
                <a:rPr lang="en-US" altLang="zh-CN" sz="2400">
                  <a:sym typeface="Wingdings" panose="05000000000000000000" pitchFamily="2" charset="2"/>
                </a:rPr>
                <a:t></a:t>
              </a:r>
              <a:r>
                <a:rPr lang="en-US" altLang="zh-CN" sz="2400"/>
                <a:t> C#-maintained thread pool</a:t>
              </a:r>
            </a:p>
            <a:p>
              <a:pPr>
                <a:buFont typeface="Wingdings" panose="05000000000000000000" pitchFamily="2" charset="2"/>
                <a:buChar char="Ø"/>
              </a:pPr>
              <a:r>
                <a:rPr lang="en-US" altLang="zh-CN" sz="2400"/>
                <a:t>Limit the concurrency</a:t>
              </a:r>
            </a:p>
            <a:p>
              <a:pPr>
                <a:buFont typeface="Wingdings" panose="05000000000000000000" pitchFamily="2" charset="2"/>
                <a:buChar char="Ø"/>
              </a:pPr>
              <a:r>
                <a:rPr lang="en-US" altLang="zh-CN" sz="2400" err="1"/>
                <a:t>Parallel.Foreach</a:t>
              </a:r>
              <a:r>
                <a:rPr lang="en-US" altLang="zh-CN" sz="2400"/>
                <a:t> </a:t>
              </a:r>
              <a:r>
                <a:rPr lang="en-US" altLang="zh-CN" sz="2400">
                  <a:sym typeface="Wingdings" panose="05000000000000000000" pitchFamily="2" charset="2"/>
                </a:rPr>
                <a:t> not suitable to async methods</a:t>
              </a:r>
            </a:p>
            <a:p>
              <a:pPr>
                <a:buFont typeface="Wingdings" panose="05000000000000000000" pitchFamily="2" charset="2"/>
                <a:buChar char="Ø"/>
              </a:pPr>
              <a:r>
                <a:rPr lang="en-US" altLang="zh-CN" sz="2400">
                  <a:sym typeface="Wingdings" panose="05000000000000000000" pitchFamily="2" charset="2"/>
                </a:rPr>
                <a:t>Realize the </a:t>
              </a:r>
              <a:r>
                <a:rPr lang="en-US" altLang="zh-CN" sz="2400" err="1">
                  <a:sym typeface="Wingdings" panose="05000000000000000000" pitchFamily="2" charset="2"/>
                </a:rPr>
                <a:t>Parallel.ForeachAsync</a:t>
              </a:r>
              <a:r>
                <a:rPr lang="en-US" altLang="zh-CN" sz="2400">
                  <a:sym typeface="Wingdings" panose="05000000000000000000" pitchFamily="2" charset="2"/>
                </a:rPr>
                <a:t> to supports Async methods</a:t>
              </a:r>
            </a:p>
            <a:p>
              <a:pPr>
                <a:buFont typeface="Wingdings" panose="05000000000000000000" pitchFamily="2" charset="2"/>
                <a:buChar char="Ø"/>
              </a:pPr>
              <a:r>
                <a:rPr lang="en-US" altLang="zh-CN" sz="2400">
                  <a:sym typeface="Wingdings" panose="05000000000000000000" pitchFamily="2" charset="2"/>
                </a:rPr>
                <a:t>NIO </a:t>
              </a:r>
              <a:r>
                <a:rPr lang="en-US" altLang="zh-CN" sz="2400" err="1">
                  <a:sym typeface="Wingdings" panose="05000000000000000000" pitchFamily="2" charset="2"/>
                </a:rPr>
                <a:t>ThreadPool</a:t>
              </a:r>
              <a:endParaRPr lang="en-US" altLang="zh-CN" sz="2400"/>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438112"/>
              <a:ext cx="2217725" cy="426773"/>
            </a:xfrm>
            <a:prstGeom prst="rect">
              <a:avLst/>
            </a:prstGeom>
            <a:noFill/>
          </p:spPr>
          <p:txBody>
            <a:bodyPr wrap="square">
              <a:spAutoFit/>
            </a:bodyPr>
            <a:lstStyle/>
            <a:p>
              <a:r>
                <a:rPr lang="en-US" altLang="zh-CN" sz="2400" b="1">
                  <a:solidFill>
                    <a:schemeClr val="tx1"/>
                  </a:solidFill>
                </a:rPr>
                <a:t>Thread Model:</a:t>
              </a:r>
              <a:endParaRPr lang="en-US" sz="2400">
                <a:solidFill>
                  <a:schemeClr val="tx1"/>
                </a:solidFill>
              </a:endParaRPr>
            </a:p>
          </p:txBody>
        </p:sp>
      </p:gr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Practice</a:t>
            </a:r>
            <a:endParaRPr lang="zh-CN" altLang="en-US" sz="3200" b="1">
              <a:latin typeface="+mn-lt"/>
            </a:endParaRPr>
          </a:p>
        </p:txBody>
      </p:sp>
      <p:sp>
        <p:nvSpPr>
          <p:cNvPr id="131" name="内容占位符 2">
            <a:extLst>
              <a:ext uri="{FF2B5EF4-FFF2-40B4-BE49-F238E27FC236}">
                <a16:creationId xmlns:a16="http://schemas.microsoft.com/office/drawing/2014/main" id="{F3B3D659-10F4-4013-A12E-8C1B0F0BCBCF}"/>
              </a:ext>
            </a:extLst>
          </p:cNvPr>
          <p:cNvSpPr txBox="1">
            <a:spLocks/>
          </p:cNvSpPr>
          <p:nvPr/>
        </p:nvSpPr>
        <p:spPr>
          <a:xfrm>
            <a:off x="2377073" y="1060859"/>
            <a:ext cx="3979439" cy="467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a:t>Parallel</a:t>
            </a:r>
            <a:r>
              <a:rPr lang="en-US" altLang="zh-CN" sz="2400"/>
              <a:t> + </a:t>
            </a:r>
            <a:r>
              <a:rPr lang="en-US" altLang="zh-CN" sz="2400" b="1" err="1"/>
              <a:t>Asynchronize</a:t>
            </a:r>
            <a:endParaRPr lang="en-US" altLang="zh-CN" sz="2400" b="1"/>
          </a:p>
        </p:txBody>
      </p:sp>
    </p:spTree>
    <p:extLst>
      <p:ext uri="{BB962C8B-B14F-4D97-AF65-F5344CB8AC3E}">
        <p14:creationId xmlns:p14="http://schemas.microsoft.com/office/powerpoint/2010/main" val="737819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ARCHITECTURE</a:t>
            </a:r>
            <a:endParaRPr lang="zh-CN" altLang="en-US" b="1">
              <a:solidFill>
                <a:schemeClr val="tx1">
                  <a:alpha val="35000"/>
                </a:schemeClr>
              </a:solidFill>
            </a:endParaRPr>
          </a:p>
        </p:txBody>
      </p:sp>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5848313" y="1080653"/>
            <a:ext cx="4886983" cy="644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t>Task </a:t>
            </a:r>
            <a:r>
              <a:rPr lang="en-US" altLang="zh-CN" sz="2400">
                <a:sym typeface="Wingdings" panose="05000000000000000000" pitchFamily="2" charset="2"/>
              </a:rPr>
              <a:t></a:t>
            </a:r>
            <a:r>
              <a:rPr lang="en-US" altLang="zh-CN" sz="2400"/>
              <a:t> C#-maintained thread pool</a:t>
            </a: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012675"/>
            <a:ext cx="2217725" cy="461665"/>
          </a:xfrm>
          <a:prstGeom prst="rect">
            <a:avLst/>
          </a:prstGeom>
          <a:noFill/>
        </p:spPr>
        <p:txBody>
          <a:bodyPr wrap="square">
            <a:spAutoFit/>
          </a:bodyPr>
          <a:lstStyle/>
          <a:p>
            <a:r>
              <a:rPr lang="en-US" altLang="zh-CN" sz="2400" b="1">
                <a:solidFill>
                  <a:schemeClr val="tx1"/>
                </a:solidFill>
              </a:rPr>
              <a:t>Thread Model:</a:t>
            </a:r>
            <a:endParaRPr lang="en-US" sz="240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Practice</a:t>
            </a:r>
            <a:endParaRPr lang="zh-CN" altLang="en-US" sz="3200" b="1">
              <a:latin typeface="+mn-lt"/>
            </a:endParaRPr>
          </a:p>
        </p:txBody>
      </p:sp>
      <p:sp>
        <p:nvSpPr>
          <p:cNvPr id="131" name="内容占位符 2">
            <a:extLst>
              <a:ext uri="{FF2B5EF4-FFF2-40B4-BE49-F238E27FC236}">
                <a16:creationId xmlns:a16="http://schemas.microsoft.com/office/drawing/2014/main" id="{F3B3D659-10F4-4013-A12E-8C1B0F0BCBCF}"/>
              </a:ext>
            </a:extLst>
          </p:cNvPr>
          <p:cNvSpPr txBox="1">
            <a:spLocks/>
          </p:cNvSpPr>
          <p:nvPr/>
        </p:nvSpPr>
        <p:spPr>
          <a:xfrm>
            <a:off x="2377073" y="1060859"/>
            <a:ext cx="3979439" cy="467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a:t>Parallel</a:t>
            </a:r>
            <a:r>
              <a:rPr lang="en-US" altLang="zh-CN" sz="2400"/>
              <a:t> + </a:t>
            </a:r>
            <a:r>
              <a:rPr lang="en-US" altLang="zh-CN" sz="2400" b="1" err="1"/>
              <a:t>Asynchronize</a:t>
            </a:r>
            <a:endParaRPr lang="en-US" altLang="zh-CN" sz="2400" b="1"/>
          </a:p>
        </p:txBody>
      </p:sp>
      <p:sp>
        <p:nvSpPr>
          <p:cNvPr id="2" name="内容占位符 2">
            <a:extLst>
              <a:ext uri="{FF2B5EF4-FFF2-40B4-BE49-F238E27FC236}">
                <a16:creationId xmlns:a16="http://schemas.microsoft.com/office/drawing/2014/main" id="{6FA887E9-BA62-4F2D-A706-AE27B62455FE}"/>
              </a:ext>
            </a:extLst>
          </p:cNvPr>
          <p:cNvSpPr txBox="1">
            <a:spLocks/>
          </p:cNvSpPr>
          <p:nvPr/>
        </p:nvSpPr>
        <p:spPr>
          <a:xfrm>
            <a:off x="52340" y="1528257"/>
            <a:ext cx="2217725" cy="461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a:t>Task</a:t>
            </a:r>
            <a:r>
              <a:rPr lang="en-US" altLang="zh-CN" sz="2400"/>
              <a:t> vs </a:t>
            </a:r>
            <a:r>
              <a:rPr lang="en-US" altLang="zh-CN" sz="2400" b="1"/>
              <a:t>Thread</a:t>
            </a:r>
          </a:p>
        </p:txBody>
      </p:sp>
      <p:sp>
        <p:nvSpPr>
          <p:cNvPr id="11" name="TextBox 10">
            <a:extLst>
              <a:ext uri="{FF2B5EF4-FFF2-40B4-BE49-F238E27FC236}">
                <a16:creationId xmlns:a16="http://schemas.microsoft.com/office/drawing/2014/main" id="{9EC69D8A-91F1-4F6E-A12C-EE3BB3FA0BB4}"/>
              </a:ext>
            </a:extLst>
          </p:cNvPr>
          <p:cNvSpPr txBox="1"/>
          <p:nvPr/>
        </p:nvSpPr>
        <p:spPr>
          <a:xfrm>
            <a:off x="2160558" y="1537741"/>
            <a:ext cx="6143946" cy="369332"/>
          </a:xfrm>
          <a:prstGeom prst="rect">
            <a:avLst/>
          </a:prstGeom>
          <a:noFill/>
        </p:spPr>
        <p:txBody>
          <a:bodyPr wrap="square">
            <a:spAutoFit/>
          </a:bodyPr>
          <a:lstStyle/>
          <a:p>
            <a:r>
              <a:rPr lang="en-US"/>
              <a:t>Suppose we create 50 tasks and 50 threads respectively</a:t>
            </a:r>
          </a:p>
        </p:txBody>
      </p:sp>
      <p:pic>
        <p:nvPicPr>
          <p:cNvPr id="9" name="Picture 8" descr="Text&#10;&#10;Description automatically generated">
            <a:extLst>
              <a:ext uri="{FF2B5EF4-FFF2-40B4-BE49-F238E27FC236}">
                <a16:creationId xmlns:a16="http://schemas.microsoft.com/office/drawing/2014/main" id="{4FFCDBC8-E303-452E-A229-A926FA22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967" y="2251931"/>
            <a:ext cx="4475875" cy="1727408"/>
          </a:xfrm>
          <a:prstGeom prst="rect">
            <a:avLst/>
          </a:prstGeom>
        </p:spPr>
      </p:pic>
      <p:pic>
        <p:nvPicPr>
          <p:cNvPr id="12" name="Picture 11" descr="Table&#10;&#10;Description automatically generated">
            <a:extLst>
              <a:ext uri="{FF2B5EF4-FFF2-40B4-BE49-F238E27FC236}">
                <a16:creationId xmlns:a16="http://schemas.microsoft.com/office/drawing/2014/main" id="{61415711-85E3-4E7E-94C4-7BED0C775C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182" y="1970795"/>
            <a:ext cx="3743038" cy="2301275"/>
          </a:xfrm>
          <a:prstGeom prst="rect">
            <a:avLst/>
          </a:prstGeom>
        </p:spPr>
      </p:pic>
      <p:pic>
        <p:nvPicPr>
          <p:cNvPr id="14" name="Picture 13" descr="Text&#10;&#10;Description automatically generated">
            <a:extLst>
              <a:ext uri="{FF2B5EF4-FFF2-40B4-BE49-F238E27FC236}">
                <a16:creationId xmlns:a16="http://schemas.microsoft.com/office/drawing/2014/main" id="{091DD9BE-AA8D-40C9-9ECA-554AC32728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1458" y="2035516"/>
            <a:ext cx="2670108" cy="2101363"/>
          </a:xfrm>
          <a:prstGeom prst="rect">
            <a:avLst/>
          </a:prstGeom>
        </p:spPr>
      </p:pic>
      <p:pic>
        <p:nvPicPr>
          <p:cNvPr id="16" name="Picture 15" descr="Text&#10;&#10;Description automatically generated">
            <a:extLst>
              <a:ext uri="{FF2B5EF4-FFF2-40B4-BE49-F238E27FC236}">
                <a16:creationId xmlns:a16="http://schemas.microsoft.com/office/drawing/2014/main" id="{746DF06D-0B27-48A3-842A-F1244A52AB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656" y="4251451"/>
            <a:ext cx="4259173" cy="2237074"/>
          </a:xfrm>
          <a:prstGeom prst="rect">
            <a:avLst/>
          </a:prstGeom>
        </p:spPr>
      </p:pic>
      <p:pic>
        <p:nvPicPr>
          <p:cNvPr id="18" name="Picture 17" descr="Text&#10;&#10;Description automatically generated">
            <a:extLst>
              <a:ext uri="{FF2B5EF4-FFF2-40B4-BE49-F238E27FC236}">
                <a16:creationId xmlns:a16="http://schemas.microsoft.com/office/drawing/2014/main" id="{CB03E32A-57BB-4510-9E06-39DA4E84B19E}"/>
              </a:ext>
            </a:extLst>
          </p:cNvPr>
          <p:cNvPicPr>
            <a:picLocks noChangeAspect="1"/>
          </p:cNvPicPr>
          <p:nvPr/>
        </p:nvPicPr>
        <p:blipFill rotWithShape="1">
          <a:blip r:embed="rId7">
            <a:extLst>
              <a:ext uri="{28A0092B-C50C-407E-A947-70E740481C1C}">
                <a14:useLocalDpi xmlns:a14="http://schemas.microsoft.com/office/drawing/2010/main" val="0"/>
              </a:ext>
            </a:extLst>
          </a:blip>
          <a:srcRect b="18638"/>
          <a:stretch/>
        </p:blipFill>
        <p:spPr>
          <a:xfrm>
            <a:off x="5006565" y="4136879"/>
            <a:ext cx="2685001" cy="2585930"/>
          </a:xfrm>
          <a:prstGeom prst="rect">
            <a:avLst/>
          </a:prstGeom>
        </p:spPr>
      </p:pic>
      <p:pic>
        <p:nvPicPr>
          <p:cNvPr id="20" name="Picture 19" descr="Table&#10;&#10;Description automatically generated">
            <a:extLst>
              <a:ext uri="{FF2B5EF4-FFF2-40B4-BE49-F238E27FC236}">
                <a16:creationId xmlns:a16="http://schemas.microsoft.com/office/drawing/2014/main" id="{512FE78F-5F35-4406-9954-F66105C53C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07183" y="4399514"/>
            <a:ext cx="3743038" cy="2395728"/>
          </a:xfrm>
          <a:prstGeom prst="rect">
            <a:avLst/>
          </a:prstGeom>
        </p:spPr>
      </p:pic>
      <p:sp>
        <p:nvSpPr>
          <p:cNvPr id="21" name="内容占位符 2">
            <a:extLst>
              <a:ext uri="{FF2B5EF4-FFF2-40B4-BE49-F238E27FC236}">
                <a16:creationId xmlns:a16="http://schemas.microsoft.com/office/drawing/2014/main" id="{E0A69FFB-3B60-4B9E-8379-9D78AD66DB10}"/>
              </a:ext>
            </a:extLst>
          </p:cNvPr>
          <p:cNvSpPr txBox="1">
            <a:spLocks/>
          </p:cNvSpPr>
          <p:nvPr/>
        </p:nvSpPr>
        <p:spPr>
          <a:xfrm>
            <a:off x="1831189" y="3937849"/>
            <a:ext cx="877752" cy="461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a:t>Task</a:t>
            </a:r>
            <a:r>
              <a:rPr lang="en-US" altLang="zh-CN" sz="2000"/>
              <a:t> </a:t>
            </a:r>
            <a:endParaRPr lang="en-US" altLang="zh-CN" sz="2000" b="1"/>
          </a:p>
        </p:txBody>
      </p:sp>
      <p:sp>
        <p:nvSpPr>
          <p:cNvPr id="23" name="内容占位符 2">
            <a:extLst>
              <a:ext uri="{FF2B5EF4-FFF2-40B4-BE49-F238E27FC236}">
                <a16:creationId xmlns:a16="http://schemas.microsoft.com/office/drawing/2014/main" id="{913D1A8E-DFBA-4764-9FE4-D8AACD08DEAB}"/>
              </a:ext>
            </a:extLst>
          </p:cNvPr>
          <p:cNvSpPr txBox="1">
            <a:spLocks/>
          </p:cNvSpPr>
          <p:nvPr/>
        </p:nvSpPr>
        <p:spPr>
          <a:xfrm>
            <a:off x="1805738" y="6491976"/>
            <a:ext cx="1073007" cy="461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a:t>Thread</a:t>
            </a:r>
            <a:r>
              <a:rPr lang="en-US" altLang="zh-CN" sz="2000"/>
              <a:t> </a:t>
            </a:r>
            <a:endParaRPr lang="en-US" altLang="zh-CN" sz="2000" b="1"/>
          </a:p>
        </p:txBody>
      </p:sp>
    </p:spTree>
    <p:extLst>
      <p:ext uri="{BB962C8B-B14F-4D97-AF65-F5344CB8AC3E}">
        <p14:creationId xmlns:p14="http://schemas.microsoft.com/office/powerpoint/2010/main" val="156459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ARCHITECTURE</a:t>
            </a:r>
            <a:endParaRPr lang="zh-CN" altLang="en-US" b="1">
              <a:solidFill>
                <a:schemeClr val="tx1">
                  <a:alpha val="35000"/>
                </a:schemeClr>
              </a:solidFill>
            </a:endParaRPr>
          </a:p>
        </p:txBody>
      </p:sp>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5915785" y="1085031"/>
            <a:ext cx="5719829" cy="644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t>Limit the concurrency: </a:t>
            </a:r>
            <a:r>
              <a:rPr lang="en-US" altLang="zh-CN" sz="2400" err="1"/>
              <a:t>Parallel.Foreach</a:t>
            </a:r>
            <a:r>
              <a:rPr lang="en-US" altLang="zh-CN" sz="2400"/>
              <a:t> </a:t>
            </a: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012675"/>
            <a:ext cx="2217725" cy="461665"/>
          </a:xfrm>
          <a:prstGeom prst="rect">
            <a:avLst/>
          </a:prstGeom>
          <a:noFill/>
        </p:spPr>
        <p:txBody>
          <a:bodyPr wrap="square">
            <a:spAutoFit/>
          </a:bodyPr>
          <a:lstStyle/>
          <a:p>
            <a:r>
              <a:rPr lang="en-US" altLang="zh-CN" sz="2400" b="1">
                <a:solidFill>
                  <a:schemeClr val="tx1"/>
                </a:solidFill>
              </a:rPr>
              <a:t>Thread Model:</a:t>
            </a:r>
            <a:endParaRPr lang="en-US" sz="240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Practice</a:t>
            </a:r>
            <a:endParaRPr lang="zh-CN" altLang="en-US" sz="3200" b="1">
              <a:latin typeface="+mn-lt"/>
            </a:endParaRPr>
          </a:p>
        </p:txBody>
      </p:sp>
      <p:sp>
        <p:nvSpPr>
          <p:cNvPr id="131" name="内容占位符 2">
            <a:extLst>
              <a:ext uri="{FF2B5EF4-FFF2-40B4-BE49-F238E27FC236}">
                <a16:creationId xmlns:a16="http://schemas.microsoft.com/office/drawing/2014/main" id="{F3B3D659-10F4-4013-A12E-8C1B0F0BCBCF}"/>
              </a:ext>
            </a:extLst>
          </p:cNvPr>
          <p:cNvSpPr txBox="1">
            <a:spLocks/>
          </p:cNvSpPr>
          <p:nvPr/>
        </p:nvSpPr>
        <p:spPr>
          <a:xfrm>
            <a:off x="2377073" y="1060859"/>
            <a:ext cx="3979439" cy="467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a:t>Parallel</a:t>
            </a:r>
            <a:r>
              <a:rPr lang="en-US" altLang="zh-CN" sz="2400"/>
              <a:t> + </a:t>
            </a:r>
            <a:r>
              <a:rPr lang="en-US" altLang="zh-CN" sz="2400" b="1" err="1"/>
              <a:t>Asynchronize</a:t>
            </a:r>
            <a:endParaRPr lang="en-US" altLang="zh-CN" sz="2400" b="1"/>
          </a:p>
        </p:txBody>
      </p:sp>
      <p:sp>
        <p:nvSpPr>
          <p:cNvPr id="11" name="TextBox 10">
            <a:extLst>
              <a:ext uri="{FF2B5EF4-FFF2-40B4-BE49-F238E27FC236}">
                <a16:creationId xmlns:a16="http://schemas.microsoft.com/office/drawing/2014/main" id="{9EC69D8A-91F1-4F6E-A12C-EE3BB3FA0BB4}"/>
              </a:ext>
            </a:extLst>
          </p:cNvPr>
          <p:cNvSpPr txBox="1"/>
          <p:nvPr/>
        </p:nvSpPr>
        <p:spPr>
          <a:xfrm>
            <a:off x="623858" y="1647346"/>
            <a:ext cx="9752042" cy="1785104"/>
          </a:xfrm>
          <a:prstGeom prst="rect">
            <a:avLst/>
          </a:prstGeom>
          <a:noFill/>
        </p:spPr>
        <p:txBody>
          <a:bodyPr wrap="square">
            <a:spAutoFit/>
          </a:bodyPr>
          <a:lstStyle/>
          <a:p>
            <a:r>
              <a:rPr lang="en-US" sz="2200"/>
              <a:t>Suppose there are n tasks (data </a:t>
            </a:r>
            <a:r>
              <a:rPr lang="en-US" altLang="zh-CN" sz="2200"/>
              <a:t>slices</a:t>
            </a:r>
            <a:r>
              <a:rPr lang="en-US" sz="2200"/>
              <a:t>). </a:t>
            </a:r>
          </a:p>
          <a:p>
            <a:pPr marL="342900" indent="-342900">
              <a:buFont typeface="Wingdings" panose="05000000000000000000" pitchFamily="2" charset="2"/>
              <a:buChar char="Ø"/>
            </a:pPr>
            <a:r>
              <a:rPr lang="en-US" sz="2200"/>
              <a:t>Sh</a:t>
            </a:r>
            <a:r>
              <a:rPr lang="en-US" altLang="zh-CN" sz="2200"/>
              <a:t>ould we</a:t>
            </a:r>
            <a:r>
              <a:rPr lang="en-US" sz="2200"/>
              <a:t> create n tasks directly? </a:t>
            </a:r>
          </a:p>
          <a:p>
            <a:pPr marL="342900" indent="-342900">
              <a:buFont typeface="Wingdings" panose="05000000000000000000" pitchFamily="2" charset="2"/>
              <a:buChar char="Ø"/>
            </a:pPr>
            <a:r>
              <a:rPr lang="en-US" sz="2200"/>
              <a:t>Have you considered the maximum concurrency the </a:t>
            </a:r>
            <a:r>
              <a:rPr lang="en-US" sz="2200" err="1"/>
              <a:t>threadpool</a:t>
            </a:r>
            <a:r>
              <a:rPr lang="en-US" sz="2200"/>
              <a:t> supports? </a:t>
            </a:r>
          </a:p>
          <a:p>
            <a:pPr marL="342900" indent="-342900">
              <a:buFont typeface="Wingdings" panose="05000000000000000000" pitchFamily="2" charset="2"/>
              <a:buChar char="Ø"/>
            </a:pPr>
            <a:r>
              <a:rPr lang="en-US" sz="2200"/>
              <a:t>What if the tasks are all crowded in the waiting queue? </a:t>
            </a:r>
          </a:p>
          <a:p>
            <a:pPr marL="342900" indent="-342900">
              <a:buFont typeface="Wingdings" panose="05000000000000000000" pitchFamily="2" charset="2"/>
              <a:buChar char="Ø"/>
            </a:pPr>
            <a:r>
              <a:rPr lang="en-US" sz="2200"/>
              <a:t>We need to </a:t>
            </a:r>
            <a:r>
              <a:rPr lang="en-US" sz="2200" b="1"/>
              <a:t>limit the concurrency</a:t>
            </a:r>
          </a:p>
        </p:txBody>
      </p:sp>
      <p:sp>
        <p:nvSpPr>
          <p:cNvPr id="19" name="TextBox 18">
            <a:extLst>
              <a:ext uri="{FF2B5EF4-FFF2-40B4-BE49-F238E27FC236}">
                <a16:creationId xmlns:a16="http://schemas.microsoft.com/office/drawing/2014/main" id="{245E30F4-1284-4069-8DBB-FF22615420A3}"/>
              </a:ext>
            </a:extLst>
          </p:cNvPr>
          <p:cNvSpPr txBox="1"/>
          <p:nvPr/>
        </p:nvSpPr>
        <p:spPr>
          <a:xfrm>
            <a:off x="534958" y="3629936"/>
            <a:ext cx="6140450" cy="430887"/>
          </a:xfrm>
          <a:prstGeom prst="rect">
            <a:avLst/>
          </a:prstGeom>
          <a:noFill/>
        </p:spPr>
        <p:txBody>
          <a:bodyPr wrap="square">
            <a:spAutoFit/>
          </a:bodyPr>
          <a:lstStyle/>
          <a:p>
            <a:r>
              <a:rPr lang="en-US" altLang="zh-CN" sz="2200" b="1" err="1"/>
              <a:t>Parallel.Foreach</a:t>
            </a:r>
            <a:r>
              <a:rPr lang="en-US" altLang="zh-CN" sz="2200" b="1"/>
              <a:t> </a:t>
            </a:r>
            <a:r>
              <a:rPr lang="en-US" sz="2200"/>
              <a:t>supports limiting concurrency</a:t>
            </a:r>
          </a:p>
        </p:txBody>
      </p:sp>
      <p:pic>
        <p:nvPicPr>
          <p:cNvPr id="7" name="Picture 6" descr="A screenshot of a computer&#10;&#10;Description automatically generated with low confidence">
            <a:extLst>
              <a:ext uri="{FF2B5EF4-FFF2-40B4-BE49-F238E27FC236}">
                <a16:creationId xmlns:a16="http://schemas.microsoft.com/office/drawing/2014/main" id="{B64AFB85-EC67-4C1C-ADC9-B30CD3131164}"/>
              </a:ext>
            </a:extLst>
          </p:cNvPr>
          <p:cNvPicPr>
            <a:picLocks noChangeAspect="1"/>
          </p:cNvPicPr>
          <p:nvPr/>
        </p:nvPicPr>
        <p:blipFill>
          <a:blip r:embed="rId3"/>
          <a:stretch>
            <a:fillRect/>
          </a:stretch>
        </p:blipFill>
        <p:spPr>
          <a:xfrm>
            <a:off x="623858" y="4356100"/>
            <a:ext cx="3796920" cy="2006600"/>
          </a:xfrm>
          <a:prstGeom prst="rect">
            <a:avLst/>
          </a:prstGeom>
        </p:spPr>
      </p:pic>
      <p:sp>
        <p:nvSpPr>
          <p:cNvPr id="22" name="TextBox 21">
            <a:extLst>
              <a:ext uri="{FF2B5EF4-FFF2-40B4-BE49-F238E27FC236}">
                <a16:creationId xmlns:a16="http://schemas.microsoft.com/office/drawing/2014/main" id="{13C45EE9-7FB8-49EE-A670-A8BC61818823}"/>
              </a:ext>
            </a:extLst>
          </p:cNvPr>
          <p:cNvSpPr txBox="1"/>
          <p:nvPr/>
        </p:nvSpPr>
        <p:spPr>
          <a:xfrm>
            <a:off x="5114924" y="4239042"/>
            <a:ext cx="6670675" cy="2123658"/>
          </a:xfrm>
          <a:prstGeom prst="rect">
            <a:avLst/>
          </a:prstGeom>
          <a:noFill/>
        </p:spPr>
        <p:txBody>
          <a:bodyPr wrap="square">
            <a:spAutoFit/>
          </a:bodyPr>
          <a:lstStyle/>
          <a:p>
            <a:r>
              <a:rPr lang="en-US" altLang="zh-CN" sz="2200"/>
              <a:t>But it’s not suitable to Async </a:t>
            </a:r>
            <a:r>
              <a:rPr lang="en-US" altLang="zh-CN" sz="2200" err="1"/>
              <a:t>Func</a:t>
            </a:r>
            <a:r>
              <a:rPr lang="en-US" altLang="zh-CN" sz="2200"/>
              <a:t>. </a:t>
            </a:r>
            <a:r>
              <a:rPr lang="en-US" sz="2200"/>
              <a:t>This will lead to bugs:</a:t>
            </a:r>
          </a:p>
          <a:p>
            <a:pPr marL="342900" indent="-342900">
              <a:buFont typeface="Wingdings" panose="05000000000000000000" pitchFamily="2" charset="2"/>
              <a:buChar char="Ø"/>
            </a:pPr>
            <a:r>
              <a:rPr lang="en-US" sz="2200"/>
              <a:t>Async delegates return `Task` and the Parallel construct doesn't await that task. </a:t>
            </a:r>
          </a:p>
          <a:p>
            <a:pPr marL="342900" indent="-342900">
              <a:buFont typeface="Wingdings" panose="05000000000000000000" pitchFamily="2" charset="2"/>
              <a:buChar char="Ø"/>
            </a:pPr>
            <a:r>
              <a:rPr lang="en-US" sz="2200"/>
              <a:t>This means exceptions are unobserved and you can't be sure after the `</a:t>
            </a:r>
            <a:r>
              <a:rPr lang="en-US" sz="2200" err="1"/>
              <a:t>Parallel.For</a:t>
            </a:r>
            <a:r>
              <a:rPr lang="en-US" sz="2200"/>
              <a:t>` invocation has run that all the work has actually been completed</a:t>
            </a:r>
          </a:p>
        </p:txBody>
      </p:sp>
    </p:spTree>
    <p:extLst>
      <p:ext uri="{BB962C8B-B14F-4D97-AF65-F5344CB8AC3E}">
        <p14:creationId xmlns:p14="http://schemas.microsoft.com/office/powerpoint/2010/main" val="3544113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ARCHITECTURE</a:t>
            </a:r>
            <a:endParaRPr lang="zh-CN" altLang="en-US" b="1">
              <a:solidFill>
                <a:schemeClr val="tx1">
                  <a:alpha val="35000"/>
                </a:schemeClr>
              </a:solidFill>
            </a:endParaRPr>
          </a:p>
        </p:txBody>
      </p:sp>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5915785" y="1085031"/>
            <a:ext cx="5719829" cy="644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sym typeface="Wingdings" panose="05000000000000000000" pitchFamily="2" charset="2"/>
              </a:rPr>
              <a:t>Realize the </a:t>
            </a:r>
            <a:r>
              <a:rPr lang="en-US" altLang="zh-CN" sz="2400" err="1">
                <a:sym typeface="Wingdings" panose="05000000000000000000" pitchFamily="2" charset="2"/>
              </a:rPr>
              <a:t>Parallel.ForeachAsync</a:t>
            </a:r>
            <a:endParaRPr lang="en-US" altLang="zh-CN" sz="2400">
              <a:sym typeface="Wingdings" panose="05000000000000000000" pitchFamily="2" charset="2"/>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012675"/>
            <a:ext cx="2217725" cy="461665"/>
          </a:xfrm>
          <a:prstGeom prst="rect">
            <a:avLst/>
          </a:prstGeom>
          <a:noFill/>
        </p:spPr>
        <p:txBody>
          <a:bodyPr wrap="square">
            <a:spAutoFit/>
          </a:bodyPr>
          <a:lstStyle/>
          <a:p>
            <a:r>
              <a:rPr lang="en-US" altLang="zh-CN" sz="2400" b="1">
                <a:solidFill>
                  <a:schemeClr val="tx1"/>
                </a:solidFill>
              </a:rPr>
              <a:t>Thread Model:</a:t>
            </a:r>
            <a:endParaRPr lang="en-US" sz="240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Practice</a:t>
            </a:r>
            <a:endParaRPr lang="zh-CN" altLang="en-US" sz="3200" b="1">
              <a:latin typeface="+mn-lt"/>
            </a:endParaRPr>
          </a:p>
        </p:txBody>
      </p:sp>
      <p:sp>
        <p:nvSpPr>
          <p:cNvPr id="131" name="内容占位符 2">
            <a:extLst>
              <a:ext uri="{FF2B5EF4-FFF2-40B4-BE49-F238E27FC236}">
                <a16:creationId xmlns:a16="http://schemas.microsoft.com/office/drawing/2014/main" id="{F3B3D659-10F4-4013-A12E-8C1B0F0BCBCF}"/>
              </a:ext>
            </a:extLst>
          </p:cNvPr>
          <p:cNvSpPr txBox="1">
            <a:spLocks/>
          </p:cNvSpPr>
          <p:nvPr/>
        </p:nvSpPr>
        <p:spPr>
          <a:xfrm>
            <a:off x="2377073" y="1060859"/>
            <a:ext cx="3979439" cy="467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a:t>Parallel</a:t>
            </a:r>
            <a:r>
              <a:rPr lang="en-US" altLang="zh-CN" sz="2400"/>
              <a:t> + </a:t>
            </a:r>
            <a:r>
              <a:rPr lang="en-US" altLang="zh-CN" sz="2400" b="1" err="1"/>
              <a:t>Asynchronize</a:t>
            </a:r>
            <a:endParaRPr lang="en-US" altLang="zh-CN" sz="2400" b="1"/>
          </a:p>
        </p:txBody>
      </p:sp>
      <p:sp>
        <p:nvSpPr>
          <p:cNvPr id="22" name="TextBox 21">
            <a:extLst>
              <a:ext uri="{FF2B5EF4-FFF2-40B4-BE49-F238E27FC236}">
                <a16:creationId xmlns:a16="http://schemas.microsoft.com/office/drawing/2014/main" id="{13C45EE9-7FB8-49EE-A670-A8BC61818823}"/>
              </a:ext>
            </a:extLst>
          </p:cNvPr>
          <p:cNvSpPr txBox="1"/>
          <p:nvPr/>
        </p:nvSpPr>
        <p:spPr>
          <a:xfrm>
            <a:off x="5644912" y="1576441"/>
            <a:ext cx="6231529" cy="4832092"/>
          </a:xfrm>
          <a:prstGeom prst="rect">
            <a:avLst/>
          </a:prstGeom>
          <a:noFill/>
        </p:spPr>
        <p:txBody>
          <a:bodyPr wrap="square">
            <a:spAutoFit/>
          </a:bodyPr>
          <a:lstStyle/>
          <a:p>
            <a:r>
              <a:rPr lang="en-US" altLang="zh-CN" sz="2200"/>
              <a:t>We hope to limit n tasks run at the same time, and await the final outcome.</a:t>
            </a:r>
            <a:br>
              <a:rPr lang="en-US" altLang="zh-CN" sz="2200"/>
            </a:br>
            <a:endParaRPr lang="en-US" sz="2200"/>
          </a:p>
          <a:p>
            <a:pPr marL="342900" indent="-342900">
              <a:buFont typeface="Wingdings" panose="05000000000000000000" pitchFamily="2" charset="2"/>
              <a:buChar char="Ø"/>
            </a:pPr>
            <a:r>
              <a:rPr lang="en-US" sz="2200" err="1"/>
              <a:t>Task.WhenAll</a:t>
            </a:r>
            <a:r>
              <a:rPr lang="en-US" sz="2200"/>
              <a:t>(): </a:t>
            </a:r>
            <a:r>
              <a:rPr lang="en-US" altLang="zh-CN" sz="2200"/>
              <a:t>can wait for all tasks to finish, but it </a:t>
            </a:r>
            <a:r>
              <a:rPr lang="en-US" sz="2200"/>
              <a:t>has a tendency to become </a:t>
            </a:r>
            <a:r>
              <a:rPr lang="en-US" sz="2200" err="1"/>
              <a:t>unperformant</a:t>
            </a:r>
            <a:r>
              <a:rPr lang="en-US" sz="2200"/>
              <a:t> with large scale/amount of tasks firing simultaneously =&gt; without moderation/throttling.</a:t>
            </a:r>
            <a:br>
              <a:rPr lang="en-US" sz="2200"/>
            </a:br>
            <a:endParaRPr lang="en-US" sz="2200"/>
          </a:p>
          <a:p>
            <a:pPr marL="342900" indent="-342900">
              <a:buFont typeface="Wingdings" panose="05000000000000000000" pitchFamily="2" charset="2"/>
              <a:buChar char="Ø"/>
            </a:pPr>
            <a:r>
              <a:rPr lang="en-US" sz="2200" b="0" i="0">
                <a:solidFill>
                  <a:srgbClr val="242729"/>
                </a:solidFill>
                <a:effectLst/>
              </a:rPr>
              <a:t>Partitioner</a:t>
            </a:r>
            <a:r>
              <a:rPr lang="en-US" sz="2200">
                <a:solidFill>
                  <a:srgbClr val="242729"/>
                </a:solidFill>
              </a:rPr>
              <a:t>:</a:t>
            </a:r>
            <a:r>
              <a:rPr lang="zh-CN" altLang="en-US" sz="2200">
                <a:solidFill>
                  <a:srgbClr val="242729"/>
                </a:solidFill>
              </a:rPr>
              <a:t> </a:t>
            </a:r>
            <a:r>
              <a:rPr lang="en-US" altLang="zh-CN" sz="2200">
                <a:solidFill>
                  <a:srgbClr val="242729"/>
                </a:solidFill>
              </a:rPr>
              <a:t>partition all the tasks into multiple chunks that can be accessed concurrently by multiple threads,</a:t>
            </a:r>
            <a:r>
              <a:rPr lang="zh-CN" altLang="en-US" sz="2200">
                <a:solidFill>
                  <a:srgbClr val="242729"/>
                </a:solidFill>
              </a:rPr>
              <a:t> </a:t>
            </a:r>
            <a:r>
              <a:rPr lang="en-US" altLang="zh-CN" sz="2200">
                <a:solidFill>
                  <a:srgbClr val="242729"/>
                </a:solidFill>
              </a:rPr>
              <a:t>and</a:t>
            </a:r>
            <a:r>
              <a:rPr lang="zh-CN" altLang="en-US" sz="2200">
                <a:solidFill>
                  <a:srgbClr val="242729"/>
                </a:solidFill>
              </a:rPr>
              <a:t> </a:t>
            </a:r>
            <a:r>
              <a:rPr lang="en-US" altLang="zh-CN" sz="2200">
                <a:solidFill>
                  <a:srgbClr val="242729"/>
                </a:solidFill>
              </a:rPr>
              <a:t>the</a:t>
            </a:r>
            <a:r>
              <a:rPr lang="zh-CN" altLang="en-US" sz="2200">
                <a:solidFill>
                  <a:srgbClr val="242729"/>
                </a:solidFill>
              </a:rPr>
              <a:t> </a:t>
            </a:r>
            <a:r>
              <a:rPr lang="en-US" altLang="zh-CN" sz="2200" b="1">
                <a:solidFill>
                  <a:srgbClr val="242729"/>
                </a:solidFill>
              </a:rPr>
              <a:t>partition number</a:t>
            </a:r>
            <a:r>
              <a:rPr lang="en-US" altLang="zh-CN" sz="2200">
                <a:solidFill>
                  <a:srgbClr val="242729"/>
                </a:solidFill>
              </a:rPr>
              <a:t> will be the</a:t>
            </a:r>
            <a:r>
              <a:rPr lang="en-US" sz="2200"/>
              <a:t> </a:t>
            </a:r>
            <a:r>
              <a:rPr lang="en-US" sz="2200" b="1"/>
              <a:t>limit on the degree of parallelism</a:t>
            </a:r>
            <a:r>
              <a:rPr lang="en-US" sz="2200"/>
              <a:t>. So we just need to use </a:t>
            </a:r>
            <a:r>
              <a:rPr lang="en-US" sz="2200" err="1"/>
              <a:t>Task.WhenAll</a:t>
            </a:r>
            <a:r>
              <a:rPr lang="en-US" sz="2200"/>
              <a:t>() to await n tasks, which work on the n trunks.</a:t>
            </a:r>
          </a:p>
        </p:txBody>
      </p:sp>
      <p:pic>
        <p:nvPicPr>
          <p:cNvPr id="5" name="Picture 4" descr="A screenshot of a computer&#10;&#10;Description automatically generated with medium confidence">
            <a:extLst>
              <a:ext uri="{FF2B5EF4-FFF2-40B4-BE49-F238E27FC236}">
                <a16:creationId xmlns:a16="http://schemas.microsoft.com/office/drawing/2014/main" id="{C1B70B14-7C8E-4FEE-BB81-FF74367896AC}"/>
              </a:ext>
            </a:extLst>
          </p:cNvPr>
          <p:cNvPicPr>
            <a:picLocks noChangeAspect="1"/>
          </p:cNvPicPr>
          <p:nvPr/>
        </p:nvPicPr>
        <p:blipFill>
          <a:blip r:embed="rId3"/>
          <a:stretch>
            <a:fillRect/>
          </a:stretch>
        </p:blipFill>
        <p:spPr>
          <a:xfrm>
            <a:off x="315559" y="1675904"/>
            <a:ext cx="5058481" cy="4629796"/>
          </a:xfrm>
          <a:prstGeom prst="rect">
            <a:avLst/>
          </a:prstGeom>
        </p:spPr>
      </p:pic>
    </p:spTree>
    <p:extLst>
      <p:ext uri="{BB962C8B-B14F-4D97-AF65-F5344CB8AC3E}">
        <p14:creationId xmlns:p14="http://schemas.microsoft.com/office/powerpoint/2010/main" val="245448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标题 1">
            <a:extLst>
              <a:ext uri="{FF2B5EF4-FFF2-40B4-BE49-F238E27FC236}">
                <a16:creationId xmlns:a16="http://schemas.microsoft.com/office/drawing/2014/main" id="{8786764D-09B2-4ECF-B2B7-60640DB3DFE3}"/>
              </a:ext>
            </a:extLst>
          </p:cNvPr>
          <p:cNvSpPr txBox="1">
            <a:spLocks/>
          </p:cNvSpPr>
          <p:nvPr/>
        </p:nvSpPr>
        <p:spPr>
          <a:xfrm>
            <a:off x="8775700" y="-5007"/>
            <a:ext cx="3416300" cy="644293"/>
          </a:xfrm>
          <a:prstGeom prst="rect">
            <a:avLst/>
          </a:prstGeom>
          <a:solidFill>
            <a:schemeClr val="bg1"/>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solidFill>
                  <a:schemeClr val="tx1">
                    <a:alpha val="35000"/>
                  </a:schemeClr>
                </a:solidFill>
              </a:rPr>
              <a:t>ARCHITECTURE</a:t>
            </a:r>
            <a:endParaRPr lang="zh-CN" altLang="en-US" b="1">
              <a:solidFill>
                <a:schemeClr val="tx1">
                  <a:alpha val="35000"/>
                </a:schemeClr>
              </a:solidFill>
            </a:endParaRPr>
          </a:p>
        </p:txBody>
      </p:sp>
      <p:grpSp>
        <p:nvGrpSpPr>
          <p:cNvPr id="234" name="Group 233">
            <a:extLst>
              <a:ext uri="{FF2B5EF4-FFF2-40B4-BE49-F238E27FC236}">
                <a16:creationId xmlns:a16="http://schemas.microsoft.com/office/drawing/2014/main" id="{C2D45206-534C-4FC0-B888-0C6877D435AE}"/>
              </a:ext>
            </a:extLst>
          </p:cNvPr>
          <p:cNvGrpSpPr/>
          <p:nvPr/>
        </p:nvGrpSpPr>
        <p:grpSpPr>
          <a:xfrm>
            <a:off x="147151" y="958777"/>
            <a:ext cx="9809425" cy="545695"/>
            <a:chOff x="147151" y="958777"/>
            <a:chExt cx="9809425" cy="545695"/>
          </a:xfrm>
        </p:grpSpPr>
        <p:grpSp>
          <p:nvGrpSpPr>
            <p:cNvPr id="225" name="Group 224">
              <a:extLst>
                <a:ext uri="{FF2B5EF4-FFF2-40B4-BE49-F238E27FC236}">
                  <a16:creationId xmlns:a16="http://schemas.microsoft.com/office/drawing/2014/main" id="{3377BA36-3974-42BB-8E96-2A601255BECA}"/>
                </a:ext>
              </a:extLst>
            </p:cNvPr>
            <p:cNvGrpSpPr/>
            <p:nvPr/>
          </p:nvGrpSpPr>
          <p:grpSpPr>
            <a:xfrm>
              <a:off x="2235424" y="958777"/>
              <a:ext cx="7721152" cy="545695"/>
              <a:chOff x="3361958" y="943108"/>
              <a:chExt cx="6502098" cy="572544"/>
            </a:xfrm>
          </p:grpSpPr>
          <p:sp>
            <p:nvSpPr>
              <p:cNvPr id="217" name="TextBox 216">
                <a:extLst>
                  <a:ext uri="{FF2B5EF4-FFF2-40B4-BE49-F238E27FC236}">
                    <a16:creationId xmlns:a16="http://schemas.microsoft.com/office/drawing/2014/main" id="{5CD8F39F-0081-4958-BDBC-ED68146248BD}"/>
                  </a:ext>
                </a:extLst>
              </p:cNvPr>
              <p:cNvSpPr txBox="1"/>
              <p:nvPr/>
            </p:nvSpPr>
            <p:spPr>
              <a:xfrm>
                <a:off x="6650951" y="1022377"/>
                <a:ext cx="1347764" cy="387504"/>
              </a:xfrm>
              <a:prstGeom prst="rect">
                <a:avLst/>
              </a:prstGeom>
              <a:noFill/>
            </p:spPr>
            <p:txBody>
              <a:bodyPr wrap="square" rtlCol="0">
                <a:spAutoFit/>
              </a:bodyPr>
              <a:lstStyle/>
              <a:p>
                <a:pPr algn="ctr"/>
                <a:r>
                  <a:rPr lang="en-US" altLang="zh-CN" b="1"/>
                  <a:t>Channel Limit</a:t>
                </a:r>
                <a:endParaRPr lang="en-US" b="1"/>
              </a:p>
            </p:txBody>
          </p:sp>
          <p:sp>
            <p:nvSpPr>
              <p:cNvPr id="218" name="Rectangle: Rounded Corners 217">
                <a:extLst>
                  <a:ext uri="{FF2B5EF4-FFF2-40B4-BE49-F238E27FC236}">
                    <a16:creationId xmlns:a16="http://schemas.microsoft.com/office/drawing/2014/main" id="{88DCF842-AB38-4793-893F-B94B849AA8FD}"/>
                  </a:ext>
                </a:extLst>
              </p:cNvPr>
              <p:cNvSpPr/>
              <p:nvPr/>
            </p:nvSpPr>
            <p:spPr>
              <a:xfrm>
                <a:off x="3361958" y="943108"/>
                <a:ext cx="6502098" cy="57254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20" name="TextBox 219">
                <a:extLst>
                  <a:ext uri="{FF2B5EF4-FFF2-40B4-BE49-F238E27FC236}">
                    <a16:creationId xmlns:a16="http://schemas.microsoft.com/office/drawing/2014/main" id="{2A3B6C3C-E770-44A3-ABEB-D7B5DFAF1C76}"/>
                  </a:ext>
                </a:extLst>
              </p:cNvPr>
              <p:cNvSpPr txBox="1"/>
              <p:nvPr/>
            </p:nvSpPr>
            <p:spPr>
              <a:xfrm>
                <a:off x="5187273" y="1036748"/>
                <a:ext cx="1151265" cy="387504"/>
              </a:xfrm>
              <a:prstGeom prst="rect">
                <a:avLst/>
              </a:prstGeom>
              <a:noFill/>
            </p:spPr>
            <p:txBody>
              <a:bodyPr wrap="square" rtlCol="0">
                <a:spAutoFit/>
              </a:bodyPr>
              <a:lstStyle/>
              <a:p>
                <a:pPr algn="ctr"/>
                <a:r>
                  <a:rPr lang="en-US" altLang="zh-CN" b="1"/>
                  <a:t>Reader Num</a:t>
                </a:r>
                <a:endParaRPr lang="en-US" b="1"/>
              </a:p>
            </p:txBody>
          </p:sp>
          <p:sp>
            <p:nvSpPr>
              <p:cNvPr id="222" name="TextBox 221">
                <a:extLst>
                  <a:ext uri="{FF2B5EF4-FFF2-40B4-BE49-F238E27FC236}">
                    <a16:creationId xmlns:a16="http://schemas.microsoft.com/office/drawing/2014/main" id="{4166B315-3DC4-4DBC-96FF-00C79359E126}"/>
                  </a:ext>
                </a:extLst>
              </p:cNvPr>
              <p:cNvSpPr txBox="1"/>
              <p:nvPr/>
            </p:nvSpPr>
            <p:spPr>
              <a:xfrm>
                <a:off x="8414866" y="1022377"/>
                <a:ext cx="1212664" cy="387504"/>
              </a:xfrm>
              <a:prstGeom prst="rect">
                <a:avLst/>
              </a:prstGeom>
              <a:noFill/>
            </p:spPr>
            <p:txBody>
              <a:bodyPr wrap="square" rtlCol="0">
                <a:spAutoFit/>
              </a:bodyPr>
              <a:lstStyle/>
              <a:p>
                <a:pPr algn="ctr"/>
                <a:r>
                  <a:rPr lang="en-US" altLang="zh-CN" b="1"/>
                  <a:t>Writer Num</a:t>
                </a:r>
                <a:endParaRPr lang="en-US" b="1"/>
              </a:p>
            </p:txBody>
          </p:sp>
          <p:sp>
            <p:nvSpPr>
              <p:cNvPr id="224" name="TextBox 223">
                <a:extLst>
                  <a:ext uri="{FF2B5EF4-FFF2-40B4-BE49-F238E27FC236}">
                    <a16:creationId xmlns:a16="http://schemas.microsoft.com/office/drawing/2014/main" id="{FF3A42BE-AA9A-4A37-A15A-5E67DD95F9E9}"/>
                  </a:ext>
                </a:extLst>
              </p:cNvPr>
              <p:cNvSpPr txBox="1"/>
              <p:nvPr/>
            </p:nvSpPr>
            <p:spPr>
              <a:xfrm>
                <a:off x="3420509" y="1038586"/>
                <a:ext cx="895830" cy="387504"/>
              </a:xfrm>
              <a:prstGeom prst="rect">
                <a:avLst/>
              </a:prstGeom>
              <a:noFill/>
            </p:spPr>
            <p:txBody>
              <a:bodyPr wrap="square" rtlCol="0">
                <a:spAutoFit/>
              </a:bodyPr>
              <a:lstStyle/>
              <a:p>
                <a:pPr algn="ctr"/>
                <a:r>
                  <a:rPr lang="en-US" altLang="zh-CN" b="1"/>
                  <a:t>Slice Size</a:t>
                </a:r>
                <a:endParaRPr lang="en-US" b="1"/>
              </a:p>
            </p:txBody>
          </p:sp>
        </p:grpSp>
        <p:sp>
          <p:nvSpPr>
            <p:cNvPr id="231" name="TextBox 230">
              <a:extLst>
                <a:ext uri="{FF2B5EF4-FFF2-40B4-BE49-F238E27FC236}">
                  <a16:creationId xmlns:a16="http://schemas.microsoft.com/office/drawing/2014/main" id="{79AD6DA2-6704-4ACC-9AE0-2BF46F83DD9C}"/>
                </a:ext>
              </a:extLst>
            </p:cNvPr>
            <p:cNvSpPr txBox="1"/>
            <p:nvPr/>
          </p:nvSpPr>
          <p:spPr>
            <a:xfrm>
              <a:off x="147151" y="999247"/>
              <a:ext cx="1672080" cy="400110"/>
            </a:xfrm>
            <a:prstGeom prst="rect">
              <a:avLst/>
            </a:prstGeom>
            <a:noFill/>
          </p:spPr>
          <p:txBody>
            <a:bodyPr wrap="square">
              <a:spAutoFit/>
            </a:bodyPr>
            <a:lstStyle/>
            <a:p>
              <a:pPr algn="ctr"/>
              <a:r>
                <a:rPr lang="en-US" altLang="zh-CN" sz="2000" b="1">
                  <a:solidFill>
                    <a:schemeClr val="tx1">
                      <a:alpha val="46000"/>
                    </a:schemeClr>
                  </a:solidFill>
                </a:rPr>
                <a:t>Configuration</a:t>
              </a:r>
              <a:endParaRPr lang="en-US" sz="2000" b="1">
                <a:solidFill>
                  <a:schemeClr val="tx1">
                    <a:alpha val="46000"/>
                  </a:schemeClr>
                </a:solidFill>
              </a:endParaRPr>
            </a:p>
          </p:txBody>
        </p:sp>
        <p:sp>
          <p:nvSpPr>
            <p:cNvPr id="233" name="Arrow: Right 232">
              <a:extLst>
                <a:ext uri="{FF2B5EF4-FFF2-40B4-BE49-F238E27FC236}">
                  <a16:creationId xmlns:a16="http://schemas.microsoft.com/office/drawing/2014/main" id="{ACE102DF-346E-4B70-93DF-45A4DFACE6A1}"/>
                </a:ext>
              </a:extLst>
            </p:cNvPr>
            <p:cNvSpPr/>
            <p:nvPr/>
          </p:nvSpPr>
          <p:spPr>
            <a:xfrm>
              <a:off x="1745932" y="1100029"/>
              <a:ext cx="417242" cy="2379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p>
          </p:txBody>
        </p:sp>
      </p:grpSp>
      <p:grpSp>
        <p:nvGrpSpPr>
          <p:cNvPr id="29" name="Group 28">
            <a:extLst>
              <a:ext uri="{FF2B5EF4-FFF2-40B4-BE49-F238E27FC236}">
                <a16:creationId xmlns:a16="http://schemas.microsoft.com/office/drawing/2014/main" id="{DF8D0471-102D-496E-96BB-0C411A6C43D3}"/>
              </a:ext>
            </a:extLst>
          </p:cNvPr>
          <p:cNvGrpSpPr/>
          <p:nvPr/>
        </p:nvGrpSpPr>
        <p:grpSpPr>
          <a:xfrm>
            <a:off x="539488" y="1417358"/>
            <a:ext cx="11113024" cy="5246168"/>
            <a:chOff x="539488" y="1417358"/>
            <a:chExt cx="11113024" cy="5246168"/>
          </a:xfrm>
        </p:grpSpPr>
        <p:grpSp>
          <p:nvGrpSpPr>
            <p:cNvPr id="213" name="Group 212">
              <a:extLst>
                <a:ext uri="{FF2B5EF4-FFF2-40B4-BE49-F238E27FC236}">
                  <a16:creationId xmlns:a16="http://schemas.microsoft.com/office/drawing/2014/main" id="{04482566-C1AE-4273-B083-8376FD1FB866}"/>
                </a:ext>
              </a:extLst>
            </p:cNvPr>
            <p:cNvGrpSpPr/>
            <p:nvPr/>
          </p:nvGrpSpPr>
          <p:grpSpPr>
            <a:xfrm>
              <a:off x="539488" y="1417358"/>
              <a:ext cx="11113024" cy="5246168"/>
              <a:chOff x="539488" y="1277658"/>
              <a:chExt cx="11113024" cy="5246168"/>
            </a:xfrm>
          </p:grpSpPr>
          <p:sp>
            <p:nvSpPr>
              <p:cNvPr id="36" name="Rectangle: Rounded Corners 35">
                <a:extLst>
                  <a:ext uri="{FF2B5EF4-FFF2-40B4-BE49-F238E27FC236}">
                    <a16:creationId xmlns:a16="http://schemas.microsoft.com/office/drawing/2014/main" id="{F9C30515-D687-41A1-84E0-45028DF5E5EF}"/>
                  </a:ext>
                </a:extLst>
              </p:cNvPr>
              <p:cNvSpPr/>
              <p:nvPr/>
            </p:nvSpPr>
            <p:spPr>
              <a:xfrm>
                <a:off x="5048905" y="5885225"/>
                <a:ext cx="3962400" cy="638601"/>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err="1">
                    <a:solidFill>
                      <a:schemeClr val="bg1"/>
                    </a:solidFill>
                  </a:rPr>
                  <a:t>ThreadPool</a:t>
                </a:r>
                <a:endParaRPr lang="en-US" sz="2400">
                  <a:solidFill>
                    <a:schemeClr val="bg1"/>
                  </a:solidFill>
                </a:endParaRPr>
              </a:p>
            </p:txBody>
          </p:sp>
          <p:grpSp>
            <p:nvGrpSpPr>
              <p:cNvPr id="190" name="Group 189">
                <a:extLst>
                  <a:ext uri="{FF2B5EF4-FFF2-40B4-BE49-F238E27FC236}">
                    <a16:creationId xmlns:a16="http://schemas.microsoft.com/office/drawing/2014/main" id="{0025383C-CD5B-4CEC-B986-C5ABACF0F1FD}"/>
                  </a:ext>
                </a:extLst>
              </p:cNvPr>
              <p:cNvGrpSpPr/>
              <p:nvPr/>
            </p:nvGrpSpPr>
            <p:grpSpPr>
              <a:xfrm>
                <a:off x="539488" y="1277658"/>
                <a:ext cx="11113024" cy="4441395"/>
                <a:chOff x="519010" y="1807005"/>
                <a:chExt cx="11113024" cy="4441395"/>
              </a:xfrm>
            </p:grpSpPr>
            <p:sp>
              <p:nvSpPr>
                <p:cNvPr id="5" name="Rectangle: Rounded Corners 4">
                  <a:extLst>
                    <a:ext uri="{FF2B5EF4-FFF2-40B4-BE49-F238E27FC236}">
                      <a16:creationId xmlns:a16="http://schemas.microsoft.com/office/drawing/2014/main" id="{DE971AD1-D2CA-455A-8270-894A3DCEB091}"/>
                    </a:ext>
                  </a:extLst>
                </p:cNvPr>
                <p:cNvSpPr/>
                <p:nvPr/>
              </p:nvSpPr>
              <p:spPr>
                <a:xfrm>
                  <a:off x="519010" y="1807005"/>
                  <a:ext cx="946525" cy="4441395"/>
                </a:xfrm>
                <a:prstGeom prst="roundRect">
                  <a:avLst/>
                </a:prstGeom>
                <a:solidFill>
                  <a:srgbClr val="42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a:t>
                  </a:r>
                  <a:br>
                    <a:rPr lang="en-US" b="1"/>
                  </a:br>
                  <a:r>
                    <a:rPr lang="en-US" b="1"/>
                    <a:t>Source</a:t>
                  </a:r>
                </a:p>
              </p:txBody>
            </p:sp>
            <p:sp>
              <p:nvSpPr>
                <p:cNvPr id="10" name="Arrow: Right 9">
                  <a:extLst>
                    <a:ext uri="{FF2B5EF4-FFF2-40B4-BE49-F238E27FC236}">
                      <a16:creationId xmlns:a16="http://schemas.microsoft.com/office/drawing/2014/main" id="{A888D50A-BB0F-41E4-9CEF-DCFF7A304920}"/>
                    </a:ext>
                  </a:extLst>
                </p:cNvPr>
                <p:cNvSpPr/>
                <p:nvPr/>
              </p:nvSpPr>
              <p:spPr>
                <a:xfrm>
                  <a:off x="1558713" y="3730009"/>
                  <a:ext cx="685800" cy="52179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split</a:t>
                  </a:r>
                  <a:endParaRPr lang="en-US" sz="1600" b="1"/>
                </a:p>
              </p:txBody>
            </p:sp>
            <p:grpSp>
              <p:nvGrpSpPr>
                <p:cNvPr id="16" name="Group 15">
                  <a:extLst>
                    <a:ext uri="{FF2B5EF4-FFF2-40B4-BE49-F238E27FC236}">
                      <a16:creationId xmlns:a16="http://schemas.microsoft.com/office/drawing/2014/main" id="{22584072-17CA-427C-BC49-05036CC955BB}"/>
                    </a:ext>
                  </a:extLst>
                </p:cNvPr>
                <p:cNvGrpSpPr/>
                <p:nvPr/>
              </p:nvGrpSpPr>
              <p:grpSpPr>
                <a:xfrm>
                  <a:off x="2309367" y="2013441"/>
                  <a:ext cx="946527" cy="3979042"/>
                  <a:chOff x="2326001" y="2085371"/>
                  <a:chExt cx="946527" cy="3979042"/>
                </a:xfrm>
              </p:grpSpPr>
              <p:sp>
                <p:nvSpPr>
                  <p:cNvPr id="11" name="Rectangle: Rounded Corners 10">
                    <a:extLst>
                      <a:ext uri="{FF2B5EF4-FFF2-40B4-BE49-F238E27FC236}">
                        <a16:creationId xmlns:a16="http://schemas.microsoft.com/office/drawing/2014/main" id="{A2A15678-D809-410A-B59F-D5E88731E4E7}"/>
                      </a:ext>
                    </a:extLst>
                  </p:cNvPr>
                  <p:cNvSpPr/>
                  <p:nvPr/>
                </p:nvSpPr>
                <p:spPr>
                  <a:xfrm>
                    <a:off x="2326003" y="2085371"/>
                    <a:ext cx="946525" cy="521799"/>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Slice</a:t>
                    </a:r>
                  </a:p>
                </p:txBody>
              </p:sp>
              <p:sp>
                <p:nvSpPr>
                  <p:cNvPr id="38" name="Rectangle: Rounded Corners 37">
                    <a:extLst>
                      <a:ext uri="{FF2B5EF4-FFF2-40B4-BE49-F238E27FC236}">
                        <a16:creationId xmlns:a16="http://schemas.microsoft.com/office/drawing/2014/main" id="{8ACC7661-8ACA-4FA8-823C-476698564EEC}"/>
                      </a:ext>
                    </a:extLst>
                  </p:cNvPr>
                  <p:cNvSpPr/>
                  <p:nvPr/>
                </p:nvSpPr>
                <p:spPr>
                  <a:xfrm>
                    <a:off x="2326002" y="2776346"/>
                    <a:ext cx="946525" cy="521799"/>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Slice</a:t>
                    </a:r>
                  </a:p>
                </p:txBody>
              </p:sp>
              <p:sp>
                <p:nvSpPr>
                  <p:cNvPr id="39" name="Rectangle: Rounded Corners 38">
                    <a:extLst>
                      <a:ext uri="{FF2B5EF4-FFF2-40B4-BE49-F238E27FC236}">
                        <a16:creationId xmlns:a16="http://schemas.microsoft.com/office/drawing/2014/main" id="{2444C827-BC18-4C03-9B64-A942B23A9DFD}"/>
                      </a:ext>
                    </a:extLst>
                  </p:cNvPr>
                  <p:cNvSpPr/>
                  <p:nvPr/>
                </p:nvSpPr>
                <p:spPr>
                  <a:xfrm>
                    <a:off x="2326002" y="3467321"/>
                    <a:ext cx="946525" cy="521799"/>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Slice</a:t>
                    </a:r>
                  </a:p>
                </p:txBody>
              </p:sp>
              <p:sp>
                <p:nvSpPr>
                  <p:cNvPr id="12" name="Rectangle: Rounded Corners 11">
                    <a:extLst>
                      <a:ext uri="{FF2B5EF4-FFF2-40B4-BE49-F238E27FC236}">
                        <a16:creationId xmlns:a16="http://schemas.microsoft.com/office/drawing/2014/main" id="{B70EB529-04B7-4A76-B050-BDE11A917452}"/>
                      </a:ext>
                    </a:extLst>
                  </p:cNvPr>
                  <p:cNvSpPr/>
                  <p:nvPr/>
                </p:nvSpPr>
                <p:spPr>
                  <a:xfrm>
                    <a:off x="2326002" y="4157008"/>
                    <a:ext cx="946525" cy="521799"/>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Slice</a:t>
                    </a:r>
                  </a:p>
                </p:txBody>
              </p:sp>
              <p:sp>
                <p:nvSpPr>
                  <p:cNvPr id="13" name="Rectangle: Rounded Corners 12">
                    <a:extLst>
                      <a:ext uri="{FF2B5EF4-FFF2-40B4-BE49-F238E27FC236}">
                        <a16:creationId xmlns:a16="http://schemas.microsoft.com/office/drawing/2014/main" id="{63F385D5-F4F3-4B88-966F-889E3F4A6DD8}"/>
                      </a:ext>
                    </a:extLst>
                  </p:cNvPr>
                  <p:cNvSpPr/>
                  <p:nvPr/>
                </p:nvSpPr>
                <p:spPr>
                  <a:xfrm>
                    <a:off x="2326001" y="4846695"/>
                    <a:ext cx="946525" cy="521799"/>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Slice</a:t>
                    </a:r>
                  </a:p>
                </p:txBody>
              </p:sp>
              <p:sp>
                <p:nvSpPr>
                  <p:cNvPr id="14" name="Rectangle: Rounded Corners 13">
                    <a:extLst>
                      <a:ext uri="{FF2B5EF4-FFF2-40B4-BE49-F238E27FC236}">
                        <a16:creationId xmlns:a16="http://schemas.microsoft.com/office/drawing/2014/main" id="{FC2D4473-1C1E-4DCD-9D7C-CEDC8439B59D}"/>
                      </a:ext>
                    </a:extLst>
                  </p:cNvPr>
                  <p:cNvSpPr/>
                  <p:nvPr/>
                </p:nvSpPr>
                <p:spPr>
                  <a:xfrm>
                    <a:off x="2326001" y="5542614"/>
                    <a:ext cx="946525" cy="521799"/>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 Slice</a:t>
                    </a:r>
                  </a:p>
                </p:txBody>
              </p:sp>
            </p:grpSp>
            <p:sp>
              <p:nvSpPr>
                <p:cNvPr id="178" name="Rectangle: Rounded Corners 177">
                  <a:extLst>
                    <a:ext uri="{FF2B5EF4-FFF2-40B4-BE49-F238E27FC236}">
                      <a16:creationId xmlns:a16="http://schemas.microsoft.com/office/drawing/2014/main" id="{F9508A6F-4997-4A44-A092-A6422EFC839A}"/>
                    </a:ext>
                  </a:extLst>
                </p:cNvPr>
                <p:cNvSpPr/>
                <p:nvPr/>
              </p:nvSpPr>
              <p:spPr>
                <a:xfrm>
                  <a:off x="10685509" y="1807005"/>
                  <a:ext cx="946525" cy="4369465"/>
                </a:xfrm>
                <a:prstGeom prst="roundRect">
                  <a:avLst/>
                </a:prstGeom>
                <a:solidFill>
                  <a:srgbClr val="42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a:t>
                  </a:r>
                  <a:br>
                    <a:rPr lang="en-US" b="1"/>
                  </a:br>
                  <a:r>
                    <a:rPr lang="en-US" b="1"/>
                    <a:t>Target</a:t>
                  </a:r>
                </a:p>
              </p:txBody>
            </p:sp>
            <p:grpSp>
              <p:nvGrpSpPr>
                <p:cNvPr id="189" name="Group 188">
                  <a:extLst>
                    <a:ext uri="{FF2B5EF4-FFF2-40B4-BE49-F238E27FC236}">
                      <a16:creationId xmlns:a16="http://schemas.microsoft.com/office/drawing/2014/main" id="{BDB040E2-A8BC-41AE-8CCD-89B1A4BFE6D8}"/>
                    </a:ext>
                  </a:extLst>
                </p:cNvPr>
                <p:cNvGrpSpPr/>
                <p:nvPr/>
              </p:nvGrpSpPr>
              <p:grpSpPr>
                <a:xfrm>
                  <a:off x="4267272" y="1923888"/>
                  <a:ext cx="6342009" cy="4018145"/>
                  <a:chOff x="4217085" y="2009723"/>
                  <a:chExt cx="6342009" cy="4018145"/>
                </a:xfrm>
              </p:grpSpPr>
              <p:sp>
                <p:nvSpPr>
                  <p:cNvPr id="3" name="TextBox 2">
                    <a:extLst>
                      <a:ext uri="{FF2B5EF4-FFF2-40B4-BE49-F238E27FC236}">
                        <a16:creationId xmlns:a16="http://schemas.microsoft.com/office/drawing/2014/main" id="{37330FE5-FCFC-43FB-9C7A-C8107011A677}"/>
                      </a:ext>
                    </a:extLst>
                  </p:cNvPr>
                  <p:cNvSpPr txBox="1"/>
                  <p:nvPr/>
                </p:nvSpPr>
                <p:spPr>
                  <a:xfrm>
                    <a:off x="5659799" y="2009723"/>
                    <a:ext cx="2341332" cy="937603"/>
                  </a:xfrm>
                  <a:prstGeom prst="rect">
                    <a:avLst/>
                  </a:prstGeom>
                  <a:noFill/>
                </p:spPr>
                <p:txBody>
                  <a:bodyPr wrap="square" rtlCol="0">
                    <a:spAutoFit/>
                  </a:bodyPr>
                  <a:lstStyle/>
                  <a:p>
                    <a:pPr algn="ctr"/>
                    <a:r>
                      <a:rPr lang="en-US" altLang="zh-CN" sz="1800" b="1" err="1">
                        <a:solidFill>
                          <a:schemeClr val="bg1"/>
                        </a:solidFill>
                      </a:rPr>
                      <a:t>DataTransfer</a:t>
                    </a:r>
                    <a:endParaRPr lang="en-US" altLang="zh-CN" sz="1800" b="1">
                      <a:solidFill>
                        <a:schemeClr val="bg1"/>
                      </a:solidFill>
                    </a:endParaRPr>
                  </a:p>
                  <a:p>
                    <a:pPr algn="ctr"/>
                    <a:r>
                      <a:rPr lang="en-US" altLang="zh-CN" sz="1800" b="1">
                        <a:solidFill>
                          <a:schemeClr val="bg1"/>
                        </a:solidFill>
                      </a:rPr>
                      <a:t>Framework</a:t>
                    </a:r>
                    <a:endParaRPr lang="en-US" sz="1800">
                      <a:solidFill>
                        <a:schemeClr val="bg1"/>
                      </a:solidFill>
                    </a:endParaRPr>
                  </a:p>
                </p:txBody>
              </p:sp>
              <p:sp>
                <p:nvSpPr>
                  <p:cNvPr id="18" name="Rectangle: Rounded Corners 17">
                    <a:extLst>
                      <a:ext uri="{FF2B5EF4-FFF2-40B4-BE49-F238E27FC236}">
                        <a16:creationId xmlns:a16="http://schemas.microsoft.com/office/drawing/2014/main" id="{7AD3B3FE-F8CD-4409-B357-C0176C2A7869}"/>
                      </a:ext>
                    </a:extLst>
                  </p:cNvPr>
                  <p:cNvSpPr/>
                  <p:nvPr/>
                </p:nvSpPr>
                <p:spPr>
                  <a:xfrm>
                    <a:off x="4217085" y="2252280"/>
                    <a:ext cx="5442281" cy="377558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C614A6A-32EF-4A62-94EC-4CCC8BD849A8}"/>
                      </a:ext>
                    </a:extLst>
                  </p:cNvPr>
                  <p:cNvGrpSpPr/>
                  <p:nvPr/>
                </p:nvGrpSpPr>
                <p:grpSpPr>
                  <a:xfrm>
                    <a:off x="4472228" y="2523978"/>
                    <a:ext cx="1094597" cy="2961909"/>
                    <a:chOff x="4531503" y="1933359"/>
                    <a:chExt cx="1094597" cy="2961909"/>
                  </a:xfrm>
                </p:grpSpPr>
                <p:sp>
                  <p:nvSpPr>
                    <p:cNvPr id="20" name="Rectangle: Rounded Corners 19">
                      <a:extLst>
                        <a:ext uri="{FF2B5EF4-FFF2-40B4-BE49-F238E27FC236}">
                          <a16:creationId xmlns:a16="http://schemas.microsoft.com/office/drawing/2014/main" id="{F029200E-5111-4EBA-A91D-3A6CDF520F02}"/>
                        </a:ext>
                      </a:extLst>
                    </p:cNvPr>
                    <p:cNvSpPr/>
                    <p:nvPr/>
                  </p:nvSpPr>
                  <p:spPr>
                    <a:xfrm>
                      <a:off x="4531503" y="1933359"/>
                      <a:ext cx="1087248" cy="57266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Reader</a:t>
                      </a:r>
                    </a:p>
                  </p:txBody>
                </p:sp>
                <p:sp>
                  <p:nvSpPr>
                    <p:cNvPr id="21" name="Rectangle: Rounded Corners 20">
                      <a:extLst>
                        <a:ext uri="{FF2B5EF4-FFF2-40B4-BE49-F238E27FC236}">
                          <a16:creationId xmlns:a16="http://schemas.microsoft.com/office/drawing/2014/main" id="{9DB71BC0-4D7B-465D-B48B-B89B4BF16D33}"/>
                        </a:ext>
                      </a:extLst>
                    </p:cNvPr>
                    <p:cNvSpPr/>
                    <p:nvPr/>
                  </p:nvSpPr>
                  <p:spPr>
                    <a:xfrm>
                      <a:off x="4531503" y="2731670"/>
                      <a:ext cx="1087248" cy="57266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Reader</a:t>
                      </a:r>
                    </a:p>
                  </p:txBody>
                </p:sp>
                <p:sp>
                  <p:nvSpPr>
                    <p:cNvPr id="22" name="Rectangle: Rounded Corners 21">
                      <a:extLst>
                        <a:ext uri="{FF2B5EF4-FFF2-40B4-BE49-F238E27FC236}">
                          <a16:creationId xmlns:a16="http://schemas.microsoft.com/office/drawing/2014/main" id="{10BF8BAD-87EC-4F2A-BD83-4C2F9599F8FA}"/>
                        </a:ext>
                      </a:extLst>
                    </p:cNvPr>
                    <p:cNvSpPr/>
                    <p:nvPr/>
                  </p:nvSpPr>
                  <p:spPr>
                    <a:xfrm>
                      <a:off x="4531503" y="3527135"/>
                      <a:ext cx="1087248" cy="57266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Reader</a:t>
                      </a:r>
                    </a:p>
                  </p:txBody>
                </p:sp>
                <p:sp>
                  <p:nvSpPr>
                    <p:cNvPr id="47" name="Rectangle: Rounded Corners 46">
                      <a:extLst>
                        <a:ext uri="{FF2B5EF4-FFF2-40B4-BE49-F238E27FC236}">
                          <a16:creationId xmlns:a16="http://schemas.microsoft.com/office/drawing/2014/main" id="{0C747670-1283-47C5-B998-BDC30E84AFFB}"/>
                        </a:ext>
                      </a:extLst>
                    </p:cNvPr>
                    <p:cNvSpPr/>
                    <p:nvPr/>
                  </p:nvSpPr>
                  <p:spPr>
                    <a:xfrm>
                      <a:off x="4538852" y="4322600"/>
                      <a:ext cx="1087248" cy="57266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Reader</a:t>
                      </a:r>
                    </a:p>
                  </p:txBody>
                </p:sp>
              </p:grpSp>
              <p:grpSp>
                <p:nvGrpSpPr>
                  <p:cNvPr id="62" name="Group 61">
                    <a:extLst>
                      <a:ext uri="{FF2B5EF4-FFF2-40B4-BE49-F238E27FC236}">
                        <a16:creationId xmlns:a16="http://schemas.microsoft.com/office/drawing/2014/main" id="{080EB036-4297-4BA2-B7DF-55E7A053BABA}"/>
                      </a:ext>
                    </a:extLst>
                  </p:cNvPr>
                  <p:cNvGrpSpPr/>
                  <p:nvPr/>
                </p:nvGrpSpPr>
                <p:grpSpPr>
                  <a:xfrm>
                    <a:off x="8335846" y="2869128"/>
                    <a:ext cx="1106193" cy="2368165"/>
                    <a:chOff x="4512558" y="2240769"/>
                    <a:chExt cx="1106193" cy="2368165"/>
                  </a:xfrm>
                </p:grpSpPr>
                <p:sp>
                  <p:nvSpPr>
                    <p:cNvPr id="63" name="Rectangle: Rounded Corners 62">
                      <a:extLst>
                        <a:ext uri="{FF2B5EF4-FFF2-40B4-BE49-F238E27FC236}">
                          <a16:creationId xmlns:a16="http://schemas.microsoft.com/office/drawing/2014/main" id="{DDCC2898-0C8F-48A1-8FA4-856452C855DB}"/>
                        </a:ext>
                      </a:extLst>
                    </p:cNvPr>
                    <p:cNvSpPr/>
                    <p:nvPr/>
                  </p:nvSpPr>
                  <p:spPr>
                    <a:xfrm>
                      <a:off x="4512558" y="2240769"/>
                      <a:ext cx="1087248" cy="572668"/>
                    </a:xfrm>
                    <a:prstGeom prst="roundRect">
                      <a:avLst/>
                    </a:prstGeom>
                    <a:solidFill>
                      <a:srgbClr val="858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Writer</a:t>
                      </a:r>
                    </a:p>
                  </p:txBody>
                </p:sp>
                <p:sp>
                  <p:nvSpPr>
                    <p:cNvPr id="67" name="Rectangle: Rounded Corners 66">
                      <a:extLst>
                        <a:ext uri="{FF2B5EF4-FFF2-40B4-BE49-F238E27FC236}">
                          <a16:creationId xmlns:a16="http://schemas.microsoft.com/office/drawing/2014/main" id="{C2F1C05A-CEFB-4765-A04F-22613A16DD63}"/>
                        </a:ext>
                      </a:extLst>
                    </p:cNvPr>
                    <p:cNvSpPr/>
                    <p:nvPr/>
                  </p:nvSpPr>
                  <p:spPr>
                    <a:xfrm>
                      <a:off x="4531503" y="3156189"/>
                      <a:ext cx="1087248" cy="572668"/>
                    </a:xfrm>
                    <a:prstGeom prst="roundRect">
                      <a:avLst/>
                    </a:prstGeom>
                    <a:solidFill>
                      <a:srgbClr val="858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Writer</a:t>
                      </a:r>
                    </a:p>
                  </p:txBody>
                </p:sp>
                <p:sp>
                  <p:nvSpPr>
                    <p:cNvPr id="68" name="Rectangle: Rounded Corners 67">
                      <a:extLst>
                        <a:ext uri="{FF2B5EF4-FFF2-40B4-BE49-F238E27FC236}">
                          <a16:creationId xmlns:a16="http://schemas.microsoft.com/office/drawing/2014/main" id="{13464305-BFCE-40A0-B6DD-8EF20D3D76AE}"/>
                        </a:ext>
                      </a:extLst>
                    </p:cNvPr>
                    <p:cNvSpPr/>
                    <p:nvPr/>
                  </p:nvSpPr>
                  <p:spPr>
                    <a:xfrm>
                      <a:off x="4528738" y="4036266"/>
                      <a:ext cx="1087248" cy="572668"/>
                    </a:xfrm>
                    <a:prstGeom prst="roundRect">
                      <a:avLst/>
                    </a:prstGeom>
                    <a:solidFill>
                      <a:srgbClr val="858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Writer</a:t>
                      </a:r>
                    </a:p>
                  </p:txBody>
                </p:sp>
              </p:grpSp>
              <p:sp>
                <p:nvSpPr>
                  <p:cNvPr id="61" name="Rectangle: Rounded Corners 60">
                    <a:extLst>
                      <a:ext uri="{FF2B5EF4-FFF2-40B4-BE49-F238E27FC236}">
                        <a16:creationId xmlns:a16="http://schemas.microsoft.com/office/drawing/2014/main" id="{0108C6F0-FD4A-48DE-8C74-39046A3C8BD5}"/>
                      </a:ext>
                    </a:extLst>
                  </p:cNvPr>
                  <p:cNvSpPr/>
                  <p:nvPr/>
                </p:nvSpPr>
                <p:spPr>
                  <a:xfrm>
                    <a:off x="5998735" y="3336889"/>
                    <a:ext cx="1874295" cy="1397300"/>
                  </a:xfrm>
                  <a:prstGeom prst="round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Channel</a:t>
                    </a:r>
                  </a:p>
                  <a:p>
                    <a:pPr algn="ctr"/>
                    <a:r>
                      <a:rPr lang="en-US" sz="1600" b="1"/>
                      <a:t>(Message Queue)</a:t>
                    </a:r>
                  </a:p>
                </p:txBody>
              </p:sp>
              <p:cxnSp>
                <p:nvCxnSpPr>
                  <p:cNvPr id="71" name="Straight Arrow Connector 70">
                    <a:extLst>
                      <a:ext uri="{FF2B5EF4-FFF2-40B4-BE49-F238E27FC236}">
                        <a16:creationId xmlns:a16="http://schemas.microsoft.com/office/drawing/2014/main" id="{0AEF7B18-0CC9-40BE-A34E-443006B584B5}"/>
                      </a:ext>
                    </a:extLst>
                  </p:cNvPr>
                  <p:cNvCxnSpPr>
                    <a:stCxn id="20" idx="3"/>
                    <a:endCxn id="61" idx="1"/>
                  </p:cNvCxnSpPr>
                  <p:nvPr/>
                </p:nvCxnSpPr>
                <p:spPr>
                  <a:xfrm>
                    <a:off x="5559476" y="2810312"/>
                    <a:ext cx="439259" cy="1225227"/>
                  </a:xfrm>
                  <a:prstGeom prst="straightConnector1">
                    <a:avLst/>
                  </a:prstGeom>
                  <a:ln w="38100">
                    <a:solidFill>
                      <a:schemeClr val="accent4"/>
                    </a:solidFill>
                    <a:tailEnd type="triangle"/>
                  </a:ln>
                </p:spPr>
                <p:style>
                  <a:lnRef idx="1">
                    <a:schemeClr val="accent4"/>
                  </a:lnRef>
                  <a:fillRef idx="0">
                    <a:schemeClr val="accent4"/>
                  </a:fillRef>
                  <a:effectRef idx="0">
                    <a:schemeClr val="accent4"/>
                  </a:effectRef>
                  <a:fontRef idx="minor">
                    <a:schemeClr val="tx1"/>
                  </a:fontRef>
                </p:style>
              </p:cxnSp>
              <p:cxnSp>
                <p:nvCxnSpPr>
                  <p:cNvPr id="73" name="Straight Arrow Connector 72">
                    <a:extLst>
                      <a:ext uri="{FF2B5EF4-FFF2-40B4-BE49-F238E27FC236}">
                        <a16:creationId xmlns:a16="http://schemas.microsoft.com/office/drawing/2014/main" id="{5787B328-648B-42C7-B7BE-E5302AD1FE3E}"/>
                      </a:ext>
                    </a:extLst>
                  </p:cNvPr>
                  <p:cNvCxnSpPr>
                    <a:cxnSpLocks/>
                    <a:stCxn id="21" idx="3"/>
                  </p:cNvCxnSpPr>
                  <p:nvPr/>
                </p:nvCxnSpPr>
                <p:spPr>
                  <a:xfrm>
                    <a:off x="5559476" y="3608623"/>
                    <a:ext cx="424115" cy="39866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77" name="Straight Arrow Connector 76">
                    <a:extLst>
                      <a:ext uri="{FF2B5EF4-FFF2-40B4-BE49-F238E27FC236}">
                        <a16:creationId xmlns:a16="http://schemas.microsoft.com/office/drawing/2014/main" id="{B9D2F938-B806-4F65-8580-72A4C7AB9192}"/>
                      </a:ext>
                    </a:extLst>
                  </p:cNvPr>
                  <p:cNvCxnSpPr>
                    <a:cxnSpLocks/>
                    <a:stCxn id="22" idx="3"/>
                    <a:endCxn id="61" idx="1"/>
                  </p:cNvCxnSpPr>
                  <p:nvPr/>
                </p:nvCxnSpPr>
                <p:spPr>
                  <a:xfrm flipV="1">
                    <a:off x="5559476" y="4035539"/>
                    <a:ext cx="439259" cy="368549"/>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81" name="Straight Arrow Connector 80">
                    <a:extLst>
                      <a:ext uri="{FF2B5EF4-FFF2-40B4-BE49-F238E27FC236}">
                        <a16:creationId xmlns:a16="http://schemas.microsoft.com/office/drawing/2014/main" id="{0AC73982-43A1-46B3-822D-93EDF539BE78}"/>
                      </a:ext>
                    </a:extLst>
                  </p:cNvPr>
                  <p:cNvCxnSpPr>
                    <a:cxnSpLocks/>
                    <a:stCxn id="47" idx="3"/>
                    <a:endCxn id="61" idx="1"/>
                  </p:cNvCxnSpPr>
                  <p:nvPr/>
                </p:nvCxnSpPr>
                <p:spPr>
                  <a:xfrm flipV="1">
                    <a:off x="5566825" y="4035539"/>
                    <a:ext cx="431910" cy="116401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85" name="Straight Arrow Connector 84">
                    <a:extLst>
                      <a:ext uri="{FF2B5EF4-FFF2-40B4-BE49-F238E27FC236}">
                        <a16:creationId xmlns:a16="http://schemas.microsoft.com/office/drawing/2014/main" id="{7A6D16A7-E3FC-45E3-ACEE-342FE97B6BDE}"/>
                      </a:ext>
                    </a:extLst>
                  </p:cNvPr>
                  <p:cNvCxnSpPr>
                    <a:cxnSpLocks/>
                    <a:stCxn id="61" idx="3"/>
                    <a:endCxn id="63" idx="1"/>
                  </p:cNvCxnSpPr>
                  <p:nvPr/>
                </p:nvCxnSpPr>
                <p:spPr>
                  <a:xfrm flipV="1">
                    <a:off x="7873030" y="3155462"/>
                    <a:ext cx="462816" cy="88007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93" name="Straight Arrow Connector 92">
                    <a:extLst>
                      <a:ext uri="{FF2B5EF4-FFF2-40B4-BE49-F238E27FC236}">
                        <a16:creationId xmlns:a16="http://schemas.microsoft.com/office/drawing/2014/main" id="{8B71159E-2BCE-4EBD-BA1F-A959643434BB}"/>
                      </a:ext>
                    </a:extLst>
                  </p:cNvPr>
                  <p:cNvCxnSpPr>
                    <a:cxnSpLocks/>
                    <a:stCxn id="61" idx="3"/>
                    <a:endCxn id="67" idx="1"/>
                  </p:cNvCxnSpPr>
                  <p:nvPr/>
                </p:nvCxnSpPr>
                <p:spPr>
                  <a:xfrm>
                    <a:off x="7873030" y="4035539"/>
                    <a:ext cx="481761" cy="35343"/>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97" name="Straight Arrow Connector 96">
                    <a:extLst>
                      <a:ext uri="{FF2B5EF4-FFF2-40B4-BE49-F238E27FC236}">
                        <a16:creationId xmlns:a16="http://schemas.microsoft.com/office/drawing/2014/main" id="{1E5F3020-88F2-4599-AC7A-955B8AAC90B3}"/>
                      </a:ext>
                    </a:extLst>
                  </p:cNvPr>
                  <p:cNvCxnSpPr>
                    <a:cxnSpLocks/>
                    <a:stCxn id="61" idx="3"/>
                    <a:endCxn id="68" idx="1"/>
                  </p:cNvCxnSpPr>
                  <p:nvPr/>
                </p:nvCxnSpPr>
                <p:spPr>
                  <a:xfrm>
                    <a:off x="7873030" y="4035539"/>
                    <a:ext cx="478996" cy="91542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grpSp>
                <p:nvGrpSpPr>
                  <p:cNvPr id="174" name="Group 173">
                    <a:extLst>
                      <a:ext uri="{FF2B5EF4-FFF2-40B4-BE49-F238E27FC236}">
                        <a16:creationId xmlns:a16="http://schemas.microsoft.com/office/drawing/2014/main" id="{E2C37BFA-55C1-4C49-9D2C-CA9FDA8DD9F8}"/>
                      </a:ext>
                    </a:extLst>
                  </p:cNvPr>
                  <p:cNvGrpSpPr/>
                  <p:nvPr/>
                </p:nvGrpSpPr>
                <p:grpSpPr>
                  <a:xfrm>
                    <a:off x="4486926" y="5556519"/>
                    <a:ext cx="4998058" cy="401011"/>
                    <a:chOff x="4486926" y="5626857"/>
                    <a:chExt cx="4998058" cy="401011"/>
                  </a:xfrm>
                </p:grpSpPr>
                <p:sp>
                  <p:nvSpPr>
                    <p:cNvPr id="168" name="TextBox 167">
                      <a:extLst>
                        <a:ext uri="{FF2B5EF4-FFF2-40B4-BE49-F238E27FC236}">
                          <a16:creationId xmlns:a16="http://schemas.microsoft.com/office/drawing/2014/main" id="{57CB5D11-D84B-4E98-ADF3-2E60FBADDFBC}"/>
                        </a:ext>
                      </a:extLst>
                    </p:cNvPr>
                    <p:cNvSpPr txBox="1"/>
                    <p:nvPr/>
                  </p:nvSpPr>
                  <p:spPr>
                    <a:xfrm>
                      <a:off x="4486926" y="5648533"/>
                      <a:ext cx="1079899" cy="379335"/>
                    </a:xfrm>
                    <a:prstGeom prst="rect">
                      <a:avLst/>
                    </a:prstGeom>
                    <a:noFill/>
                  </p:spPr>
                  <p:txBody>
                    <a:bodyPr wrap="square" rtlCol="0">
                      <a:spAutoFit/>
                    </a:bodyPr>
                    <a:lstStyle/>
                    <a:p>
                      <a:pPr algn="ctr"/>
                      <a:r>
                        <a:rPr lang="en-US" b="1">
                          <a:solidFill>
                            <a:schemeClr val="bg1"/>
                          </a:solidFill>
                        </a:rPr>
                        <a:t>Producer</a:t>
                      </a:r>
                    </a:p>
                  </p:txBody>
                </p:sp>
                <p:sp>
                  <p:nvSpPr>
                    <p:cNvPr id="170" name="TextBox 169">
                      <a:extLst>
                        <a:ext uri="{FF2B5EF4-FFF2-40B4-BE49-F238E27FC236}">
                          <a16:creationId xmlns:a16="http://schemas.microsoft.com/office/drawing/2014/main" id="{97640A86-4573-4BD6-B76E-D75338733D99}"/>
                        </a:ext>
                      </a:extLst>
                    </p:cNvPr>
                    <p:cNvSpPr txBox="1"/>
                    <p:nvPr/>
                  </p:nvSpPr>
                  <p:spPr>
                    <a:xfrm>
                      <a:off x="8273955" y="5626857"/>
                      <a:ext cx="1211029" cy="369332"/>
                    </a:xfrm>
                    <a:prstGeom prst="rect">
                      <a:avLst/>
                    </a:prstGeom>
                    <a:noFill/>
                  </p:spPr>
                  <p:txBody>
                    <a:bodyPr wrap="square" rtlCol="0">
                      <a:spAutoFit/>
                    </a:bodyPr>
                    <a:lstStyle/>
                    <a:p>
                      <a:pPr algn="ctr"/>
                      <a:r>
                        <a:rPr lang="en-US" b="1">
                          <a:solidFill>
                            <a:schemeClr val="bg1"/>
                          </a:solidFill>
                        </a:rPr>
                        <a:t>Consumer</a:t>
                      </a:r>
                    </a:p>
                  </p:txBody>
                </p:sp>
              </p:grpSp>
              <p:sp>
                <p:nvSpPr>
                  <p:cNvPr id="182" name="Arrow: Right 181">
                    <a:extLst>
                      <a:ext uri="{FF2B5EF4-FFF2-40B4-BE49-F238E27FC236}">
                        <a16:creationId xmlns:a16="http://schemas.microsoft.com/office/drawing/2014/main" id="{E24EF8E5-FF88-4C3B-98C4-235EA1C9D90D}"/>
                      </a:ext>
                    </a:extLst>
                  </p:cNvPr>
                  <p:cNvSpPr/>
                  <p:nvPr/>
                </p:nvSpPr>
                <p:spPr>
                  <a:xfrm>
                    <a:off x="9648105" y="2947696"/>
                    <a:ext cx="899728" cy="41204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call </a:t>
                    </a:r>
                    <a:r>
                      <a:rPr lang="en-US" altLang="zh-CN" sz="1600" b="1" err="1"/>
                      <a:t>api</a:t>
                    </a:r>
                    <a:endParaRPr lang="en-US" sz="1600" b="1"/>
                  </a:p>
                </p:txBody>
              </p:sp>
              <p:sp>
                <p:nvSpPr>
                  <p:cNvPr id="186" name="Arrow: Right 185">
                    <a:extLst>
                      <a:ext uri="{FF2B5EF4-FFF2-40B4-BE49-F238E27FC236}">
                        <a16:creationId xmlns:a16="http://schemas.microsoft.com/office/drawing/2014/main" id="{6CBB46A4-4FC4-4C25-A44F-7C10E89C7315}"/>
                      </a:ext>
                    </a:extLst>
                  </p:cNvPr>
                  <p:cNvSpPr/>
                  <p:nvPr/>
                </p:nvSpPr>
                <p:spPr>
                  <a:xfrm>
                    <a:off x="9648105" y="3864102"/>
                    <a:ext cx="899728" cy="41204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call </a:t>
                    </a:r>
                    <a:r>
                      <a:rPr lang="en-US" altLang="zh-CN" sz="1600" b="1" err="1"/>
                      <a:t>api</a:t>
                    </a:r>
                    <a:endParaRPr lang="en-US" sz="1600" b="1"/>
                  </a:p>
                </p:txBody>
              </p:sp>
              <p:sp>
                <p:nvSpPr>
                  <p:cNvPr id="188" name="Arrow: Right 187">
                    <a:extLst>
                      <a:ext uri="{FF2B5EF4-FFF2-40B4-BE49-F238E27FC236}">
                        <a16:creationId xmlns:a16="http://schemas.microsoft.com/office/drawing/2014/main" id="{FA298528-9B83-470C-92D4-7C1A9C1C9867}"/>
                      </a:ext>
                    </a:extLst>
                  </p:cNvPr>
                  <p:cNvSpPr/>
                  <p:nvPr/>
                </p:nvSpPr>
                <p:spPr>
                  <a:xfrm>
                    <a:off x="9659366" y="4766710"/>
                    <a:ext cx="899728" cy="41204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call </a:t>
                    </a:r>
                    <a:r>
                      <a:rPr lang="en-US" altLang="zh-CN" sz="1600" b="1" err="1"/>
                      <a:t>api</a:t>
                    </a:r>
                    <a:endParaRPr lang="en-US" sz="1600" b="1"/>
                  </a:p>
                </p:txBody>
              </p:sp>
            </p:grpSp>
            <p:cxnSp>
              <p:nvCxnSpPr>
                <p:cNvPr id="151" name="Straight Arrow Connector 150">
                  <a:extLst>
                    <a:ext uri="{FF2B5EF4-FFF2-40B4-BE49-F238E27FC236}">
                      <a16:creationId xmlns:a16="http://schemas.microsoft.com/office/drawing/2014/main" id="{1581C0BB-DE6B-4ECB-9A61-6B5DCABD0F20}"/>
                    </a:ext>
                  </a:extLst>
                </p:cNvPr>
                <p:cNvCxnSpPr>
                  <a:cxnSpLocks/>
                  <a:stCxn id="8" idx="3"/>
                  <a:endCxn id="20" idx="1"/>
                </p:cNvCxnSpPr>
                <p:nvPr/>
              </p:nvCxnSpPr>
              <p:spPr>
                <a:xfrm>
                  <a:off x="3892567" y="2630221"/>
                  <a:ext cx="629848" cy="94256"/>
                </a:xfrm>
                <a:prstGeom prst="straightConnector1">
                  <a:avLst/>
                </a:prstGeom>
                <a:ln w="19050">
                  <a:solidFill>
                    <a:schemeClr val="accent4"/>
                  </a:solidFill>
                  <a:tailEnd type="triangle"/>
                </a:ln>
              </p:spPr>
              <p:style>
                <a:lnRef idx="1">
                  <a:schemeClr val="accent4"/>
                </a:lnRef>
                <a:fillRef idx="0">
                  <a:schemeClr val="accent4"/>
                </a:fillRef>
                <a:effectRef idx="0">
                  <a:schemeClr val="accent4"/>
                </a:effectRef>
                <a:fontRef idx="minor">
                  <a:schemeClr val="tx1"/>
                </a:fontRef>
              </p:style>
            </p:cxnSp>
            <p:cxnSp>
              <p:nvCxnSpPr>
                <p:cNvPr id="155" name="Straight Arrow Connector 154">
                  <a:extLst>
                    <a:ext uri="{FF2B5EF4-FFF2-40B4-BE49-F238E27FC236}">
                      <a16:creationId xmlns:a16="http://schemas.microsoft.com/office/drawing/2014/main" id="{6CE82004-A18D-4336-AA20-AD84551903B8}"/>
                    </a:ext>
                  </a:extLst>
                </p:cNvPr>
                <p:cNvCxnSpPr>
                  <a:cxnSpLocks/>
                  <a:stCxn id="79" idx="3"/>
                  <a:endCxn id="21" idx="1"/>
                </p:cNvCxnSpPr>
                <p:nvPr/>
              </p:nvCxnSpPr>
              <p:spPr>
                <a:xfrm flipV="1">
                  <a:off x="3892567" y="3522788"/>
                  <a:ext cx="629848" cy="493169"/>
                </a:xfrm>
                <a:prstGeom prst="straightConnector1">
                  <a:avLst/>
                </a:prstGeom>
                <a:ln w="19050">
                  <a:solidFill>
                    <a:schemeClr val="accent4"/>
                  </a:solidFill>
                  <a:tailEnd type="triangle"/>
                </a:ln>
              </p:spPr>
              <p:style>
                <a:lnRef idx="1">
                  <a:schemeClr val="accent4"/>
                </a:lnRef>
                <a:fillRef idx="0">
                  <a:schemeClr val="accent4"/>
                </a:fillRef>
                <a:effectRef idx="0">
                  <a:schemeClr val="accent4"/>
                </a:effectRef>
                <a:fontRef idx="minor">
                  <a:schemeClr val="tx1"/>
                </a:fontRef>
              </p:style>
            </p:cxnSp>
            <p:cxnSp>
              <p:nvCxnSpPr>
                <p:cNvPr id="163" name="Straight Arrow Connector 162">
                  <a:extLst>
                    <a:ext uri="{FF2B5EF4-FFF2-40B4-BE49-F238E27FC236}">
                      <a16:creationId xmlns:a16="http://schemas.microsoft.com/office/drawing/2014/main" id="{B0677BDA-A967-4525-B61A-D0EA1378E6EA}"/>
                    </a:ext>
                  </a:extLst>
                </p:cNvPr>
                <p:cNvCxnSpPr>
                  <a:cxnSpLocks/>
                  <a:stCxn id="86" idx="3"/>
                  <a:endCxn id="22" idx="1"/>
                </p:cNvCxnSpPr>
                <p:nvPr/>
              </p:nvCxnSpPr>
              <p:spPr>
                <a:xfrm flipV="1">
                  <a:off x="3892567" y="4318253"/>
                  <a:ext cx="629848" cy="1067720"/>
                </a:xfrm>
                <a:prstGeom prst="straightConnector1">
                  <a:avLst/>
                </a:prstGeom>
                <a:ln w="19050">
                  <a:solidFill>
                    <a:schemeClr val="accent4"/>
                  </a:solidFill>
                  <a:tailEnd type="triangle"/>
                </a:ln>
              </p:spPr>
              <p:style>
                <a:lnRef idx="1">
                  <a:schemeClr val="accent4"/>
                </a:lnRef>
                <a:fillRef idx="0">
                  <a:schemeClr val="accent4"/>
                </a:fillRef>
                <a:effectRef idx="0">
                  <a:schemeClr val="accent4"/>
                </a:effectRef>
                <a:fontRef idx="minor">
                  <a:schemeClr val="tx1"/>
                </a:fontRef>
              </p:style>
            </p:cxnSp>
          </p:grpSp>
          <p:cxnSp>
            <p:nvCxnSpPr>
              <p:cNvPr id="34" name="Connector: Curved 33">
                <a:extLst>
                  <a:ext uri="{FF2B5EF4-FFF2-40B4-BE49-F238E27FC236}">
                    <a16:creationId xmlns:a16="http://schemas.microsoft.com/office/drawing/2014/main" id="{507E0542-A6A4-47BA-A554-4CC3B6170FE4}"/>
                  </a:ext>
                </a:extLst>
              </p:cNvPr>
              <p:cNvCxnSpPr>
                <a:cxnSpLocks/>
                <a:endCxn id="168" idx="2"/>
              </p:cNvCxnSpPr>
              <p:nvPr/>
            </p:nvCxnSpPr>
            <p:spPr>
              <a:xfrm rot="10800000">
                <a:off x="5097541" y="5342349"/>
                <a:ext cx="917646" cy="532403"/>
              </a:xfrm>
              <a:prstGeom prst="curved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nector: Curved 199">
                <a:extLst>
                  <a:ext uri="{FF2B5EF4-FFF2-40B4-BE49-F238E27FC236}">
                    <a16:creationId xmlns:a16="http://schemas.microsoft.com/office/drawing/2014/main" id="{89C4B5E4-3F8A-44B9-80F2-09C97648A332}"/>
                  </a:ext>
                </a:extLst>
              </p:cNvPr>
              <p:cNvCxnSpPr>
                <a:cxnSpLocks/>
                <a:endCxn id="170" idx="2"/>
              </p:cNvCxnSpPr>
              <p:nvPr/>
            </p:nvCxnSpPr>
            <p:spPr>
              <a:xfrm flipV="1">
                <a:off x="7943693" y="5310669"/>
                <a:ext cx="1006442" cy="587256"/>
              </a:xfrm>
              <a:prstGeom prst="curved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nector: Curved 205">
                <a:extLst>
                  <a:ext uri="{FF2B5EF4-FFF2-40B4-BE49-F238E27FC236}">
                    <a16:creationId xmlns:a16="http://schemas.microsoft.com/office/drawing/2014/main" id="{AA342C66-1F16-43ED-A99F-C74CE79D6242}"/>
                  </a:ext>
                </a:extLst>
              </p:cNvPr>
              <p:cNvCxnSpPr>
                <a:cxnSpLocks/>
              </p:cNvCxnSpPr>
              <p:nvPr/>
            </p:nvCxnSpPr>
            <p:spPr>
              <a:xfrm rot="10800000">
                <a:off x="4880717" y="5330759"/>
                <a:ext cx="917646" cy="532403"/>
              </a:xfrm>
              <a:prstGeom prst="curved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nector: Curved 207">
                <a:extLst>
                  <a:ext uri="{FF2B5EF4-FFF2-40B4-BE49-F238E27FC236}">
                    <a16:creationId xmlns:a16="http://schemas.microsoft.com/office/drawing/2014/main" id="{5900DABC-EEBC-465B-8A43-F02D648A2EAF}"/>
                  </a:ext>
                </a:extLst>
              </p:cNvPr>
              <p:cNvCxnSpPr>
                <a:cxnSpLocks/>
              </p:cNvCxnSpPr>
              <p:nvPr/>
            </p:nvCxnSpPr>
            <p:spPr>
              <a:xfrm rot="10800000">
                <a:off x="5258414" y="5342350"/>
                <a:ext cx="917646" cy="532403"/>
              </a:xfrm>
              <a:prstGeom prst="curved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58EC50AE-B0D0-4801-89A5-FAA0C72AB060}"/>
                  </a:ext>
                </a:extLst>
              </p:cNvPr>
              <p:cNvCxnSpPr>
                <a:cxnSpLocks/>
              </p:cNvCxnSpPr>
              <p:nvPr/>
            </p:nvCxnSpPr>
            <p:spPr>
              <a:xfrm flipV="1">
                <a:off x="7803809" y="5300485"/>
                <a:ext cx="1006442" cy="587256"/>
              </a:xfrm>
              <a:prstGeom prst="curved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Connector: Curved 211">
                <a:extLst>
                  <a:ext uri="{FF2B5EF4-FFF2-40B4-BE49-F238E27FC236}">
                    <a16:creationId xmlns:a16="http://schemas.microsoft.com/office/drawing/2014/main" id="{16D74E4F-DFCD-4511-830B-236CAF633E09}"/>
                  </a:ext>
                </a:extLst>
              </p:cNvPr>
              <p:cNvCxnSpPr>
                <a:cxnSpLocks/>
              </p:cNvCxnSpPr>
              <p:nvPr/>
            </p:nvCxnSpPr>
            <p:spPr>
              <a:xfrm flipV="1">
                <a:off x="8096839" y="5310669"/>
                <a:ext cx="1006442" cy="587256"/>
              </a:xfrm>
              <a:prstGeom prst="curved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0577F140-5B5E-4B27-BCD0-2AD967ACD4A5}"/>
                </a:ext>
              </a:extLst>
            </p:cNvPr>
            <p:cNvGrpSpPr/>
            <p:nvPr/>
          </p:nvGrpSpPr>
          <p:grpSpPr>
            <a:xfrm>
              <a:off x="3320115" y="1741496"/>
              <a:ext cx="592930" cy="998155"/>
              <a:chOff x="3320115" y="1741496"/>
              <a:chExt cx="592930" cy="998155"/>
            </a:xfrm>
          </p:grpSpPr>
          <p:sp>
            <p:nvSpPr>
              <p:cNvPr id="4" name="Right Brace 3">
                <a:extLst>
                  <a:ext uri="{FF2B5EF4-FFF2-40B4-BE49-F238E27FC236}">
                    <a16:creationId xmlns:a16="http://schemas.microsoft.com/office/drawing/2014/main" id="{B9A45E6D-75D7-4D23-88A0-4FE81EAC5F76}"/>
                  </a:ext>
                </a:extLst>
              </p:cNvPr>
              <p:cNvSpPr/>
              <p:nvPr/>
            </p:nvSpPr>
            <p:spPr>
              <a:xfrm>
                <a:off x="3320115" y="1855422"/>
                <a:ext cx="178919" cy="765742"/>
              </a:xfrm>
              <a:prstGeom prst="rightBrace">
                <a:avLst/>
              </a:prstGeo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1FC4B409-0F42-4FA4-987B-49D3C0BE0522}"/>
                  </a:ext>
                </a:extLst>
              </p:cNvPr>
              <p:cNvGrpSpPr/>
              <p:nvPr/>
            </p:nvGrpSpPr>
            <p:grpSpPr>
              <a:xfrm>
                <a:off x="3512935" y="1741496"/>
                <a:ext cx="400110" cy="998155"/>
                <a:chOff x="3513196" y="1695447"/>
                <a:chExt cx="400110" cy="998155"/>
              </a:xfrm>
            </p:grpSpPr>
            <p:sp>
              <p:nvSpPr>
                <p:cNvPr id="15" name="Rectangle: Rounded Corners 14">
                  <a:extLst>
                    <a:ext uri="{FF2B5EF4-FFF2-40B4-BE49-F238E27FC236}">
                      <a16:creationId xmlns:a16="http://schemas.microsoft.com/office/drawing/2014/main" id="{40BB0FF2-60C7-4A3D-9F98-FA1C21B07075}"/>
                    </a:ext>
                  </a:extLst>
                </p:cNvPr>
                <p:cNvSpPr/>
                <p:nvPr/>
              </p:nvSpPr>
              <p:spPr>
                <a:xfrm>
                  <a:off x="3547608" y="1787795"/>
                  <a:ext cx="324090" cy="819962"/>
                </a:xfrm>
                <a:prstGeom prst="round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4F247A8-08A4-46CC-872F-9BF54F1F2D5B}"/>
                    </a:ext>
                  </a:extLst>
                </p:cNvPr>
                <p:cNvSpPr txBox="1"/>
                <p:nvPr/>
              </p:nvSpPr>
              <p:spPr>
                <a:xfrm>
                  <a:off x="3513196" y="1695447"/>
                  <a:ext cx="400110" cy="998155"/>
                </a:xfrm>
                <a:prstGeom prst="rect">
                  <a:avLst/>
                </a:prstGeom>
                <a:noFill/>
              </p:spPr>
              <p:txBody>
                <a:bodyPr vert="eaVert" wrap="square" rtlCol="0">
                  <a:spAutoFit/>
                </a:bodyPr>
                <a:lstStyle/>
                <a:p>
                  <a:pPr algn="ctr"/>
                  <a:r>
                    <a:rPr lang="en-US" altLang="zh-CN" sz="1400" b="1">
                      <a:solidFill>
                        <a:schemeClr val="bg1"/>
                      </a:solidFill>
                    </a:rPr>
                    <a:t>Partition</a:t>
                  </a:r>
                  <a:endParaRPr lang="en-US" sz="1400" b="1">
                    <a:solidFill>
                      <a:schemeClr val="bg1"/>
                    </a:solidFill>
                  </a:endParaRPr>
                </a:p>
              </p:txBody>
            </p:sp>
          </p:grpSp>
        </p:grpSp>
        <p:grpSp>
          <p:nvGrpSpPr>
            <p:cNvPr id="74" name="Group 73">
              <a:extLst>
                <a:ext uri="{FF2B5EF4-FFF2-40B4-BE49-F238E27FC236}">
                  <a16:creationId xmlns:a16="http://schemas.microsoft.com/office/drawing/2014/main" id="{78FDC425-61DE-497E-8439-13923D165282}"/>
                </a:ext>
              </a:extLst>
            </p:cNvPr>
            <p:cNvGrpSpPr/>
            <p:nvPr/>
          </p:nvGrpSpPr>
          <p:grpSpPr>
            <a:xfrm>
              <a:off x="3320115" y="3127232"/>
              <a:ext cx="592930" cy="998155"/>
              <a:chOff x="3320115" y="1741496"/>
              <a:chExt cx="592930" cy="998155"/>
            </a:xfrm>
          </p:grpSpPr>
          <p:sp>
            <p:nvSpPr>
              <p:cNvPr id="75" name="Right Brace 74">
                <a:extLst>
                  <a:ext uri="{FF2B5EF4-FFF2-40B4-BE49-F238E27FC236}">
                    <a16:creationId xmlns:a16="http://schemas.microsoft.com/office/drawing/2014/main" id="{86134032-7615-42D5-BFA7-E6A53FB3F9BF}"/>
                  </a:ext>
                </a:extLst>
              </p:cNvPr>
              <p:cNvSpPr/>
              <p:nvPr/>
            </p:nvSpPr>
            <p:spPr>
              <a:xfrm>
                <a:off x="3320115" y="1855422"/>
                <a:ext cx="178919" cy="765742"/>
              </a:xfrm>
              <a:prstGeom prst="rightBrace">
                <a:avLst/>
              </a:prstGeo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grpSp>
            <p:nvGrpSpPr>
              <p:cNvPr id="76" name="Group 75">
                <a:extLst>
                  <a:ext uri="{FF2B5EF4-FFF2-40B4-BE49-F238E27FC236}">
                    <a16:creationId xmlns:a16="http://schemas.microsoft.com/office/drawing/2014/main" id="{3F0A5F80-BB6A-4E2C-937A-292C72C9DF90}"/>
                  </a:ext>
                </a:extLst>
              </p:cNvPr>
              <p:cNvGrpSpPr/>
              <p:nvPr/>
            </p:nvGrpSpPr>
            <p:grpSpPr>
              <a:xfrm>
                <a:off x="3512935" y="1741496"/>
                <a:ext cx="400110" cy="998155"/>
                <a:chOff x="3513196" y="1695447"/>
                <a:chExt cx="400110" cy="998155"/>
              </a:xfrm>
            </p:grpSpPr>
            <p:sp>
              <p:nvSpPr>
                <p:cNvPr id="78" name="Rectangle: Rounded Corners 77">
                  <a:extLst>
                    <a:ext uri="{FF2B5EF4-FFF2-40B4-BE49-F238E27FC236}">
                      <a16:creationId xmlns:a16="http://schemas.microsoft.com/office/drawing/2014/main" id="{F1AEDECE-5C7B-4F9C-97E4-C8EA5FC462FD}"/>
                    </a:ext>
                  </a:extLst>
                </p:cNvPr>
                <p:cNvSpPr/>
                <p:nvPr/>
              </p:nvSpPr>
              <p:spPr>
                <a:xfrm>
                  <a:off x="3547608" y="1787795"/>
                  <a:ext cx="324090" cy="819962"/>
                </a:xfrm>
                <a:prstGeom prst="round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2579B641-3841-43BD-9240-5A6C360D7684}"/>
                    </a:ext>
                  </a:extLst>
                </p:cNvPr>
                <p:cNvSpPr txBox="1"/>
                <p:nvPr/>
              </p:nvSpPr>
              <p:spPr>
                <a:xfrm>
                  <a:off x="3513196" y="1695447"/>
                  <a:ext cx="400110" cy="998155"/>
                </a:xfrm>
                <a:prstGeom prst="rect">
                  <a:avLst/>
                </a:prstGeom>
                <a:noFill/>
              </p:spPr>
              <p:txBody>
                <a:bodyPr vert="eaVert" wrap="square" rtlCol="0">
                  <a:spAutoFit/>
                </a:bodyPr>
                <a:lstStyle/>
                <a:p>
                  <a:pPr algn="ctr"/>
                  <a:r>
                    <a:rPr lang="en-US" altLang="zh-CN" sz="1400" b="1">
                      <a:solidFill>
                        <a:schemeClr val="bg1"/>
                      </a:solidFill>
                    </a:rPr>
                    <a:t>Partition</a:t>
                  </a:r>
                  <a:endParaRPr lang="en-US" sz="1400" b="1">
                    <a:solidFill>
                      <a:schemeClr val="bg1"/>
                    </a:solidFill>
                  </a:endParaRPr>
                </a:p>
              </p:txBody>
            </p:sp>
          </p:grpSp>
        </p:grpSp>
        <p:grpSp>
          <p:nvGrpSpPr>
            <p:cNvPr id="80" name="Group 79">
              <a:extLst>
                <a:ext uri="{FF2B5EF4-FFF2-40B4-BE49-F238E27FC236}">
                  <a16:creationId xmlns:a16="http://schemas.microsoft.com/office/drawing/2014/main" id="{BD0E4537-6A29-4D5B-B504-3D91A132406E}"/>
                </a:ext>
              </a:extLst>
            </p:cNvPr>
            <p:cNvGrpSpPr/>
            <p:nvPr/>
          </p:nvGrpSpPr>
          <p:grpSpPr>
            <a:xfrm>
              <a:off x="3320115" y="4497248"/>
              <a:ext cx="592930" cy="998155"/>
              <a:chOff x="3320115" y="1741496"/>
              <a:chExt cx="592930" cy="998155"/>
            </a:xfrm>
          </p:grpSpPr>
          <p:sp>
            <p:nvSpPr>
              <p:cNvPr id="82" name="Right Brace 81">
                <a:extLst>
                  <a:ext uri="{FF2B5EF4-FFF2-40B4-BE49-F238E27FC236}">
                    <a16:creationId xmlns:a16="http://schemas.microsoft.com/office/drawing/2014/main" id="{89BF5E40-A6F3-40B0-BD07-9016759BE90D}"/>
                  </a:ext>
                </a:extLst>
              </p:cNvPr>
              <p:cNvSpPr/>
              <p:nvPr/>
            </p:nvSpPr>
            <p:spPr>
              <a:xfrm>
                <a:off x="3320115" y="1855422"/>
                <a:ext cx="178919" cy="765742"/>
              </a:xfrm>
              <a:prstGeom prst="rightBrace">
                <a:avLst/>
              </a:prstGeo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grpSp>
            <p:nvGrpSpPr>
              <p:cNvPr id="83" name="Group 82">
                <a:extLst>
                  <a:ext uri="{FF2B5EF4-FFF2-40B4-BE49-F238E27FC236}">
                    <a16:creationId xmlns:a16="http://schemas.microsoft.com/office/drawing/2014/main" id="{93ED3BF3-2941-4777-BD02-3163925C31CB}"/>
                  </a:ext>
                </a:extLst>
              </p:cNvPr>
              <p:cNvGrpSpPr/>
              <p:nvPr/>
            </p:nvGrpSpPr>
            <p:grpSpPr>
              <a:xfrm>
                <a:off x="3512935" y="1741496"/>
                <a:ext cx="400110" cy="998155"/>
                <a:chOff x="3513196" y="1695447"/>
                <a:chExt cx="400110" cy="998155"/>
              </a:xfrm>
            </p:grpSpPr>
            <p:sp>
              <p:nvSpPr>
                <p:cNvPr id="84" name="Rectangle: Rounded Corners 83">
                  <a:extLst>
                    <a:ext uri="{FF2B5EF4-FFF2-40B4-BE49-F238E27FC236}">
                      <a16:creationId xmlns:a16="http://schemas.microsoft.com/office/drawing/2014/main" id="{11562F34-59A1-4D89-9706-736C616B4FD0}"/>
                    </a:ext>
                  </a:extLst>
                </p:cNvPr>
                <p:cNvSpPr/>
                <p:nvPr/>
              </p:nvSpPr>
              <p:spPr>
                <a:xfrm>
                  <a:off x="3547608" y="1787795"/>
                  <a:ext cx="324090" cy="819962"/>
                </a:xfrm>
                <a:prstGeom prst="round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F6FB2DE-84B7-42C9-AD34-3A9E98E36EC5}"/>
                    </a:ext>
                  </a:extLst>
                </p:cNvPr>
                <p:cNvSpPr txBox="1"/>
                <p:nvPr/>
              </p:nvSpPr>
              <p:spPr>
                <a:xfrm>
                  <a:off x="3513196" y="1695447"/>
                  <a:ext cx="400110" cy="998155"/>
                </a:xfrm>
                <a:prstGeom prst="rect">
                  <a:avLst/>
                </a:prstGeom>
                <a:noFill/>
              </p:spPr>
              <p:txBody>
                <a:bodyPr vert="eaVert" wrap="square" rtlCol="0">
                  <a:spAutoFit/>
                </a:bodyPr>
                <a:lstStyle/>
                <a:p>
                  <a:pPr algn="ctr"/>
                  <a:r>
                    <a:rPr lang="en-US" altLang="zh-CN" sz="1400" b="1">
                      <a:solidFill>
                        <a:schemeClr val="bg1"/>
                      </a:solidFill>
                    </a:rPr>
                    <a:t>Partition</a:t>
                  </a:r>
                  <a:endParaRPr lang="en-US" sz="1400" b="1">
                    <a:solidFill>
                      <a:schemeClr val="bg1"/>
                    </a:solidFill>
                  </a:endParaRPr>
                </a:p>
              </p:txBody>
            </p:sp>
          </p:grpSp>
        </p:grpSp>
      </p:grpSp>
      <p:sp>
        <p:nvSpPr>
          <p:cNvPr id="30" name="标题 1">
            <a:extLst>
              <a:ext uri="{FF2B5EF4-FFF2-40B4-BE49-F238E27FC236}">
                <a16:creationId xmlns:a16="http://schemas.microsoft.com/office/drawing/2014/main" id="{BD0C45B1-B157-46C1-901D-36980563DA77}"/>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Practice</a:t>
            </a:r>
            <a:endParaRPr lang="zh-CN" altLang="en-US" sz="3200" b="1">
              <a:latin typeface="+mn-lt"/>
            </a:endParaRPr>
          </a:p>
        </p:txBody>
      </p:sp>
    </p:spTree>
    <p:extLst>
      <p:ext uri="{BB962C8B-B14F-4D97-AF65-F5344CB8AC3E}">
        <p14:creationId xmlns:p14="http://schemas.microsoft.com/office/powerpoint/2010/main" val="2968450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wipe(down)">
                                      <p:cBhvr>
                                        <p:cTn id="7" dur="580">
                                          <p:stCondLst>
                                            <p:cond delay="0"/>
                                          </p:stCondLst>
                                        </p:cTn>
                                        <p:tgtEl>
                                          <p:spTgt spid="234"/>
                                        </p:tgtEl>
                                      </p:cBhvr>
                                    </p:animEffect>
                                    <p:anim calcmode="lin" valueType="num">
                                      <p:cBhvr>
                                        <p:cTn id="8" dur="1822" tmFilter="0,0; 0.14,0.36; 0.43,0.73; 0.71,0.91; 1.0,1.0">
                                          <p:stCondLst>
                                            <p:cond delay="0"/>
                                          </p:stCondLst>
                                        </p:cTn>
                                        <p:tgtEl>
                                          <p:spTgt spid="2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4"/>
                                        </p:tgtEl>
                                        <p:attrNameLst>
                                          <p:attrName>ppt_y</p:attrName>
                                        </p:attrNameLst>
                                      </p:cBhvr>
                                      <p:tavLst>
                                        <p:tav tm="0" fmla="#ppt_y-sin(pi*$)/81">
                                          <p:val>
                                            <p:fltVal val="0"/>
                                          </p:val>
                                        </p:tav>
                                        <p:tav tm="100000">
                                          <p:val>
                                            <p:fltVal val="1"/>
                                          </p:val>
                                        </p:tav>
                                      </p:tavLst>
                                    </p:anim>
                                    <p:animScale>
                                      <p:cBhvr>
                                        <p:cTn id="13" dur="26">
                                          <p:stCondLst>
                                            <p:cond delay="650"/>
                                          </p:stCondLst>
                                        </p:cTn>
                                        <p:tgtEl>
                                          <p:spTgt spid="234"/>
                                        </p:tgtEl>
                                      </p:cBhvr>
                                      <p:to x="100000" y="60000"/>
                                    </p:animScale>
                                    <p:animScale>
                                      <p:cBhvr>
                                        <p:cTn id="14" dur="166" decel="50000">
                                          <p:stCondLst>
                                            <p:cond delay="676"/>
                                          </p:stCondLst>
                                        </p:cTn>
                                        <p:tgtEl>
                                          <p:spTgt spid="234"/>
                                        </p:tgtEl>
                                      </p:cBhvr>
                                      <p:to x="100000" y="100000"/>
                                    </p:animScale>
                                    <p:animScale>
                                      <p:cBhvr>
                                        <p:cTn id="15" dur="26">
                                          <p:stCondLst>
                                            <p:cond delay="1312"/>
                                          </p:stCondLst>
                                        </p:cTn>
                                        <p:tgtEl>
                                          <p:spTgt spid="234"/>
                                        </p:tgtEl>
                                      </p:cBhvr>
                                      <p:to x="100000" y="80000"/>
                                    </p:animScale>
                                    <p:animScale>
                                      <p:cBhvr>
                                        <p:cTn id="16" dur="166" decel="50000">
                                          <p:stCondLst>
                                            <p:cond delay="1338"/>
                                          </p:stCondLst>
                                        </p:cTn>
                                        <p:tgtEl>
                                          <p:spTgt spid="234"/>
                                        </p:tgtEl>
                                      </p:cBhvr>
                                      <p:to x="100000" y="100000"/>
                                    </p:animScale>
                                    <p:animScale>
                                      <p:cBhvr>
                                        <p:cTn id="17" dur="26">
                                          <p:stCondLst>
                                            <p:cond delay="1642"/>
                                          </p:stCondLst>
                                        </p:cTn>
                                        <p:tgtEl>
                                          <p:spTgt spid="234"/>
                                        </p:tgtEl>
                                      </p:cBhvr>
                                      <p:to x="100000" y="90000"/>
                                    </p:animScale>
                                    <p:animScale>
                                      <p:cBhvr>
                                        <p:cTn id="18" dur="166" decel="50000">
                                          <p:stCondLst>
                                            <p:cond delay="1668"/>
                                          </p:stCondLst>
                                        </p:cTn>
                                        <p:tgtEl>
                                          <p:spTgt spid="234"/>
                                        </p:tgtEl>
                                      </p:cBhvr>
                                      <p:to x="100000" y="100000"/>
                                    </p:animScale>
                                    <p:animScale>
                                      <p:cBhvr>
                                        <p:cTn id="19" dur="26">
                                          <p:stCondLst>
                                            <p:cond delay="1808"/>
                                          </p:stCondLst>
                                        </p:cTn>
                                        <p:tgtEl>
                                          <p:spTgt spid="234"/>
                                        </p:tgtEl>
                                      </p:cBhvr>
                                      <p:to x="100000" y="95000"/>
                                    </p:animScale>
                                    <p:animScale>
                                      <p:cBhvr>
                                        <p:cTn id="20" dur="166" decel="50000">
                                          <p:stCondLst>
                                            <p:cond delay="1834"/>
                                          </p:stCondLst>
                                        </p:cTn>
                                        <p:tgtEl>
                                          <p:spTgt spid="2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5CC0-860B-414C-858D-C4180291C218}"/>
              </a:ext>
            </a:extLst>
          </p:cNvPr>
          <p:cNvSpPr>
            <a:spLocks noGrp="1"/>
          </p:cNvSpPr>
          <p:nvPr>
            <p:ph type="ctrTitle"/>
          </p:nvPr>
        </p:nvSpPr>
        <p:spPr>
          <a:xfrm>
            <a:off x="502505" y="2728156"/>
            <a:ext cx="3033889" cy="700844"/>
          </a:xfrm>
        </p:spPr>
        <p:txBody>
          <a:bodyPr>
            <a:normAutofit/>
          </a:bodyPr>
          <a:lstStyle/>
          <a:p>
            <a:r>
              <a:rPr lang="en-US" altLang="zh-CN" sz="4400" b="1" err="1">
                <a:solidFill>
                  <a:schemeClr val="tx1">
                    <a:alpha val="28000"/>
                  </a:schemeClr>
                </a:solidFill>
              </a:rPr>
              <a:t>DataTransfer</a:t>
            </a:r>
            <a:endParaRPr lang="en-US" sz="4400" b="1">
              <a:solidFill>
                <a:schemeClr val="tx1">
                  <a:alpha val="28000"/>
                </a:schemeClr>
              </a:solidFill>
            </a:endParaRPr>
          </a:p>
        </p:txBody>
      </p:sp>
      <p:sp>
        <p:nvSpPr>
          <p:cNvPr id="7" name="标题 1">
            <a:extLst>
              <a:ext uri="{FF2B5EF4-FFF2-40B4-BE49-F238E27FC236}">
                <a16:creationId xmlns:a16="http://schemas.microsoft.com/office/drawing/2014/main" id="{51867415-89F2-49B3-B16A-997C3E40E12D}"/>
              </a:ext>
            </a:extLst>
          </p:cNvPr>
          <p:cNvSpPr txBox="1">
            <a:spLocks/>
          </p:cNvSpPr>
          <p:nvPr/>
        </p:nvSpPr>
        <p:spPr>
          <a:xfrm>
            <a:off x="663497" y="4041422"/>
            <a:ext cx="3306744" cy="8240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b="1"/>
          </a:p>
        </p:txBody>
      </p:sp>
      <p:sp>
        <p:nvSpPr>
          <p:cNvPr id="8" name="標題 1">
            <a:extLst>
              <a:ext uri="{FF2B5EF4-FFF2-40B4-BE49-F238E27FC236}">
                <a16:creationId xmlns:a16="http://schemas.microsoft.com/office/drawing/2014/main" id="{CFCD8D9D-904C-4B2F-8149-9A0D2FD6C071}"/>
              </a:ext>
            </a:extLst>
          </p:cNvPr>
          <p:cNvSpPr txBox="1"/>
          <p:nvPr/>
        </p:nvSpPr>
        <p:spPr>
          <a:xfrm>
            <a:off x="254661" y="4453466"/>
            <a:ext cx="3033889" cy="132556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altLang="zh-CN"/>
              <a:t>Outline</a:t>
            </a:r>
            <a:endParaRPr lang="zh-TW" altLang="en-US"/>
          </a:p>
        </p:txBody>
      </p:sp>
      <p:graphicFrame>
        <p:nvGraphicFramePr>
          <p:cNvPr id="9" name="內容版面配置區 3">
            <a:extLst>
              <a:ext uri="{FF2B5EF4-FFF2-40B4-BE49-F238E27FC236}">
                <a16:creationId xmlns:a16="http://schemas.microsoft.com/office/drawing/2014/main" id="{7A01A5D8-DA31-4716-8F64-F309898796B8}"/>
              </a:ext>
            </a:extLst>
          </p:cNvPr>
          <p:cNvGraphicFramePr>
            <a:graphicFrameLocks/>
          </p:cNvGraphicFramePr>
          <p:nvPr/>
        </p:nvGraphicFramePr>
        <p:xfrm>
          <a:off x="4701462" y="1162685"/>
          <a:ext cx="6831965" cy="4532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8">
            <a:extLst>
              <a:ext uri="{FF2B5EF4-FFF2-40B4-BE49-F238E27FC236}">
                <a16:creationId xmlns:a16="http://schemas.microsoft.com/office/drawing/2014/main" id="{CD571FF0-A37F-45CE-B277-42BE4CA9C1E8}"/>
              </a:ext>
            </a:extLst>
          </p:cNvPr>
          <p:cNvSpPr/>
          <p:nvPr/>
        </p:nvSpPr>
        <p:spPr>
          <a:xfrm>
            <a:off x="4700827" y="3475566"/>
            <a:ext cx="6832600" cy="1066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19316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369858" y="1286776"/>
            <a:ext cx="4817236" cy="461665"/>
          </a:xfrm>
          <a:prstGeom prst="rect">
            <a:avLst/>
          </a:prstGeom>
          <a:noFill/>
        </p:spPr>
        <p:txBody>
          <a:bodyPr wrap="square">
            <a:spAutoFit/>
          </a:bodyPr>
          <a:lstStyle/>
          <a:p>
            <a:r>
              <a:rPr lang="en-US" altLang="zh-CN" sz="2400" b="1">
                <a:solidFill>
                  <a:schemeClr val="tx1"/>
                </a:solidFill>
              </a:rPr>
              <a:t>Memory Leak</a:t>
            </a:r>
            <a:r>
              <a:rPr lang="en-US" altLang="zh-CN" sz="2400" b="1"/>
              <a:t> or Memory Blocking ?</a:t>
            </a:r>
            <a:endParaRPr lang="en-US" sz="240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Memory Usage</a:t>
            </a:r>
            <a:endParaRPr lang="zh-CN" altLang="en-US" sz="3200" b="1">
              <a:latin typeface="+mn-lt"/>
            </a:endParaRPr>
          </a:p>
        </p:txBody>
      </p:sp>
      <p:sp>
        <p:nvSpPr>
          <p:cNvPr id="11" name="TextBox 10">
            <a:extLst>
              <a:ext uri="{FF2B5EF4-FFF2-40B4-BE49-F238E27FC236}">
                <a16:creationId xmlns:a16="http://schemas.microsoft.com/office/drawing/2014/main" id="{9EC69D8A-91F1-4F6E-A12C-EE3BB3FA0BB4}"/>
              </a:ext>
            </a:extLst>
          </p:cNvPr>
          <p:cNvSpPr txBox="1"/>
          <p:nvPr/>
        </p:nvSpPr>
        <p:spPr>
          <a:xfrm>
            <a:off x="369858" y="2122006"/>
            <a:ext cx="9752042" cy="2800767"/>
          </a:xfrm>
          <a:prstGeom prst="rect">
            <a:avLst/>
          </a:prstGeom>
          <a:noFill/>
        </p:spPr>
        <p:txBody>
          <a:bodyPr wrap="square">
            <a:spAutoFit/>
          </a:bodyPr>
          <a:lstStyle/>
          <a:p>
            <a:r>
              <a:rPr lang="en-US" sz="2200"/>
              <a:t>Read 1G files, the memory usage has soared to 6-7G.</a:t>
            </a:r>
          </a:p>
          <a:p>
            <a:pPr marL="342900" indent="-342900">
              <a:buFont typeface="Wingdings" panose="05000000000000000000" pitchFamily="2" charset="2"/>
              <a:buChar char="Ø"/>
            </a:pPr>
            <a:r>
              <a:rPr lang="en-US" sz="2200" b="1"/>
              <a:t>Configuration</a:t>
            </a:r>
            <a:r>
              <a:rPr lang="en-US" sz="2200"/>
              <a:t>: slice size=5MB, reader=10, writer=5, channel limit bound=20</a:t>
            </a:r>
          </a:p>
          <a:p>
            <a:pPr marL="342900" indent="-342900">
              <a:buFont typeface="Wingdings" panose="05000000000000000000" pitchFamily="2" charset="2"/>
              <a:buChar char="Ø"/>
            </a:pPr>
            <a:r>
              <a:rPr lang="en-US" altLang="zh-CN" sz="2200" b="1"/>
              <a:t>Analysis</a:t>
            </a:r>
            <a:r>
              <a:rPr lang="zh-CN" altLang="en-US" sz="2200"/>
              <a:t>：</a:t>
            </a:r>
            <a:r>
              <a:rPr lang="en-US" altLang="zh-CN" sz="2200"/>
              <a:t>reader num &lt; writer num, channel bounded </a:t>
            </a:r>
            <a:br>
              <a:rPr lang="en-US" altLang="zh-CN" sz="2200"/>
            </a:br>
            <a:r>
              <a:rPr lang="en-US" altLang="zh-CN" sz="2200"/>
              <a:t>=&gt; the slice blocks are piled up continuously, and cannot be GC if not consumed.</a:t>
            </a:r>
          </a:p>
          <a:p>
            <a:pPr marL="342900" indent="-342900">
              <a:buFont typeface="Wingdings" panose="05000000000000000000" pitchFamily="2" charset="2"/>
              <a:buChar char="Ø"/>
            </a:pPr>
            <a:r>
              <a:rPr lang="en-US" sz="2200" b="1"/>
              <a:t>Solution</a:t>
            </a:r>
            <a:r>
              <a:rPr lang="en-US" sz="2200"/>
              <a:t>: </a:t>
            </a:r>
          </a:p>
          <a:p>
            <a:pPr marL="800100" lvl="1" indent="-342900">
              <a:buFont typeface="Wingdings" panose="05000000000000000000" pitchFamily="2" charset="2"/>
              <a:buChar char="Ø"/>
            </a:pPr>
            <a:r>
              <a:rPr lang="en-US" sz="2200"/>
              <a:t>1. Increase channel bound</a:t>
            </a:r>
          </a:p>
          <a:p>
            <a:pPr marL="800100" lvl="1" indent="-342900">
              <a:buFont typeface="Wingdings" panose="05000000000000000000" pitchFamily="2" charset="2"/>
              <a:buChar char="Ø"/>
            </a:pPr>
            <a:r>
              <a:rPr lang="en-US" sz="2200"/>
              <a:t>2. Reduce data slice size</a:t>
            </a:r>
          </a:p>
          <a:p>
            <a:pPr marL="800100" lvl="1" indent="-342900">
              <a:buFont typeface="Wingdings" panose="05000000000000000000" pitchFamily="2" charset="2"/>
              <a:buChar char="Ø"/>
            </a:pPr>
            <a:r>
              <a:rPr lang="en-US" sz="2200"/>
              <a:t>3. Make writer num &gt; reader num</a:t>
            </a:r>
          </a:p>
        </p:txBody>
      </p:sp>
      <p:pic>
        <p:nvPicPr>
          <p:cNvPr id="5" name="Picture 4" descr="A picture containing diagram&#10;&#10;Description automatically generated">
            <a:extLst>
              <a:ext uri="{FF2B5EF4-FFF2-40B4-BE49-F238E27FC236}">
                <a16:creationId xmlns:a16="http://schemas.microsoft.com/office/drawing/2014/main" id="{EF1B04B9-5587-4B3F-8A77-3E1BB25F6E0E}"/>
              </a:ext>
            </a:extLst>
          </p:cNvPr>
          <p:cNvPicPr>
            <a:picLocks noChangeAspect="1"/>
          </p:cNvPicPr>
          <p:nvPr/>
        </p:nvPicPr>
        <p:blipFill>
          <a:blip r:embed="rId3"/>
          <a:stretch>
            <a:fillRect/>
          </a:stretch>
        </p:blipFill>
        <p:spPr>
          <a:xfrm>
            <a:off x="6251677" y="4087719"/>
            <a:ext cx="4848902" cy="1781424"/>
          </a:xfrm>
          <a:prstGeom prst="rect">
            <a:avLst/>
          </a:prstGeom>
        </p:spPr>
      </p:pic>
    </p:spTree>
    <p:extLst>
      <p:ext uri="{BB962C8B-B14F-4D97-AF65-F5344CB8AC3E}">
        <p14:creationId xmlns:p14="http://schemas.microsoft.com/office/powerpoint/2010/main" val="3400848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058176"/>
            <a:ext cx="2607436" cy="461665"/>
          </a:xfrm>
          <a:prstGeom prst="rect">
            <a:avLst/>
          </a:prstGeom>
          <a:noFill/>
        </p:spPr>
        <p:txBody>
          <a:bodyPr wrap="square">
            <a:spAutoFit/>
          </a:bodyPr>
          <a:lstStyle/>
          <a:p>
            <a:r>
              <a:rPr lang="en-US" altLang="zh-CN" sz="2400" b="1" dirty="0">
                <a:solidFill>
                  <a:schemeClr val="tx1"/>
                </a:solidFill>
              </a:rPr>
              <a:t>Sequential Execute</a:t>
            </a:r>
            <a:endParaRPr lang="en-US" sz="2400" dirty="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mn-lt"/>
              </a:rPr>
              <a:t>Thread Model Comparison</a:t>
            </a:r>
            <a:endParaRPr lang="zh-CN" altLang="en-US" sz="3200" b="1" dirty="0">
              <a:latin typeface="+mn-lt"/>
            </a:endParaRPr>
          </a:p>
        </p:txBody>
      </p:sp>
      <p:pic>
        <p:nvPicPr>
          <p:cNvPr id="6" name="Picture 5" descr="Graphical user interface, text&#10;&#10;Description automatically generated">
            <a:extLst>
              <a:ext uri="{FF2B5EF4-FFF2-40B4-BE49-F238E27FC236}">
                <a16:creationId xmlns:a16="http://schemas.microsoft.com/office/drawing/2014/main" id="{567532C8-D26F-4B14-B2BA-6CB227D29271}"/>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6007099" y="1902829"/>
            <a:ext cx="4734805" cy="4561470"/>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54299EAD-6A77-4FF8-BE8E-DD512EBEBF1D}"/>
              </a:ext>
            </a:extLst>
          </p:cNvPr>
          <p:cNvPicPr>
            <a:picLocks noChangeAspect="1"/>
          </p:cNvPicPr>
          <p:nvPr/>
        </p:nvPicPr>
        <p:blipFill rotWithShape="1">
          <a:blip r:embed="rId4">
            <a:extLst>
              <a:ext uri="{28A0092B-C50C-407E-A947-70E740481C1C}">
                <a14:useLocalDpi xmlns:a14="http://schemas.microsoft.com/office/drawing/2010/main" val="0"/>
              </a:ext>
            </a:extLst>
          </a:blip>
          <a:srcRect l="50029"/>
          <a:stretch/>
        </p:blipFill>
        <p:spPr>
          <a:xfrm>
            <a:off x="843256" y="1902829"/>
            <a:ext cx="4727840" cy="4561471"/>
          </a:xfrm>
          <a:prstGeom prst="rect">
            <a:avLst/>
          </a:prstGeom>
        </p:spPr>
      </p:pic>
      <p:sp>
        <p:nvSpPr>
          <p:cNvPr id="9" name="内容占位符 2">
            <a:extLst>
              <a:ext uri="{FF2B5EF4-FFF2-40B4-BE49-F238E27FC236}">
                <a16:creationId xmlns:a16="http://schemas.microsoft.com/office/drawing/2014/main" id="{48F56452-4DB1-4CD6-A753-6C6070522561}"/>
              </a:ext>
            </a:extLst>
          </p:cNvPr>
          <p:cNvSpPr txBox="1">
            <a:spLocks/>
          </p:cNvSpPr>
          <p:nvPr/>
        </p:nvSpPr>
        <p:spPr>
          <a:xfrm>
            <a:off x="3055871" y="1119017"/>
            <a:ext cx="5719829" cy="461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dirty="0">
                <a:sym typeface="Wingdings" panose="05000000000000000000" pitchFamily="2" charset="2"/>
              </a:rPr>
              <a:t>about 1min13s, low </a:t>
            </a:r>
            <a:r>
              <a:rPr lang="en-US" altLang="zh-CN" sz="2400" dirty="0" err="1">
                <a:sym typeface="Wingdings" panose="05000000000000000000" pitchFamily="2" charset="2"/>
              </a:rPr>
              <a:t>cpu</a:t>
            </a:r>
            <a:r>
              <a:rPr lang="en-US" altLang="zh-CN" sz="2400" dirty="0">
                <a:sym typeface="Wingdings" panose="05000000000000000000" pitchFamily="2" charset="2"/>
              </a:rPr>
              <a:t> utilization</a:t>
            </a:r>
          </a:p>
        </p:txBody>
      </p:sp>
    </p:spTree>
    <p:extLst>
      <p:ext uri="{BB962C8B-B14F-4D97-AF65-F5344CB8AC3E}">
        <p14:creationId xmlns:p14="http://schemas.microsoft.com/office/powerpoint/2010/main" val="3022399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058176"/>
            <a:ext cx="4461636" cy="461665"/>
          </a:xfrm>
          <a:prstGeom prst="rect">
            <a:avLst/>
          </a:prstGeom>
          <a:noFill/>
        </p:spPr>
        <p:txBody>
          <a:bodyPr wrap="square">
            <a:spAutoFit/>
          </a:bodyPr>
          <a:lstStyle/>
          <a:p>
            <a:r>
              <a:rPr lang="en-US" altLang="zh-CN" sz="2400" b="1" dirty="0">
                <a:solidFill>
                  <a:schemeClr val="tx1"/>
                </a:solidFill>
              </a:rPr>
              <a:t>Parallel Sync Execute, no Channel</a:t>
            </a:r>
            <a:endParaRPr lang="en-US" sz="2400" dirty="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9" name="内容占位符 2">
            <a:extLst>
              <a:ext uri="{FF2B5EF4-FFF2-40B4-BE49-F238E27FC236}">
                <a16:creationId xmlns:a16="http://schemas.microsoft.com/office/drawing/2014/main" id="{48F56452-4DB1-4CD6-A753-6C6070522561}"/>
              </a:ext>
            </a:extLst>
          </p:cNvPr>
          <p:cNvSpPr txBox="1">
            <a:spLocks/>
          </p:cNvSpPr>
          <p:nvPr/>
        </p:nvSpPr>
        <p:spPr>
          <a:xfrm>
            <a:off x="5915785" y="771251"/>
            <a:ext cx="5719829" cy="1025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dirty="0" err="1">
                <a:sym typeface="Wingdings" panose="05000000000000000000" pitchFamily="2" charset="2"/>
              </a:rPr>
              <a:t>MaxDegreeOfParallelism</a:t>
            </a:r>
            <a:r>
              <a:rPr lang="en-US" altLang="zh-CN" sz="2400" dirty="0">
                <a:sym typeface="Wingdings" panose="05000000000000000000" pitchFamily="2" charset="2"/>
              </a:rPr>
              <a:t> = 10</a:t>
            </a:r>
          </a:p>
          <a:p>
            <a:pPr>
              <a:buFont typeface="Wingdings" panose="05000000000000000000" pitchFamily="2" charset="2"/>
              <a:buChar char="Ø"/>
            </a:pPr>
            <a:r>
              <a:rPr lang="en-US" altLang="zh-CN" sz="2400" dirty="0">
                <a:sym typeface="Wingdings" panose="05000000000000000000" pitchFamily="2" charset="2"/>
              </a:rPr>
              <a:t>about 32s, high </a:t>
            </a:r>
            <a:r>
              <a:rPr lang="en-US" altLang="zh-CN" sz="2400" dirty="0" err="1">
                <a:sym typeface="Wingdings" panose="05000000000000000000" pitchFamily="2" charset="2"/>
              </a:rPr>
              <a:t>cpu</a:t>
            </a:r>
            <a:r>
              <a:rPr lang="en-US" altLang="zh-CN" sz="2400" dirty="0">
                <a:sym typeface="Wingdings" panose="05000000000000000000" pitchFamily="2" charset="2"/>
              </a:rPr>
              <a:t> utilization</a:t>
            </a:r>
          </a:p>
        </p:txBody>
      </p:sp>
      <p:pic>
        <p:nvPicPr>
          <p:cNvPr id="5" name="Picture 4" descr="A computer screen capture&#10;&#10;Description automatically generated with low confidence">
            <a:extLst>
              <a:ext uri="{FF2B5EF4-FFF2-40B4-BE49-F238E27FC236}">
                <a16:creationId xmlns:a16="http://schemas.microsoft.com/office/drawing/2014/main" id="{CA812B71-C64A-42D3-9864-C3CCF0AA9EA8}"/>
              </a:ext>
            </a:extLst>
          </p:cNvPr>
          <p:cNvPicPr>
            <a:picLocks noChangeAspect="1"/>
          </p:cNvPicPr>
          <p:nvPr/>
        </p:nvPicPr>
        <p:blipFill rotWithShape="1">
          <a:blip r:embed="rId3">
            <a:extLst>
              <a:ext uri="{28A0092B-C50C-407E-A947-70E740481C1C}">
                <a14:useLocalDpi xmlns:a14="http://schemas.microsoft.com/office/drawing/2010/main" val="0"/>
              </a:ext>
            </a:extLst>
          </a:blip>
          <a:srcRect l="51288"/>
          <a:stretch/>
        </p:blipFill>
        <p:spPr>
          <a:xfrm>
            <a:off x="812800" y="1797050"/>
            <a:ext cx="4802187" cy="4762500"/>
          </a:xfrm>
          <a:prstGeom prst="rect">
            <a:avLst/>
          </a:prstGeom>
        </p:spPr>
      </p:pic>
      <p:pic>
        <p:nvPicPr>
          <p:cNvPr id="10" name="Picture 9" descr="A computer screen capture&#10;&#10;Description automatically generated with low confidence">
            <a:extLst>
              <a:ext uri="{FF2B5EF4-FFF2-40B4-BE49-F238E27FC236}">
                <a16:creationId xmlns:a16="http://schemas.microsoft.com/office/drawing/2014/main" id="{4D338A3A-C06D-43DA-A2A0-540E96586CB6}"/>
              </a:ext>
            </a:extLst>
          </p:cNvPr>
          <p:cNvPicPr>
            <a:picLocks noChangeAspect="1"/>
          </p:cNvPicPr>
          <p:nvPr/>
        </p:nvPicPr>
        <p:blipFill rotWithShape="1">
          <a:blip r:embed="rId4">
            <a:extLst>
              <a:ext uri="{28A0092B-C50C-407E-A947-70E740481C1C}">
                <a14:useLocalDpi xmlns:a14="http://schemas.microsoft.com/office/drawing/2010/main" val="0"/>
              </a:ext>
            </a:extLst>
          </a:blip>
          <a:srcRect l="51027"/>
          <a:stretch/>
        </p:blipFill>
        <p:spPr>
          <a:xfrm>
            <a:off x="5915785" y="1797050"/>
            <a:ext cx="4804603" cy="4762500"/>
          </a:xfrm>
          <a:prstGeom prst="rect">
            <a:avLst/>
          </a:prstGeom>
        </p:spPr>
      </p:pic>
    </p:spTree>
    <p:extLst>
      <p:ext uri="{BB962C8B-B14F-4D97-AF65-F5344CB8AC3E}">
        <p14:creationId xmlns:p14="http://schemas.microsoft.com/office/powerpoint/2010/main" val="362950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058176"/>
            <a:ext cx="4677536" cy="461665"/>
          </a:xfrm>
          <a:prstGeom prst="rect">
            <a:avLst/>
          </a:prstGeom>
          <a:noFill/>
        </p:spPr>
        <p:txBody>
          <a:bodyPr wrap="square">
            <a:spAutoFit/>
          </a:bodyPr>
          <a:lstStyle/>
          <a:p>
            <a:r>
              <a:rPr lang="en-US" altLang="zh-CN" sz="2400" b="1" dirty="0">
                <a:solidFill>
                  <a:schemeClr val="tx1"/>
                </a:solidFill>
              </a:rPr>
              <a:t>Parallel Async Execute, no Channel</a:t>
            </a:r>
            <a:endParaRPr lang="en-US" sz="2400" dirty="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9" name="内容占位符 2">
            <a:extLst>
              <a:ext uri="{FF2B5EF4-FFF2-40B4-BE49-F238E27FC236}">
                <a16:creationId xmlns:a16="http://schemas.microsoft.com/office/drawing/2014/main" id="{48F56452-4DB1-4CD6-A753-6C6070522561}"/>
              </a:ext>
            </a:extLst>
          </p:cNvPr>
          <p:cNvSpPr txBox="1">
            <a:spLocks/>
          </p:cNvSpPr>
          <p:nvPr/>
        </p:nvSpPr>
        <p:spPr>
          <a:xfrm>
            <a:off x="5915785" y="771251"/>
            <a:ext cx="5719829" cy="1025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dirty="0" err="1">
                <a:sym typeface="Wingdings" panose="05000000000000000000" pitchFamily="2" charset="2"/>
              </a:rPr>
              <a:t>MaxDegreeOfParallelism</a:t>
            </a:r>
            <a:r>
              <a:rPr lang="en-US" altLang="zh-CN" sz="2400" dirty="0">
                <a:sym typeface="Wingdings" panose="05000000000000000000" pitchFamily="2" charset="2"/>
              </a:rPr>
              <a:t> = 10</a:t>
            </a:r>
          </a:p>
          <a:p>
            <a:pPr>
              <a:buFont typeface="Wingdings" panose="05000000000000000000" pitchFamily="2" charset="2"/>
              <a:buChar char="Ø"/>
            </a:pPr>
            <a:r>
              <a:rPr lang="en-US" altLang="zh-CN" sz="2400" dirty="0">
                <a:sym typeface="Wingdings" panose="05000000000000000000" pitchFamily="2" charset="2"/>
              </a:rPr>
              <a:t>about 29s, high </a:t>
            </a:r>
            <a:r>
              <a:rPr lang="en-US" altLang="zh-CN" sz="2400" dirty="0" err="1">
                <a:sym typeface="Wingdings" panose="05000000000000000000" pitchFamily="2" charset="2"/>
              </a:rPr>
              <a:t>cpu</a:t>
            </a:r>
            <a:r>
              <a:rPr lang="en-US" altLang="zh-CN" sz="2400" dirty="0">
                <a:sym typeface="Wingdings" panose="05000000000000000000" pitchFamily="2" charset="2"/>
              </a:rPr>
              <a:t> utilization</a:t>
            </a:r>
          </a:p>
        </p:txBody>
      </p:sp>
      <p:pic>
        <p:nvPicPr>
          <p:cNvPr id="6" name="Picture 5" descr="A screenshot of a computer&#10;&#10;Description automatically generated with medium confidence">
            <a:extLst>
              <a:ext uri="{FF2B5EF4-FFF2-40B4-BE49-F238E27FC236}">
                <a16:creationId xmlns:a16="http://schemas.microsoft.com/office/drawing/2014/main" id="{B8E639BA-CEE8-4D45-A339-C2303F033033}"/>
              </a:ext>
            </a:extLst>
          </p:cNvPr>
          <p:cNvPicPr>
            <a:picLocks noChangeAspect="1"/>
          </p:cNvPicPr>
          <p:nvPr/>
        </p:nvPicPr>
        <p:blipFill rotWithShape="1">
          <a:blip r:embed="rId3">
            <a:extLst>
              <a:ext uri="{28A0092B-C50C-407E-A947-70E740481C1C}">
                <a14:useLocalDpi xmlns:a14="http://schemas.microsoft.com/office/drawing/2010/main" val="0"/>
              </a:ext>
            </a:extLst>
          </a:blip>
          <a:srcRect l="51377"/>
          <a:stretch/>
        </p:blipFill>
        <p:spPr>
          <a:xfrm>
            <a:off x="812800" y="1797050"/>
            <a:ext cx="4932362" cy="4791075"/>
          </a:xfrm>
          <a:prstGeom prst="rect">
            <a:avLst/>
          </a:prstGeom>
        </p:spPr>
      </p:pic>
      <p:pic>
        <p:nvPicPr>
          <p:cNvPr id="8" name="Picture 7" descr="A computer screen capture&#10;&#10;Description automatically generated with low confidence">
            <a:extLst>
              <a:ext uri="{FF2B5EF4-FFF2-40B4-BE49-F238E27FC236}">
                <a16:creationId xmlns:a16="http://schemas.microsoft.com/office/drawing/2014/main" id="{6705249B-7014-4AF7-9F73-CAD2D6DACAA3}"/>
              </a:ext>
            </a:extLst>
          </p:cNvPr>
          <p:cNvPicPr>
            <a:picLocks noChangeAspect="1"/>
          </p:cNvPicPr>
          <p:nvPr/>
        </p:nvPicPr>
        <p:blipFill rotWithShape="1">
          <a:blip r:embed="rId4">
            <a:extLst>
              <a:ext uri="{28A0092B-C50C-407E-A947-70E740481C1C}">
                <a14:useLocalDpi xmlns:a14="http://schemas.microsoft.com/office/drawing/2010/main" val="0"/>
              </a:ext>
            </a:extLst>
          </a:blip>
          <a:srcRect l="50794"/>
          <a:stretch/>
        </p:blipFill>
        <p:spPr>
          <a:xfrm>
            <a:off x="6045199" y="1797050"/>
            <a:ext cx="5075457" cy="4791075"/>
          </a:xfrm>
          <a:prstGeom prst="rect">
            <a:avLst/>
          </a:prstGeom>
        </p:spPr>
      </p:pic>
    </p:spTree>
    <p:extLst>
      <p:ext uri="{BB962C8B-B14F-4D97-AF65-F5344CB8AC3E}">
        <p14:creationId xmlns:p14="http://schemas.microsoft.com/office/powerpoint/2010/main" val="1824383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5CC0-860B-414C-858D-C4180291C218}"/>
              </a:ext>
            </a:extLst>
          </p:cNvPr>
          <p:cNvSpPr>
            <a:spLocks noGrp="1"/>
          </p:cNvSpPr>
          <p:nvPr>
            <p:ph type="ctrTitle"/>
          </p:nvPr>
        </p:nvSpPr>
        <p:spPr>
          <a:xfrm>
            <a:off x="502505" y="2728156"/>
            <a:ext cx="3033889" cy="700844"/>
          </a:xfrm>
        </p:spPr>
        <p:txBody>
          <a:bodyPr>
            <a:normAutofit/>
          </a:bodyPr>
          <a:lstStyle/>
          <a:p>
            <a:r>
              <a:rPr lang="en-US" altLang="zh-CN" sz="4400" b="1" err="1">
                <a:solidFill>
                  <a:schemeClr val="tx1">
                    <a:alpha val="28000"/>
                  </a:schemeClr>
                </a:solidFill>
              </a:rPr>
              <a:t>DataTransfer</a:t>
            </a:r>
            <a:endParaRPr lang="en-US" sz="4400" b="1">
              <a:solidFill>
                <a:schemeClr val="tx1">
                  <a:alpha val="28000"/>
                </a:schemeClr>
              </a:solidFill>
            </a:endParaRPr>
          </a:p>
        </p:txBody>
      </p:sp>
      <p:sp>
        <p:nvSpPr>
          <p:cNvPr id="7" name="标题 1">
            <a:extLst>
              <a:ext uri="{FF2B5EF4-FFF2-40B4-BE49-F238E27FC236}">
                <a16:creationId xmlns:a16="http://schemas.microsoft.com/office/drawing/2014/main" id="{51867415-89F2-49B3-B16A-997C3E40E12D}"/>
              </a:ext>
            </a:extLst>
          </p:cNvPr>
          <p:cNvSpPr txBox="1">
            <a:spLocks/>
          </p:cNvSpPr>
          <p:nvPr/>
        </p:nvSpPr>
        <p:spPr>
          <a:xfrm>
            <a:off x="663497" y="4041422"/>
            <a:ext cx="3306744" cy="8240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b="1"/>
          </a:p>
        </p:txBody>
      </p:sp>
      <p:sp>
        <p:nvSpPr>
          <p:cNvPr id="8" name="標題 1">
            <a:extLst>
              <a:ext uri="{FF2B5EF4-FFF2-40B4-BE49-F238E27FC236}">
                <a16:creationId xmlns:a16="http://schemas.microsoft.com/office/drawing/2014/main" id="{CFCD8D9D-904C-4B2F-8149-9A0D2FD6C071}"/>
              </a:ext>
            </a:extLst>
          </p:cNvPr>
          <p:cNvSpPr txBox="1"/>
          <p:nvPr/>
        </p:nvSpPr>
        <p:spPr>
          <a:xfrm>
            <a:off x="254661" y="4453466"/>
            <a:ext cx="3033889" cy="132556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altLang="zh-CN"/>
              <a:t>Outline</a:t>
            </a:r>
            <a:endParaRPr lang="zh-TW" altLang="en-US"/>
          </a:p>
        </p:txBody>
      </p:sp>
      <p:graphicFrame>
        <p:nvGraphicFramePr>
          <p:cNvPr id="9" name="內容版面配置區 3">
            <a:extLst>
              <a:ext uri="{FF2B5EF4-FFF2-40B4-BE49-F238E27FC236}">
                <a16:creationId xmlns:a16="http://schemas.microsoft.com/office/drawing/2014/main" id="{7A01A5D8-DA31-4716-8F64-F309898796B8}"/>
              </a:ext>
            </a:extLst>
          </p:cNvPr>
          <p:cNvGraphicFramePr>
            <a:graphicFrameLocks/>
          </p:cNvGraphicFramePr>
          <p:nvPr>
            <p:extLst>
              <p:ext uri="{D42A27DB-BD31-4B8C-83A1-F6EECF244321}">
                <p14:modId xmlns:p14="http://schemas.microsoft.com/office/powerpoint/2010/main" val="1459242326"/>
              </p:ext>
            </p:extLst>
          </p:nvPr>
        </p:nvGraphicFramePr>
        <p:xfrm>
          <a:off x="4701462" y="1162685"/>
          <a:ext cx="6831965" cy="4532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8">
            <a:extLst>
              <a:ext uri="{FF2B5EF4-FFF2-40B4-BE49-F238E27FC236}">
                <a16:creationId xmlns:a16="http://schemas.microsoft.com/office/drawing/2014/main" id="{CD571FF0-A37F-45CE-B277-42BE4CA9C1E8}"/>
              </a:ext>
            </a:extLst>
          </p:cNvPr>
          <p:cNvSpPr/>
          <p:nvPr/>
        </p:nvSpPr>
        <p:spPr>
          <a:xfrm>
            <a:off x="4700827" y="1163320"/>
            <a:ext cx="6832600" cy="1066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05913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928641"/>
            <a:ext cx="4932362" cy="769441"/>
          </a:xfrm>
          <a:prstGeom prst="rect">
            <a:avLst/>
          </a:prstGeom>
          <a:noFill/>
        </p:spPr>
        <p:txBody>
          <a:bodyPr wrap="square">
            <a:spAutoFit/>
          </a:bodyPr>
          <a:lstStyle/>
          <a:p>
            <a:r>
              <a:rPr lang="en-US" altLang="zh-CN" sz="2400" b="1" dirty="0">
                <a:solidFill>
                  <a:schemeClr val="tx1"/>
                </a:solidFill>
              </a:rPr>
              <a:t>Parallel Async Execute, with Channel</a:t>
            </a:r>
            <a:br>
              <a:rPr lang="en-US" altLang="zh-CN" sz="2400" b="1" dirty="0">
                <a:solidFill>
                  <a:schemeClr val="tx1"/>
                </a:solidFill>
              </a:rPr>
            </a:br>
            <a:r>
              <a:rPr lang="en-US" altLang="zh-CN" sz="2000" dirty="0">
                <a:solidFill>
                  <a:schemeClr val="tx1"/>
                </a:solidFill>
              </a:rPr>
              <a:t>1. channel bounded: bad performance</a:t>
            </a:r>
            <a:endParaRPr lang="en-US" sz="2400" dirty="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9" name="内容占位符 2">
            <a:extLst>
              <a:ext uri="{FF2B5EF4-FFF2-40B4-BE49-F238E27FC236}">
                <a16:creationId xmlns:a16="http://schemas.microsoft.com/office/drawing/2014/main" id="{48F56452-4DB1-4CD6-A753-6C6070522561}"/>
              </a:ext>
            </a:extLst>
          </p:cNvPr>
          <p:cNvSpPr txBox="1">
            <a:spLocks/>
          </p:cNvSpPr>
          <p:nvPr/>
        </p:nvSpPr>
        <p:spPr>
          <a:xfrm>
            <a:off x="5915785" y="498894"/>
            <a:ext cx="6115051" cy="14385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dirty="0">
                <a:sym typeface="Wingdings" panose="05000000000000000000" pitchFamily="2" charset="2"/>
              </a:rPr>
              <a:t>channel bound = 100</a:t>
            </a:r>
          </a:p>
          <a:p>
            <a:pPr>
              <a:buFont typeface="Wingdings" panose="05000000000000000000" pitchFamily="2" charset="2"/>
              <a:buChar char="Ø"/>
            </a:pPr>
            <a:r>
              <a:rPr lang="en-US" altLang="zh-CN" sz="2400" dirty="0">
                <a:sym typeface="Wingdings" panose="05000000000000000000" pitchFamily="2" charset="2"/>
              </a:rPr>
              <a:t>reader threads num = 10, writer threads num = 5</a:t>
            </a:r>
          </a:p>
          <a:p>
            <a:pPr>
              <a:buFont typeface="Wingdings" panose="05000000000000000000" pitchFamily="2" charset="2"/>
              <a:buChar char="Ø"/>
            </a:pPr>
            <a:r>
              <a:rPr lang="en-US" altLang="zh-CN" sz="2400" dirty="0">
                <a:sym typeface="Wingdings" panose="05000000000000000000" pitchFamily="2" charset="2"/>
              </a:rPr>
              <a:t>about 2min26s! low </a:t>
            </a:r>
            <a:r>
              <a:rPr lang="en-US" altLang="zh-CN" sz="2400" dirty="0" err="1">
                <a:sym typeface="Wingdings" panose="05000000000000000000" pitchFamily="2" charset="2"/>
              </a:rPr>
              <a:t>cpu</a:t>
            </a:r>
            <a:r>
              <a:rPr lang="en-US" altLang="zh-CN" sz="2400" dirty="0">
                <a:sym typeface="Wingdings" panose="05000000000000000000" pitchFamily="2" charset="2"/>
              </a:rPr>
              <a:t> utilization</a:t>
            </a:r>
          </a:p>
        </p:txBody>
      </p:sp>
      <p:pic>
        <p:nvPicPr>
          <p:cNvPr id="5" name="Picture 4" descr="A computer screen capture&#10;&#10;Description automatically generated with medium confidence">
            <a:extLst>
              <a:ext uri="{FF2B5EF4-FFF2-40B4-BE49-F238E27FC236}">
                <a16:creationId xmlns:a16="http://schemas.microsoft.com/office/drawing/2014/main" id="{B80AD2E2-25A5-4D6D-A139-C9220B6347DB}"/>
              </a:ext>
            </a:extLst>
          </p:cNvPr>
          <p:cNvPicPr>
            <a:picLocks noChangeAspect="1"/>
          </p:cNvPicPr>
          <p:nvPr/>
        </p:nvPicPr>
        <p:blipFill rotWithShape="1">
          <a:blip r:embed="rId3">
            <a:extLst>
              <a:ext uri="{28A0092B-C50C-407E-A947-70E740481C1C}">
                <a14:useLocalDpi xmlns:a14="http://schemas.microsoft.com/office/drawing/2010/main" val="0"/>
              </a:ext>
            </a:extLst>
          </a:blip>
          <a:srcRect l="51631"/>
          <a:stretch/>
        </p:blipFill>
        <p:spPr>
          <a:xfrm>
            <a:off x="282607" y="1825180"/>
            <a:ext cx="4897437" cy="4733925"/>
          </a:xfrm>
          <a:prstGeom prst="rect">
            <a:avLst/>
          </a:prstGeom>
        </p:spPr>
      </p:pic>
      <p:pic>
        <p:nvPicPr>
          <p:cNvPr id="10" name="Picture 9" descr="A picture containing histogram&#10;&#10;Description automatically generated">
            <a:extLst>
              <a:ext uri="{FF2B5EF4-FFF2-40B4-BE49-F238E27FC236}">
                <a16:creationId xmlns:a16="http://schemas.microsoft.com/office/drawing/2014/main" id="{07AEE47A-6804-46A9-A588-0A32D65AC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534" y="4477055"/>
            <a:ext cx="5011986" cy="1882051"/>
          </a:xfrm>
          <a:prstGeom prst="rect">
            <a:avLst/>
          </a:prstGeom>
        </p:spPr>
      </p:pic>
      <p:sp>
        <p:nvSpPr>
          <p:cNvPr id="11" name="内容占位符 2">
            <a:extLst>
              <a:ext uri="{FF2B5EF4-FFF2-40B4-BE49-F238E27FC236}">
                <a16:creationId xmlns:a16="http://schemas.microsoft.com/office/drawing/2014/main" id="{E112FF3F-27A7-4B09-8CCC-1718B23F8B67}"/>
              </a:ext>
            </a:extLst>
          </p:cNvPr>
          <p:cNvSpPr txBox="1">
            <a:spLocks/>
          </p:cNvSpPr>
          <p:nvPr/>
        </p:nvSpPr>
        <p:spPr>
          <a:xfrm>
            <a:off x="5591174" y="1940387"/>
            <a:ext cx="6115051" cy="2288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a:sym typeface="Wingdings" panose="05000000000000000000" pitchFamily="2" charset="2"/>
              </a:rPr>
              <a:t>Why does the performance drop so much after adding channels to separate the reader and writer threads? </a:t>
            </a:r>
          </a:p>
          <a:p>
            <a:pPr>
              <a:buFont typeface="Wingdings" panose="05000000000000000000" pitchFamily="2" charset="2"/>
              <a:buChar char="Ø"/>
            </a:pPr>
            <a:r>
              <a:rPr lang="en-US" altLang="zh-CN" sz="2000">
                <a:sym typeface="Wingdings" panose="05000000000000000000" pitchFamily="2" charset="2"/>
              </a:rPr>
              <a:t>It would be seen that the CPU utilization rate cannot continue to maintain high occupancy, which is different from the previous cases.</a:t>
            </a:r>
          </a:p>
          <a:p>
            <a:pPr>
              <a:buFont typeface="Wingdings" panose="05000000000000000000" pitchFamily="2" charset="2"/>
              <a:buChar char="Ø"/>
            </a:pPr>
            <a:r>
              <a:rPr lang="en-US" altLang="zh-CN" sz="2000">
                <a:sym typeface="Wingdings" panose="05000000000000000000" pitchFamily="2" charset="2"/>
              </a:rPr>
              <a:t>Obviously due to the use of channels, some resources and some threads are blocked.</a:t>
            </a:r>
          </a:p>
        </p:txBody>
      </p:sp>
    </p:spTree>
    <p:extLst>
      <p:ext uri="{BB962C8B-B14F-4D97-AF65-F5344CB8AC3E}">
        <p14:creationId xmlns:p14="http://schemas.microsoft.com/office/powerpoint/2010/main" val="3174948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10" name="内容占位符 2">
            <a:extLst>
              <a:ext uri="{FF2B5EF4-FFF2-40B4-BE49-F238E27FC236}">
                <a16:creationId xmlns:a16="http://schemas.microsoft.com/office/drawing/2014/main" id="{D1DAAF41-AA81-4761-B708-3A6FFA7353A6}"/>
              </a:ext>
            </a:extLst>
          </p:cNvPr>
          <p:cNvSpPr txBox="1">
            <a:spLocks/>
          </p:cNvSpPr>
          <p:nvPr/>
        </p:nvSpPr>
        <p:spPr>
          <a:xfrm>
            <a:off x="6096000" y="3152544"/>
            <a:ext cx="5495926" cy="1438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sym typeface="Wingdings" panose="05000000000000000000" pitchFamily="2" charset="2"/>
              </a:rPr>
              <a:t>I try to set the reader thread num = 1, writer thread num = 1,  the </a:t>
            </a:r>
            <a:r>
              <a:rPr lang="en-US" altLang="zh-CN" sz="2400" err="1">
                <a:sym typeface="Wingdings" panose="05000000000000000000" pitchFamily="2" charset="2"/>
              </a:rPr>
              <a:t>senario</a:t>
            </a:r>
            <a:r>
              <a:rPr lang="en-US" altLang="zh-CN" sz="2400">
                <a:sym typeface="Wingdings" panose="05000000000000000000" pitchFamily="2" charset="2"/>
              </a:rPr>
              <a:t> would be close to the sequential case, but it even takes about 4min14s! </a:t>
            </a:r>
          </a:p>
        </p:txBody>
      </p:sp>
      <p:pic>
        <p:nvPicPr>
          <p:cNvPr id="5" name="Picture 4" descr="A computer screen capture&#10;&#10;Description automatically generated with low confidence">
            <a:extLst>
              <a:ext uri="{FF2B5EF4-FFF2-40B4-BE49-F238E27FC236}">
                <a16:creationId xmlns:a16="http://schemas.microsoft.com/office/drawing/2014/main" id="{E61DB5AE-07EE-40A5-9773-48CBD1D8820A}"/>
              </a:ext>
            </a:extLst>
          </p:cNvPr>
          <p:cNvPicPr>
            <a:picLocks noChangeAspect="1"/>
          </p:cNvPicPr>
          <p:nvPr/>
        </p:nvPicPr>
        <p:blipFill rotWithShape="1">
          <a:blip r:embed="rId3">
            <a:extLst>
              <a:ext uri="{28A0092B-C50C-407E-A947-70E740481C1C}">
                <a14:useLocalDpi xmlns:a14="http://schemas.microsoft.com/office/drawing/2010/main" val="0"/>
              </a:ext>
            </a:extLst>
          </a:blip>
          <a:srcRect l="50996"/>
          <a:stretch/>
        </p:blipFill>
        <p:spPr>
          <a:xfrm>
            <a:off x="279813" y="1825180"/>
            <a:ext cx="4999037" cy="4791075"/>
          </a:xfrm>
          <a:prstGeom prst="rect">
            <a:avLst/>
          </a:prstGeom>
        </p:spPr>
      </p:pic>
      <p:sp>
        <p:nvSpPr>
          <p:cNvPr id="7" name="TextBox 6">
            <a:extLst>
              <a:ext uri="{FF2B5EF4-FFF2-40B4-BE49-F238E27FC236}">
                <a16:creationId xmlns:a16="http://schemas.microsoft.com/office/drawing/2014/main" id="{654CE549-AAA6-4441-912C-4A4164161C0E}"/>
              </a:ext>
            </a:extLst>
          </p:cNvPr>
          <p:cNvSpPr txBox="1"/>
          <p:nvPr/>
        </p:nvSpPr>
        <p:spPr>
          <a:xfrm>
            <a:off x="161164" y="928641"/>
            <a:ext cx="4932362" cy="769441"/>
          </a:xfrm>
          <a:prstGeom prst="rect">
            <a:avLst/>
          </a:prstGeom>
          <a:noFill/>
        </p:spPr>
        <p:txBody>
          <a:bodyPr wrap="square">
            <a:spAutoFit/>
          </a:bodyPr>
          <a:lstStyle/>
          <a:p>
            <a:r>
              <a:rPr lang="en-US" altLang="zh-CN" sz="2400" b="1">
                <a:solidFill>
                  <a:schemeClr val="tx1"/>
                </a:solidFill>
              </a:rPr>
              <a:t>Parallel Async Execute, with Channel</a:t>
            </a:r>
            <a:br>
              <a:rPr lang="en-US" altLang="zh-CN" sz="2400" b="1">
                <a:solidFill>
                  <a:schemeClr val="tx1"/>
                </a:solidFill>
              </a:rPr>
            </a:br>
            <a:r>
              <a:rPr lang="en-US" altLang="zh-CN" sz="2000">
                <a:solidFill>
                  <a:schemeClr val="tx1"/>
                </a:solidFill>
              </a:rPr>
              <a:t>1. channel bounded: bad performance</a:t>
            </a:r>
            <a:endParaRPr lang="en-US" sz="2400">
              <a:solidFill>
                <a:schemeClr val="tx1"/>
              </a:solidFill>
            </a:endParaRPr>
          </a:p>
        </p:txBody>
      </p:sp>
    </p:spTree>
    <p:extLst>
      <p:ext uri="{BB962C8B-B14F-4D97-AF65-F5344CB8AC3E}">
        <p14:creationId xmlns:p14="http://schemas.microsoft.com/office/powerpoint/2010/main" val="3807942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928641"/>
            <a:ext cx="4932362" cy="769441"/>
          </a:xfrm>
          <a:prstGeom prst="rect">
            <a:avLst/>
          </a:prstGeom>
          <a:noFill/>
        </p:spPr>
        <p:txBody>
          <a:bodyPr wrap="square">
            <a:spAutoFit/>
          </a:bodyPr>
          <a:lstStyle/>
          <a:p>
            <a:r>
              <a:rPr lang="en-US" altLang="zh-CN" sz="2400" b="1">
                <a:solidFill>
                  <a:schemeClr val="tx1"/>
                </a:solidFill>
              </a:rPr>
              <a:t>Parallel Async Execute, with Channel</a:t>
            </a:r>
            <a:br>
              <a:rPr lang="en-US" altLang="zh-CN" sz="2400" b="1">
                <a:solidFill>
                  <a:schemeClr val="tx1"/>
                </a:solidFill>
              </a:rPr>
            </a:br>
            <a:r>
              <a:rPr lang="en-US" altLang="zh-CN" sz="2000"/>
              <a:t>2</a:t>
            </a:r>
            <a:r>
              <a:rPr lang="en-US" altLang="zh-CN" sz="2000">
                <a:solidFill>
                  <a:schemeClr val="tx1"/>
                </a:solidFill>
              </a:rPr>
              <a:t>. channel bounded: better performance</a:t>
            </a:r>
            <a:endParaRPr lang="en-US" sz="240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11" name="内容占位符 2">
            <a:extLst>
              <a:ext uri="{FF2B5EF4-FFF2-40B4-BE49-F238E27FC236}">
                <a16:creationId xmlns:a16="http://schemas.microsoft.com/office/drawing/2014/main" id="{E112FF3F-27A7-4B09-8CCC-1718B23F8B67}"/>
              </a:ext>
            </a:extLst>
          </p:cNvPr>
          <p:cNvSpPr txBox="1">
            <a:spLocks/>
          </p:cNvSpPr>
          <p:nvPr/>
        </p:nvSpPr>
        <p:spPr>
          <a:xfrm>
            <a:off x="5227288" y="477817"/>
            <a:ext cx="6803548" cy="1347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a:sym typeface="Wingdings" panose="05000000000000000000" pitchFamily="2" charset="2"/>
              </a:rPr>
              <a:t>Obviously the speed of consumption cannot keep up with the speed of production, resulting in congestion of resources</a:t>
            </a:r>
            <a:r>
              <a:rPr lang="en-US" altLang="zh-CN" sz="2000" b="1">
                <a:sym typeface="Wingdings" panose="05000000000000000000" pitchFamily="2" charset="2"/>
              </a:rPr>
              <a:t>.</a:t>
            </a:r>
          </a:p>
          <a:p>
            <a:pPr>
              <a:buFont typeface="Wingdings" panose="05000000000000000000" pitchFamily="2" charset="2"/>
              <a:buChar char="Ø"/>
            </a:pPr>
            <a:r>
              <a:rPr lang="en-US" altLang="zh-CN" sz="2000">
                <a:sym typeface="Wingdings" panose="05000000000000000000" pitchFamily="2" charset="2"/>
              </a:rPr>
              <a:t>so I adjust the thread num: </a:t>
            </a:r>
            <a:r>
              <a:rPr lang="en-US" altLang="zh-CN" sz="2000" b="1">
                <a:sym typeface="Wingdings" panose="05000000000000000000" pitchFamily="2" charset="2"/>
              </a:rPr>
              <a:t>make writer threads more than reader threads</a:t>
            </a:r>
          </a:p>
        </p:txBody>
      </p:sp>
      <p:pic>
        <p:nvPicPr>
          <p:cNvPr id="6" name="Picture 5" descr="A picture containing text, monitor, screen, black&#10;&#10;Description automatically generated">
            <a:extLst>
              <a:ext uri="{FF2B5EF4-FFF2-40B4-BE49-F238E27FC236}">
                <a16:creationId xmlns:a16="http://schemas.microsoft.com/office/drawing/2014/main" id="{688C829F-45BA-4452-AAB4-228B65C96F09}"/>
              </a:ext>
            </a:extLst>
          </p:cNvPr>
          <p:cNvPicPr>
            <a:picLocks noChangeAspect="1"/>
          </p:cNvPicPr>
          <p:nvPr/>
        </p:nvPicPr>
        <p:blipFill rotWithShape="1">
          <a:blip r:embed="rId3">
            <a:extLst>
              <a:ext uri="{28A0092B-C50C-407E-A947-70E740481C1C}">
                <a14:useLocalDpi xmlns:a14="http://schemas.microsoft.com/office/drawing/2010/main" val="0"/>
              </a:ext>
            </a:extLst>
          </a:blip>
          <a:srcRect l="51624"/>
          <a:stretch/>
        </p:blipFill>
        <p:spPr>
          <a:xfrm>
            <a:off x="480762" y="1825180"/>
            <a:ext cx="4357938" cy="4238331"/>
          </a:xfrm>
          <a:prstGeom prst="rect">
            <a:avLst/>
          </a:prstGeom>
        </p:spPr>
      </p:pic>
      <p:sp>
        <p:nvSpPr>
          <p:cNvPr id="12" name="TextBox 11">
            <a:extLst>
              <a:ext uri="{FF2B5EF4-FFF2-40B4-BE49-F238E27FC236}">
                <a16:creationId xmlns:a16="http://schemas.microsoft.com/office/drawing/2014/main" id="{96BABF64-0061-4983-B3BF-94C406AD0A67}"/>
              </a:ext>
            </a:extLst>
          </p:cNvPr>
          <p:cNvSpPr txBox="1"/>
          <p:nvPr/>
        </p:nvSpPr>
        <p:spPr>
          <a:xfrm>
            <a:off x="383033" y="6190610"/>
            <a:ext cx="4932362" cy="646331"/>
          </a:xfrm>
          <a:prstGeom prst="rect">
            <a:avLst/>
          </a:prstGeom>
          <a:noFill/>
        </p:spPr>
        <p:txBody>
          <a:bodyPr wrap="square">
            <a:spAutoFit/>
          </a:bodyPr>
          <a:lstStyle/>
          <a:p>
            <a:pPr>
              <a:buFont typeface="Wingdings" panose="05000000000000000000" pitchFamily="2" charset="2"/>
              <a:buChar char="Ø"/>
            </a:pPr>
            <a:r>
              <a:rPr lang="en-US" altLang="zh-CN" sz="1800">
                <a:sym typeface="Wingdings" panose="05000000000000000000" pitchFamily="2" charset="2"/>
              </a:rPr>
              <a:t>reader threads num = 5, writer threads num = 10</a:t>
            </a:r>
          </a:p>
          <a:p>
            <a:pPr>
              <a:buFont typeface="Wingdings" panose="05000000000000000000" pitchFamily="2" charset="2"/>
              <a:buChar char="Ø"/>
            </a:pPr>
            <a:r>
              <a:rPr lang="en-US" altLang="zh-CN" sz="1800">
                <a:sym typeface="Wingdings" panose="05000000000000000000" pitchFamily="2" charset="2"/>
              </a:rPr>
              <a:t>about 1min</a:t>
            </a:r>
          </a:p>
        </p:txBody>
      </p:sp>
      <p:sp>
        <p:nvSpPr>
          <p:cNvPr id="8" name="TextBox 7">
            <a:extLst>
              <a:ext uri="{FF2B5EF4-FFF2-40B4-BE49-F238E27FC236}">
                <a16:creationId xmlns:a16="http://schemas.microsoft.com/office/drawing/2014/main" id="{870A64EF-F81E-42E4-B9A2-4D8928DFCE87}"/>
              </a:ext>
            </a:extLst>
          </p:cNvPr>
          <p:cNvSpPr txBox="1"/>
          <p:nvPr/>
        </p:nvSpPr>
        <p:spPr>
          <a:xfrm>
            <a:off x="6309519" y="6133808"/>
            <a:ext cx="4932362" cy="646331"/>
          </a:xfrm>
          <a:prstGeom prst="rect">
            <a:avLst/>
          </a:prstGeom>
          <a:noFill/>
        </p:spPr>
        <p:txBody>
          <a:bodyPr wrap="square">
            <a:spAutoFit/>
          </a:bodyPr>
          <a:lstStyle/>
          <a:p>
            <a:pPr>
              <a:buFont typeface="Wingdings" panose="05000000000000000000" pitchFamily="2" charset="2"/>
              <a:buChar char="Ø"/>
            </a:pPr>
            <a:r>
              <a:rPr lang="en-US" altLang="zh-CN" sz="1800">
                <a:sym typeface="Wingdings" panose="05000000000000000000" pitchFamily="2" charset="2"/>
              </a:rPr>
              <a:t>reader threads num = 8, writer threads num = 15</a:t>
            </a:r>
          </a:p>
          <a:p>
            <a:pPr>
              <a:buFont typeface="Wingdings" panose="05000000000000000000" pitchFamily="2" charset="2"/>
              <a:buChar char="Ø"/>
            </a:pPr>
            <a:r>
              <a:rPr lang="en-US" altLang="zh-CN" sz="1800">
                <a:sym typeface="Wingdings" panose="05000000000000000000" pitchFamily="2" charset="2"/>
              </a:rPr>
              <a:t>about 58s</a:t>
            </a:r>
          </a:p>
        </p:txBody>
      </p:sp>
      <p:pic>
        <p:nvPicPr>
          <p:cNvPr id="15" name="Picture 14" descr="A screenshot of a computer&#10;&#10;Description automatically generated with medium confidence">
            <a:extLst>
              <a:ext uri="{FF2B5EF4-FFF2-40B4-BE49-F238E27FC236}">
                <a16:creationId xmlns:a16="http://schemas.microsoft.com/office/drawing/2014/main" id="{1F13490B-8287-4D96-80EE-D91EEB4FF0C2}"/>
              </a:ext>
            </a:extLst>
          </p:cNvPr>
          <p:cNvPicPr>
            <a:picLocks noChangeAspect="1"/>
          </p:cNvPicPr>
          <p:nvPr/>
        </p:nvPicPr>
        <p:blipFill rotWithShape="1">
          <a:blip r:embed="rId4">
            <a:extLst>
              <a:ext uri="{28A0092B-C50C-407E-A947-70E740481C1C}">
                <a14:useLocalDpi xmlns:a14="http://schemas.microsoft.com/office/drawing/2010/main" val="0"/>
              </a:ext>
            </a:extLst>
          </a:blip>
          <a:srcRect l="51650"/>
          <a:stretch/>
        </p:blipFill>
        <p:spPr>
          <a:xfrm>
            <a:off x="6384750" y="1785991"/>
            <a:ext cx="4488624" cy="4316707"/>
          </a:xfrm>
          <a:prstGeom prst="rect">
            <a:avLst/>
          </a:prstGeom>
        </p:spPr>
      </p:pic>
    </p:spTree>
    <p:extLst>
      <p:ext uri="{BB962C8B-B14F-4D97-AF65-F5344CB8AC3E}">
        <p14:creationId xmlns:p14="http://schemas.microsoft.com/office/powerpoint/2010/main" val="39277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928641"/>
            <a:ext cx="4932362" cy="769441"/>
          </a:xfrm>
          <a:prstGeom prst="rect">
            <a:avLst/>
          </a:prstGeom>
          <a:noFill/>
        </p:spPr>
        <p:txBody>
          <a:bodyPr wrap="square">
            <a:spAutoFit/>
          </a:bodyPr>
          <a:lstStyle/>
          <a:p>
            <a:r>
              <a:rPr lang="en-US" altLang="zh-CN" sz="2400" b="1">
                <a:solidFill>
                  <a:schemeClr val="tx1"/>
                </a:solidFill>
              </a:rPr>
              <a:t>Parallel Async Execute, with Channel</a:t>
            </a:r>
            <a:br>
              <a:rPr lang="en-US" altLang="zh-CN" sz="2400" b="1">
                <a:solidFill>
                  <a:schemeClr val="tx1"/>
                </a:solidFill>
              </a:rPr>
            </a:br>
            <a:r>
              <a:rPr lang="en-US" altLang="zh-CN" sz="2000"/>
              <a:t>2</a:t>
            </a:r>
            <a:r>
              <a:rPr lang="en-US" altLang="zh-CN" sz="2000">
                <a:solidFill>
                  <a:schemeClr val="tx1"/>
                </a:solidFill>
              </a:rPr>
              <a:t>. channel bounded: better performance</a:t>
            </a:r>
            <a:endParaRPr lang="en-US" sz="240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11" name="内容占位符 2">
            <a:extLst>
              <a:ext uri="{FF2B5EF4-FFF2-40B4-BE49-F238E27FC236}">
                <a16:creationId xmlns:a16="http://schemas.microsoft.com/office/drawing/2014/main" id="{E112FF3F-27A7-4B09-8CCC-1718B23F8B67}"/>
              </a:ext>
            </a:extLst>
          </p:cNvPr>
          <p:cNvSpPr txBox="1">
            <a:spLocks/>
          </p:cNvSpPr>
          <p:nvPr/>
        </p:nvSpPr>
        <p:spPr>
          <a:xfrm>
            <a:off x="161164" y="4797116"/>
            <a:ext cx="5452236" cy="1668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b="1">
                <a:sym typeface="Wingdings" panose="05000000000000000000" pitchFamily="2" charset="2"/>
              </a:rPr>
              <a:t>Obviously the speed of consumption cannot keep up with the speed of production, resulting in congestion of resources.</a:t>
            </a:r>
          </a:p>
          <a:p>
            <a:pPr>
              <a:buFont typeface="Wingdings" panose="05000000000000000000" pitchFamily="2" charset="2"/>
              <a:buChar char="Ø"/>
            </a:pPr>
            <a:r>
              <a:rPr lang="en-US" altLang="zh-CN" sz="2000">
                <a:sym typeface="Wingdings" panose="05000000000000000000" pitchFamily="2" charset="2"/>
              </a:rPr>
              <a:t>so I adjust the thread num: </a:t>
            </a:r>
            <a:r>
              <a:rPr lang="en-US" altLang="zh-CN" sz="2000" b="1">
                <a:sym typeface="Wingdings" panose="05000000000000000000" pitchFamily="2" charset="2"/>
              </a:rPr>
              <a:t>make writer threads more than reader threads</a:t>
            </a:r>
          </a:p>
        </p:txBody>
      </p:sp>
      <p:sp>
        <p:nvSpPr>
          <p:cNvPr id="12" name="TextBox 11">
            <a:extLst>
              <a:ext uri="{FF2B5EF4-FFF2-40B4-BE49-F238E27FC236}">
                <a16:creationId xmlns:a16="http://schemas.microsoft.com/office/drawing/2014/main" id="{96BABF64-0061-4983-B3BF-94C406AD0A67}"/>
              </a:ext>
            </a:extLst>
          </p:cNvPr>
          <p:cNvSpPr txBox="1"/>
          <p:nvPr/>
        </p:nvSpPr>
        <p:spPr>
          <a:xfrm>
            <a:off x="161164" y="2224608"/>
            <a:ext cx="4932362" cy="923330"/>
          </a:xfrm>
          <a:prstGeom prst="rect">
            <a:avLst/>
          </a:prstGeom>
          <a:noFill/>
        </p:spPr>
        <p:txBody>
          <a:bodyPr wrap="square">
            <a:spAutoFit/>
          </a:bodyPr>
          <a:lstStyle/>
          <a:p>
            <a:r>
              <a:rPr lang="en-US" altLang="zh-CN" sz="1800">
                <a:sym typeface="Wingdings" panose="05000000000000000000" pitchFamily="2" charset="2"/>
              </a:rPr>
              <a:t>Case 1:</a:t>
            </a:r>
          </a:p>
          <a:p>
            <a:pPr>
              <a:buFont typeface="Wingdings" panose="05000000000000000000" pitchFamily="2" charset="2"/>
              <a:buChar char="Ø"/>
            </a:pPr>
            <a:r>
              <a:rPr lang="en-US" altLang="zh-CN" sz="1800">
                <a:sym typeface="Wingdings" panose="05000000000000000000" pitchFamily="2" charset="2"/>
              </a:rPr>
              <a:t>reader threads num = 5, writer threads num = 10</a:t>
            </a:r>
          </a:p>
          <a:p>
            <a:pPr>
              <a:buFont typeface="Wingdings" panose="05000000000000000000" pitchFamily="2" charset="2"/>
              <a:buChar char="Ø"/>
            </a:pPr>
            <a:r>
              <a:rPr lang="en-US" altLang="zh-CN" sz="1800">
                <a:sym typeface="Wingdings" panose="05000000000000000000" pitchFamily="2" charset="2"/>
              </a:rPr>
              <a:t>about 1min</a:t>
            </a:r>
          </a:p>
        </p:txBody>
      </p:sp>
      <p:sp>
        <p:nvSpPr>
          <p:cNvPr id="8" name="TextBox 7">
            <a:extLst>
              <a:ext uri="{FF2B5EF4-FFF2-40B4-BE49-F238E27FC236}">
                <a16:creationId xmlns:a16="http://schemas.microsoft.com/office/drawing/2014/main" id="{870A64EF-F81E-42E4-B9A2-4D8928DFCE87}"/>
              </a:ext>
            </a:extLst>
          </p:cNvPr>
          <p:cNvSpPr txBox="1"/>
          <p:nvPr/>
        </p:nvSpPr>
        <p:spPr>
          <a:xfrm>
            <a:off x="161164" y="3347259"/>
            <a:ext cx="4932362" cy="923330"/>
          </a:xfrm>
          <a:prstGeom prst="rect">
            <a:avLst/>
          </a:prstGeom>
          <a:noFill/>
        </p:spPr>
        <p:txBody>
          <a:bodyPr wrap="square">
            <a:spAutoFit/>
          </a:bodyPr>
          <a:lstStyle/>
          <a:p>
            <a:r>
              <a:rPr lang="en-US" altLang="zh-CN" sz="1800">
                <a:sym typeface="Wingdings" panose="05000000000000000000" pitchFamily="2" charset="2"/>
              </a:rPr>
              <a:t>Case 2:</a:t>
            </a:r>
          </a:p>
          <a:p>
            <a:pPr>
              <a:buFont typeface="Wingdings" panose="05000000000000000000" pitchFamily="2" charset="2"/>
              <a:buChar char="Ø"/>
            </a:pPr>
            <a:r>
              <a:rPr lang="en-US" altLang="zh-CN" sz="1800">
                <a:sym typeface="Wingdings" panose="05000000000000000000" pitchFamily="2" charset="2"/>
              </a:rPr>
              <a:t>reader threads num = 8, writer threads num = 15</a:t>
            </a:r>
          </a:p>
          <a:p>
            <a:pPr>
              <a:buFont typeface="Wingdings" panose="05000000000000000000" pitchFamily="2" charset="2"/>
              <a:buChar char="Ø"/>
            </a:pPr>
            <a:r>
              <a:rPr lang="en-US" altLang="zh-CN" sz="1800">
                <a:sym typeface="Wingdings" panose="05000000000000000000" pitchFamily="2" charset="2"/>
              </a:rPr>
              <a:t>about 58s</a:t>
            </a:r>
          </a:p>
        </p:txBody>
      </p:sp>
      <p:sp>
        <p:nvSpPr>
          <p:cNvPr id="13" name="TextBox 12">
            <a:extLst>
              <a:ext uri="{FF2B5EF4-FFF2-40B4-BE49-F238E27FC236}">
                <a16:creationId xmlns:a16="http://schemas.microsoft.com/office/drawing/2014/main" id="{9DEFA615-57C6-49CA-8056-453DAAFC76E6}"/>
              </a:ext>
            </a:extLst>
          </p:cNvPr>
          <p:cNvSpPr txBox="1"/>
          <p:nvPr/>
        </p:nvSpPr>
        <p:spPr>
          <a:xfrm>
            <a:off x="6553200" y="2364927"/>
            <a:ext cx="4932362" cy="707886"/>
          </a:xfrm>
          <a:prstGeom prst="rect">
            <a:avLst/>
          </a:prstGeom>
          <a:noFill/>
        </p:spPr>
        <p:txBody>
          <a:bodyPr wrap="square">
            <a:spAutoFit/>
          </a:bodyPr>
          <a:lstStyle/>
          <a:p>
            <a:r>
              <a:rPr lang="en-US" sz="2000"/>
              <a:t>You will find that the overall </a:t>
            </a:r>
            <a:r>
              <a:rPr lang="en-US" sz="2000" err="1"/>
              <a:t>cpu</a:t>
            </a:r>
            <a:r>
              <a:rPr lang="en-US" sz="2000"/>
              <a:t> and memory occupancy are more balanced.</a:t>
            </a:r>
          </a:p>
        </p:txBody>
      </p:sp>
      <p:pic>
        <p:nvPicPr>
          <p:cNvPr id="7" name="Picture 6" descr="Chart, histogram&#10;&#10;Description automatically generated">
            <a:extLst>
              <a:ext uri="{FF2B5EF4-FFF2-40B4-BE49-F238E27FC236}">
                <a16:creationId xmlns:a16="http://schemas.microsoft.com/office/drawing/2014/main" id="{6C809D9C-D790-4501-95FB-B29DCF2A0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443" y="3531187"/>
            <a:ext cx="4838700" cy="1724025"/>
          </a:xfrm>
          <a:prstGeom prst="rect">
            <a:avLst/>
          </a:prstGeom>
        </p:spPr>
      </p:pic>
    </p:spTree>
    <p:extLst>
      <p:ext uri="{BB962C8B-B14F-4D97-AF65-F5344CB8AC3E}">
        <p14:creationId xmlns:p14="http://schemas.microsoft.com/office/powerpoint/2010/main" val="1776725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928641"/>
            <a:ext cx="4932362" cy="769441"/>
          </a:xfrm>
          <a:prstGeom prst="rect">
            <a:avLst/>
          </a:prstGeom>
          <a:noFill/>
        </p:spPr>
        <p:txBody>
          <a:bodyPr wrap="square">
            <a:spAutoFit/>
          </a:bodyPr>
          <a:lstStyle/>
          <a:p>
            <a:r>
              <a:rPr lang="en-US" altLang="zh-CN" sz="2400" b="1">
                <a:solidFill>
                  <a:schemeClr val="tx1"/>
                </a:solidFill>
              </a:rPr>
              <a:t>Parallel Async Execute, with Channel</a:t>
            </a:r>
            <a:br>
              <a:rPr lang="en-US" altLang="zh-CN" sz="2400" b="1">
                <a:solidFill>
                  <a:schemeClr val="tx1"/>
                </a:solidFill>
              </a:rPr>
            </a:br>
            <a:r>
              <a:rPr lang="en-US" altLang="zh-CN" sz="2000">
                <a:solidFill>
                  <a:schemeClr val="tx1"/>
                </a:solidFill>
              </a:rPr>
              <a:t>3. channel unbounded: better performance</a:t>
            </a:r>
            <a:endParaRPr lang="en-US" sz="2400">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13" name="TextBox 12">
            <a:extLst>
              <a:ext uri="{FF2B5EF4-FFF2-40B4-BE49-F238E27FC236}">
                <a16:creationId xmlns:a16="http://schemas.microsoft.com/office/drawing/2014/main" id="{9DEFA615-57C6-49CA-8056-453DAAFC76E6}"/>
              </a:ext>
            </a:extLst>
          </p:cNvPr>
          <p:cNvSpPr txBox="1"/>
          <p:nvPr/>
        </p:nvSpPr>
        <p:spPr>
          <a:xfrm>
            <a:off x="5975350" y="3238096"/>
            <a:ext cx="5600700" cy="1323439"/>
          </a:xfrm>
          <a:prstGeom prst="rect">
            <a:avLst/>
          </a:prstGeom>
          <a:noFill/>
        </p:spPr>
        <p:txBody>
          <a:bodyPr wrap="square">
            <a:spAutoFit/>
          </a:bodyPr>
          <a:lstStyle/>
          <a:p>
            <a:pPr marL="342900" indent="-342900">
              <a:buFont typeface="Wingdings" panose="05000000000000000000" pitchFamily="2" charset="2"/>
              <a:buChar char="Ø"/>
            </a:pPr>
            <a:r>
              <a:rPr lang="en-US" sz="2000"/>
              <a:t>I also try to </a:t>
            </a:r>
            <a:r>
              <a:rPr lang="en-US" sz="2000" err="1"/>
              <a:t>unlimit</a:t>
            </a:r>
            <a:r>
              <a:rPr lang="en-US" sz="2000"/>
              <a:t> the channel capacity, that is: channel </a:t>
            </a:r>
            <a:r>
              <a:rPr lang="en-US" sz="2000" b="1"/>
              <a:t>bound = ∞</a:t>
            </a:r>
          </a:p>
          <a:p>
            <a:pPr marL="342900" indent="-342900">
              <a:buFont typeface="Wingdings" panose="05000000000000000000" pitchFamily="2" charset="2"/>
              <a:buChar char="Ø"/>
            </a:pPr>
            <a:r>
              <a:rPr lang="en-US" altLang="zh-CN" sz="2000">
                <a:sym typeface="Wingdings" panose="05000000000000000000" pitchFamily="2" charset="2"/>
              </a:rPr>
              <a:t>reader threads num = 8, writer threads num = 15</a:t>
            </a:r>
          </a:p>
          <a:p>
            <a:pPr marL="342900" indent="-342900">
              <a:buFont typeface="Wingdings" panose="05000000000000000000" pitchFamily="2" charset="2"/>
              <a:buChar char="Ø"/>
            </a:pPr>
            <a:r>
              <a:rPr lang="en-US" altLang="zh-CN" sz="2000">
                <a:sym typeface="Wingdings" panose="05000000000000000000" pitchFamily="2" charset="2"/>
              </a:rPr>
              <a:t>about 54s</a:t>
            </a:r>
          </a:p>
        </p:txBody>
      </p:sp>
      <p:pic>
        <p:nvPicPr>
          <p:cNvPr id="5" name="Picture 4" descr="A picture containing text, screen, screenshot&#10;&#10;Description automatically generated">
            <a:extLst>
              <a:ext uri="{FF2B5EF4-FFF2-40B4-BE49-F238E27FC236}">
                <a16:creationId xmlns:a16="http://schemas.microsoft.com/office/drawing/2014/main" id="{912A149A-E6E4-4261-804D-A97B3A426100}"/>
              </a:ext>
            </a:extLst>
          </p:cNvPr>
          <p:cNvPicPr>
            <a:picLocks noChangeAspect="1"/>
          </p:cNvPicPr>
          <p:nvPr/>
        </p:nvPicPr>
        <p:blipFill rotWithShape="1">
          <a:blip r:embed="rId3">
            <a:extLst>
              <a:ext uri="{28A0092B-C50C-407E-A947-70E740481C1C}">
                <a14:useLocalDpi xmlns:a14="http://schemas.microsoft.com/office/drawing/2010/main" val="0"/>
              </a:ext>
            </a:extLst>
          </a:blip>
          <a:srcRect l="50352"/>
          <a:stretch/>
        </p:blipFill>
        <p:spPr>
          <a:xfrm>
            <a:off x="161164" y="1825180"/>
            <a:ext cx="4932362" cy="4762500"/>
          </a:xfrm>
          <a:prstGeom prst="rect">
            <a:avLst/>
          </a:prstGeom>
        </p:spPr>
      </p:pic>
    </p:spTree>
    <p:extLst>
      <p:ext uri="{BB962C8B-B14F-4D97-AF65-F5344CB8AC3E}">
        <p14:creationId xmlns:p14="http://schemas.microsoft.com/office/powerpoint/2010/main" val="551606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402464" y="1210845"/>
            <a:ext cx="1616836" cy="461665"/>
          </a:xfrm>
          <a:prstGeom prst="rect">
            <a:avLst/>
          </a:prstGeom>
          <a:noFill/>
        </p:spPr>
        <p:txBody>
          <a:bodyPr wrap="square">
            <a:spAutoFit/>
          </a:bodyPr>
          <a:lstStyle/>
          <a:p>
            <a:r>
              <a:rPr lang="en-US" altLang="zh-CN" sz="2400" b="1">
                <a:solidFill>
                  <a:schemeClr val="tx1"/>
                </a:solidFill>
              </a:rPr>
              <a:t>Analysis</a:t>
            </a:r>
            <a:endParaRPr lang="en-US" sz="2400" b="1">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13" name="TextBox 12">
            <a:extLst>
              <a:ext uri="{FF2B5EF4-FFF2-40B4-BE49-F238E27FC236}">
                <a16:creationId xmlns:a16="http://schemas.microsoft.com/office/drawing/2014/main" id="{9DEFA615-57C6-49CA-8056-453DAAFC76E6}"/>
              </a:ext>
            </a:extLst>
          </p:cNvPr>
          <p:cNvSpPr txBox="1"/>
          <p:nvPr/>
        </p:nvSpPr>
        <p:spPr>
          <a:xfrm>
            <a:off x="1593850" y="1825180"/>
            <a:ext cx="8693150" cy="4154984"/>
          </a:xfrm>
          <a:prstGeom prst="rect">
            <a:avLst/>
          </a:prstGeom>
          <a:noFill/>
        </p:spPr>
        <p:txBody>
          <a:bodyPr wrap="square">
            <a:spAutoFit/>
          </a:bodyPr>
          <a:lstStyle/>
          <a:p>
            <a:r>
              <a:rPr lang="en-US" sz="2200"/>
              <a:t>Although the "parallel async with channel " is more time-consuming than parallel methods without channel, but it still performs better than the sequential method, and It will bring some benefits we are more hopeful of:</a:t>
            </a:r>
            <a:br>
              <a:rPr lang="en-US" sz="2200"/>
            </a:br>
            <a:endParaRPr lang="en-US" sz="2200"/>
          </a:p>
          <a:p>
            <a:pPr marL="342900" indent="-342900">
              <a:buFont typeface="Wingdings" panose="05000000000000000000" pitchFamily="2" charset="2"/>
              <a:buChar char="Ø"/>
            </a:pPr>
            <a:r>
              <a:rPr lang="en-US" altLang="zh-CN" sz="2200" b="1">
                <a:sym typeface="Wingdings" panose="05000000000000000000" pitchFamily="2" charset="2"/>
              </a:rPr>
              <a:t>Decoupling</a:t>
            </a:r>
            <a:r>
              <a:rPr lang="en-US" altLang="zh-CN" sz="2200">
                <a:sym typeface="Wingdings" panose="05000000000000000000" pitchFamily="2" charset="2"/>
              </a:rPr>
              <a:t> reader and writer by using the channel can be more conducive to </a:t>
            </a:r>
            <a:r>
              <a:rPr lang="en-US" altLang="zh-CN" sz="2200" b="1">
                <a:sym typeface="Wingdings" panose="05000000000000000000" pitchFamily="2" charset="2"/>
              </a:rPr>
              <a:t>expansion</a:t>
            </a:r>
            <a:r>
              <a:rPr lang="en-US" altLang="zh-CN" sz="2200">
                <a:sym typeface="Wingdings" panose="05000000000000000000" pitchFamily="2" charset="2"/>
              </a:rPr>
              <a:t> and </a:t>
            </a:r>
            <a:r>
              <a:rPr lang="en-US" altLang="zh-CN" sz="2200" b="1">
                <a:sym typeface="Wingdings" panose="05000000000000000000" pitchFamily="2" charset="2"/>
              </a:rPr>
              <a:t>separation</a:t>
            </a:r>
            <a:r>
              <a:rPr lang="en-US" altLang="zh-CN" sz="2200">
                <a:sym typeface="Wingdings" panose="05000000000000000000" pitchFamily="2" charset="2"/>
              </a:rPr>
              <a:t> of read and write. </a:t>
            </a:r>
            <a:br>
              <a:rPr lang="en-US" altLang="zh-CN" sz="2200">
                <a:sym typeface="Wingdings" panose="05000000000000000000" pitchFamily="2" charset="2"/>
              </a:rPr>
            </a:br>
            <a:endParaRPr lang="en-US" altLang="zh-CN" sz="2200">
              <a:sym typeface="Wingdings" panose="05000000000000000000" pitchFamily="2" charset="2"/>
            </a:endParaRPr>
          </a:p>
          <a:p>
            <a:pPr marL="342900" indent="-342900">
              <a:buFont typeface="Wingdings" panose="05000000000000000000" pitchFamily="2" charset="2"/>
              <a:buChar char="Ø"/>
            </a:pPr>
            <a:r>
              <a:rPr lang="en-US" altLang="zh-CN" sz="2200">
                <a:sym typeface="Wingdings" panose="05000000000000000000" pitchFamily="2" charset="2"/>
              </a:rPr>
              <a:t>The most important thing is that the number of reader threads and writer threads can be </a:t>
            </a:r>
            <a:r>
              <a:rPr lang="en-US" altLang="zh-CN" sz="2200" b="1">
                <a:sym typeface="Wingdings" panose="05000000000000000000" pitchFamily="2" charset="2"/>
              </a:rPr>
              <a:t>independently controlled</a:t>
            </a:r>
            <a:r>
              <a:rPr lang="en-US" altLang="zh-CN" sz="2200">
                <a:sym typeface="Wingdings" panose="05000000000000000000" pitchFamily="2" charset="2"/>
              </a:rPr>
              <a:t>. And then we can </a:t>
            </a:r>
            <a:r>
              <a:rPr lang="en-US" altLang="zh-CN" sz="2200" b="1">
                <a:sym typeface="Wingdings" panose="05000000000000000000" pitchFamily="2" charset="2"/>
              </a:rPr>
              <a:t>control the memory usage </a:t>
            </a:r>
            <a:r>
              <a:rPr lang="en-US" altLang="zh-CN" sz="2200">
                <a:sym typeface="Wingdings" panose="05000000000000000000" pitchFamily="2" charset="2"/>
              </a:rPr>
              <a:t>to keep it at a low level.</a:t>
            </a:r>
            <a:br>
              <a:rPr lang="en-US" altLang="zh-CN" sz="2200">
                <a:sym typeface="Wingdings" panose="05000000000000000000" pitchFamily="2" charset="2"/>
              </a:rPr>
            </a:br>
            <a:r>
              <a:rPr lang="en-US" altLang="zh-CN" sz="2200" err="1">
                <a:sym typeface="Wingdings" panose="05000000000000000000" pitchFamily="2" charset="2"/>
              </a:rPr>
              <a:t>eg</a:t>
            </a:r>
            <a:r>
              <a:rPr lang="en-US" altLang="zh-CN" sz="2200">
                <a:sym typeface="Wingdings" panose="05000000000000000000" pitchFamily="2" charset="2"/>
              </a:rPr>
              <a:t>: the memory usage with channel is mostly around 300MB, but if it's without channel, the memory usage will rise to 1-2GB.</a:t>
            </a:r>
          </a:p>
        </p:txBody>
      </p:sp>
    </p:spTree>
    <p:extLst>
      <p:ext uri="{BB962C8B-B14F-4D97-AF65-F5344CB8AC3E}">
        <p14:creationId xmlns:p14="http://schemas.microsoft.com/office/powerpoint/2010/main" val="203061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PERFORMANCE</a:t>
            </a:r>
            <a:endParaRPr lang="zh-CN" altLang="en-US" b="1">
              <a:solidFill>
                <a:schemeClr val="tx1">
                  <a:alpha val="35000"/>
                </a:schemeClr>
              </a:solidFill>
            </a:endParaRPr>
          </a:p>
        </p:txBody>
      </p:sp>
      <p:sp>
        <p:nvSpPr>
          <p:cNvPr id="113" name="TextBox 112">
            <a:extLst>
              <a:ext uri="{FF2B5EF4-FFF2-40B4-BE49-F238E27FC236}">
                <a16:creationId xmlns:a16="http://schemas.microsoft.com/office/drawing/2014/main" id="{7D4A8BF5-4F63-4C51-B2AA-DBB746491BEC}"/>
              </a:ext>
            </a:extLst>
          </p:cNvPr>
          <p:cNvSpPr txBox="1"/>
          <p:nvPr/>
        </p:nvSpPr>
        <p:spPr>
          <a:xfrm>
            <a:off x="402464" y="1210845"/>
            <a:ext cx="1616836" cy="461665"/>
          </a:xfrm>
          <a:prstGeom prst="rect">
            <a:avLst/>
          </a:prstGeom>
          <a:noFill/>
        </p:spPr>
        <p:txBody>
          <a:bodyPr wrap="square">
            <a:spAutoFit/>
          </a:bodyPr>
          <a:lstStyle/>
          <a:p>
            <a:r>
              <a:rPr lang="en-US" altLang="zh-CN" sz="2400" b="1">
                <a:solidFill>
                  <a:schemeClr val="tx1"/>
                </a:solidFill>
              </a:rPr>
              <a:t>Analysis</a:t>
            </a:r>
            <a:endParaRPr lang="en-US" sz="2400" b="1">
              <a:solidFill>
                <a:schemeClr val="tx1"/>
              </a:solidFill>
            </a:endParaRPr>
          </a:p>
        </p:txBody>
      </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4677536" cy="896539"/>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Thread Model Comparison</a:t>
            </a:r>
            <a:endParaRPr lang="zh-CN" altLang="en-US" sz="3200" b="1">
              <a:latin typeface="+mn-lt"/>
            </a:endParaRPr>
          </a:p>
        </p:txBody>
      </p:sp>
      <p:sp>
        <p:nvSpPr>
          <p:cNvPr id="13" name="TextBox 12">
            <a:extLst>
              <a:ext uri="{FF2B5EF4-FFF2-40B4-BE49-F238E27FC236}">
                <a16:creationId xmlns:a16="http://schemas.microsoft.com/office/drawing/2014/main" id="{9DEFA615-57C6-49CA-8056-453DAAFC76E6}"/>
              </a:ext>
            </a:extLst>
          </p:cNvPr>
          <p:cNvSpPr txBox="1"/>
          <p:nvPr/>
        </p:nvSpPr>
        <p:spPr>
          <a:xfrm>
            <a:off x="1822450" y="1215899"/>
            <a:ext cx="9188450" cy="5170646"/>
          </a:xfrm>
          <a:prstGeom prst="rect">
            <a:avLst/>
          </a:prstGeom>
          <a:noFill/>
        </p:spPr>
        <p:txBody>
          <a:bodyPr wrap="square" lIns="91440" tIns="45720" rIns="91440" bIns="45720" anchor="t">
            <a:spAutoFit/>
          </a:bodyPr>
          <a:lstStyle/>
          <a:p>
            <a:r>
              <a:rPr lang="en-US" sz="2200"/>
              <a:t>By the way, I also try to analyze the influence of the channel, there are two main aspects should be taken into account:</a:t>
            </a:r>
            <a:br>
              <a:rPr lang="en-US" sz="2200"/>
            </a:br>
            <a:endParaRPr lang="en-US" sz="2200"/>
          </a:p>
          <a:p>
            <a:pPr marL="342900" indent="-342900">
              <a:buFont typeface="Wingdings" panose="05000000000000000000" pitchFamily="2" charset="2"/>
              <a:buChar char="Ø"/>
            </a:pPr>
            <a:r>
              <a:rPr lang="en-US" altLang="zh-CN" sz="2200">
                <a:ea typeface="等线"/>
                <a:sym typeface="Wingdings" panose="05000000000000000000" pitchFamily="2" charset="2"/>
              </a:rPr>
              <a:t>The reader -&gt; channel -&gt; writer process will definitely take longer than the direct reader-&gt;writer process, but the performance loss is worth the decoupling and scalability. It can be seen from the final tuning results that it can be still faster than the serial method.</a:t>
            </a:r>
            <a:br>
              <a:rPr lang="en-US" altLang="zh-CN" sz="2200">
                <a:sym typeface="Wingdings" panose="05000000000000000000" pitchFamily="2" charset="2"/>
              </a:rPr>
            </a:br>
            <a:endParaRPr lang="en-US" altLang="zh-CN" sz="2200">
              <a:sym typeface="Wingdings" panose="05000000000000000000" pitchFamily="2" charset="2"/>
            </a:endParaRPr>
          </a:p>
          <a:p>
            <a:pPr marL="342900" indent="-342900">
              <a:buFont typeface="Wingdings" panose="05000000000000000000" pitchFamily="2" charset="2"/>
              <a:buChar char="Ø"/>
            </a:pPr>
            <a:r>
              <a:rPr lang="en-US" altLang="zh-CN" sz="2200">
                <a:ea typeface="等线"/>
                <a:sym typeface="Wingdings" panose="05000000000000000000" pitchFamily="2" charset="2"/>
              </a:rPr>
              <a:t>When the channel is full, the writer‘s consumption capacity cannot keep up with the reader’s production capacity. At this time, the asynchronous thread of the reader is blocked and cannot push data into the channel, then the task cannot be ended. Assume that none of the total 10 parallel threads are released, no one can come to read new IO data, that is why the CPU occupancy rate suddenly drops in the last figures.</a:t>
            </a:r>
            <a:br>
              <a:rPr lang="en-US" altLang="zh-CN" sz="2200">
                <a:sym typeface="Wingdings" panose="05000000000000000000" pitchFamily="2" charset="2"/>
              </a:rPr>
            </a:br>
            <a:r>
              <a:rPr lang="en-US" altLang="zh-CN" sz="2200">
                <a:ea typeface="等线"/>
                <a:sym typeface="Wingdings" panose="05000000000000000000" pitchFamily="2" charset="2"/>
              </a:rPr>
              <a:t>Solution</a:t>
            </a:r>
            <a:r>
              <a:rPr lang="zh-CN" altLang="en-US" sz="2200">
                <a:ea typeface="等线"/>
                <a:sym typeface="Wingdings" panose="05000000000000000000" pitchFamily="2" charset="2"/>
              </a:rPr>
              <a:t>：</a:t>
            </a:r>
            <a:r>
              <a:rPr lang="en-US" altLang="zh-CN" sz="2200">
                <a:ea typeface="等线"/>
                <a:sym typeface="Wingdings" panose="05000000000000000000" pitchFamily="2" charset="2"/>
              </a:rPr>
              <a:t>1. increase writer number 2. use external message queue storage</a:t>
            </a:r>
          </a:p>
        </p:txBody>
      </p:sp>
    </p:spTree>
    <p:extLst>
      <p:ext uri="{BB962C8B-B14F-4D97-AF65-F5344CB8AC3E}">
        <p14:creationId xmlns:p14="http://schemas.microsoft.com/office/powerpoint/2010/main" val="3631735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5CC0-860B-414C-858D-C4180291C218}"/>
              </a:ext>
            </a:extLst>
          </p:cNvPr>
          <p:cNvSpPr>
            <a:spLocks noGrp="1"/>
          </p:cNvSpPr>
          <p:nvPr>
            <p:ph type="ctrTitle"/>
          </p:nvPr>
        </p:nvSpPr>
        <p:spPr>
          <a:xfrm>
            <a:off x="502505" y="2728156"/>
            <a:ext cx="3033889" cy="700844"/>
          </a:xfrm>
        </p:spPr>
        <p:txBody>
          <a:bodyPr>
            <a:normAutofit/>
          </a:bodyPr>
          <a:lstStyle/>
          <a:p>
            <a:r>
              <a:rPr lang="en-US" altLang="zh-CN" sz="4400" b="1" err="1">
                <a:solidFill>
                  <a:schemeClr val="tx1">
                    <a:alpha val="28000"/>
                  </a:schemeClr>
                </a:solidFill>
              </a:rPr>
              <a:t>DataTransfer</a:t>
            </a:r>
            <a:endParaRPr lang="en-US" sz="4400" b="1">
              <a:solidFill>
                <a:schemeClr val="tx1">
                  <a:alpha val="28000"/>
                </a:schemeClr>
              </a:solidFill>
            </a:endParaRPr>
          </a:p>
        </p:txBody>
      </p:sp>
      <p:sp>
        <p:nvSpPr>
          <p:cNvPr id="7" name="标题 1">
            <a:extLst>
              <a:ext uri="{FF2B5EF4-FFF2-40B4-BE49-F238E27FC236}">
                <a16:creationId xmlns:a16="http://schemas.microsoft.com/office/drawing/2014/main" id="{51867415-89F2-49B3-B16A-997C3E40E12D}"/>
              </a:ext>
            </a:extLst>
          </p:cNvPr>
          <p:cNvSpPr txBox="1">
            <a:spLocks/>
          </p:cNvSpPr>
          <p:nvPr/>
        </p:nvSpPr>
        <p:spPr>
          <a:xfrm>
            <a:off x="663497" y="4041422"/>
            <a:ext cx="3306744" cy="8240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b="1"/>
          </a:p>
        </p:txBody>
      </p:sp>
      <p:sp>
        <p:nvSpPr>
          <p:cNvPr id="8" name="標題 1">
            <a:extLst>
              <a:ext uri="{FF2B5EF4-FFF2-40B4-BE49-F238E27FC236}">
                <a16:creationId xmlns:a16="http://schemas.microsoft.com/office/drawing/2014/main" id="{CFCD8D9D-904C-4B2F-8149-9A0D2FD6C071}"/>
              </a:ext>
            </a:extLst>
          </p:cNvPr>
          <p:cNvSpPr txBox="1"/>
          <p:nvPr/>
        </p:nvSpPr>
        <p:spPr>
          <a:xfrm>
            <a:off x="254661" y="4453466"/>
            <a:ext cx="3033889" cy="132556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altLang="zh-CN"/>
              <a:t>Outline</a:t>
            </a:r>
            <a:endParaRPr lang="zh-TW" altLang="en-US"/>
          </a:p>
        </p:txBody>
      </p:sp>
      <p:graphicFrame>
        <p:nvGraphicFramePr>
          <p:cNvPr id="9" name="內容版面配置區 3">
            <a:extLst>
              <a:ext uri="{FF2B5EF4-FFF2-40B4-BE49-F238E27FC236}">
                <a16:creationId xmlns:a16="http://schemas.microsoft.com/office/drawing/2014/main" id="{7A01A5D8-DA31-4716-8F64-F309898796B8}"/>
              </a:ext>
            </a:extLst>
          </p:cNvPr>
          <p:cNvGraphicFramePr>
            <a:graphicFrameLocks/>
          </p:cNvGraphicFramePr>
          <p:nvPr/>
        </p:nvGraphicFramePr>
        <p:xfrm>
          <a:off x="4701462" y="1162685"/>
          <a:ext cx="6831965" cy="4532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8">
            <a:extLst>
              <a:ext uri="{FF2B5EF4-FFF2-40B4-BE49-F238E27FC236}">
                <a16:creationId xmlns:a16="http://schemas.microsoft.com/office/drawing/2014/main" id="{CD571FF0-A37F-45CE-B277-42BE4CA9C1E8}"/>
              </a:ext>
            </a:extLst>
          </p:cNvPr>
          <p:cNvSpPr/>
          <p:nvPr/>
        </p:nvSpPr>
        <p:spPr>
          <a:xfrm>
            <a:off x="4700827" y="4650252"/>
            <a:ext cx="6832600" cy="1066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9330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0" y="0"/>
            <a:ext cx="3123513" cy="644293"/>
          </a:xfrm>
          <a:solidFill>
            <a:schemeClr val="bg1"/>
          </a:solidFill>
        </p:spPr>
        <p:txBody>
          <a:bodyPr>
            <a:normAutofit fontScale="90000"/>
          </a:bodyPr>
          <a:lstStyle/>
          <a:p>
            <a:r>
              <a:rPr lang="en-US" altLang="zh-CN">
                <a:solidFill>
                  <a:schemeClr val="tx1">
                    <a:alpha val="35000"/>
                  </a:schemeClr>
                </a:solidFill>
              </a:rPr>
              <a:t>BACKGROUND</a:t>
            </a:r>
            <a:endParaRPr lang="zh-CN" altLang="en-US" b="1">
              <a:solidFill>
                <a:schemeClr val="tx1">
                  <a:alpha val="35000"/>
                </a:schemeClr>
              </a:solidFill>
            </a:endParaRPr>
          </a:p>
        </p:txBody>
      </p:sp>
      <p:sp>
        <p:nvSpPr>
          <p:cNvPr id="5" name="内容占位符 2">
            <a:extLst>
              <a:ext uri="{FF2B5EF4-FFF2-40B4-BE49-F238E27FC236}">
                <a16:creationId xmlns:a16="http://schemas.microsoft.com/office/drawing/2014/main" id="{566A0CA3-6FD7-4304-B351-169B0C12E356}"/>
              </a:ext>
            </a:extLst>
          </p:cNvPr>
          <p:cNvSpPr>
            <a:spLocks noGrp="1"/>
          </p:cNvSpPr>
          <p:nvPr>
            <p:ph idx="1"/>
          </p:nvPr>
        </p:nvSpPr>
        <p:spPr>
          <a:xfrm>
            <a:off x="3123513" y="903609"/>
            <a:ext cx="7766697" cy="1273487"/>
          </a:xfrm>
        </p:spPr>
        <p:txBody>
          <a:bodyPr vert="horz" lIns="91440" tIns="45720" rIns="91440" bIns="45720" rtlCol="0">
            <a:normAutofit/>
          </a:bodyPr>
          <a:lstStyle/>
          <a:p>
            <a:pPr>
              <a:buFont typeface="Wingdings" panose="05000000000000000000" pitchFamily="2" charset="2"/>
              <a:buChar char="Ø"/>
            </a:pPr>
            <a:r>
              <a:rPr lang="en-US" altLang="zh-CN" sz="2400" dirty="0"/>
              <a:t>Get the Tenant-</a:t>
            </a:r>
            <a:r>
              <a:rPr lang="en-US" altLang="zh-CN" sz="2400" dirty="0" err="1"/>
              <a:t>Asn</a:t>
            </a:r>
            <a:r>
              <a:rPr lang="en-US" altLang="zh-CN" sz="2400" dirty="0"/>
              <a:t> mapping from daily café log.</a:t>
            </a:r>
          </a:p>
          <a:p>
            <a:pPr>
              <a:buFont typeface="Wingdings" panose="05000000000000000000" pitchFamily="2" charset="2"/>
              <a:buChar char="Ø"/>
            </a:pPr>
            <a:r>
              <a:rPr lang="en-US" altLang="zh-CN" sz="2400" dirty="0"/>
              <a:t>Based on this mapping, we can do some monitor and alert related work.</a:t>
            </a:r>
            <a:endParaRPr lang="zh-CN" altLang="en-US" dirty="0"/>
          </a:p>
        </p:txBody>
      </p:sp>
      <p:sp>
        <p:nvSpPr>
          <p:cNvPr id="28" name="TextBox 27">
            <a:extLst>
              <a:ext uri="{FF2B5EF4-FFF2-40B4-BE49-F238E27FC236}">
                <a16:creationId xmlns:a16="http://schemas.microsoft.com/office/drawing/2014/main" id="{54C6D62B-ECDC-4178-9753-5F70FD249F0E}"/>
              </a:ext>
            </a:extLst>
          </p:cNvPr>
          <p:cNvSpPr txBox="1"/>
          <p:nvPr/>
        </p:nvSpPr>
        <p:spPr>
          <a:xfrm>
            <a:off x="594288" y="1076188"/>
            <a:ext cx="2007668" cy="830997"/>
          </a:xfrm>
          <a:prstGeom prst="rect">
            <a:avLst/>
          </a:prstGeom>
          <a:noFill/>
        </p:spPr>
        <p:txBody>
          <a:bodyPr wrap="square" lIns="91440" tIns="45720" rIns="91440" bIns="45720" anchor="t">
            <a:spAutoFit/>
          </a:bodyPr>
          <a:lstStyle/>
          <a:p>
            <a:pPr algn="ctr"/>
            <a:r>
              <a:rPr lang="en-US" altLang="zh-CN" sz="2400" b="1">
                <a:ea typeface="等线"/>
              </a:rPr>
              <a:t>Business Requirement</a:t>
            </a:r>
            <a:endParaRPr lang="en-US" altLang="zh-CN" sz="2400" b="1">
              <a:solidFill>
                <a:schemeClr val="tx1"/>
              </a:solidFill>
              <a:ea typeface="等线"/>
              <a:cs typeface="Calibri"/>
            </a:endParaRPr>
          </a:p>
        </p:txBody>
      </p:sp>
      <p:grpSp>
        <p:nvGrpSpPr>
          <p:cNvPr id="3" name="Group 2">
            <a:extLst>
              <a:ext uri="{FF2B5EF4-FFF2-40B4-BE49-F238E27FC236}">
                <a16:creationId xmlns:a16="http://schemas.microsoft.com/office/drawing/2014/main" id="{17505253-27E3-467B-9319-00D30721BFC0}"/>
              </a:ext>
            </a:extLst>
          </p:cNvPr>
          <p:cNvGrpSpPr/>
          <p:nvPr/>
        </p:nvGrpSpPr>
        <p:grpSpPr>
          <a:xfrm>
            <a:off x="752274" y="2618187"/>
            <a:ext cx="10214949" cy="662554"/>
            <a:chOff x="752274" y="2618187"/>
            <a:chExt cx="10214949" cy="662554"/>
          </a:xfrm>
        </p:grpSpPr>
        <p:sp>
          <p:nvSpPr>
            <p:cNvPr id="10" name="Rectangle: Rounded Corners 9">
              <a:extLst>
                <a:ext uri="{FF2B5EF4-FFF2-40B4-BE49-F238E27FC236}">
                  <a16:creationId xmlns:a16="http://schemas.microsoft.com/office/drawing/2014/main" id="{AD79E01D-54C9-4628-B471-2A9BF925E60A}"/>
                </a:ext>
              </a:extLst>
            </p:cNvPr>
            <p:cNvSpPr/>
            <p:nvPr/>
          </p:nvSpPr>
          <p:spPr>
            <a:xfrm>
              <a:off x="5025205" y="2657029"/>
              <a:ext cx="1085490" cy="623712"/>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altLang="zh-CN" sz="2000" b="1">
                  <a:solidFill>
                    <a:schemeClr val="bg1"/>
                  </a:solidFill>
                  <a:ea typeface="等线"/>
                </a:rPr>
                <a:t>Cosmos</a:t>
              </a:r>
              <a:br>
                <a:rPr lang="en-US" altLang="zh-CN" sz="2000" b="1">
                  <a:solidFill>
                    <a:schemeClr val="bg1"/>
                  </a:solidFill>
                  <a:ea typeface="等线"/>
                </a:rPr>
              </a:br>
              <a:r>
                <a:rPr lang="en-US" altLang="zh-CN" sz="1200" b="1">
                  <a:solidFill>
                    <a:schemeClr val="bg1"/>
                  </a:solidFill>
                  <a:ea typeface="等线"/>
                  <a:cs typeface="Calibri"/>
                </a:rPr>
                <a:t>tenant-</a:t>
              </a:r>
              <a:r>
                <a:rPr lang="en-US" altLang="zh-CN" sz="1200" b="1" err="1">
                  <a:solidFill>
                    <a:schemeClr val="bg1"/>
                  </a:solidFill>
                  <a:ea typeface="等线"/>
                  <a:cs typeface="Calibri"/>
                </a:rPr>
                <a:t>asn</a:t>
              </a:r>
              <a:endParaRPr lang="en-US" sz="1200" err="1">
                <a:solidFill>
                  <a:schemeClr val="bg1"/>
                </a:solidFill>
              </a:endParaRPr>
            </a:p>
          </p:txBody>
        </p:sp>
        <p:cxnSp>
          <p:nvCxnSpPr>
            <p:cNvPr id="12" name="Straight Arrow Connector 11">
              <a:extLst>
                <a:ext uri="{FF2B5EF4-FFF2-40B4-BE49-F238E27FC236}">
                  <a16:creationId xmlns:a16="http://schemas.microsoft.com/office/drawing/2014/main" id="{DFF990B2-D881-4B1B-A3F8-A9363299442E}"/>
                </a:ext>
              </a:extLst>
            </p:cNvPr>
            <p:cNvCxnSpPr>
              <a:cxnSpLocks/>
            </p:cNvCxnSpPr>
            <p:nvPr/>
          </p:nvCxnSpPr>
          <p:spPr>
            <a:xfrm>
              <a:off x="4401480" y="2956183"/>
              <a:ext cx="540565"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5275797-81D6-45A1-BB03-C0F8A0ABCD88}"/>
                </a:ext>
              </a:extLst>
            </p:cNvPr>
            <p:cNvSpPr/>
            <p:nvPr/>
          </p:nvSpPr>
          <p:spPr>
            <a:xfrm>
              <a:off x="6775160" y="2655613"/>
              <a:ext cx="1085490" cy="623712"/>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a:solidFill>
                    <a:schemeClr val="bg1"/>
                  </a:solidFill>
                </a:rPr>
                <a:t>Azure Blob</a:t>
              </a:r>
              <a:endParaRPr lang="en-US" sz="2000">
                <a:solidFill>
                  <a:schemeClr val="bg1"/>
                </a:solidFill>
              </a:endParaRPr>
            </a:p>
          </p:txBody>
        </p:sp>
        <p:sp>
          <p:nvSpPr>
            <p:cNvPr id="16" name="Rectangle: Rounded Corners 15">
              <a:extLst>
                <a:ext uri="{FF2B5EF4-FFF2-40B4-BE49-F238E27FC236}">
                  <a16:creationId xmlns:a16="http://schemas.microsoft.com/office/drawing/2014/main" id="{CC8878C2-76FA-4B90-9249-997106BF546D}"/>
                </a:ext>
              </a:extLst>
            </p:cNvPr>
            <p:cNvSpPr/>
            <p:nvPr/>
          </p:nvSpPr>
          <p:spPr>
            <a:xfrm>
              <a:off x="4384766" y="2618187"/>
              <a:ext cx="556617" cy="255412"/>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altLang="zh-CN" sz="1100" b="1">
                  <a:solidFill>
                    <a:schemeClr val="bg1"/>
                  </a:solidFill>
                  <a:ea typeface="等线"/>
                </a:rPr>
                <a:t>Scope</a:t>
              </a:r>
              <a:endParaRPr lang="en-US" sz="1400">
                <a:solidFill>
                  <a:schemeClr val="bg1"/>
                </a:solidFill>
                <a:ea typeface="等线"/>
                <a:cs typeface="Calibri"/>
              </a:endParaRPr>
            </a:p>
          </p:txBody>
        </p:sp>
        <p:cxnSp>
          <p:nvCxnSpPr>
            <p:cNvPr id="18" name="Straight Arrow Connector 17">
              <a:extLst>
                <a:ext uri="{FF2B5EF4-FFF2-40B4-BE49-F238E27FC236}">
                  <a16:creationId xmlns:a16="http://schemas.microsoft.com/office/drawing/2014/main" id="{CF50010A-2186-4073-B3D1-2A3AEDA0CE08}"/>
                </a:ext>
              </a:extLst>
            </p:cNvPr>
            <p:cNvCxnSpPr>
              <a:cxnSpLocks/>
            </p:cNvCxnSpPr>
            <p:nvPr/>
          </p:nvCxnSpPr>
          <p:spPr>
            <a:xfrm flipV="1">
              <a:off x="6193855" y="2966053"/>
              <a:ext cx="483279" cy="2832"/>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3E2900BF-3D70-4EF7-928F-6B879F051874}"/>
                </a:ext>
              </a:extLst>
            </p:cNvPr>
            <p:cNvSpPr/>
            <p:nvPr/>
          </p:nvSpPr>
          <p:spPr>
            <a:xfrm>
              <a:off x="8496599" y="2640091"/>
              <a:ext cx="1195374" cy="623712"/>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dirty="0">
                  <a:solidFill>
                    <a:schemeClr val="bg1"/>
                  </a:solidFill>
                </a:rPr>
                <a:t>Azure Function</a:t>
              </a:r>
              <a:endParaRPr lang="en-US" sz="2000" dirty="0">
                <a:solidFill>
                  <a:schemeClr val="bg1"/>
                </a:solidFill>
              </a:endParaRPr>
            </a:p>
          </p:txBody>
        </p:sp>
        <p:sp>
          <p:nvSpPr>
            <p:cNvPr id="22" name="Rectangle: Rounded Corners 21">
              <a:extLst>
                <a:ext uri="{FF2B5EF4-FFF2-40B4-BE49-F238E27FC236}">
                  <a16:creationId xmlns:a16="http://schemas.microsoft.com/office/drawing/2014/main" id="{732F1FBF-669C-4AF6-8478-3262F2C48522}"/>
                </a:ext>
              </a:extLst>
            </p:cNvPr>
            <p:cNvSpPr/>
            <p:nvPr/>
          </p:nvSpPr>
          <p:spPr>
            <a:xfrm>
              <a:off x="10369536" y="2655613"/>
              <a:ext cx="597687" cy="6237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b="1">
                  <a:solidFill>
                    <a:schemeClr val="bg1"/>
                  </a:solidFill>
                </a:rPr>
                <a:t>DB</a:t>
              </a:r>
              <a:endParaRPr lang="en-US" sz="2000">
                <a:solidFill>
                  <a:schemeClr val="bg1"/>
                </a:solidFill>
              </a:endParaRPr>
            </a:p>
          </p:txBody>
        </p:sp>
        <p:sp>
          <p:nvSpPr>
            <p:cNvPr id="29" name="TextBox 28">
              <a:extLst>
                <a:ext uri="{FF2B5EF4-FFF2-40B4-BE49-F238E27FC236}">
                  <a16:creationId xmlns:a16="http://schemas.microsoft.com/office/drawing/2014/main" id="{65397F5F-C8F4-4049-8F8E-B0520F6CDB02}"/>
                </a:ext>
              </a:extLst>
            </p:cNvPr>
            <p:cNvSpPr txBox="1"/>
            <p:nvPr/>
          </p:nvSpPr>
          <p:spPr>
            <a:xfrm>
              <a:off x="752274" y="2802137"/>
              <a:ext cx="1538273" cy="461665"/>
            </a:xfrm>
            <a:prstGeom prst="rect">
              <a:avLst/>
            </a:prstGeom>
            <a:noFill/>
          </p:spPr>
          <p:txBody>
            <a:bodyPr wrap="square">
              <a:spAutoFit/>
            </a:bodyPr>
            <a:lstStyle/>
            <a:p>
              <a:pPr algn="ctr"/>
              <a:r>
                <a:rPr lang="en-US" altLang="zh-CN" sz="2400" b="1"/>
                <a:t>Dataflow</a:t>
              </a:r>
              <a:endParaRPr lang="en-US" sz="2400"/>
            </a:p>
          </p:txBody>
        </p:sp>
        <p:cxnSp>
          <p:nvCxnSpPr>
            <p:cNvPr id="35" name="Straight Arrow Connector 34">
              <a:extLst>
                <a:ext uri="{FF2B5EF4-FFF2-40B4-BE49-F238E27FC236}">
                  <a16:creationId xmlns:a16="http://schemas.microsoft.com/office/drawing/2014/main" id="{F7F9B9A2-CEC7-4720-A41E-CF2E774BAB33}"/>
                </a:ext>
              </a:extLst>
            </p:cNvPr>
            <p:cNvCxnSpPr>
              <a:cxnSpLocks/>
            </p:cNvCxnSpPr>
            <p:nvPr/>
          </p:nvCxnSpPr>
          <p:spPr>
            <a:xfrm flipV="1">
              <a:off x="7936985" y="2966400"/>
              <a:ext cx="483279" cy="2832"/>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59F352F-F418-4DC2-A3EF-2ABCAF30256C}"/>
                </a:ext>
              </a:extLst>
            </p:cNvPr>
            <p:cNvCxnSpPr>
              <a:cxnSpLocks/>
            </p:cNvCxnSpPr>
            <p:nvPr/>
          </p:nvCxnSpPr>
          <p:spPr>
            <a:xfrm flipV="1">
              <a:off x="9789114" y="2966053"/>
              <a:ext cx="483279" cy="2832"/>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4B76EE9A-9AC5-42B7-99EC-1375BF382245}"/>
              </a:ext>
            </a:extLst>
          </p:cNvPr>
          <p:cNvSpPr txBox="1"/>
          <p:nvPr/>
        </p:nvSpPr>
        <p:spPr>
          <a:xfrm>
            <a:off x="608826" y="4489151"/>
            <a:ext cx="1825168" cy="461665"/>
          </a:xfrm>
          <a:prstGeom prst="rect">
            <a:avLst/>
          </a:prstGeom>
          <a:noFill/>
        </p:spPr>
        <p:txBody>
          <a:bodyPr wrap="square">
            <a:spAutoFit/>
          </a:bodyPr>
          <a:lstStyle/>
          <a:p>
            <a:pPr algn="ctr"/>
            <a:r>
              <a:rPr lang="en-US" altLang="zh-CN" sz="2400" b="1"/>
              <a:t>Challenge</a:t>
            </a:r>
            <a:endParaRPr lang="en-US" sz="2400"/>
          </a:p>
        </p:txBody>
      </p:sp>
      <p:cxnSp>
        <p:nvCxnSpPr>
          <p:cNvPr id="41" name="Connector: Curved 40">
            <a:extLst>
              <a:ext uri="{FF2B5EF4-FFF2-40B4-BE49-F238E27FC236}">
                <a16:creationId xmlns:a16="http://schemas.microsoft.com/office/drawing/2014/main" id="{4D83218D-A3F9-4B13-B2DF-B33D3D7DA5DA}"/>
              </a:ext>
            </a:extLst>
          </p:cNvPr>
          <p:cNvCxnSpPr>
            <a:cxnSpLocks/>
            <a:stCxn id="20" idx="2"/>
            <a:endCxn id="39" idx="0"/>
          </p:cNvCxnSpPr>
          <p:nvPr/>
        </p:nvCxnSpPr>
        <p:spPr>
          <a:xfrm rot="5400000">
            <a:off x="4695174" y="90039"/>
            <a:ext cx="1225348" cy="7572876"/>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3123513" y="4171368"/>
            <a:ext cx="8432244" cy="2474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b="1" dirty="0"/>
              <a:t>Memory issues</a:t>
            </a:r>
            <a:r>
              <a:rPr lang="en-US" altLang="zh-CN" sz="2400" dirty="0"/>
              <a:t>: when transfer large amount of the data(unit: GB), OOM will happen, we should concern the </a:t>
            </a:r>
            <a:r>
              <a:rPr lang="en-US" altLang="zh-CN" sz="2400" dirty="0" err="1"/>
              <a:t>buzus</a:t>
            </a:r>
            <a:r>
              <a:rPr lang="en-US" altLang="zh-CN" sz="2400" dirty="0"/>
              <a:t> in memory.</a:t>
            </a:r>
          </a:p>
          <a:p>
            <a:pPr>
              <a:buFont typeface="Wingdings" panose="05000000000000000000" pitchFamily="2" charset="2"/>
              <a:buChar char="Ø"/>
            </a:pPr>
            <a:r>
              <a:rPr lang="en-US" altLang="zh-CN" sz="2400" b="1" dirty="0"/>
              <a:t>CPU issues</a:t>
            </a:r>
            <a:r>
              <a:rPr lang="en-US" altLang="zh-CN" sz="2400" dirty="0"/>
              <a:t>: when we solved the memory issue, we still want shorter run time, we should concern the </a:t>
            </a:r>
            <a:r>
              <a:rPr lang="en-US" altLang="zh-CN" sz="2400" dirty="0" err="1"/>
              <a:t>cpu</a:t>
            </a:r>
            <a:r>
              <a:rPr lang="en-US" altLang="zh-CN" sz="2400" dirty="0"/>
              <a:t> utilization.</a:t>
            </a:r>
          </a:p>
          <a:p>
            <a:pPr>
              <a:buFont typeface="Wingdings" panose="05000000000000000000" pitchFamily="2" charset="2"/>
              <a:buChar char="Ø"/>
            </a:pPr>
            <a:r>
              <a:rPr lang="en-US" altLang="zh-CN" sz="2400" b="1" dirty="0"/>
              <a:t>Code reuse</a:t>
            </a:r>
            <a:r>
              <a:rPr lang="en-US" altLang="zh-CN" sz="2400" dirty="0"/>
              <a:t>: the solution for memory and </a:t>
            </a:r>
            <a:r>
              <a:rPr lang="en-US" altLang="zh-CN" sz="2400" dirty="0" err="1"/>
              <a:t>cpu</a:t>
            </a:r>
            <a:r>
              <a:rPr lang="en-US" altLang="zh-CN" sz="2400" dirty="0"/>
              <a:t> issues needs to be abstracted and used for most similar tasks.</a:t>
            </a:r>
          </a:p>
        </p:txBody>
      </p:sp>
      <p:sp>
        <p:nvSpPr>
          <p:cNvPr id="2" name="Rectangle: Rounded Corners 1">
            <a:extLst>
              <a:ext uri="{FF2B5EF4-FFF2-40B4-BE49-F238E27FC236}">
                <a16:creationId xmlns:a16="http://schemas.microsoft.com/office/drawing/2014/main" id="{BB89FCE0-504B-4A6A-836D-1155EB0DEE5D}"/>
              </a:ext>
            </a:extLst>
          </p:cNvPr>
          <p:cNvSpPr/>
          <p:nvPr/>
        </p:nvSpPr>
        <p:spPr>
          <a:xfrm>
            <a:off x="3215455" y="2657029"/>
            <a:ext cx="1085490" cy="623712"/>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altLang="zh-CN" sz="2000" b="1">
                <a:solidFill>
                  <a:schemeClr val="bg1"/>
                </a:solidFill>
                <a:ea typeface="等线"/>
              </a:rPr>
              <a:t>Cosmos</a:t>
            </a:r>
            <a:br>
              <a:rPr lang="en-US" altLang="zh-CN" sz="2000" b="1">
                <a:solidFill>
                  <a:schemeClr val="bg1"/>
                </a:solidFill>
                <a:ea typeface="等线"/>
              </a:rPr>
            </a:br>
            <a:r>
              <a:rPr lang="en-US" altLang="zh-CN" sz="1200" b="1">
                <a:solidFill>
                  <a:schemeClr val="bg1"/>
                </a:solidFill>
                <a:ea typeface="等线"/>
                <a:cs typeface="Calibri"/>
              </a:rPr>
              <a:t>café log</a:t>
            </a:r>
            <a:endParaRPr lang="en-US" sz="1200">
              <a:solidFill>
                <a:schemeClr val="bg1"/>
              </a:solidFill>
            </a:endParaRPr>
          </a:p>
        </p:txBody>
      </p:sp>
      <p:sp>
        <p:nvSpPr>
          <p:cNvPr id="6" name="Rectangle: Rounded Corners 5">
            <a:extLst>
              <a:ext uri="{FF2B5EF4-FFF2-40B4-BE49-F238E27FC236}">
                <a16:creationId xmlns:a16="http://schemas.microsoft.com/office/drawing/2014/main" id="{BE2F79EA-5E9A-4F6D-B587-C6A99A39FE76}"/>
              </a:ext>
            </a:extLst>
          </p:cNvPr>
          <p:cNvSpPr/>
          <p:nvPr/>
        </p:nvSpPr>
        <p:spPr>
          <a:xfrm>
            <a:off x="6173047" y="2620878"/>
            <a:ext cx="524893" cy="280856"/>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altLang="zh-CN" sz="900" b="1">
                <a:solidFill>
                  <a:schemeClr val="bg1"/>
                </a:solidFill>
                <a:ea typeface="等线"/>
              </a:rPr>
              <a:t>Copy</a:t>
            </a:r>
            <a:br>
              <a:rPr lang="en-US" altLang="zh-CN" sz="900" b="1">
                <a:solidFill>
                  <a:schemeClr val="bg1"/>
                </a:solidFill>
                <a:ea typeface="等线"/>
              </a:rPr>
            </a:br>
            <a:r>
              <a:rPr lang="en-US" altLang="zh-CN" sz="900" b="1">
                <a:solidFill>
                  <a:schemeClr val="bg1"/>
                </a:solidFill>
                <a:ea typeface="等线"/>
              </a:rPr>
              <a:t>Data</a:t>
            </a:r>
            <a:endParaRPr lang="en-US" sz="900">
              <a:solidFill>
                <a:schemeClr val="bg1"/>
              </a:solidFill>
              <a:ea typeface="等线"/>
              <a:cs typeface="Calibri"/>
            </a:endParaRPr>
          </a:p>
        </p:txBody>
      </p:sp>
      <p:sp>
        <p:nvSpPr>
          <p:cNvPr id="7" name="Rectangle: Rounded Corners 6">
            <a:extLst>
              <a:ext uri="{FF2B5EF4-FFF2-40B4-BE49-F238E27FC236}">
                <a16:creationId xmlns:a16="http://schemas.microsoft.com/office/drawing/2014/main" id="{3DCDD8FA-6D1A-4F54-8084-2C873D8DAD0C}"/>
              </a:ext>
            </a:extLst>
          </p:cNvPr>
          <p:cNvSpPr/>
          <p:nvPr/>
        </p:nvSpPr>
        <p:spPr>
          <a:xfrm>
            <a:off x="7909354" y="2620126"/>
            <a:ext cx="556617" cy="280856"/>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altLang="zh-CN" sz="900" b="1">
                <a:solidFill>
                  <a:schemeClr val="bg1"/>
                </a:solidFill>
                <a:ea typeface="等线"/>
              </a:rPr>
              <a:t>HTTP</a:t>
            </a:r>
            <a:br>
              <a:rPr lang="en-US" altLang="zh-CN" sz="900" b="1">
                <a:solidFill>
                  <a:schemeClr val="bg1"/>
                </a:solidFill>
                <a:ea typeface="等线"/>
              </a:rPr>
            </a:br>
            <a:r>
              <a:rPr lang="en-US" altLang="zh-CN" sz="900" b="1">
                <a:solidFill>
                  <a:schemeClr val="bg1"/>
                </a:solidFill>
                <a:ea typeface="等线"/>
              </a:rPr>
              <a:t>Trigger</a:t>
            </a:r>
            <a:endParaRPr lang="en-US" sz="900">
              <a:solidFill>
                <a:schemeClr val="bg1"/>
              </a:solidFill>
              <a:ea typeface="等线"/>
              <a:cs typeface="Calibri"/>
            </a:endParaRPr>
          </a:p>
        </p:txBody>
      </p:sp>
      <p:sp>
        <p:nvSpPr>
          <p:cNvPr id="8" name="Rectangle: Rounded Corners 7">
            <a:extLst>
              <a:ext uri="{FF2B5EF4-FFF2-40B4-BE49-F238E27FC236}">
                <a16:creationId xmlns:a16="http://schemas.microsoft.com/office/drawing/2014/main" id="{191C0871-B4BE-4F88-B99C-32C3F7423EA4}"/>
              </a:ext>
            </a:extLst>
          </p:cNvPr>
          <p:cNvSpPr/>
          <p:nvPr/>
        </p:nvSpPr>
        <p:spPr>
          <a:xfrm>
            <a:off x="9768308" y="2620126"/>
            <a:ext cx="524893" cy="280856"/>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altLang="zh-CN" sz="900" b="1">
                <a:solidFill>
                  <a:schemeClr val="bg1"/>
                </a:solidFill>
                <a:ea typeface="等线"/>
              </a:rPr>
              <a:t>Call</a:t>
            </a:r>
            <a:br>
              <a:rPr lang="en-US" altLang="zh-CN" sz="900" b="1">
                <a:solidFill>
                  <a:schemeClr val="bg1"/>
                </a:solidFill>
                <a:ea typeface="等线"/>
              </a:rPr>
            </a:br>
            <a:r>
              <a:rPr lang="en-US" altLang="zh-CN" sz="900" b="1" err="1">
                <a:solidFill>
                  <a:schemeClr val="bg1"/>
                </a:solidFill>
                <a:ea typeface="等线"/>
              </a:rPr>
              <a:t>Api</a:t>
            </a:r>
            <a:endParaRPr lang="en-US" sz="900">
              <a:solidFill>
                <a:schemeClr val="bg1"/>
              </a:solidFill>
              <a:ea typeface="等线"/>
              <a:cs typeface="Calibri"/>
            </a:endParaRPr>
          </a:p>
        </p:txBody>
      </p:sp>
    </p:spTree>
    <p:extLst>
      <p:ext uri="{BB962C8B-B14F-4D97-AF65-F5344CB8AC3E}">
        <p14:creationId xmlns:p14="http://schemas.microsoft.com/office/powerpoint/2010/main" val="1009273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5CC0-860B-414C-858D-C4180291C218}"/>
              </a:ext>
            </a:extLst>
          </p:cNvPr>
          <p:cNvSpPr>
            <a:spLocks noGrp="1"/>
          </p:cNvSpPr>
          <p:nvPr>
            <p:ph type="ctrTitle"/>
          </p:nvPr>
        </p:nvSpPr>
        <p:spPr>
          <a:xfrm>
            <a:off x="502505" y="2728156"/>
            <a:ext cx="3033889" cy="700844"/>
          </a:xfrm>
        </p:spPr>
        <p:txBody>
          <a:bodyPr>
            <a:normAutofit/>
          </a:bodyPr>
          <a:lstStyle/>
          <a:p>
            <a:r>
              <a:rPr lang="en-US" altLang="zh-CN" sz="4400" b="1" err="1">
                <a:solidFill>
                  <a:schemeClr val="tx1">
                    <a:alpha val="28000"/>
                  </a:schemeClr>
                </a:solidFill>
              </a:rPr>
              <a:t>DataTransfer</a:t>
            </a:r>
            <a:endParaRPr lang="en-US" sz="4400" b="1">
              <a:solidFill>
                <a:schemeClr val="tx1">
                  <a:alpha val="28000"/>
                </a:schemeClr>
              </a:solidFill>
            </a:endParaRPr>
          </a:p>
        </p:txBody>
      </p:sp>
      <p:sp>
        <p:nvSpPr>
          <p:cNvPr id="7" name="标题 1">
            <a:extLst>
              <a:ext uri="{FF2B5EF4-FFF2-40B4-BE49-F238E27FC236}">
                <a16:creationId xmlns:a16="http://schemas.microsoft.com/office/drawing/2014/main" id="{51867415-89F2-49B3-B16A-997C3E40E12D}"/>
              </a:ext>
            </a:extLst>
          </p:cNvPr>
          <p:cNvSpPr txBox="1">
            <a:spLocks/>
          </p:cNvSpPr>
          <p:nvPr/>
        </p:nvSpPr>
        <p:spPr>
          <a:xfrm>
            <a:off x="663497" y="4041422"/>
            <a:ext cx="3306744" cy="8240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b="1"/>
          </a:p>
        </p:txBody>
      </p:sp>
      <p:sp>
        <p:nvSpPr>
          <p:cNvPr id="8" name="標題 1">
            <a:extLst>
              <a:ext uri="{FF2B5EF4-FFF2-40B4-BE49-F238E27FC236}">
                <a16:creationId xmlns:a16="http://schemas.microsoft.com/office/drawing/2014/main" id="{CFCD8D9D-904C-4B2F-8149-9A0D2FD6C071}"/>
              </a:ext>
            </a:extLst>
          </p:cNvPr>
          <p:cNvSpPr txBox="1"/>
          <p:nvPr/>
        </p:nvSpPr>
        <p:spPr>
          <a:xfrm>
            <a:off x="254661" y="4453466"/>
            <a:ext cx="3033889" cy="132556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altLang="zh-CN"/>
              <a:t>Outline</a:t>
            </a:r>
            <a:endParaRPr lang="zh-TW" altLang="en-US"/>
          </a:p>
        </p:txBody>
      </p:sp>
      <p:graphicFrame>
        <p:nvGraphicFramePr>
          <p:cNvPr id="9" name="內容版面配置區 3">
            <a:extLst>
              <a:ext uri="{FF2B5EF4-FFF2-40B4-BE49-F238E27FC236}">
                <a16:creationId xmlns:a16="http://schemas.microsoft.com/office/drawing/2014/main" id="{7A01A5D8-DA31-4716-8F64-F309898796B8}"/>
              </a:ext>
            </a:extLst>
          </p:cNvPr>
          <p:cNvGraphicFramePr>
            <a:graphicFrameLocks/>
          </p:cNvGraphicFramePr>
          <p:nvPr>
            <p:extLst>
              <p:ext uri="{D42A27DB-BD31-4B8C-83A1-F6EECF244321}">
                <p14:modId xmlns:p14="http://schemas.microsoft.com/office/powerpoint/2010/main" val="821800856"/>
              </p:ext>
            </p:extLst>
          </p:nvPr>
        </p:nvGraphicFramePr>
        <p:xfrm>
          <a:off x="4701462" y="1162685"/>
          <a:ext cx="6831965" cy="4532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8">
            <a:extLst>
              <a:ext uri="{FF2B5EF4-FFF2-40B4-BE49-F238E27FC236}">
                <a16:creationId xmlns:a16="http://schemas.microsoft.com/office/drawing/2014/main" id="{CD571FF0-A37F-45CE-B277-42BE4CA9C1E8}"/>
              </a:ext>
            </a:extLst>
          </p:cNvPr>
          <p:cNvSpPr/>
          <p:nvPr/>
        </p:nvSpPr>
        <p:spPr>
          <a:xfrm>
            <a:off x="4700827" y="2324100"/>
            <a:ext cx="6832600" cy="1066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76275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ARCHITECTURE</a:t>
            </a:r>
            <a:endParaRPr lang="zh-CN" altLang="en-US" b="1">
              <a:solidFill>
                <a:schemeClr val="tx1">
                  <a:alpha val="35000"/>
                </a:schemeClr>
              </a:solidFill>
            </a:endParaRPr>
          </a:p>
        </p:txBody>
      </p:sp>
      <p:sp>
        <p:nvSpPr>
          <p:cNvPr id="5" name="内容占位符 2">
            <a:extLst>
              <a:ext uri="{FF2B5EF4-FFF2-40B4-BE49-F238E27FC236}">
                <a16:creationId xmlns:a16="http://schemas.microsoft.com/office/drawing/2014/main" id="{566A0CA3-6FD7-4304-B351-169B0C12E356}"/>
              </a:ext>
            </a:extLst>
          </p:cNvPr>
          <p:cNvSpPr>
            <a:spLocks noGrp="1"/>
          </p:cNvSpPr>
          <p:nvPr>
            <p:ph idx="1"/>
          </p:nvPr>
        </p:nvSpPr>
        <p:spPr>
          <a:xfrm>
            <a:off x="3114940" y="1080736"/>
            <a:ext cx="8432244" cy="1674491"/>
          </a:xfrm>
        </p:spPr>
        <p:txBody>
          <a:bodyPr vert="horz" lIns="91440" tIns="45720" rIns="91440" bIns="45720" rtlCol="0">
            <a:normAutofit/>
          </a:bodyPr>
          <a:lstStyle/>
          <a:p>
            <a:pPr marL="0" indent="0">
              <a:buNone/>
            </a:pPr>
            <a:r>
              <a:rPr lang="en-US" sz="2400" b="1" i="1"/>
              <a:t>A common data transfer framework</a:t>
            </a:r>
          </a:p>
          <a:p>
            <a:pPr>
              <a:buFont typeface="Wingdings" panose="05000000000000000000" pitchFamily="2" charset="2"/>
              <a:buChar char="Ø"/>
            </a:pPr>
            <a:r>
              <a:rPr lang="en-US" sz="2400"/>
              <a:t>The </a:t>
            </a:r>
            <a:r>
              <a:rPr lang="en-US" sz="2400" err="1"/>
              <a:t>DataTransfer</a:t>
            </a:r>
            <a:r>
              <a:rPr lang="en-US" sz="2400"/>
              <a:t> Framework is used to transfer data between any two data sources and is typically suitable for transferring large amounts of data when your machine has </a:t>
            </a:r>
            <a:r>
              <a:rPr lang="en-US" sz="2400" err="1"/>
              <a:t>buzus</a:t>
            </a:r>
            <a:r>
              <a:rPr lang="en-US" sz="2400"/>
              <a:t> in memory.</a:t>
            </a:r>
          </a:p>
        </p:txBody>
      </p:sp>
      <p:sp>
        <p:nvSpPr>
          <p:cNvPr id="28" name="TextBox 27">
            <a:extLst>
              <a:ext uri="{FF2B5EF4-FFF2-40B4-BE49-F238E27FC236}">
                <a16:creationId xmlns:a16="http://schemas.microsoft.com/office/drawing/2014/main" id="{54C6D62B-ECDC-4178-9753-5F70FD249F0E}"/>
              </a:ext>
            </a:extLst>
          </p:cNvPr>
          <p:cNvSpPr txBox="1"/>
          <p:nvPr/>
        </p:nvSpPr>
        <p:spPr>
          <a:xfrm>
            <a:off x="271475" y="1502482"/>
            <a:ext cx="2007668" cy="830997"/>
          </a:xfrm>
          <a:prstGeom prst="rect">
            <a:avLst/>
          </a:prstGeom>
          <a:noFill/>
        </p:spPr>
        <p:txBody>
          <a:bodyPr wrap="square">
            <a:spAutoFit/>
          </a:bodyPr>
          <a:lstStyle/>
          <a:p>
            <a:pPr algn="ctr"/>
            <a:r>
              <a:rPr lang="en-US" altLang="zh-CN" sz="2400" b="1">
                <a:solidFill>
                  <a:schemeClr val="tx1"/>
                </a:solidFill>
              </a:rPr>
              <a:t>What’s the </a:t>
            </a:r>
            <a:r>
              <a:rPr lang="en-US" altLang="zh-CN" sz="2400" b="1" err="1">
                <a:solidFill>
                  <a:schemeClr val="tx1"/>
                </a:solidFill>
              </a:rPr>
              <a:t>DataTransfer</a:t>
            </a:r>
            <a:endParaRPr lang="en-US" sz="2400">
              <a:solidFill>
                <a:schemeClr val="tx1"/>
              </a:solidFill>
            </a:endParaRPr>
          </a:p>
        </p:txBody>
      </p:sp>
      <p:sp>
        <p:nvSpPr>
          <p:cNvPr id="60" name="标题 1">
            <a:extLst>
              <a:ext uri="{FF2B5EF4-FFF2-40B4-BE49-F238E27FC236}">
                <a16:creationId xmlns:a16="http://schemas.microsoft.com/office/drawing/2014/main" id="{E1278DDE-D997-41F5-AAE3-D514B3F163B6}"/>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Ideas</a:t>
            </a:r>
            <a:endParaRPr lang="zh-CN" altLang="en-US" sz="3200" b="1">
              <a:latin typeface="+mn-lt"/>
            </a:endParaRPr>
          </a:p>
        </p:txBody>
      </p:sp>
      <p:sp>
        <p:nvSpPr>
          <p:cNvPr id="134" name="Arrow: Right 133">
            <a:extLst>
              <a:ext uri="{FF2B5EF4-FFF2-40B4-BE49-F238E27FC236}">
                <a16:creationId xmlns:a16="http://schemas.microsoft.com/office/drawing/2014/main" id="{AB7A456A-D87B-4952-8244-0E2B9918338F}"/>
              </a:ext>
            </a:extLst>
          </p:cNvPr>
          <p:cNvSpPr/>
          <p:nvPr/>
        </p:nvSpPr>
        <p:spPr>
          <a:xfrm>
            <a:off x="5692926" y="4376725"/>
            <a:ext cx="766147" cy="25140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8" name="Group 227">
            <a:extLst>
              <a:ext uri="{FF2B5EF4-FFF2-40B4-BE49-F238E27FC236}">
                <a16:creationId xmlns:a16="http://schemas.microsoft.com/office/drawing/2014/main" id="{966A782B-DF4D-433B-97FD-ECB33C112210}"/>
              </a:ext>
            </a:extLst>
          </p:cNvPr>
          <p:cNvGrpSpPr/>
          <p:nvPr/>
        </p:nvGrpSpPr>
        <p:grpSpPr>
          <a:xfrm>
            <a:off x="912387" y="3076538"/>
            <a:ext cx="4451644" cy="3534509"/>
            <a:chOff x="912387" y="3076538"/>
            <a:chExt cx="4451644" cy="3534509"/>
          </a:xfrm>
        </p:grpSpPr>
        <p:grpSp>
          <p:nvGrpSpPr>
            <p:cNvPr id="161" name="Group 160">
              <a:extLst>
                <a:ext uri="{FF2B5EF4-FFF2-40B4-BE49-F238E27FC236}">
                  <a16:creationId xmlns:a16="http://schemas.microsoft.com/office/drawing/2014/main" id="{686A04E9-167E-4CB2-B962-58076E40F2FF}"/>
                </a:ext>
              </a:extLst>
            </p:cNvPr>
            <p:cNvGrpSpPr/>
            <p:nvPr/>
          </p:nvGrpSpPr>
          <p:grpSpPr>
            <a:xfrm>
              <a:off x="912387" y="3076538"/>
              <a:ext cx="4451644" cy="2835866"/>
              <a:chOff x="2167764" y="3011807"/>
              <a:chExt cx="4451644" cy="2835866"/>
            </a:xfrm>
          </p:grpSpPr>
          <p:sp>
            <p:nvSpPr>
              <p:cNvPr id="74" name="Rectangle: Rounded Corners 73">
                <a:extLst>
                  <a:ext uri="{FF2B5EF4-FFF2-40B4-BE49-F238E27FC236}">
                    <a16:creationId xmlns:a16="http://schemas.microsoft.com/office/drawing/2014/main" id="{2459EB72-CC8E-4C64-858E-5D1A77111255}"/>
                  </a:ext>
                </a:extLst>
              </p:cNvPr>
              <p:cNvSpPr/>
              <p:nvPr/>
            </p:nvSpPr>
            <p:spPr>
              <a:xfrm>
                <a:off x="3038739" y="3017713"/>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Cosmos</a:t>
                </a:r>
              </a:p>
            </p:txBody>
          </p:sp>
          <p:sp>
            <p:nvSpPr>
              <p:cNvPr id="76" name="Rectangle: Rounded Corners 75">
                <a:extLst>
                  <a:ext uri="{FF2B5EF4-FFF2-40B4-BE49-F238E27FC236}">
                    <a16:creationId xmlns:a16="http://schemas.microsoft.com/office/drawing/2014/main" id="{668A95D6-2683-446F-81CA-EA66660041E8}"/>
                  </a:ext>
                </a:extLst>
              </p:cNvPr>
              <p:cNvSpPr/>
              <p:nvPr/>
            </p:nvSpPr>
            <p:spPr>
              <a:xfrm>
                <a:off x="2167764" y="4180141"/>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Azure Blob</a:t>
                </a:r>
              </a:p>
            </p:txBody>
          </p:sp>
          <p:sp>
            <p:nvSpPr>
              <p:cNvPr id="78" name="Rectangle: Rounded Corners 77">
                <a:extLst>
                  <a:ext uri="{FF2B5EF4-FFF2-40B4-BE49-F238E27FC236}">
                    <a16:creationId xmlns:a16="http://schemas.microsoft.com/office/drawing/2014/main" id="{4EBCF9DD-5DF6-49E6-96D2-D6EF3C4DD985}"/>
                  </a:ext>
                </a:extLst>
              </p:cNvPr>
              <p:cNvSpPr/>
              <p:nvPr/>
            </p:nvSpPr>
            <p:spPr>
              <a:xfrm>
                <a:off x="4775381" y="3011807"/>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MySQL</a:t>
                </a:r>
              </a:p>
            </p:txBody>
          </p:sp>
          <p:sp>
            <p:nvSpPr>
              <p:cNvPr id="79" name="Rectangle: Rounded Corners 78">
                <a:extLst>
                  <a:ext uri="{FF2B5EF4-FFF2-40B4-BE49-F238E27FC236}">
                    <a16:creationId xmlns:a16="http://schemas.microsoft.com/office/drawing/2014/main" id="{808AEA42-D576-4BFC-A2F4-3DCA3742892C}"/>
                  </a:ext>
                </a:extLst>
              </p:cNvPr>
              <p:cNvSpPr/>
              <p:nvPr/>
            </p:nvSpPr>
            <p:spPr>
              <a:xfrm>
                <a:off x="5627843" y="4175635"/>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SQL Server</a:t>
                </a:r>
              </a:p>
            </p:txBody>
          </p:sp>
          <p:sp>
            <p:nvSpPr>
              <p:cNvPr id="81" name="Rectangle: Rounded Corners 80">
                <a:extLst>
                  <a:ext uri="{FF2B5EF4-FFF2-40B4-BE49-F238E27FC236}">
                    <a16:creationId xmlns:a16="http://schemas.microsoft.com/office/drawing/2014/main" id="{002B77DF-1C6B-45E8-8475-2B856EC0CCC8}"/>
                  </a:ext>
                </a:extLst>
              </p:cNvPr>
              <p:cNvSpPr/>
              <p:nvPr/>
            </p:nvSpPr>
            <p:spPr>
              <a:xfrm>
                <a:off x="3038738" y="5322656"/>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Azure MQ</a:t>
                </a:r>
              </a:p>
            </p:txBody>
          </p:sp>
          <p:cxnSp>
            <p:nvCxnSpPr>
              <p:cNvPr id="82" name="Straight Arrow Connector 81">
                <a:extLst>
                  <a:ext uri="{FF2B5EF4-FFF2-40B4-BE49-F238E27FC236}">
                    <a16:creationId xmlns:a16="http://schemas.microsoft.com/office/drawing/2014/main" id="{FA1BE669-7688-4397-977B-934F45ACA579}"/>
                  </a:ext>
                </a:extLst>
              </p:cNvPr>
              <p:cNvCxnSpPr>
                <a:cxnSpLocks/>
                <a:stCxn id="74" idx="3"/>
                <a:endCxn id="78" idx="1"/>
              </p:cNvCxnSpPr>
              <p:nvPr/>
            </p:nvCxnSpPr>
            <p:spPr>
              <a:xfrm flipV="1">
                <a:off x="4030304" y="3274316"/>
                <a:ext cx="745077" cy="5906"/>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4" name="Straight Arrow Connector 83">
                <a:extLst>
                  <a:ext uri="{FF2B5EF4-FFF2-40B4-BE49-F238E27FC236}">
                    <a16:creationId xmlns:a16="http://schemas.microsoft.com/office/drawing/2014/main" id="{C2CC49C6-2771-473A-A2F3-619B912A515C}"/>
                  </a:ext>
                </a:extLst>
              </p:cNvPr>
              <p:cNvCxnSpPr>
                <a:cxnSpLocks/>
                <a:stCxn id="79" idx="0"/>
                <a:endCxn id="78" idx="2"/>
              </p:cNvCxnSpPr>
              <p:nvPr/>
            </p:nvCxnSpPr>
            <p:spPr>
              <a:xfrm flipH="1" flipV="1">
                <a:off x="5271164" y="3536824"/>
                <a:ext cx="852462" cy="63881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6" name="Straight Arrow Connector 85">
                <a:extLst>
                  <a:ext uri="{FF2B5EF4-FFF2-40B4-BE49-F238E27FC236}">
                    <a16:creationId xmlns:a16="http://schemas.microsoft.com/office/drawing/2014/main" id="{076652F3-7C56-4B09-AA2A-9574B978CFA2}"/>
                  </a:ext>
                </a:extLst>
              </p:cNvPr>
              <p:cNvCxnSpPr>
                <a:cxnSpLocks/>
                <a:stCxn id="76" idx="3"/>
                <a:endCxn id="79" idx="1"/>
              </p:cNvCxnSpPr>
              <p:nvPr/>
            </p:nvCxnSpPr>
            <p:spPr>
              <a:xfrm flipV="1">
                <a:off x="3159329" y="4438144"/>
                <a:ext cx="2468514" cy="4506"/>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7" name="Straight Arrow Connector 86">
                <a:extLst>
                  <a:ext uri="{FF2B5EF4-FFF2-40B4-BE49-F238E27FC236}">
                    <a16:creationId xmlns:a16="http://schemas.microsoft.com/office/drawing/2014/main" id="{46E24928-9D32-470C-96FA-A64B0FC2247C}"/>
                  </a:ext>
                </a:extLst>
              </p:cNvPr>
              <p:cNvCxnSpPr>
                <a:cxnSpLocks/>
                <a:stCxn id="81" idx="3"/>
                <a:endCxn id="90" idx="1"/>
              </p:cNvCxnSpPr>
              <p:nvPr/>
            </p:nvCxnSpPr>
            <p:spPr>
              <a:xfrm flipV="1">
                <a:off x="4030303" y="5556937"/>
                <a:ext cx="764149" cy="2822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8" name="Straight Arrow Connector 87">
                <a:extLst>
                  <a:ext uri="{FF2B5EF4-FFF2-40B4-BE49-F238E27FC236}">
                    <a16:creationId xmlns:a16="http://schemas.microsoft.com/office/drawing/2014/main" id="{3D49C423-B8B4-40AC-B977-F860981169D1}"/>
                  </a:ext>
                </a:extLst>
              </p:cNvPr>
              <p:cNvCxnSpPr>
                <a:cxnSpLocks/>
                <a:endCxn id="74" idx="2"/>
              </p:cNvCxnSpPr>
              <p:nvPr/>
            </p:nvCxnSpPr>
            <p:spPr>
              <a:xfrm flipV="1">
                <a:off x="2663514" y="3542730"/>
                <a:ext cx="871008" cy="637412"/>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9" name="Straight Arrow Connector 88">
                <a:extLst>
                  <a:ext uri="{FF2B5EF4-FFF2-40B4-BE49-F238E27FC236}">
                    <a16:creationId xmlns:a16="http://schemas.microsoft.com/office/drawing/2014/main" id="{10ED3AF8-3E79-46F7-88C2-DFE633805D54}"/>
                  </a:ext>
                </a:extLst>
              </p:cNvPr>
              <p:cNvCxnSpPr>
                <a:cxnSpLocks/>
                <a:stCxn id="79" idx="2"/>
                <a:endCxn id="90" idx="0"/>
              </p:cNvCxnSpPr>
              <p:nvPr/>
            </p:nvCxnSpPr>
            <p:spPr>
              <a:xfrm flipH="1">
                <a:off x="5290235" y="4700652"/>
                <a:ext cx="833391" cy="593776"/>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90" name="Rectangle: Rounded Corners 89">
                <a:extLst>
                  <a:ext uri="{FF2B5EF4-FFF2-40B4-BE49-F238E27FC236}">
                    <a16:creationId xmlns:a16="http://schemas.microsoft.com/office/drawing/2014/main" id="{31BFE28B-332F-4C0F-A180-296EFDD1BE60}"/>
                  </a:ext>
                </a:extLst>
              </p:cNvPr>
              <p:cNvSpPr/>
              <p:nvPr/>
            </p:nvSpPr>
            <p:spPr>
              <a:xfrm>
                <a:off x="4794452" y="5294428"/>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DB</a:t>
                </a:r>
              </a:p>
            </p:txBody>
          </p:sp>
          <p:cxnSp>
            <p:nvCxnSpPr>
              <p:cNvPr id="93" name="Straight Arrow Connector 92">
                <a:extLst>
                  <a:ext uri="{FF2B5EF4-FFF2-40B4-BE49-F238E27FC236}">
                    <a16:creationId xmlns:a16="http://schemas.microsoft.com/office/drawing/2014/main" id="{D3AB6BF4-28F4-4507-B783-7107541C4921}"/>
                  </a:ext>
                </a:extLst>
              </p:cNvPr>
              <p:cNvCxnSpPr>
                <a:cxnSpLocks/>
                <a:stCxn id="76" idx="2"/>
                <a:endCxn id="81" idx="0"/>
              </p:cNvCxnSpPr>
              <p:nvPr/>
            </p:nvCxnSpPr>
            <p:spPr>
              <a:xfrm>
                <a:off x="2663547" y="4705158"/>
                <a:ext cx="870974" cy="61749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8" name="Straight Arrow Connector 97">
                <a:extLst>
                  <a:ext uri="{FF2B5EF4-FFF2-40B4-BE49-F238E27FC236}">
                    <a16:creationId xmlns:a16="http://schemas.microsoft.com/office/drawing/2014/main" id="{00663947-5C9D-4ADB-8577-FB20019B3458}"/>
                  </a:ext>
                </a:extLst>
              </p:cNvPr>
              <p:cNvCxnSpPr>
                <a:cxnSpLocks/>
                <a:stCxn id="81" idx="0"/>
                <a:endCxn id="74" idx="2"/>
              </p:cNvCxnSpPr>
              <p:nvPr/>
            </p:nvCxnSpPr>
            <p:spPr>
              <a:xfrm flipV="1">
                <a:off x="3534521" y="3542730"/>
                <a:ext cx="1" cy="1779926"/>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02" name="Straight Arrow Connector 101">
                <a:extLst>
                  <a:ext uri="{FF2B5EF4-FFF2-40B4-BE49-F238E27FC236}">
                    <a16:creationId xmlns:a16="http://schemas.microsoft.com/office/drawing/2014/main" id="{916CE88E-DE19-479C-8A2C-16F6027BE4D1}"/>
                  </a:ext>
                </a:extLst>
              </p:cNvPr>
              <p:cNvCxnSpPr>
                <a:cxnSpLocks/>
                <a:stCxn id="90" idx="0"/>
                <a:endCxn id="78" idx="2"/>
              </p:cNvCxnSpPr>
              <p:nvPr/>
            </p:nvCxnSpPr>
            <p:spPr>
              <a:xfrm flipH="1" flipV="1">
                <a:off x="5271164" y="3536824"/>
                <a:ext cx="19071" cy="1757604"/>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a:extLst>
                  <a:ext uri="{FF2B5EF4-FFF2-40B4-BE49-F238E27FC236}">
                    <a16:creationId xmlns:a16="http://schemas.microsoft.com/office/drawing/2014/main" id="{4B19400E-F3B0-4653-9F34-446BE96C222B}"/>
                  </a:ext>
                </a:extLst>
              </p:cNvPr>
              <p:cNvCxnSpPr>
                <a:cxnSpLocks/>
                <a:stCxn id="76" idx="3"/>
                <a:endCxn id="78" idx="2"/>
              </p:cNvCxnSpPr>
              <p:nvPr/>
            </p:nvCxnSpPr>
            <p:spPr>
              <a:xfrm flipV="1">
                <a:off x="3159329" y="3536824"/>
                <a:ext cx="2111835" cy="905826"/>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15" name="Straight Arrow Connector 114">
                <a:extLst>
                  <a:ext uri="{FF2B5EF4-FFF2-40B4-BE49-F238E27FC236}">
                    <a16:creationId xmlns:a16="http://schemas.microsoft.com/office/drawing/2014/main" id="{8E2E3CD5-B4D2-454D-9B5B-7129A0D0EF54}"/>
                  </a:ext>
                </a:extLst>
              </p:cNvPr>
              <p:cNvCxnSpPr>
                <a:cxnSpLocks/>
                <a:stCxn id="76" idx="3"/>
                <a:endCxn id="90" idx="0"/>
              </p:cNvCxnSpPr>
              <p:nvPr/>
            </p:nvCxnSpPr>
            <p:spPr>
              <a:xfrm>
                <a:off x="3159329" y="4442650"/>
                <a:ext cx="2130906" cy="85177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19" name="Straight Arrow Connector 118">
                <a:extLst>
                  <a:ext uri="{FF2B5EF4-FFF2-40B4-BE49-F238E27FC236}">
                    <a16:creationId xmlns:a16="http://schemas.microsoft.com/office/drawing/2014/main" id="{BE84A1B7-146F-4AD6-8689-084FBF56E919}"/>
                  </a:ext>
                </a:extLst>
              </p:cNvPr>
              <p:cNvCxnSpPr>
                <a:cxnSpLocks/>
                <a:stCxn id="74" idx="2"/>
                <a:endCxn id="79" idx="1"/>
              </p:cNvCxnSpPr>
              <p:nvPr/>
            </p:nvCxnSpPr>
            <p:spPr>
              <a:xfrm>
                <a:off x="3534522" y="3542730"/>
                <a:ext cx="2093321" cy="895414"/>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23" name="Straight Arrow Connector 122">
                <a:extLst>
                  <a:ext uri="{FF2B5EF4-FFF2-40B4-BE49-F238E27FC236}">
                    <a16:creationId xmlns:a16="http://schemas.microsoft.com/office/drawing/2014/main" id="{BBCD34A4-7C42-4DDA-BFA3-E0D7637F42C4}"/>
                  </a:ext>
                </a:extLst>
              </p:cNvPr>
              <p:cNvCxnSpPr>
                <a:cxnSpLocks/>
                <a:stCxn id="81" idx="0"/>
                <a:endCxn id="79" idx="1"/>
              </p:cNvCxnSpPr>
              <p:nvPr/>
            </p:nvCxnSpPr>
            <p:spPr>
              <a:xfrm flipV="1">
                <a:off x="3534521" y="4438144"/>
                <a:ext cx="2093322" cy="884512"/>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27" name="Straight Arrow Connector 126">
                <a:extLst>
                  <a:ext uri="{FF2B5EF4-FFF2-40B4-BE49-F238E27FC236}">
                    <a16:creationId xmlns:a16="http://schemas.microsoft.com/office/drawing/2014/main" id="{B1D2124C-BD5A-4BC3-9E34-C1D74140B6B8}"/>
                  </a:ext>
                </a:extLst>
              </p:cNvPr>
              <p:cNvCxnSpPr>
                <a:cxnSpLocks/>
                <a:stCxn id="74" idx="2"/>
                <a:endCxn id="90" idx="0"/>
              </p:cNvCxnSpPr>
              <p:nvPr/>
            </p:nvCxnSpPr>
            <p:spPr>
              <a:xfrm>
                <a:off x="3534522" y="3542730"/>
                <a:ext cx="1755713" cy="175169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31" name="Straight Arrow Connector 130">
                <a:extLst>
                  <a:ext uri="{FF2B5EF4-FFF2-40B4-BE49-F238E27FC236}">
                    <a16:creationId xmlns:a16="http://schemas.microsoft.com/office/drawing/2014/main" id="{394DDBB2-D957-41D8-A9AD-7B258D85E6DD}"/>
                  </a:ext>
                </a:extLst>
              </p:cNvPr>
              <p:cNvCxnSpPr>
                <a:cxnSpLocks/>
                <a:stCxn id="81" idx="0"/>
                <a:endCxn id="78" idx="2"/>
              </p:cNvCxnSpPr>
              <p:nvPr/>
            </p:nvCxnSpPr>
            <p:spPr>
              <a:xfrm flipV="1">
                <a:off x="3534521" y="3536824"/>
                <a:ext cx="1736643" cy="1785832"/>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grpSp>
        <p:sp>
          <p:nvSpPr>
            <p:cNvPr id="225" name="TextBox 224">
              <a:extLst>
                <a:ext uri="{FF2B5EF4-FFF2-40B4-BE49-F238E27FC236}">
                  <a16:creationId xmlns:a16="http://schemas.microsoft.com/office/drawing/2014/main" id="{0AC63823-80BF-4ADD-B411-E959AFA0D03C}"/>
                </a:ext>
              </a:extLst>
            </p:cNvPr>
            <p:cNvSpPr txBox="1"/>
            <p:nvPr/>
          </p:nvSpPr>
          <p:spPr>
            <a:xfrm>
              <a:off x="2082291" y="6210937"/>
              <a:ext cx="2111835" cy="400110"/>
            </a:xfrm>
            <a:prstGeom prst="rect">
              <a:avLst/>
            </a:prstGeom>
            <a:noFill/>
          </p:spPr>
          <p:txBody>
            <a:bodyPr wrap="square">
              <a:spAutoFit/>
            </a:bodyPr>
            <a:lstStyle/>
            <a:p>
              <a:pPr algn="ctr"/>
              <a:r>
                <a:rPr lang="en-US" sz="2000" b="1"/>
                <a:t>Network </a:t>
              </a:r>
              <a:r>
                <a:rPr lang="en-US" altLang="zh-CN" sz="2000" b="1"/>
                <a:t>T</a:t>
              </a:r>
              <a:r>
                <a:rPr lang="en-US" sz="2000" b="1"/>
                <a:t>opology</a:t>
              </a:r>
            </a:p>
          </p:txBody>
        </p:sp>
      </p:grpSp>
      <p:grpSp>
        <p:nvGrpSpPr>
          <p:cNvPr id="229" name="Group 228">
            <a:extLst>
              <a:ext uri="{FF2B5EF4-FFF2-40B4-BE49-F238E27FC236}">
                <a16:creationId xmlns:a16="http://schemas.microsoft.com/office/drawing/2014/main" id="{13254ECF-5D39-4B67-8A74-1D30C1AC7FA3}"/>
              </a:ext>
            </a:extLst>
          </p:cNvPr>
          <p:cNvGrpSpPr/>
          <p:nvPr/>
        </p:nvGrpSpPr>
        <p:grpSpPr>
          <a:xfrm>
            <a:off x="6835280" y="3076538"/>
            <a:ext cx="4451644" cy="3534509"/>
            <a:chOff x="6835280" y="3076538"/>
            <a:chExt cx="4451644" cy="3534509"/>
          </a:xfrm>
        </p:grpSpPr>
        <p:grpSp>
          <p:nvGrpSpPr>
            <p:cNvPr id="223" name="Group 222">
              <a:extLst>
                <a:ext uri="{FF2B5EF4-FFF2-40B4-BE49-F238E27FC236}">
                  <a16:creationId xmlns:a16="http://schemas.microsoft.com/office/drawing/2014/main" id="{5FD8C51A-F259-42B2-8A4C-8A059C5191F5}"/>
                </a:ext>
              </a:extLst>
            </p:cNvPr>
            <p:cNvGrpSpPr/>
            <p:nvPr/>
          </p:nvGrpSpPr>
          <p:grpSpPr>
            <a:xfrm>
              <a:off x="6835280" y="3076538"/>
              <a:ext cx="4451644" cy="2835866"/>
              <a:chOff x="6835280" y="3013038"/>
              <a:chExt cx="4451644" cy="2835866"/>
            </a:xfrm>
          </p:grpSpPr>
          <p:cxnSp>
            <p:nvCxnSpPr>
              <p:cNvPr id="75" name="Straight Arrow Connector 74">
                <a:extLst>
                  <a:ext uri="{FF2B5EF4-FFF2-40B4-BE49-F238E27FC236}">
                    <a16:creationId xmlns:a16="http://schemas.microsoft.com/office/drawing/2014/main" id="{D8F7616D-87AC-4E5B-B513-5CAF7582E1F5}"/>
                  </a:ext>
                </a:extLst>
              </p:cNvPr>
              <p:cNvCxnSpPr>
                <a:cxnSpLocks/>
                <a:stCxn id="163" idx="2"/>
              </p:cNvCxnSpPr>
              <p:nvPr/>
            </p:nvCxnSpPr>
            <p:spPr>
              <a:xfrm>
                <a:off x="8202038" y="3543961"/>
                <a:ext cx="356551" cy="583506"/>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0" name="Straight Arrow Connector 79">
                <a:extLst>
                  <a:ext uri="{FF2B5EF4-FFF2-40B4-BE49-F238E27FC236}">
                    <a16:creationId xmlns:a16="http://schemas.microsoft.com/office/drawing/2014/main" id="{DCEF7F5E-BB80-46CC-9E8F-7513DEA9C722}"/>
                  </a:ext>
                </a:extLst>
              </p:cNvPr>
              <p:cNvCxnSpPr>
                <a:cxnSpLocks/>
                <a:stCxn id="164" idx="3"/>
                <a:endCxn id="185" idx="1"/>
              </p:cNvCxnSpPr>
              <p:nvPr/>
            </p:nvCxnSpPr>
            <p:spPr>
              <a:xfrm flipV="1">
                <a:off x="7826845" y="4433977"/>
                <a:ext cx="731744" cy="9904"/>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163" name="Rectangle: Rounded Corners 162">
                <a:extLst>
                  <a:ext uri="{FF2B5EF4-FFF2-40B4-BE49-F238E27FC236}">
                    <a16:creationId xmlns:a16="http://schemas.microsoft.com/office/drawing/2014/main" id="{FB6985D6-BC9B-414B-893E-16223A32E8FE}"/>
                  </a:ext>
                </a:extLst>
              </p:cNvPr>
              <p:cNvSpPr/>
              <p:nvPr/>
            </p:nvSpPr>
            <p:spPr>
              <a:xfrm>
                <a:off x="7706255" y="3018944"/>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Cosmos</a:t>
                </a:r>
              </a:p>
            </p:txBody>
          </p:sp>
          <p:sp>
            <p:nvSpPr>
              <p:cNvPr id="164" name="Rectangle: Rounded Corners 163">
                <a:extLst>
                  <a:ext uri="{FF2B5EF4-FFF2-40B4-BE49-F238E27FC236}">
                    <a16:creationId xmlns:a16="http://schemas.microsoft.com/office/drawing/2014/main" id="{08983D42-E798-4DC0-9D3C-8686731F9A20}"/>
                  </a:ext>
                </a:extLst>
              </p:cNvPr>
              <p:cNvSpPr/>
              <p:nvPr/>
            </p:nvSpPr>
            <p:spPr>
              <a:xfrm>
                <a:off x="6835280" y="4181372"/>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Azure Blob</a:t>
                </a:r>
              </a:p>
            </p:txBody>
          </p:sp>
          <p:sp>
            <p:nvSpPr>
              <p:cNvPr id="165" name="Rectangle: Rounded Corners 164">
                <a:extLst>
                  <a:ext uri="{FF2B5EF4-FFF2-40B4-BE49-F238E27FC236}">
                    <a16:creationId xmlns:a16="http://schemas.microsoft.com/office/drawing/2014/main" id="{27D62D1D-EC1A-415D-A54C-80975B6161C5}"/>
                  </a:ext>
                </a:extLst>
              </p:cNvPr>
              <p:cNvSpPr/>
              <p:nvPr/>
            </p:nvSpPr>
            <p:spPr>
              <a:xfrm>
                <a:off x="9442897" y="3013038"/>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MySQL</a:t>
                </a:r>
              </a:p>
            </p:txBody>
          </p:sp>
          <p:sp>
            <p:nvSpPr>
              <p:cNvPr id="166" name="Rectangle: Rounded Corners 165">
                <a:extLst>
                  <a:ext uri="{FF2B5EF4-FFF2-40B4-BE49-F238E27FC236}">
                    <a16:creationId xmlns:a16="http://schemas.microsoft.com/office/drawing/2014/main" id="{32B5D16B-5823-4E83-A4BC-A61A23AE78FA}"/>
                  </a:ext>
                </a:extLst>
              </p:cNvPr>
              <p:cNvSpPr/>
              <p:nvPr/>
            </p:nvSpPr>
            <p:spPr>
              <a:xfrm>
                <a:off x="10295359" y="4176866"/>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SQL Server</a:t>
                </a:r>
              </a:p>
            </p:txBody>
          </p:sp>
          <p:sp>
            <p:nvSpPr>
              <p:cNvPr id="167" name="Rectangle: Rounded Corners 166">
                <a:extLst>
                  <a:ext uri="{FF2B5EF4-FFF2-40B4-BE49-F238E27FC236}">
                    <a16:creationId xmlns:a16="http://schemas.microsoft.com/office/drawing/2014/main" id="{C1B0DD91-ED70-47C6-93C7-FD593FDD07E1}"/>
                  </a:ext>
                </a:extLst>
              </p:cNvPr>
              <p:cNvSpPr/>
              <p:nvPr/>
            </p:nvSpPr>
            <p:spPr>
              <a:xfrm>
                <a:off x="7706254" y="5323887"/>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Azure MQ</a:t>
                </a:r>
              </a:p>
            </p:txBody>
          </p:sp>
          <p:sp>
            <p:nvSpPr>
              <p:cNvPr id="174" name="Rectangle: Rounded Corners 173">
                <a:extLst>
                  <a:ext uri="{FF2B5EF4-FFF2-40B4-BE49-F238E27FC236}">
                    <a16:creationId xmlns:a16="http://schemas.microsoft.com/office/drawing/2014/main" id="{7651C610-79E9-4F3A-9E01-7455650043EC}"/>
                  </a:ext>
                </a:extLst>
              </p:cNvPr>
              <p:cNvSpPr/>
              <p:nvPr/>
            </p:nvSpPr>
            <p:spPr>
              <a:xfrm>
                <a:off x="9442897" y="5306710"/>
                <a:ext cx="99156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DB</a:t>
                </a:r>
              </a:p>
            </p:txBody>
          </p:sp>
          <p:sp>
            <p:nvSpPr>
              <p:cNvPr id="185" name="Rectangle: Rounded Corners 184">
                <a:extLst>
                  <a:ext uri="{FF2B5EF4-FFF2-40B4-BE49-F238E27FC236}">
                    <a16:creationId xmlns:a16="http://schemas.microsoft.com/office/drawing/2014/main" id="{8F77B73E-BDA8-4B5C-A681-CCFE255CB2FE}"/>
                  </a:ext>
                </a:extLst>
              </p:cNvPr>
              <p:cNvSpPr/>
              <p:nvPr/>
            </p:nvSpPr>
            <p:spPr>
              <a:xfrm>
                <a:off x="8558589" y="4171468"/>
                <a:ext cx="1041615" cy="52501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a:t>
                </a:r>
                <a:br>
                  <a:rPr lang="en-US" b="1"/>
                </a:br>
                <a:r>
                  <a:rPr lang="en-US" b="1"/>
                  <a:t>Transfer</a:t>
                </a:r>
              </a:p>
            </p:txBody>
          </p:sp>
          <p:cxnSp>
            <p:nvCxnSpPr>
              <p:cNvPr id="191" name="Straight Arrow Connector 190">
                <a:extLst>
                  <a:ext uri="{FF2B5EF4-FFF2-40B4-BE49-F238E27FC236}">
                    <a16:creationId xmlns:a16="http://schemas.microsoft.com/office/drawing/2014/main" id="{43FDDE9C-5AD1-4A03-865E-23F6512C4E54}"/>
                  </a:ext>
                </a:extLst>
              </p:cNvPr>
              <p:cNvCxnSpPr>
                <a:cxnSpLocks/>
                <a:stCxn id="165" idx="2"/>
              </p:cNvCxnSpPr>
              <p:nvPr/>
            </p:nvCxnSpPr>
            <p:spPr>
              <a:xfrm flipH="1">
                <a:off x="9600204" y="3538055"/>
                <a:ext cx="338476" cy="599174"/>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205" name="Straight Arrow Connector 204">
                <a:extLst>
                  <a:ext uri="{FF2B5EF4-FFF2-40B4-BE49-F238E27FC236}">
                    <a16:creationId xmlns:a16="http://schemas.microsoft.com/office/drawing/2014/main" id="{EC5F6D90-9DEA-48E0-9ED8-51ED6575B356}"/>
                  </a:ext>
                </a:extLst>
              </p:cNvPr>
              <p:cNvCxnSpPr>
                <a:cxnSpLocks/>
                <a:stCxn id="185" idx="3"/>
                <a:endCxn id="166" idx="1"/>
              </p:cNvCxnSpPr>
              <p:nvPr/>
            </p:nvCxnSpPr>
            <p:spPr>
              <a:xfrm>
                <a:off x="9600204" y="4433977"/>
                <a:ext cx="695155" cy="539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209" name="Straight Arrow Connector 208">
                <a:extLst>
                  <a:ext uri="{FF2B5EF4-FFF2-40B4-BE49-F238E27FC236}">
                    <a16:creationId xmlns:a16="http://schemas.microsoft.com/office/drawing/2014/main" id="{A4E11040-ABF9-4D02-9AA5-4EB3A6FBC39D}"/>
                  </a:ext>
                </a:extLst>
              </p:cNvPr>
              <p:cNvCxnSpPr>
                <a:cxnSpLocks/>
                <a:endCxn id="167" idx="0"/>
              </p:cNvCxnSpPr>
              <p:nvPr/>
            </p:nvCxnSpPr>
            <p:spPr>
              <a:xfrm flipH="1">
                <a:off x="8202037" y="4706389"/>
                <a:ext cx="416183" cy="61749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213" name="Straight Arrow Connector 212">
                <a:extLst>
                  <a:ext uri="{FF2B5EF4-FFF2-40B4-BE49-F238E27FC236}">
                    <a16:creationId xmlns:a16="http://schemas.microsoft.com/office/drawing/2014/main" id="{A511CCFB-AD00-45AA-BACD-C0BBDF2F17AD}"/>
                  </a:ext>
                </a:extLst>
              </p:cNvPr>
              <p:cNvCxnSpPr>
                <a:cxnSpLocks/>
                <a:endCxn id="174" idx="0"/>
              </p:cNvCxnSpPr>
              <p:nvPr/>
            </p:nvCxnSpPr>
            <p:spPr>
              <a:xfrm>
                <a:off x="9525000" y="4706389"/>
                <a:ext cx="413680" cy="60032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grpSp>
        <p:sp>
          <p:nvSpPr>
            <p:cNvPr id="227" name="TextBox 226">
              <a:extLst>
                <a:ext uri="{FF2B5EF4-FFF2-40B4-BE49-F238E27FC236}">
                  <a16:creationId xmlns:a16="http://schemas.microsoft.com/office/drawing/2014/main" id="{411C87AC-8697-4CBB-85CC-79493545D9AE}"/>
                </a:ext>
              </a:extLst>
            </p:cNvPr>
            <p:cNvSpPr txBox="1"/>
            <p:nvPr/>
          </p:nvSpPr>
          <p:spPr>
            <a:xfrm>
              <a:off x="8023478" y="6210937"/>
              <a:ext cx="2111835" cy="400110"/>
            </a:xfrm>
            <a:prstGeom prst="rect">
              <a:avLst/>
            </a:prstGeom>
            <a:noFill/>
          </p:spPr>
          <p:txBody>
            <a:bodyPr wrap="square">
              <a:spAutoFit/>
            </a:bodyPr>
            <a:lstStyle/>
            <a:p>
              <a:pPr algn="ctr"/>
              <a:r>
                <a:rPr lang="en-US" altLang="zh-CN" sz="2000" b="1"/>
                <a:t>Star</a:t>
              </a:r>
              <a:r>
                <a:rPr lang="en-US" sz="2000" b="1"/>
                <a:t> Topology</a:t>
              </a:r>
            </a:p>
          </p:txBody>
        </p:sp>
      </p:grpSp>
    </p:spTree>
    <p:extLst>
      <p:ext uri="{BB962C8B-B14F-4D97-AF65-F5344CB8AC3E}">
        <p14:creationId xmlns:p14="http://schemas.microsoft.com/office/powerpoint/2010/main" val="2555798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ARCHITECTURE</a:t>
            </a:r>
            <a:endParaRPr lang="zh-CN" altLang="en-US" b="1">
              <a:solidFill>
                <a:schemeClr val="tx1">
                  <a:alpha val="35000"/>
                </a:schemeClr>
              </a:solidFill>
            </a:endParaRPr>
          </a:p>
        </p:txBody>
      </p:sp>
      <p:sp>
        <p:nvSpPr>
          <p:cNvPr id="39" name="TextBox 38">
            <a:extLst>
              <a:ext uri="{FF2B5EF4-FFF2-40B4-BE49-F238E27FC236}">
                <a16:creationId xmlns:a16="http://schemas.microsoft.com/office/drawing/2014/main" id="{4B76EE9A-9AC5-42B7-99EC-1375BF382245}"/>
              </a:ext>
            </a:extLst>
          </p:cNvPr>
          <p:cNvSpPr txBox="1"/>
          <p:nvPr/>
        </p:nvSpPr>
        <p:spPr>
          <a:xfrm>
            <a:off x="325365" y="3301388"/>
            <a:ext cx="1825168" cy="461665"/>
          </a:xfrm>
          <a:prstGeom prst="rect">
            <a:avLst/>
          </a:prstGeom>
          <a:noFill/>
        </p:spPr>
        <p:txBody>
          <a:bodyPr wrap="square">
            <a:spAutoFit/>
          </a:bodyPr>
          <a:lstStyle/>
          <a:p>
            <a:pPr algn="ctr"/>
            <a:r>
              <a:rPr lang="en-US" altLang="zh-CN" sz="2400" b="1"/>
              <a:t>Pattern</a:t>
            </a:r>
            <a:endParaRPr lang="en-US" sz="2400"/>
          </a:p>
        </p:txBody>
      </p:sp>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3114940" y="3851369"/>
            <a:ext cx="8432244" cy="1021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t>Plug-ins only care about reading or writing to the data itself</a:t>
            </a:r>
          </a:p>
          <a:p>
            <a:pPr>
              <a:buFont typeface="Wingdings" panose="05000000000000000000" pitchFamily="2" charset="2"/>
              <a:buChar char="Ø"/>
            </a:pPr>
            <a:r>
              <a:rPr lang="en-US" altLang="zh-CN" sz="2400"/>
              <a:t>The framework will handle all </a:t>
            </a:r>
            <a:r>
              <a:rPr lang="en-US" altLang="zh-CN" sz="2400" err="1"/>
              <a:t>cpu</a:t>
            </a:r>
            <a:r>
              <a:rPr lang="en-US" altLang="zh-CN" sz="2400"/>
              <a:t> issues and memory issues</a:t>
            </a:r>
            <a:endParaRPr lang="en-US" altLang="zh-CN" sz="1600"/>
          </a:p>
        </p:txBody>
      </p:sp>
      <p:sp>
        <p:nvSpPr>
          <p:cNvPr id="2" name="TextBox 1">
            <a:extLst>
              <a:ext uri="{FF2B5EF4-FFF2-40B4-BE49-F238E27FC236}">
                <a16:creationId xmlns:a16="http://schemas.microsoft.com/office/drawing/2014/main" id="{A12880D2-2A37-4355-A997-0C91146F79EE}"/>
              </a:ext>
            </a:extLst>
          </p:cNvPr>
          <p:cNvSpPr txBox="1"/>
          <p:nvPr/>
        </p:nvSpPr>
        <p:spPr>
          <a:xfrm>
            <a:off x="3129636" y="3306022"/>
            <a:ext cx="2667000" cy="461665"/>
          </a:xfrm>
          <a:prstGeom prst="rect">
            <a:avLst/>
          </a:prstGeom>
          <a:noFill/>
        </p:spPr>
        <p:txBody>
          <a:bodyPr wrap="square">
            <a:spAutoFit/>
          </a:bodyPr>
          <a:lstStyle/>
          <a:p>
            <a:pPr algn="ctr"/>
            <a:r>
              <a:rPr lang="en-US" altLang="zh-CN" sz="2400" b="1"/>
              <a:t>framework + plugin</a:t>
            </a:r>
            <a:endParaRPr lang="en-US" sz="2400"/>
          </a:p>
        </p:txBody>
      </p:sp>
      <p:grpSp>
        <p:nvGrpSpPr>
          <p:cNvPr id="56" name="Group 55">
            <a:extLst>
              <a:ext uri="{FF2B5EF4-FFF2-40B4-BE49-F238E27FC236}">
                <a16:creationId xmlns:a16="http://schemas.microsoft.com/office/drawing/2014/main" id="{4943C971-D40E-44C6-88CC-9BC1701D1A1C}"/>
              </a:ext>
            </a:extLst>
          </p:cNvPr>
          <p:cNvGrpSpPr/>
          <p:nvPr/>
        </p:nvGrpSpPr>
        <p:grpSpPr>
          <a:xfrm>
            <a:off x="2724430" y="4800132"/>
            <a:ext cx="7591574" cy="1418442"/>
            <a:chOff x="2679700" y="4933256"/>
            <a:chExt cx="7591574" cy="1418442"/>
          </a:xfrm>
        </p:grpSpPr>
        <p:sp>
          <p:nvSpPr>
            <p:cNvPr id="8" name="Rectangle: Rounded Corners 7">
              <a:extLst>
                <a:ext uri="{FF2B5EF4-FFF2-40B4-BE49-F238E27FC236}">
                  <a16:creationId xmlns:a16="http://schemas.microsoft.com/office/drawing/2014/main" id="{610F2109-B038-4D26-940D-872CCE47EDFC}"/>
                </a:ext>
              </a:extLst>
            </p:cNvPr>
            <p:cNvSpPr/>
            <p:nvPr/>
          </p:nvSpPr>
          <p:spPr>
            <a:xfrm>
              <a:off x="5206313" y="4933256"/>
              <a:ext cx="2462835" cy="1021135"/>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b="1" dirty="0" err="1">
                  <a:solidFill>
                    <a:schemeClr val="bg1"/>
                  </a:solidFill>
                </a:rPr>
                <a:t>DataTransfer</a:t>
              </a:r>
              <a:endParaRPr lang="en-US" altLang="zh-CN" sz="2400" b="1" dirty="0">
                <a:solidFill>
                  <a:schemeClr val="bg1"/>
                </a:solidFill>
              </a:endParaRPr>
            </a:p>
            <a:p>
              <a:pPr algn="ctr"/>
              <a:r>
                <a:rPr lang="en-US" altLang="zh-CN" sz="2400" b="1" dirty="0">
                  <a:solidFill>
                    <a:schemeClr val="bg1"/>
                  </a:solidFill>
                </a:rPr>
                <a:t>Framework</a:t>
              </a:r>
              <a:endParaRPr lang="en-US" sz="2400" dirty="0">
                <a:solidFill>
                  <a:schemeClr val="bg1"/>
                </a:solidFill>
              </a:endParaRPr>
            </a:p>
          </p:txBody>
        </p:sp>
        <p:sp>
          <p:nvSpPr>
            <p:cNvPr id="9" name="Rectangle: Rounded Corners 8">
              <a:extLst>
                <a:ext uri="{FF2B5EF4-FFF2-40B4-BE49-F238E27FC236}">
                  <a16:creationId xmlns:a16="http://schemas.microsoft.com/office/drawing/2014/main" id="{266699DE-7895-437B-8304-41130E53C5F9}"/>
                </a:ext>
              </a:extLst>
            </p:cNvPr>
            <p:cNvSpPr/>
            <p:nvPr/>
          </p:nvSpPr>
          <p:spPr>
            <a:xfrm>
              <a:off x="4205009" y="5564828"/>
              <a:ext cx="1294713" cy="779125"/>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a:solidFill>
                    <a:schemeClr val="bg1"/>
                  </a:solidFill>
                </a:rPr>
                <a:t>Reader</a:t>
              </a:r>
            </a:p>
            <a:p>
              <a:pPr algn="ctr"/>
              <a:r>
                <a:rPr lang="en-US" altLang="zh-CN" sz="2000" b="1">
                  <a:solidFill>
                    <a:schemeClr val="bg1"/>
                  </a:solidFill>
                </a:rPr>
                <a:t>Plugin</a:t>
              </a:r>
              <a:endParaRPr lang="en-US" sz="2000" b="1">
                <a:solidFill>
                  <a:schemeClr val="bg1"/>
                </a:solidFill>
              </a:endParaRPr>
            </a:p>
          </p:txBody>
        </p:sp>
        <p:sp>
          <p:nvSpPr>
            <p:cNvPr id="17" name="Rectangle: Rounded Corners 16">
              <a:extLst>
                <a:ext uri="{FF2B5EF4-FFF2-40B4-BE49-F238E27FC236}">
                  <a16:creationId xmlns:a16="http://schemas.microsoft.com/office/drawing/2014/main" id="{1A51F668-235D-4B2A-9335-37380C6F73FE}"/>
                </a:ext>
              </a:extLst>
            </p:cNvPr>
            <p:cNvSpPr/>
            <p:nvPr/>
          </p:nvSpPr>
          <p:spPr>
            <a:xfrm>
              <a:off x="7339635" y="5572573"/>
              <a:ext cx="1294713" cy="779125"/>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a:solidFill>
                    <a:schemeClr val="bg1"/>
                  </a:solidFill>
                </a:rPr>
                <a:t>Writer</a:t>
              </a:r>
            </a:p>
            <a:p>
              <a:pPr algn="ctr"/>
              <a:r>
                <a:rPr lang="en-US" altLang="zh-CN" sz="2000" b="1">
                  <a:solidFill>
                    <a:schemeClr val="bg1"/>
                  </a:solidFill>
                </a:rPr>
                <a:t>Plugin</a:t>
              </a:r>
              <a:endParaRPr lang="en-US" sz="2000" b="1">
                <a:solidFill>
                  <a:schemeClr val="bg1"/>
                </a:solidFill>
              </a:endParaRPr>
            </a:p>
          </p:txBody>
        </p:sp>
        <p:sp>
          <p:nvSpPr>
            <p:cNvPr id="25" name="Rectangle: Rounded Corners 24">
              <a:extLst>
                <a:ext uri="{FF2B5EF4-FFF2-40B4-BE49-F238E27FC236}">
                  <a16:creationId xmlns:a16="http://schemas.microsoft.com/office/drawing/2014/main" id="{426F15C8-1B70-4FF4-8B4C-D6340120A7E9}"/>
                </a:ext>
              </a:extLst>
            </p:cNvPr>
            <p:cNvSpPr/>
            <p:nvPr/>
          </p:nvSpPr>
          <p:spPr>
            <a:xfrm>
              <a:off x="2679700" y="5131966"/>
              <a:ext cx="986558" cy="779125"/>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a:solidFill>
                    <a:schemeClr val="bg1"/>
                  </a:solidFill>
                </a:rPr>
                <a:t>Data Source</a:t>
              </a:r>
              <a:endParaRPr lang="en-US" sz="2000">
                <a:solidFill>
                  <a:schemeClr val="bg1"/>
                </a:solidFill>
              </a:endParaRPr>
            </a:p>
          </p:txBody>
        </p:sp>
        <p:cxnSp>
          <p:nvCxnSpPr>
            <p:cNvPr id="33" name="Connector: Curved 32">
              <a:extLst>
                <a:ext uri="{FF2B5EF4-FFF2-40B4-BE49-F238E27FC236}">
                  <a16:creationId xmlns:a16="http://schemas.microsoft.com/office/drawing/2014/main" id="{4060BFD6-A3CD-4C7E-A919-C29398BED3A2}"/>
                </a:ext>
              </a:extLst>
            </p:cNvPr>
            <p:cNvCxnSpPr>
              <a:cxnSpLocks/>
              <a:stCxn id="25" idx="3"/>
              <a:endCxn id="9" idx="1"/>
            </p:cNvCxnSpPr>
            <p:nvPr/>
          </p:nvCxnSpPr>
          <p:spPr>
            <a:xfrm>
              <a:off x="3666258" y="5521529"/>
              <a:ext cx="538751" cy="432862"/>
            </a:xfrm>
            <a:prstGeom prst="curvedConnector3">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55CCC300-5663-4A94-A7EB-0133A407076F}"/>
                </a:ext>
              </a:extLst>
            </p:cNvPr>
            <p:cNvCxnSpPr>
              <a:cxnSpLocks/>
              <a:stCxn id="17" idx="3"/>
            </p:cNvCxnSpPr>
            <p:nvPr/>
          </p:nvCxnSpPr>
          <p:spPr>
            <a:xfrm flipV="1">
              <a:off x="8634348" y="5521529"/>
              <a:ext cx="650368" cy="440607"/>
            </a:xfrm>
            <a:prstGeom prst="curvedConnector3">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30C20059-899A-4FAF-B008-0B5355513EF2}"/>
                </a:ext>
              </a:extLst>
            </p:cNvPr>
            <p:cNvSpPr/>
            <p:nvPr/>
          </p:nvSpPr>
          <p:spPr>
            <a:xfrm>
              <a:off x="9284716" y="5131965"/>
              <a:ext cx="986558" cy="779125"/>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a:solidFill>
                    <a:schemeClr val="bg1"/>
                  </a:solidFill>
                </a:rPr>
                <a:t>Data Target</a:t>
              </a:r>
              <a:endParaRPr lang="en-US" sz="2000">
                <a:solidFill>
                  <a:schemeClr val="bg1"/>
                </a:solidFill>
              </a:endParaRPr>
            </a:p>
          </p:txBody>
        </p:sp>
      </p:grpSp>
      <p:sp>
        <p:nvSpPr>
          <p:cNvPr id="112" name="内容占位符 2">
            <a:extLst>
              <a:ext uri="{FF2B5EF4-FFF2-40B4-BE49-F238E27FC236}">
                <a16:creationId xmlns:a16="http://schemas.microsoft.com/office/drawing/2014/main" id="{EE0AD88D-23B6-4687-9A29-3B78375B7837}"/>
              </a:ext>
            </a:extLst>
          </p:cNvPr>
          <p:cNvSpPr txBox="1">
            <a:spLocks/>
          </p:cNvSpPr>
          <p:nvPr/>
        </p:nvSpPr>
        <p:spPr>
          <a:xfrm>
            <a:off x="3114940" y="1080736"/>
            <a:ext cx="8432244" cy="1674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i="1"/>
              <a:t>A common data transfer framework</a:t>
            </a:r>
          </a:p>
          <a:p>
            <a:pPr>
              <a:buFont typeface="Wingdings" panose="05000000000000000000" pitchFamily="2" charset="2"/>
              <a:buChar char="Ø"/>
            </a:pPr>
            <a:r>
              <a:rPr lang="en-US" sz="2400"/>
              <a:t>The </a:t>
            </a:r>
            <a:r>
              <a:rPr lang="en-US" sz="2400" err="1"/>
              <a:t>DataTransfer</a:t>
            </a:r>
            <a:r>
              <a:rPr lang="en-US" sz="2400"/>
              <a:t> Framework is used to transfer data between any two data sources and is typically suitable for transferring large amounts of data when your machine has </a:t>
            </a:r>
            <a:r>
              <a:rPr lang="en-US" sz="2400" err="1"/>
              <a:t>buzus</a:t>
            </a:r>
            <a:r>
              <a:rPr lang="en-US" sz="2400"/>
              <a:t> in memory.</a:t>
            </a:r>
          </a:p>
        </p:txBody>
      </p:sp>
      <p:sp>
        <p:nvSpPr>
          <p:cNvPr id="113" name="TextBox 112">
            <a:extLst>
              <a:ext uri="{FF2B5EF4-FFF2-40B4-BE49-F238E27FC236}">
                <a16:creationId xmlns:a16="http://schemas.microsoft.com/office/drawing/2014/main" id="{7D4A8BF5-4F63-4C51-B2AA-DBB746491BEC}"/>
              </a:ext>
            </a:extLst>
          </p:cNvPr>
          <p:cNvSpPr txBox="1"/>
          <p:nvPr/>
        </p:nvSpPr>
        <p:spPr>
          <a:xfrm>
            <a:off x="271475" y="1502482"/>
            <a:ext cx="2007668" cy="830997"/>
          </a:xfrm>
          <a:prstGeom prst="rect">
            <a:avLst/>
          </a:prstGeom>
          <a:noFill/>
        </p:spPr>
        <p:txBody>
          <a:bodyPr wrap="square">
            <a:spAutoFit/>
          </a:bodyPr>
          <a:lstStyle/>
          <a:p>
            <a:pPr algn="ctr"/>
            <a:r>
              <a:rPr lang="en-US" altLang="zh-CN" sz="2400" b="1" dirty="0">
                <a:solidFill>
                  <a:schemeClr val="tx1"/>
                </a:solidFill>
              </a:rPr>
              <a:t>What’s the </a:t>
            </a:r>
            <a:r>
              <a:rPr lang="en-US" altLang="zh-CN" sz="2400" b="1" dirty="0" err="1">
                <a:solidFill>
                  <a:schemeClr val="tx1"/>
                </a:solidFill>
              </a:rPr>
              <a:t>DataTransfer</a:t>
            </a:r>
            <a:endParaRPr lang="en-US" sz="2400" dirty="0">
              <a:solidFill>
                <a:schemeClr val="tx1"/>
              </a:solidFill>
            </a:endParaRPr>
          </a:p>
        </p:txBody>
      </p:sp>
      <p:sp>
        <p:nvSpPr>
          <p:cNvPr id="119" name="标题 1">
            <a:extLst>
              <a:ext uri="{FF2B5EF4-FFF2-40B4-BE49-F238E27FC236}">
                <a16:creationId xmlns:a16="http://schemas.microsoft.com/office/drawing/2014/main" id="{9234730F-9FF1-42E0-8C6F-91C842DB74BB}"/>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mn-lt"/>
              </a:rPr>
              <a:t>Design Ideas</a:t>
            </a:r>
            <a:endParaRPr lang="zh-CN" altLang="en-US" sz="3200" b="1" dirty="0">
              <a:latin typeface="+mn-lt"/>
            </a:endParaRPr>
          </a:p>
        </p:txBody>
      </p:sp>
    </p:spTree>
    <p:extLst>
      <p:ext uri="{BB962C8B-B14F-4D97-AF65-F5344CB8AC3E}">
        <p14:creationId xmlns:p14="http://schemas.microsoft.com/office/powerpoint/2010/main" val="724203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Connector: Curved 48">
            <a:extLst>
              <a:ext uri="{FF2B5EF4-FFF2-40B4-BE49-F238E27FC236}">
                <a16:creationId xmlns:a16="http://schemas.microsoft.com/office/drawing/2014/main" id="{71E2E743-5C73-4494-BC50-F591D52AEF96}"/>
              </a:ext>
            </a:extLst>
          </p:cNvPr>
          <p:cNvCxnSpPr>
            <a:cxnSpLocks/>
            <a:stCxn id="51" idx="2"/>
            <a:endCxn id="53" idx="1"/>
          </p:cNvCxnSpPr>
          <p:nvPr/>
        </p:nvCxnSpPr>
        <p:spPr>
          <a:xfrm rot="16200000" flipH="1">
            <a:off x="2666162" y="3110238"/>
            <a:ext cx="2949213" cy="3131350"/>
          </a:xfrm>
          <a:prstGeom prst="curvedConnector2">
            <a:avLst/>
          </a:prstGeom>
          <a:ln w="254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248101" y="1864898"/>
            <a:ext cx="4562809" cy="15188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t>Plug-ins only care about reading or writing to the data itself</a:t>
            </a:r>
          </a:p>
          <a:p>
            <a:pPr>
              <a:buFont typeface="Wingdings" panose="05000000000000000000" pitchFamily="2" charset="2"/>
              <a:buChar char="Ø"/>
            </a:pPr>
            <a:r>
              <a:rPr lang="en-US" altLang="zh-CN" sz="2400"/>
              <a:t>The framework will handle all </a:t>
            </a:r>
            <a:r>
              <a:rPr lang="en-US" altLang="zh-CN" sz="2400" err="1"/>
              <a:t>cpu</a:t>
            </a:r>
            <a:r>
              <a:rPr lang="en-US" altLang="zh-CN" sz="2400"/>
              <a:t> issues and memory issues</a:t>
            </a:r>
            <a:endParaRPr lang="en-US" altLang="zh-CN" sz="1600"/>
          </a:p>
        </p:txBody>
      </p:sp>
      <p:sp>
        <p:nvSpPr>
          <p:cNvPr id="2" name="TextBox 1">
            <a:extLst>
              <a:ext uri="{FF2B5EF4-FFF2-40B4-BE49-F238E27FC236}">
                <a16:creationId xmlns:a16="http://schemas.microsoft.com/office/drawing/2014/main" id="{A12880D2-2A37-4355-A997-0C91146F79EE}"/>
              </a:ext>
            </a:extLst>
          </p:cNvPr>
          <p:cNvSpPr txBox="1"/>
          <p:nvPr/>
        </p:nvSpPr>
        <p:spPr>
          <a:xfrm>
            <a:off x="248133" y="1059096"/>
            <a:ext cx="2667000" cy="461665"/>
          </a:xfrm>
          <a:prstGeom prst="rect">
            <a:avLst/>
          </a:prstGeom>
          <a:noFill/>
        </p:spPr>
        <p:txBody>
          <a:bodyPr wrap="square">
            <a:spAutoFit/>
          </a:bodyPr>
          <a:lstStyle/>
          <a:p>
            <a:pPr algn="ctr"/>
            <a:r>
              <a:rPr lang="en-US" altLang="zh-CN" sz="2400" b="1"/>
              <a:t>framework + plugin</a:t>
            </a:r>
            <a:endParaRPr lang="en-US" sz="2400"/>
          </a:p>
        </p:txBody>
      </p:sp>
      <p:sp>
        <p:nvSpPr>
          <p:cNvPr id="7" name="TextBox 6">
            <a:extLst>
              <a:ext uri="{FF2B5EF4-FFF2-40B4-BE49-F238E27FC236}">
                <a16:creationId xmlns:a16="http://schemas.microsoft.com/office/drawing/2014/main" id="{4C9790D4-22CB-4DA0-85D6-4DF175A50E3B}"/>
              </a:ext>
            </a:extLst>
          </p:cNvPr>
          <p:cNvSpPr txBox="1"/>
          <p:nvPr/>
        </p:nvSpPr>
        <p:spPr>
          <a:xfrm>
            <a:off x="248101" y="3950011"/>
            <a:ext cx="1768402" cy="461665"/>
          </a:xfrm>
          <a:prstGeom prst="rect">
            <a:avLst/>
          </a:prstGeom>
          <a:noFill/>
        </p:spPr>
        <p:txBody>
          <a:bodyPr wrap="square">
            <a:spAutoFit/>
          </a:bodyPr>
          <a:lstStyle/>
          <a:p>
            <a:pPr algn="ctr"/>
            <a:r>
              <a:rPr lang="en-US" altLang="zh-CN" sz="2400" b="1"/>
              <a:t>Just 3 steps:</a:t>
            </a:r>
            <a:endParaRPr lang="en-US" sz="2400"/>
          </a:p>
        </p:txBody>
      </p:sp>
      <p:sp>
        <p:nvSpPr>
          <p:cNvPr id="24" name="内容占位符 2">
            <a:extLst>
              <a:ext uri="{FF2B5EF4-FFF2-40B4-BE49-F238E27FC236}">
                <a16:creationId xmlns:a16="http://schemas.microsoft.com/office/drawing/2014/main" id="{5B85684D-6EBA-4B83-ABBA-1663783AEA17}"/>
              </a:ext>
            </a:extLst>
          </p:cNvPr>
          <p:cNvSpPr txBox="1">
            <a:spLocks/>
          </p:cNvSpPr>
          <p:nvPr/>
        </p:nvSpPr>
        <p:spPr>
          <a:xfrm>
            <a:off x="293688" y="4763268"/>
            <a:ext cx="4562809" cy="151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t>define your Message</a:t>
            </a:r>
          </a:p>
          <a:p>
            <a:pPr>
              <a:buFont typeface="Wingdings" panose="05000000000000000000" pitchFamily="2" charset="2"/>
              <a:buChar char="Ø"/>
            </a:pPr>
            <a:r>
              <a:rPr lang="en-US" altLang="zh-CN" sz="2400"/>
              <a:t>define your Reader and Writer</a:t>
            </a:r>
            <a:endParaRPr lang="en-US" altLang="zh-CN" sz="1600"/>
          </a:p>
          <a:p>
            <a:pPr>
              <a:buFont typeface="Wingdings" panose="05000000000000000000" pitchFamily="2" charset="2"/>
              <a:buChar char="Ø"/>
            </a:pPr>
            <a:r>
              <a:rPr lang="en-US" altLang="zh-CN" sz="2400"/>
              <a:t>start to run the Framework</a:t>
            </a:r>
          </a:p>
        </p:txBody>
      </p:sp>
      <p:pic>
        <p:nvPicPr>
          <p:cNvPr id="27" name="Picture 26" descr="Text&#10;&#10;Description automatically generated">
            <a:extLst>
              <a:ext uri="{FF2B5EF4-FFF2-40B4-BE49-F238E27FC236}">
                <a16:creationId xmlns:a16="http://schemas.microsoft.com/office/drawing/2014/main" id="{F1FD1FFD-7EF4-4406-BC62-76860FDF9FAA}"/>
              </a:ext>
            </a:extLst>
          </p:cNvPr>
          <p:cNvPicPr>
            <a:picLocks noChangeAspect="1"/>
          </p:cNvPicPr>
          <p:nvPr/>
        </p:nvPicPr>
        <p:blipFill>
          <a:blip r:embed="rId3"/>
          <a:stretch>
            <a:fillRect/>
          </a:stretch>
        </p:blipFill>
        <p:spPr>
          <a:xfrm>
            <a:off x="5706444" y="2414291"/>
            <a:ext cx="6315956" cy="4239217"/>
          </a:xfrm>
          <a:prstGeom prst="rect">
            <a:avLst/>
          </a:prstGeom>
        </p:spPr>
      </p:pic>
      <p:cxnSp>
        <p:nvCxnSpPr>
          <p:cNvPr id="30" name="Connector: Curved 29">
            <a:extLst>
              <a:ext uri="{FF2B5EF4-FFF2-40B4-BE49-F238E27FC236}">
                <a16:creationId xmlns:a16="http://schemas.microsoft.com/office/drawing/2014/main" id="{E0E59E40-DAF7-4622-87E3-02175FDEAB0E}"/>
              </a:ext>
            </a:extLst>
          </p:cNvPr>
          <p:cNvCxnSpPr>
            <a:cxnSpLocks/>
            <a:stCxn id="40" idx="3"/>
            <a:endCxn id="31" idx="1"/>
          </p:cNvCxnSpPr>
          <p:nvPr/>
        </p:nvCxnSpPr>
        <p:spPr>
          <a:xfrm>
            <a:off x="4597400" y="2182086"/>
            <a:ext cx="1109044" cy="1767925"/>
          </a:xfrm>
          <a:prstGeom prst="curvedConnector3">
            <a:avLst>
              <a:gd name="adj1" fmla="val 50000"/>
            </a:avLst>
          </a:prstGeom>
          <a:ln w="254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B3BB658-3BDA-4DE7-B504-84B907789BBC}"/>
              </a:ext>
            </a:extLst>
          </p:cNvPr>
          <p:cNvSpPr/>
          <p:nvPr/>
        </p:nvSpPr>
        <p:spPr>
          <a:xfrm>
            <a:off x="5706444" y="2388222"/>
            <a:ext cx="3767756" cy="31235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6B6F140-DB1E-44BB-8F99-3920CB2F88C9}"/>
              </a:ext>
            </a:extLst>
          </p:cNvPr>
          <p:cNvSpPr/>
          <p:nvPr/>
        </p:nvSpPr>
        <p:spPr>
          <a:xfrm>
            <a:off x="552786" y="1864897"/>
            <a:ext cx="4044614" cy="6343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A368C4E-5544-4701-8902-F10812DEA2E6}"/>
              </a:ext>
            </a:extLst>
          </p:cNvPr>
          <p:cNvSpPr/>
          <p:nvPr/>
        </p:nvSpPr>
        <p:spPr>
          <a:xfrm>
            <a:off x="552786" y="2566929"/>
            <a:ext cx="4044614" cy="6343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4755C64-EA49-4EE4-8AFC-C956DA9EC20E}"/>
              </a:ext>
            </a:extLst>
          </p:cNvPr>
          <p:cNvSpPr/>
          <p:nvPr/>
        </p:nvSpPr>
        <p:spPr>
          <a:xfrm>
            <a:off x="5706443" y="5647532"/>
            <a:ext cx="6315955" cy="1005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标题 1">
            <a:extLst>
              <a:ext uri="{FF2B5EF4-FFF2-40B4-BE49-F238E27FC236}">
                <a16:creationId xmlns:a16="http://schemas.microsoft.com/office/drawing/2014/main" id="{8786764D-09B2-4ECF-B2B7-60640DB3DFE3}"/>
              </a:ext>
            </a:extLst>
          </p:cNvPr>
          <p:cNvSpPr txBox="1">
            <a:spLocks/>
          </p:cNvSpPr>
          <p:nvPr/>
        </p:nvSpPr>
        <p:spPr>
          <a:xfrm>
            <a:off x="8775700" y="-5007"/>
            <a:ext cx="3416300" cy="644293"/>
          </a:xfrm>
          <a:prstGeom prst="rect">
            <a:avLst/>
          </a:prstGeom>
          <a:solidFill>
            <a:schemeClr val="bg1"/>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tx1">
                    <a:alpha val="35000"/>
                  </a:schemeClr>
                </a:solidFill>
              </a:rPr>
              <a:t>ARCHITECTURE</a:t>
            </a:r>
            <a:endParaRPr lang="zh-CN" altLang="en-US" b="1" dirty="0">
              <a:solidFill>
                <a:schemeClr val="tx1">
                  <a:alpha val="35000"/>
                </a:schemeClr>
              </a:solidFill>
            </a:endParaRPr>
          </a:p>
        </p:txBody>
      </p:sp>
      <p:sp>
        <p:nvSpPr>
          <p:cNvPr id="70" name="标题 1">
            <a:extLst>
              <a:ext uri="{FF2B5EF4-FFF2-40B4-BE49-F238E27FC236}">
                <a16:creationId xmlns:a16="http://schemas.microsoft.com/office/drawing/2014/main" id="{4C062023-0AEE-46C7-8CFD-6553BC62E27B}"/>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Ideas</a:t>
            </a:r>
            <a:endParaRPr lang="zh-CN" altLang="en-US" sz="3200" b="1">
              <a:latin typeface="+mn-lt"/>
            </a:endParaRPr>
          </a:p>
        </p:txBody>
      </p:sp>
      <p:grpSp>
        <p:nvGrpSpPr>
          <p:cNvPr id="56" name="Group 55">
            <a:extLst>
              <a:ext uri="{FF2B5EF4-FFF2-40B4-BE49-F238E27FC236}">
                <a16:creationId xmlns:a16="http://schemas.microsoft.com/office/drawing/2014/main" id="{4943C971-D40E-44C6-88CC-9BC1701D1A1C}"/>
              </a:ext>
            </a:extLst>
          </p:cNvPr>
          <p:cNvGrpSpPr/>
          <p:nvPr/>
        </p:nvGrpSpPr>
        <p:grpSpPr>
          <a:xfrm>
            <a:off x="3824352" y="542927"/>
            <a:ext cx="7591574" cy="1418442"/>
            <a:chOff x="2679700" y="4933256"/>
            <a:chExt cx="7591574" cy="1418442"/>
          </a:xfrm>
        </p:grpSpPr>
        <p:sp>
          <p:nvSpPr>
            <p:cNvPr id="8" name="Rectangle: Rounded Corners 7">
              <a:extLst>
                <a:ext uri="{FF2B5EF4-FFF2-40B4-BE49-F238E27FC236}">
                  <a16:creationId xmlns:a16="http://schemas.microsoft.com/office/drawing/2014/main" id="{610F2109-B038-4D26-940D-872CCE47EDFC}"/>
                </a:ext>
              </a:extLst>
            </p:cNvPr>
            <p:cNvSpPr/>
            <p:nvPr/>
          </p:nvSpPr>
          <p:spPr>
            <a:xfrm>
              <a:off x="5206313" y="4933256"/>
              <a:ext cx="2462835" cy="1021135"/>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b="1" err="1">
                  <a:solidFill>
                    <a:schemeClr val="bg1"/>
                  </a:solidFill>
                </a:rPr>
                <a:t>DataTransfer</a:t>
              </a:r>
              <a:endParaRPr lang="en-US" altLang="zh-CN" sz="2400" b="1">
                <a:solidFill>
                  <a:schemeClr val="bg1"/>
                </a:solidFill>
              </a:endParaRPr>
            </a:p>
            <a:p>
              <a:pPr algn="ctr"/>
              <a:r>
                <a:rPr lang="en-US" altLang="zh-CN" sz="2400" b="1">
                  <a:solidFill>
                    <a:schemeClr val="bg1"/>
                  </a:solidFill>
                </a:rPr>
                <a:t>Framework</a:t>
              </a:r>
              <a:endParaRPr lang="en-US" sz="2400">
                <a:solidFill>
                  <a:schemeClr val="bg1"/>
                </a:solidFill>
              </a:endParaRPr>
            </a:p>
          </p:txBody>
        </p:sp>
        <p:sp>
          <p:nvSpPr>
            <p:cNvPr id="9" name="Rectangle: Rounded Corners 8">
              <a:extLst>
                <a:ext uri="{FF2B5EF4-FFF2-40B4-BE49-F238E27FC236}">
                  <a16:creationId xmlns:a16="http://schemas.microsoft.com/office/drawing/2014/main" id="{266699DE-7895-437B-8304-41130E53C5F9}"/>
                </a:ext>
              </a:extLst>
            </p:cNvPr>
            <p:cNvSpPr/>
            <p:nvPr/>
          </p:nvSpPr>
          <p:spPr>
            <a:xfrm>
              <a:off x="4205009" y="5564828"/>
              <a:ext cx="1294713" cy="779125"/>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a:solidFill>
                    <a:schemeClr val="bg1"/>
                  </a:solidFill>
                </a:rPr>
                <a:t>Reader</a:t>
              </a:r>
            </a:p>
            <a:p>
              <a:pPr algn="ctr"/>
              <a:r>
                <a:rPr lang="en-US" altLang="zh-CN" sz="2000" b="1">
                  <a:solidFill>
                    <a:schemeClr val="bg1"/>
                  </a:solidFill>
                </a:rPr>
                <a:t>Plugin</a:t>
              </a:r>
              <a:endParaRPr lang="en-US" sz="2000" b="1">
                <a:solidFill>
                  <a:schemeClr val="bg1"/>
                </a:solidFill>
              </a:endParaRPr>
            </a:p>
          </p:txBody>
        </p:sp>
        <p:sp>
          <p:nvSpPr>
            <p:cNvPr id="17" name="Rectangle: Rounded Corners 16">
              <a:extLst>
                <a:ext uri="{FF2B5EF4-FFF2-40B4-BE49-F238E27FC236}">
                  <a16:creationId xmlns:a16="http://schemas.microsoft.com/office/drawing/2014/main" id="{1A51F668-235D-4B2A-9335-37380C6F73FE}"/>
                </a:ext>
              </a:extLst>
            </p:cNvPr>
            <p:cNvSpPr/>
            <p:nvPr/>
          </p:nvSpPr>
          <p:spPr>
            <a:xfrm>
              <a:off x="7339635" y="5572573"/>
              <a:ext cx="1294713" cy="779125"/>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a:solidFill>
                    <a:schemeClr val="bg1"/>
                  </a:solidFill>
                </a:rPr>
                <a:t>Writer</a:t>
              </a:r>
            </a:p>
            <a:p>
              <a:pPr algn="ctr"/>
              <a:r>
                <a:rPr lang="en-US" altLang="zh-CN" sz="2000" b="1">
                  <a:solidFill>
                    <a:schemeClr val="bg1"/>
                  </a:solidFill>
                </a:rPr>
                <a:t>Plugin</a:t>
              </a:r>
              <a:endParaRPr lang="en-US" sz="2000" b="1">
                <a:solidFill>
                  <a:schemeClr val="bg1"/>
                </a:solidFill>
              </a:endParaRPr>
            </a:p>
          </p:txBody>
        </p:sp>
        <p:sp>
          <p:nvSpPr>
            <p:cNvPr id="25" name="Rectangle: Rounded Corners 24">
              <a:extLst>
                <a:ext uri="{FF2B5EF4-FFF2-40B4-BE49-F238E27FC236}">
                  <a16:creationId xmlns:a16="http://schemas.microsoft.com/office/drawing/2014/main" id="{426F15C8-1B70-4FF4-8B4C-D6340120A7E9}"/>
                </a:ext>
              </a:extLst>
            </p:cNvPr>
            <p:cNvSpPr/>
            <p:nvPr/>
          </p:nvSpPr>
          <p:spPr>
            <a:xfrm>
              <a:off x="2679700" y="5131966"/>
              <a:ext cx="986558" cy="779125"/>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a:solidFill>
                    <a:schemeClr val="bg1"/>
                  </a:solidFill>
                </a:rPr>
                <a:t>Data Source</a:t>
              </a:r>
              <a:endParaRPr lang="en-US" sz="2000">
                <a:solidFill>
                  <a:schemeClr val="bg1"/>
                </a:solidFill>
              </a:endParaRPr>
            </a:p>
          </p:txBody>
        </p:sp>
        <p:cxnSp>
          <p:nvCxnSpPr>
            <p:cNvPr id="33" name="Connector: Curved 32">
              <a:extLst>
                <a:ext uri="{FF2B5EF4-FFF2-40B4-BE49-F238E27FC236}">
                  <a16:creationId xmlns:a16="http://schemas.microsoft.com/office/drawing/2014/main" id="{4060BFD6-A3CD-4C7E-A919-C29398BED3A2}"/>
                </a:ext>
              </a:extLst>
            </p:cNvPr>
            <p:cNvCxnSpPr>
              <a:cxnSpLocks/>
              <a:stCxn id="25" idx="3"/>
              <a:endCxn id="9" idx="1"/>
            </p:cNvCxnSpPr>
            <p:nvPr/>
          </p:nvCxnSpPr>
          <p:spPr>
            <a:xfrm>
              <a:off x="3666258" y="5521529"/>
              <a:ext cx="538751" cy="432862"/>
            </a:xfrm>
            <a:prstGeom prst="curvedConnector3">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55CCC300-5663-4A94-A7EB-0133A407076F}"/>
                </a:ext>
              </a:extLst>
            </p:cNvPr>
            <p:cNvCxnSpPr>
              <a:cxnSpLocks/>
              <a:stCxn id="17" idx="3"/>
            </p:cNvCxnSpPr>
            <p:nvPr/>
          </p:nvCxnSpPr>
          <p:spPr>
            <a:xfrm flipV="1">
              <a:off x="8634348" y="5521529"/>
              <a:ext cx="650368" cy="440607"/>
            </a:xfrm>
            <a:prstGeom prst="curvedConnector3">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30C20059-899A-4FAF-B008-0B5355513EF2}"/>
                </a:ext>
              </a:extLst>
            </p:cNvPr>
            <p:cNvSpPr/>
            <p:nvPr/>
          </p:nvSpPr>
          <p:spPr>
            <a:xfrm>
              <a:off x="9284716" y="5131965"/>
              <a:ext cx="986558" cy="779125"/>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a:solidFill>
                    <a:schemeClr val="bg1"/>
                  </a:solidFill>
                </a:rPr>
                <a:t>Data Target</a:t>
              </a:r>
              <a:endParaRPr lang="en-US" sz="2000">
                <a:solidFill>
                  <a:schemeClr val="bg1"/>
                </a:solidFill>
              </a:endParaRPr>
            </a:p>
          </p:txBody>
        </p:sp>
      </p:grpSp>
    </p:spTree>
    <p:extLst>
      <p:ext uri="{BB962C8B-B14F-4D97-AF65-F5344CB8AC3E}">
        <p14:creationId xmlns:p14="http://schemas.microsoft.com/office/powerpoint/2010/main" val="2449016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childTnLst>
                          </p:cTn>
                        </p:par>
                        <p:par>
                          <p:cTn id="21" fill="hold">
                            <p:stCondLst>
                              <p:cond delay="500"/>
                            </p:stCondLst>
                            <p:childTnLst>
                              <p:par>
                                <p:cTn id="22" presetID="21" presetClass="entr" presetSubtype="1"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heel(1)">
                                      <p:cBhvr>
                                        <p:cTn id="24" dur="1000"/>
                                        <p:tgtEl>
                                          <p:spTgt spid="49"/>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0" grpId="0" animBg="1"/>
      <p:bldP spid="51"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ARCHITECTURE</a:t>
            </a:r>
            <a:endParaRPr lang="zh-CN" altLang="en-US" b="1">
              <a:solidFill>
                <a:schemeClr val="tx1">
                  <a:alpha val="35000"/>
                </a:schemeClr>
              </a:solidFill>
            </a:endParaRPr>
          </a:p>
        </p:txBody>
      </p:sp>
      <p:grpSp>
        <p:nvGrpSpPr>
          <p:cNvPr id="7" name="Group 6">
            <a:extLst>
              <a:ext uri="{FF2B5EF4-FFF2-40B4-BE49-F238E27FC236}">
                <a16:creationId xmlns:a16="http://schemas.microsoft.com/office/drawing/2014/main" id="{4F27A4CF-05D7-43E8-9D1E-A9AAC9BAB6BB}"/>
              </a:ext>
            </a:extLst>
          </p:cNvPr>
          <p:cNvGrpSpPr/>
          <p:nvPr/>
        </p:nvGrpSpPr>
        <p:grpSpPr>
          <a:xfrm>
            <a:off x="159348" y="926451"/>
            <a:ext cx="10938080" cy="1438171"/>
            <a:chOff x="161164" y="1356527"/>
            <a:chExt cx="10938080" cy="1021135"/>
          </a:xfrm>
        </p:grpSpPr>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2667000" y="1356527"/>
              <a:ext cx="8432244" cy="1021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Solve the </a:t>
              </a:r>
              <a:r>
                <a:rPr lang="en-US" altLang="zh-CN" sz="2400" dirty="0" err="1"/>
                <a:t>buzus</a:t>
              </a:r>
              <a:r>
                <a:rPr lang="en-US" altLang="zh-CN" sz="2400" dirty="0"/>
                <a:t> in memory</a:t>
              </a:r>
            </a:p>
            <a:p>
              <a:pPr>
                <a:buFont typeface="Wingdings" panose="05000000000000000000" pitchFamily="2" charset="2"/>
                <a:buChar char="Ø"/>
              </a:pPr>
              <a:r>
                <a:rPr lang="en-US" altLang="zh-CN" sz="2400" dirty="0"/>
                <a:t>Data </a:t>
              </a:r>
              <a:r>
                <a:rPr lang="en-US" altLang="zh-CN" sz="2400" dirty="0" err="1"/>
                <a:t>Sharding</a:t>
              </a:r>
              <a:r>
                <a:rPr lang="en-US" altLang="zh-CN" sz="2400" dirty="0"/>
                <a:t>:</a:t>
              </a:r>
              <a:r>
                <a:rPr lang="zh-CN" altLang="en-US" sz="2400" dirty="0"/>
                <a:t> </a:t>
              </a:r>
              <a:r>
                <a:rPr lang="en-US" altLang="zh-CN" sz="2400" dirty="0"/>
                <a:t>split</a:t>
              </a:r>
              <a:r>
                <a:rPr lang="zh-CN" altLang="en-US" sz="2400" dirty="0"/>
                <a:t> </a:t>
              </a:r>
              <a:r>
                <a:rPr lang="en-US" altLang="zh-CN" sz="2400" dirty="0"/>
                <a:t>the</a:t>
              </a:r>
              <a:r>
                <a:rPr lang="zh-CN" altLang="en-US" sz="2400" dirty="0"/>
                <a:t> </a:t>
              </a:r>
              <a:r>
                <a:rPr lang="en-US" altLang="zh-CN" sz="2400" dirty="0"/>
                <a:t>total</a:t>
              </a:r>
              <a:r>
                <a:rPr lang="zh-CN" altLang="en-US" sz="2400" dirty="0"/>
                <a:t> </a:t>
              </a:r>
              <a:r>
                <a:rPr lang="en-US" altLang="zh-CN" sz="2400" dirty="0"/>
                <a:t>data</a:t>
              </a:r>
              <a:r>
                <a:rPr lang="zh-CN" altLang="en-US" sz="2400" dirty="0"/>
                <a:t> </a:t>
              </a:r>
              <a:r>
                <a:rPr lang="en-US" altLang="zh-CN" sz="2400" dirty="0"/>
                <a:t>into</a:t>
              </a:r>
              <a:r>
                <a:rPr lang="zh-CN" altLang="en-US" sz="2400" dirty="0"/>
                <a:t> </a:t>
              </a:r>
              <a:r>
                <a:rPr lang="en-US" altLang="zh-CN" sz="2400" dirty="0"/>
                <a:t>smaller</a:t>
              </a:r>
              <a:r>
                <a:rPr lang="zh-CN" altLang="en-US" sz="2400" dirty="0"/>
                <a:t> </a:t>
              </a:r>
              <a:r>
                <a:rPr lang="en-US" altLang="zh-CN" sz="2400" dirty="0"/>
                <a:t>data</a:t>
              </a:r>
              <a:r>
                <a:rPr lang="zh-CN" altLang="en-US" sz="2400" dirty="0"/>
                <a:t> </a:t>
              </a:r>
              <a:r>
                <a:rPr lang="en-US" altLang="zh-CN" sz="2400" dirty="0"/>
                <a:t>slices</a:t>
              </a:r>
            </a:p>
            <a:p>
              <a:pPr>
                <a:buFont typeface="Wingdings" panose="05000000000000000000" pitchFamily="2" charset="2"/>
                <a:buChar char="Ø"/>
              </a:pPr>
              <a:r>
                <a:rPr lang="en-US" altLang="zh-CN" sz="2400" dirty="0"/>
                <a:t>Data Pooling?: like </a:t>
              </a:r>
              <a:r>
                <a:rPr lang="en-US" altLang="zh-CN" sz="2400" dirty="0" err="1"/>
                <a:t>slub</a:t>
              </a:r>
              <a:r>
                <a:rPr lang="en-US" altLang="zh-CN" sz="2400" dirty="0"/>
                <a:t> allocator, a memory object cache pool</a:t>
              </a:r>
            </a:p>
            <a:p>
              <a:pPr>
                <a:buFont typeface="Wingdings" panose="05000000000000000000" pitchFamily="2" charset="2"/>
                <a:buChar char="Ø"/>
              </a:pPr>
              <a:endParaRPr lang="en-US" altLang="zh-CN" sz="1600" dirty="0"/>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356527"/>
              <a:ext cx="2217725" cy="461665"/>
            </a:xfrm>
            <a:prstGeom prst="rect">
              <a:avLst/>
            </a:prstGeom>
            <a:noFill/>
          </p:spPr>
          <p:txBody>
            <a:bodyPr wrap="square">
              <a:spAutoFit/>
            </a:bodyPr>
            <a:lstStyle/>
            <a:p>
              <a:r>
                <a:rPr lang="en-US" altLang="zh-CN" sz="2400" b="1">
                  <a:solidFill>
                    <a:schemeClr val="tx1"/>
                  </a:solidFill>
                </a:rPr>
                <a:t>memory issues:</a:t>
              </a:r>
              <a:endParaRPr lang="en-US" sz="2400">
                <a:solidFill>
                  <a:schemeClr val="tx1"/>
                </a:solidFill>
              </a:endParaRPr>
            </a:p>
          </p:txBody>
        </p:sp>
      </p:gr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Practice</a:t>
            </a:r>
            <a:endParaRPr lang="zh-CN" altLang="en-US" sz="3200" b="1">
              <a:latin typeface="+mn-lt"/>
            </a:endParaRPr>
          </a:p>
        </p:txBody>
      </p:sp>
      <p:grpSp>
        <p:nvGrpSpPr>
          <p:cNvPr id="6" name="Group 5">
            <a:extLst>
              <a:ext uri="{FF2B5EF4-FFF2-40B4-BE49-F238E27FC236}">
                <a16:creationId xmlns:a16="http://schemas.microsoft.com/office/drawing/2014/main" id="{932E515B-B2F7-484A-8246-0BC64739A47E}"/>
              </a:ext>
            </a:extLst>
          </p:cNvPr>
          <p:cNvGrpSpPr/>
          <p:nvPr/>
        </p:nvGrpSpPr>
        <p:grpSpPr>
          <a:xfrm>
            <a:off x="757299" y="2428485"/>
            <a:ext cx="10319769" cy="1519400"/>
            <a:chOff x="779475" y="2134300"/>
            <a:chExt cx="10319769" cy="630432"/>
          </a:xfrm>
        </p:grpSpPr>
        <p:sp>
          <p:nvSpPr>
            <p:cNvPr id="5" name="TextBox 4">
              <a:extLst>
                <a:ext uri="{FF2B5EF4-FFF2-40B4-BE49-F238E27FC236}">
                  <a16:creationId xmlns:a16="http://schemas.microsoft.com/office/drawing/2014/main" id="{9ABBFE7B-AFEE-4C20-B4EC-A890DE598440}"/>
                </a:ext>
              </a:extLst>
            </p:cNvPr>
            <p:cNvSpPr txBox="1"/>
            <p:nvPr/>
          </p:nvSpPr>
          <p:spPr>
            <a:xfrm>
              <a:off x="779475" y="2134300"/>
              <a:ext cx="1599414" cy="232581"/>
            </a:xfrm>
            <a:prstGeom prst="rect">
              <a:avLst/>
            </a:prstGeom>
            <a:noFill/>
          </p:spPr>
          <p:txBody>
            <a:bodyPr wrap="square">
              <a:spAutoFit/>
            </a:bodyPr>
            <a:lstStyle/>
            <a:p>
              <a:r>
                <a:rPr lang="en-US" altLang="zh-CN" sz="2400" b="1" dirty="0" err="1">
                  <a:solidFill>
                    <a:schemeClr val="tx1"/>
                  </a:solidFill>
                </a:rPr>
                <a:t>cpu</a:t>
              </a:r>
              <a:r>
                <a:rPr lang="en-US" altLang="zh-CN" sz="2400" b="1" dirty="0">
                  <a:solidFill>
                    <a:schemeClr val="tx1"/>
                  </a:solidFill>
                </a:rPr>
                <a:t> issues:</a:t>
              </a:r>
              <a:endParaRPr lang="en-US" sz="2400" dirty="0">
                <a:solidFill>
                  <a:schemeClr val="tx1"/>
                </a:solidFill>
              </a:endParaRPr>
            </a:p>
          </p:txBody>
        </p:sp>
        <p:sp>
          <p:nvSpPr>
            <p:cNvPr id="21" name="内容占位符 2">
              <a:extLst>
                <a:ext uri="{FF2B5EF4-FFF2-40B4-BE49-F238E27FC236}">
                  <a16:creationId xmlns:a16="http://schemas.microsoft.com/office/drawing/2014/main" id="{AB677D15-C6A5-41C8-9F45-01CB0B38E2EF}"/>
                </a:ext>
              </a:extLst>
            </p:cNvPr>
            <p:cNvSpPr txBox="1">
              <a:spLocks/>
            </p:cNvSpPr>
            <p:nvPr/>
          </p:nvSpPr>
          <p:spPr>
            <a:xfrm>
              <a:off x="2667000" y="2146831"/>
              <a:ext cx="8432244" cy="617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a:t>Shorter Run Time:</a:t>
              </a:r>
            </a:p>
            <a:p>
              <a:pPr>
                <a:buFont typeface="Wingdings" panose="05000000000000000000" pitchFamily="2" charset="2"/>
                <a:buChar char="Ø"/>
              </a:pPr>
              <a:r>
                <a:rPr lang="en-US" altLang="zh-CN" sz="2400"/>
                <a:t>Serial vs </a:t>
              </a:r>
              <a:r>
                <a:rPr lang="en-US" altLang="zh-CN" sz="2400" b="1"/>
                <a:t>Parallel</a:t>
              </a:r>
            </a:p>
            <a:p>
              <a:pPr>
                <a:buFont typeface="Wingdings" panose="05000000000000000000" pitchFamily="2" charset="2"/>
                <a:buChar char="Ø"/>
              </a:pPr>
              <a:r>
                <a:rPr lang="en-US" altLang="zh-CN" sz="2400"/>
                <a:t>Synchronize vs </a:t>
              </a:r>
              <a:r>
                <a:rPr lang="en-US" altLang="zh-CN" sz="2400" b="1" err="1"/>
                <a:t>Asynchronise</a:t>
              </a:r>
              <a:endParaRPr lang="en-US" altLang="zh-CN" sz="1600" b="1"/>
            </a:p>
          </p:txBody>
        </p:sp>
      </p:grpSp>
      <p:grpSp>
        <p:nvGrpSpPr>
          <p:cNvPr id="119" name="Group 118">
            <a:extLst>
              <a:ext uri="{FF2B5EF4-FFF2-40B4-BE49-F238E27FC236}">
                <a16:creationId xmlns:a16="http://schemas.microsoft.com/office/drawing/2014/main" id="{9CEAA01C-6C8C-49D1-9B94-D4576C1C9543}"/>
              </a:ext>
            </a:extLst>
          </p:cNvPr>
          <p:cNvGrpSpPr/>
          <p:nvPr/>
        </p:nvGrpSpPr>
        <p:grpSpPr>
          <a:xfrm>
            <a:off x="208859" y="4345756"/>
            <a:ext cx="4310218" cy="2133572"/>
            <a:chOff x="208859" y="4117160"/>
            <a:chExt cx="4310218" cy="2133572"/>
          </a:xfrm>
        </p:grpSpPr>
        <p:grpSp>
          <p:nvGrpSpPr>
            <p:cNvPr id="64" name="Group 63">
              <a:extLst>
                <a:ext uri="{FF2B5EF4-FFF2-40B4-BE49-F238E27FC236}">
                  <a16:creationId xmlns:a16="http://schemas.microsoft.com/office/drawing/2014/main" id="{942535C3-172B-4E90-A137-1EFE788DAD66}"/>
                </a:ext>
              </a:extLst>
            </p:cNvPr>
            <p:cNvGrpSpPr/>
            <p:nvPr/>
          </p:nvGrpSpPr>
          <p:grpSpPr>
            <a:xfrm>
              <a:off x="208859" y="4117160"/>
              <a:ext cx="4310218" cy="2133572"/>
              <a:chOff x="208859" y="4117160"/>
              <a:chExt cx="4310218" cy="2133572"/>
            </a:xfrm>
          </p:grpSpPr>
          <p:sp>
            <p:nvSpPr>
              <p:cNvPr id="11" name="Rectangle: Rounded Corners 10">
                <a:extLst>
                  <a:ext uri="{FF2B5EF4-FFF2-40B4-BE49-F238E27FC236}">
                    <a16:creationId xmlns:a16="http://schemas.microsoft.com/office/drawing/2014/main" id="{B2DBCE15-E17E-41D9-B8EF-D56F32EB1DBF}"/>
                  </a:ext>
                </a:extLst>
              </p:cNvPr>
              <p:cNvSpPr/>
              <p:nvPr/>
            </p:nvSpPr>
            <p:spPr>
              <a:xfrm>
                <a:off x="1693089" y="5215854"/>
                <a:ext cx="685800" cy="488226"/>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Data Slice</a:t>
                </a:r>
              </a:p>
            </p:txBody>
          </p:sp>
          <p:cxnSp>
            <p:nvCxnSpPr>
              <p:cNvPr id="15" name="Straight Connector 14">
                <a:extLst>
                  <a:ext uri="{FF2B5EF4-FFF2-40B4-BE49-F238E27FC236}">
                    <a16:creationId xmlns:a16="http://schemas.microsoft.com/office/drawing/2014/main" id="{BB3DD148-BECD-46FC-95D9-F6422D5652C5}"/>
                  </a:ext>
                </a:extLst>
              </p:cNvPr>
              <p:cNvCxnSpPr>
                <a:cxnSpLocks/>
              </p:cNvCxnSpPr>
              <p:nvPr/>
            </p:nvCxnSpPr>
            <p:spPr>
              <a:xfrm>
                <a:off x="2643566" y="4542456"/>
                <a:ext cx="0" cy="13257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A0EF25E-5AD4-475F-96A9-80AF9D115FCA}"/>
                  </a:ext>
                </a:extLst>
              </p:cNvPr>
              <p:cNvSpPr/>
              <p:nvPr/>
            </p:nvSpPr>
            <p:spPr>
              <a:xfrm>
                <a:off x="2783806" y="4580556"/>
                <a:ext cx="1714500" cy="118474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2" name="TextBox 21">
                <a:extLst>
                  <a:ext uri="{FF2B5EF4-FFF2-40B4-BE49-F238E27FC236}">
                    <a16:creationId xmlns:a16="http://schemas.microsoft.com/office/drawing/2014/main" id="{BCCC375E-FB0A-481F-A6A6-C9C98F65D30D}"/>
                  </a:ext>
                </a:extLst>
              </p:cNvPr>
              <p:cNvSpPr txBox="1"/>
              <p:nvPr/>
            </p:nvSpPr>
            <p:spPr>
              <a:xfrm>
                <a:off x="3655477" y="4576806"/>
                <a:ext cx="863600" cy="369332"/>
              </a:xfrm>
              <a:prstGeom prst="rect">
                <a:avLst/>
              </a:prstGeom>
              <a:noFill/>
            </p:spPr>
            <p:txBody>
              <a:bodyPr wrap="square" rtlCol="0">
                <a:spAutoFit/>
              </a:bodyPr>
              <a:lstStyle/>
              <a:p>
                <a:pPr algn="ctr"/>
                <a:r>
                  <a:rPr lang="en-US" b="1"/>
                  <a:t>kernel</a:t>
                </a:r>
              </a:p>
            </p:txBody>
          </p:sp>
          <p:sp>
            <p:nvSpPr>
              <p:cNvPr id="23" name="TextBox 22">
                <a:extLst>
                  <a:ext uri="{FF2B5EF4-FFF2-40B4-BE49-F238E27FC236}">
                    <a16:creationId xmlns:a16="http://schemas.microsoft.com/office/drawing/2014/main" id="{EDE2F94D-B2C0-4E7D-ABDE-394DA99AC607}"/>
                  </a:ext>
                </a:extLst>
              </p:cNvPr>
              <p:cNvSpPr txBox="1"/>
              <p:nvPr/>
            </p:nvSpPr>
            <p:spPr>
              <a:xfrm>
                <a:off x="2098562" y="4117160"/>
                <a:ext cx="1155428" cy="369332"/>
              </a:xfrm>
              <a:prstGeom prst="rect">
                <a:avLst/>
              </a:prstGeom>
              <a:noFill/>
            </p:spPr>
            <p:txBody>
              <a:bodyPr wrap="square" rtlCol="0">
                <a:spAutoFit/>
              </a:bodyPr>
              <a:lstStyle/>
              <a:p>
                <a:pPr algn="ctr"/>
                <a:r>
                  <a:rPr lang="en-US" b="1"/>
                  <a:t>IO device</a:t>
                </a:r>
              </a:p>
            </p:txBody>
          </p:sp>
          <p:sp>
            <p:nvSpPr>
              <p:cNvPr id="27" name="Rectangle: Rounded Corners 26">
                <a:extLst>
                  <a:ext uri="{FF2B5EF4-FFF2-40B4-BE49-F238E27FC236}">
                    <a16:creationId xmlns:a16="http://schemas.microsoft.com/office/drawing/2014/main" id="{03D71CF3-7D1A-48C4-A133-58302E2B6B17}"/>
                  </a:ext>
                </a:extLst>
              </p:cNvPr>
              <p:cNvSpPr/>
              <p:nvPr/>
            </p:nvSpPr>
            <p:spPr>
              <a:xfrm>
                <a:off x="208859" y="4949888"/>
                <a:ext cx="977895" cy="598952"/>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solidFill>
                      <a:schemeClr val="bg1"/>
                    </a:solidFill>
                  </a:rPr>
                  <a:t>Data Source</a:t>
                </a:r>
                <a:endParaRPr lang="en-US">
                  <a:solidFill>
                    <a:schemeClr val="bg1"/>
                  </a:solidFill>
                </a:endParaRPr>
              </a:p>
            </p:txBody>
          </p:sp>
          <p:cxnSp>
            <p:nvCxnSpPr>
              <p:cNvPr id="31" name="Straight Arrow Connector 30">
                <a:extLst>
                  <a:ext uri="{FF2B5EF4-FFF2-40B4-BE49-F238E27FC236}">
                    <a16:creationId xmlns:a16="http://schemas.microsoft.com/office/drawing/2014/main" id="{397283AE-0DCB-42EE-962C-7DDC88BBC2B8}"/>
                  </a:ext>
                </a:extLst>
              </p:cNvPr>
              <p:cNvCxnSpPr>
                <a:cxnSpLocks/>
              </p:cNvCxnSpPr>
              <p:nvPr/>
            </p:nvCxnSpPr>
            <p:spPr>
              <a:xfrm flipH="1" flipV="1">
                <a:off x="2882901" y="4765222"/>
                <a:ext cx="656514" cy="384364"/>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8616B693-518C-4F8B-8022-6B6556EAF9F4}"/>
                  </a:ext>
                </a:extLst>
              </p:cNvPr>
              <p:cNvCxnSpPr>
                <a:cxnSpLocks/>
              </p:cNvCxnSpPr>
              <p:nvPr/>
            </p:nvCxnSpPr>
            <p:spPr>
              <a:xfrm flipH="1">
                <a:off x="1270026" y="4765222"/>
                <a:ext cx="1245977" cy="407707"/>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a:extLst>
                  <a:ext uri="{FF2B5EF4-FFF2-40B4-BE49-F238E27FC236}">
                    <a16:creationId xmlns:a16="http://schemas.microsoft.com/office/drawing/2014/main" id="{F5D506BA-4EF6-4EFC-860C-7138DDEDEED8}"/>
                  </a:ext>
                </a:extLst>
              </p:cNvPr>
              <p:cNvCxnSpPr>
                <a:cxnSpLocks/>
              </p:cNvCxnSpPr>
              <p:nvPr/>
            </p:nvCxnSpPr>
            <p:spPr>
              <a:xfrm>
                <a:off x="1292173" y="5330659"/>
                <a:ext cx="1201644" cy="170814"/>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47" name="TextBox 46">
                <a:extLst>
                  <a:ext uri="{FF2B5EF4-FFF2-40B4-BE49-F238E27FC236}">
                    <a16:creationId xmlns:a16="http://schemas.microsoft.com/office/drawing/2014/main" id="{74D6F9DA-4F66-449F-B63A-BA27B0E8E880}"/>
                  </a:ext>
                </a:extLst>
              </p:cNvPr>
              <p:cNvSpPr txBox="1"/>
              <p:nvPr/>
            </p:nvSpPr>
            <p:spPr>
              <a:xfrm>
                <a:off x="1337446" y="5881400"/>
                <a:ext cx="1155428" cy="369332"/>
              </a:xfrm>
              <a:prstGeom prst="rect">
                <a:avLst/>
              </a:prstGeom>
              <a:noFill/>
            </p:spPr>
            <p:txBody>
              <a:bodyPr wrap="square" rtlCol="0">
                <a:spAutoFit/>
              </a:bodyPr>
              <a:lstStyle/>
              <a:p>
                <a:pPr algn="ctr"/>
                <a:r>
                  <a:rPr lang="en-US" b="1"/>
                  <a:t>IO Time</a:t>
                </a:r>
              </a:p>
            </p:txBody>
          </p:sp>
          <p:sp>
            <p:nvSpPr>
              <p:cNvPr id="48" name="Rectangle: Rounded Corners 47">
                <a:extLst>
                  <a:ext uri="{FF2B5EF4-FFF2-40B4-BE49-F238E27FC236}">
                    <a16:creationId xmlns:a16="http://schemas.microsoft.com/office/drawing/2014/main" id="{9748023D-C27D-4608-A17D-A80ACEC5D20D}"/>
                  </a:ext>
                </a:extLst>
              </p:cNvPr>
              <p:cNvSpPr/>
              <p:nvPr/>
            </p:nvSpPr>
            <p:spPr>
              <a:xfrm>
                <a:off x="3629938" y="5149586"/>
                <a:ext cx="809839" cy="544847"/>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a:solidFill>
                      <a:schemeClr val="bg1"/>
                    </a:solidFill>
                  </a:rPr>
                  <a:t>user</a:t>
                </a:r>
                <a:endParaRPr lang="en-US" sz="2000" b="1">
                  <a:solidFill>
                    <a:schemeClr val="bg1"/>
                  </a:solidFill>
                </a:endParaRPr>
              </a:p>
            </p:txBody>
          </p:sp>
          <p:cxnSp>
            <p:nvCxnSpPr>
              <p:cNvPr id="50" name="Straight Arrow Connector 49">
                <a:extLst>
                  <a:ext uri="{FF2B5EF4-FFF2-40B4-BE49-F238E27FC236}">
                    <a16:creationId xmlns:a16="http://schemas.microsoft.com/office/drawing/2014/main" id="{2BE3EDF6-BA3A-4FC5-9801-E6050D01D7B5}"/>
                  </a:ext>
                </a:extLst>
              </p:cNvPr>
              <p:cNvCxnSpPr>
                <a:cxnSpLocks/>
              </p:cNvCxnSpPr>
              <p:nvPr/>
            </p:nvCxnSpPr>
            <p:spPr>
              <a:xfrm>
                <a:off x="2847158" y="5485088"/>
                <a:ext cx="692257"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63" name="TextBox 62">
                <a:extLst>
                  <a:ext uri="{FF2B5EF4-FFF2-40B4-BE49-F238E27FC236}">
                    <a16:creationId xmlns:a16="http://schemas.microsoft.com/office/drawing/2014/main" id="{BFEFE2A0-066A-4DFE-A927-A187F90752DB}"/>
                  </a:ext>
                </a:extLst>
              </p:cNvPr>
              <p:cNvSpPr txBox="1"/>
              <p:nvPr/>
            </p:nvSpPr>
            <p:spPr>
              <a:xfrm rot="1896760">
                <a:off x="2850846" y="4671862"/>
                <a:ext cx="946525" cy="307777"/>
              </a:xfrm>
              <a:prstGeom prst="rect">
                <a:avLst/>
              </a:prstGeom>
              <a:noFill/>
            </p:spPr>
            <p:txBody>
              <a:bodyPr wrap="square" rtlCol="0">
                <a:spAutoFit/>
              </a:bodyPr>
              <a:lstStyle/>
              <a:p>
                <a:pPr algn="ctr"/>
                <a:r>
                  <a:rPr lang="en-US" sz="1400" b="1"/>
                  <a:t>request</a:t>
                </a:r>
              </a:p>
            </p:txBody>
          </p:sp>
        </p:grpSp>
        <p:sp>
          <p:nvSpPr>
            <p:cNvPr id="103" name="TextBox 102">
              <a:extLst>
                <a:ext uri="{FF2B5EF4-FFF2-40B4-BE49-F238E27FC236}">
                  <a16:creationId xmlns:a16="http://schemas.microsoft.com/office/drawing/2014/main" id="{324FDC10-D948-4CEF-B296-A7D575C366B7}"/>
                </a:ext>
              </a:extLst>
            </p:cNvPr>
            <p:cNvSpPr txBox="1"/>
            <p:nvPr/>
          </p:nvSpPr>
          <p:spPr>
            <a:xfrm>
              <a:off x="2791561" y="5204875"/>
              <a:ext cx="812209" cy="307777"/>
            </a:xfrm>
            <a:prstGeom prst="rect">
              <a:avLst/>
            </a:prstGeom>
            <a:noFill/>
          </p:spPr>
          <p:txBody>
            <a:bodyPr wrap="square" rtlCol="0">
              <a:spAutoFit/>
            </a:bodyPr>
            <a:lstStyle/>
            <a:p>
              <a:pPr algn="ctr"/>
              <a:r>
                <a:rPr lang="en-US" sz="1400" b="1"/>
                <a:t>slice</a:t>
              </a:r>
            </a:p>
          </p:txBody>
        </p:sp>
      </p:grpSp>
      <p:grpSp>
        <p:nvGrpSpPr>
          <p:cNvPr id="107" name="Group 106">
            <a:extLst>
              <a:ext uri="{FF2B5EF4-FFF2-40B4-BE49-F238E27FC236}">
                <a16:creationId xmlns:a16="http://schemas.microsoft.com/office/drawing/2014/main" id="{008AEC9F-C09E-4EAC-8FB6-BB170B65E027}"/>
              </a:ext>
            </a:extLst>
          </p:cNvPr>
          <p:cNvGrpSpPr/>
          <p:nvPr/>
        </p:nvGrpSpPr>
        <p:grpSpPr>
          <a:xfrm>
            <a:off x="6188693" y="4345756"/>
            <a:ext cx="4310218" cy="2133572"/>
            <a:chOff x="6188693" y="4117160"/>
            <a:chExt cx="4310218" cy="2133572"/>
          </a:xfrm>
        </p:grpSpPr>
        <p:sp>
          <p:nvSpPr>
            <p:cNvPr id="97" name="Rectangle: Rounded Corners 96">
              <a:extLst>
                <a:ext uri="{FF2B5EF4-FFF2-40B4-BE49-F238E27FC236}">
                  <a16:creationId xmlns:a16="http://schemas.microsoft.com/office/drawing/2014/main" id="{C9DB5EE7-C671-42F5-832C-C01E7FB1C93D}"/>
                </a:ext>
              </a:extLst>
            </p:cNvPr>
            <p:cNvSpPr/>
            <p:nvPr/>
          </p:nvSpPr>
          <p:spPr>
            <a:xfrm>
              <a:off x="7849666" y="5565798"/>
              <a:ext cx="473262" cy="258226"/>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slice</a:t>
              </a:r>
              <a:endParaRPr lang="en-US" sz="1400" b="1"/>
            </a:p>
          </p:txBody>
        </p:sp>
        <p:sp>
          <p:nvSpPr>
            <p:cNvPr id="95" name="Rectangle: Rounded Corners 94">
              <a:extLst>
                <a:ext uri="{FF2B5EF4-FFF2-40B4-BE49-F238E27FC236}">
                  <a16:creationId xmlns:a16="http://schemas.microsoft.com/office/drawing/2014/main" id="{6E340A27-2A4E-43E2-88E7-31ED9BD6FD9A}"/>
                </a:ext>
              </a:extLst>
            </p:cNvPr>
            <p:cNvSpPr/>
            <p:nvPr/>
          </p:nvSpPr>
          <p:spPr>
            <a:xfrm>
              <a:off x="7697266" y="5413398"/>
              <a:ext cx="473262" cy="258226"/>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slice</a:t>
              </a:r>
            </a:p>
          </p:txBody>
        </p:sp>
        <p:sp>
          <p:nvSpPr>
            <p:cNvPr id="70" name="Rectangle: Rounded Corners 69">
              <a:extLst>
                <a:ext uri="{FF2B5EF4-FFF2-40B4-BE49-F238E27FC236}">
                  <a16:creationId xmlns:a16="http://schemas.microsoft.com/office/drawing/2014/main" id="{0B183F75-7390-42CD-8E30-2060DE211FB2}"/>
                </a:ext>
              </a:extLst>
            </p:cNvPr>
            <p:cNvSpPr/>
            <p:nvPr/>
          </p:nvSpPr>
          <p:spPr>
            <a:xfrm>
              <a:off x="7544866" y="5260998"/>
              <a:ext cx="473262" cy="258226"/>
            </a:xfrm>
            <a:prstGeom prst="roundRect">
              <a:avLst/>
            </a:prstGeom>
            <a:solidFill>
              <a:srgbClr val="24C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slice</a:t>
              </a:r>
            </a:p>
          </p:txBody>
        </p:sp>
        <p:cxnSp>
          <p:nvCxnSpPr>
            <p:cNvPr id="71" name="Straight Connector 70">
              <a:extLst>
                <a:ext uri="{FF2B5EF4-FFF2-40B4-BE49-F238E27FC236}">
                  <a16:creationId xmlns:a16="http://schemas.microsoft.com/office/drawing/2014/main" id="{593DE24A-BAA0-4E21-BB69-46681169A24B}"/>
                </a:ext>
              </a:extLst>
            </p:cNvPr>
            <p:cNvCxnSpPr>
              <a:cxnSpLocks/>
            </p:cNvCxnSpPr>
            <p:nvPr/>
          </p:nvCxnSpPr>
          <p:spPr>
            <a:xfrm>
              <a:off x="8623400" y="4542456"/>
              <a:ext cx="0" cy="13257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6954F531-55C1-4396-A3FE-192A65576808}"/>
                </a:ext>
              </a:extLst>
            </p:cNvPr>
            <p:cNvSpPr/>
            <p:nvPr/>
          </p:nvSpPr>
          <p:spPr>
            <a:xfrm>
              <a:off x="8763640" y="4580556"/>
              <a:ext cx="1714500" cy="118474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3" name="TextBox 72">
              <a:extLst>
                <a:ext uri="{FF2B5EF4-FFF2-40B4-BE49-F238E27FC236}">
                  <a16:creationId xmlns:a16="http://schemas.microsoft.com/office/drawing/2014/main" id="{7FE51289-E31D-4155-91C4-7D963221BEEC}"/>
                </a:ext>
              </a:extLst>
            </p:cNvPr>
            <p:cNvSpPr txBox="1"/>
            <p:nvPr/>
          </p:nvSpPr>
          <p:spPr>
            <a:xfrm>
              <a:off x="9635311" y="4576806"/>
              <a:ext cx="863600" cy="369332"/>
            </a:xfrm>
            <a:prstGeom prst="rect">
              <a:avLst/>
            </a:prstGeom>
            <a:noFill/>
          </p:spPr>
          <p:txBody>
            <a:bodyPr wrap="square" rtlCol="0">
              <a:spAutoFit/>
            </a:bodyPr>
            <a:lstStyle/>
            <a:p>
              <a:pPr algn="ctr"/>
              <a:r>
                <a:rPr lang="en-US" b="1"/>
                <a:t>kernel</a:t>
              </a:r>
            </a:p>
          </p:txBody>
        </p:sp>
        <p:sp>
          <p:nvSpPr>
            <p:cNvPr id="74" name="TextBox 73">
              <a:extLst>
                <a:ext uri="{FF2B5EF4-FFF2-40B4-BE49-F238E27FC236}">
                  <a16:creationId xmlns:a16="http://schemas.microsoft.com/office/drawing/2014/main" id="{C112BE60-47A0-473D-A231-FBFB8D0F733E}"/>
                </a:ext>
              </a:extLst>
            </p:cNvPr>
            <p:cNvSpPr txBox="1"/>
            <p:nvPr/>
          </p:nvSpPr>
          <p:spPr>
            <a:xfrm>
              <a:off x="8078396" y="4117160"/>
              <a:ext cx="1155428" cy="369332"/>
            </a:xfrm>
            <a:prstGeom prst="rect">
              <a:avLst/>
            </a:prstGeom>
            <a:noFill/>
          </p:spPr>
          <p:txBody>
            <a:bodyPr wrap="square" rtlCol="0">
              <a:spAutoFit/>
            </a:bodyPr>
            <a:lstStyle/>
            <a:p>
              <a:pPr algn="ctr"/>
              <a:r>
                <a:rPr lang="en-US" b="1"/>
                <a:t>IO device</a:t>
              </a:r>
            </a:p>
          </p:txBody>
        </p:sp>
        <p:sp>
          <p:nvSpPr>
            <p:cNvPr id="75" name="Rectangle: Rounded Corners 74">
              <a:extLst>
                <a:ext uri="{FF2B5EF4-FFF2-40B4-BE49-F238E27FC236}">
                  <a16:creationId xmlns:a16="http://schemas.microsoft.com/office/drawing/2014/main" id="{BDC42F02-77AA-42A2-B74D-4F5E0BAF97A2}"/>
                </a:ext>
              </a:extLst>
            </p:cNvPr>
            <p:cNvSpPr/>
            <p:nvPr/>
          </p:nvSpPr>
          <p:spPr>
            <a:xfrm>
              <a:off x="6188693" y="4949888"/>
              <a:ext cx="977895" cy="598952"/>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solidFill>
                    <a:schemeClr val="bg1"/>
                  </a:solidFill>
                </a:rPr>
                <a:t>Data Source</a:t>
              </a:r>
              <a:endParaRPr lang="en-US">
                <a:solidFill>
                  <a:schemeClr val="bg1"/>
                </a:solidFill>
              </a:endParaRPr>
            </a:p>
          </p:txBody>
        </p:sp>
        <p:cxnSp>
          <p:nvCxnSpPr>
            <p:cNvPr id="77" name="Straight Arrow Connector 76">
              <a:extLst>
                <a:ext uri="{FF2B5EF4-FFF2-40B4-BE49-F238E27FC236}">
                  <a16:creationId xmlns:a16="http://schemas.microsoft.com/office/drawing/2014/main" id="{78F660AD-CA86-40F9-8F90-139CA579D283}"/>
                </a:ext>
              </a:extLst>
            </p:cNvPr>
            <p:cNvCxnSpPr>
              <a:cxnSpLocks/>
            </p:cNvCxnSpPr>
            <p:nvPr/>
          </p:nvCxnSpPr>
          <p:spPr>
            <a:xfrm flipH="1">
              <a:off x="7249860" y="4765222"/>
              <a:ext cx="1245977" cy="407707"/>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78" name="Straight Arrow Connector 77">
              <a:extLst>
                <a:ext uri="{FF2B5EF4-FFF2-40B4-BE49-F238E27FC236}">
                  <a16:creationId xmlns:a16="http://schemas.microsoft.com/office/drawing/2014/main" id="{74CCE7B8-64BB-466F-96EE-655E5083CD68}"/>
                </a:ext>
              </a:extLst>
            </p:cNvPr>
            <p:cNvCxnSpPr>
              <a:cxnSpLocks/>
            </p:cNvCxnSpPr>
            <p:nvPr/>
          </p:nvCxnSpPr>
          <p:spPr>
            <a:xfrm>
              <a:off x="7272007" y="5330659"/>
              <a:ext cx="1201644" cy="170814"/>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79" name="TextBox 78">
              <a:extLst>
                <a:ext uri="{FF2B5EF4-FFF2-40B4-BE49-F238E27FC236}">
                  <a16:creationId xmlns:a16="http://schemas.microsoft.com/office/drawing/2014/main" id="{CF0480AE-729A-4301-A39F-D5622DE9B824}"/>
                </a:ext>
              </a:extLst>
            </p:cNvPr>
            <p:cNvSpPr txBox="1"/>
            <p:nvPr/>
          </p:nvSpPr>
          <p:spPr>
            <a:xfrm>
              <a:off x="7317280" y="5881400"/>
              <a:ext cx="1155428" cy="369332"/>
            </a:xfrm>
            <a:prstGeom prst="rect">
              <a:avLst/>
            </a:prstGeom>
            <a:noFill/>
          </p:spPr>
          <p:txBody>
            <a:bodyPr wrap="square" rtlCol="0">
              <a:spAutoFit/>
            </a:bodyPr>
            <a:lstStyle/>
            <a:p>
              <a:pPr algn="ctr"/>
              <a:r>
                <a:rPr lang="en-US" b="1"/>
                <a:t>IO Time</a:t>
              </a:r>
            </a:p>
          </p:txBody>
        </p:sp>
        <p:sp>
          <p:nvSpPr>
            <p:cNvPr id="80" name="Rectangle: Rounded Corners 79">
              <a:extLst>
                <a:ext uri="{FF2B5EF4-FFF2-40B4-BE49-F238E27FC236}">
                  <a16:creationId xmlns:a16="http://schemas.microsoft.com/office/drawing/2014/main" id="{5989E8DA-4B7F-4118-8081-8FA144F494CB}"/>
                </a:ext>
              </a:extLst>
            </p:cNvPr>
            <p:cNvSpPr/>
            <p:nvPr/>
          </p:nvSpPr>
          <p:spPr>
            <a:xfrm>
              <a:off x="9609772" y="5149586"/>
              <a:ext cx="809839" cy="544847"/>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a:solidFill>
                    <a:schemeClr val="bg1"/>
                  </a:solidFill>
                </a:rPr>
                <a:t>user</a:t>
              </a:r>
              <a:endParaRPr lang="en-US" sz="2000" b="1">
                <a:solidFill>
                  <a:schemeClr val="bg1"/>
                </a:solidFill>
              </a:endParaRPr>
            </a:p>
          </p:txBody>
        </p:sp>
        <p:cxnSp>
          <p:nvCxnSpPr>
            <p:cNvPr id="81" name="Straight Arrow Connector 80">
              <a:extLst>
                <a:ext uri="{FF2B5EF4-FFF2-40B4-BE49-F238E27FC236}">
                  <a16:creationId xmlns:a16="http://schemas.microsoft.com/office/drawing/2014/main" id="{B9030C1C-16E4-4DB7-B4AB-F848C1642188}"/>
                </a:ext>
              </a:extLst>
            </p:cNvPr>
            <p:cNvCxnSpPr>
              <a:cxnSpLocks/>
            </p:cNvCxnSpPr>
            <p:nvPr/>
          </p:nvCxnSpPr>
          <p:spPr>
            <a:xfrm>
              <a:off x="8826992" y="5485088"/>
              <a:ext cx="692257"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grpSp>
          <p:nvGrpSpPr>
            <p:cNvPr id="90" name="Group 89">
              <a:extLst>
                <a:ext uri="{FF2B5EF4-FFF2-40B4-BE49-F238E27FC236}">
                  <a16:creationId xmlns:a16="http://schemas.microsoft.com/office/drawing/2014/main" id="{73359AD4-5339-454B-84F9-0CF1C4F30332}"/>
                </a:ext>
              </a:extLst>
            </p:cNvPr>
            <p:cNvGrpSpPr/>
            <p:nvPr/>
          </p:nvGrpSpPr>
          <p:grpSpPr>
            <a:xfrm>
              <a:off x="8854475" y="4523701"/>
              <a:ext cx="946525" cy="652603"/>
              <a:chOff x="8831033" y="4652008"/>
              <a:chExt cx="946525" cy="652603"/>
            </a:xfrm>
          </p:grpSpPr>
          <p:cxnSp>
            <p:nvCxnSpPr>
              <p:cNvPr id="76" name="Straight Arrow Connector 75">
                <a:extLst>
                  <a:ext uri="{FF2B5EF4-FFF2-40B4-BE49-F238E27FC236}">
                    <a16:creationId xmlns:a16="http://schemas.microsoft.com/office/drawing/2014/main" id="{86EDD90B-B923-4243-AB8D-952AD8822C9C}"/>
                  </a:ext>
                </a:extLst>
              </p:cNvPr>
              <p:cNvCxnSpPr>
                <a:cxnSpLocks/>
              </p:cNvCxnSpPr>
              <p:nvPr/>
            </p:nvCxnSpPr>
            <p:spPr>
              <a:xfrm flipH="1" flipV="1">
                <a:off x="8862735" y="4765222"/>
                <a:ext cx="656514" cy="384364"/>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82" name="TextBox 81">
                <a:extLst>
                  <a:ext uri="{FF2B5EF4-FFF2-40B4-BE49-F238E27FC236}">
                    <a16:creationId xmlns:a16="http://schemas.microsoft.com/office/drawing/2014/main" id="{7000C45D-814F-47A2-8034-C7AC7B4B3B43}"/>
                  </a:ext>
                </a:extLst>
              </p:cNvPr>
              <p:cNvSpPr txBox="1"/>
              <p:nvPr/>
            </p:nvSpPr>
            <p:spPr>
              <a:xfrm rot="1896760">
                <a:off x="8831033" y="4652008"/>
                <a:ext cx="946525" cy="307777"/>
              </a:xfrm>
              <a:prstGeom prst="rect">
                <a:avLst/>
              </a:prstGeom>
              <a:noFill/>
            </p:spPr>
            <p:txBody>
              <a:bodyPr wrap="square" rtlCol="0">
                <a:spAutoFit/>
              </a:bodyPr>
              <a:lstStyle/>
              <a:p>
                <a:pPr algn="ctr"/>
                <a:r>
                  <a:rPr lang="en-US" sz="1400" b="1"/>
                  <a:t>requests</a:t>
                </a:r>
              </a:p>
            </p:txBody>
          </p:sp>
          <p:cxnSp>
            <p:nvCxnSpPr>
              <p:cNvPr id="65" name="Straight Arrow Connector 64">
                <a:extLst>
                  <a:ext uri="{FF2B5EF4-FFF2-40B4-BE49-F238E27FC236}">
                    <a16:creationId xmlns:a16="http://schemas.microsoft.com/office/drawing/2014/main" id="{B610DED7-3CB1-4198-8371-C61AEAB80BCB}"/>
                  </a:ext>
                </a:extLst>
              </p:cNvPr>
              <p:cNvCxnSpPr>
                <a:cxnSpLocks/>
              </p:cNvCxnSpPr>
              <p:nvPr/>
            </p:nvCxnSpPr>
            <p:spPr>
              <a:xfrm flipH="1" flipV="1">
                <a:off x="8848134" y="4842898"/>
                <a:ext cx="656514" cy="384364"/>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67" name="Straight Arrow Connector 66">
                <a:extLst>
                  <a:ext uri="{FF2B5EF4-FFF2-40B4-BE49-F238E27FC236}">
                    <a16:creationId xmlns:a16="http://schemas.microsoft.com/office/drawing/2014/main" id="{02808F87-833F-4DA2-8EA4-41E4F0B5FFC6}"/>
                  </a:ext>
                </a:extLst>
              </p:cNvPr>
              <p:cNvCxnSpPr>
                <a:cxnSpLocks/>
              </p:cNvCxnSpPr>
              <p:nvPr/>
            </p:nvCxnSpPr>
            <p:spPr>
              <a:xfrm flipH="1" flipV="1">
                <a:off x="8833533" y="4920247"/>
                <a:ext cx="656514" cy="384364"/>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grpSp>
        <p:cxnSp>
          <p:nvCxnSpPr>
            <p:cNvPr id="84" name="Straight Arrow Connector 83">
              <a:extLst>
                <a:ext uri="{FF2B5EF4-FFF2-40B4-BE49-F238E27FC236}">
                  <a16:creationId xmlns:a16="http://schemas.microsoft.com/office/drawing/2014/main" id="{916DEE9C-270C-46E7-9AF3-2E3A1F086AEB}"/>
                </a:ext>
              </a:extLst>
            </p:cNvPr>
            <p:cNvCxnSpPr>
              <a:cxnSpLocks/>
            </p:cNvCxnSpPr>
            <p:nvPr/>
          </p:nvCxnSpPr>
          <p:spPr>
            <a:xfrm flipH="1">
              <a:off x="7237184" y="4689079"/>
              <a:ext cx="1245977" cy="407707"/>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86" name="Straight Arrow Connector 85">
              <a:extLst>
                <a:ext uri="{FF2B5EF4-FFF2-40B4-BE49-F238E27FC236}">
                  <a16:creationId xmlns:a16="http://schemas.microsoft.com/office/drawing/2014/main" id="{817FF359-21FA-437D-89D9-0B22EA712C69}"/>
                </a:ext>
              </a:extLst>
            </p:cNvPr>
            <p:cNvCxnSpPr>
              <a:cxnSpLocks/>
            </p:cNvCxnSpPr>
            <p:nvPr/>
          </p:nvCxnSpPr>
          <p:spPr>
            <a:xfrm flipH="1">
              <a:off x="7249860" y="4601010"/>
              <a:ext cx="1245977" cy="407707"/>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92" name="Straight Arrow Connector 91">
              <a:extLst>
                <a:ext uri="{FF2B5EF4-FFF2-40B4-BE49-F238E27FC236}">
                  <a16:creationId xmlns:a16="http://schemas.microsoft.com/office/drawing/2014/main" id="{95B872CB-C95A-429A-A894-9C8BD1448A09}"/>
                </a:ext>
              </a:extLst>
            </p:cNvPr>
            <p:cNvCxnSpPr>
              <a:cxnSpLocks/>
            </p:cNvCxnSpPr>
            <p:nvPr/>
          </p:nvCxnSpPr>
          <p:spPr>
            <a:xfrm>
              <a:off x="7282863" y="5416066"/>
              <a:ext cx="1201644" cy="170814"/>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94" name="Straight Arrow Connector 93">
              <a:extLst>
                <a:ext uri="{FF2B5EF4-FFF2-40B4-BE49-F238E27FC236}">
                  <a16:creationId xmlns:a16="http://schemas.microsoft.com/office/drawing/2014/main" id="{F8C399A9-7D6E-466D-B7EB-5E9CB311AD84}"/>
                </a:ext>
              </a:extLst>
            </p:cNvPr>
            <p:cNvCxnSpPr>
              <a:cxnSpLocks/>
            </p:cNvCxnSpPr>
            <p:nvPr/>
          </p:nvCxnSpPr>
          <p:spPr>
            <a:xfrm>
              <a:off x="7284593" y="5507979"/>
              <a:ext cx="1201644" cy="170814"/>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99" name="Straight Arrow Connector 98">
              <a:extLst>
                <a:ext uri="{FF2B5EF4-FFF2-40B4-BE49-F238E27FC236}">
                  <a16:creationId xmlns:a16="http://schemas.microsoft.com/office/drawing/2014/main" id="{AE76E34C-CA0A-4585-B884-8FA95A4F493E}"/>
                </a:ext>
              </a:extLst>
            </p:cNvPr>
            <p:cNvCxnSpPr>
              <a:cxnSpLocks/>
            </p:cNvCxnSpPr>
            <p:nvPr/>
          </p:nvCxnSpPr>
          <p:spPr>
            <a:xfrm>
              <a:off x="8826992" y="5560228"/>
              <a:ext cx="692257"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101" name="Straight Arrow Connector 100">
              <a:extLst>
                <a:ext uri="{FF2B5EF4-FFF2-40B4-BE49-F238E27FC236}">
                  <a16:creationId xmlns:a16="http://schemas.microsoft.com/office/drawing/2014/main" id="{B61B0A07-884C-4F43-8D6B-BDF034312C50}"/>
                </a:ext>
              </a:extLst>
            </p:cNvPr>
            <p:cNvCxnSpPr>
              <a:cxnSpLocks/>
            </p:cNvCxnSpPr>
            <p:nvPr/>
          </p:nvCxnSpPr>
          <p:spPr>
            <a:xfrm>
              <a:off x="8833932" y="5657612"/>
              <a:ext cx="692257"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105" name="TextBox 104">
              <a:extLst>
                <a:ext uri="{FF2B5EF4-FFF2-40B4-BE49-F238E27FC236}">
                  <a16:creationId xmlns:a16="http://schemas.microsoft.com/office/drawing/2014/main" id="{E2CD547E-9D3A-4F53-86C9-1B80EADB071C}"/>
                </a:ext>
              </a:extLst>
            </p:cNvPr>
            <p:cNvSpPr txBox="1"/>
            <p:nvPr/>
          </p:nvSpPr>
          <p:spPr>
            <a:xfrm>
              <a:off x="8735332" y="5203759"/>
              <a:ext cx="812209" cy="307777"/>
            </a:xfrm>
            <a:prstGeom prst="rect">
              <a:avLst/>
            </a:prstGeom>
            <a:noFill/>
          </p:spPr>
          <p:txBody>
            <a:bodyPr wrap="square" rtlCol="0">
              <a:spAutoFit/>
            </a:bodyPr>
            <a:lstStyle/>
            <a:p>
              <a:pPr algn="ctr"/>
              <a:r>
                <a:rPr lang="en-US" sz="1400" b="1"/>
                <a:t>slices</a:t>
              </a:r>
            </a:p>
          </p:txBody>
        </p:sp>
      </p:grpSp>
      <p:sp>
        <p:nvSpPr>
          <p:cNvPr id="109" name="TextBox 108">
            <a:extLst>
              <a:ext uri="{FF2B5EF4-FFF2-40B4-BE49-F238E27FC236}">
                <a16:creationId xmlns:a16="http://schemas.microsoft.com/office/drawing/2014/main" id="{105C7171-D0B2-47D4-8C97-36E12AEC0413}"/>
              </a:ext>
            </a:extLst>
          </p:cNvPr>
          <p:cNvSpPr txBox="1"/>
          <p:nvPr/>
        </p:nvSpPr>
        <p:spPr>
          <a:xfrm>
            <a:off x="4885993" y="5275441"/>
            <a:ext cx="863600" cy="369332"/>
          </a:xfrm>
          <a:prstGeom prst="rect">
            <a:avLst/>
          </a:prstGeom>
          <a:noFill/>
        </p:spPr>
        <p:txBody>
          <a:bodyPr wrap="square" rtlCol="0">
            <a:spAutoFit/>
          </a:bodyPr>
          <a:lstStyle/>
          <a:p>
            <a:pPr algn="ctr"/>
            <a:r>
              <a:rPr lang="en-US" b="1"/>
              <a:t>VS</a:t>
            </a:r>
          </a:p>
        </p:txBody>
      </p:sp>
      <p:sp>
        <p:nvSpPr>
          <p:cNvPr id="111" name="TextBox 110">
            <a:extLst>
              <a:ext uri="{FF2B5EF4-FFF2-40B4-BE49-F238E27FC236}">
                <a16:creationId xmlns:a16="http://schemas.microsoft.com/office/drawing/2014/main" id="{21E20E2F-9CB0-4553-AA82-9D741EC77AE6}"/>
              </a:ext>
            </a:extLst>
          </p:cNvPr>
          <p:cNvSpPr txBox="1"/>
          <p:nvPr/>
        </p:nvSpPr>
        <p:spPr>
          <a:xfrm>
            <a:off x="2211766" y="6476699"/>
            <a:ext cx="863600" cy="400110"/>
          </a:xfrm>
          <a:prstGeom prst="rect">
            <a:avLst/>
          </a:prstGeom>
          <a:noFill/>
        </p:spPr>
        <p:txBody>
          <a:bodyPr wrap="square" rtlCol="0">
            <a:spAutoFit/>
          </a:bodyPr>
          <a:lstStyle/>
          <a:p>
            <a:pPr algn="ctr"/>
            <a:r>
              <a:rPr lang="en-US" sz="2000" b="1"/>
              <a:t>Serial</a:t>
            </a:r>
          </a:p>
        </p:txBody>
      </p:sp>
      <p:sp>
        <p:nvSpPr>
          <p:cNvPr id="116" name="TextBox 115">
            <a:extLst>
              <a:ext uri="{FF2B5EF4-FFF2-40B4-BE49-F238E27FC236}">
                <a16:creationId xmlns:a16="http://schemas.microsoft.com/office/drawing/2014/main" id="{FA65E407-4A57-42A2-9B36-C670FEF85503}"/>
              </a:ext>
            </a:extLst>
          </p:cNvPr>
          <p:cNvSpPr txBox="1"/>
          <p:nvPr/>
        </p:nvSpPr>
        <p:spPr>
          <a:xfrm>
            <a:off x="8183230" y="6457399"/>
            <a:ext cx="1050594" cy="400110"/>
          </a:xfrm>
          <a:prstGeom prst="rect">
            <a:avLst/>
          </a:prstGeom>
          <a:noFill/>
        </p:spPr>
        <p:txBody>
          <a:bodyPr wrap="square" rtlCol="0">
            <a:spAutoFit/>
          </a:bodyPr>
          <a:lstStyle/>
          <a:p>
            <a:pPr algn="ctr"/>
            <a:r>
              <a:rPr lang="en-US" sz="2000" b="1"/>
              <a:t>Parallel</a:t>
            </a:r>
          </a:p>
        </p:txBody>
      </p:sp>
      <p:grpSp>
        <p:nvGrpSpPr>
          <p:cNvPr id="132" name="Group 131">
            <a:extLst>
              <a:ext uri="{FF2B5EF4-FFF2-40B4-BE49-F238E27FC236}">
                <a16:creationId xmlns:a16="http://schemas.microsoft.com/office/drawing/2014/main" id="{A6CDBEC9-2B11-498B-95FF-E4B4FB959634}"/>
              </a:ext>
            </a:extLst>
          </p:cNvPr>
          <p:cNvGrpSpPr/>
          <p:nvPr/>
        </p:nvGrpSpPr>
        <p:grpSpPr>
          <a:xfrm>
            <a:off x="2625583" y="3827890"/>
            <a:ext cx="7927290" cy="467398"/>
            <a:chOff x="2657443" y="3350609"/>
            <a:chExt cx="7927290" cy="467398"/>
          </a:xfrm>
        </p:grpSpPr>
        <p:grpSp>
          <p:nvGrpSpPr>
            <p:cNvPr id="129" name="Group 128">
              <a:extLst>
                <a:ext uri="{FF2B5EF4-FFF2-40B4-BE49-F238E27FC236}">
                  <a16:creationId xmlns:a16="http://schemas.microsoft.com/office/drawing/2014/main" id="{99972103-6BC4-41A4-860D-2C5186DE9C26}"/>
                </a:ext>
              </a:extLst>
            </p:cNvPr>
            <p:cNvGrpSpPr/>
            <p:nvPr/>
          </p:nvGrpSpPr>
          <p:grpSpPr>
            <a:xfrm>
              <a:off x="7083131" y="3389816"/>
              <a:ext cx="3501602" cy="387232"/>
              <a:chOff x="7400988" y="2425677"/>
              <a:chExt cx="3501602" cy="387232"/>
            </a:xfrm>
          </p:grpSpPr>
          <p:sp>
            <p:nvSpPr>
              <p:cNvPr id="121" name="Rectangle: Rounded Corners 120">
                <a:extLst>
                  <a:ext uri="{FF2B5EF4-FFF2-40B4-BE49-F238E27FC236}">
                    <a16:creationId xmlns:a16="http://schemas.microsoft.com/office/drawing/2014/main" id="{1D1BF4DC-47FE-4B41-BDA9-9BF71204D9B1}"/>
                  </a:ext>
                </a:extLst>
              </p:cNvPr>
              <p:cNvSpPr/>
              <p:nvPr/>
            </p:nvSpPr>
            <p:spPr>
              <a:xfrm>
                <a:off x="7400988" y="2425677"/>
                <a:ext cx="887455" cy="38200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Reader</a:t>
                </a:r>
              </a:p>
            </p:txBody>
          </p:sp>
          <p:sp>
            <p:nvSpPr>
              <p:cNvPr id="123" name="Rectangle: Rounded Corners 122">
                <a:extLst>
                  <a:ext uri="{FF2B5EF4-FFF2-40B4-BE49-F238E27FC236}">
                    <a16:creationId xmlns:a16="http://schemas.microsoft.com/office/drawing/2014/main" id="{C7130542-81AE-4E4A-ADD1-68F74983EC1B}"/>
                  </a:ext>
                </a:extLst>
              </p:cNvPr>
              <p:cNvSpPr/>
              <p:nvPr/>
            </p:nvSpPr>
            <p:spPr>
              <a:xfrm>
                <a:off x="10015135" y="2430906"/>
                <a:ext cx="887455" cy="379610"/>
              </a:xfrm>
              <a:prstGeom prst="roundRect">
                <a:avLst/>
              </a:prstGeom>
              <a:solidFill>
                <a:srgbClr val="858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Writer</a:t>
                </a:r>
              </a:p>
            </p:txBody>
          </p:sp>
          <p:sp>
            <p:nvSpPr>
              <p:cNvPr id="124" name="Arrow: Right 123">
                <a:extLst>
                  <a:ext uri="{FF2B5EF4-FFF2-40B4-BE49-F238E27FC236}">
                    <a16:creationId xmlns:a16="http://schemas.microsoft.com/office/drawing/2014/main" id="{E0D0ABA8-05E1-4EA9-ACA0-6395073A9178}"/>
                  </a:ext>
                </a:extLst>
              </p:cNvPr>
              <p:cNvSpPr/>
              <p:nvPr/>
            </p:nvSpPr>
            <p:spPr>
              <a:xfrm>
                <a:off x="8333027" y="2504687"/>
                <a:ext cx="236683" cy="17794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Arrow: Right 125">
                <a:extLst>
                  <a:ext uri="{FF2B5EF4-FFF2-40B4-BE49-F238E27FC236}">
                    <a16:creationId xmlns:a16="http://schemas.microsoft.com/office/drawing/2014/main" id="{11BEEC9F-92DF-4FFF-A0AC-6EE2402103F0}"/>
                  </a:ext>
                </a:extLst>
              </p:cNvPr>
              <p:cNvSpPr/>
              <p:nvPr/>
            </p:nvSpPr>
            <p:spPr>
              <a:xfrm>
                <a:off x="9722315" y="2530542"/>
                <a:ext cx="236683" cy="17794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D9CA898A-CEF9-4C2C-96E7-2EBDB7EBF6E2}"/>
                  </a:ext>
                </a:extLst>
              </p:cNvPr>
              <p:cNvSpPr/>
              <p:nvPr/>
            </p:nvSpPr>
            <p:spPr>
              <a:xfrm>
                <a:off x="8618989" y="2430906"/>
                <a:ext cx="1016322" cy="38200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Channel</a:t>
                </a:r>
              </a:p>
            </p:txBody>
          </p:sp>
        </p:grpSp>
        <p:sp>
          <p:nvSpPr>
            <p:cNvPr id="131" name="内容占位符 2">
              <a:extLst>
                <a:ext uri="{FF2B5EF4-FFF2-40B4-BE49-F238E27FC236}">
                  <a16:creationId xmlns:a16="http://schemas.microsoft.com/office/drawing/2014/main" id="{F3B3D659-10F4-4013-A12E-8C1B0F0BCBCF}"/>
                </a:ext>
              </a:extLst>
            </p:cNvPr>
            <p:cNvSpPr txBox="1">
              <a:spLocks/>
            </p:cNvSpPr>
            <p:nvPr/>
          </p:nvSpPr>
          <p:spPr>
            <a:xfrm>
              <a:off x="2657443" y="3350609"/>
              <a:ext cx="3979439" cy="467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t>Reader &amp; Writer =&gt; </a:t>
              </a:r>
              <a:r>
                <a:rPr lang="en-US" altLang="zh-CN" sz="2400" b="1"/>
                <a:t>Channel</a:t>
              </a:r>
            </a:p>
          </p:txBody>
        </p:sp>
      </p:grpSp>
    </p:spTree>
    <p:extLst>
      <p:ext uri="{BB962C8B-B14F-4D97-AF65-F5344CB8AC3E}">
        <p14:creationId xmlns:p14="http://schemas.microsoft.com/office/powerpoint/2010/main" val="120596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FC7D93-2CD0-4597-B733-871D090D4868}"/>
              </a:ext>
            </a:extLst>
          </p:cNvPr>
          <p:cNvSpPr>
            <a:spLocks noGrp="1"/>
          </p:cNvSpPr>
          <p:nvPr>
            <p:ph type="title"/>
          </p:nvPr>
        </p:nvSpPr>
        <p:spPr>
          <a:xfrm>
            <a:off x="8775700" y="-5007"/>
            <a:ext cx="3416300" cy="644293"/>
          </a:xfrm>
          <a:solidFill>
            <a:schemeClr val="bg1"/>
          </a:solidFill>
        </p:spPr>
        <p:txBody>
          <a:bodyPr>
            <a:normAutofit fontScale="90000"/>
          </a:bodyPr>
          <a:lstStyle/>
          <a:p>
            <a:r>
              <a:rPr lang="en-US" altLang="zh-CN">
                <a:solidFill>
                  <a:schemeClr val="tx1">
                    <a:alpha val="35000"/>
                  </a:schemeClr>
                </a:solidFill>
              </a:rPr>
              <a:t>ARCHITECTURE</a:t>
            </a:r>
            <a:endParaRPr lang="zh-CN" altLang="en-US" b="1">
              <a:solidFill>
                <a:schemeClr val="tx1">
                  <a:alpha val="35000"/>
                </a:schemeClr>
              </a:solidFill>
            </a:endParaRPr>
          </a:p>
        </p:txBody>
      </p:sp>
      <p:grpSp>
        <p:nvGrpSpPr>
          <p:cNvPr id="7" name="Group 6">
            <a:extLst>
              <a:ext uri="{FF2B5EF4-FFF2-40B4-BE49-F238E27FC236}">
                <a16:creationId xmlns:a16="http://schemas.microsoft.com/office/drawing/2014/main" id="{4F27A4CF-05D7-43E8-9D1E-A9AAC9BAB6BB}"/>
              </a:ext>
            </a:extLst>
          </p:cNvPr>
          <p:cNvGrpSpPr/>
          <p:nvPr/>
        </p:nvGrpSpPr>
        <p:grpSpPr>
          <a:xfrm>
            <a:off x="159348" y="1008036"/>
            <a:ext cx="10134224" cy="5688327"/>
            <a:chOff x="161164" y="1438112"/>
            <a:chExt cx="10134224" cy="5258406"/>
          </a:xfrm>
        </p:grpSpPr>
        <p:sp>
          <p:nvSpPr>
            <p:cNvPr id="43" name="内容占位符 2">
              <a:extLst>
                <a:ext uri="{FF2B5EF4-FFF2-40B4-BE49-F238E27FC236}">
                  <a16:creationId xmlns:a16="http://schemas.microsoft.com/office/drawing/2014/main" id="{E32A23E3-2C1E-4DC0-ABAD-05E879403B37}"/>
                </a:ext>
              </a:extLst>
            </p:cNvPr>
            <p:cNvSpPr txBox="1">
              <a:spLocks/>
            </p:cNvSpPr>
            <p:nvPr/>
          </p:nvSpPr>
          <p:spPr>
            <a:xfrm>
              <a:off x="1863144" y="2664818"/>
              <a:ext cx="8432244" cy="403170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400">
                  <a:ea typeface="等线"/>
                </a:rPr>
                <a:t>Borrow the idea of ​​message queues, </a:t>
              </a:r>
              <a:r>
                <a:rPr lang="en-US" altLang="zh-CN" sz="2400" b="1">
                  <a:ea typeface="等线"/>
                </a:rPr>
                <a:t>decouple reader and writer</a:t>
              </a:r>
              <a:r>
                <a:rPr lang="en-US" altLang="zh-CN" sz="2400">
                  <a:ea typeface="等线"/>
                </a:rPr>
                <a:t>,</a:t>
              </a:r>
              <a:r>
                <a:rPr lang="zh-CN" altLang="en-US" sz="2400">
                  <a:ea typeface="等线"/>
                </a:rPr>
                <a:t> </a:t>
              </a:r>
              <a:r>
                <a:rPr lang="en-US" altLang="zh-CN" sz="2400">
                  <a:ea typeface="等线"/>
                </a:rPr>
                <a:t>make them act as producer and consumer respectively</a:t>
              </a:r>
            </a:p>
            <a:p>
              <a:pPr>
                <a:buFont typeface="Wingdings,Sans-Serif" panose="05000000000000000000" pitchFamily="2" charset="2"/>
                <a:buChar char="Ø"/>
              </a:pPr>
              <a:r>
                <a:rPr lang="en-US" sz="2400">
                  <a:ea typeface="等线"/>
                  <a:cs typeface="+mn-lt"/>
                </a:rPr>
                <a:t>By controlling the </a:t>
              </a:r>
              <a:r>
                <a:rPr lang="en-US" sz="2400" b="1">
                  <a:ea typeface="等线"/>
                  <a:cs typeface="+mn-lt"/>
                </a:rPr>
                <a:t>limited capacity</a:t>
              </a:r>
              <a:r>
                <a:rPr lang="en-US" sz="2400">
                  <a:ea typeface="等线"/>
                  <a:cs typeface="+mn-lt"/>
                </a:rPr>
                <a:t> of the channel, we can control the total memory usage</a:t>
              </a:r>
              <a:endParaRPr lang="en-US" sz="2400">
                <a:ea typeface="+mn-lt"/>
                <a:cs typeface="+mn-lt"/>
              </a:endParaRPr>
            </a:p>
            <a:p>
              <a:pPr>
                <a:buFont typeface="Wingdings" panose="05000000000000000000" pitchFamily="2" charset="2"/>
                <a:buChar char="Ø"/>
              </a:pPr>
              <a:r>
                <a:rPr lang="en-US" sz="2400" b="1">
                  <a:ea typeface="+mn-lt"/>
                  <a:cs typeface="+mn-lt"/>
                </a:rPr>
                <a:t>Plug-in</a:t>
              </a:r>
              <a:r>
                <a:rPr lang="en-US" sz="2400">
                  <a:ea typeface="+mn-lt"/>
                  <a:cs typeface="+mn-lt"/>
                </a:rPr>
                <a:t>, the reader and writer will be</a:t>
              </a:r>
              <a:r>
                <a:rPr lang="zh-CN" altLang="en-US" sz="2400">
                  <a:ea typeface="+mn-lt"/>
                  <a:cs typeface="+mn-lt"/>
                </a:rPr>
                <a:t> </a:t>
              </a:r>
              <a:r>
                <a:rPr lang="en-US" sz="2400">
                  <a:ea typeface="+mn-lt"/>
                  <a:cs typeface="+mn-lt"/>
                </a:rPr>
                <a:t>abstracted for developers to achieve, the rest things will be executed by the framework, which benefits to </a:t>
              </a:r>
              <a:r>
                <a:rPr lang="en-US" sz="2400" b="1">
                  <a:ea typeface="+mn-lt"/>
                  <a:cs typeface="+mn-lt"/>
                </a:rPr>
                <a:t>code reuse</a:t>
              </a:r>
              <a:endParaRPr lang="en-US" altLang="zh-CN" sz="2400">
                <a:ea typeface="等线"/>
              </a:endParaRPr>
            </a:p>
            <a:p>
              <a:pPr>
                <a:buFont typeface="Wingdings" panose="05000000000000000000" pitchFamily="2" charset="2"/>
                <a:buChar char="Ø"/>
              </a:pPr>
              <a:r>
                <a:rPr lang="en-US" altLang="zh-CN" sz="2400"/>
                <a:t>The execute time for  producer and consumer is obviously not equal, by separating them, we can </a:t>
              </a:r>
              <a:r>
                <a:rPr lang="en-US" altLang="zh-CN" sz="2400" b="1"/>
                <a:t>control the number</a:t>
              </a:r>
              <a:r>
                <a:rPr lang="en-US" altLang="zh-CN" sz="2400"/>
                <a:t> of reader threads and writer threads </a:t>
              </a:r>
              <a:r>
                <a:rPr lang="en-US" altLang="zh-CN" sz="2400" b="1"/>
                <a:t>separately</a:t>
              </a:r>
            </a:p>
            <a:p>
              <a:pPr>
                <a:buFont typeface="Wingdings" panose="05000000000000000000" pitchFamily="2" charset="2"/>
                <a:buChar char="Ø"/>
              </a:pPr>
              <a:r>
                <a:rPr lang="en-US" altLang="zh-CN" sz="2400"/>
                <a:t>Note: The basic unit of channel transmission is </a:t>
              </a:r>
              <a:r>
                <a:rPr lang="en-US" altLang="zh-CN" sz="2400" b="1"/>
                <a:t>List</a:t>
              </a:r>
              <a:r>
                <a:rPr lang="en-US" altLang="zh-CN" sz="2400"/>
                <a:t> instead of </a:t>
              </a:r>
              <a:r>
                <a:rPr lang="en-US" altLang="zh-CN" sz="2400" b="1"/>
                <a:t>Object</a:t>
              </a:r>
              <a:r>
                <a:rPr lang="en-US" altLang="zh-CN" sz="2400"/>
                <a:t>, to ensure that each consumer does not do too much or too little (frequent context switching takes time)</a:t>
              </a:r>
            </a:p>
          </p:txBody>
        </p:sp>
        <p:sp>
          <p:nvSpPr>
            <p:cNvPr id="113" name="TextBox 112">
              <a:extLst>
                <a:ext uri="{FF2B5EF4-FFF2-40B4-BE49-F238E27FC236}">
                  <a16:creationId xmlns:a16="http://schemas.microsoft.com/office/drawing/2014/main" id="{7D4A8BF5-4F63-4C51-B2AA-DBB746491BEC}"/>
                </a:ext>
              </a:extLst>
            </p:cNvPr>
            <p:cNvSpPr txBox="1"/>
            <p:nvPr/>
          </p:nvSpPr>
          <p:spPr>
            <a:xfrm>
              <a:off x="161164" y="1438112"/>
              <a:ext cx="2217725" cy="461665"/>
            </a:xfrm>
            <a:prstGeom prst="rect">
              <a:avLst/>
            </a:prstGeom>
            <a:noFill/>
          </p:spPr>
          <p:txBody>
            <a:bodyPr wrap="square">
              <a:spAutoFit/>
            </a:bodyPr>
            <a:lstStyle/>
            <a:p>
              <a:r>
                <a:rPr lang="en-US" altLang="zh-CN" sz="2400" b="1">
                  <a:solidFill>
                    <a:schemeClr val="tx1"/>
                  </a:solidFill>
                </a:rPr>
                <a:t>Channel Design:</a:t>
              </a:r>
              <a:endParaRPr lang="en-US" sz="2400">
                <a:solidFill>
                  <a:schemeClr val="tx1"/>
                </a:solidFill>
              </a:endParaRPr>
            </a:p>
          </p:txBody>
        </p:sp>
      </p:grpSp>
      <p:sp>
        <p:nvSpPr>
          <p:cNvPr id="3" name="标题 1">
            <a:extLst>
              <a:ext uri="{FF2B5EF4-FFF2-40B4-BE49-F238E27FC236}">
                <a16:creationId xmlns:a16="http://schemas.microsoft.com/office/drawing/2014/main" id="{A595FB08-3517-4D4F-868F-4395416ED62A}"/>
              </a:ext>
            </a:extLst>
          </p:cNvPr>
          <p:cNvSpPr txBox="1">
            <a:spLocks/>
          </p:cNvSpPr>
          <p:nvPr/>
        </p:nvSpPr>
        <p:spPr>
          <a:xfrm>
            <a:off x="161164" y="161637"/>
            <a:ext cx="3873694" cy="751575"/>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latin typeface="+mn-lt"/>
              </a:rPr>
              <a:t>Design Practice</a:t>
            </a:r>
            <a:endParaRPr lang="zh-CN" altLang="en-US" sz="3200" b="1">
              <a:latin typeface="+mn-lt"/>
            </a:endParaRPr>
          </a:p>
        </p:txBody>
      </p:sp>
      <p:grpSp>
        <p:nvGrpSpPr>
          <p:cNvPr id="132" name="Group 131">
            <a:extLst>
              <a:ext uri="{FF2B5EF4-FFF2-40B4-BE49-F238E27FC236}">
                <a16:creationId xmlns:a16="http://schemas.microsoft.com/office/drawing/2014/main" id="{A6CDBEC9-2B11-498B-95FF-E4B4FB959634}"/>
              </a:ext>
            </a:extLst>
          </p:cNvPr>
          <p:cNvGrpSpPr/>
          <p:nvPr/>
        </p:nvGrpSpPr>
        <p:grpSpPr>
          <a:xfrm>
            <a:off x="2098011" y="1497871"/>
            <a:ext cx="7927290" cy="467398"/>
            <a:chOff x="2657443" y="3350609"/>
            <a:chExt cx="7927290" cy="467398"/>
          </a:xfrm>
        </p:grpSpPr>
        <p:grpSp>
          <p:nvGrpSpPr>
            <p:cNvPr id="129" name="Group 128">
              <a:extLst>
                <a:ext uri="{FF2B5EF4-FFF2-40B4-BE49-F238E27FC236}">
                  <a16:creationId xmlns:a16="http://schemas.microsoft.com/office/drawing/2014/main" id="{99972103-6BC4-41A4-860D-2C5186DE9C26}"/>
                </a:ext>
              </a:extLst>
            </p:cNvPr>
            <p:cNvGrpSpPr/>
            <p:nvPr/>
          </p:nvGrpSpPr>
          <p:grpSpPr>
            <a:xfrm>
              <a:off x="7083131" y="3389816"/>
              <a:ext cx="3501602" cy="387232"/>
              <a:chOff x="7400988" y="2425677"/>
              <a:chExt cx="3501602" cy="387232"/>
            </a:xfrm>
          </p:grpSpPr>
          <p:sp>
            <p:nvSpPr>
              <p:cNvPr id="121" name="Rectangle: Rounded Corners 120">
                <a:extLst>
                  <a:ext uri="{FF2B5EF4-FFF2-40B4-BE49-F238E27FC236}">
                    <a16:creationId xmlns:a16="http://schemas.microsoft.com/office/drawing/2014/main" id="{1D1BF4DC-47FE-4B41-BDA9-9BF71204D9B1}"/>
                  </a:ext>
                </a:extLst>
              </p:cNvPr>
              <p:cNvSpPr/>
              <p:nvPr/>
            </p:nvSpPr>
            <p:spPr>
              <a:xfrm>
                <a:off x="7400988" y="2425677"/>
                <a:ext cx="887455" cy="38200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Reader</a:t>
                </a:r>
              </a:p>
            </p:txBody>
          </p:sp>
          <p:sp>
            <p:nvSpPr>
              <p:cNvPr id="123" name="Rectangle: Rounded Corners 122">
                <a:extLst>
                  <a:ext uri="{FF2B5EF4-FFF2-40B4-BE49-F238E27FC236}">
                    <a16:creationId xmlns:a16="http://schemas.microsoft.com/office/drawing/2014/main" id="{C7130542-81AE-4E4A-ADD1-68F74983EC1B}"/>
                  </a:ext>
                </a:extLst>
              </p:cNvPr>
              <p:cNvSpPr/>
              <p:nvPr/>
            </p:nvSpPr>
            <p:spPr>
              <a:xfrm>
                <a:off x="10015135" y="2430906"/>
                <a:ext cx="887455" cy="379610"/>
              </a:xfrm>
              <a:prstGeom prst="roundRect">
                <a:avLst/>
              </a:prstGeom>
              <a:solidFill>
                <a:srgbClr val="8585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Writer</a:t>
                </a:r>
              </a:p>
            </p:txBody>
          </p:sp>
          <p:sp>
            <p:nvSpPr>
              <p:cNvPr id="124" name="Arrow: Right 123">
                <a:extLst>
                  <a:ext uri="{FF2B5EF4-FFF2-40B4-BE49-F238E27FC236}">
                    <a16:creationId xmlns:a16="http://schemas.microsoft.com/office/drawing/2014/main" id="{E0D0ABA8-05E1-4EA9-ACA0-6395073A9178}"/>
                  </a:ext>
                </a:extLst>
              </p:cNvPr>
              <p:cNvSpPr/>
              <p:nvPr/>
            </p:nvSpPr>
            <p:spPr>
              <a:xfrm>
                <a:off x="8333027" y="2504687"/>
                <a:ext cx="236683" cy="17794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Arrow: Right 125">
                <a:extLst>
                  <a:ext uri="{FF2B5EF4-FFF2-40B4-BE49-F238E27FC236}">
                    <a16:creationId xmlns:a16="http://schemas.microsoft.com/office/drawing/2014/main" id="{11BEEC9F-92DF-4FFF-A0AC-6EE2402103F0}"/>
                  </a:ext>
                </a:extLst>
              </p:cNvPr>
              <p:cNvSpPr/>
              <p:nvPr/>
            </p:nvSpPr>
            <p:spPr>
              <a:xfrm>
                <a:off x="9722315" y="2530542"/>
                <a:ext cx="236683" cy="17794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D9CA898A-CEF9-4C2C-96E7-2EBDB7EBF6E2}"/>
                  </a:ext>
                </a:extLst>
              </p:cNvPr>
              <p:cNvSpPr/>
              <p:nvPr/>
            </p:nvSpPr>
            <p:spPr>
              <a:xfrm>
                <a:off x="8618989" y="2430906"/>
                <a:ext cx="1016322" cy="38200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Channel</a:t>
                </a:r>
              </a:p>
            </p:txBody>
          </p:sp>
        </p:grpSp>
        <p:sp>
          <p:nvSpPr>
            <p:cNvPr id="131" name="内容占位符 2">
              <a:extLst>
                <a:ext uri="{FF2B5EF4-FFF2-40B4-BE49-F238E27FC236}">
                  <a16:creationId xmlns:a16="http://schemas.microsoft.com/office/drawing/2014/main" id="{F3B3D659-10F4-4013-A12E-8C1B0F0BCBCF}"/>
                </a:ext>
              </a:extLst>
            </p:cNvPr>
            <p:cNvSpPr txBox="1">
              <a:spLocks/>
            </p:cNvSpPr>
            <p:nvPr/>
          </p:nvSpPr>
          <p:spPr>
            <a:xfrm>
              <a:off x="2657443" y="3350609"/>
              <a:ext cx="3979439" cy="467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a:t>Reader &amp; Writer =&gt; </a:t>
              </a:r>
              <a:r>
                <a:rPr lang="en-US" altLang="zh-CN" sz="2400" b="1"/>
                <a:t>Channel</a:t>
              </a:r>
            </a:p>
          </p:txBody>
        </p:sp>
      </p:grpSp>
    </p:spTree>
    <p:extLst>
      <p:ext uri="{BB962C8B-B14F-4D97-AF65-F5344CB8AC3E}">
        <p14:creationId xmlns:p14="http://schemas.microsoft.com/office/powerpoint/2010/main" val="3489327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1555</TotalTime>
  <Words>4782</Words>
  <Application>Microsoft Office PowerPoint</Application>
  <PresentationFormat>Widescreen</PresentationFormat>
  <Paragraphs>385</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DataTransfer</vt:lpstr>
      <vt:lpstr>DataTransfer</vt:lpstr>
      <vt:lpstr>BACKGROUND</vt:lpstr>
      <vt:lpstr>DataTransfer</vt:lpstr>
      <vt:lpstr>ARCHITECTURE</vt:lpstr>
      <vt:lpstr>ARCHITECTURE</vt:lpstr>
      <vt:lpstr>PowerPoint Presentation</vt:lpstr>
      <vt:lpstr>ARCHITECTURE</vt:lpstr>
      <vt:lpstr>ARCHITECTURE</vt:lpstr>
      <vt:lpstr>ARCHITECTURE</vt:lpstr>
      <vt:lpstr>ARCHITECTURE</vt:lpstr>
      <vt:lpstr>ARCHITECTURE</vt:lpstr>
      <vt:lpstr>ARCHITECTURE</vt:lpstr>
      <vt:lpstr>PowerPoint Presentation</vt:lpstr>
      <vt:lpstr>DataTransfer</vt:lpstr>
      <vt:lpstr>PERFORMANCE</vt:lpstr>
      <vt:lpstr>PERFORMANCE</vt:lpstr>
      <vt:lpstr>PERFORMANCE</vt:lpstr>
      <vt:lpstr>PERFORMANCE</vt:lpstr>
      <vt:lpstr>PERFORMANCE</vt:lpstr>
      <vt:lpstr>PERFORMANCE</vt:lpstr>
      <vt:lpstr>PERFORMANCE</vt:lpstr>
      <vt:lpstr>PERFORMANCE</vt:lpstr>
      <vt:lpstr>PERFORMANCE</vt:lpstr>
      <vt:lpstr>PERFORMANCE</vt:lpstr>
      <vt:lpstr>PERFORMANCE</vt:lpstr>
      <vt:lpstr>DataTransfer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DataTransfer</dc:title>
  <dc:creator>Hao Ge</dc:creator>
  <cp:lastModifiedBy>Hao Ge</cp:lastModifiedBy>
  <cp:revision>4</cp:revision>
  <dcterms:created xsi:type="dcterms:W3CDTF">2021-08-20T07:42:03Z</dcterms:created>
  <dcterms:modified xsi:type="dcterms:W3CDTF">2021-10-11T08:48:24Z</dcterms:modified>
</cp:coreProperties>
</file>