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81" r:id="rId5"/>
    <p:sldId id="274" r:id="rId6"/>
    <p:sldId id="275" r:id="rId7"/>
    <p:sldId id="276" r:id="rId8"/>
    <p:sldId id="277" r:id="rId9"/>
    <p:sldId id="278" r:id="rId10"/>
    <p:sldId id="279" r:id="rId11"/>
    <p:sldId id="262" r:id="rId12"/>
    <p:sldId id="28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92B7-7237-425D-AD3C-B9802D1C6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839C-5671-4B31-B969-751E8396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2FF9-0724-484A-8188-B5703BBB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066D-96E7-43AC-ABFC-010EA25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BE40-3881-4AE5-9E08-1C7E456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5A05-5B08-41E6-A1F3-4186582D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1CFA8-A5B1-4E59-BDFD-B147738C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6070-3EE0-47E9-BBC2-69289AD0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28B8-8BBF-4E89-93A2-D69D498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C105-4F58-4448-9BE6-B8FBB19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7F0C1-1422-4E9C-9F40-B484A155A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EA7D7-BAEF-4BEA-8DD2-9087CD99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A56B-F0BB-4DEF-998D-AF222E1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B596-F6DA-44AA-92B8-50F22CC5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072E-3EDA-4ADE-8DCA-E82ADDAF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AEF-9305-45BE-979E-55710DAE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9E5A-4309-4987-8620-1CC47419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4410-8B5B-46C4-B589-715910B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56F0-3B16-462A-A2BB-3B591FDB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F628-C586-4170-AAB7-5BB07224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58F9-D20C-4E81-8FC6-E5E6BCF7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7C9A-2BC3-4B2E-B325-9C812D1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5012-9585-4793-A43B-12C65C89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AA62-5569-4FC4-B3D8-7B8EEAE9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C71F-7E95-4EDC-8DBE-9990E060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0F7-4344-4B1F-9375-5FEB076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FF19-D6AE-49B4-8E2D-45EC99C47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2B1A6-533E-48BD-B8D1-3AE0096D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3EB1-2CA7-4B85-B552-35F793F2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26855-C400-4CC5-A9F0-004CA8AD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54D3-C1C0-4F3B-AB60-BE67A35F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0836-5D86-43AE-B401-68049C8D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5D789-B4C0-4476-B3C1-E14B5BD9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8FAD2-DEA8-4490-B689-68BAB61B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36E59-DFA4-471A-9D70-F6C5DE4EE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8695D-1EC3-4EBE-963D-9FD891B67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65050-A0FE-4B25-A8D9-ED808FD6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346DB-D54B-49C4-AC71-430DC8F5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5F7F-45BC-4F35-88A4-A27921B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EBB8-8E40-4731-9156-A290D31D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556DD-D23E-4FB4-B8EC-33B2F79E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C723-7149-4543-AC51-560A61B1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F105-0E62-474D-AAD0-3AE64FA3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51D4C-A4F7-4136-AD23-B5DB856D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17DE8-9610-4E73-B0CD-54008852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60E3-46CF-4863-8DB7-80043D2D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BAE1-30F4-4D48-BCDA-58E56BE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0A75-6DFE-4DCA-BDD4-ED2BFB04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EDD08-F0B9-43D2-919C-5DC97B49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041C-50C9-41BE-838E-E07109A8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B456-E0AB-4F03-9388-E5902259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8A61-AD79-41CF-8B57-68C09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CEF3-5085-44B6-8BCA-AE1AC77E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22279-810B-476A-AAFB-0403459C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F6E93-0F9B-461D-877D-718E2A14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8AFB0-6368-44A9-9C70-DA8628DB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84E94-7928-4213-9F19-AA8340F1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893E-8FF2-495D-B67F-A183AA5F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BFDA7-67FE-44D6-8883-AA416068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A3A7-EC78-4229-B41C-4208B632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73DB-C13E-405C-BC34-BE5F78DE9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193A-65DB-4583-8B42-87A497EC634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5605-7624-4AD7-83FE-2B09048C0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EE0D-F08C-402F-9149-53E92E6A6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8150-544B-4145-9DF2-D5F97822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366B-8123-4B76-8CAE-0EF0E9FA5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3350-DB34-4430-91DA-32C6F5780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51F32-4955-4F6B-B0F4-4FEAE8A93AC1}"/>
              </a:ext>
            </a:extLst>
          </p:cNvPr>
          <p:cNvSpPr txBox="1">
            <a:spLocks/>
          </p:cNvSpPr>
          <p:nvPr/>
        </p:nvSpPr>
        <p:spPr>
          <a:xfrm>
            <a:off x="8775700" y="-5007"/>
            <a:ext cx="3416300" cy="64429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ARCHITECTURE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BBB0-7A87-42A7-8DCD-F58995BCDBDE}"/>
              </a:ext>
            </a:extLst>
          </p:cNvPr>
          <p:cNvSpPr txBox="1">
            <a:spLocks/>
          </p:cNvSpPr>
          <p:nvPr/>
        </p:nvSpPr>
        <p:spPr>
          <a:xfrm>
            <a:off x="5915785" y="1085031"/>
            <a:ext cx="5719829" cy="64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Realize the </a:t>
            </a:r>
            <a:r>
              <a:rPr lang="en-US" altLang="zh-CN" sz="2400" err="1">
                <a:sym typeface="Wingdings" panose="05000000000000000000" pitchFamily="2" charset="2"/>
              </a:rPr>
              <a:t>Parallel.ForeachAsync</a:t>
            </a:r>
            <a:endParaRPr lang="en-US" altLang="zh-CN" sz="240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BC92E-5B4D-40FA-88F4-F5B2070854E0}"/>
              </a:ext>
            </a:extLst>
          </p:cNvPr>
          <p:cNvSpPr txBox="1"/>
          <p:nvPr/>
        </p:nvSpPr>
        <p:spPr>
          <a:xfrm>
            <a:off x="161164" y="1012675"/>
            <a:ext cx="2217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Thread Model: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D79065F-5A60-487A-9057-53B4A2DEBBED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Design Practice</a:t>
            </a:r>
            <a:endParaRPr lang="zh-CN" altLang="en-US" sz="3200" b="1">
              <a:latin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07F348A-E01C-419C-853D-CA0431B4EF83}"/>
              </a:ext>
            </a:extLst>
          </p:cNvPr>
          <p:cNvSpPr txBox="1">
            <a:spLocks/>
          </p:cNvSpPr>
          <p:nvPr/>
        </p:nvSpPr>
        <p:spPr>
          <a:xfrm>
            <a:off x="2377073" y="1060859"/>
            <a:ext cx="3979439" cy="46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/>
              <a:t>Parallel</a:t>
            </a:r>
            <a:r>
              <a:rPr lang="en-US" altLang="zh-CN" sz="2400"/>
              <a:t> + </a:t>
            </a:r>
            <a:r>
              <a:rPr lang="en-US" altLang="zh-CN" sz="2400" b="1" err="1"/>
              <a:t>Asynchronize</a:t>
            </a:r>
            <a:endParaRPr lang="en-US" altLang="zh-CN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E599B-9255-4B8F-B88D-D31A622A9355}"/>
              </a:ext>
            </a:extLst>
          </p:cNvPr>
          <p:cNvSpPr txBox="1"/>
          <p:nvPr/>
        </p:nvSpPr>
        <p:spPr>
          <a:xfrm>
            <a:off x="5644912" y="1576441"/>
            <a:ext cx="62315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/>
              <a:t>We hope to limit n tasks run at the same time, and await the final outcome.</a:t>
            </a:r>
            <a:br>
              <a:rPr lang="en-US" altLang="zh-CN" sz="2200"/>
            </a:br>
            <a:endParaRPr lang="en-US" sz="22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err="1"/>
              <a:t>Task.WhenAll</a:t>
            </a:r>
            <a:r>
              <a:rPr lang="en-US" sz="2200"/>
              <a:t>(): </a:t>
            </a:r>
            <a:r>
              <a:rPr lang="en-US" altLang="zh-CN" sz="2200"/>
              <a:t>can wait for all tasks to finish, but it </a:t>
            </a:r>
            <a:r>
              <a:rPr lang="en-US" sz="2200"/>
              <a:t>has a tendency to become </a:t>
            </a:r>
            <a:r>
              <a:rPr lang="en-US" sz="2200" err="1"/>
              <a:t>unperformant</a:t>
            </a:r>
            <a:r>
              <a:rPr lang="en-US" sz="2200"/>
              <a:t> with large scale/amount of tasks firing simultaneously =&gt; without moderation/throttling.</a:t>
            </a:r>
            <a:br>
              <a:rPr lang="en-US" sz="2200"/>
            </a:br>
            <a:endParaRPr lang="en-US" sz="22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0" i="0">
                <a:solidFill>
                  <a:srgbClr val="242729"/>
                </a:solidFill>
                <a:effectLst/>
              </a:rPr>
              <a:t>Partitioner</a:t>
            </a:r>
            <a:r>
              <a:rPr lang="en-US" sz="2200">
                <a:solidFill>
                  <a:srgbClr val="242729"/>
                </a:solidFill>
              </a:rPr>
              <a:t>:</a:t>
            </a:r>
            <a:r>
              <a:rPr lang="zh-CN" altLang="en-US" sz="2200">
                <a:solidFill>
                  <a:srgbClr val="242729"/>
                </a:solidFill>
              </a:rPr>
              <a:t> </a:t>
            </a:r>
            <a:r>
              <a:rPr lang="en-US" altLang="zh-CN" sz="2200">
                <a:solidFill>
                  <a:srgbClr val="242729"/>
                </a:solidFill>
              </a:rPr>
              <a:t>partition all the tasks into multiple chunks that can be accessed concurrently by multiple threads,</a:t>
            </a:r>
            <a:r>
              <a:rPr lang="zh-CN" altLang="en-US" sz="2200">
                <a:solidFill>
                  <a:srgbClr val="242729"/>
                </a:solidFill>
              </a:rPr>
              <a:t> </a:t>
            </a:r>
            <a:r>
              <a:rPr lang="en-US" altLang="zh-CN" sz="2200">
                <a:solidFill>
                  <a:srgbClr val="242729"/>
                </a:solidFill>
              </a:rPr>
              <a:t>and</a:t>
            </a:r>
            <a:r>
              <a:rPr lang="zh-CN" altLang="en-US" sz="2200">
                <a:solidFill>
                  <a:srgbClr val="242729"/>
                </a:solidFill>
              </a:rPr>
              <a:t> </a:t>
            </a:r>
            <a:r>
              <a:rPr lang="en-US" altLang="zh-CN" sz="2200">
                <a:solidFill>
                  <a:srgbClr val="242729"/>
                </a:solidFill>
              </a:rPr>
              <a:t>the</a:t>
            </a:r>
            <a:r>
              <a:rPr lang="zh-CN" altLang="en-US" sz="2200">
                <a:solidFill>
                  <a:srgbClr val="242729"/>
                </a:solidFill>
              </a:rPr>
              <a:t> </a:t>
            </a:r>
            <a:r>
              <a:rPr lang="en-US" altLang="zh-CN" sz="2200" b="1">
                <a:solidFill>
                  <a:srgbClr val="242729"/>
                </a:solidFill>
              </a:rPr>
              <a:t>partition number</a:t>
            </a:r>
            <a:r>
              <a:rPr lang="en-US" altLang="zh-CN" sz="2200">
                <a:solidFill>
                  <a:srgbClr val="242729"/>
                </a:solidFill>
              </a:rPr>
              <a:t> will be the</a:t>
            </a:r>
            <a:r>
              <a:rPr lang="en-US" sz="2200"/>
              <a:t> </a:t>
            </a:r>
            <a:r>
              <a:rPr lang="en-US" sz="2200" b="1"/>
              <a:t>limit on the degree of parallelism</a:t>
            </a:r>
            <a:r>
              <a:rPr lang="en-US" sz="2200"/>
              <a:t>. So we just need to use </a:t>
            </a:r>
            <a:r>
              <a:rPr lang="en-US" sz="2200" err="1"/>
              <a:t>Task.WhenAll</a:t>
            </a:r>
            <a:r>
              <a:rPr lang="en-US" sz="2200"/>
              <a:t>() to await n tasks, which work on the n trunks.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2CE1BF-0F13-434B-B262-B26FB7D5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9" y="1675904"/>
            <a:ext cx="505848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9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3FC8-9837-4FC9-9915-C0458705120D}"/>
              </a:ext>
            </a:extLst>
          </p:cNvPr>
          <p:cNvSpPr txBox="1">
            <a:spLocks/>
          </p:cNvSpPr>
          <p:nvPr/>
        </p:nvSpPr>
        <p:spPr>
          <a:xfrm>
            <a:off x="8775700" y="-5007"/>
            <a:ext cx="3416300" cy="644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ARCHITECTURE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58D242-93D4-4C60-8AA4-DCF59158C6C6}"/>
              </a:ext>
            </a:extLst>
          </p:cNvPr>
          <p:cNvGrpSpPr/>
          <p:nvPr/>
        </p:nvGrpSpPr>
        <p:grpSpPr>
          <a:xfrm>
            <a:off x="147151" y="958777"/>
            <a:ext cx="9809425" cy="545695"/>
            <a:chOff x="147151" y="958777"/>
            <a:chExt cx="9809425" cy="5456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6324A7-C62E-4CC5-A85C-FEB4D1AA0E96}"/>
                </a:ext>
              </a:extLst>
            </p:cNvPr>
            <p:cNvGrpSpPr/>
            <p:nvPr/>
          </p:nvGrpSpPr>
          <p:grpSpPr>
            <a:xfrm>
              <a:off x="2235424" y="958777"/>
              <a:ext cx="7721152" cy="545695"/>
              <a:chOff x="3361958" y="943108"/>
              <a:chExt cx="6502098" cy="57254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866633-9CAF-4824-BE12-FB9197FA1EE0}"/>
                  </a:ext>
                </a:extLst>
              </p:cNvPr>
              <p:cNvSpPr txBox="1"/>
              <p:nvPr/>
            </p:nvSpPr>
            <p:spPr>
              <a:xfrm>
                <a:off x="6650951" y="1022377"/>
                <a:ext cx="1347764" cy="387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/>
                  <a:t>Channel Limit</a:t>
                </a:r>
                <a:endParaRPr lang="en-US" b="1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F888922-315E-45B1-92C2-87981E967C3E}"/>
                  </a:ext>
                </a:extLst>
              </p:cNvPr>
              <p:cNvSpPr/>
              <p:nvPr/>
            </p:nvSpPr>
            <p:spPr>
              <a:xfrm>
                <a:off x="3361958" y="943108"/>
                <a:ext cx="6502098" cy="57254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75D4-7A70-44DF-BA8C-943681E72338}"/>
                  </a:ext>
                </a:extLst>
              </p:cNvPr>
              <p:cNvSpPr txBox="1"/>
              <p:nvPr/>
            </p:nvSpPr>
            <p:spPr>
              <a:xfrm>
                <a:off x="5187273" y="1036748"/>
                <a:ext cx="1151265" cy="387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/>
                  <a:t>Reader Num</a:t>
                </a:r>
                <a:endParaRPr lang="en-US" b="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CFA7CC-C9F2-428C-872E-9748B2F0A7D5}"/>
                  </a:ext>
                </a:extLst>
              </p:cNvPr>
              <p:cNvSpPr txBox="1"/>
              <p:nvPr/>
            </p:nvSpPr>
            <p:spPr>
              <a:xfrm>
                <a:off x="8414866" y="1022377"/>
                <a:ext cx="1212664" cy="387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/>
                  <a:t>Writer Num</a:t>
                </a:r>
                <a:endParaRPr lang="en-US" b="1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B8195-26DE-4CA8-AF41-191CA03A8335}"/>
                  </a:ext>
                </a:extLst>
              </p:cNvPr>
              <p:cNvSpPr txBox="1"/>
              <p:nvPr/>
            </p:nvSpPr>
            <p:spPr>
              <a:xfrm>
                <a:off x="3420509" y="1038586"/>
                <a:ext cx="895830" cy="387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/>
                  <a:t>Slice Size</a:t>
                </a:r>
                <a:endParaRPr lang="en-US" b="1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D0DB67-A98C-4524-8E86-1C99B07FD212}"/>
                </a:ext>
              </a:extLst>
            </p:cNvPr>
            <p:cNvSpPr txBox="1"/>
            <p:nvPr/>
          </p:nvSpPr>
          <p:spPr>
            <a:xfrm>
              <a:off x="147151" y="999247"/>
              <a:ext cx="16720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>
                      <a:alpha val="46000"/>
                    </a:schemeClr>
                  </a:solidFill>
                </a:rPr>
                <a:t>Configuration</a:t>
              </a:r>
              <a:endParaRPr lang="en-US" sz="2000" b="1">
                <a:solidFill>
                  <a:schemeClr val="tx1">
                    <a:alpha val="46000"/>
                  </a:schemeClr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059D670-3C3F-4457-8132-2F3A8D09BA8E}"/>
                </a:ext>
              </a:extLst>
            </p:cNvPr>
            <p:cNvSpPr/>
            <p:nvPr/>
          </p:nvSpPr>
          <p:spPr>
            <a:xfrm>
              <a:off x="1745932" y="1100029"/>
              <a:ext cx="417242" cy="2379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1F1C6F-4720-4106-8C44-06BD580787B0}"/>
              </a:ext>
            </a:extLst>
          </p:cNvPr>
          <p:cNvGrpSpPr/>
          <p:nvPr/>
        </p:nvGrpSpPr>
        <p:grpSpPr>
          <a:xfrm>
            <a:off x="539488" y="1417358"/>
            <a:ext cx="11113024" cy="5246168"/>
            <a:chOff x="539488" y="1417358"/>
            <a:chExt cx="11113024" cy="52461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4E0AFF-A14C-478A-BEAE-D7B9678D04C2}"/>
                </a:ext>
              </a:extLst>
            </p:cNvPr>
            <p:cNvGrpSpPr/>
            <p:nvPr/>
          </p:nvGrpSpPr>
          <p:grpSpPr>
            <a:xfrm>
              <a:off x="539488" y="1417358"/>
              <a:ext cx="11113024" cy="5246168"/>
              <a:chOff x="539488" y="1277658"/>
              <a:chExt cx="11113024" cy="524616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B2A126E-C90F-47B6-9623-1D802E1E0E67}"/>
                  </a:ext>
                </a:extLst>
              </p:cNvPr>
              <p:cNvSpPr/>
              <p:nvPr/>
            </p:nvSpPr>
            <p:spPr>
              <a:xfrm>
                <a:off x="5048905" y="5885225"/>
                <a:ext cx="3962400" cy="638601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err="1">
                    <a:solidFill>
                      <a:schemeClr val="bg1"/>
                    </a:solidFill>
                  </a:rPr>
                  <a:t>ThreadPool</a:t>
                </a:r>
                <a:endParaRPr lang="en-US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2F191D4-048C-4F88-A03D-82B5D9348719}"/>
                  </a:ext>
                </a:extLst>
              </p:cNvPr>
              <p:cNvGrpSpPr/>
              <p:nvPr/>
            </p:nvGrpSpPr>
            <p:grpSpPr>
              <a:xfrm>
                <a:off x="539488" y="1277658"/>
                <a:ext cx="11113024" cy="4441395"/>
                <a:chOff x="519010" y="1807005"/>
                <a:chExt cx="11113024" cy="4441395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25E2A8AB-0DC0-4896-BD14-8CED0A3E2E7A}"/>
                    </a:ext>
                  </a:extLst>
                </p:cNvPr>
                <p:cNvSpPr/>
                <p:nvPr/>
              </p:nvSpPr>
              <p:spPr>
                <a:xfrm>
                  <a:off x="519010" y="1807005"/>
                  <a:ext cx="946525" cy="4441395"/>
                </a:xfrm>
                <a:prstGeom prst="roundRect">
                  <a:avLst/>
                </a:prstGeom>
                <a:solidFill>
                  <a:srgbClr val="42C6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Data</a:t>
                  </a:r>
                  <a:br>
                    <a:rPr lang="en-US" b="1"/>
                  </a:br>
                  <a:r>
                    <a:rPr lang="en-US" b="1"/>
                    <a:t>Source</a:t>
                  </a:r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6687BA1B-322C-4801-868D-FE68DE4319D5}"/>
                    </a:ext>
                  </a:extLst>
                </p:cNvPr>
                <p:cNvSpPr/>
                <p:nvPr/>
              </p:nvSpPr>
              <p:spPr>
                <a:xfrm>
                  <a:off x="1558713" y="3730009"/>
                  <a:ext cx="685800" cy="521799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/>
                    <a:t>split</a:t>
                  </a:r>
                  <a:endParaRPr lang="en-US" sz="1600" b="1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5576661-FAAF-4C8D-B0FB-154D9C1BC552}"/>
                    </a:ext>
                  </a:extLst>
                </p:cNvPr>
                <p:cNvGrpSpPr/>
                <p:nvPr/>
              </p:nvGrpSpPr>
              <p:grpSpPr>
                <a:xfrm>
                  <a:off x="2309367" y="2013441"/>
                  <a:ext cx="946527" cy="3979042"/>
                  <a:chOff x="2326001" y="2085371"/>
                  <a:chExt cx="946527" cy="397904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B3F1F7EB-F463-46F8-BC74-75F00EC49CFB}"/>
                      </a:ext>
                    </a:extLst>
                  </p:cNvPr>
                  <p:cNvSpPr/>
                  <p:nvPr/>
                </p:nvSpPr>
                <p:spPr>
                  <a:xfrm>
                    <a:off x="2326003" y="2085371"/>
                    <a:ext cx="946525" cy="521799"/>
                  </a:xfrm>
                  <a:prstGeom prst="roundRect">
                    <a:avLst/>
                  </a:prstGeom>
                  <a:solidFill>
                    <a:srgbClr val="24CDE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Data Slice</a:t>
                    </a: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B600B4D-BE0C-4706-A9F0-62A2727F5D24}"/>
                      </a:ext>
                    </a:extLst>
                  </p:cNvPr>
                  <p:cNvSpPr/>
                  <p:nvPr/>
                </p:nvSpPr>
                <p:spPr>
                  <a:xfrm>
                    <a:off x="2326002" y="2776346"/>
                    <a:ext cx="946525" cy="521799"/>
                  </a:xfrm>
                  <a:prstGeom prst="roundRect">
                    <a:avLst/>
                  </a:prstGeom>
                  <a:solidFill>
                    <a:srgbClr val="24CDE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Data Slice</a:t>
                    </a: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2E7B03F8-2B4E-4405-99CD-EC9A1B2A88A4}"/>
                      </a:ext>
                    </a:extLst>
                  </p:cNvPr>
                  <p:cNvSpPr/>
                  <p:nvPr/>
                </p:nvSpPr>
                <p:spPr>
                  <a:xfrm>
                    <a:off x="2326002" y="3467321"/>
                    <a:ext cx="946525" cy="521799"/>
                  </a:xfrm>
                  <a:prstGeom prst="roundRect">
                    <a:avLst/>
                  </a:prstGeom>
                  <a:solidFill>
                    <a:srgbClr val="24CDE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Data Slice</a:t>
                    </a: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87E381B7-AD29-4D8C-B508-B1D4D6769C62}"/>
                      </a:ext>
                    </a:extLst>
                  </p:cNvPr>
                  <p:cNvSpPr/>
                  <p:nvPr/>
                </p:nvSpPr>
                <p:spPr>
                  <a:xfrm>
                    <a:off x="2326002" y="4157008"/>
                    <a:ext cx="946525" cy="521799"/>
                  </a:xfrm>
                  <a:prstGeom prst="roundRect">
                    <a:avLst/>
                  </a:prstGeom>
                  <a:solidFill>
                    <a:srgbClr val="24CDE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Data Slice</a:t>
                    </a:r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74349D96-A69A-4E1B-B9EB-597A72E7ABB5}"/>
                      </a:ext>
                    </a:extLst>
                  </p:cNvPr>
                  <p:cNvSpPr/>
                  <p:nvPr/>
                </p:nvSpPr>
                <p:spPr>
                  <a:xfrm>
                    <a:off x="2326001" y="4846695"/>
                    <a:ext cx="946525" cy="521799"/>
                  </a:xfrm>
                  <a:prstGeom prst="roundRect">
                    <a:avLst/>
                  </a:prstGeom>
                  <a:solidFill>
                    <a:srgbClr val="24CDE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Data Slice</a:t>
                    </a:r>
                  </a:p>
                </p:txBody>
              </p: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FD20E93C-B4FF-4426-8682-4D1607F16CA2}"/>
                      </a:ext>
                    </a:extLst>
                  </p:cNvPr>
                  <p:cNvSpPr/>
                  <p:nvPr/>
                </p:nvSpPr>
                <p:spPr>
                  <a:xfrm>
                    <a:off x="2326001" y="5542614"/>
                    <a:ext cx="946525" cy="521799"/>
                  </a:xfrm>
                  <a:prstGeom prst="roundRect">
                    <a:avLst/>
                  </a:prstGeom>
                  <a:solidFill>
                    <a:srgbClr val="24CDE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Data Slice</a:t>
                    </a:r>
                  </a:p>
                </p:txBody>
              </p:sp>
            </p:grp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099EE7D-6B93-4FCA-9CE0-3143468E762A}"/>
                    </a:ext>
                  </a:extLst>
                </p:cNvPr>
                <p:cNvSpPr/>
                <p:nvPr/>
              </p:nvSpPr>
              <p:spPr>
                <a:xfrm>
                  <a:off x="10685509" y="1807005"/>
                  <a:ext cx="946525" cy="4369465"/>
                </a:xfrm>
                <a:prstGeom prst="roundRect">
                  <a:avLst/>
                </a:prstGeom>
                <a:solidFill>
                  <a:srgbClr val="42C6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Data</a:t>
                  </a:r>
                  <a:br>
                    <a:rPr lang="en-US" b="1"/>
                  </a:br>
                  <a:r>
                    <a:rPr lang="en-US" b="1"/>
                    <a:t>Target</a:t>
                  </a: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CB54C73-AB61-49F4-9F8A-ECE3E87A921B}"/>
                    </a:ext>
                  </a:extLst>
                </p:cNvPr>
                <p:cNvGrpSpPr/>
                <p:nvPr/>
              </p:nvGrpSpPr>
              <p:grpSpPr>
                <a:xfrm>
                  <a:off x="4267272" y="1923888"/>
                  <a:ext cx="6342009" cy="4018145"/>
                  <a:chOff x="4217085" y="2009723"/>
                  <a:chExt cx="6342009" cy="4018145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D7E1E2E-3013-4CF5-8EF8-CA540CCEDA78}"/>
                      </a:ext>
                    </a:extLst>
                  </p:cNvPr>
                  <p:cNvSpPr txBox="1"/>
                  <p:nvPr/>
                </p:nvSpPr>
                <p:spPr>
                  <a:xfrm>
                    <a:off x="5659799" y="2009723"/>
                    <a:ext cx="2341332" cy="937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800" b="1" err="1">
                        <a:solidFill>
                          <a:schemeClr val="bg1"/>
                        </a:solidFill>
                      </a:rPr>
                      <a:t>DataTransfer</a:t>
                    </a:r>
                    <a:endParaRPr lang="en-US" altLang="zh-CN" sz="1800" b="1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en-US" altLang="zh-CN" sz="1800" b="1">
                        <a:solidFill>
                          <a:schemeClr val="bg1"/>
                        </a:solidFill>
                      </a:rPr>
                      <a:t>Framework</a:t>
                    </a:r>
                    <a:endParaRPr lang="en-US" sz="1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1506B734-1007-4EC0-BC64-D93AF6E607CD}"/>
                      </a:ext>
                    </a:extLst>
                  </p:cNvPr>
                  <p:cNvSpPr/>
                  <p:nvPr/>
                </p:nvSpPr>
                <p:spPr>
                  <a:xfrm>
                    <a:off x="4217085" y="2252280"/>
                    <a:ext cx="5442281" cy="3775588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ADF86A16-0E6F-4066-9C5C-DD246732305A}"/>
                      </a:ext>
                    </a:extLst>
                  </p:cNvPr>
                  <p:cNvGrpSpPr/>
                  <p:nvPr/>
                </p:nvGrpSpPr>
                <p:grpSpPr>
                  <a:xfrm>
                    <a:off x="4472228" y="2523978"/>
                    <a:ext cx="1094597" cy="2961909"/>
                    <a:chOff x="4531503" y="1933359"/>
                    <a:chExt cx="1094597" cy="2961909"/>
                  </a:xfrm>
                </p:grpSpPr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EB4569CF-6057-49A6-8FBC-262051394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503" y="1933359"/>
                      <a:ext cx="1087248" cy="572668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Reader</a:t>
                      </a:r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BC654399-71C7-49E5-811C-4EF2218DC2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503" y="2731670"/>
                      <a:ext cx="1087248" cy="572668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Reader</a:t>
                      </a:r>
                    </a:p>
                  </p:txBody>
                </p:sp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E6C68FB9-6487-4CD9-A02C-91F9ABE36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503" y="3527135"/>
                      <a:ext cx="1087248" cy="572668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Reader</a:t>
                      </a:r>
                    </a:p>
                  </p:txBody>
                </p:sp>
                <p:sp>
                  <p:nvSpPr>
                    <p:cNvPr id="69" name="Rectangle: Rounded Corners 68">
                      <a:extLst>
                        <a:ext uri="{FF2B5EF4-FFF2-40B4-BE49-F238E27FC236}">
                          <a16:creationId xmlns:a16="http://schemas.microsoft.com/office/drawing/2014/main" id="{1A52F23E-32EB-4F4E-AA96-CB718542F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852" y="4322600"/>
                      <a:ext cx="1087248" cy="572668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Reader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CF58F7C9-6813-4557-AFDB-0E38EA4601FD}"/>
                      </a:ext>
                    </a:extLst>
                  </p:cNvPr>
                  <p:cNvGrpSpPr/>
                  <p:nvPr/>
                </p:nvGrpSpPr>
                <p:grpSpPr>
                  <a:xfrm>
                    <a:off x="8335846" y="2869128"/>
                    <a:ext cx="1106193" cy="2368165"/>
                    <a:chOff x="4512558" y="2240769"/>
                    <a:chExt cx="1106193" cy="2368165"/>
                  </a:xfrm>
                </p:grpSpPr>
                <p:sp>
                  <p:nvSpPr>
                    <p:cNvPr id="63" name="Rectangle: Rounded Corners 62">
                      <a:extLst>
                        <a:ext uri="{FF2B5EF4-FFF2-40B4-BE49-F238E27FC236}">
                          <a16:creationId xmlns:a16="http://schemas.microsoft.com/office/drawing/2014/main" id="{AF538AD1-00CE-473B-BECD-3CEB28F3D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2558" y="2240769"/>
                      <a:ext cx="1087248" cy="572668"/>
                    </a:xfrm>
                    <a:prstGeom prst="roundRect">
                      <a:avLst/>
                    </a:prstGeom>
                    <a:solidFill>
                      <a:srgbClr val="8585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Writer</a:t>
                      </a:r>
                    </a:p>
                  </p:txBody>
                </p:sp>
                <p:sp>
                  <p:nvSpPr>
                    <p:cNvPr id="64" name="Rectangle: Rounded Corners 63">
                      <a:extLst>
                        <a:ext uri="{FF2B5EF4-FFF2-40B4-BE49-F238E27FC236}">
                          <a16:creationId xmlns:a16="http://schemas.microsoft.com/office/drawing/2014/main" id="{8E920049-CD2E-4A59-981F-DBBECD15C2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503" y="3156189"/>
                      <a:ext cx="1087248" cy="572668"/>
                    </a:xfrm>
                    <a:prstGeom prst="roundRect">
                      <a:avLst/>
                    </a:prstGeom>
                    <a:solidFill>
                      <a:srgbClr val="8585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Writer</a:t>
                      </a:r>
                    </a:p>
                  </p:txBody>
                </p:sp>
                <p:sp>
                  <p:nvSpPr>
                    <p:cNvPr id="65" name="Rectangle: Rounded Corners 64">
                      <a:extLst>
                        <a:ext uri="{FF2B5EF4-FFF2-40B4-BE49-F238E27FC236}">
                          <a16:creationId xmlns:a16="http://schemas.microsoft.com/office/drawing/2014/main" id="{E0D4E920-2BF8-493E-BA7D-E1D2E1E18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738" y="4036266"/>
                      <a:ext cx="1087248" cy="572668"/>
                    </a:xfrm>
                    <a:prstGeom prst="roundRect">
                      <a:avLst/>
                    </a:prstGeom>
                    <a:solidFill>
                      <a:srgbClr val="8585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/>
                        <a:t>Writer</a:t>
                      </a:r>
                    </a:p>
                  </p:txBody>
                </p:sp>
              </p:grp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9968BE61-CA04-4EB0-9C3F-4AA5266BC523}"/>
                      </a:ext>
                    </a:extLst>
                  </p:cNvPr>
                  <p:cNvSpPr/>
                  <p:nvPr/>
                </p:nvSpPr>
                <p:spPr>
                  <a:xfrm>
                    <a:off x="5998735" y="3336889"/>
                    <a:ext cx="1874295" cy="1397300"/>
                  </a:xfrm>
                  <a:prstGeom prst="roundRect">
                    <a:avLst/>
                  </a:prstGeom>
                  <a:solidFill>
                    <a:srgbClr val="33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/>
                      <a:t>Channel</a:t>
                    </a:r>
                  </a:p>
                  <a:p>
                    <a:pPr algn="ctr"/>
                    <a:r>
                      <a:rPr lang="en-US" sz="1600" b="1"/>
                      <a:t>(Message Queue)</a:t>
                    </a:r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6CC7C4F5-71C4-4028-AF2D-D8FCD1C0D3F7}"/>
                      </a:ext>
                    </a:extLst>
                  </p:cNvPr>
                  <p:cNvCxnSpPr>
                    <a:stCxn id="66" idx="3"/>
                    <a:endCxn id="49" idx="1"/>
                  </p:cNvCxnSpPr>
                  <p:nvPr/>
                </p:nvCxnSpPr>
                <p:spPr>
                  <a:xfrm>
                    <a:off x="5559476" y="2810312"/>
                    <a:ext cx="439259" cy="1225227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20046A07-39CF-456F-868E-7561650BA0E3}"/>
                      </a:ext>
                    </a:extLst>
                  </p:cNvPr>
                  <p:cNvCxnSpPr>
                    <a:cxnSpLocks/>
                    <a:stCxn id="67" idx="3"/>
                  </p:cNvCxnSpPr>
                  <p:nvPr/>
                </p:nvCxnSpPr>
                <p:spPr>
                  <a:xfrm>
                    <a:off x="5559476" y="3608623"/>
                    <a:ext cx="424115" cy="39866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0818C25-7A5A-4F55-8FE7-ACB0673BB774}"/>
                      </a:ext>
                    </a:extLst>
                  </p:cNvPr>
                  <p:cNvCxnSpPr>
                    <a:cxnSpLocks/>
                    <a:stCxn id="68" idx="3"/>
                    <a:endCxn id="49" idx="1"/>
                  </p:cNvCxnSpPr>
                  <p:nvPr/>
                </p:nvCxnSpPr>
                <p:spPr>
                  <a:xfrm flipV="1">
                    <a:off x="5559476" y="4035539"/>
                    <a:ext cx="439259" cy="3685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B0E6D6D-647A-4E44-BFAF-DE52564D42D2}"/>
                      </a:ext>
                    </a:extLst>
                  </p:cNvPr>
                  <p:cNvCxnSpPr>
                    <a:cxnSpLocks/>
                    <a:stCxn id="69" idx="3"/>
                    <a:endCxn id="49" idx="1"/>
                  </p:cNvCxnSpPr>
                  <p:nvPr/>
                </p:nvCxnSpPr>
                <p:spPr>
                  <a:xfrm flipV="1">
                    <a:off x="5566825" y="4035539"/>
                    <a:ext cx="431910" cy="116401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BA88717D-AA2B-4AC7-A75C-896C5362EF99}"/>
                      </a:ext>
                    </a:extLst>
                  </p:cNvPr>
                  <p:cNvCxnSpPr>
                    <a:cxnSpLocks/>
                    <a:stCxn id="49" idx="3"/>
                    <a:endCxn id="63" idx="1"/>
                  </p:cNvCxnSpPr>
                  <p:nvPr/>
                </p:nvCxnSpPr>
                <p:spPr>
                  <a:xfrm flipV="1">
                    <a:off x="7873030" y="3155462"/>
                    <a:ext cx="462816" cy="880077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237305C2-2550-44F1-BF91-95B0E1A79435}"/>
                      </a:ext>
                    </a:extLst>
                  </p:cNvPr>
                  <p:cNvCxnSpPr>
                    <a:cxnSpLocks/>
                    <a:stCxn id="49" idx="3"/>
                    <a:endCxn id="64" idx="1"/>
                  </p:cNvCxnSpPr>
                  <p:nvPr/>
                </p:nvCxnSpPr>
                <p:spPr>
                  <a:xfrm>
                    <a:off x="7873030" y="4035539"/>
                    <a:ext cx="481761" cy="3534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30B73ADF-1A87-481E-9BBF-573C530C83A8}"/>
                      </a:ext>
                    </a:extLst>
                  </p:cNvPr>
                  <p:cNvCxnSpPr>
                    <a:cxnSpLocks/>
                    <a:stCxn id="49" idx="3"/>
                    <a:endCxn id="65" idx="1"/>
                  </p:cNvCxnSpPr>
                  <p:nvPr/>
                </p:nvCxnSpPr>
                <p:spPr>
                  <a:xfrm>
                    <a:off x="7873030" y="4035539"/>
                    <a:ext cx="478996" cy="91542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8B0B0EBC-3290-47C4-8D8D-686075CF05E0}"/>
                      </a:ext>
                    </a:extLst>
                  </p:cNvPr>
                  <p:cNvGrpSpPr/>
                  <p:nvPr/>
                </p:nvGrpSpPr>
                <p:grpSpPr>
                  <a:xfrm>
                    <a:off x="4486926" y="5556519"/>
                    <a:ext cx="4998058" cy="401011"/>
                    <a:chOff x="4486926" y="5626857"/>
                    <a:chExt cx="4998058" cy="401011"/>
                  </a:xfrm>
                </p:grpSpPr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FFEFAE9F-E7E7-46F1-A32F-5571F2F1EA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6926" y="5648533"/>
                      <a:ext cx="1079899" cy="3793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Producer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FA106518-DAF8-47AB-A952-EE7BA37687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73955" y="5626857"/>
                      <a:ext cx="1211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Consumer</a:t>
                      </a:r>
                    </a:p>
                  </p:txBody>
                </p:sp>
              </p:grpSp>
              <p:sp>
                <p:nvSpPr>
                  <p:cNvPr id="58" name="Arrow: Right 57">
                    <a:extLst>
                      <a:ext uri="{FF2B5EF4-FFF2-40B4-BE49-F238E27FC236}">
                        <a16:creationId xmlns:a16="http://schemas.microsoft.com/office/drawing/2014/main" id="{22E9F81F-640E-4CB8-9B55-F1CBAB3DAED8}"/>
                      </a:ext>
                    </a:extLst>
                  </p:cNvPr>
                  <p:cNvSpPr/>
                  <p:nvPr/>
                </p:nvSpPr>
                <p:spPr>
                  <a:xfrm>
                    <a:off x="9648105" y="2947696"/>
                    <a:ext cx="899728" cy="412041"/>
                  </a:xfrm>
                  <a:prstGeom prst="right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/>
                      <a:t>call </a:t>
                    </a:r>
                    <a:r>
                      <a:rPr lang="en-US" altLang="zh-CN" sz="1600" b="1" err="1"/>
                      <a:t>api</a:t>
                    </a:r>
                    <a:endParaRPr lang="en-US" sz="1600" b="1"/>
                  </a:p>
                </p:txBody>
              </p:sp>
              <p:sp>
                <p:nvSpPr>
                  <p:cNvPr id="59" name="Arrow: Right 58">
                    <a:extLst>
                      <a:ext uri="{FF2B5EF4-FFF2-40B4-BE49-F238E27FC236}">
                        <a16:creationId xmlns:a16="http://schemas.microsoft.com/office/drawing/2014/main" id="{AA65747A-B369-4EE8-8181-5FF4F9504FF9}"/>
                      </a:ext>
                    </a:extLst>
                  </p:cNvPr>
                  <p:cNvSpPr/>
                  <p:nvPr/>
                </p:nvSpPr>
                <p:spPr>
                  <a:xfrm>
                    <a:off x="9648105" y="3864102"/>
                    <a:ext cx="899728" cy="412041"/>
                  </a:xfrm>
                  <a:prstGeom prst="right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/>
                      <a:t>call </a:t>
                    </a:r>
                    <a:r>
                      <a:rPr lang="en-US" altLang="zh-CN" sz="1600" b="1" err="1"/>
                      <a:t>api</a:t>
                    </a:r>
                    <a:endParaRPr lang="en-US" sz="1600" b="1"/>
                  </a:p>
                </p:txBody>
              </p:sp>
              <p:sp>
                <p:nvSpPr>
                  <p:cNvPr id="60" name="Arrow: Right 59">
                    <a:extLst>
                      <a:ext uri="{FF2B5EF4-FFF2-40B4-BE49-F238E27FC236}">
                        <a16:creationId xmlns:a16="http://schemas.microsoft.com/office/drawing/2014/main" id="{C0AC982E-7CDF-4ECE-B6FB-23D8B7710705}"/>
                      </a:ext>
                    </a:extLst>
                  </p:cNvPr>
                  <p:cNvSpPr/>
                  <p:nvPr/>
                </p:nvSpPr>
                <p:spPr>
                  <a:xfrm>
                    <a:off x="9659366" y="4766710"/>
                    <a:ext cx="899728" cy="412041"/>
                  </a:xfrm>
                  <a:prstGeom prst="right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/>
                      <a:t>call </a:t>
                    </a:r>
                    <a:r>
                      <a:rPr lang="en-US" altLang="zh-CN" sz="1600" b="1" err="1"/>
                      <a:t>api</a:t>
                    </a:r>
                    <a:endParaRPr lang="en-US" sz="1600" b="1"/>
                  </a:p>
                </p:txBody>
              </p:sp>
            </p:grp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F73C6A9-2768-4A00-A900-2B3EB14C49F1}"/>
                    </a:ext>
                  </a:extLst>
                </p:cNvPr>
                <p:cNvCxnSpPr>
                  <a:cxnSpLocks/>
                  <a:stCxn id="28" idx="3"/>
                  <a:endCxn id="66" idx="1"/>
                </p:cNvCxnSpPr>
                <p:nvPr/>
              </p:nvCxnSpPr>
              <p:spPr>
                <a:xfrm>
                  <a:off x="3892567" y="2630221"/>
                  <a:ext cx="629848" cy="94256"/>
                </a:xfrm>
                <a:prstGeom prst="straightConnector1">
                  <a:avLst/>
                </a:prstGeom>
                <a:ln w="190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7C2B316-9FE6-4A60-BAB9-1D0E83285554}"/>
                    </a:ext>
                  </a:extLst>
                </p:cNvPr>
                <p:cNvCxnSpPr>
                  <a:cxnSpLocks/>
                  <a:stCxn id="24" idx="3"/>
                  <a:endCxn id="67" idx="1"/>
                </p:cNvCxnSpPr>
                <p:nvPr/>
              </p:nvCxnSpPr>
              <p:spPr>
                <a:xfrm flipV="1">
                  <a:off x="3892567" y="3522788"/>
                  <a:ext cx="629848" cy="493169"/>
                </a:xfrm>
                <a:prstGeom prst="straightConnector1">
                  <a:avLst/>
                </a:prstGeom>
                <a:ln w="190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AA79B0D-DF8A-4134-8A58-EA882E95E83C}"/>
                    </a:ext>
                  </a:extLst>
                </p:cNvPr>
                <p:cNvCxnSpPr>
                  <a:cxnSpLocks/>
                  <a:stCxn id="20" idx="3"/>
                  <a:endCxn id="68" idx="1"/>
                </p:cNvCxnSpPr>
                <p:nvPr/>
              </p:nvCxnSpPr>
              <p:spPr>
                <a:xfrm flipV="1">
                  <a:off x="3892567" y="4318253"/>
                  <a:ext cx="629848" cy="1067720"/>
                </a:xfrm>
                <a:prstGeom prst="straightConnector1">
                  <a:avLst/>
                </a:prstGeom>
                <a:ln w="190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D80354A4-8880-49D5-8CB8-589F31EC2201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rot="10800000">
                <a:off x="5097541" y="5342349"/>
                <a:ext cx="917646" cy="532403"/>
              </a:xfrm>
              <a:prstGeom prst="curvedConnector2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CD52039F-726C-4E62-B5B8-B5AC59EB1534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 flipV="1">
                <a:off x="7943693" y="5310669"/>
                <a:ext cx="1006442" cy="587256"/>
              </a:xfrm>
              <a:prstGeom prst="curvedConnector2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BDB72087-3417-419C-8BB4-122840BF4F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0717" y="5330759"/>
                <a:ext cx="917646" cy="532403"/>
              </a:xfrm>
              <a:prstGeom prst="curvedConnector2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86FFB621-4D11-4007-B370-3798CC9DD7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258414" y="5342350"/>
                <a:ext cx="917646" cy="532403"/>
              </a:xfrm>
              <a:prstGeom prst="curvedConnector2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C8EF9B63-97E5-4CB1-AAEB-B6D14310A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3809" y="5300485"/>
                <a:ext cx="1006442" cy="587256"/>
              </a:xfrm>
              <a:prstGeom prst="curvedConnector2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C3EFA8C5-98CF-4DDB-A66D-0772303B2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6839" y="5310669"/>
                <a:ext cx="1006442" cy="587256"/>
              </a:xfrm>
              <a:prstGeom prst="curvedConnector2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5F968E-AA79-4855-B28C-546FE889719E}"/>
                </a:ext>
              </a:extLst>
            </p:cNvPr>
            <p:cNvGrpSpPr/>
            <p:nvPr/>
          </p:nvGrpSpPr>
          <p:grpSpPr>
            <a:xfrm>
              <a:off x="3320115" y="1741496"/>
              <a:ext cx="592930" cy="998155"/>
              <a:chOff x="3320115" y="1741496"/>
              <a:chExt cx="592930" cy="998155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628BFAF-1C99-41DF-B511-4C62A3B807F7}"/>
                  </a:ext>
                </a:extLst>
              </p:cNvPr>
              <p:cNvSpPr/>
              <p:nvPr/>
            </p:nvSpPr>
            <p:spPr>
              <a:xfrm>
                <a:off x="3320115" y="1855422"/>
                <a:ext cx="178919" cy="765742"/>
              </a:xfrm>
              <a:prstGeom prst="rightBrac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1A689B5-5EC5-4754-990F-239D8F197368}"/>
                  </a:ext>
                </a:extLst>
              </p:cNvPr>
              <p:cNvGrpSpPr/>
              <p:nvPr/>
            </p:nvGrpSpPr>
            <p:grpSpPr>
              <a:xfrm>
                <a:off x="3512935" y="1741496"/>
                <a:ext cx="400110" cy="998155"/>
                <a:chOff x="3513196" y="1695447"/>
                <a:chExt cx="400110" cy="99815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0366ECD-3FE1-491F-B590-E7386545FC70}"/>
                    </a:ext>
                  </a:extLst>
                </p:cNvPr>
                <p:cNvSpPr/>
                <p:nvPr/>
              </p:nvSpPr>
              <p:spPr>
                <a:xfrm>
                  <a:off x="3547608" y="1787795"/>
                  <a:ext cx="324090" cy="819962"/>
                </a:xfrm>
                <a:prstGeom prst="roundRect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DF0A308-E7E6-42AB-8A85-484BE5E40377}"/>
                    </a:ext>
                  </a:extLst>
                </p:cNvPr>
                <p:cNvSpPr txBox="1"/>
                <p:nvPr/>
              </p:nvSpPr>
              <p:spPr>
                <a:xfrm>
                  <a:off x="3513196" y="1695447"/>
                  <a:ext cx="400110" cy="99815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bg1"/>
                      </a:solidFill>
                    </a:rPr>
                    <a:t>Partition</a:t>
                  </a:r>
                  <a:endParaRPr lang="en-US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CA1C1C-763A-4EB9-ACB3-4370244B4231}"/>
                </a:ext>
              </a:extLst>
            </p:cNvPr>
            <p:cNvGrpSpPr/>
            <p:nvPr/>
          </p:nvGrpSpPr>
          <p:grpSpPr>
            <a:xfrm>
              <a:off x="3320115" y="3127232"/>
              <a:ext cx="592930" cy="998155"/>
              <a:chOff x="3320115" y="1741496"/>
              <a:chExt cx="592930" cy="998155"/>
            </a:xfrm>
          </p:grpSpPr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B4E2E176-955F-41B8-B9BA-CAD9EA4BB4B2}"/>
                  </a:ext>
                </a:extLst>
              </p:cNvPr>
              <p:cNvSpPr/>
              <p:nvPr/>
            </p:nvSpPr>
            <p:spPr>
              <a:xfrm>
                <a:off x="3320115" y="1855422"/>
                <a:ext cx="178919" cy="765742"/>
              </a:xfrm>
              <a:prstGeom prst="rightBrac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4C0054A-A50B-49D7-A681-3F672C99B789}"/>
                  </a:ext>
                </a:extLst>
              </p:cNvPr>
              <p:cNvGrpSpPr/>
              <p:nvPr/>
            </p:nvGrpSpPr>
            <p:grpSpPr>
              <a:xfrm>
                <a:off x="3512935" y="1741496"/>
                <a:ext cx="400110" cy="998155"/>
                <a:chOff x="3513196" y="1695447"/>
                <a:chExt cx="400110" cy="998155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4222FC12-EE31-45EA-8926-90C346A40F20}"/>
                    </a:ext>
                  </a:extLst>
                </p:cNvPr>
                <p:cNvSpPr/>
                <p:nvPr/>
              </p:nvSpPr>
              <p:spPr>
                <a:xfrm>
                  <a:off x="3547608" y="1787795"/>
                  <a:ext cx="324090" cy="819962"/>
                </a:xfrm>
                <a:prstGeom prst="roundRect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D0D6F0-D7FF-4EB8-9E8E-5C7D55142738}"/>
                    </a:ext>
                  </a:extLst>
                </p:cNvPr>
                <p:cNvSpPr txBox="1"/>
                <p:nvPr/>
              </p:nvSpPr>
              <p:spPr>
                <a:xfrm>
                  <a:off x="3513196" y="1695447"/>
                  <a:ext cx="400110" cy="99815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bg1"/>
                      </a:solidFill>
                    </a:rPr>
                    <a:t>Partition</a:t>
                  </a:r>
                  <a:endParaRPr lang="en-US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E14E52-713D-421E-B616-0D8BA7598D47}"/>
                </a:ext>
              </a:extLst>
            </p:cNvPr>
            <p:cNvGrpSpPr/>
            <p:nvPr/>
          </p:nvGrpSpPr>
          <p:grpSpPr>
            <a:xfrm>
              <a:off x="3320115" y="4497248"/>
              <a:ext cx="592930" cy="998155"/>
              <a:chOff x="3320115" y="1741496"/>
              <a:chExt cx="592930" cy="99815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6E914F68-2513-4D07-9136-6A9AE8388216}"/>
                  </a:ext>
                </a:extLst>
              </p:cNvPr>
              <p:cNvSpPr/>
              <p:nvPr/>
            </p:nvSpPr>
            <p:spPr>
              <a:xfrm>
                <a:off x="3320115" y="1855422"/>
                <a:ext cx="178919" cy="765742"/>
              </a:xfrm>
              <a:prstGeom prst="rightBrac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14038A9-5BB7-4D41-B1C4-FADC283B5561}"/>
                  </a:ext>
                </a:extLst>
              </p:cNvPr>
              <p:cNvGrpSpPr/>
              <p:nvPr/>
            </p:nvGrpSpPr>
            <p:grpSpPr>
              <a:xfrm>
                <a:off x="3512935" y="1741496"/>
                <a:ext cx="400110" cy="998155"/>
                <a:chOff x="3513196" y="1695447"/>
                <a:chExt cx="400110" cy="998155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AA99E85-989B-4909-8CBD-9041E8C33058}"/>
                    </a:ext>
                  </a:extLst>
                </p:cNvPr>
                <p:cNvSpPr/>
                <p:nvPr/>
              </p:nvSpPr>
              <p:spPr>
                <a:xfrm>
                  <a:off x="3547608" y="1787795"/>
                  <a:ext cx="324090" cy="819962"/>
                </a:xfrm>
                <a:prstGeom prst="roundRect">
                  <a:avLst/>
                </a:prstGeom>
                <a:solidFill>
                  <a:srgbClr val="99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C437A6-C17D-489E-BFBC-9291CE8DC1FA}"/>
                    </a:ext>
                  </a:extLst>
                </p:cNvPr>
                <p:cNvSpPr txBox="1"/>
                <p:nvPr/>
              </p:nvSpPr>
              <p:spPr>
                <a:xfrm>
                  <a:off x="3513196" y="1695447"/>
                  <a:ext cx="400110" cy="99815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bg1"/>
                      </a:solidFill>
                    </a:rPr>
                    <a:t>Partition</a:t>
                  </a:r>
                  <a:endParaRPr lang="en-US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76" name="标题 1">
            <a:extLst>
              <a:ext uri="{FF2B5EF4-FFF2-40B4-BE49-F238E27FC236}">
                <a16:creationId xmlns:a16="http://schemas.microsoft.com/office/drawing/2014/main" id="{8F59F560-25E6-4DEE-89CD-37913C35CB2B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Design Practice</a:t>
            </a:r>
            <a:endParaRPr lang="zh-CN" altLang="en-US" sz="3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54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6D9C662-DF70-4A9D-9FF5-CA9EDC2ABD86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4677536" cy="8965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Thread Model Comparison</a:t>
            </a:r>
            <a:endParaRPr lang="zh-CN" altLang="en-US" sz="3200" b="1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733E366-7B31-445C-B5C1-76713C971C2A}"/>
              </a:ext>
            </a:extLst>
          </p:cNvPr>
          <p:cNvSpPr txBox="1">
            <a:spLocks/>
          </p:cNvSpPr>
          <p:nvPr/>
        </p:nvSpPr>
        <p:spPr>
          <a:xfrm>
            <a:off x="161164" y="1276701"/>
            <a:ext cx="6716526" cy="7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Sequential Execute: </a:t>
            </a:r>
            <a:r>
              <a:rPr lang="en-US" altLang="zh-CN" sz="2400">
                <a:sym typeface="Wingdings" panose="05000000000000000000" pitchFamily="2" charset="2"/>
              </a:rPr>
              <a:t>about 1min13s,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low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400" err="1">
                <a:sym typeface="Wingdings" panose="05000000000000000000" pitchFamily="2" charset="2"/>
              </a:rPr>
              <a:t>cpu</a:t>
            </a:r>
            <a:r>
              <a:rPr lang="en-US" altLang="zh-CN" sz="2400">
                <a:sym typeface="Wingdings" panose="05000000000000000000" pitchFamily="2" charset="2"/>
              </a:rPr>
              <a:t> utilization.</a:t>
            </a:r>
            <a:endParaRPr lang="en-US" sz="240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>
              <a:sym typeface="Wingdings" panose="05000000000000000000" pitchFamily="2" charset="2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F920E8-B829-4E7A-A932-26A1083AE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9" t="30833" b="30347"/>
          <a:stretch/>
        </p:blipFill>
        <p:spPr>
          <a:xfrm>
            <a:off x="7098475" y="375573"/>
            <a:ext cx="4004515" cy="149983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0869BD-92D9-4A10-9D0C-2439460FF4A7}"/>
              </a:ext>
            </a:extLst>
          </p:cNvPr>
          <p:cNvSpPr txBox="1">
            <a:spLocks/>
          </p:cNvSpPr>
          <p:nvPr/>
        </p:nvSpPr>
        <p:spPr>
          <a:xfrm>
            <a:off x="161164" y="2454006"/>
            <a:ext cx="6716526" cy="86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Parallel Sync Execute, no Channel: </a:t>
            </a:r>
            <a:r>
              <a:rPr lang="en-US" altLang="zh-CN" sz="2400">
                <a:sym typeface="Wingdings" panose="05000000000000000000" pitchFamily="2" charset="2"/>
              </a:rPr>
              <a:t>about 34s, high </a:t>
            </a:r>
            <a:r>
              <a:rPr lang="en-US" altLang="zh-CN" sz="2400" err="1">
                <a:sym typeface="Wingdings" panose="05000000000000000000" pitchFamily="2" charset="2"/>
              </a:rPr>
              <a:t>cpu</a:t>
            </a:r>
            <a:r>
              <a:rPr lang="en-US" altLang="zh-CN" sz="2400">
                <a:sym typeface="Wingdings" panose="05000000000000000000" pitchFamily="2" charset="2"/>
              </a:rPr>
              <a:t> utilization, but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altLang="zh-CN" sz="2400">
                <a:sym typeface="Wingdings" panose="05000000000000000000" pitchFamily="2" charset="2"/>
              </a:rPr>
              <a:t> memory usage.</a:t>
            </a:r>
          </a:p>
        </p:txBody>
      </p:sp>
      <p:pic>
        <p:nvPicPr>
          <p:cNvPr id="10" name="Picture 9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96A5D39D-7E5B-4860-B983-06CD48A51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8" t="31448" b="30457"/>
          <a:stretch/>
        </p:blipFill>
        <p:spPr>
          <a:xfrm>
            <a:off x="7098475" y="2015287"/>
            <a:ext cx="4004515" cy="1512923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52085FA-A93D-4BA4-B170-F2B6496EC56E}"/>
              </a:ext>
            </a:extLst>
          </p:cNvPr>
          <p:cNvSpPr txBox="1">
            <a:spLocks/>
          </p:cNvSpPr>
          <p:nvPr/>
        </p:nvSpPr>
        <p:spPr>
          <a:xfrm>
            <a:off x="214648" y="3739096"/>
            <a:ext cx="6716526" cy="95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Parallel Async Execute, no Channel: </a:t>
            </a:r>
            <a:r>
              <a:rPr lang="en-US" altLang="zh-CN" sz="2400">
                <a:sym typeface="Wingdings" panose="05000000000000000000" pitchFamily="2" charset="2"/>
              </a:rPr>
              <a:t>about 29s, high </a:t>
            </a:r>
            <a:r>
              <a:rPr lang="en-US" altLang="zh-CN" sz="2400" err="1">
                <a:sym typeface="Wingdings" panose="05000000000000000000" pitchFamily="2" charset="2"/>
              </a:rPr>
              <a:t>cpu</a:t>
            </a:r>
            <a:r>
              <a:rPr lang="en-US" altLang="zh-CN" sz="2400">
                <a:sym typeface="Wingdings" panose="05000000000000000000" pitchFamily="2" charset="2"/>
              </a:rPr>
              <a:t> utilization, but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altLang="zh-CN" sz="2400">
                <a:sym typeface="Wingdings" panose="05000000000000000000" pitchFamily="2" charset="2"/>
              </a:rPr>
              <a:t> memory usage.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5896B1-505B-4FB2-9856-D929E1E71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7" t="31563" b="31175"/>
          <a:stretch/>
        </p:blipFill>
        <p:spPr>
          <a:xfrm>
            <a:off x="7098474" y="3632418"/>
            <a:ext cx="4004515" cy="1449425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1F93186-051F-4A0F-9874-D8BF22EB0DA8}"/>
              </a:ext>
            </a:extLst>
          </p:cNvPr>
          <p:cNvSpPr txBox="1">
            <a:spLocks/>
          </p:cNvSpPr>
          <p:nvPr/>
        </p:nvSpPr>
        <p:spPr>
          <a:xfrm>
            <a:off x="214648" y="5113773"/>
            <a:ext cx="6716526" cy="130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Parallel Async Execute, with Channel : </a:t>
            </a:r>
            <a:r>
              <a:rPr lang="en-US" altLang="zh-CN" sz="2400">
                <a:sym typeface="Wingdings" panose="05000000000000000000" pitchFamily="2" charset="2"/>
              </a:rPr>
              <a:t>about 54s, a better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trade-off</a:t>
            </a:r>
            <a:r>
              <a:rPr lang="en-US" altLang="zh-CN" sz="2400">
                <a:sym typeface="Wingdings" panose="05000000000000000000" pitchFamily="2" charset="2"/>
              </a:rPr>
              <a:t> between </a:t>
            </a:r>
            <a:r>
              <a:rPr lang="en-US" altLang="zh-CN" sz="2400" err="1">
                <a:sym typeface="Wingdings" panose="05000000000000000000" pitchFamily="2" charset="2"/>
              </a:rPr>
              <a:t>cpu</a:t>
            </a:r>
            <a:r>
              <a:rPr lang="en-US" altLang="zh-CN" sz="2400">
                <a:sym typeface="Wingdings" panose="05000000000000000000" pitchFamily="2" charset="2"/>
              </a:rPr>
              <a:t> utilization and memory usage</a:t>
            </a:r>
          </a:p>
        </p:txBody>
      </p:sp>
      <p:pic>
        <p:nvPicPr>
          <p:cNvPr id="16" name="Picture 15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15084F67-2482-4C5E-B548-3CC59C80E1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2" t="31465" b="30134"/>
          <a:stretch/>
        </p:blipFill>
        <p:spPr>
          <a:xfrm>
            <a:off x="7098475" y="5186051"/>
            <a:ext cx="4004515" cy="148477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A383A5-5A10-4C1B-B9DF-75A7FFB651F0}"/>
              </a:ext>
            </a:extLst>
          </p:cNvPr>
          <p:cNvSpPr/>
          <p:nvPr/>
        </p:nvSpPr>
        <p:spPr>
          <a:xfrm>
            <a:off x="7358743" y="1654756"/>
            <a:ext cx="3497943" cy="2206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DBDC9B-BC4C-4612-942E-DE368D0A4564}"/>
              </a:ext>
            </a:extLst>
          </p:cNvPr>
          <p:cNvSpPr/>
          <p:nvPr/>
        </p:nvSpPr>
        <p:spPr>
          <a:xfrm>
            <a:off x="7113443" y="3779647"/>
            <a:ext cx="260268" cy="2260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01936C-A3A5-4D1D-8B68-ECD55E057BD3}"/>
              </a:ext>
            </a:extLst>
          </p:cNvPr>
          <p:cNvSpPr/>
          <p:nvPr/>
        </p:nvSpPr>
        <p:spPr>
          <a:xfrm>
            <a:off x="7113443" y="2183185"/>
            <a:ext cx="260268" cy="2260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6D9C662-DF70-4A9D-9FF5-CA9EDC2ABD86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4677536" cy="8965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Progress</a:t>
            </a:r>
            <a:endParaRPr lang="zh-CN" altLang="en-US" sz="3200" b="1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733E366-7B31-445C-B5C1-76713C971C2A}"/>
              </a:ext>
            </a:extLst>
          </p:cNvPr>
          <p:cNvSpPr txBox="1">
            <a:spLocks/>
          </p:cNvSpPr>
          <p:nvPr/>
        </p:nvSpPr>
        <p:spPr>
          <a:xfrm>
            <a:off x="1095947" y="1071222"/>
            <a:ext cx="10000106" cy="22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ym typeface="Wingdings" panose="05000000000000000000" pitchFamily="2" charset="2"/>
              </a:rPr>
              <a:t>Current status: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The Scope part could run in cosmos and get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The Azure Function part could import the topology and tenants successfully in the PPE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TODO: deploy and test in the production environment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E98125-417F-4B95-80F1-62284643C0A5}"/>
              </a:ext>
            </a:extLst>
          </p:cNvPr>
          <p:cNvSpPr txBox="1">
            <a:spLocks/>
          </p:cNvSpPr>
          <p:nvPr/>
        </p:nvSpPr>
        <p:spPr>
          <a:xfrm>
            <a:off x="1095947" y="3817835"/>
            <a:ext cx="10000106" cy="2125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ym typeface="Wingdings" panose="05000000000000000000" pitchFamily="2" charset="2"/>
              </a:rPr>
              <a:t>What I have learned: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CPU and Memory tuning experience,</a:t>
            </a:r>
            <a:r>
              <a:rPr lang="zh-CN" altLang="en-US" sz="2400">
                <a:sym typeface="Wingdings" panose="05000000000000000000" pitchFamily="2" charset="2"/>
              </a:rPr>
              <a:t> </a:t>
            </a:r>
            <a:r>
              <a:rPr lang="en-US" altLang="zh-CN" sz="2400">
                <a:sym typeface="Wingdings" panose="05000000000000000000" pitchFamily="2" charset="2"/>
              </a:rPr>
              <a:t>Features of C#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Keep asking mentor and other workmates when have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Communication between different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ym typeface="Wingdings" panose="05000000000000000000" pitchFamily="2" charset="2"/>
              </a:rPr>
              <a:t>Be patient, keep try, never give up</a:t>
            </a:r>
          </a:p>
        </p:txBody>
      </p:sp>
    </p:spTree>
    <p:extLst>
      <p:ext uri="{BB962C8B-B14F-4D97-AF65-F5344CB8AC3E}">
        <p14:creationId xmlns:p14="http://schemas.microsoft.com/office/powerpoint/2010/main" val="411339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4C6C3-77F7-4D18-BCC3-62061389F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SHD ASN scope posting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D2D8AE-AE65-422E-B9A7-054FE8748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Hao Ge</a:t>
            </a:r>
          </a:p>
        </p:txBody>
      </p:sp>
    </p:spTree>
    <p:extLst>
      <p:ext uri="{BB962C8B-B14F-4D97-AF65-F5344CB8AC3E}">
        <p14:creationId xmlns:p14="http://schemas.microsoft.com/office/powerpoint/2010/main" val="145665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645C380-83FD-4250-8E3D-771FFA0D47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123513" cy="644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BACKGROUND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03E0994-D2C6-4655-8C3A-372F4DF879A9}"/>
              </a:ext>
            </a:extLst>
          </p:cNvPr>
          <p:cNvSpPr txBox="1">
            <a:spLocks/>
          </p:cNvSpPr>
          <p:nvPr/>
        </p:nvSpPr>
        <p:spPr>
          <a:xfrm>
            <a:off x="3123513" y="903609"/>
            <a:ext cx="7766697" cy="127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Get the Tenant-</a:t>
            </a:r>
            <a:r>
              <a:rPr lang="en-US" altLang="zh-CN" err="1"/>
              <a:t>Asn</a:t>
            </a:r>
            <a:r>
              <a:rPr lang="en-US" altLang="zh-CN"/>
              <a:t> mapping from daily café log.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Based on this mapping, SHD posting can navigate to notify these tenants accurately when incident happens.</a:t>
            </a:r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F9D2C-9D64-429B-B788-35EA13994A75}"/>
              </a:ext>
            </a:extLst>
          </p:cNvPr>
          <p:cNvSpPr txBox="1"/>
          <p:nvPr/>
        </p:nvSpPr>
        <p:spPr>
          <a:xfrm>
            <a:off x="594288" y="1076188"/>
            <a:ext cx="200766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>
                <a:ea typeface="等线"/>
              </a:rPr>
              <a:t>Business Requirement</a:t>
            </a:r>
            <a:endParaRPr lang="en-US" altLang="zh-CN" sz="2400" b="1">
              <a:solidFill>
                <a:schemeClr val="tx1"/>
              </a:solidFill>
              <a:ea typeface="等线"/>
              <a:cs typeface="Calibri"/>
            </a:endParaRP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50BAE7BB-E636-4D4C-8C87-729860D6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4" y="2169213"/>
            <a:ext cx="4152900" cy="418147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E3DF7-5169-47F5-8926-1565D0DB32C2}"/>
              </a:ext>
            </a:extLst>
          </p:cNvPr>
          <p:cNvSpPr txBox="1"/>
          <p:nvPr/>
        </p:nvSpPr>
        <p:spPr>
          <a:xfrm>
            <a:off x="3123513" y="6350688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topology and tenant mapping structure in SHD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645C380-83FD-4250-8E3D-771FFA0D47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123513" cy="644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BACKGROUND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03E0994-D2C6-4655-8C3A-372F4DF879A9}"/>
              </a:ext>
            </a:extLst>
          </p:cNvPr>
          <p:cNvSpPr txBox="1">
            <a:spLocks/>
          </p:cNvSpPr>
          <p:nvPr/>
        </p:nvSpPr>
        <p:spPr>
          <a:xfrm>
            <a:off x="3123513" y="903609"/>
            <a:ext cx="7766697" cy="127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Get the Tenant-</a:t>
            </a:r>
            <a:r>
              <a:rPr lang="en-US" altLang="zh-CN" err="1"/>
              <a:t>Asn</a:t>
            </a:r>
            <a:r>
              <a:rPr lang="en-US" altLang="zh-CN"/>
              <a:t> mapping from daily café log.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Based on this mapping, SHD posting can navigate to notify these tenants accurately when incident happens.</a:t>
            </a:r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F9D2C-9D64-429B-B788-35EA13994A75}"/>
              </a:ext>
            </a:extLst>
          </p:cNvPr>
          <p:cNvSpPr txBox="1"/>
          <p:nvPr/>
        </p:nvSpPr>
        <p:spPr>
          <a:xfrm>
            <a:off x="594288" y="1076188"/>
            <a:ext cx="200766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>
                <a:ea typeface="等线"/>
              </a:rPr>
              <a:t>Business Requirement</a:t>
            </a:r>
            <a:endParaRPr lang="en-US" altLang="zh-CN" sz="2400" b="1">
              <a:solidFill>
                <a:schemeClr val="tx1"/>
              </a:solidFill>
              <a:ea typeface="等线"/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EB052-F167-4BCE-AD93-77AAF1E7C310}"/>
              </a:ext>
            </a:extLst>
          </p:cNvPr>
          <p:cNvGrpSpPr/>
          <p:nvPr/>
        </p:nvGrpSpPr>
        <p:grpSpPr>
          <a:xfrm>
            <a:off x="752274" y="2872187"/>
            <a:ext cx="10214949" cy="662554"/>
            <a:chOff x="752274" y="2618187"/>
            <a:chExt cx="10214949" cy="662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29918E-816B-4C84-8664-E74CD2A258FF}"/>
                </a:ext>
              </a:extLst>
            </p:cNvPr>
            <p:cNvSpPr/>
            <p:nvPr/>
          </p:nvSpPr>
          <p:spPr>
            <a:xfrm>
              <a:off x="5025205" y="2657029"/>
              <a:ext cx="1085490" cy="6237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等线"/>
                </a:rPr>
                <a:t>Cosmos</a:t>
              </a:r>
              <a:br>
                <a:rPr lang="en-US" altLang="zh-CN" sz="2000" b="1">
                  <a:solidFill>
                    <a:schemeClr val="bg1"/>
                  </a:solidFill>
                  <a:ea typeface="等线"/>
                </a:rPr>
              </a:br>
              <a:r>
                <a:rPr lang="en-US" altLang="zh-CN" sz="1200" b="1">
                  <a:solidFill>
                    <a:schemeClr val="bg1"/>
                  </a:solidFill>
                  <a:ea typeface="等线"/>
                  <a:cs typeface="Calibri"/>
                </a:rPr>
                <a:t>tenant-</a:t>
              </a:r>
              <a:r>
                <a:rPr lang="en-US" altLang="zh-CN" sz="1200" b="1" err="1">
                  <a:solidFill>
                    <a:schemeClr val="bg1"/>
                  </a:solidFill>
                  <a:ea typeface="等线"/>
                  <a:cs typeface="Calibri"/>
                </a:rPr>
                <a:t>asn</a:t>
              </a:r>
              <a:endParaRPr lang="en-US" sz="1200" err="1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1521A7-5B8F-4F7B-89D4-EC8883F4C31F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80" y="2956183"/>
              <a:ext cx="54056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CD534D1-D2CB-4110-9663-0643F50D3C8C}"/>
                </a:ext>
              </a:extLst>
            </p:cNvPr>
            <p:cNvSpPr/>
            <p:nvPr/>
          </p:nvSpPr>
          <p:spPr>
            <a:xfrm>
              <a:off x="6775160" y="2655613"/>
              <a:ext cx="1085490" cy="6237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Azure Blob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CA819B-F3B5-4D3A-9593-6C6EEC4098D2}"/>
                </a:ext>
              </a:extLst>
            </p:cNvPr>
            <p:cNvSpPr/>
            <p:nvPr/>
          </p:nvSpPr>
          <p:spPr>
            <a:xfrm>
              <a:off x="4384766" y="2618187"/>
              <a:ext cx="556617" cy="2554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b="1">
                  <a:solidFill>
                    <a:schemeClr val="bg1"/>
                  </a:solidFill>
                  <a:ea typeface="等线"/>
                </a:rPr>
                <a:t>Scope</a:t>
              </a:r>
              <a:endParaRPr lang="en-US" sz="1400">
                <a:solidFill>
                  <a:schemeClr val="bg1"/>
                </a:solidFill>
                <a:ea typeface="等线"/>
                <a:cs typeface="Calibri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FFA077-8D0F-4928-A556-378914FA3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3855" y="2966053"/>
              <a:ext cx="483279" cy="283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B57ED8-95C3-45EB-A7CE-6EB0CD4F46C5}"/>
                </a:ext>
              </a:extLst>
            </p:cNvPr>
            <p:cNvSpPr/>
            <p:nvPr/>
          </p:nvSpPr>
          <p:spPr>
            <a:xfrm>
              <a:off x="8496599" y="2640091"/>
              <a:ext cx="1195374" cy="6237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Azure Function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590305B-007D-46EB-B27C-A93C104D4986}"/>
                </a:ext>
              </a:extLst>
            </p:cNvPr>
            <p:cNvSpPr/>
            <p:nvPr/>
          </p:nvSpPr>
          <p:spPr>
            <a:xfrm>
              <a:off x="10369536" y="2655613"/>
              <a:ext cx="597687" cy="62371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DB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29CF89-942B-4BA4-A0BD-39C04E768471}"/>
                </a:ext>
              </a:extLst>
            </p:cNvPr>
            <p:cNvSpPr txBox="1"/>
            <p:nvPr/>
          </p:nvSpPr>
          <p:spPr>
            <a:xfrm>
              <a:off x="752274" y="2802137"/>
              <a:ext cx="15382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/>
                <a:t>Dataflow</a:t>
              </a:r>
              <a:endParaRPr lang="en-US" sz="2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34810D-133F-4CD0-8990-A8F2F9D6C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985" y="2966400"/>
              <a:ext cx="483279" cy="283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BD8E0D-81FD-4967-B4CE-52A42B3B3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114" y="2966053"/>
              <a:ext cx="483279" cy="283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FBE0EB-92DA-49C7-9BEB-8B05FA1637C5}"/>
              </a:ext>
            </a:extLst>
          </p:cNvPr>
          <p:cNvSpPr/>
          <p:nvPr/>
        </p:nvSpPr>
        <p:spPr>
          <a:xfrm>
            <a:off x="3215455" y="2911029"/>
            <a:ext cx="1085490" cy="623712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ea typeface="等线"/>
              </a:rPr>
              <a:t>Cosmos</a:t>
            </a:r>
            <a:br>
              <a:rPr lang="en-US" altLang="zh-CN" sz="2000" b="1">
                <a:solidFill>
                  <a:schemeClr val="bg1"/>
                </a:solidFill>
                <a:ea typeface="等线"/>
              </a:rPr>
            </a:br>
            <a:r>
              <a:rPr lang="en-US" altLang="zh-CN" sz="1200" b="1">
                <a:solidFill>
                  <a:schemeClr val="bg1"/>
                </a:solidFill>
                <a:ea typeface="等线"/>
                <a:cs typeface="Calibri"/>
              </a:rPr>
              <a:t>café log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77B81D-3FD2-4615-A2D8-7ADBEC67CE3D}"/>
              </a:ext>
            </a:extLst>
          </p:cNvPr>
          <p:cNvSpPr/>
          <p:nvPr/>
        </p:nvSpPr>
        <p:spPr>
          <a:xfrm>
            <a:off x="6173047" y="2874878"/>
            <a:ext cx="524893" cy="280856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900" b="1">
                <a:solidFill>
                  <a:schemeClr val="bg1"/>
                </a:solidFill>
                <a:ea typeface="等线"/>
              </a:rPr>
              <a:t>Copy</a:t>
            </a:r>
            <a:br>
              <a:rPr lang="en-US" altLang="zh-CN" sz="900" b="1">
                <a:solidFill>
                  <a:schemeClr val="bg1"/>
                </a:solidFill>
                <a:ea typeface="等线"/>
              </a:rPr>
            </a:br>
            <a:r>
              <a:rPr lang="en-US" altLang="zh-CN" sz="900" b="1">
                <a:solidFill>
                  <a:schemeClr val="bg1"/>
                </a:solidFill>
                <a:ea typeface="等线"/>
              </a:rPr>
              <a:t>Data</a:t>
            </a:r>
            <a:endParaRPr lang="en-US" sz="900">
              <a:solidFill>
                <a:schemeClr val="bg1"/>
              </a:solidFill>
              <a:ea typeface="等线"/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0568E7-2AB8-49C4-BD59-D4A90902645F}"/>
              </a:ext>
            </a:extLst>
          </p:cNvPr>
          <p:cNvSpPr/>
          <p:nvPr/>
        </p:nvSpPr>
        <p:spPr>
          <a:xfrm>
            <a:off x="7909354" y="2874126"/>
            <a:ext cx="556617" cy="280856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900" b="1">
                <a:solidFill>
                  <a:schemeClr val="bg1"/>
                </a:solidFill>
                <a:ea typeface="等线"/>
              </a:rPr>
              <a:t>HTTP</a:t>
            </a:r>
            <a:br>
              <a:rPr lang="en-US" altLang="zh-CN" sz="900" b="1">
                <a:solidFill>
                  <a:schemeClr val="bg1"/>
                </a:solidFill>
                <a:ea typeface="等线"/>
              </a:rPr>
            </a:br>
            <a:r>
              <a:rPr lang="en-US" altLang="zh-CN" sz="900" b="1">
                <a:solidFill>
                  <a:schemeClr val="bg1"/>
                </a:solidFill>
                <a:ea typeface="等线"/>
              </a:rPr>
              <a:t>Trigger</a:t>
            </a:r>
            <a:endParaRPr lang="en-US" sz="900">
              <a:solidFill>
                <a:schemeClr val="bg1"/>
              </a:solidFill>
              <a:ea typeface="等线"/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02EED8-F84A-4EE4-8303-88A8D50ABC7D}"/>
              </a:ext>
            </a:extLst>
          </p:cNvPr>
          <p:cNvSpPr/>
          <p:nvPr/>
        </p:nvSpPr>
        <p:spPr>
          <a:xfrm>
            <a:off x="9768308" y="2874126"/>
            <a:ext cx="524893" cy="280856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900" b="1">
                <a:solidFill>
                  <a:schemeClr val="bg1"/>
                </a:solidFill>
                <a:ea typeface="等线"/>
              </a:rPr>
              <a:t>Call</a:t>
            </a:r>
            <a:br>
              <a:rPr lang="en-US" altLang="zh-CN" sz="900" b="1">
                <a:solidFill>
                  <a:schemeClr val="bg1"/>
                </a:solidFill>
                <a:ea typeface="等线"/>
              </a:rPr>
            </a:br>
            <a:r>
              <a:rPr lang="en-US" altLang="zh-CN" sz="900" b="1" err="1">
                <a:solidFill>
                  <a:schemeClr val="bg1"/>
                </a:solidFill>
                <a:ea typeface="等线"/>
              </a:rPr>
              <a:t>Api</a:t>
            </a:r>
            <a:endParaRPr lang="en-US" sz="900">
              <a:solidFill>
                <a:schemeClr val="bg1"/>
              </a:solidFill>
              <a:ea typeface="等线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65A7E1-E03B-46AB-8B77-13DB2296E6C7}"/>
              </a:ext>
            </a:extLst>
          </p:cNvPr>
          <p:cNvGrpSpPr/>
          <p:nvPr/>
        </p:nvGrpSpPr>
        <p:grpSpPr>
          <a:xfrm>
            <a:off x="3286215" y="4073174"/>
            <a:ext cx="5648960" cy="2371725"/>
            <a:chOff x="3271520" y="2243137"/>
            <a:chExt cx="5648960" cy="2371725"/>
          </a:xfrm>
        </p:grpSpPr>
        <p:pic>
          <p:nvPicPr>
            <p:cNvPr id="27" name="Picture 26" descr="Diagram&#10;&#10;Description automatically generated">
              <a:extLst>
                <a:ext uri="{FF2B5EF4-FFF2-40B4-BE49-F238E27FC236}">
                  <a16:creationId xmlns:a16="http://schemas.microsoft.com/office/drawing/2014/main" id="{0E336E3D-F14C-46F8-872D-2969C5C05E2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71520" y="2243137"/>
              <a:ext cx="5648960" cy="23717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A3CD44-3CAD-4B00-AD92-F99D2C905B25}"/>
                </a:ext>
              </a:extLst>
            </p:cNvPr>
            <p:cNvSpPr txBox="1"/>
            <p:nvPr/>
          </p:nvSpPr>
          <p:spPr>
            <a:xfrm>
              <a:off x="5669280" y="2636520"/>
              <a:ext cx="571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</a:rPr>
                <a:t>daily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404FC9-44B3-45E5-8BF9-0947403AC789}"/>
                </a:ext>
              </a:extLst>
            </p:cNvPr>
            <p:cNvSpPr txBox="1"/>
            <p:nvPr/>
          </p:nvSpPr>
          <p:spPr>
            <a:xfrm>
              <a:off x="5669280" y="3428999"/>
              <a:ext cx="74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</a:rPr>
                <a:t>weekly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ED6BBBF-73A0-4538-AF85-80C270C84918}"/>
              </a:ext>
            </a:extLst>
          </p:cNvPr>
          <p:cNvSpPr txBox="1"/>
          <p:nvPr/>
        </p:nvSpPr>
        <p:spPr>
          <a:xfrm>
            <a:off x="517576" y="4783936"/>
            <a:ext cx="200766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>
                <a:ea typeface="等线"/>
              </a:rPr>
              <a:t>Azure Data</a:t>
            </a:r>
          </a:p>
          <a:p>
            <a:pPr algn="ctr"/>
            <a:r>
              <a:rPr lang="en-US" altLang="zh-CN" sz="2400" b="1">
                <a:ea typeface="等线"/>
                <a:cs typeface="Calibri"/>
              </a:rPr>
              <a:t>Factory</a:t>
            </a:r>
            <a:endParaRPr lang="en-US" altLang="zh-CN" sz="2400" b="1">
              <a:solidFill>
                <a:schemeClr val="tx1"/>
              </a:solidFill>
              <a:ea typeface="等线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92410C-6693-4E6A-8527-CAEBB69EDA52}"/>
              </a:ext>
            </a:extLst>
          </p:cNvPr>
          <p:cNvSpPr/>
          <p:nvPr/>
        </p:nvSpPr>
        <p:spPr>
          <a:xfrm>
            <a:off x="4349649" y="2662663"/>
            <a:ext cx="1789562" cy="9514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417F5A-256C-4402-929A-8DF6F2B1ED7B}"/>
              </a:ext>
            </a:extLst>
          </p:cNvPr>
          <p:cNvSpPr/>
          <p:nvPr/>
        </p:nvSpPr>
        <p:spPr>
          <a:xfrm>
            <a:off x="6182821" y="2664010"/>
            <a:ext cx="4843320" cy="9514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56930C-EFC5-4E35-A327-14E147F3E5B2}"/>
              </a:ext>
            </a:extLst>
          </p:cNvPr>
          <p:cNvCxnSpPr>
            <a:cxnSpLocks/>
          </p:cNvCxnSpPr>
          <p:nvPr/>
        </p:nvCxnSpPr>
        <p:spPr>
          <a:xfrm flipH="1">
            <a:off x="4838700" y="3709784"/>
            <a:ext cx="391974" cy="8368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5206C8-D294-48D9-9132-872787ED992A}"/>
              </a:ext>
            </a:extLst>
          </p:cNvPr>
          <p:cNvCxnSpPr>
            <a:cxnSpLocks/>
          </p:cNvCxnSpPr>
          <p:nvPr/>
        </p:nvCxnSpPr>
        <p:spPr>
          <a:xfrm flipH="1">
            <a:off x="6468836" y="3709784"/>
            <a:ext cx="2222499" cy="18189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72DEA3-C49E-46A3-99CD-832800D5BBB2}"/>
              </a:ext>
            </a:extLst>
          </p:cNvPr>
          <p:cNvSpPr txBox="1"/>
          <p:nvPr/>
        </p:nvSpPr>
        <p:spPr>
          <a:xfrm>
            <a:off x="4335893" y="2304213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Tenant-</a:t>
            </a:r>
            <a:r>
              <a:rPr lang="en-US" altLang="zh-CN" sz="1400" b="1" err="1"/>
              <a:t>Asn</a:t>
            </a:r>
            <a:r>
              <a:rPr lang="zh-CN" altLang="en-US" sz="1400" b="1"/>
              <a:t> </a:t>
            </a:r>
            <a:r>
              <a:rPr lang="en-US" altLang="zh-CN" sz="1400" b="1"/>
              <a:t>Mapping</a:t>
            </a:r>
            <a:endParaRPr lang="en-US" sz="14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1D348E-5E4A-4A7C-9977-D4FA4BEF3BC8}"/>
              </a:ext>
            </a:extLst>
          </p:cNvPr>
          <p:cNvSpPr txBox="1"/>
          <p:nvPr/>
        </p:nvSpPr>
        <p:spPr>
          <a:xfrm>
            <a:off x="7472689" y="2304214"/>
            <a:ext cx="198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Azure Function Tuning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10717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075985E-EA5E-4488-BAB8-2DFC58A4C464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Tenant-</a:t>
            </a:r>
            <a:r>
              <a:rPr lang="en-US" altLang="zh-CN" sz="3200" b="1" err="1">
                <a:latin typeface="+mn-lt"/>
              </a:rPr>
              <a:t>Asn</a:t>
            </a:r>
            <a:r>
              <a:rPr lang="zh-CN" altLang="en-US" sz="3200" b="1">
                <a:latin typeface="+mn-lt"/>
              </a:rPr>
              <a:t> </a:t>
            </a:r>
            <a:r>
              <a:rPr lang="en-US" altLang="zh-CN" sz="3200" b="1">
                <a:latin typeface="+mn-lt"/>
              </a:rPr>
              <a:t>Mapping</a:t>
            </a:r>
            <a:endParaRPr lang="en-US" sz="3200" b="1">
              <a:latin typeface="+mn-lt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49F28DC9-AEBA-4C00-A22D-3A3AD5A0D397}"/>
              </a:ext>
            </a:extLst>
          </p:cNvPr>
          <p:cNvSpPr txBox="1">
            <a:spLocks/>
          </p:cNvSpPr>
          <p:nvPr/>
        </p:nvSpPr>
        <p:spPr>
          <a:xfrm>
            <a:off x="4159153" y="398853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>
                <a:latin typeface="+mn-lt"/>
              </a:rPr>
              <a:t>SCOPE PIPELINE</a:t>
            </a:r>
            <a:endParaRPr lang="en-US" sz="2400">
              <a:latin typeface="+mn-lt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6683035-44B2-494C-84D9-0293BFBBDA6B}"/>
              </a:ext>
            </a:extLst>
          </p:cNvPr>
          <p:cNvGrpSpPr/>
          <p:nvPr/>
        </p:nvGrpSpPr>
        <p:grpSpPr>
          <a:xfrm>
            <a:off x="66694" y="1251912"/>
            <a:ext cx="12058612" cy="5606088"/>
            <a:chOff x="11676" y="808567"/>
            <a:chExt cx="12058612" cy="5606088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82A5780-1B2C-4F20-834C-DE6B32F639CF}"/>
                </a:ext>
              </a:extLst>
            </p:cNvPr>
            <p:cNvGrpSpPr/>
            <p:nvPr/>
          </p:nvGrpSpPr>
          <p:grpSpPr>
            <a:xfrm>
              <a:off x="11676" y="808567"/>
              <a:ext cx="12058612" cy="5606088"/>
              <a:chOff x="11676" y="808567"/>
              <a:chExt cx="12058612" cy="5606088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7090E52D-7D78-4FEB-89B2-D6ACD72DCE99}"/>
                  </a:ext>
                </a:extLst>
              </p:cNvPr>
              <p:cNvGrpSpPr/>
              <p:nvPr/>
            </p:nvGrpSpPr>
            <p:grpSpPr>
              <a:xfrm>
                <a:off x="1347205" y="1139549"/>
                <a:ext cx="2993595" cy="4148882"/>
                <a:chOff x="277426" y="218096"/>
                <a:chExt cx="2993595" cy="4148882"/>
              </a:xfrm>
            </p:grpSpPr>
            <p:sp>
              <p:nvSpPr>
                <p:cNvPr id="226" name="Rectangle: Rounded Corners 225">
                  <a:extLst>
                    <a:ext uri="{FF2B5EF4-FFF2-40B4-BE49-F238E27FC236}">
                      <a16:creationId xmlns:a16="http://schemas.microsoft.com/office/drawing/2014/main" id="{2CAEA6F9-775A-4074-A4DB-E23BB52A2448}"/>
                    </a:ext>
                  </a:extLst>
                </p:cNvPr>
                <p:cNvSpPr/>
                <p:nvPr/>
              </p:nvSpPr>
              <p:spPr>
                <a:xfrm>
                  <a:off x="277426" y="218096"/>
                  <a:ext cx="914065" cy="49705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err="1"/>
                    <a:t>Mapi</a:t>
                  </a:r>
                  <a:br>
                    <a:rPr lang="en-US" altLang="zh-CN" sz="1600" b="1"/>
                  </a:br>
                  <a:r>
                    <a:rPr lang="en-US" altLang="zh-CN" sz="1600" b="1"/>
                    <a:t>Http</a:t>
                  </a:r>
                  <a:endParaRPr lang="en-US" sz="1600" b="1"/>
                </a:p>
              </p:txBody>
            </p:sp>
            <p:sp>
              <p:nvSpPr>
                <p:cNvPr id="227" name="Rectangle: Rounded Corners 226">
                  <a:extLst>
                    <a:ext uri="{FF2B5EF4-FFF2-40B4-BE49-F238E27FC236}">
                      <a16:creationId xmlns:a16="http://schemas.microsoft.com/office/drawing/2014/main" id="{61A9671B-E4ED-4F73-AE6D-DBC03555E38A}"/>
                    </a:ext>
                  </a:extLst>
                </p:cNvPr>
                <p:cNvSpPr/>
                <p:nvPr/>
              </p:nvSpPr>
              <p:spPr>
                <a:xfrm>
                  <a:off x="277426" y="3804510"/>
                  <a:ext cx="914065" cy="56246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/>
                    <a:t>Outlook</a:t>
                  </a:r>
                  <a:br>
                    <a:rPr lang="en-US" sz="1400" b="1"/>
                  </a:br>
                  <a:r>
                    <a:rPr lang="en-US" sz="1400" b="1"/>
                    <a:t>Service</a:t>
                  </a:r>
                </a:p>
              </p:txBody>
            </p:sp>
            <p:sp>
              <p:nvSpPr>
                <p:cNvPr id="228" name="Rectangle: Rounded Corners 227">
                  <a:extLst>
                    <a:ext uri="{FF2B5EF4-FFF2-40B4-BE49-F238E27FC236}">
                      <a16:creationId xmlns:a16="http://schemas.microsoft.com/office/drawing/2014/main" id="{D59C8BE6-8256-4B6C-9D30-9A683569909F}"/>
                    </a:ext>
                  </a:extLst>
                </p:cNvPr>
                <p:cNvSpPr/>
                <p:nvPr/>
              </p:nvSpPr>
              <p:spPr>
                <a:xfrm>
                  <a:off x="277426" y="769369"/>
                  <a:ext cx="914065" cy="38236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/>
                    <a:t>Default</a:t>
                  </a:r>
                  <a:endParaRPr lang="en-US" sz="1600" b="1"/>
                </a:p>
              </p:txBody>
            </p:sp>
            <p:sp>
              <p:nvSpPr>
                <p:cNvPr id="229" name="Rectangle: Rounded Corners 228">
                  <a:extLst>
                    <a:ext uri="{FF2B5EF4-FFF2-40B4-BE49-F238E27FC236}">
                      <a16:creationId xmlns:a16="http://schemas.microsoft.com/office/drawing/2014/main" id="{4D27F120-5AE6-4571-A83E-376F2AFFC96F}"/>
                    </a:ext>
                  </a:extLst>
                </p:cNvPr>
                <p:cNvSpPr/>
                <p:nvPr/>
              </p:nvSpPr>
              <p:spPr>
                <a:xfrm>
                  <a:off x="277426" y="1245136"/>
                  <a:ext cx="914065" cy="38236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err="1"/>
                    <a:t>Ews</a:t>
                  </a:r>
                  <a:endParaRPr lang="en-US" sz="1600" b="1"/>
                </a:p>
              </p:txBody>
            </p:sp>
            <p:sp>
              <p:nvSpPr>
                <p:cNvPr id="230" name="Rectangle: Rounded Corners 229">
                  <a:extLst>
                    <a:ext uri="{FF2B5EF4-FFF2-40B4-BE49-F238E27FC236}">
                      <a16:creationId xmlns:a16="http://schemas.microsoft.com/office/drawing/2014/main" id="{B9AD2CCC-E921-46B9-AFE0-141682AA6A8F}"/>
                    </a:ext>
                  </a:extLst>
                </p:cNvPr>
                <p:cNvSpPr/>
                <p:nvPr/>
              </p:nvSpPr>
              <p:spPr>
                <a:xfrm>
                  <a:off x="277426" y="1720903"/>
                  <a:ext cx="914065" cy="38236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err="1"/>
                    <a:t>Eas</a:t>
                  </a:r>
                  <a:endParaRPr lang="en-US" sz="1600" b="1"/>
                </a:p>
              </p:txBody>
            </p:sp>
            <p:sp>
              <p:nvSpPr>
                <p:cNvPr id="231" name="Rectangle: Rounded Corners 230">
                  <a:extLst>
                    <a:ext uri="{FF2B5EF4-FFF2-40B4-BE49-F238E27FC236}">
                      <a16:creationId xmlns:a16="http://schemas.microsoft.com/office/drawing/2014/main" id="{C9321BFA-A442-4B4D-9EFF-30225A84F45E}"/>
                    </a:ext>
                  </a:extLst>
                </p:cNvPr>
                <p:cNvSpPr/>
                <p:nvPr/>
              </p:nvSpPr>
              <p:spPr>
                <a:xfrm>
                  <a:off x="277426" y="2196670"/>
                  <a:ext cx="914065" cy="38236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/>
                    <a:t>Rest</a:t>
                  </a:r>
                  <a:endParaRPr lang="en-US" sz="1600" b="1"/>
                </a:p>
              </p:txBody>
            </p:sp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814CF140-930C-4DB3-BDD2-46B7E896C1B4}"/>
                    </a:ext>
                  </a:extLst>
                </p:cNvPr>
                <p:cNvSpPr/>
                <p:nvPr/>
              </p:nvSpPr>
              <p:spPr>
                <a:xfrm>
                  <a:off x="277426" y="2657430"/>
                  <a:ext cx="914065" cy="38236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err="1"/>
                    <a:t>Owa</a:t>
                  </a:r>
                  <a:endParaRPr lang="en-US" sz="1600" b="1"/>
                </a:p>
              </p:txBody>
            </p:sp>
            <p:sp>
              <p:nvSpPr>
                <p:cNvPr id="233" name="Rectangle: Rounded Corners 232">
                  <a:extLst>
                    <a:ext uri="{FF2B5EF4-FFF2-40B4-BE49-F238E27FC236}">
                      <a16:creationId xmlns:a16="http://schemas.microsoft.com/office/drawing/2014/main" id="{1F6F8495-BB5B-431B-B060-B1FA1E00150F}"/>
                    </a:ext>
                  </a:extLst>
                </p:cNvPr>
                <p:cNvSpPr/>
                <p:nvPr/>
              </p:nvSpPr>
              <p:spPr>
                <a:xfrm>
                  <a:off x="277426" y="3140916"/>
                  <a:ext cx="914065" cy="56246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/>
                    <a:t>Mailbox</a:t>
                  </a:r>
                  <a:br>
                    <a:rPr lang="en-US" altLang="zh-CN" sz="1400" b="1"/>
                  </a:br>
                  <a:r>
                    <a:rPr lang="en-US" altLang="zh-CN" sz="1400" b="1"/>
                    <a:t>Delivery</a:t>
                  </a:r>
                  <a:endParaRPr lang="en-US" sz="1400" b="1"/>
                </a:p>
              </p:txBody>
            </p:sp>
            <p:sp>
              <p:nvSpPr>
                <p:cNvPr id="234" name="Rectangle: Rounded Corners 233">
                  <a:extLst>
                    <a:ext uri="{FF2B5EF4-FFF2-40B4-BE49-F238E27FC236}">
                      <a16:creationId xmlns:a16="http://schemas.microsoft.com/office/drawing/2014/main" id="{9B8023F5-4679-4CB0-9909-28A8C9A25947}"/>
                    </a:ext>
                  </a:extLst>
                </p:cNvPr>
                <p:cNvSpPr/>
                <p:nvPr/>
              </p:nvSpPr>
              <p:spPr>
                <a:xfrm>
                  <a:off x="1891481" y="500889"/>
                  <a:ext cx="1038756" cy="53695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/>
                    <a:t>Top </a:t>
                  </a:r>
                  <a:br>
                    <a:rPr lang="en-US" altLang="zh-CN" sz="1600" b="1"/>
                  </a:br>
                  <a:r>
                    <a:rPr lang="en-US" altLang="zh-CN" sz="1600" b="1"/>
                    <a:t>café log</a:t>
                  </a:r>
                  <a:endParaRPr lang="en-US" sz="1600" b="1"/>
                </a:p>
              </p:txBody>
            </p:sp>
            <p:cxnSp>
              <p:nvCxnSpPr>
                <p:cNvPr id="235" name="Connector: Elbow 234">
                  <a:extLst>
                    <a:ext uri="{FF2B5EF4-FFF2-40B4-BE49-F238E27FC236}">
                      <a16:creationId xmlns:a16="http://schemas.microsoft.com/office/drawing/2014/main" id="{964685DF-A65B-4FC3-9045-110FB6E2A1A4}"/>
                    </a:ext>
                  </a:extLst>
                </p:cNvPr>
                <p:cNvCxnSpPr>
                  <a:cxnSpLocks/>
                  <a:stCxn id="226" idx="3"/>
                  <a:endCxn id="234" idx="1"/>
                </p:cNvCxnSpPr>
                <p:nvPr/>
              </p:nvCxnSpPr>
              <p:spPr>
                <a:xfrm>
                  <a:off x="1191491" y="466621"/>
                  <a:ext cx="699990" cy="302748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Connector: Elbow 235">
                  <a:extLst>
                    <a:ext uri="{FF2B5EF4-FFF2-40B4-BE49-F238E27FC236}">
                      <a16:creationId xmlns:a16="http://schemas.microsoft.com/office/drawing/2014/main" id="{2474BA6A-4903-4413-A654-AA40A00856F1}"/>
                    </a:ext>
                  </a:extLst>
                </p:cNvPr>
                <p:cNvCxnSpPr>
                  <a:cxnSpLocks/>
                  <a:stCxn id="228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19118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or: Elbow 236">
                  <a:extLst>
                    <a:ext uri="{FF2B5EF4-FFF2-40B4-BE49-F238E27FC236}">
                      <a16:creationId xmlns:a16="http://schemas.microsoft.com/office/drawing/2014/main" id="{EE795821-2EBB-43E4-ADAE-69CA05EF72F9}"/>
                    </a:ext>
                  </a:extLst>
                </p:cNvPr>
                <p:cNvCxnSpPr>
                  <a:cxnSpLocks/>
                  <a:stCxn id="229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66694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Connector: Elbow 237">
                  <a:extLst>
                    <a:ext uri="{FF2B5EF4-FFF2-40B4-BE49-F238E27FC236}">
                      <a16:creationId xmlns:a16="http://schemas.microsoft.com/office/drawing/2014/main" id="{14883118-ACAF-4CAC-80AB-3299EF1C8D85}"/>
                    </a:ext>
                  </a:extLst>
                </p:cNvPr>
                <p:cNvCxnSpPr>
                  <a:cxnSpLocks/>
                  <a:stCxn id="230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114271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nector: Elbow 238">
                  <a:extLst>
                    <a:ext uri="{FF2B5EF4-FFF2-40B4-BE49-F238E27FC236}">
                      <a16:creationId xmlns:a16="http://schemas.microsoft.com/office/drawing/2014/main" id="{C40BAC0C-7612-4109-A368-B465C3D22CEE}"/>
                    </a:ext>
                  </a:extLst>
                </p:cNvPr>
                <p:cNvCxnSpPr>
                  <a:cxnSpLocks/>
                  <a:stCxn id="231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16184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onnector: Elbow 239">
                  <a:extLst>
                    <a:ext uri="{FF2B5EF4-FFF2-40B4-BE49-F238E27FC236}">
                      <a16:creationId xmlns:a16="http://schemas.microsoft.com/office/drawing/2014/main" id="{A63996D3-20D0-472E-9EE0-F01E146A0F2F}"/>
                    </a:ext>
                  </a:extLst>
                </p:cNvPr>
                <p:cNvCxnSpPr>
                  <a:cxnSpLocks/>
                  <a:stCxn id="232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207924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onnector: Elbow 240">
                  <a:extLst>
                    <a:ext uri="{FF2B5EF4-FFF2-40B4-BE49-F238E27FC236}">
                      <a16:creationId xmlns:a16="http://schemas.microsoft.com/office/drawing/2014/main" id="{4699A401-B277-422F-B9F4-55064F956858}"/>
                    </a:ext>
                  </a:extLst>
                </p:cNvPr>
                <p:cNvCxnSpPr>
                  <a:cxnSpLocks/>
                  <a:stCxn id="233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26527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Connector: Elbow 241">
                  <a:extLst>
                    <a:ext uri="{FF2B5EF4-FFF2-40B4-BE49-F238E27FC236}">
                      <a16:creationId xmlns:a16="http://schemas.microsoft.com/office/drawing/2014/main" id="{5D33AB69-B589-4016-9457-112E75469C32}"/>
                    </a:ext>
                  </a:extLst>
                </p:cNvPr>
                <p:cNvCxnSpPr>
                  <a:cxnSpLocks/>
                  <a:stCxn id="227" idx="3"/>
                  <a:endCxn id="234" idx="1"/>
                </p:cNvCxnSpPr>
                <p:nvPr/>
              </p:nvCxnSpPr>
              <p:spPr>
                <a:xfrm flipV="1">
                  <a:off x="1191491" y="769369"/>
                  <a:ext cx="699990" cy="331637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9D88589-9BF9-47A6-BA86-6A7EF8E55F6E}"/>
                    </a:ext>
                  </a:extLst>
                </p:cNvPr>
                <p:cNvSpPr txBox="1"/>
                <p:nvPr/>
              </p:nvSpPr>
              <p:spPr>
                <a:xfrm>
                  <a:off x="1643807" y="1057153"/>
                  <a:ext cx="1627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rgbClr val="00B0F0"/>
                      </a:solidFill>
                    </a:rPr>
                    <a:t>Top protocols café log</a:t>
                  </a:r>
                </a:p>
              </p:txBody>
            </p:sp>
          </p:grp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873B7C10-B571-4230-BAA1-3C28A8679537}"/>
                  </a:ext>
                </a:extLst>
              </p:cNvPr>
              <p:cNvCxnSpPr>
                <a:cxnSpLocks/>
                <a:stCxn id="234" idx="3"/>
                <a:endCxn id="222" idx="1"/>
              </p:cNvCxnSpPr>
              <p:nvPr/>
            </p:nvCxnSpPr>
            <p:spPr>
              <a:xfrm flipV="1">
                <a:off x="4000016" y="1355440"/>
                <a:ext cx="811324" cy="335382"/>
              </a:xfrm>
              <a:prstGeom prst="bentConnector3">
                <a:avLst/>
              </a:prstGeom>
              <a:ln w="190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or: Elbow 128">
                <a:extLst>
                  <a:ext uri="{FF2B5EF4-FFF2-40B4-BE49-F238E27FC236}">
                    <a16:creationId xmlns:a16="http://schemas.microsoft.com/office/drawing/2014/main" id="{EB17F4F2-37FE-4F3C-9A64-3EF2AB46CBE1}"/>
                  </a:ext>
                </a:extLst>
              </p:cNvPr>
              <p:cNvCxnSpPr>
                <a:cxnSpLocks/>
                <a:stCxn id="234" idx="3"/>
                <a:endCxn id="223" idx="1"/>
              </p:cNvCxnSpPr>
              <p:nvPr/>
            </p:nvCxnSpPr>
            <p:spPr>
              <a:xfrm>
                <a:off x="4000016" y="1690822"/>
                <a:ext cx="811325" cy="755603"/>
              </a:xfrm>
              <a:prstGeom prst="bentConnector3">
                <a:avLst/>
              </a:prstGeom>
              <a:ln w="190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2AFF652-83A6-4FFE-A370-E234E48099EA}"/>
                  </a:ext>
                </a:extLst>
              </p:cNvPr>
              <p:cNvGrpSpPr/>
              <p:nvPr/>
            </p:nvGrpSpPr>
            <p:grpSpPr>
              <a:xfrm>
                <a:off x="4423627" y="1086960"/>
                <a:ext cx="2398673" cy="1947582"/>
                <a:chOff x="3353848" y="1375124"/>
                <a:chExt cx="2398673" cy="1947582"/>
              </a:xfrm>
            </p:grpSpPr>
            <p:sp>
              <p:nvSpPr>
                <p:cNvPr id="222" name="Rectangle: Rounded Corners 221">
                  <a:extLst>
                    <a:ext uri="{FF2B5EF4-FFF2-40B4-BE49-F238E27FC236}">
                      <a16:creationId xmlns:a16="http://schemas.microsoft.com/office/drawing/2014/main" id="{5A74DB26-B3BC-4227-A253-CF7A17D9C389}"/>
                    </a:ext>
                  </a:extLst>
                </p:cNvPr>
                <p:cNvSpPr/>
                <p:nvPr/>
              </p:nvSpPr>
              <p:spPr>
                <a:xfrm>
                  <a:off x="3741561" y="1375124"/>
                  <a:ext cx="1495955" cy="53695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/>
                    <a:t>Top café log</a:t>
                  </a:r>
                </a:p>
                <a:p>
                  <a:pPr algn="ctr"/>
                  <a:r>
                    <a:rPr lang="en-US" sz="1600" b="1"/>
                    <a:t>with domain</a:t>
                  </a:r>
                </a:p>
              </p:txBody>
            </p:sp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612843A8-7005-4A5A-9391-F064F10A0FFF}"/>
                    </a:ext>
                  </a:extLst>
                </p:cNvPr>
                <p:cNvSpPr/>
                <p:nvPr/>
              </p:nvSpPr>
              <p:spPr>
                <a:xfrm>
                  <a:off x="3741562" y="2466109"/>
                  <a:ext cx="1495955" cy="53695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/>
                    <a:t>Top café log</a:t>
                  </a:r>
                </a:p>
                <a:p>
                  <a:pPr algn="ctr"/>
                  <a:r>
                    <a:rPr lang="en-US" sz="1600" b="1"/>
                    <a:t>with </a:t>
                  </a:r>
                  <a:r>
                    <a:rPr lang="en-US" sz="1600" b="1" err="1"/>
                    <a:t>tenantID</a:t>
                  </a:r>
                  <a:endParaRPr lang="en-US" sz="1600" b="1"/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AB0097D0-CB1B-47E1-B46A-537E4646622A}"/>
                    </a:ext>
                  </a:extLst>
                </p:cNvPr>
                <p:cNvSpPr txBox="1"/>
                <p:nvPr/>
              </p:nvSpPr>
              <p:spPr>
                <a:xfrm>
                  <a:off x="3353848" y="1936942"/>
                  <a:ext cx="23986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92D050"/>
                      </a:solidFill>
                    </a:rPr>
                    <a:t>organization == “</a:t>
                  </a:r>
                  <a:r>
                    <a:rPr lang="en-US" sz="1400" b="1" err="1">
                      <a:solidFill>
                        <a:srgbClr val="92D050"/>
                      </a:solidFill>
                    </a:rPr>
                    <a:t>xxx.xxx.xxx</a:t>
                  </a:r>
                  <a:r>
                    <a:rPr lang="en-US" sz="1400" b="1">
                      <a:solidFill>
                        <a:srgbClr val="92D050"/>
                      </a:solidFill>
                    </a:rPr>
                    <a:t>”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158E861-4490-4A16-917D-2FF0972BBC4A}"/>
                    </a:ext>
                  </a:extLst>
                </p:cNvPr>
                <p:cNvSpPr txBox="1"/>
                <p:nvPr/>
              </p:nvSpPr>
              <p:spPr>
                <a:xfrm>
                  <a:off x="3353848" y="3014929"/>
                  <a:ext cx="23272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92D050"/>
                      </a:solidFill>
                    </a:rPr>
                    <a:t>organization == tenant ID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4F31D91-CD34-4890-8957-1C4F94344FDC}"/>
                  </a:ext>
                </a:extLst>
              </p:cNvPr>
              <p:cNvGrpSpPr/>
              <p:nvPr/>
            </p:nvGrpSpPr>
            <p:grpSpPr>
              <a:xfrm>
                <a:off x="3527193" y="3349009"/>
                <a:ext cx="2722168" cy="1694269"/>
                <a:chOff x="228851" y="4853829"/>
                <a:chExt cx="2722168" cy="1694269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A8A15506-CD37-40FC-998A-461CAB790C3E}"/>
                    </a:ext>
                  </a:extLst>
                </p:cNvPr>
                <p:cNvGrpSpPr/>
                <p:nvPr/>
              </p:nvGrpSpPr>
              <p:grpSpPr>
                <a:xfrm>
                  <a:off x="228851" y="4859216"/>
                  <a:ext cx="2722168" cy="1688882"/>
                  <a:chOff x="228851" y="4859216"/>
                  <a:chExt cx="2722168" cy="1688882"/>
                </a:xfrm>
              </p:grpSpPr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9185C63B-339D-4E3D-883D-D16F2F9105E5}"/>
                      </a:ext>
                    </a:extLst>
                  </p:cNvPr>
                  <p:cNvSpPr/>
                  <p:nvPr/>
                </p:nvSpPr>
                <p:spPr>
                  <a:xfrm>
                    <a:off x="277426" y="4859216"/>
                    <a:ext cx="1011047" cy="562468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/>
                      <a:t>Tenants</a:t>
                    </a:r>
                    <a:endParaRPr lang="en-US" sz="1600" b="1"/>
                  </a:p>
                </p:txBody>
              </p:sp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6DCC565A-2C27-4075-8CEA-5611B3798395}"/>
                      </a:ext>
                    </a:extLst>
                  </p:cNvPr>
                  <p:cNvSpPr/>
                  <p:nvPr/>
                </p:nvSpPr>
                <p:spPr>
                  <a:xfrm>
                    <a:off x="277426" y="5632688"/>
                    <a:ext cx="1011047" cy="562468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/>
                      <a:t>Domains</a:t>
                    </a:r>
                    <a:endParaRPr lang="en-US" sz="1600" b="1"/>
                  </a:p>
                </p:txBody>
              </p:sp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C0D93D6E-E736-4298-94B5-96171B20D8CA}"/>
                      </a:ext>
                    </a:extLst>
                  </p:cNvPr>
                  <p:cNvSpPr/>
                  <p:nvPr/>
                </p:nvSpPr>
                <p:spPr>
                  <a:xfrm>
                    <a:off x="1912263" y="5153204"/>
                    <a:ext cx="1038756" cy="65098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/>
                      <a:t>Top Tenants</a:t>
                    </a:r>
                    <a:endParaRPr lang="en-US" sz="1600" b="1"/>
                  </a:p>
                </p:txBody>
              </p:sp>
              <p:cxnSp>
                <p:nvCxnSpPr>
                  <p:cNvPr id="219" name="Connector: Elbow 218">
                    <a:extLst>
                      <a:ext uri="{FF2B5EF4-FFF2-40B4-BE49-F238E27FC236}">
                        <a16:creationId xmlns:a16="http://schemas.microsoft.com/office/drawing/2014/main" id="{DC5EE8C8-176F-49B7-B3D2-C3836BE71680}"/>
                      </a:ext>
                    </a:extLst>
                  </p:cNvPr>
                  <p:cNvCxnSpPr>
                    <a:stCxn id="216" idx="3"/>
                    <a:endCxn id="218" idx="1"/>
                  </p:cNvCxnSpPr>
                  <p:nvPr/>
                </p:nvCxnSpPr>
                <p:spPr>
                  <a:xfrm>
                    <a:off x="1288473" y="5140450"/>
                    <a:ext cx="623790" cy="338244"/>
                  </a:xfrm>
                  <a:prstGeom prst="bentConnector3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Connector: Elbow 219">
                    <a:extLst>
                      <a:ext uri="{FF2B5EF4-FFF2-40B4-BE49-F238E27FC236}">
                        <a16:creationId xmlns:a16="http://schemas.microsoft.com/office/drawing/2014/main" id="{734FC796-BF4A-47CD-8436-97750AAB6D15}"/>
                      </a:ext>
                    </a:extLst>
                  </p:cNvPr>
                  <p:cNvCxnSpPr>
                    <a:stCxn id="217" idx="3"/>
                    <a:endCxn id="218" idx="1"/>
                  </p:cNvCxnSpPr>
                  <p:nvPr/>
                </p:nvCxnSpPr>
                <p:spPr>
                  <a:xfrm flipV="1">
                    <a:off x="1288473" y="5478694"/>
                    <a:ext cx="623790" cy="435228"/>
                  </a:xfrm>
                  <a:prstGeom prst="bentConnector3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58CADA1E-3B18-4160-9C97-E456E5BA5B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8851" y="6240321"/>
                    <a:ext cx="26460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EXO users &gt;= threshold || IsS500</a:t>
                    </a:r>
                  </a:p>
                </p:txBody>
              </p: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9BBED98-AF2B-4D90-B5B0-DC1CB6B9397C}"/>
                    </a:ext>
                  </a:extLst>
                </p:cNvPr>
                <p:cNvSpPr txBox="1"/>
                <p:nvPr/>
              </p:nvSpPr>
              <p:spPr>
                <a:xfrm>
                  <a:off x="1288473" y="4853829"/>
                  <a:ext cx="7897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Tenant ID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8A240B-5B61-48C6-90D4-2E576D697C43}"/>
                    </a:ext>
                  </a:extLst>
                </p:cNvPr>
                <p:cNvSpPr txBox="1"/>
                <p:nvPr/>
              </p:nvSpPr>
              <p:spPr>
                <a:xfrm>
                  <a:off x="1330540" y="5906877"/>
                  <a:ext cx="7897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Domain</a:t>
                  </a:r>
                </a:p>
              </p:txBody>
            </p:sp>
          </p:grpSp>
          <p:cxnSp>
            <p:nvCxnSpPr>
              <p:cNvPr id="132" name="Connector: Elbow 131">
                <a:extLst>
                  <a:ext uri="{FF2B5EF4-FFF2-40B4-BE49-F238E27FC236}">
                    <a16:creationId xmlns:a16="http://schemas.microsoft.com/office/drawing/2014/main" id="{B6E4245A-58F8-4B5E-8076-F8DF732D6F08}"/>
                  </a:ext>
                </a:extLst>
              </p:cNvPr>
              <p:cNvCxnSpPr>
                <a:cxnSpLocks/>
                <a:stCxn id="218" idx="3"/>
                <a:endCxn id="199" idx="1"/>
              </p:cNvCxnSpPr>
              <p:nvPr/>
            </p:nvCxnSpPr>
            <p:spPr>
              <a:xfrm flipV="1">
                <a:off x="6249361" y="1604581"/>
                <a:ext cx="748867" cy="236929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or: Elbow 132">
                <a:extLst>
                  <a:ext uri="{FF2B5EF4-FFF2-40B4-BE49-F238E27FC236}">
                    <a16:creationId xmlns:a16="http://schemas.microsoft.com/office/drawing/2014/main" id="{DDEB9028-2377-4072-BF2A-F92E0780F3BD}"/>
                  </a:ext>
                </a:extLst>
              </p:cNvPr>
              <p:cNvCxnSpPr>
                <a:cxnSpLocks/>
                <a:stCxn id="218" idx="3"/>
                <a:endCxn id="203" idx="2"/>
              </p:cNvCxnSpPr>
              <p:nvPr/>
            </p:nvCxnSpPr>
            <p:spPr>
              <a:xfrm flipV="1">
                <a:off x="6249361" y="2639273"/>
                <a:ext cx="1063809" cy="1334601"/>
              </a:xfrm>
              <a:prstGeom prst="bentConnector2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CF6162-371E-41C6-97B0-D30E78BF3FE3}"/>
                  </a:ext>
                </a:extLst>
              </p:cNvPr>
              <p:cNvGrpSpPr/>
              <p:nvPr/>
            </p:nvGrpSpPr>
            <p:grpSpPr>
              <a:xfrm>
                <a:off x="6307295" y="1068257"/>
                <a:ext cx="4007439" cy="2848607"/>
                <a:chOff x="5551039" y="146804"/>
                <a:chExt cx="4007439" cy="2848607"/>
              </a:xfrm>
            </p:grpSpPr>
            <p:sp>
              <p:nvSpPr>
                <p:cNvPr id="199" name="Rectangle: Rounded Corners 198">
                  <a:extLst>
                    <a:ext uri="{FF2B5EF4-FFF2-40B4-BE49-F238E27FC236}">
                      <a16:creationId xmlns:a16="http://schemas.microsoft.com/office/drawing/2014/main" id="{D6A5E708-E5D3-425C-92FB-FD1AED82986A}"/>
                    </a:ext>
                  </a:extLst>
                </p:cNvPr>
                <p:cNvSpPr/>
                <p:nvPr/>
              </p:nvSpPr>
              <p:spPr>
                <a:xfrm>
                  <a:off x="6241972" y="489492"/>
                  <a:ext cx="629883" cy="38727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/>
                    <a:t>tmp1</a:t>
                  </a:r>
                </a:p>
              </p:txBody>
            </p:sp>
            <p:cxnSp>
              <p:nvCxnSpPr>
                <p:cNvPr id="200" name="Connector: Elbow 199">
                  <a:extLst>
                    <a:ext uri="{FF2B5EF4-FFF2-40B4-BE49-F238E27FC236}">
                      <a16:creationId xmlns:a16="http://schemas.microsoft.com/office/drawing/2014/main" id="{F9F78040-2432-4793-8D42-AD83DB5845BA}"/>
                    </a:ext>
                  </a:extLst>
                </p:cNvPr>
                <p:cNvCxnSpPr>
                  <a:cxnSpLocks/>
                  <a:stCxn id="222" idx="3"/>
                  <a:endCxn id="199" idx="0"/>
                </p:cNvCxnSpPr>
                <p:nvPr/>
              </p:nvCxnSpPr>
              <p:spPr>
                <a:xfrm>
                  <a:off x="5551039" y="433987"/>
                  <a:ext cx="1005875" cy="55505"/>
                </a:xfrm>
                <a:prstGeom prst="bentConnector2">
                  <a:avLst/>
                </a:prstGeom>
                <a:ln w="1905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: Rounded Corners 200">
                  <a:extLst>
                    <a:ext uri="{FF2B5EF4-FFF2-40B4-BE49-F238E27FC236}">
                      <a16:creationId xmlns:a16="http://schemas.microsoft.com/office/drawing/2014/main" id="{CB5591D2-E61A-4004-8A8C-FB184EC75A81}"/>
                    </a:ext>
                  </a:extLst>
                </p:cNvPr>
                <p:cNvSpPr/>
                <p:nvPr/>
              </p:nvSpPr>
              <p:spPr>
                <a:xfrm>
                  <a:off x="8297219" y="760947"/>
                  <a:ext cx="1261259" cy="6509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/>
                    <a:t>Top Tenants &amp; Café Log</a:t>
                  </a:r>
                  <a:endParaRPr lang="en-US" sz="1600" b="1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413A36E-08DA-4D99-9594-46E282BD9F13}"/>
                    </a:ext>
                  </a:extLst>
                </p:cNvPr>
                <p:cNvSpPr txBox="1"/>
                <p:nvPr/>
              </p:nvSpPr>
              <p:spPr>
                <a:xfrm>
                  <a:off x="6104676" y="867457"/>
                  <a:ext cx="11840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rgbClr val="92D050"/>
                      </a:solidFill>
                    </a:rPr>
                    <a:t>org</a:t>
                  </a:r>
                  <a:r>
                    <a: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== </a:t>
                  </a:r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Domain</a:t>
                  </a:r>
                </a:p>
              </p:txBody>
            </p:sp>
            <p:sp>
              <p:nvSpPr>
                <p:cNvPr id="203" name="Rectangle: Rounded Corners 202">
                  <a:extLst>
                    <a:ext uri="{FF2B5EF4-FFF2-40B4-BE49-F238E27FC236}">
                      <a16:creationId xmlns:a16="http://schemas.microsoft.com/office/drawing/2014/main" id="{CFC519E8-8361-410A-8836-097DB78C32EA}"/>
                    </a:ext>
                  </a:extLst>
                </p:cNvPr>
                <p:cNvSpPr/>
                <p:nvPr/>
              </p:nvSpPr>
              <p:spPr>
                <a:xfrm>
                  <a:off x="6241972" y="1330549"/>
                  <a:ext cx="629883" cy="38727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/>
                    <a:t>tmp2</a:t>
                  </a:r>
                </a:p>
              </p:txBody>
            </p:sp>
            <p:cxnSp>
              <p:nvCxnSpPr>
                <p:cNvPr id="204" name="Connector: Elbow 203">
                  <a:extLst>
                    <a:ext uri="{FF2B5EF4-FFF2-40B4-BE49-F238E27FC236}">
                      <a16:creationId xmlns:a16="http://schemas.microsoft.com/office/drawing/2014/main" id="{30904D1B-CC1F-4CA5-A6EF-7B14997E07B9}"/>
                    </a:ext>
                  </a:extLst>
                </p:cNvPr>
                <p:cNvCxnSpPr>
                  <a:cxnSpLocks/>
                  <a:stCxn id="223" idx="3"/>
                  <a:endCxn id="203" idx="1"/>
                </p:cNvCxnSpPr>
                <p:nvPr/>
              </p:nvCxnSpPr>
              <p:spPr>
                <a:xfrm flipV="1">
                  <a:off x="5551040" y="1524185"/>
                  <a:ext cx="690932" cy="78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FD15F7-69C6-448D-912A-1A39F4F9BF7A}"/>
                    </a:ext>
                  </a:extLst>
                </p:cNvPr>
                <p:cNvSpPr txBox="1"/>
                <p:nvPr/>
              </p:nvSpPr>
              <p:spPr>
                <a:xfrm>
                  <a:off x="5582469" y="2157440"/>
                  <a:ext cx="369332" cy="83797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Domain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7B2C45B-ADF8-48CD-8B15-FDA3F1CB104D}"/>
                    </a:ext>
                  </a:extLst>
                </p:cNvPr>
                <p:cNvSpPr txBox="1"/>
                <p:nvPr/>
              </p:nvSpPr>
              <p:spPr>
                <a:xfrm>
                  <a:off x="6225426" y="2126115"/>
                  <a:ext cx="369332" cy="83797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Tenant ID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BFD207D-58BF-4964-84A6-7E06A9D60DD3}"/>
                    </a:ext>
                  </a:extLst>
                </p:cNvPr>
                <p:cNvSpPr txBox="1"/>
                <p:nvPr/>
              </p:nvSpPr>
              <p:spPr>
                <a:xfrm>
                  <a:off x="6104676" y="1730523"/>
                  <a:ext cx="1353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rgbClr val="92D050"/>
                      </a:solidFill>
                    </a:rPr>
                    <a:t>org</a:t>
                  </a:r>
                  <a:r>
                    <a: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== </a:t>
                  </a:r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Tenant ID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2224605-DB0C-4707-AB35-D64EB5D02B02}"/>
                    </a:ext>
                  </a:extLst>
                </p:cNvPr>
                <p:cNvSpPr txBox="1"/>
                <p:nvPr/>
              </p:nvSpPr>
              <p:spPr>
                <a:xfrm>
                  <a:off x="5790432" y="146804"/>
                  <a:ext cx="5719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rgbClr val="92D050"/>
                      </a:solidFill>
                    </a:rPr>
                    <a:t>org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39035209-9750-4477-843E-F062A5A8F681}"/>
                    </a:ext>
                  </a:extLst>
                </p:cNvPr>
                <p:cNvSpPr txBox="1"/>
                <p:nvPr/>
              </p:nvSpPr>
              <p:spPr>
                <a:xfrm>
                  <a:off x="5654010" y="1252901"/>
                  <a:ext cx="5955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rgbClr val="92D050"/>
                      </a:solidFill>
                    </a:rPr>
                    <a:t>org</a:t>
                  </a:r>
                </a:p>
              </p:txBody>
            </p:sp>
            <p:cxnSp>
              <p:nvCxnSpPr>
                <p:cNvPr id="210" name="Connector: Elbow 209">
                  <a:extLst>
                    <a:ext uri="{FF2B5EF4-FFF2-40B4-BE49-F238E27FC236}">
                      <a16:creationId xmlns:a16="http://schemas.microsoft.com/office/drawing/2014/main" id="{A4ECEF95-B2F4-4A1C-84AA-D56D5E08E323}"/>
                    </a:ext>
                  </a:extLst>
                </p:cNvPr>
                <p:cNvCxnSpPr>
                  <a:stCxn id="199" idx="3"/>
                  <a:endCxn id="201" idx="1"/>
                </p:cNvCxnSpPr>
                <p:nvPr/>
              </p:nvCxnSpPr>
              <p:spPr>
                <a:xfrm>
                  <a:off x="6871855" y="683128"/>
                  <a:ext cx="1425364" cy="403309"/>
                </a:xfrm>
                <a:prstGeom prst="bentConnector3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or: Elbow 210">
                  <a:extLst>
                    <a:ext uri="{FF2B5EF4-FFF2-40B4-BE49-F238E27FC236}">
                      <a16:creationId xmlns:a16="http://schemas.microsoft.com/office/drawing/2014/main" id="{74C6590A-169F-448A-8535-5B1217FA04CD}"/>
                    </a:ext>
                  </a:extLst>
                </p:cNvPr>
                <p:cNvCxnSpPr>
                  <a:cxnSpLocks/>
                  <a:stCxn id="203" idx="3"/>
                  <a:endCxn id="201" idx="1"/>
                </p:cNvCxnSpPr>
                <p:nvPr/>
              </p:nvCxnSpPr>
              <p:spPr>
                <a:xfrm flipV="1">
                  <a:off x="6871855" y="1086437"/>
                  <a:ext cx="1425364" cy="437748"/>
                </a:xfrm>
                <a:prstGeom prst="bentConnector3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FA1528A8-5E74-47D0-BC9B-3D2273A3CBA9}"/>
                    </a:ext>
                  </a:extLst>
                </p:cNvPr>
                <p:cNvSpPr txBox="1"/>
                <p:nvPr/>
              </p:nvSpPr>
              <p:spPr>
                <a:xfrm>
                  <a:off x="7628883" y="799663"/>
                  <a:ext cx="6298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Union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5579098-F196-42C3-A69E-94DF9D5C5362}"/>
                  </a:ext>
                </a:extLst>
              </p:cNvPr>
              <p:cNvSpPr txBox="1"/>
              <p:nvPr/>
            </p:nvSpPr>
            <p:spPr>
              <a:xfrm>
                <a:off x="10020679" y="1387989"/>
                <a:ext cx="6298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Group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47F662D5-CECC-4B9A-A0C6-81AAA66FB7B7}"/>
                  </a:ext>
                </a:extLst>
              </p:cNvPr>
              <p:cNvGrpSpPr/>
              <p:nvPr/>
            </p:nvGrpSpPr>
            <p:grpSpPr>
              <a:xfrm>
                <a:off x="10421962" y="1247963"/>
                <a:ext cx="1514291" cy="1478802"/>
                <a:chOff x="9607930" y="326510"/>
                <a:chExt cx="1514291" cy="1478802"/>
              </a:xfrm>
            </p:grpSpPr>
            <p:sp>
              <p:nvSpPr>
                <p:cNvPr id="190" name="Left Brace 189">
                  <a:extLst>
                    <a:ext uri="{FF2B5EF4-FFF2-40B4-BE49-F238E27FC236}">
                      <a16:creationId xmlns:a16="http://schemas.microsoft.com/office/drawing/2014/main" id="{6214D201-1AC9-4658-AD4B-19E700125226}"/>
                    </a:ext>
                  </a:extLst>
                </p:cNvPr>
                <p:cNvSpPr/>
                <p:nvPr/>
              </p:nvSpPr>
              <p:spPr>
                <a:xfrm>
                  <a:off x="9607930" y="617995"/>
                  <a:ext cx="203200" cy="932432"/>
                </a:xfrm>
                <a:prstGeom prst="leftBrac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03617E43-FC9C-4437-9E5F-47BAA1697011}"/>
                    </a:ext>
                  </a:extLst>
                </p:cNvPr>
                <p:cNvGrpSpPr/>
                <p:nvPr/>
              </p:nvGrpSpPr>
              <p:grpSpPr>
                <a:xfrm>
                  <a:off x="9811130" y="326510"/>
                  <a:ext cx="1311091" cy="1478802"/>
                  <a:chOff x="9811130" y="436601"/>
                  <a:chExt cx="1311091" cy="1478802"/>
                </a:xfrm>
              </p:grpSpPr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917A27D-9FE7-4DA1-83E6-B8A90CFAFC7A}"/>
                      </a:ext>
                    </a:extLst>
                  </p:cNvPr>
                  <p:cNvSpPr txBox="1"/>
                  <p:nvPr/>
                </p:nvSpPr>
                <p:spPr>
                  <a:xfrm>
                    <a:off x="9811130" y="436601"/>
                    <a:ext cx="89631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Tenant ID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8D8F2970-8951-48A3-82DA-35A475FA40B9}"/>
                      </a:ext>
                    </a:extLst>
                  </p:cNvPr>
                  <p:cNvSpPr txBox="1"/>
                  <p:nvPr/>
                </p:nvSpPr>
                <p:spPr>
                  <a:xfrm>
                    <a:off x="9823830" y="609257"/>
                    <a:ext cx="89631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prefix</a:t>
                    </a: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CECA69DF-447C-4728-99D6-A01D17F10BB1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530" y="834164"/>
                    <a:ext cx="89631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is_ipv6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F2E3C4D5-A69C-43A6-A018-C82F8551F375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530" y="1218997"/>
                    <a:ext cx="1147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er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request_count</a:t>
                    </a:r>
                    <a:endPara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466DD387-CB79-468B-9367-36526378C878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530" y="1424859"/>
                    <a:ext cx="1147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er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request_bytes</a:t>
                    </a:r>
                    <a:endPara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4DD15F2F-F12B-4596-912C-803D11042BC8}"/>
                      </a:ext>
                    </a:extLst>
                  </p:cNvPr>
                  <p:cNvSpPr txBox="1"/>
                  <p:nvPr/>
                </p:nvSpPr>
                <p:spPr>
                  <a:xfrm>
                    <a:off x="9823830" y="1638404"/>
                    <a:ext cx="1298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er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response_bytes</a:t>
                    </a:r>
                    <a:endPara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DAABFB17-6DCB-40D1-86F9-54DD0EE4F94D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530" y="1052696"/>
                    <a:ext cx="1147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ipv6_prefix</a:t>
                    </a:r>
                    <a:endParaRPr lang="en-US" sz="1200" b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A66AC89A-873E-475E-B7EB-3B274E9D5CC2}"/>
                  </a:ext>
                </a:extLst>
              </p:cNvPr>
              <p:cNvSpPr/>
              <p:nvPr/>
            </p:nvSpPr>
            <p:spPr>
              <a:xfrm>
                <a:off x="7300202" y="4265438"/>
                <a:ext cx="1011047" cy="5624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/>
                  <a:t>MoiIPv4</a:t>
                </a:r>
                <a:endParaRPr lang="en-US" sz="1600" b="1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838977F1-79FD-4D8B-A0C3-8820158B757D}"/>
                  </a:ext>
                </a:extLst>
              </p:cNvPr>
              <p:cNvSpPr/>
              <p:nvPr/>
            </p:nvSpPr>
            <p:spPr>
              <a:xfrm>
                <a:off x="7306020" y="5041284"/>
                <a:ext cx="1011047" cy="5624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/>
                  <a:t>MoiIPv6</a:t>
                </a:r>
                <a:endParaRPr lang="en-US" sz="1600" b="1"/>
              </a:p>
            </p:txBody>
          </p:sp>
          <p:cxnSp>
            <p:nvCxnSpPr>
              <p:cNvPr id="139" name="Connector: Elbow 138">
                <a:extLst>
                  <a:ext uri="{FF2B5EF4-FFF2-40B4-BE49-F238E27FC236}">
                    <a16:creationId xmlns:a16="http://schemas.microsoft.com/office/drawing/2014/main" id="{B17F173A-7E61-40EA-8470-694437E113A3}"/>
                  </a:ext>
                </a:extLst>
              </p:cNvPr>
              <p:cNvCxnSpPr>
                <a:cxnSpLocks/>
                <a:stCxn id="201" idx="2"/>
                <a:endCxn id="140" idx="0"/>
              </p:cNvCxnSpPr>
              <p:nvPr/>
            </p:nvCxnSpPr>
            <p:spPr>
              <a:xfrm rot="5400000">
                <a:off x="8816564" y="3142498"/>
                <a:ext cx="1990183" cy="371947"/>
              </a:xfrm>
              <a:prstGeom prst="bentConnector3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BF7804AB-E574-48A2-8416-126125BC3106}"/>
                  </a:ext>
                </a:extLst>
              </p:cNvPr>
              <p:cNvSpPr/>
              <p:nvPr/>
            </p:nvSpPr>
            <p:spPr>
              <a:xfrm>
                <a:off x="9235626" y="4323563"/>
                <a:ext cx="780110" cy="437748"/>
              </a:xfrm>
              <a:prstGeom prst="roundRect">
                <a:avLst/>
              </a:prstGeom>
              <a:solidFill>
                <a:srgbClr val="6C5B75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/>
                  <a:t>tmp1</a:t>
                </a:r>
                <a:endParaRPr lang="en-US" sz="1400" b="1"/>
              </a:p>
            </p:txBody>
          </p:sp>
          <p:cxnSp>
            <p:nvCxnSpPr>
              <p:cNvPr id="141" name="Connector: Elbow 140">
                <a:extLst>
                  <a:ext uri="{FF2B5EF4-FFF2-40B4-BE49-F238E27FC236}">
                    <a16:creationId xmlns:a16="http://schemas.microsoft.com/office/drawing/2014/main" id="{0009B2AC-8E2B-49C3-8F76-332CE38B8DC5}"/>
                  </a:ext>
                </a:extLst>
              </p:cNvPr>
              <p:cNvCxnSpPr>
                <a:cxnSpLocks/>
                <a:stCxn id="137" idx="3"/>
                <a:endCxn id="140" idx="1"/>
              </p:cNvCxnSpPr>
              <p:nvPr/>
            </p:nvCxnSpPr>
            <p:spPr>
              <a:xfrm flipV="1">
                <a:off x="8311249" y="4542437"/>
                <a:ext cx="924377" cy="4235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471882F-F400-4C14-8677-835096FD94B8}"/>
                  </a:ext>
                </a:extLst>
              </p:cNvPr>
              <p:cNvSpPr txBox="1"/>
              <p:nvPr/>
            </p:nvSpPr>
            <p:spPr>
              <a:xfrm>
                <a:off x="8439335" y="4269673"/>
                <a:ext cx="6569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bg1">
                        <a:lumMod val="65000"/>
                      </a:schemeClr>
                    </a:solidFill>
                  </a:rPr>
                  <a:t>bucket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DE37127-B24C-46FB-B0AA-1D39D90BC536}"/>
                  </a:ext>
                </a:extLst>
              </p:cNvPr>
              <p:cNvSpPr txBox="1"/>
              <p:nvPr/>
            </p:nvSpPr>
            <p:spPr>
              <a:xfrm>
                <a:off x="9470013" y="2997319"/>
                <a:ext cx="6298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prefix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4674DE6-687A-433E-9C39-F4D12CA76249}"/>
                  </a:ext>
                </a:extLst>
              </p:cNvPr>
              <p:cNvSpPr txBox="1"/>
              <p:nvPr/>
            </p:nvSpPr>
            <p:spPr>
              <a:xfrm>
                <a:off x="9044333" y="4766616"/>
                <a:ext cx="1261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bg1">
                        <a:lumMod val="65000"/>
                      </a:schemeClr>
                    </a:solidFill>
                  </a:rPr>
                  <a:t>bucket </a:t>
                </a:r>
                <a:r>
                  <a:rPr lang="en-US" sz="1200" b="1">
                    <a:solidFill>
                      <a:srgbClr val="6C5B75"/>
                    </a:solidFill>
                  </a:rPr>
                  <a:t>==</a:t>
                </a:r>
                <a:r>
                  <a:rPr lang="en-US" sz="1200" b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prefix</a:t>
                </a:r>
                <a:r>
                  <a:rPr lang="en-US" sz="1200" b="1">
                    <a:solidFill>
                      <a:srgbClr val="6C5B75"/>
                    </a:solidFill>
                  </a:rPr>
                  <a:t> </a:t>
                </a: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5978627D-BB40-403F-B591-AA8D34590CE6}"/>
                  </a:ext>
                </a:extLst>
              </p:cNvPr>
              <p:cNvSpPr/>
              <p:nvPr/>
            </p:nvSpPr>
            <p:spPr>
              <a:xfrm>
                <a:off x="9232757" y="5100558"/>
                <a:ext cx="780110" cy="437748"/>
              </a:xfrm>
              <a:prstGeom prst="roundRect">
                <a:avLst/>
              </a:prstGeom>
              <a:solidFill>
                <a:srgbClr val="6C5B75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/>
                  <a:t>tmp2</a:t>
                </a:r>
                <a:endParaRPr lang="en-US" sz="1600" b="1"/>
              </a:p>
            </p:txBody>
          </p:sp>
          <p:cxnSp>
            <p:nvCxnSpPr>
              <p:cNvPr id="146" name="Connector: Elbow 145">
                <a:extLst>
                  <a:ext uri="{FF2B5EF4-FFF2-40B4-BE49-F238E27FC236}">
                    <a16:creationId xmlns:a16="http://schemas.microsoft.com/office/drawing/2014/main" id="{4AA3AAF4-F482-4681-B1C1-BFE105141A66}"/>
                  </a:ext>
                </a:extLst>
              </p:cNvPr>
              <p:cNvCxnSpPr>
                <a:cxnSpLocks/>
                <a:stCxn id="138" idx="3"/>
                <a:endCxn id="145" idx="1"/>
              </p:cNvCxnSpPr>
              <p:nvPr/>
            </p:nvCxnSpPr>
            <p:spPr>
              <a:xfrm flipV="1">
                <a:off x="8317067" y="5319432"/>
                <a:ext cx="915690" cy="3086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1BA6BE4-8279-4142-AAF5-0707F19E4C44}"/>
                  </a:ext>
                </a:extLst>
              </p:cNvPr>
              <p:cNvSpPr txBox="1"/>
              <p:nvPr/>
            </p:nvSpPr>
            <p:spPr>
              <a:xfrm>
                <a:off x="8495446" y="5033282"/>
                <a:ext cx="6569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bg1">
                        <a:lumMod val="65000"/>
                      </a:schemeClr>
                    </a:solidFill>
                  </a:rPr>
                  <a:t>prefix</a:t>
                </a:r>
              </a:p>
            </p:txBody>
          </p:sp>
          <p:cxnSp>
            <p:nvCxnSpPr>
              <p:cNvPr id="148" name="Connector: Elbow 147">
                <a:extLst>
                  <a:ext uri="{FF2B5EF4-FFF2-40B4-BE49-F238E27FC236}">
                    <a16:creationId xmlns:a16="http://schemas.microsoft.com/office/drawing/2014/main" id="{0D1AEFF1-008F-49A2-98FE-400846C8A0D6}"/>
                  </a:ext>
                </a:extLst>
              </p:cNvPr>
              <p:cNvCxnSpPr>
                <a:cxnSpLocks/>
                <a:stCxn id="201" idx="2"/>
                <a:endCxn id="145" idx="2"/>
              </p:cNvCxnSpPr>
              <p:nvPr/>
            </p:nvCxnSpPr>
            <p:spPr>
              <a:xfrm rot="5400000">
                <a:off x="8207757" y="3748435"/>
                <a:ext cx="3204926" cy="374816"/>
              </a:xfrm>
              <a:prstGeom prst="bentConnector5">
                <a:avLst>
                  <a:gd name="adj1" fmla="val 31283"/>
                  <a:gd name="adj2" fmla="val -105716"/>
                  <a:gd name="adj3" fmla="val 107133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45D3BC0-6074-42FC-8957-4A4E95EDFB4D}"/>
                  </a:ext>
                </a:extLst>
              </p:cNvPr>
              <p:cNvSpPr txBox="1"/>
              <p:nvPr/>
            </p:nvSpPr>
            <p:spPr>
              <a:xfrm>
                <a:off x="9975184" y="2984360"/>
                <a:ext cx="905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ipv6_prefix</a:t>
                </a:r>
                <a:endParaRPr lang="en-US" sz="12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6F9585A-C341-4409-8EAC-F91DB0080DA7}"/>
                  </a:ext>
                </a:extLst>
              </p:cNvPr>
              <p:cNvSpPr txBox="1"/>
              <p:nvPr/>
            </p:nvSpPr>
            <p:spPr>
              <a:xfrm>
                <a:off x="9069245" y="5523070"/>
                <a:ext cx="1559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bg1">
                        <a:lumMod val="65000"/>
                      </a:schemeClr>
                    </a:solidFill>
                  </a:rPr>
                  <a:t>bucket </a:t>
                </a:r>
                <a:r>
                  <a:rPr lang="en-US" sz="1200" b="1">
                    <a:solidFill>
                      <a:srgbClr val="6C5B75"/>
                    </a:solidFill>
                  </a:rPr>
                  <a:t>==</a:t>
                </a:r>
                <a:r>
                  <a:rPr lang="en-US" sz="1200" b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ipv6_prefix</a:t>
                </a:r>
                <a:r>
                  <a:rPr lang="en-US" sz="1200" b="1">
                    <a:solidFill>
                      <a:srgbClr val="6C5B75"/>
                    </a:solidFill>
                  </a:rPr>
                  <a:t> </a:t>
                </a: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06AD8A93-C996-4217-AE7F-8B1C6881A108}"/>
                  </a:ext>
                </a:extLst>
              </p:cNvPr>
              <p:cNvSpPr/>
              <p:nvPr/>
            </p:nvSpPr>
            <p:spPr>
              <a:xfrm>
                <a:off x="10906309" y="4608155"/>
                <a:ext cx="1163979" cy="562468"/>
              </a:xfrm>
              <a:prstGeom prst="roundRect">
                <a:avLst/>
              </a:prstGeom>
              <a:solidFill>
                <a:srgbClr val="6C5B75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err="1"/>
                  <a:t>TenantAsn</a:t>
                </a:r>
                <a:r>
                  <a:rPr lang="en-US" altLang="zh-CN" sz="1600" b="1"/>
                  <a:t> Mapping</a:t>
                </a:r>
                <a:endParaRPr lang="en-US" sz="1600" b="1"/>
              </a:p>
            </p:txBody>
          </p:sp>
          <p:cxnSp>
            <p:nvCxnSpPr>
              <p:cNvPr id="152" name="Connector: Elbow 151">
                <a:extLst>
                  <a:ext uri="{FF2B5EF4-FFF2-40B4-BE49-F238E27FC236}">
                    <a16:creationId xmlns:a16="http://schemas.microsoft.com/office/drawing/2014/main" id="{119BA211-86E6-48FA-B2CA-26FABA0E4FCE}"/>
                  </a:ext>
                </a:extLst>
              </p:cNvPr>
              <p:cNvCxnSpPr>
                <a:cxnSpLocks/>
                <a:stCxn id="140" idx="3"/>
                <a:endCxn id="151" idx="1"/>
              </p:cNvCxnSpPr>
              <p:nvPr/>
            </p:nvCxnSpPr>
            <p:spPr>
              <a:xfrm>
                <a:off x="10015736" y="4542437"/>
                <a:ext cx="890573" cy="346952"/>
              </a:xfrm>
              <a:prstGeom prst="bentConnector3">
                <a:avLst/>
              </a:prstGeom>
              <a:ln w="19050">
                <a:solidFill>
                  <a:srgbClr val="6C5B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E190B728-097F-40E0-8F61-51A698ED06B4}"/>
                  </a:ext>
                </a:extLst>
              </p:cNvPr>
              <p:cNvCxnSpPr>
                <a:cxnSpLocks/>
                <a:stCxn id="145" idx="3"/>
                <a:endCxn id="151" idx="1"/>
              </p:cNvCxnSpPr>
              <p:nvPr/>
            </p:nvCxnSpPr>
            <p:spPr>
              <a:xfrm flipV="1">
                <a:off x="10012867" y="4889389"/>
                <a:ext cx="893442" cy="430043"/>
              </a:xfrm>
              <a:prstGeom prst="bentConnector3">
                <a:avLst/>
              </a:prstGeom>
              <a:ln w="19050">
                <a:solidFill>
                  <a:srgbClr val="6C5B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7C7BD0FA-6F0F-4775-9DB7-1B00191F2AB7}"/>
                  </a:ext>
                </a:extLst>
              </p:cNvPr>
              <p:cNvGrpSpPr/>
              <p:nvPr/>
            </p:nvGrpSpPr>
            <p:grpSpPr>
              <a:xfrm>
                <a:off x="6542887" y="4214060"/>
                <a:ext cx="822506" cy="612137"/>
                <a:chOff x="5473108" y="3292607"/>
                <a:chExt cx="822506" cy="612137"/>
              </a:xfrm>
            </p:grpSpPr>
            <p:sp>
              <p:nvSpPr>
                <p:cNvPr id="186" name="Right Brace 185">
                  <a:extLst>
                    <a:ext uri="{FF2B5EF4-FFF2-40B4-BE49-F238E27FC236}">
                      <a16:creationId xmlns:a16="http://schemas.microsoft.com/office/drawing/2014/main" id="{7D58D3CD-5090-4D24-A035-111173BB5301}"/>
                    </a:ext>
                  </a:extLst>
                </p:cNvPr>
                <p:cNvSpPr/>
                <p:nvPr/>
              </p:nvSpPr>
              <p:spPr>
                <a:xfrm>
                  <a:off x="6077491" y="3346504"/>
                  <a:ext cx="114646" cy="504343"/>
                </a:xfrm>
                <a:prstGeom prst="rightBrac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88411E-8719-421B-B689-0B1238C793FB}"/>
                    </a:ext>
                  </a:extLst>
                </p:cNvPr>
                <p:cNvSpPr txBox="1"/>
                <p:nvPr/>
              </p:nvSpPr>
              <p:spPr>
                <a:xfrm>
                  <a:off x="5485753" y="3292607"/>
                  <a:ext cx="6569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bg1">
                          <a:lumMod val="65000"/>
                        </a:schemeClr>
                      </a:solidFill>
                    </a:rPr>
                    <a:t>bucket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F05CA-CEEC-47B6-8CE5-5FCEFCEF0FDD}"/>
                    </a:ext>
                  </a:extLst>
                </p:cNvPr>
                <p:cNvSpPr txBox="1"/>
                <p:nvPr/>
              </p:nvSpPr>
              <p:spPr>
                <a:xfrm>
                  <a:off x="5473108" y="3443730"/>
                  <a:ext cx="6569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err="1">
                      <a:solidFill>
                        <a:schemeClr val="bg1">
                          <a:lumMod val="65000"/>
                        </a:schemeClr>
                      </a:solidFill>
                    </a:rPr>
                    <a:t>asn</a:t>
                  </a:r>
                  <a:endParaRPr lang="en-US" sz="1200" b="1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EB4C5184-6D84-47EC-AC6B-FBB5B4B0C366}"/>
                    </a:ext>
                  </a:extLst>
                </p:cNvPr>
                <p:cNvSpPr txBox="1"/>
                <p:nvPr/>
              </p:nvSpPr>
              <p:spPr>
                <a:xfrm>
                  <a:off x="5638685" y="3627745"/>
                  <a:ext cx="6569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chemeClr val="bg1">
                          <a:lumMod val="65000"/>
                        </a:schemeClr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4E6CC0B-5F25-478D-98EE-7F48C7C62968}"/>
                  </a:ext>
                </a:extLst>
              </p:cNvPr>
              <p:cNvGrpSpPr/>
              <p:nvPr/>
            </p:nvGrpSpPr>
            <p:grpSpPr>
              <a:xfrm>
                <a:off x="6528225" y="5007197"/>
                <a:ext cx="822506" cy="612137"/>
                <a:chOff x="5473108" y="3292607"/>
                <a:chExt cx="822506" cy="612137"/>
              </a:xfrm>
            </p:grpSpPr>
            <p:sp>
              <p:nvSpPr>
                <p:cNvPr id="182" name="Right Brace 181">
                  <a:extLst>
                    <a:ext uri="{FF2B5EF4-FFF2-40B4-BE49-F238E27FC236}">
                      <a16:creationId xmlns:a16="http://schemas.microsoft.com/office/drawing/2014/main" id="{95793D35-28BB-4F25-96E3-55954C002C30}"/>
                    </a:ext>
                  </a:extLst>
                </p:cNvPr>
                <p:cNvSpPr/>
                <p:nvPr/>
              </p:nvSpPr>
              <p:spPr>
                <a:xfrm>
                  <a:off x="6077491" y="3346504"/>
                  <a:ext cx="114646" cy="504343"/>
                </a:xfrm>
                <a:prstGeom prst="rightBrac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AA5EF97-F364-4AD2-A048-72E458FDD51C}"/>
                    </a:ext>
                  </a:extLst>
                </p:cNvPr>
                <p:cNvSpPr txBox="1"/>
                <p:nvPr/>
              </p:nvSpPr>
              <p:spPr>
                <a:xfrm>
                  <a:off x="5485753" y="3292607"/>
                  <a:ext cx="6569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bg1">
                          <a:lumMod val="65000"/>
                        </a:schemeClr>
                      </a:solidFill>
                    </a:rPr>
                    <a:t>prefix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E5A8012-E75A-490A-81A3-C4E73E77314B}"/>
                    </a:ext>
                  </a:extLst>
                </p:cNvPr>
                <p:cNvSpPr txBox="1"/>
                <p:nvPr/>
              </p:nvSpPr>
              <p:spPr>
                <a:xfrm>
                  <a:off x="5473108" y="3443730"/>
                  <a:ext cx="6569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err="1">
                      <a:solidFill>
                        <a:schemeClr val="bg1">
                          <a:lumMod val="65000"/>
                        </a:schemeClr>
                      </a:solidFill>
                    </a:rPr>
                    <a:t>asn</a:t>
                  </a:r>
                  <a:endParaRPr lang="en-US" sz="1200" b="1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04A1698-CB61-491D-80B3-8A943DC276EF}"/>
                    </a:ext>
                  </a:extLst>
                </p:cNvPr>
                <p:cNvSpPr txBox="1"/>
                <p:nvPr/>
              </p:nvSpPr>
              <p:spPr>
                <a:xfrm>
                  <a:off x="5638685" y="3627745"/>
                  <a:ext cx="6569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chemeClr val="bg1">
                          <a:lumMod val="65000"/>
                        </a:schemeClr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44C201A1-A940-4E88-9CB8-2EA998A9B58B}"/>
                  </a:ext>
                </a:extLst>
              </p:cNvPr>
              <p:cNvGrpSpPr/>
              <p:nvPr/>
            </p:nvGrpSpPr>
            <p:grpSpPr>
              <a:xfrm>
                <a:off x="2659439" y="3234279"/>
                <a:ext cx="869170" cy="744788"/>
                <a:chOff x="1551751" y="2307633"/>
                <a:chExt cx="869170" cy="744788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DD1AB7A-97AA-4586-AB81-35069865327D}"/>
                    </a:ext>
                  </a:extLst>
                </p:cNvPr>
                <p:cNvGrpSpPr/>
                <p:nvPr/>
              </p:nvGrpSpPr>
              <p:grpSpPr>
                <a:xfrm>
                  <a:off x="1557957" y="2307633"/>
                  <a:ext cx="862964" cy="744788"/>
                  <a:chOff x="1557957" y="2307633"/>
                  <a:chExt cx="862964" cy="744788"/>
                </a:xfrm>
              </p:grpSpPr>
              <p:sp>
                <p:nvSpPr>
                  <p:cNvPr id="178" name="Right Brace 177">
                    <a:extLst>
                      <a:ext uri="{FF2B5EF4-FFF2-40B4-BE49-F238E27FC236}">
                        <a16:creationId xmlns:a16="http://schemas.microsoft.com/office/drawing/2014/main" id="{7176D239-AFD0-4341-B748-E7589DE1589B}"/>
                      </a:ext>
                    </a:extLst>
                  </p:cNvPr>
                  <p:cNvSpPr/>
                  <p:nvPr/>
                </p:nvSpPr>
                <p:spPr>
                  <a:xfrm>
                    <a:off x="2306275" y="2444364"/>
                    <a:ext cx="114646" cy="504343"/>
                  </a:xfrm>
                  <a:prstGeom prst="rightBrac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B1878BA8-B772-42A9-BBF3-B3F5EFE22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374" y="2307633"/>
                    <a:ext cx="8107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Tenant ID</a:t>
                    </a: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D47F7A26-0BDA-4AD9-B5FC-7DAB6AF68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957" y="2491093"/>
                    <a:ext cx="8175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b="1" err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EXOusers</a:t>
                    </a:r>
                    <a:endPara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41967BB-F21C-46E0-BC57-4E3E8B1D1C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472" y="2775422"/>
                    <a:ext cx="49135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…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9DB185A-2B3E-4AF3-AC01-92B34A48685E}"/>
                    </a:ext>
                  </a:extLst>
                </p:cNvPr>
                <p:cNvSpPr txBox="1"/>
                <p:nvPr/>
              </p:nvSpPr>
              <p:spPr>
                <a:xfrm>
                  <a:off x="1551751" y="2671708"/>
                  <a:ext cx="8175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IsS500</a:t>
                  </a: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4B86F03-11A8-4764-BCA6-6F1FE8F4D263}"/>
                  </a:ext>
                </a:extLst>
              </p:cNvPr>
              <p:cNvGrpSpPr/>
              <p:nvPr/>
            </p:nvGrpSpPr>
            <p:grpSpPr>
              <a:xfrm>
                <a:off x="2662532" y="4114293"/>
                <a:ext cx="869366" cy="608221"/>
                <a:chOff x="1551555" y="2398860"/>
                <a:chExt cx="869366" cy="608221"/>
              </a:xfrm>
            </p:grpSpPr>
            <p:sp>
              <p:nvSpPr>
                <p:cNvPr id="172" name="Right Brace 171">
                  <a:extLst>
                    <a:ext uri="{FF2B5EF4-FFF2-40B4-BE49-F238E27FC236}">
                      <a16:creationId xmlns:a16="http://schemas.microsoft.com/office/drawing/2014/main" id="{A60B0826-1914-4906-8DDA-7B4417AC6229}"/>
                    </a:ext>
                  </a:extLst>
                </p:cNvPr>
                <p:cNvSpPr/>
                <p:nvPr/>
              </p:nvSpPr>
              <p:spPr>
                <a:xfrm>
                  <a:off x="2306275" y="2444364"/>
                  <a:ext cx="114646" cy="504343"/>
                </a:xfrm>
                <a:prstGeom prst="rightBrac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08957CF-6BEA-44E0-A731-70E46B274708}"/>
                    </a:ext>
                  </a:extLst>
                </p:cNvPr>
                <p:cNvSpPr txBox="1"/>
                <p:nvPr/>
              </p:nvSpPr>
              <p:spPr>
                <a:xfrm>
                  <a:off x="1563806" y="2398860"/>
                  <a:ext cx="8107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Tenant ID</a:t>
                  </a: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A622B564-8698-4E07-82A1-4587D0317C23}"/>
                    </a:ext>
                  </a:extLst>
                </p:cNvPr>
                <p:cNvSpPr txBox="1"/>
                <p:nvPr/>
              </p:nvSpPr>
              <p:spPr>
                <a:xfrm>
                  <a:off x="1551555" y="2583319"/>
                  <a:ext cx="8175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Domain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5AB81DB-D165-4EB0-A032-ACC44B02A725}"/>
                    </a:ext>
                  </a:extLst>
                </p:cNvPr>
                <p:cNvSpPr txBox="1"/>
                <p:nvPr/>
              </p:nvSpPr>
              <p:spPr>
                <a:xfrm>
                  <a:off x="1867428" y="2730082"/>
                  <a:ext cx="4913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16D4E03-0270-43CF-A448-A370C9FAB89B}"/>
                  </a:ext>
                </a:extLst>
              </p:cNvPr>
              <p:cNvSpPr txBox="1"/>
              <p:nvPr/>
            </p:nvSpPr>
            <p:spPr>
              <a:xfrm>
                <a:off x="10384814" y="4605254"/>
                <a:ext cx="6298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rgbClr val="6C5B75"/>
                    </a:solidFill>
                  </a:rPr>
                  <a:t>Union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1738898-5ABB-41D5-AB0B-D15728EA19D0}"/>
                  </a:ext>
                </a:extLst>
              </p:cNvPr>
              <p:cNvGrpSpPr/>
              <p:nvPr/>
            </p:nvGrpSpPr>
            <p:grpSpPr>
              <a:xfrm>
                <a:off x="11676" y="808567"/>
                <a:ext cx="1318727" cy="1267946"/>
                <a:chOff x="11676" y="808567"/>
                <a:chExt cx="1318727" cy="1267946"/>
              </a:xfrm>
            </p:grpSpPr>
            <p:sp>
              <p:nvSpPr>
                <p:cNvPr id="165" name="Right Brace 164">
                  <a:extLst>
                    <a:ext uri="{FF2B5EF4-FFF2-40B4-BE49-F238E27FC236}">
                      <a16:creationId xmlns:a16="http://schemas.microsoft.com/office/drawing/2014/main" id="{76AFD98C-72E6-4EAD-B8C3-3BD4EC46BF7C}"/>
                    </a:ext>
                  </a:extLst>
                </p:cNvPr>
                <p:cNvSpPr/>
                <p:nvPr/>
              </p:nvSpPr>
              <p:spPr>
                <a:xfrm>
                  <a:off x="1134537" y="862306"/>
                  <a:ext cx="195866" cy="1145584"/>
                </a:xfrm>
                <a:prstGeom prst="rightBrace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9336813-8571-4864-9F43-06E4B46A7C2A}"/>
                    </a:ext>
                  </a:extLst>
                </p:cNvPr>
                <p:cNvSpPr txBox="1"/>
                <p:nvPr/>
              </p:nvSpPr>
              <p:spPr>
                <a:xfrm>
                  <a:off x="150370" y="808567"/>
                  <a:ext cx="11046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organization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D3E386CE-8238-41C1-9CC5-8FC451637081}"/>
                    </a:ext>
                  </a:extLst>
                </p:cNvPr>
                <p:cNvSpPr txBox="1"/>
                <p:nvPr/>
              </p:nvSpPr>
              <p:spPr>
                <a:xfrm>
                  <a:off x="413974" y="1020341"/>
                  <a:ext cx="8175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prefix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D16F86D-AF1F-4732-942B-49AA85510F45}"/>
                    </a:ext>
                  </a:extLst>
                </p:cNvPr>
                <p:cNvSpPr txBox="1"/>
                <p:nvPr/>
              </p:nvSpPr>
              <p:spPr>
                <a:xfrm>
                  <a:off x="702675" y="1799514"/>
                  <a:ext cx="4913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26C48AFF-6BEE-4C3D-8ACB-725024281EA3}"/>
                    </a:ext>
                  </a:extLst>
                </p:cNvPr>
                <p:cNvSpPr txBox="1"/>
                <p:nvPr/>
              </p:nvSpPr>
              <p:spPr>
                <a:xfrm>
                  <a:off x="423238" y="1231435"/>
                  <a:ext cx="8175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is_ipv6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45C774D-4757-478C-A215-6F22D5B71C28}"/>
                    </a:ext>
                  </a:extLst>
                </p:cNvPr>
                <p:cNvSpPr txBox="1"/>
                <p:nvPr/>
              </p:nvSpPr>
              <p:spPr>
                <a:xfrm>
                  <a:off x="17998" y="1413822"/>
                  <a:ext cx="12267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err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request_bytes</a:t>
                  </a:r>
                  <a:endParaRPr lang="en-US" sz="1200" b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D843107-E34D-4967-BE76-5704F48FF88D}"/>
                    </a:ext>
                  </a:extLst>
                </p:cNvPr>
                <p:cNvSpPr txBox="1"/>
                <p:nvPr/>
              </p:nvSpPr>
              <p:spPr>
                <a:xfrm>
                  <a:off x="11676" y="1612470"/>
                  <a:ext cx="12267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err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response_bytes</a:t>
                  </a:r>
                  <a:endParaRPr lang="en-US" sz="1200" b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46D49DA7-891B-456C-8CCE-61F880881BCA}"/>
                  </a:ext>
                </a:extLst>
              </p:cNvPr>
              <p:cNvGrpSpPr/>
              <p:nvPr/>
            </p:nvGrpSpPr>
            <p:grpSpPr>
              <a:xfrm>
                <a:off x="11102391" y="5158320"/>
                <a:ext cx="734030" cy="1256335"/>
                <a:chOff x="11102391" y="5158320"/>
                <a:chExt cx="734030" cy="1256335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D881658-2847-4B64-B674-487CA4613AFE}"/>
                    </a:ext>
                  </a:extLst>
                </p:cNvPr>
                <p:cNvSpPr txBox="1"/>
                <p:nvPr/>
              </p:nvSpPr>
              <p:spPr>
                <a:xfrm>
                  <a:off x="11206538" y="5158320"/>
                  <a:ext cx="6298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rgbClr val="6C5B75"/>
                      </a:solidFill>
                    </a:rPr>
                    <a:t>result</a:t>
                  </a:r>
                </a:p>
              </p:txBody>
            </p:sp>
            <p:sp>
              <p:nvSpPr>
                <p:cNvPr id="162" name="Right Brace 161">
                  <a:extLst>
                    <a:ext uri="{FF2B5EF4-FFF2-40B4-BE49-F238E27FC236}">
                      <a16:creationId xmlns:a16="http://schemas.microsoft.com/office/drawing/2014/main" id="{888A8472-573C-4A36-9960-DF56752CFAE3}"/>
                    </a:ext>
                  </a:extLst>
                </p:cNvPr>
                <p:cNvSpPr/>
                <p:nvPr/>
              </p:nvSpPr>
              <p:spPr>
                <a:xfrm rot="16200000">
                  <a:off x="11385501" y="5198624"/>
                  <a:ext cx="133217" cy="562468"/>
                </a:xfrm>
                <a:prstGeom prst="rightBrace">
                  <a:avLst/>
                </a:prstGeom>
                <a:ln w="19050">
                  <a:solidFill>
                    <a:srgbClr val="6C5B7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07D78C8-DBE2-4C97-9B90-7B27F9728373}"/>
                    </a:ext>
                  </a:extLst>
                </p:cNvPr>
                <p:cNvSpPr txBox="1"/>
                <p:nvPr/>
              </p:nvSpPr>
              <p:spPr>
                <a:xfrm>
                  <a:off x="11102391" y="5568489"/>
                  <a:ext cx="369332" cy="84616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sz="1200">
                      <a:solidFill>
                        <a:srgbClr val="6C5B75"/>
                      </a:solidFill>
                    </a:rPr>
                    <a:t>Tenant ID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0CF38FD-AE46-4D0B-8BDE-4479034E03B2}"/>
                    </a:ext>
                  </a:extLst>
                </p:cNvPr>
                <p:cNvSpPr txBox="1"/>
                <p:nvPr/>
              </p:nvSpPr>
              <p:spPr>
                <a:xfrm>
                  <a:off x="11428922" y="5576109"/>
                  <a:ext cx="369332" cy="71039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1200" err="1">
                      <a:solidFill>
                        <a:srgbClr val="6C5B75"/>
                      </a:solidFill>
                    </a:rPr>
                    <a:t>Asn</a:t>
                  </a:r>
                  <a:endParaRPr lang="en-US" sz="1200">
                    <a:solidFill>
                      <a:srgbClr val="6C5B75"/>
                    </a:solidFill>
                  </a:endParaRPr>
                </a:p>
              </p:txBody>
            </p:sp>
          </p:grp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70BCBA-473E-47F7-BEC5-0C96D122BC74}"/>
                </a:ext>
              </a:extLst>
            </p:cNvPr>
            <p:cNvSpPr txBox="1"/>
            <p:nvPr/>
          </p:nvSpPr>
          <p:spPr>
            <a:xfrm>
              <a:off x="8321169" y="3836953"/>
              <a:ext cx="1083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Filter by </a:t>
              </a:r>
              <a:br>
                <a:rPr lang="en-US" sz="1200" b="1">
                  <a:solidFill>
                    <a:srgbClr val="FF0000"/>
                  </a:solidFill>
                </a:rPr>
              </a:br>
              <a:r>
                <a:rPr lang="en-US" sz="1200" b="1">
                  <a:solidFill>
                    <a:srgbClr val="FF0000"/>
                  </a:solidFill>
                </a:rPr>
                <a:t>TOP 200 ASNs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93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>
            <a:extLst>
              <a:ext uri="{FF2B5EF4-FFF2-40B4-BE49-F238E27FC236}">
                <a16:creationId xmlns:a16="http://schemas.microsoft.com/office/drawing/2014/main" id="{E8A4117D-02CF-4CAA-81F1-02B522B050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123513" cy="644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BACKGROUND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5E9FE7C9-C591-4737-8CCF-5BA6E44A7207}"/>
              </a:ext>
            </a:extLst>
          </p:cNvPr>
          <p:cNvSpPr txBox="1">
            <a:spLocks/>
          </p:cNvSpPr>
          <p:nvPr/>
        </p:nvSpPr>
        <p:spPr>
          <a:xfrm>
            <a:off x="3123513" y="903609"/>
            <a:ext cx="7766697" cy="127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Get the Tenant-</a:t>
            </a:r>
            <a:r>
              <a:rPr lang="en-US" altLang="zh-CN" err="1"/>
              <a:t>Asn</a:t>
            </a:r>
            <a:r>
              <a:rPr lang="en-US" altLang="zh-CN"/>
              <a:t> mapping from daily café log.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Based on this mapping, we can do some monitor and alert related work.</a:t>
            </a:r>
            <a:endParaRPr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6C0F89-95E3-4D78-A1F1-8094CF229361}"/>
              </a:ext>
            </a:extLst>
          </p:cNvPr>
          <p:cNvSpPr txBox="1"/>
          <p:nvPr/>
        </p:nvSpPr>
        <p:spPr>
          <a:xfrm>
            <a:off x="594288" y="1076188"/>
            <a:ext cx="200766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>
                <a:ea typeface="等线"/>
              </a:rPr>
              <a:t>Business Requirement</a:t>
            </a:r>
            <a:endParaRPr lang="en-US" altLang="zh-CN" sz="2400" b="1">
              <a:solidFill>
                <a:schemeClr val="tx1"/>
              </a:solidFill>
              <a:ea typeface="等线"/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632684-522E-4043-ADBD-623D2B203157}"/>
              </a:ext>
            </a:extLst>
          </p:cNvPr>
          <p:cNvGrpSpPr/>
          <p:nvPr/>
        </p:nvGrpSpPr>
        <p:grpSpPr>
          <a:xfrm>
            <a:off x="752274" y="2618187"/>
            <a:ext cx="10214949" cy="662554"/>
            <a:chOff x="752274" y="2618187"/>
            <a:chExt cx="10214949" cy="66255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1FC041F-138F-47BB-9A70-D482DA21BECD}"/>
                </a:ext>
              </a:extLst>
            </p:cNvPr>
            <p:cNvSpPr/>
            <p:nvPr/>
          </p:nvSpPr>
          <p:spPr>
            <a:xfrm>
              <a:off x="5025205" y="2657029"/>
              <a:ext cx="1085490" cy="6237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等线"/>
                </a:rPr>
                <a:t>Cosmos</a:t>
              </a:r>
              <a:br>
                <a:rPr lang="en-US" altLang="zh-CN" sz="2000" b="1">
                  <a:solidFill>
                    <a:schemeClr val="bg1"/>
                  </a:solidFill>
                  <a:ea typeface="等线"/>
                </a:rPr>
              </a:br>
              <a:r>
                <a:rPr lang="en-US" altLang="zh-CN" sz="1200" b="1">
                  <a:solidFill>
                    <a:schemeClr val="bg1"/>
                  </a:solidFill>
                  <a:ea typeface="等线"/>
                  <a:cs typeface="Calibri"/>
                </a:rPr>
                <a:t>tenant-</a:t>
              </a:r>
              <a:r>
                <a:rPr lang="en-US" altLang="zh-CN" sz="1200" b="1" err="1">
                  <a:solidFill>
                    <a:schemeClr val="bg1"/>
                  </a:solidFill>
                  <a:ea typeface="等线"/>
                  <a:cs typeface="Calibri"/>
                </a:rPr>
                <a:t>asn</a:t>
              </a:r>
              <a:endParaRPr lang="en-US" sz="1200" err="1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45748FC-1C47-42D3-A2BF-3322851FC11A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80" y="2956183"/>
              <a:ext cx="54056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1BD4EB9-E369-4E37-A6D5-2F6CDB4A8307}"/>
                </a:ext>
              </a:extLst>
            </p:cNvPr>
            <p:cNvSpPr/>
            <p:nvPr/>
          </p:nvSpPr>
          <p:spPr>
            <a:xfrm>
              <a:off x="6775160" y="2655613"/>
              <a:ext cx="1085490" cy="6237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Azure Blob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764725-179A-4610-925A-E92A9230D821}"/>
                </a:ext>
              </a:extLst>
            </p:cNvPr>
            <p:cNvSpPr/>
            <p:nvPr/>
          </p:nvSpPr>
          <p:spPr>
            <a:xfrm>
              <a:off x="4384766" y="2618187"/>
              <a:ext cx="556617" cy="2554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b="1">
                  <a:solidFill>
                    <a:schemeClr val="bg1"/>
                  </a:solidFill>
                  <a:ea typeface="等线"/>
                </a:rPr>
                <a:t>Scope</a:t>
              </a:r>
              <a:endParaRPr lang="en-US" sz="1400">
                <a:solidFill>
                  <a:schemeClr val="bg1"/>
                </a:solidFill>
                <a:ea typeface="等线"/>
                <a:cs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EE562F-A3F2-4CE3-87A8-59B042C9A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3855" y="2966053"/>
              <a:ext cx="483279" cy="283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D97597-244F-4087-80B1-E81846065EAF}"/>
                </a:ext>
              </a:extLst>
            </p:cNvPr>
            <p:cNvSpPr/>
            <p:nvPr/>
          </p:nvSpPr>
          <p:spPr>
            <a:xfrm>
              <a:off x="8496599" y="2640091"/>
              <a:ext cx="1195374" cy="62371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Azure Function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1BBCCCF-5915-43F1-8001-1FC70B70BE65}"/>
                </a:ext>
              </a:extLst>
            </p:cNvPr>
            <p:cNvSpPr/>
            <p:nvPr/>
          </p:nvSpPr>
          <p:spPr>
            <a:xfrm>
              <a:off x="10369536" y="2655613"/>
              <a:ext cx="597687" cy="62371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DB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E30516-C7E7-4D66-9980-E6C1F81B4B6F}"/>
                </a:ext>
              </a:extLst>
            </p:cNvPr>
            <p:cNvSpPr txBox="1"/>
            <p:nvPr/>
          </p:nvSpPr>
          <p:spPr>
            <a:xfrm>
              <a:off x="752274" y="2802137"/>
              <a:ext cx="15382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/>
                <a:t>Dataflow</a:t>
              </a:r>
              <a:endParaRPr lang="en-US" sz="24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DC38D9B-3A94-4F5B-9D4E-51A58D756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985" y="2966400"/>
              <a:ext cx="483279" cy="283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B034FD-72A3-4F59-9676-5B1F4FCF3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114" y="2966053"/>
              <a:ext cx="483279" cy="283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67F338A9-90FB-47A6-B298-EF41CBE5A4D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rot="5400000">
            <a:off x="4695174" y="90039"/>
            <a:ext cx="1225348" cy="7572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33DEFC8-9034-4CDA-8299-533245C6F203}"/>
              </a:ext>
            </a:extLst>
          </p:cNvPr>
          <p:cNvGrpSpPr/>
          <p:nvPr/>
        </p:nvGrpSpPr>
        <p:grpSpPr>
          <a:xfrm>
            <a:off x="608826" y="4171368"/>
            <a:ext cx="10946931" cy="2474251"/>
            <a:chOff x="608826" y="4171368"/>
            <a:chExt cx="10946931" cy="24742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799361-B7E5-4350-B00B-ABF06FC7BAAE}"/>
                </a:ext>
              </a:extLst>
            </p:cNvPr>
            <p:cNvSpPr txBox="1"/>
            <p:nvPr/>
          </p:nvSpPr>
          <p:spPr>
            <a:xfrm>
              <a:off x="608826" y="4489151"/>
              <a:ext cx="18251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/>
                <a:t>Challenge</a:t>
              </a:r>
              <a:endParaRPr lang="en-US" sz="2400"/>
            </a:p>
          </p:txBody>
        </p:sp>
        <p:sp>
          <p:nvSpPr>
            <p:cNvPr id="54" name="内容占位符 2">
              <a:extLst>
                <a:ext uri="{FF2B5EF4-FFF2-40B4-BE49-F238E27FC236}">
                  <a16:creationId xmlns:a16="http://schemas.microsoft.com/office/drawing/2014/main" id="{07273CF5-AA8D-4798-B1E8-8CBB1AB694B1}"/>
                </a:ext>
              </a:extLst>
            </p:cNvPr>
            <p:cNvSpPr txBox="1">
              <a:spLocks/>
            </p:cNvSpPr>
            <p:nvPr/>
          </p:nvSpPr>
          <p:spPr>
            <a:xfrm>
              <a:off x="3123513" y="4171368"/>
              <a:ext cx="8432244" cy="2474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 b="1"/>
                <a:t>Memory issues</a:t>
              </a:r>
              <a:r>
                <a:rPr lang="en-US" altLang="zh-CN" sz="2400"/>
                <a:t>: when transfer large amount of the data(unit: GB), OOM will happen, we should concern the busy in memory.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 b="1"/>
                <a:t>CPU issues</a:t>
              </a:r>
              <a:r>
                <a:rPr lang="en-US" altLang="zh-CN" sz="2400"/>
                <a:t>: when we solved the memory issue, we still want shorter run time, we should concern the </a:t>
              </a:r>
              <a:r>
                <a:rPr lang="en-US" altLang="zh-CN" sz="2400" err="1"/>
                <a:t>cpu</a:t>
              </a:r>
              <a:r>
                <a:rPr lang="en-US" altLang="zh-CN" sz="2400"/>
                <a:t> utilization.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 b="1"/>
                <a:t>Code reuse</a:t>
              </a:r>
              <a:r>
                <a:rPr lang="en-US" altLang="zh-CN" sz="2400"/>
                <a:t>: the solution for memory and </a:t>
              </a:r>
              <a:r>
                <a:rPr lang="en-US" altLang="zh-CN" sz="2400" err="1"/>
                <a:t>cpu</a:t>
              </a:r>
              <a:r>
                <a:rPr lang="en-US" altLang="zh-CN" sz="2400"/>
                <a:t> issues needs to be abstracted and used for most similar tasks.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F19B4C3-0A17-4BC4-BFF8-B6DB5B08BE69}"/>
              </a:ext>
            </a:extLst>
          </p:cNvPr>
          <p:cNvSpPr/>
          <p:nvPr/>
        </p:nvSpPr>
        <p:spPr>
          <a:xfrm>
            <a:off x="3215455" y="2657029"/>
            <a:ext cx="1085490" cy="623712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ea typeface="等线"/>
              </a:rPr>
              <a:t>Cosmos</a:t>
            </a:r>
            <a:br>
              <a:rPr lang="en-US" altLang="zh-CN" sz="2000" b="1">
                <a:solidFill>
                  <a:schemeClr val="bg1"/>
                </a:solidFill>
                <a:ea typeface="等线"/>
              </a:rPr>
            </a:br>
            <a:r>
              <a:rPr lang="en-US" altLang="zh-CN" sz="1200" b="1">
                <a:solidFill>
                  <a:schemeClr val="bg1"/>
                </a:solidFill>
                <a:ea typeface="等线"/>
                <a:cs typeface="Calibri"/>
              </a:rPr>
              <a:t>café log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91F76DB-79CB-4031-A990-A239040EC753}"/>
              </a:ext>
            </a:extLst>
          </p:cNvPr>
          <p:cNvSpPr/>
          <p:nvPr/>
        </p:nvSpPr>
        <p:spPr>
          <a:xfrm>
            <a:off x="6173047" y="2620878"/>
            <a:ext cx="524893" cy="280856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900" b="1">
                <a:solidFill>
                  <a:schemeClr val="bg1"/>
                </a:solidFill>
                <a:ea typeface="等线"/>
              </a:rPr>
              <a:t>Copy</a:t>
            </a:r>
            <a:br>
              <a:rPr lang="en-US" altLang="zh-CN" sz="900" b="1">
                <a:solidFill>
                  <a:schemeClr val="bg1"/>
                </a:solidFill>
                <a:ea typeface="等线"/>
              </a:rPr>
            </a:br>
            <a:r>
              <a:rPr lang="en-US" altLang="zh-CN" sz="900" b="1">
                <a:solidFill>
                  <a:schemeClr val="bg1"/>
                </a:solidFill>
                <a:ea typeface="等线"/>
              </a:rPr>
              <a:t>Data</a:t>
            </a:r>
            <a:endParaRPr lang="en-US" sz="900">
              <a:solidFill>
                <a:schemeClr val="bg1"/>
              </a:solidFill>
              <a:ea typeface="等线"/>
              <a:cs typeface="Calibri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D9758F-2047-493B-880E-1C08D3DCCD81}"/>
              </a:ext>
            </a:extLst>
          </p:cNvPr>
          <p:cNvSpPr/>
          <p:nvPr/>
        </p:nvSpPr>
        <p:spPr>
          <a:xfrm>
            <a:off x="7909354" y="2620126"/>
            <a:ext cx="556617" cy="280856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900" b="1">
                <a:solidFill>
                  <a:schemeClr val="bg1"/>
                </a:solidFill>
                <a:ea typeface="等线"/>
              </a:rPr>
              <a:t>HTTP</a:t>
            </a:r>
            <a:br>
              <a:rPr lang="en-US" altLang="zh-CN" sz="900" b="1">
                <a:solidFill>
                  <a:schemeClr val="bg1"/>
                </a:solidFill>
                <a:ea typeface="等线"/>
              </a:rPr>
            </a:br>
            <a:r>
              <a:rPr lang="en-US" altLang="zh-CN" sz="900" b="1">
                <a:solidFill>
                  <a:schemeClr val="bg1"/>
                </a:solidFill>
                <a:ea typeface="等线"/>
              </a:rPr>
              <a:t>Trigger</a:t>
            </a:r>
            <a:endParaRPr lang="en-US" sz="900">
              <a:solidFill>
                <a:schemeClr val="bg1"/>
              </a:solidFill>
              <a:ea typeface="等线"/>
              <a:cs typeface="Calibri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330D259-B9E3-4E8F-A70F-39B22FEF33A5}"/>
              </a:ext>
            </a:extLst>
          </p:cNvPr>
          <p:cNvSpPr/>
          <p:nvPr/>
        </p:nvSpPr>
        <p:spPr>
          <a:xfrm>
            <a:off x="9768308" y="2620126"/>
            <a:ext cx="524893" cy="280856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900" b="1">
                <a:solidFill>
                  <a:schemeClr val="bg1"/>
                </a:solidFill>
                <a:ea typeface="等线"/>
              </a:rPr>
              <a:t>Call</a:t>
            </a:r>
            <a:br>
              <a:rPr lang="en-US" altLang="zh-CN" sz="900" b="1">
                <a:solidFill>
                  <a:schemeClr val="bg1"/>
                </a:solidFill>
                <a:ea typeface="等线"/>
              </a:rPr>
            </a:br>
            <a:r>
              <a:rPr lang="en-US" altLang="zh-CN" sz="900" b="1" err="1">
                <a:solidFill>
                  <a:schemeClr val="bg1"/>
                </a:solidFill>
                <a:ea typeface="等线"/>
              </a:rPr>
              <a:t>Api</a:t>
            </a:r>
            <a:endParaRPr lang="en-US" sz="900">
              <a:solidFill>
                <a:schemeClr val="bg1"/>
              </a:solidFill>
              <a:ea typeface="等线"/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E7610C-6212-4321-9313-643D50CAAB2C}"/>
              </a:ext>
            </a:extLst>
          </p:cNvPr>
          <p:cNvSpPr/>
          <p:nvPr/>
        </p:nvSpPr>
        <p:spPr>
          <a:xfrm>
            <a:off x="6182821" y="2489842"/>
            <a:ext cx="4843320" cy="9514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92CA4F-671B-492D-A894-EE281C06944F}"/>
              </a:ext>
            </a:extLst>
          </p:cNvPr>
          <p:cNvSpPr txBox="1"/>
          <p:nvPr/>
        </p:nvSpPr>
        <p:spPr>
          <a:xfrm>
            <a:off x="7503317" y="2189869"/>
            <a:ext cx="198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Azure Function Tuning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8240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2610-9FE6-468F-AB39-F97519B6F3C0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Azure Function Tuning</a:t>
            </a:r>
            <a:endParaRPr lang="zh-CN" altLang="en-US" sz="3200" b="1">
              <a:latin typeface="+mn-lt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46EA7761-E083-4255-A91E-B82AB3E35F23}"/>
              </a:ext>
            </a:extLst>
          </p:cNvPr>
          <p:cNvSpPr txBox="1">
            <a:spLocks/>
          </p:cNvSpPr>
          <p:nvPr/>
        </p:nvSpPr>
        <p:spPr>
          <a:xfrm>
            <a:off x="3114940" y="1080736"/>
            <a:ext cx="8432244" cy="167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/>
              <a:t>A common data transfer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The </a:t>
            </a:r>
            <a:r>
              <a:rPr lang="en-US" sz="2400" err="1"/>
              <a:t>DataTransfer</a:t>
            </a:r>
            <a:r>
              <a:rPr lang="en-US" sz="2400"/>
              <a:t> Framework is used to transfer data between any two data sources and is typically suitable for transferring large amounts of data when your machine has </a:t>
            </a:r>
            <a:r>
              <a:rPr lang="en-US" sz="2400" err="1"/>
              <a:t>buzus</a:t>
            </a:r>
            <a:r>
              <a:rPr lang="en-US" sz="2400"/>
              <a:t> in memory.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A844E9-EB39-484B-A2DF-570CC157FC97}"/>
              </a:ext>
            </a:extLst>
          </p:cNvPr>
          <p:cNvSpPr txBox="1"/>
          <p:nvPr/>
        </p:nvSpPr>
        <p:spPr>
          <a:xfrm>
            <a:off x="271475" y="1502482"/>
            <a:ext cx="2007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err="1">
                <a:solidFill>
                  <a:schemeClr val="tx1"/>
                </a:solidFill>
              </a:rPr>
              <a:t>DataTransfer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F306AD4-1947-45E0-A8A2-B238AD2198C3}"/>
              </a:ext>
            </a:extLst>
          </p:cNvPr>
          <p:cNvSpPr/>
          <p:nvPr/>
        </p:nvSpPr>
        <p:spPr>
          <a:xfrm>
            <a:off x="5692926" y="4376725"/>
            <a:ext cx="766147" cy="25140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F6CD03-DEFC-476F-9D76-8284CB6EEB61}"/>
              </a:ext>
            </a:extLst>
          </p:cNvPr>
          <p:cNvGrpSpPr/>
          <p:nvPr/>
        </p:nvGrpSpPr>
        <p:grpSpPr>
          <a:xfrm>
            <a:off x="912387" y="3076538"/>
            <a:ext cx="4451644" cy="3534509"/>
            <a:chOff x="912387" y="3076538"/>
            <a:chExt cx="4451644" cy="353450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38F1BE-F2EB-4036-A87F-6CE02B58C014}"/>
                </a:ext>
              </a:extLst>
            </p:cNvPr>
            <p:cNvGrpSpPr/>
            <p:nvPr/>
          </p:nvGrpSpPr>
          <p:grpSpPr>
            <a:xfrm>
              <a:off x="912387" y="3076538"/>
              <a:ext cx="4451644" cy="2835866"/>
              <a:chOff x="2167764" y="3011807"/>
              <a:chExt cx="4451644" cy="2835866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FE4421D-7710-4F7F-A562-8847681FC6B1}"/>
                  </a:ext>
                </a:extLst>
              </p:cNvPr>
              <p:cNvSpPr/>
              <p:nvPr/>
            </p:nvSpPr>
            <p:spPr>
              <a:xfrm>
                <a:off x="3038739" y="3017713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Cosmos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3A08D4B1-152B-4180-A4F2-CF17F4F743E5}"/>
                  </a:ext>
                </a:extLst>
              </p:cNvPr>
              <p:cNvSpPr/>
              <p:nvPr/>
            </p:nvSpPr>
            <p:spPr>
              <a:xfrm>
                <a:off x="2167764" y="4180141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Azure Blob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F95E417C-3F44-49C8-9A27-6ADD7F0090A7}"/>
                  </a:ext>
                </a:extLst>
              </p:cNvPr>
              <p:cNvSpPr/>
              <p:nvPr/>
            </p:nvSpPr>
            <p:spPr>
              <a:xfrm>
                <a:off x="4775381" y="3011807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MySQL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C5043287-2C12-4636-AC48-85473CE525C3}"/>
                  </a:ext>
                </a:extLst>
              </p:cNvPr>
              <p:cNvSpPr/>
              <p:nvPr/>
            </p:nvSpPr>
            <p:spPr>
              <a:xfrm>
                <a:off x="5627843" y="4175635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SQL Server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7A0CCB2-1AC2-44A2-9845-5B152AB9A7FF}"/>
                  </a:ext>
                </a:extLst>
              </p:cNvPr>
              <p:cNvSpPr/>
              <p:nvPr/>
            </p:nvSpPr>
            <p:spPr>
              <a:xfrm>
                <a:off x="3038738" y="5322656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Azure MQ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2FC48A1-9A63-4258-9E3D-6B5D526DD71E}"/>
                  </a:ext>
                </a:extLst>
              </p:cNvPr>
              <p:cNvCxnSpPr>
                <a:cxnSpLocks/>
                <a:stCxn id="67" idx="3"/>
                <a:endCxn id="69" idx="1"/>
              </p:cNvCxnSpPr>
              <p:nvPr/>
            </p:nvCxnSpPr>
            <p:spPr>
              <a:xfrm flipV="1">
                <a:off x="4030304" y="3274316"/>
                <a:ext cx="745077" cy="59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732CFED-1B03-4F8F-8114-5E32589A8BC1}"/>
                  </a:ext>
                </a:extLst>
              </p:cNvPr>
              <p:cNvCxnSpPr>
                <a:cxnSpLocks/>
                <a:stCxn id="70" idx="0"/>
                <a:endCxn id="69" idx="2"/>
              </p:cNvCxnSpPr>
              <p:nvPr/>
            </p:nvCxnSpPr>
            <p:spPr>
              <a:xfrm flipH="1" flipV="1">
                <a:off x="5271164" y="3536824"/>
                <a:ext cx="852462" cy="63881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6C94743-0CD7-4F64-8439-5A3AC03CAA8C}"/>
                  </a:ext>
                </a:extLst>
              </p:cNvPr>
              <p:cNvCxnSpPr>
                <a:cxnSpLocks/>
                <a:stCxn id="68" idx="3"/>
                <a:endCxn id="70" idx="1"/>
              </p:cNvCxnSpPr>
              <p:nvPr/>
            </p:nvCxnSpPr>
            <p:spPr>
              <a:xfrm flipV="1">
                <a:off x="3159329" y="4438144"/>
                <a:ext cx="2468514" cy="45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0D0151B-5DB2-4586-B025-EC3B2C604BDF}"/>
                  </a:ext>
                </a:extLst>
              </p:cNvPr>
              <p:cNvCxnSpPr>
                <a:cxnSpLocks/>
                <a:stCxn id="71" idx="3"/>
                <a:endCxn id="78" idx="1"/>
              </p:cNvCxnSpPr>
              <p:nvPr/>
            </p:nvCxnSpPr>
            <p:spPr>
              <a:xfrm flipV="1">
                <a:off x="4030303" y="5556937"/>
                <a:ext cx="764149" cy="282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D2E872E-580E-41F4-B7F4-5BDC2E23B7AE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2663514" y="3542730"/>
                <a:ext cx="871008" cy="6374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96B35A1-4591-4C42-9D02-A6D25C3FC5A2}"/>
                  </a:ext>
                </a:extLst>
              </p:cNvPr>
              <p:cNvCxnSpPr>
                <a:cxnSpLocks/>
                <a:stCxn id="70" idx="2"/>
                <a:endCxn id="78" idx="0"/>
              </p:cNvCxnSpPr>
              <p:nvPr/>
            </p:nvCxnSpPr>
            <p:spPr>
              <a:xfrm flipH="1">
                <a:off x="5290235" y="4700652"/>
                <a:ext cx="833391" cy="59377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F608C44-168E-4E1E-809A-A3E09988117D}"/>
                  </a:ext>
                </a:extLst>
              </p:cNvPr>
              <p:cNvSpPr/>
              <p:nvPr/>
            </p:nvSpPr>
            <p:spPr>
              <a:xfrm>
                <a:off x="4794452" y="5294428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DB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7AA83C7-F073-49FF-A35C-29A6E930574E}"/>
                  </a:ext>
                </a:extLst>
              </p:cNvPr>
              <p:cNvCxnSpPr>
                <a:cxnSpLocks/>
                <a:stCxn id="68" idx="2"/>
                <a:endCxn id="71" idx="0"/>
              </p:cNvCxnSpPr>
              <p:nvPr/>
            </p:nvCxnSpPr>
            <p:spPr>
              <a:xfrm>
                <a:off x="2663547" y="4705158"/>
                <a:ext cx="870974" cy="6174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5474C61-F2DD-48AE-BC89-A6548D8B0567}"/>
                  </a:ext>
                </a:extLst>
              </p:cNvPr>
              <p:cNvCxnSpPr>
                <a:cxnSpLocks/>
                <a:stCxn id="71" idx="0"/>
                <a:endCxn id="67" idx="2"/>
              </p:cNvCxnSpPr>
              <p:nvPr/>
            </p:nvCxnSpPr>
            <p:spPr>
              <a:xfrm flipV="1">
                <a:off x="3534521" y="3542730"/>
                <a:ext cx="1" cy="17799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09B3107-7637-4670-A305-6BF0F0206ACE}"/>
                  </a:ext>
                </a:extLst>
              </p:cNvPr>
              <p:cNvCxnSpPr>
                <a:cxnSpLocks/>
                <a:stCxn id="78" idx="0"/>
                <a:endCxn id="69" idx="2"/>
              </p:cNvCxnSpPr>
              <p:nvPr/>
            </p:nvCxnSpPr>
            <p:spPr>
              <a:xfrm flipH="1" flipV="1">
                <a:off x="5271164" y="3536824"/>
                <a:ext cx="19071" cy="175760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5E07695-4C53-40BC-9D2A-BB561445E4DC}"/>
                  </a:ext>
                </a:extLst>
              </p:cNvPr>
              <p:cNvCxnSpPr>
                <a:cxnSpLocks/>
                <a:stCxn id="68" idx="3"/>
                <a:endCxn id="69" idx="2"/>
              </p:cNvCxnSpPr>
              <p:nvPr/>
            </p:nvCxnSpPr>
            <p:spPr>
              <a:xfrm flipV="1">
                <a:off x="3159329" y="3536824"/>
                <a:ext cx="2111835" cy="905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C9B5B2E-4ADE-4606-824E-B21596F06577}"/>
                  </a:ext>
                </a:extLst>
              </p:cNvPr>
              <p:cNvCxnSpPr>
                <a:cxnSpLocks/>
                <a:stCxn id="68" idx="3"/>
                <a:endCxn id="78" idx="0"/>
              </p:cNvCxnSpPr>
              <p:nvPr/>
            </p:nvCxnSpPr>
            <p:spPr>
              <a:xfrm>
                <a:off x="3159329" y="4442650"/>
                <a:ext cx="2130906" cy="851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7576618-6285-4301-8A80-77933899E2FB}"/>
                  </a:ext>
                </a:extLst>
              </p:cNvPr>
              <p:cNvCxnSpPr>
                <a:cxnSpLocks/>
                <a:stCxn id="67" idx="2"/>
                <a:endCxn id="70" idx="1"/>
              </p:cNvCxnSpPr>
              <p:nvPr/>
            </p:nvCxnSpPr>
            <p:spPr>
              <a:xfrm>
                <a:off x="3534522" y="3542730"/>
                <a:ext cx="2093321" cy="8954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1DB5AAA-77A5-41B0-B682-DAE2D83921A1}"/>
                  </a:ext>
                </a:extLst>
              </p:cNvPr>
              <p:cNvCxnSpPr>
                <a:cxnSpLocks/>
                <a:stCxn id="71" idx="0"/>
                <a:endCxn id="70" idx="1"/>
              </p:cNvCxnSpPr>
              <p:nvPr/>
            </p:nvCxnSpPr>
            <p:spPr>
              <a:xfrm flipV="1">
                <a:off x="3534521" y="4438144"/>
                <a:ext cx="2093322" cy="8845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C602782-14D5-457A-A2BF-B2D9F98EE041}"/>
                  </a:ext>
                </a:extLst>
              </p:cNvPr>
              <p:cNvCxnSpPr>
                <a:cxnSpLocks/>
                <a:stCxn id="67" idx="2"/>
                <a:endCxn id="78" idx="0"/>
              </p:cNvCxnSpPr>
              <p:nvPr/>
            </p:nvCxnSpPr>
            <p:spPr>
              <a:xfrm>
                <a:off x="3534522" y="3542730"/>
                <a:ext cx="1755713" cy="17516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F7DC703-DA79-473A-B65E-21BA9F3073BC}"/>
                  </a:ext>
                </a:extLst>
              </p:cNvPr>
              <p:cNvCxnSpPr>
                <a:cxnSpLocks/>
                <a:stCxn id="71" idx="0"/>
                <a:endCxn id="69" idx="2"/>
              </p:cNvCxnSpPr>
              <p:nvPr/>
            </p:nvCxnSpPr>
            <p:spPr>
              <a:xfrm flipV="1">
                <a:off x="3534521" y="3536824"/>
                <a:ext cx="1736643" cy="17858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8FF91B0-7804-4CD3-9590-4EEF2B6D86D8}"/>
                </a:ext>
              </a:extLst>
            </p:cNvPr>
            <p:cNvSpPr txBox="1"/>
            <p:nvPr/>
          </p:nvSpPr>
          <p:spPr>
            <a:xfrm>
              <a:off x="2082291" y="6210937"/>
              <a:ext cx="21118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/>
                <a:t>Network </a:t>
              </a:r>
              <a:r>
                <a:rPr lang="en-US" altLang="zh-CN" sz="2000" b="1"/>
                <a:t>T</a:t>
              </a:r>
              <a:r>
                <a:rPr lang="en-US" sz="2000" b="1"/>
                <a:t>opology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105EBE7-CDE5-4672-8825-47D27DDB6BBB}"/>
              </a:ext>
            </a:extLst>
          </p:cNvPr>
          <p:cNvGrpSpPr/>
          <p:nvPr/>
        </p:nvGrpSpPr>
        <p:grpSpPr>
          <a:xfrm>
            <a:off x="6835280" y="3076538"/>
            <a:ext cx="4451644" cy="3534509"/>
            <a:chOff x="6835280" y="3076538"/>
            <a:chExt cx="4451644" cy="353450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3048A49-73C0-4597-8BDE-4E32CB74CC74}"/>
                </a:ext>
              </a:extLst>
            </p:cNvPr>
            <p:cNvGrpSpPr/>
            <p:nvPr/>
          </p:nvGrpSpPr>
          <p:grpSpPr>
            <a:xfrm>
              <a:off x="6835280" y="3076538"/>
              <a:ext cx="4451644" cy="2835866"/>
              <a:chOff x="6835280" y="3013038"/>
              <a:chExt cx="4451644" cy="2835866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4EB7886-7AAB-499D-8B9D-2E3D97D8BE94}"/>
                  </a:ext>
                </a:extLst>
              </p:cNvPr>
              <p:cNvCxnSpPr>
                <a:cxnSpLocks/>
                <a:stCxn id="93" idx="2"/>
              </p:cNvCxnSpPr>
              <p:nvPr/>
            </p:nvCxnSpPr>
            <p:spPr>
              <a:xfrm>
                <a:off x="8202038" y="3543961"/>
                <a:ext cx="356551" cy="5835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6E8DEF7-9394-402C-A54A-7C2418DFF66D}"/>
                  </a:ext>
                </a:extLst>
              </p:cNvPr>
              <p:cNvCxnSpPr>
                <a:cxnSpLocks/>
                <a:stCxn id="94" idx="3"/>
                <a:endCxn id="99" idx="1"/>
              </p:cNvCxnSpPr>
              <p:nvPr/>
            </p:nvCxnSpPr>
            <p:spPr>
              <a:xfrm flipV="1">
                <a:off x="7826845" y="4433977"/>
                <a:ext cx="731744" cy="990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90CC6485-47F1-44D2-A357-62C7185D9166}"/>
                  </a:ext>
                </a:extLst>
              </p:cNvPr>
              <p:cNvSpPr/>
              <p:nvPr/>
            </p:nvSpPr>
            <p:spPr>
              <a:xfrm>
                <a:off x="7706255" y="3018944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Cosmos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025BC04-835F-43D2-A4FB-678936231367}"/>
                  </a:ext>
                </a:extLst>
              </p:cNvPr>
              <p:cNvSpPr/>
              <p:nvPr/>
            </p:nvSpPr>
            <p:spPr>
              <a:xfrm>
                <a:off x="6835280" y="4181372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Azure Blob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D1E40801-A1AF-4BDD-93C8-C407798C35AB}"/>
                  </a:ext>
                </a:extLst>
              </p:cNvPr>
              <p:cNvSpPr/>
              <p:nvPr/>
            </p:nvSpPr>
            <p:spPr>
              <a:xfrm>
                <a:off x="9442897" y="3013038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MySQL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DC652CD-6659-42DC-8709-6C043FCF0366}"/>
                  </a:ext>
                </a:extLst>
              </p:cNvPr>
              <p:cNvSpPr/>
              <p:nvPr/>
            </p:nvSpPr>
            <p:spPr>
              <a:xfrm>
                <a:off x="10295359" y="4176866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SQL Server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4B05BF73-FE0D-4DA4-8C1B-CE2C41AEB9D5}"/>
                  </a:ext>
                </a:extLst>
              </p:cNvPr>
              <p:cNvSpPr/>
              <p:nvPr/>
            </p:nvSpPr>
            <p:spPr>
              <a:xfrm>
                <a:off x="7706254" y="5323887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Azure MQ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C256A80-CC21-4A23-B497-CF005B6B077B}"/>
                  </a:ext>
                </a:extLst>
              </p:cNvPr>
              <p:cNvSpPr/>
              <p:nvPr/>
            </p:nvSpPr>
            <p:spPr>
              <a:xfrm>
                <a:off x="9442897" y="5306710"/>
                <a:ext cx="99156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DB</a:t>
                </a: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FC31232-6E60-4E47-AC3B-AC3A5636851A}"/>
                  </a:ext>
                </a:extLst>
              </p:cNvPr>
              <p:cNvSpPr/>
              <p:nvPr/>
            </p:nvSpPr>
            <p:spPr>
              <a:xfrm>
                <a:off x="8558589" y="4171468"/>
                <a:ext cx="1041615" cy="5250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Data</a:t>
                </a:r>
                <a:br>
                  <a:rPr lang="en-US" b="1"/>
                </a:br>
                <a:r>
                  <a:rPr lang="en-US" b="1"/>
                  <a:t>Transfer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0A529F13-07EA-4C21-A86F-C002B244C718}"/>
                  </a:ext>
                </a:extLst>
              </p:cNvPr>
              <p:cNvCxnSpPr>
                <a:cxnSpLocks/>
                <a:stCxn id="95" idx="2"/>
              </p:cNvCxnSpPr>
              <p:nvPr/>
            </p:nvCxnSpPr>
            <p:spPr>
              <a:xfrm flipH="1">
                <a:off x="9600204" y="3538055"/>
                <a:ext cx="338476" cy="5991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CB10C25-C8EE-42A9-8AA6-47A8189CF686}"/>
                  </a:ext>
                </a:extLst>
              </p:cNvPr>
              <p:cNvCxnSpPr>
                <a:cxnSpLocks/>
                <a:stCxn id="99" idx="3"/>
                <a:endCxn id="96" idx="1"/>
              </p:cNvCxnSpPr>
              <p:nvPr/>
            </p:nvCxnSpPr>
            <p:spPr>
              <a:xfrm>
                <a:off x="9600204" y="4433977"/>
                <a:ext cx="695155" cy="53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47AEA38-F883-4056-8D2E-A6E1BE89FD09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 flipH="1">
                <a:off x="8202037" y="4706389"/>
                <a:ext cx="416183" cy="6174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87DF9B7-1261-42BE-8BDA-45C97682525F}"/>
                  </a:ext>
                </a:extLst>
              </p:cNvPr>
              <p:cNvCxnSpPr>
                <a:cxnSpLocks/>
                <a:endCxn id="98" idx="0"/>
              </p:cNvCxnSpPr>
              <p:nvPr/>
            </p:nvCxnSpPr>
            <p:spPr>
              <a:xfrm>
                <a:off x="9525000" y="4706389"/>
                <a:ext cx="413680" cy="60032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79E692-B530-474E-A275-082EAC244B55}"/>
                </a:ext>
              </a:extLst>
            </p:cNvPr>
            <p:cNvSpPr txBox="1"/>
            <p:nvPr/>
          </p:nvSpPr>
          <p:spPr>
            <a:xfrm>
              <a:off x="8023478" y="6210937"/>
              <a:ext cx="21118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/>
                <a:t>Star</a:t>
              </a:r>
              <a:r>
                <a:rPr lang="en-US" sz="2000" b="1"/>
                <a:t> 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2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330A7D34-F1D4-42F3-A53D-4E9868786B9F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2666162" y="3110238"/>
            <a:ext cx="2949213" cy="3131350"/>
          </a:xfrm>
          <a:prstGeom prst="curvedConnector2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3009A-7EF1-4B1F-9DA3-6B6E1C3F389D}"/>
              </a:ext>
            </a:extLst>
          </p:cNvPr>
          <p:cNvSpPr txBox="1">
            <a:spLocks/>
          </p:cNvSpPr>
          <p:nvPr/>
        </p:nvSpPr>
        <p:spPr>
          <a:xfrm>
            <a:off x="248101" y="1864898"/>
            <a:ext cx="4562809" cy="1518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/>
              <a:t>Plug-ins only care about reading or writing to the data itself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/>
              <a:t>The framework will handle all </a:t>
            </a:r>
            <a:r>
              <a:rPr lang="en-US" altLang="zh-CN" sz="2400" err="1"/>
              <a:t>cpu</a:t>
            </a:r>
            <a:r>
              <a:rPr lang="en-US" altLang="zh-CN" sz="2400"/>
              <a:t> issues and memory issues</a:t>
            </a:r>
            <a:endParaRPr lang="en-US" altLang="zh-CN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C13FB-907F-47E6-BEF6-BF32BEB87B8E}"/>
              </a:ext>
            </a:extLst>
          </p:cNvPr>
          <p:cNvSpPr txBox="1"/>
          <p:nvPr/>
        </p:nvSpPr>
        <p:spPr>
          <a:xfrm>
            <a:off x="248133" y="1059096"/>
            <a:ext cx="2667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/>
              <a:t>framework + plugin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E7A61-C7A5-431A-A61B-BC7E042D7450}"/>
              </a:ext>
            </a:extLst>
          </p:cNvPr>
          <p:cNvSpPr txBox="1"/>
          <p:nvPr/>
        </p:nvSpPr>
        <p:spPr>
          <a:xfrm>
            <a:off x="248101" y="3950011"/>
            <a:ext cx="1768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/>
              <a:t>Just 3 steps:</a:t>
            </a:r>
            <a:endParaRPr lang="en-US" sz="240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1E64CD5-AE99-4855-9E9C-4A235A9641EA}"/>
              </a:ext>
            </a:extLst>
          </p:cNvPr>
          <p:cNvSpPr txBox="1">
            <a:spLocks/>
          </p:cNvSpPr>
          <p:nvPr/>
        </p:nvSpPr>
        <p:spPr>
          <a:xfrm>
            <a:off x="293688" y="4763268"/>
            <a:ext cx="4562809" cy="151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/>
              <a:t>define your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/>
              <a:t>define your Reader and Writer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/>
              <a:t>start to run the Framework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65007F-4087-44B7-9494-D2B9E023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44" y="2414291"/>
            <a:ext cx="6315956" cy="4239217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520D7D6-3C10-435A-A67A-DD0A0430C0B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597400" y="2182086"/>
            <a:ext cx="1109044" cy="176792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4EC836-5EFB-46FB-83BC-1A1A34A3C24B}"/>
              </a:ext>
            </a:extLst>
          </p:cNvPr>
          <p:cNvSpPr/>
          <p:nvPr/>
        </p:nvSpPr>
        <p:spPr>
          <a:xfrm>
            <a:off x="5706444" y="2388222"/>
            <a:ext cx="3767756" cy="3123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5AE19-A708-462E-A7A8-0EF09A966EAE}"/>
              </a:ext>
            </a:extLst>
          </p:cNvPr>
          <p:cNvSpPr/>
          <p:nvPr/>
        </p:nvSpPr>
        <p:spPr>
          <a:xfrm>
            <a:off x="552786" y="1864897"/>
            <a:ext cx="4044614" cy="634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7789D-52E0-4A6B-9960-50D20DC4D3E3}"/>
              </a:ext>
            </a:extLst>
          </p:cNvPr>
          <p:cNvSpPr/>
          <p:nvPr/>
        </p:nvSpPr>
        <p:spPr>
          <a:xfrm>
            <a:off x="552786" y="2566929"/>
            <a:ext cx="4044614" cy="634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074E1-EBDB-442A-AEF1-62162EF4FEB7}"/>
              </a:ext>
            </a:extLst>
          </p:cNvPr>
          <p:cNvSpPr/>
          <p:nvPr/>
        </p:nvSpPr>
        <p:spPr>
          <a:xfrm>
            <a:off x="5706443" y="5647532"/>
            <a:ext cx="6315955" cy="100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67644E3-D217-4D20-9A15-677B1BAFA3F7}"/>
              </a:ext>
            </a:extLst>
          </p:cNvPr>
          <p:cNvSpPr txBox="1">
            <a:spLocks/>
          </p:cNvSpPr>
          <p:nvPr/>
        </p:nvSpPr>
        <p:spPr>
          <a:xfrm>
            <a:off x="8775700" y="-5007"/>
            <a:ext cx="3416300" cy="644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ARCHITECTURE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4B738A2-A98A-4B8E-A791-68D279B257AD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Design Ideas</a:t>
            </a:r>
            <a:endParaRPr lang="zh-CN" altLang="en-US" sz="3200" b="1"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FE924-A736-48C5-A00D-FF8731B91A21}"/>
              </a:ext>
            </a:extLst>
          </p:cNvPr>
          <p:cNvGrpSpPr/>
          <p:nvPr/>
        </p:nvGrpSpPr>
        <p:grpSpPr>
          <a:xfrm>
            <a:off x="3824352" y="542927"/>
            <a:ext cx="7591574" cy="1418442"/>
            <a:chOff x="2679700" y="4933256"/>
            <a:chExt cx="7591574" cy="141844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2FB50BE-0D0F-4894-8B25-F0AB748AEC6A}"/>
                </a:ext>
              </a:extLst>
            </p:cNvPr>
            <p:cNvSpPr/>
            <p:nvPr/>
          </p:nvSpPr>
          <p:spPr>
            <a:xfrm>
              <a:off x="5206313" y="4933256"/>
              <a:ext cx="2462835" cy="102113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err="1">
                  <a:solidFill>
                    <a:schemeClr val="bg1"/>
                  </a:solidFill>
                </a:rPr>
                <a:t>DataTransfer</a:t>
              </a:r>
              <a:endParaRPr lang="en-US" altLang="zh-CN" sz="2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Framework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599D8A-36D9-4D7F-9332-E95F0E470978}"/>
                </a:ext>
              </a:extLst>
            </p:cNvPr>
            <p:cNvSpPr/>
            <p:nvPr/>
          </p:nvSpPr>
          <p:spPr>
            <a:xfrm>
              <a:off x="4205009" y="5564828"/>
              <a:ext cx="1294713" cy="7791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Reader</a:t>
              </a:r>
            </a:p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Plugin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556790A-8878-4B72-9566-FFC42EDDE90A}"/>
                </a:ext>
              </a:extLst>
            </p:cNvPr>
            <p:cNvSpPr/>
            <p:nvPr/>
          </p:nvSpPr>
          <p:spPr>
            <a:xfrm>
              <a:off x="7339635" y="5572573"/>
              <a:ext cx="1294713" cy="7791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Writer</a:t>
              </a:r>
            </a:p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Plugin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9B6EACF-C36D-45A9-8180-CFA95DFDB3B9}"/>
                </a:ext>
              </a:extLst>
            </p:cNvPr>
            <p:cNvSpPr/>
            <p:nvPr/>
          </p:nvSpPr>
          <p:spPr>
            <a:xfrm>
              <a:off x="2679700" y="5131966"/>
              <a:ext cx="986558" cy="7791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Data Source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9C50603-F986-4C84-B0D5-9679F20F91B9}"/>
                </a:ext>
              </a:extLst>
            </p:cNvPr>
            <p:cNvCxnSpPr>
              <a:cxnSpLocks/>
              <a:stCxn id="19" idx="3"/>
              <a:endCxn id="17" idx="1"/>
            </p:cNvCxnSpPr>
            <p:nvPr/>
          </p:nvCxnSpPr>
          <p:spPr>
            <a:xfrm>
              <a:off x="3666258" y="5521529"/>
              <a:ext cx="538751" cy="432862"/>
            </a:xfrm>
            <a:prstGeom prst="curvedConnector3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F258CFA9-834B-4707-BD23-3C5AD4F8737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8634348" y="5521529"/>
              <a:ext cx="650368" cy="440607"/>
            </a:xfrm>
            <a:prstGeom prst="curvedConnector3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124B90E-A9A9-4FC0-9A8E-E089890BBFEE}"/>
                </a:ext>
              </a:extLst>
            </p:cNvPr>
            <p:cNvSpPr/>
            <p:nvPr/>
          </p:nvSpPr>
          <p:spPr>
            <a:xfrm>
              <a:off x="9284716" y="5131965"/>
              <a:ext cx="986558" cy="7791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Data Target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00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085EC-C6E5-4C50-9003-86600A582E7A}"/>
              </a:ext>
            </a:extLst>
          </p:cNvPr>
          <p:cNvSpPr txBox="1">
            <a:spLocks/>
          </p:cNvSpPr>
          <p:nvPr/>
        </p:nvSpPr>
        <p:spPr>
          <a:xfrm>
            <a:off x="8775700" y="-5007"/>
            <a:ext cx="3416300" cy="64429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alpha val="35000"/>
                  </a:schemeClr>
                </a:solidFill>
              </a:rPr>
              <a:t>ARCHITECTURE</a:t>
            </a:r>
            <a:endParaRPr lang="zh-CN" altLang="en-US" b="1">
              <a:solidFill>
                <a:schemeClr val="tx1">
                  <a:alpha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6607AF-86FE-4AB8-863F-07626CA54DBE}"/>
              </a:ext>
            </a:extLst>
          </p:cNvPr>
          <p:cNvGrpSpPr/>
          <p:nvPr/>
        </p:nvGrpSpPr>
        <p:grpSpPr>
          <a:xfrm>
            <a:off x="159348" y="926451"/>
            <a:ext cx="10938080" cy="1438171"/>
            <a:chOff x="161164" y="1356527"/>
            <a:chExt cx="10938080" cy="1021135"/>
          </a:xfrm>
        </p:grpSpPr>
        <p:sp>
          <p:nvSpPr>
            <p:cNvPr id="4" name="内容占位符 2">
              <a:extLst>
                <a:ext uri="{FF2B5EF4-FFF2-40B4-BE49-F238E27FC236}">
                  <a16:creationId xmlns:a16="http://schemas.microsoft.com/office/drawing/2014/main" id="{415DDF65-DC97-4C17-94A2-DBCD85711B48}"/>
                </a:ext>
              </a:extLst>
            </p:cNvPr>
            <p:cNvSpPr txBox="1">
              <a:spLocks/>
            </p:cNvSpPr>
            <p:nvPr/>
          </p:nvSpPr>
          <p:spPr>
            <a:xfrm>
              <a:off x="2667000" y="1356527"/>
              <a:ext cx="8432244" cy="1021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/>
                <a:t>Solve the </a:t>
              </a:r>
              <a:r>
                <a:rPr lang="en-US" altLang="zh-CN" sz="2400" err="1"/>
                <a:t>buzus</a:t>
              </a:r>
              <a:r>
                <a:rPr lang="en-US" altLang="zh-CN" sz="2400"/>
                <a:t> in memory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 b="1"/>
                <a:t>Data </a:t>
              </a:r>
              <a:r>
                <a:rPr lang="en-US" altLang="zh-CN" sz="2400" b="1" err="1"/>
                <a:t>Sharding</a:t>
              </a:r>
              <a:r>
                <a:rPr lang="en-US" altLang="zh-CN" sz="2400"/>
                <a:t>:</a:t>
              </a:r>
              <a:r>
                <a:rPr lang="zh-CN" altLang="en-US" sz="2400"/>
                <a:t> </a:t>
              </a:r>
              <a:r>
                <a:rPr lang="en-US" altLang="zh-CN" sz="2400"/>
                <a:t>split</a:t>
              </a:r>
              <a:r>
                <a:rPr lang="zh-CN" altLang="en-US" sz="2400"/>
                <a:t> </a:t>
              </a:r>
              <a:r>
                <a:rPr lang="en-US" altLang="zh-CN" sz="2400"/>
                <a:t>the</a:t>
              </a:r>
              <a:r>
                <a:rPr lang="zh-CN" altLang="en-US" sz="2400"/>
                <a:t> </a:t>
              </a:r>
              <a:r>
                <a:rPr lang="en-US" altLang="zh-CN" sz="2400"/>
                <a:t>total</a:t>
              </a:r>
              <a:r>
                <a:rPr lang="zh-CN" altLang="en-US" sz="2400"/>
                <a:t> </a:t>
              </a:r>
              <a:r>
                <a:rPr lang="en-US" altLang="zh-CN" sz="2400"/>
                <a:t>data</a:t>
              </a:r>
              <a:r>
                <a:rPr lang="zh-CN" altLang="en-US" sz="2400"/>
                <a:t> </a:t>
              </a:r>
              <a:r>
                <a:rPr lang="en-US" altLang="zh-CN" sz="2400"/>
                <a:t>into</a:t>
              </a:r>
              <a:r>
                <a:rPr lang="zh-CN" altLang="en-US" sz="2400"/>
                <a:t> </a:t>
              </a:r>
              <a:r>
                <a:rPr lang="en-US" altLang="zh-CN" sz="2400"/>
                <a:t>smaller</a:t>
              </a:r>
              <a:r>
                <a:rPr lang="zh-CN" altLang="en-US" sz="2400"/>
                <a:t> </a:t>
              </a:r>
              <a:r>
                <a:rPr lang="en-US" altLang="zh-CN" sz="2400"/>
                <a:t>data</a:t>
              </a:r>
              <a:r>
                <a:rPr lang="zh-CN" altLang="en-US" sz="2400"/>
                <a:t> </a:t>
              </a:r>
              <a:r>
                <a:rPr lang="en-US" altLang="zh-CN" sz="2400"/>
                <a:t>slices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 b="1"/>
                <a:t>Data Pooling</a:t>
              </a:r>
              <a:r>
                <a:rPr lang="en-US" altLang="zh-CN" sz="2400"/>
                <a:t>?: like </a:t>
              </a:r>
              <a:r>
                <a:rPr lang="en-US" altLang="zh-CN" sz="2400" err="1"/>
                <a:t>slub</a:t>
              </a:r>
              <a:r>
                <a:rPr lang="en-US" altLang="zh-CN" sz="2400"/>
                <a:t> allocator, a memory object cache pool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US" altLang="zh-CN" sz="16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604DF9-E2E3-40F5-8C1E-C6B81E777174}"/>
                </a:ext>
              </a:extLst>
            </p:cNvPr>
            <p:cNvSpPr txBox="1"/>
            <p:nvPr/>
          </p:nvSpPr>
          <p:spPr>
            <a:xfrm>
              <a:off x="161164" y="1356527"/>
              <a:ext cx="22177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</a:rPr>
                <a:t>memory issues: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4273DBDC-C992-40A3-A157-1A83DCACE80F}"/>
              </a:ext>
            </a:extLst>
          </p:cNvPr>
          <p:cNvSpPr txBox="1">
            <a:spLocks/>
          </p:cNvSpPr>
          <p:nvPr/>
        </p:nvSpPr>
        <p:spPr>
          <a:xfrm>
            <a:off x="161164" y="161637"/>
            <a:ext cx="3873694" cy="751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lt"/>
              </a:rPr>
              <a:t>Design Practice</a:t>
            </a:r>
            <a:endParaRPr lang="zh-CN" altLang="en-US" sz="3200" b="1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D1B923-FD28-4187-8590-664D0B19A449}"/>
              </a:ext>
            </a:extLst>
          </p:cNvPr>
          <p:cNvGrpSpPr/>
          <p:nvPr/>
        </p:nvGrpSpPr>
        <p:grpSpPr>
          <a:xfrm>
            <a:off x="759411" y="2413686"/>
            <a:ext cx="10319769" cy="1519400"/>
            <a:chOff x="779475" y="2134300"/>
            <a:chExt cx="10319769" cy="6304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9A22EB-43E7-493B-8736-F9C2352864A5}"/>
                </a:ext>
              </a:extLst>
            </p:cNvPr>
            <p:cNvSpPr txBox="1"/>
            <p:nvPr/>
          </p:nvSpPr>
          <p:spPr>
            <a:xfrm>
              <a:off x="779475" y="2134300"/>
              <a:ext cx="1599414" cy="232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err="1">
                  <a:solidFill>
                    <a:schemeClr val="tx1"/>
                  </a:solidFill>
                </a:rPr>
                <a:t>cpu</a:t>
              </a:r>
              <a:r>
                <a:rPr lang="en-US" altLang="zh-CN" sz="2400" b="1">
                  <a:solidFill>
                    <a:schemeClr val="tx1"/>
                  </a:solidFill>
                </a:rPr>
                <a:t> issues: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D740711D-6B81-4460-BEF6-0D368CF6375B}"/>
                </a:ext>
              </a:extLst>
            </p:cNvPr>
            <p:cNvSpPr txBox="1">
              <a:spLocks/>
            </p:cNvSpPr>
            <p:nvPr/>
          </p:nvSpPr>
          <p:spPr>
            <a:xfrm>
              <a:off x="2667000" y="2146831"/>
              <a:ext cx="8432244" cy="6179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/>
                <a:t>Shorter Run Time: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/>
                <a:t>Serial vs </a:t>
              </a:r>
              <a:r>
                <a:rPr lang="en-US" altLang="zh-CN" sz="2400" b="1"/>
                <a:t>Parallel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/>
                <a:t>Synchronize vs </a:t>
              </a:r>
              <a:r>
                <a:rPr lang="en-US" altLang="zh-CN" sz="2400" b="1" err="1"/>
                <a:t>Asynchronise</a:t>
              </a:r>
              <a:endParaRPr lang="en-US" altLang="zh-CN" sz="1600" b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6992E3-E18D-4417-812B-EDF303C50656}"/>
              </a:ext>
            </a:extLst>
          </p:cNvPr>
          <p:cNvGrpSpPr/>
          <p:nvPr/>
        </p:nvGrpSpPr>
        <p:grpSpPr>
          <a:xfrm>
            <a:off x="1237655" y="4326947"/>
            <a:ext cx="4310218" cy="2133572"/>
            <a:chOff x="208859" y="4117160"/>
            <a:chExt cx="4310218" cy="21335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82EB1B-CD2B-4DED-A8D0-3AC07590CEEA}"/>
                </a:ext>
              </a:extLst>
            </p:cNvPr>
            <p:cNvGrpSpPr/>
            <p:nvPr/>
          </p:nvGrpSpPr>
          <p:grpSpPr>
            <a:xfrm>
              <a:off x="208859" y="4117160"/>
              <a:ext cx="4310218" cy="2133572"/>
              <a:chOff x="208859" y="4117160"/>
              <a:chExt cx="4310218" cy="213357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D792044-F02B-4F33-88CA-B21CDFFAF7CC}"/>
                  </a:ext>
                </a:extLst>
              </p:cNvPr>
              <p:cNvSpPr/>
              <p:nvPr/>
            </p:nvSpPr>
            <p:spPr>
              <a:xfrm>
                <a:off x="1693089" y="5215854"/>
                <a:ext cx="685800" cy="488226"/>
              </a:xfrm>
              <a:prstGeom prst="roundRect">
                <a:avLst/>
              </a:prstGeom>
              <a:solidFill>
                <a:srgbClr val="24C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/>
                  <a:t>Data Slice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19EF69-41B5-4DC7-8477-6A43A651D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3566" y="4542456"/>
                <a:ext cx="0" cy="13257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1A8D31-18AE-4554-98EE-2FC01D093F8C}"/>
                  </a:ext>
                </a:extLst>
              </p:cNvPr>
              <p:cNvSpPr/>
              <p:nvPr/>
            </p:nvSpPr>
            <p:spPr>
              <a:xfrm>
                <a:off x="2783806" y="4580556"/>
                <a:ext cx="1714500" cy="118474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FE433-B2E4-4D92-A637-B36231E19D5D}"/>
                  </a:ext>
                </a:extLst>
              </p:cNvPr>
              <p:cNvSpPr txBox="1"/>
              <p:nvPr/>
            </p:nvSpPr>
            <p:spPr>
              <a:xfrm>
                <a:off x="3655477" y="4576806"/>
                <a:ext cx="86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kernel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0E89E-C601-4CAC-A401-18CF7AAC9A15}"/>
                  </a:ext>
                </a:extLst>
              </p:cNvPr>
              <p:cNvSpPr txBox="1"/>
              <p:nvPr/>
            </p:nvSpPr>
            <p:spPr>
              <a:xfrm>
                <a:off x="2098562" y="4117160"/>
                <a:ext cx="115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IO device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0EFBFBC-BB8F-4611-A249-41BD33E43838}"/>
                  </a:ext>
                </a:extLst>
              </p:cNvPr>
              <p:cNvSpPr/>
              <p:nvPr/>
            </p:nvSpPr>
            <p:spPr>
              <a:xfrm>
                <a:off x="208859" y="4949888"/>
                <a:ext cx="977895" cy="59895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Data Source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AF03782-E30E-4319-A8A3-3E17B1C13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82901" y="4765222"/>
                <a:ext cx="656514" cy="3843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F71B0F0-5849-4952-AFD8-82C239908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0026" y="4765222"/>
                <a:ext cx="1245977" cy="4077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22753-D978-48C9-BC6E-867185221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2173" y="5330659"/>
                <a:ext cx="1201644" cy="1708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A6E31-72D8-486B-87A6-7EE14A1F3838}"/>
                  </a:ext>
                </a:extLst>
              </p:cNvPr>
              <p:cNvSpPr txBox="1"/>
              <p:nvPr/>
            </p:nvSpPr>
            <p:spPr>
              <a:xfrm>
                <a:off x="1337446" y="5881400"/>
                <a:ext cx="115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IO Time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7587ABE-C893-428D-8162-66F9217CB0D5}"/>
                  </a:ext>
                </a:extLst>
              </p:cNvPr>
              <p:cNvSpPr/>
              <p:nvPr/>
            </p:nvSpPr>
            <p:spPr>
              <a:xfrm>
                <a:off x="3629938" y="5149586"/>
                <a:ext cx="809839" cy="544847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user</a:t>
                </a:r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7B1533-CB53-4BC5-87C4-BBF88279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7158" y="5485088"/>
                <a:ext cx="69225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8D7708-EDDA-4087-A0AB-CCC95F13A69D}"/>
                  </a:ext>
                </a:extLst>
              </p:cNvPr>
              <p:cNvSpPr txBox="1"/>
              <p:nvPr/>
            </p:nvSpPr>
            <p:spPr>
              <a:xfrm rot="1896760">
                <a:off x="2850846" y="4671862"/>
                <a:ext cx="94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/>
                  <a:t>request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D3826E-4FCC-4154-AB86-A42DE78E6F61}"/>
                </a:ext>
              </a:extLst>
            </p:cNvPr>
            <p:cNvSpPr txBox="1"/>
            <p:nvPr/>
          </p:nvSpPr>
          <p:spPr>
            <a:xfrm>
              <a:off x="2791561" y="5204875"/>
              <a:ext cx="812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slice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5E8C38-EAD5-412A-94CB-B8A3A3845A87}"/>
              </a:ext>
            </a:extLst>
          </p:cNvPr>
          <p:cNvGrpSpPr/>
          <p:nvPr/>
        </p:nvGrpSpPr>
        <p:grpSpPr>
          <a:xfrm>
            <a:off x="7217489" y="4326947"/>
            <a:ext cx="4310218" cy="2133572"/>
            <a:chOff x="6188693" y="4117160"/>
            <a:chExt cx="4310218" cy="213357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6ADD907-2C5B-41E1-B2C3-549F77BC2D29}"/>
                </a:ext>
              </a:extLst>
            </p:cNvPr>
            <p:cNvSpPr/>
            <p:nvPr/>
          </p:nvSpPr>
          <p:spPr>
            <a:xfrm>
              <a:off x="7849666" y="5565798"/>
              <a:ext cx="473262" cy="258226"/>
            </a:xfrm>
            <a:prstGeom prst="roundRect">
              <a:avLst/>
            </a:prstGeom>
            <a:solidFill>
              <a:srgbClr val="24C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slice</a:t>
              </a:r>
              <a:endParaRPr lang="en-US" sz="1400" b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6C27846-170E-4C81-A75D-819DEE9AD03F}"/>
                </a:ext>
              </a:extLst>
            </p:cNvPr>
            <p:cNvSpPr/>
            <p:nvPr/>
          </p:nvSpPr>
          <p:spPr>
            <a:xfrm>
              <a:off x="7697266" y="5413398"/>
              <a:ext cx="473262" cy="258226"/>
            </a:xfrm>
            <a:prstGeom prst="roundRect">
              <a:avLst/>
            </a:prstGeom>
            <a:solidFill>
              <a:srgbClr val="24C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slice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28AF6A4-4FD7-43CF-BC22-FD28CFD7DA4C}"/>
                </a:ext>
              </a:extLst>
            </p:cNvPr>
            <p:cNvSpPr/>
            <p:nvPr/>
          </p:nvSpPr>
          <p:spPr>
            <a:xfrm>
              <a:off x="7544866" y="5260998"/>
              <a:ext cx="473262" cy="258226"/>
            </a:xfrm>
            <a:prstGeom prst="roundRect">
              <a:avLst/>
            </a:prstGeom>
            <a:solidFill>
              <a:srgbClr val="24C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slice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6C700B-7443-43D5-AB68-2DC3F314D8A9}"/>
                </a:ext>
              </a:extLst>
            </p:cNvPr>
            <p:cNvCxnSpPr>
              <a:cxnSpLocks/>
            </p:cNvCxnSpPr>
            <p:nvPr/>
          </p:nvCxnSpPr>
          <p:spPr>
            <a:xfrm>
              <a:off x="8623400" y="4542456"/>
              <a:ext cx="0" cy="13257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AD7EFF-0687-429D-B936-54ACE4D7A0CB}"/>
                </a:ext>
              </a:extLst>
            </p:cNvPr>
            <p:cNvSpPr/>
            <p:nvPr/>
          </p:nvSpPr>
          <p:spPr>
            <a:xfrm>
              <a:off x="8763640" y="4580556"/>
              <a:ext cx="1714500" cy="1184746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C7BA87-7B6A-4BCE-AC11-1B1BAA5997E6}"/>
                </a:ext>
              </a:extLst>
            </p:cNvPr>
            <p:cNvSpPr txBox="1"/>
            <p:nvPr/>
          </p:nvSpPr>
          <p:spPr>
            <a:xfrm>
              <a:off x="9635311" y="4576806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kernel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7A59C3-87B2-4BB5-9B19-B42D5D4AE44F}"/>
                </a:ext>
              </a:extLst>
            </p:cNvPr>
            <p:cNvSpPr txBox="1"/>
            <p:nvPr/>
          </p:nvSpPr>
          <p:spPr>
            <a:xfrm>
              <a:off x="8078396" y="4117160"/>
              <a:ext cx="115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IO device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8ABFD9-D9B8-4254-A47D-E245C0685A47}"/>
                </a:ext>
              </a:extLst>
            </p:cNvPr>
            <p:cNvSpPr/>
            <p:nvPr/>
          </p:nvSpPr>
          <p:spPr>
            <a:xfrm>
              <a:off x="6188693" y="4949888"/>
              <a:ext cx="977895" cy="59895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Data Source</a:t>
              </a:r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3EC098-1F99-4793-A9D1-9A19766B0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860" y="4765222"/>
              <a:ext cx="1245977" cy="407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22BF650-D238-4F06-9C99-C4E4E1C8FDF4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07" y="5330659"/>
              <a:ext cx="1201644" cy="170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6FD2F6-127A-4E5C-B387-1AF0406F3D4F}"/>
                </a:ext>
              </a:extLst>
            </p:cNvPr>
            <p:cNvSpPr txBox="1"/>
            <p:nvPr/>
          </p:nvSpPr>
          <p:spPr>
            <a:xfrm>
              <a:off x="7317280" y="5881400"/>
              <a:ext cx="115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IO Time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BEA21C2-0CA9-4919-8915-88C0D21482D5}"/>
                </a:ext>
              </a:extLst>
            </p:cNvPr>
            <p:cNvSpPr/>
            <p:nvPr/>
          </p:nvSpPr>
          <p:spPr>
            <a:xfrm>
              <a:off x="9609772" y="5149586"/>
              <a:ext cx="809839" cy="54484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user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E48CFD0-B1A1-44EE-9C01-1E4425FAC637}"/>
                </a:ext>
              </a:extLst>
            </p:cNvPr>
            <p:cNvCxnSpPr>
              <a:cxnSpLocks/>
            </p:cNvCxnSpPr>
            <p:nvPr/>
          </p:nvCxnSpPr>
          <p:spPr>
            <a:xfrm>
              <a:off x="8826992" y="5485088"/>
              <a:ext cx="6922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360791A-D68D-4FA8-A18F-BD07FBF00B55}"/>
                </a:ext>
              </a:extLst>
            </p:cNvPr>
            <p:cNvGrpSpPr/>
            <p:nvPr/>
          </p:nvGrpSpPr>
          <p:grpSpPr>
            <a:xfrm>
              <a:off x="8854475" y="4523701"/>
              <a:ext cx="946525" cy="652603"/>
              <a:chOff x="8831033" y="4652008"/>
              <a:chExt cx="946525" cy="652603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9FF5514-423C-494A-8226-4BCA4C2CE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62735" y="4765222"/>
                <a:ext cx="656514" cy="3843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07D61D-F853-4CAC-964C-D14B0453DD86}"/>
                  </a:ext>
                </a:extLst>
              </p:cNvPr>
              <p:cNvSpPr txBox="1"/>
              <p:nvPr/>
            </p:nvSpPr>
            <p:spPr>
              <a:xfrm rot="1896760">
                <a:off x="8831033" y="4652008"/>
                <a:ext cx="94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/>
                  <a:t>requests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10947D-CD5C-4C76-8730-170A77390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48134" y="4842898"/>
                <a:ext cx="656514" cy="3843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9A9BAFE-8526-41D1-9795-F40B8E656C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3533" y="4920247"/>
                <a:ext cx="656514" cy="3843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E4AE859-DC1D-42DE-87FF-A38A602DD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7184" y="4689079"/>
              <a:ext cx="1245977" cy="407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B977A1-57E1-458B-B1E3-2B7D34D20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860" y="4601010"/>
              <a:ext cx="1245977" cy="407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46978C-A3F5-4533-A5BF-9924A46629AD}"/>
                </a:ext>
              </a:extLst>
            </p:cNvPr>
            <p:cNvCxnSpPr>
              <a:cxnSpLocks/>
            </p:cNvCxnSpPr>
            <p:nvPr/>
          </p:nvCxnSpPr>
          <p:spPr>
            <a:xfrm>
              <a:off x="7282863" y="5416066"/>
              <a:ext cx="1201644" cy="170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0872AA-39A9-4A3A-9FDF-0C00D5897831}"/>
                </a:ext>
              </a:extLst>
            </p:cNvPr>
            <p:cNvCxnSpPr>
              <a:cxnSpLocks/>
            </p:cNvCxnSpPr>
            <p:nvPr/>
          </p:nvCxnSpPr>
          <p:spPr>
            <a:xfrm>
              <a:off x="7284593" y="5507979"/>
              <a:ext cx="1201644" cy="170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B47AAE5-A088-4359-B98D-4D4792011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26992" y="5560228"/>
              <a:ext cx="6922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D6EA8FF-4AED-4788-A98C-30967ED15F2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932" y="5657612"/>
              <a:ext cx="6922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91CE7C-AC8E-49AA-B8D3-2560D71766EE}"/>
                </a:ext>
              </a:extLst>
            </p:cNvPr>
            <p:cNvSpPr txBox="1"/>
            <p:nvPr/>
          </p:nvSpPr>
          <p:spPr>
            <a:xfrm>
              <a:off x="8735332" y="5203759"/>
              <a:ext cx="812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slices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B79F7A9-66E6-4F6E-AF56-EB8A3654AD7C}"/>
              </a:ext>
            </a:extLst>
          </p:cNvPr>
          <p:cNvSpPr txBox="1"/>
          <p:nvPr/>
        </p:nvSpPr>
        <p:spPr>
          <a:xfrm>
            <a:off x="5914789" y="5256632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AEE45A-80AD-445B-A7B5-7180EA25ECC0}"/>
              </a:ext>
            </a:extLst>
          </p:cNvPr>
          <p:cNvSpPr txBox="1"/>
          <p:nvPr/>
        </p:nvSpPr>
        <p:spPr>
          <a:xfrm>
            <a:off x="3240562" y="6457890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Serial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6D2C65-98FF-45B5-8AEE-4015119744A9}"/>
              </a:ext>
            </a:extLst>
          </p:cNvPr>
          <p:cNvSpPr txBox="1"/>
          <p:nvPr/>
        </p:nvSpPr>
        <p:spPr>
          <a:xfrm>
            <a:off x="9212026" y="6438590"/>
            <a:ext cx="105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Parallel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9EBA40-E069-4773-9B5D-021335E2FD2C}"/>
              </a:ext>
            </a:extLst>
          </p:cNvPr>
          <p:cNvGrpSpPr/>
          <p:nvPr/>
        </p:nvGrpSpPr>
        <p:grpSpPr>
          <a:xfrm>
            <a:off x="2627695" y="3813091"/>
            <a:ext cx="7927290" cy="467398"/>
            <a:chOff x="2657443" y="3350609"/>
            <a:chExt cx="7927290" cy="46739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8CC2CC-7B07-4CEF-988B-32259B22C78D}"/>
                </a:ext>
              </a:extLst>
            </p:cNvPr>
            <p:cNvGrpSpPr/>
            <p:nvPr/>
          </p:nvGrpSpPr>
          <p:grpSpPr>
            <a:xfrm>
              <a:off x="7083131" y="3389816"/>
              <a:ext cx="3501602" cy="387232"/>
              <a:chOff x="7400988" y="2425677"/>
              <a:chExt cx="3501602" cy="38723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6E954AD-FA3B-434B-AD98-B21DB2AFBA26}"/>
                  </a:ext>
                </a:extLst>
              </p:cNvPr>
              <p:cNvSpPr/>
              <p:nvPr/>
            </p:nvSpPr>
            <p:spPr>
              <a:xfrm>
                <a:off x="7400988" y="2425677"/>
                <a:ext cx="887455" cy="38200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/>
                  <a:t>Reader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9F338B4-B220-4A5D-8101-82F64ECA858D}"/>
                  </a:ext>
                </a:extLst>
              </p:cNvPr>
              <p:cNvSpPr/>
              <p:nvPr/>
            </p:nvSpPr>
            <p:spPr>
              <a:xfrm>
                <a:off x="10015135" y="2430906"/>
                <a:ext cx="887455" cy="379610"/>
              </a:xfrm>
              <a:prstGeom prst="roundRect">
                <a:avLst/>
              </a:prstGeom>
              <a:solidFill>
                <a:srgbClr val="8585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/>
                  <a:t>Writer</a:t>
                </a:r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A92682AC-CF98-4153-A687-7A5AF9002F40}"/>
                  </a:ext>
                </a:extLst>
              </p:cNvPr>
              <p:cNvSpPr/>
              <p:nvPr/>
            </p:nvSpPr>
            <p:spPr>
              <a:xfrm>
                <a:off x="8333027" y="2504687"/>
                <a:ext cx="236683" cy="177943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F500232D-BB32-4379-AC09-4B7B337A1463}"/>
                  </a:ext>
                </a:extLst>
              </p:cNvPr>
              <p:cNvSpPr/>
              <p:nvPr/>
            </p:nvSpPr>
            <p:spPr>
              <a:xfrm>
                <a:off x="9722315" y="2530542"/>
                <a:ext cx="236683" cy="177943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86242D55-39AE-411E-811C-B91AD5B5FBBF}"/>
                  </a:ext>
                </a:extLst>
              </p:cNvPr>
              <p:cNvSpPr/>
              <p:nvPr/>
            </p:nvSpPr>
            <p:spPr>
              <a:xfrm>
                <a:off x="8618989" y="2430906"/>
                <a:ext cx="1016322" cy="382003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/>
                  <a:t>Channel</a:t>
                </a:r>
              </a:p>
            </p:txBody>
          </p:sp>
        </p:grpSp>
        <p:sp>
          <p:nvSpPr>
            <p:cNvPr id="57" name="内容占位符 2">
              <a:extLst>
                <a:ext uri="{FF2B5EF4-FFF2-40B4-BE49-F238E27FC236}">
                  <a16:creationId xmlns:a16="http://schemas.microsoft.com/office/drawing/2014/main" id="{0DAB1E43-6E27-4D5F-81EB-0EBC1968D9C4}"/>
                </a:ext>
              </a:extLst>
            </p:cNvPr>
            <p:cNvSpPr txBox="1">
              <a:spLocks/>
            </p:cNvSpPr>
            <p:nvPr/>
          </p:nvSpPr>
          <p:spPr>
            <a:xfrm>
              <a:off x="2657443" y="3350609"/>
              <a:ext cx="3979439" cy="4673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2400"/>
                <a:t>Reader &amp; Writer =&gt; </a:t>
              </a:r>
              <a:r>
                <a:rPr lang="en-US" altLang="zh-CN" sz="2400" b="1"/>
                <a:t>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3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924</Words>
  <Application>Microsoft Office PowerPoint</Application>
  <PresentationFormat>Widescreen</PresentationFormat>
  <Paragraphs>253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SHD ASN scope posting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Ge</dc:creator>
  <cp:lastModifiedBy>Hao Ge</cp:lastModifiedBy>
  <cp:revision>1</cp:revision>
  <dcterms:created xsi:type="dcterms:W3CDTF">2021-10-11T09:31:23Z</dcterms:created>
  <dcterms:modified xsi:type="dcterms:W3CDTF">2021-10-11T09:32:27Z</dcterms:modified>
</cp:coreProperties>
</file>