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294" r:id="rId5"/>
    <p:sldId id="409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2" r:id="rId17"/>
    <p:sldId id="421" r:id="rId18"/>
    <p:sldId id="423" r:id="rId19"/>
    <p:sldId id="424" r:id="rId20"/>
    <p:sldId id="425" r:id="rId21"/>
    <p:sldId id="426" r:id="rId22"/>
    <p:sldId id="427" r:id="rId23"/>
    <p:sldId id="256" r:id="rId24"/>
    <p:sldId id="451" r:id="rId25"/>
    <p:sldId id="380" r:id="rId26"/>
    <p:sldId id="281" r:id="rId27"/>
    <p:sldId id="303" r:id="rId28"/>
    <p:sldId id="282" r:id="rId29"/>
    <p:sldId id="346" r:id="rId30"/>
    <p:sldId id="284" r:id="rId31"/>
    <p:sldId id="275" r:id="rId32"/>
    <p:sldId id="330" r:id="rId33"/>
    <p:sldId id="257" r:id="rId34"/>
    <p:sldId id="306" r:id="rId35"/>
    <p:sldId id="310" r:id="rId36"/>
    <p:sldId id="262" r:id="rId37"/>
    <p:sldId id="347" r:id="rId38"/>
    <p:sldId id="381" r:id="rId39"/>
    <p:sldId id="377" r:id="rId40"/>
    <p:sldId id="378" r:id="rId41"/>
    <p:sldId id="379" r:id="rId42"/>
    <p:sldId id="405" r:id="rId43"/>
    <p:sldId id="406" r:id="rId44"/>
    <p:sldId id="450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1" r:id="rId54"/>
    <p:sldId id="460" r:id="rId55"/>
    <p:sldId id="464" r:id="rId56"/>
    <p:sldId id="465" r:id="rId57"/>
    <p:sldId id="466" r:id="rId58"/>
    <p:sldId id="467" r:id="rId59"/>
    <p:sldId id="468" r:id="rId60"/>
    <p:sldId id="469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祉盈" initials="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ä¸»é¢æ ·å¼ 1 - å¼ºè°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70" autoAdjust="0"/>
  </p:normalViewPr>
  <p:slideViewPr>
    <p:cSldViewPr snapToGrid="0">
      <p:cViewPr>
        <p:scale>
          <a:sx n="70" d="100"/>
          <a:sy n="70" d="100"/>
        </p:scale>
        <p:origin x="9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119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43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0" Type="http://schemas.openxmlformats.org/officeDocument/2006/relationships/image" Target="../media/image84.wmf"/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36.wmf"/><Relationship Id="rId4" Type="http://schemas.openxmlformats.org/officeDocument/2006/relationships/image" Target="../media/image43.wmf"/><Relationship Id="rId3" Type="http://schemas.openxmlformats.org/officeDocument/2006/relationships/image" Target="../media/image113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正常来讲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的取值在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之间，超出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表明透支。但从上图看出有些数据超过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，猜想可能有一部份数值为未除以分母信用卡额度，我们需要筛选出哪些数据是这种情况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2000" dirty="0"/>
          </a:p>
          <a:p>
            <a:pPr algn="l"/>
            <a:r>
              <a:rPr lang="zh-CN" altLang="en-US" dirty="0"/>
              <a:t>因数据分布跨度比较大，我们将数据分为两部分，小于</a:t>
            </a:r>
            <a:r>
              <a:rPr lang="en-US" altLang="zh-CN" dirty="0"/>
              <a:t>1</a:t>
            </a:r>
            <a:r>
              <a:rPr lang="zh-CN" altLang="en-US" dirty="0"/>
              <a:t>和大于</a:t>
            </a:r>
            <a:r>
              <a:rPr lang="en-US" altLang="zh-CN" dirty="0"/>
              <a:t>1</a:t>
            </a:r>
            <a:r>
              <a:rPr lang="zh-CN" altLang="en-US" dirty="0"/>
              <a:t>的部分，来看一下两部分的数据分布。看一下实际情况。</a:t>
            </a:r>
            <a:endParaRPr lang="en-US" altLang="zh-CN" dirty="0"/>
          </a:p>
          <a:p>
            <a:pPr algn="l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时，违约率开始上升，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之间违约率达到高峰，超过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后开始下降，超过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后开始恢复正常（与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的违约率一致），说明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左右的值可能为异常值上限的阈值。可以将超过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的值都定义为异常值。</a:t>
            </a:r>
            <a:r>
              <a:rPr lang="en-US" altLang="zh-CN" sz="2000" dirty="0"/>
              <a:t>     </a:t>
            </a:r>
            <a:endParaRPr lang="en-US" altLang="zh-CN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2000" dirty="0"/>
          </a:p>
          <a:p>
            <a:pPr algn="l"/>
            <a:r>
              <a:rPr lang="zh-CN" altLang="en-US" dirty="0"/>
              <a:t>因数据分布跨度比较大，我们将数据分为两部分，小于</a:t>
            </a:r>
            <a:r>
              <a:rPr lang="en-US" altLang="zh-CN" dirty="0"/>
              <a:t>1</a:t>
            </a:r>
            <a:r>
              <a:rPr lang="zh-CN" altLang="en-US" dirty="0"/>
              <a:t>和大于</a:t>
            </a:r>
            <a:r>
              <a:rPr lang="en-US" altLang="zh-CN" dirty="0"/>
              <a:t>1</a:t>
            </a:r>
            <a:r>
              <a:rPr lang="zh-CN" altLang="en-US" dirty="0"/>
              <a:t>的部分，来看一下两部分的数据分布。看一下实际情况。</a:t>
            </a:r>
            <a:endParaRPr lang="en-US" altLang="zh-CN" dirty="0"/>
          </a:p>
          <a:p>
            <a:pPr algn="l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时，违约率开始上升，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之间违约率达到高峰，超过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后开始下降，超过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后开始恢复正常（与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的违约率一致），说明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左右的值可能为异常值上限的阈值。可以将超过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的值都定义为异常值。</a:t>
            </a:r>
            <a:r>
              <a:rPr lang="en-US" altLang="zh-CN" sz="2000" dirty="0"/>
              <a:t>     </a:t>
            </a:r>
            <a:endParaRPr lang="en-US" altLang="zh-CN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2000" dirty="0"/>
          </a:p>
          <a:p>
            <a:pPr algn="l"/>
            <a:r>
              <a:rPr lang="zh-CN" altLang="en-US" dirty="0"/>
              <a:t>因数据分布跨度比较大，我们将数据分为两部分，小于</a:t>
            </a:r>
            <a:r>
              <a:rPr lang="en-US" altLang="zh-CN" dirty="0"/>
              <a:t>1</a:t>
            </a:r>
            <a:r>
              <a:rPr lang="zh-CN" altLang="en-US" dirty="0"/>
              <a:t>和大于</a:t>
            </a:r>
            <a:r>
              <a:rPr lang="en-US" altLang="zh-CN" dirty="0"/>
              <a:t>1</a:t>
            </a:r>
            <a:r>
              <a:rPr lang="zh-CN" altLang="en-US" dirty="0"/>
              <a:t>的部分，来看一下两部分的数据分布。看一下实际情况。</a:t>
            </a:r>
            <a:endParaRPr lang="en-US" altLang="zh-CN" dirty="0"/>
          </a:p>
          <a:p>
            <a:pPr algn="l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时，违约率开始上升，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之间违约率达到高峰，超过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后开始下降，超过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后开始恢复正常（与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的违约率一致），说明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左右的值可能为异常值上限的阈值。可以将超过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的值都定义为异常值。</a:t>
            </a:r>
            <a:r>
              <a:rPr lang="en-US" altLang="zh-CN" sz="2000" dirty="0"/>
              <a:t>     </a:t>
            </a:r>
            <a:endParaRPr lang="en-US" altLang="zh-CN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这里的function set就是Logistic Regression——逻辑回归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sz="1200" dirty="0">
                <a:solidFill>
                  <a:srgbClr val="0000FF"/>
                </a:solidFill>
              </a:rPr>
              <a:t>sigmoid function</a:t>
            </a:r>
            <a:r>
              <a:rPr lang="zh-CN" altLang="en-US" sz="1200" dirty="0">
                <a:solidFill>
                  <a:srgbClr val="0000FF"/>
                </a:solidFill>
              </a:rPr>
              <a:t>其实就是</a:t>
            </a:r>
            <a:r>
              <a:rPr lang="en-US" altLang="zh-TW" sz="1200" dirty="0">
                <a:solidFill>
                  <a:srgbClr val="0000FF"/>
                </a:solidFill>
              </a:rPr>
              <a:t>Activation function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现在我们有N笔Training data，每一笔data都要标注它是属于哪一个class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假设这些Training data是从</a:t>
            </a:r>
            <a:r>
              <a:rPr lang="zh-CN" altLang="en-US" sz="1200" dirty="0"/>
              <a:t>之前</a:t>
            </a:r>
            <a:r>
              <a:rPr lang="en-US" altLang="zh-TW" sz="1200" dirty="0"/>
              <a:t>我们定义的posterior Probability中产生的(后置概率，某种意义上就是概率密度函数)，而w和b就决定了这个posterior Probability，那我们就可以去计算某一组w和b去产生这N笔Training data的概率，利用极大似然估计的思想，最好的那组参数就是有最大可能性产生当前N笔Training data分布的w*和b*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似然函数只需要将每一个点产生的概率相乘即可，注意，这里假定是二元分类，class 2的概率为1减去class 1的概率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ym typeface="+mn-ea"/>
              </a:rPr>
              <a:t>这里x^n表示第n个样本点，y</a:t>
            </a:r>
            <a:r>
              <a:rPr lang="en-US" altLang="en-US" dirty="0">
                <a:sym typeface="+mn-ea"/>
              </a:rPr>
              <a:t>_hat</a:t>
            </a:r>
            <a:r>
              <a:rPr lang="en-US" altLang="zh-TW" dirty="0">
                <a:sym typeface="+mn-ea"/>
              </a:rPr>
              <a:t>^n表示第n个样本点的class标签(1表示class 1,0表示class 2)，最终这个summation的形式，里面其实是两个Bernouli distribution(两点分布)的cross entropy(交叉熵)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交叉熵实际上表达的是希望这个function的output和它的target越接近越好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实际上就是去找到使loss function即交叉熵之和最小的那组参数w*,b*就行了，这里用gradient descent的方法进行运算就ok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详细数学推导，展示时简略说明即可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对比交叉熵和均方根作为损失函数的情况：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如果我们把参数的变化对total loss作图的话，loss function选择cross entropy或square error，参数的变化跟loss的变化情况可视化出来：(黑色的是cross entropy，红色的是square error)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假设中心点就是距离目标很近的地方，如果是cross entropy的话，距离目标越远，微分值就越大，参数update的时候变化量就越大，迈出去的步伐也就越大；但当你选择square error的时候，过程就会很卡，因为距离目标远的时候，微分也是非常小的，移动的速度是非常慢的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综上，尽管square error可以使用，但是会出现update十分缓慢的现象，而使用cross entropy可以让你的Training更顺利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逻辑回归小结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Logistic Regression其实有很强的限制，给出下图的例子中的Training data，想要用Logistic Regression对它进行分类，其实是做不到的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因为Logistic Regression在两个class之间的boundary就是一条直线，但是在这个平面上无论怎么画直线都不可能把图中的两个class分隔开来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如果坚持要用Logistic Regression的话，有一招叫做Feature Transformation，原来的feature分布不好划分，那我们可以将之转化以后，找一个比较好的feature space，让Logistic Regression能够处理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这就需要用比较好的特征工程和特征转换，可能需要专业领域的知识作为帮助</a:t>
            </a:r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但麻烦的是，我们并不知道怎么做feature Transformation，如果在这上面花费太多的时间就得不偿失了，于是我们会希望这个Transformation是机器自己产生的，怎么让机器自己产生呢？我们可以让很多Logistic Regression连接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cascade</a:t>
            </a:r>
            <a:r>
              <a:rPr lang="en-US" altLang="zh-CN"/>
              <a:t>)</a:t>
            </a:r>
            <a:r>
              <a:rPr lang="zh-CN" altLang="en-US"/>
              <a:t>起来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此时就可以轻易的划分，而这个结构，实际上就是深度神经网络的基础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通过上面的例子，我们发现，多个Logistic Regression连接起来会产生powerful的效果，我们把每一个Logistic Regression叫做一个neuron(神经元)，把这些Logistic Regression串起来所形成的network，就叫做Neural Network，就是类神经网路，这个东西就是Deep Learning！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全连接的神经网络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输入层、隐藏层、输出层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隐藏层代替人工做特征工程，最终通过</a:t>
            </a:r>
            <a:r>
              <a:rPr lang="en-US" altLang="zh-CN" dirty="0"/>
              <a:t>softmax</a:t>
            </a:r>
            <a:r>
              <a:rPr lang="zh-CN" altLang="zh-TW" dirty="0"/>
              <a:t>形成多分类器</a:t>
            </a:r>
            <a:endParaRPr lang="zh-CN" altLang="zh-TW" dirty="0"/>
          </a:p>
          <a:p>
            <a:endParaRPr lang="zh-CN" altLang="zh-TW" dirty="0"/>
          </a:p>
          <a:p>
            <a:r>
              <a:rPr lang="zh-CN" altLang="zh-TW" dirty="0"/>
              <a:t>我们是否可以不用神经网络作为最终的分类器，而仅仅使用神经网络提取出来的特征呢？这似乎提供了特征工程的一种新思路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b="1" dirty="0"/>
              <a:t>尝试创新点：</a:t>
            </a:r>
            <a:r>
              <a:rPr lang="zh-CN" altLang="zh-TW" dirty="0"/>
              <a:t>利用</a:t>
            </a:r>
            <a:r>
              <a:rPr lang="en-US" altLang="zh-CN" dirty="0"/>
              <a:t>autoencoder</a:t>
            </a:r>
            <a:r>
              <a:rPr lang="zh-CN" altLang="en-US" dirty="0"/>
              <a:t>来自动做特征工程，提取有用的潜在特征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中间隐藏层的输出就是特征工程提取的结果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true" noRot="true" noChangeAspect="true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4" Type="http://schemas.openxmlformats.org/officeDocument/2006/relationships/notesSlide" Target="../notesSlides/notesSlide23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6.wmf"/><Relationship Id="rId33" Type="http://schemas.openxmlformats.org/officeDocument/2006/relationships/notesSlide" Target="../notesSlides/notesSlide24.xml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49.wmf"/><Relationship Id="rId3" Type="http://schemas.openxmlformats.org/officeDocument/2006/relationships/oleObject" Target="../embeddings/oleObject4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48.w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47.w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29.png"/><Relationship Id="rId23" Type="http://schemas.openxmlformats.org/officeDocument/2006/relationships/image" Target="../media/image46.png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80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78.wmf"/><Relationship Id="rId28" Type="http://schemas.openxmlformats.org/officeDocument/2006/relationships/notesSlide" Target="../notesSlides/notesSlide30.xml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86.png"/><Relationship Id="rId24" Type="http://schemas.openxmlformats.org/officeDocument/2006/relationships/image" Target="../media/image85.png"/><Relationship Id="rId23" Type="http://schemas.openxmlformats.org/officeDocument/2006/relationships/image" Target="../media/image84.wmf"/><Relationship Id="rId22" Type="http://schemas.openxmlformats.org/officeDocument/2006/relationships/oleObject" Target="../embeddings/oleObject28.bin"/><Relationship Id="rId21" Type="http://schemas.openxmlformats.org/officeDocument/2006/relationships/image" Target="../media/image83.wmf"/><Relationship Id="rId20" Type="http://schemas.openxmlformats.org/officeDocument/2006/relationships/oleObject" Target="../embeddings/oleObject27.bin"/><Relationship Id="rId2" Type="http://schemas.openxmlformats.org/officeDocument/2006/relationships/oleObject" Target="../embeddings/oleObject17.bin"/><Relationship Id="rId19" Type="http://schemas.openxmlformats.org/officeDocument/2006/relationships/image" Target="../media/image82.wmf"/><Relationship Id="rId18" Type="http://schemas.openxmlformats.org/officeDocument/2006/relationships/oleObject" Target="../embeddings/oleObject26.bin"/><Relationship Id="rId17" Type="http://schemas.openxmlformats.org/officeDocument/2006/relationships/oleObject" Target="../embeddings/oleObject25.bin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81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79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78.wmf"/><Relationship Id="rId2" Type="http://schemas.openxmlformats.org/officeDocument/2006/relationships/oleObject" Target="../embeddings/oleObject29.bin"/><Relationship Id="rId18" Type="http://schemas.openxmlformats.org/officeDocument/2006/relationships/notesSlide" Target="../notesSlides/notesSlide31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6.png"/><Relationship Id="rId14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oleObject" Target="../embeddings/oleObject35.bin"/><Relationship Id="rId7" Type="http://schemas.openxmlformats.org/officeDocument/2006/relationships/image" Target="../media/image98.wmf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32.bin"/><Relationship Id="rId21" Type="http://schemas.openxmlformats.org/officeDocument/2006/relationships/notesSlide" Target="../notesSlides/notesSlide32.xml"/><Relationship Id="rId20" Type="http://schemas.openxmlformats.org/officeDocument/2006/relationships/vmlDrawing" Target="../drawings/vmlDrawing5.vml"/><Relationship Id="rId2" Type="http://schemas.openxmlformats.org/officeDocument/2006/relationships/image" Target="../media/image4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5.png"/><Relationship Id="rId17" Type="http://schemas.openxmlformats.org/officeDocument/2006/relationships/image" Target="../media/image94.png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9.bin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101.wmf"/><Relationship Id="rId12" Type="http://schemas.openxmlformats.org/officeDocument/2006/relationships/oleObject" Target="../embeddings/oleObject37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36.bin"/><Relationship Id="rId1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05.png"/><Relationship Id="rId32" Type="http://schemas.openxmlformats.org/officeDocument/2006/relationships/notesSlide" Target="../notesSlides/notesSlide33.xml"/><Relationship Id="rId31" Type="http://schemas.openxmlformats.org/officeDocument/2006/relationships/vmlDrawing" Target="../drawings/vmlDrawing6.v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9" Type="http://schemas.openxmlformats.org/officeDocument/2006/relationships/image" Target="../media/image116.w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115.wmf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114.w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36.w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103.png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112.png"/><Relationship Id="rId16" Type="http://schemas.openxmlformats.org/officeDocument/2006/relationships/image" Target="../media/image111.png"/><Relationship Id="rId15" Type="http://schemas.openxmlformats.org/officeDocument/2006/relationships/oleObject" Target="../embeddings/oleObject43.bin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110.png"/><Relationship Id="rId12" Type="http://schemas.openxmlformats.org/officeDocument/2006/relationships/image" Target="../media/image109.png"/><Relationship Id="rId11" Type="http://schemas.openxmlformats.org/officeDocument/2006/relationships/image" Target="../media/image108.png"/><Relationship Id="rId10" Type="http://schemas.openxmlformats.org/officeDocument/2006/relationships/image" Target="../media/image107.png"/><Relationship Id="rId1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53.bin"/><Relationship Id="rId7" Type="http://schemas.openxmlformats.org/officeDocument/2006/relationships/oleObject" Target="../embeddings/oleObject52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0.bin"/><Relationship Id="rId23" Type="http://schemas.openxmlformats.org/officeDocument/2006/relationships/notesSlide" Target="../notesSlides/notesSlide34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5.png"/><Relationship Id="rId2" Type="http://schemas.openxmlformats.org/officeDocument/2006/relationships/image" Target="../media/image118.jpeg"/><Relationship Id="rId19" Type="http://schemas.openxmlformats.org/officeDocument/2006/relationships/image" Target="../media/image94.png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58.bin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101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100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99.w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1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59.bin"/><Relationship Id="rId10" Type="http://schemas.openxmlformats.org/officeDocument/2006/relationships/notesSlide" Target="../notesSlides/notesSlide36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122.wmf"/><Relationship Id="rId11" Type="http://schemas.openxmlformats.org/officeDocument/2006/relationships/notesSlide" Target="../notesSlides/notesSlide38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3" Type="http://schemas.openxmlformats.org/officeDocument/2006/relationships/notesSlide" Target="../notesSlides/notesSlide40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2.wmf"/><Relationship Id="rId1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8.png"/><Relationship Id="rId2" Type="http://schemas.openxmlformats.org/officeDocument/2006/relationships/image" Target="../media/image136.png"/><Relationship Id="rId1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1" Type="http://schemas.openxmlformats.org/officeDocument/2006/relationships/image" Target="../media/image1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1" Type="http://schemas.openxmlformats.org/officeDocument/2006/relationships/image" Target="../media/image144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6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685800" y="164242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/>
              <a:t>Give Me Some Credit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337455" y="3368674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Look at Each Attribute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Age</a:t>
            </a:r>
            <a:endParaRPr lang="en-US" altLang="zh-CN" sz="3200" dirty="0"/>
          </a:p>
          <a:p>
            <a:pPr algn="l"/>
            <a:r>
              <a:rPr lang="en-US" altLang="zh-CN" sz="3200" dirty="0"/>
              <a:t>     use histogram to reveal the relation between age</a:t>
            </a:r>
            <a:endParaRPr lang="en-US" altLang="zh-CN" sz="3200" dirty="0"/>
          </a:p>
          <a:p>
            <a:pPr algn="l"/>
            <a:r>
              <a:rPr lang="en-US" altLang="zh-CN" sz="3200" dirty="0"/>
              <a:t> and result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                                          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</a:t>
            </a:r>
            <a:endParaRPr lang="en-US" altLang="zh-CN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31" y="3592287"/>
            <a:ext cx="3637926" cy="2838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3886" y="3641271"/>
            <a:ext cx="685800" cy="2789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4283530" y="4112779"/>
            <a:ext cx="524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-&gt; </a:t>
            </a:r>
            <a:r>
              <a:rPr lang="en-US" altLang="zh-CN" dirty="0"/>
              <a:t>default rates </a:t>
            </a:r>
            <a:r>
              <a:rPr lang="en-US" altLang="zh-CN" dirty="0">
                <a:solidFill>
                  <a:srgbClr val="FF0000"/>
                </a:solidFill>
              </a:rPr>
              <a:t>decrease</a:t>
            </a:r>
            <a:r>
              <a:rPr lang="en-US" altLang="zh-CN" dirty="0"/>
              <a:t> with age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18-40</a:t>
            </a:r>
            <a:r>
              <a:rPr lang="en-US" altLang="zh-TW" dirty="0"/>
              <a:t> is the age stage with highest default rate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true"/>
              <p:nvPr/>
            </p:nvSpPr>
            <p:spPr>
              <a:xfrm>
                <a:off x="587827" y="2584903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  <a:endParaRPr lang="en-US" altLang="zh-CN" sz="3200" dirty="0"/>
              </a:p>
              <a:p>
                <a:pPr algn="l"/>
                <a:r>
                  <a:rPr lang="en-US" altLang="zh-CN" sz="3200" dirty="0"/>
                  <a:t>distribution</a:t>
                </a:r>
                <a:endParaRPr lang="en-US" altLang="zh-CN" sz="3200" dirty="0"/>
              </a:p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                                                abnormal      </a:t>
                </a:r>
                <a:endParaRPr lang="en-US" altLang="zh-CN" sz="3200" dirty="0"/>
              </a:p>
              <a:p>
                <a:pPr algn="l"/>
                <a:r>
                  <a:rPr lang="en-US" altLang="zh-CN" sz="3200" dirty="0"/>
                  <a:t>     </a:t>
                </a:r>
                <a:endParaRPr lang="en-US" altLang="zh-CN" sz="3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7827" y="2584903"/>
                <a:ext cx="10381568" cy="4322084"/>
              </a:xfrm>
              <a:prstGeom prst="rect">
                <a:avLst/>
              </a:prstGeom>
              <a:blipFill rotWithShape="true">
                <a:blip r:embed="rId1"/>
                <a:stretch>
                  <a:fillRect l="-4" t="-30746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3161817"/>
            <a:ext cx="4422390" cy="33587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53886" y="3641271"/>
            <a:ext cx="3619500" cy="1926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true">
            <a:off x="4822371" y="3956957"/>
            <a:ext cx="326572" cy="293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true"/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  <a:endParaRPr lang="en-US" altLang="zh-CN" sz="3200" dirty="0"/>
              </a:p>
              <a:p>
                <a:pPr algn="l"/>
                <a:r>
                  <a:rPr lang="en-US" altLang="zh-CN" sz="3200" dirty="0"/>
                  <a:t>Find potential unnormalized data</a:t>
                </a:r>
                <a:endParaRPr lang="en-US" altLang="zh-CN" sz="3200" dirty="0"/>
              </a:p>
              <a:p>
                <a:pPr algn="l"/>
                <a:endParaRPr lang="en-US" altLang="zh-CN" sz="3200" dirty="0"/>
              </a:p>
              <a:p>
                <a:pPr lvl="2"/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  <a:blipFill rotWithShape="true">
                <a:blip r:embed="rId1"/>
                <a:stretch>
                  <a:fillRect l="-6" t="-10433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3160189"/>
            <a:ext cx="4028679" cy="133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60189"/>
            <a:ext cx="4572000" cy="2309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" y="5627534"/>
            <a:ext cx="9144000" cy="462569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85272" y="5847932"/>
            <a:ext cx="82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br>
              <a:rPr lang="en-US" altLang="zh-CN" dirty="0"/>
            </a:br>
            <a:r>
              <a:rPr lang="en-US" altLang="zh-CN" dirty="0"/>
              <a:t>-&gt;threshold for abnormal values is about </a:t>
            </a:r>
            <a:r>
              <a:rPr lang="en-US" altLang="zh-CN" dirty="0">
                <a:solidFill>
                  <a:srgbClr val="FF0000"/>
                </a:solidFill>
              </a:rPr>
              <a:t>20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442573" y="1376589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Apply similar techniques to other attributes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Num30-59late Num60-89late Num90late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lvl="2"/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68" y="2982686"/>
            <a:ext cx="8832863" cy="28738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30286" y="5165271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89514" y="5850619"/>
            <a:ext cx="841425" cy="489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729744" y="5165271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29202" y="5214710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909358" y="5748112"/>
            <a:ext cx="0" cy="4186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>
            <a:off x="7342414" y="5850619"/>
            <a:ext cx="1426030" cy="489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5282949" y="6205749"/>
            <a:ext cx="24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abnormal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true"/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  <a:endParaRPr lang="en-US" altLang="zh-CN" sz="3200" dirty="0"/>
              </a:p>
              <a:p>
                <a:pPr algn="l"/>
                <a:r>
                  <a:rPr lang="en-US" altLang="zh-CN" sz="3200" dirty="0"/>
                  <a:t>Find potential unnormalized data</a:t>
                </a:r>
                <a:endParaRPr lang="en-US" altLang="zh-CN" sz="3200" dirty="0"/>
              </a:p>
              <a:p>
                <a:pPr algn="l"/>
                <a:endParaRPr lang="en-US" altLang="zh-CN" sz="3200" dirty="0"/>
              </a:p>
              <a:p>
                <a:pPr lvl="2"/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  <a:blipFill rotWithShape="true">
                <a:blip r:embed="rId1"/>
                <a:stretch>
                  <a:fillRect l="-6" t="-10433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3160189"/>
            <a:ext cx="4028679" cy="133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60189"/>
            <a:ext cx="4572000" cy="2309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" y="5627534"/>
            <a:ext cx="9144000" cy="462569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85272" y="5847932"/>
            <a:ext cx="82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br>
              <a:rPr lang="en-US" altLang="zh-CN" dirty="0"/>
            </a:br>
            <a:r>
              <a:rPr lang="en-US" altLang="zh-CN" dirty="0"/>
              <a:t>-&gt;threshold for abnormal values is about </a:t>
            </a:r>
            <a:r>
              <a:rPr lang="en-US" altLang="zh-CN" dirty="0">
                <a:solidFill>
                  <a:srgbClr val="FF0000"/>
                </a:solidFill>
              </a:rPr>
              <a:t>20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true"/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  <a:endParaRPr lang="en-US" altLang="zh-CN" sz="3200" dirty="0"/>
              </a:p>
              <a:p>
                <a:pPr algn="l"/>
                <a:r>
                  <a:rPr lang="en-US" altLang="zh-CN" sz="3200" dirty="0"/>
                  <a:t>Find potential unnormalized data</a:t>
                </a:r>
                <a:endParaRPr lang="en-US" altLang="zh-CN" sz="3200" dirty="0"/>
              </a:p>
              <a:p>
                <a:pPr algn="l"/>
                <a:endParaRPr lang="en-US" altLang="zh-CN" sz="3200" dirty="0"/>
              </a:p>
              <a:p>
                <a:pPr lvl="2"/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  <a:blipFill rotWithShape="true">
                <a:blip r:embed="rId1"/>
                <a:stretch>
                  <a:fillRect l="-6" t="-10433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3160189"/>
            <a:ext cx="4028679" cy="133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60189"/>
            <a:ext cx="4572000" cy="2309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" y="5627534"/>
            <a:ext cx="9144000" cy="462569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85272" y="5847932"/>
            <a:ext cx="82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br>
              <a:rPr lang="en-US" altLang="zh-CN" dirty="0"/>
            </a:br>
            <a:r>
              <a:rPr lang="en-US" altLang="zh-CN" dirty="0"/>
              <a:t>-&gt;threshold for abnormal values is about </a:t>
            </a:r>
            <a:r>
              <a:rPr lang="en-US" altLang="zh-CN" dirty="0">
                <a:solidFill>
                  <a:srgbClr val="FF0000"/>
                </a:solidFill>
              </a:rPr>
              <a:t>20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312658" y="2535916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Apply similar techniques to other attributes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numstate</a:t>
            </a:r>
            <a:endParaRPr lang="en-US" altLang="zh-CN" sz="3200" dirty="0"/>
          </a:p>
          <a:p>
            <a:pPr algn="l"/>
            <a:r>
              <a:rPr lang="en-US" altLang="zh-CN" sz="3200" dirty="0"/>
              <a:t>Distribution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lvl="2"/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Relation with y</a:t>
            </a: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4638" y="3191971"/>
            <a:ext cx="5486818" cy="17795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56" y="3107961"/>
            <a:ext cx="2784734" cy="17957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60" y="4880976"/>
            <a:ext cx="2724602" cy="19694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9987" y="170806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Engineering</a:t>
            </a:r>
            <a:endParaRPr lang="zh-TW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9286" y="1626274"/>
            <a:ext cx="10714874" cy="6267071"/>
            <a:chOff x="144244" y="2150930"/>
            <a:chExt cx="10714874" cy="6267071"/>
          </a:xfrm>
        </p:grpSpPr>
        <p:sp>
          <p:nvSpPr>
            <p:cNvPr id="7" name="標題 1"/>
            <p:cNvSpPr txBox="true"/>
            <p:nvPr/>
          </p:nvSpPr>
          <p:spPr>
            <a:xfrm>
              <a:off x="477550" y="4095917"/>
              <a:ext cx="10381568" cy="43220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3200" dirty="0"/>
                <a:t>Preprocessing              Feature Extraction and Binning 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3200" dirty="0"/>
                <a:t>abnormal values                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3200" dirty="0"/>
                <a:t>missing values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algn="l"/>
              <a:endParaRPr lang="en-US" altLang="zh-CN" sz="3200" dirty="0"/>
            </a:p>
            <a:p>
              <a:pPr lvl="2"/>
              <a:endParaRPr lang="en-US" altLang="zh-CN" sz="100" dirty="0"/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altLang="zh-CN" sz="1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TW" sz="3200" dirty="0"/>
            </a:p>
            <a:p>
              <a:pPr algn="l"/>
              <a:endParaRPr lang="en-US" altLang="zh-TW" sz="3200" dirty="0"/>
            </a:p>
            <a:p>
              <a:pPr algn="l"/>
              <a:endParaRPr lang="en-US" altLang="zh-TW" sz="24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TW" sz="24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zh-TW" altLang="en-US" sz="32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4244" y="2150930"/>
              <a:ext cx="8859847" cy="5083960"/>
              <a:chOff x="214198" y="2041002"/>
              <a:chExt cx="8859847" cy="5083960"/>
            </a:xfrm>
          </p:grpSpPr>
          <p:pic>
            <p:nvPicPr>
              <p:cNvPr id="2" name="图片 1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04916" y="2404781"/>
                <a:ext cx="3147622" cy="151566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true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198" y="4616746"/>
                <a:ext cx="4354807" cy="2148813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true"/>
              <p:nvPr/>
            </p:nvSpPr>
            <p:spPr>
              <a:xfrm>
                <a:off x="4584490" y="2041002"/>
                <a:ext cx="4122295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feature crossing 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adjust data type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Binning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2" name="图片 1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232" y="2463563"/>
                <a:ext cx="4856813" cy="51770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2" y="3403825"/>
                <a:ext cx="4621967" cy="846957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3809" y="4730667"/>
                <a:ext cx="4246328" cy="23942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375449" y="805398"/>
            <a:ext cx="8550533" cy="3401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Use heatmap to visualize the new correlation matrix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133" y="1899470"/>
            <a:ext cx="4923226" cy="4153132"/>
          </a:xfrm>
          <a:prstGeom prst="rect">
            <a:avLst/>
          </a:prstGeom>
        </p:spPr>
      </p:pic>
      <p:sp>
        <p:nvSpPr>
          <p:cNvPr id="10" name="標題 1"/>
          <p:cNvSpPr txBox="true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10" name="標題 1"/>
          <p:cNvSpPr txBox="true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248281" y="1314072"/>
                <a:ext cx="8574771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Calculate WOE, IV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WOE(weight of evidence)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1.Binning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2.Calculate WOE for each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bin</a:t>
                </a:r>
                <a:endParaRPr lang="en-US" altLang="zh-CN" sz="32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𝑊𝑂𝐸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   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𝑊𝑂𝐸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indicates the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predictivity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𝐵𝑖𝑛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>
                  <a:latin typeface="+mj-lt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48281" y="1314072"/>
                <a:ext cx="8574771" cy="3573863"/>
              </a:xfrm>
              <a:prstGeom prst="rect">
                <a:avLst/>
              </a:prstGeom>
              <a:blipFill rotWithShape="true">
                <a:blip r:embed="rId1"/>
                <a:stretch>
                  <a:fillRect l="-7" t="-7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65127"/>
            <a:ext cx="9144000" cy="1077594"/>
          </a:xfrm>
          <a:prstGeom prst="rect">
            <a:avLst/>
          </a:prstGeom>
          <a:solidFill>
            <a:srgbClr val="08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noAutofit/>
          </a:bodyPr>
          <a:lstStyle/>
          <a:p>
            <a:endParaRPr lang="en-US" altLang="zh-CN" dirty="0">
              <a:latin typeface="Bahnschrift SemiCondensed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993" y="442259"/>
            <a:ext cx="2573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2865" y="1903311"/>
            <a:ext cx="137569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8519C"/>
                </a:solidFill>
                <a:latin typeface="Bahnschrift SemiCondensed" panose="020B0502040204020203" pitchFamily="34" charset="0"/>
              </a:rPr>
              <a:t>PART 1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8519C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3899" y="1732716"/>
            <a:ext cx="210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Overview</a:t>
            </a:r>
            <a:r>
              <a:rPr lang="en-US" altLang="zh-CN" sz="6000" dirty="0">
                <a:latin typeface="+mj-lt"/>
                <a:ea typeface="+mj-ea"/>
                <a:cs typeface="+mj-cs"/>
              </a:rPr>
              <a:t> </a:t>
            </a:r>
            <a:endParaRPr lang="zh-CN" alt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2863" y="2794915"/>
            <a:ext cx="15017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8519C"/>
                </a:solidFill>
                <a:latin typeface="Bahnschrift SemiCondensed" panose="020B0502040204020203" pitchFamily="34" charset="0"/>
              </a:rPr>
              <a:t>PART 2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8519C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2863" y="3756541"/>
            <a:ext cx="15017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8519C"/>
                </a:solidFill>
                <a:latin typeface="Bahnschrift SemiCondensed" panose="020B0502040204020203" pitchFamily="34" charset="0"/>
              </a:rPr>
              <a:t>PART 3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8519C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4671" y="3843727"/>
            <a:ext cx="264704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Modeling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2863" y="4654944"/>
            <a:ext cx="15017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8519C"/>
                </a:solidFill>
                <a:latin typeface="Bahnschrift SemiCondensed" panose="020B0502040204020203" pitchFamily="34" charset="0"/>
              </a:rPr>
              <a:t>PART 4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8519C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12621" y="4716500"/>
            <a:ext cx="271875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Testing Result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8773" y="5486769"/>
            <a:ext cx="14558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8519C"/>
                </a:solidFill>
                <a:latin typeface="Bahnschrift SemiCondensed" panose="020B0502040204020203" pitchFamily="34" charset="0"/>
              </a:rPr>
              <a:t>PART 5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8519C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2623" y="5538778"/>
            <a:ext cx="419275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Further Improvement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4672" y="2873815"/>
            <a:ext cx="340904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Data Cleaning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10" name="標題 1"/>
          <p:cNvSpPr txBox="true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248281" y="1314072"/>
                <a:ext cx="8574771" cy="354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Calculate WOE, IV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IV (Information Value)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1.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IV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𝐼𝑉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2.Calculate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for each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attribute</a:t>
                </a:r>
                <a:endParaRPr lang="en-US" altLang="zh-CN" sz="32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𝐼𝑉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𝑝𝑦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𝑝𝑛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𝑊𝑂𝐸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   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indicates the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predictivity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𝐴𝑡𝑡𝑟𝑖𝑏𝑢𝑡𝑒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>
                  <a:latin typeface="+mj-lt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48281" y="1314072"/>
                <a:ext cx="8574771" cy="3541098"/>
              </a:xfrm>
              <a:prstGeom prst="rect">
                <a:avLst/>
              </a:prstGeom>
              <a:blipFill rotWithShape="true">
                <a:blip r:embed="rId1"/>
                <a:stretch>
                  <a:fillRect l="-7" t="-7" r="4" b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685800" y="1642428"/>
            <a:ext cx="7772400" cy="2387600"/>
          </a:xfrm>
        </p:spPr>
        <p:txBody>
          <a:bodyPr>
            <a:normAutofit/>
          </a:bodyPr>
          <a:lstStyle/>
          <a:p>
            <a:r>
              <a:rPr lang="" altLang="en-US" dirty="0"/>
              <a:t>Model and Idea</a:t>
            </a:r>
            <a:br>
              <a:rPr lang="" altLang="en-US" dirty="0"/>
            </a:br>
            <a:r>
              <a:rPr lang="" altLang="en-US" dirty="0"/>
              <a:t>Introduction</a:t>
            </a:r>
            <a:endParaRPr lang="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685800" y="164242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/>
              <a:t>from </a:t>
            </a:r>
            <a:r>
              <a:rPr lang="en-US" altLang="zh-TW" dirty="0"/>
              <a:t>Logistic Regression</a:t>
            </a:r>
            <a:r>
              <a:rPr lang="en-US" altLang="en-US" dirty="0"/>
              <a:t> to Deep Learning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94310" y="6029325"/>
            <a:ext cx="3213735" cy="671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从逻辑回归到深度学习到自编码，主要介绍创新点的灵感来源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685800" y="233108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true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 rotWithShape="true">
                <a:blip r:embed="rId1"/>
                <a:stretch>
                  <a:fillRect l="-12" t="-57" r="16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true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 rotWithShape="true">
                <a:blip r:embed="rId2"/>
                <a:stretch>
                  <a:fillRect l="-24" t="-87" r="-50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  <a:blipFill rotWithShape="true">
                <a:blip r:embed="rId3"/>
                <a:stretch>
                  <a:fillRect l="-14" t="-101" r="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025522" y="4313422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true"/>
            </p:cNvGraphicFramePr>
            <p:nvPr/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" name="方程式" r:id="rId5" imgW="7620000" imgH="5181600" progId="Equation.3">
                    <p:embed/>
                  </p:oleObj>
                </mc:Choice>
                <mc:Fallback>
                  <p:oleObj name="方程式" r:id="rId5" imgW="76200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true"/>
            </p:cNvGraphicFramePr>
            <p:nvPr/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" name="方程式" r:id="rId7" imgW="3048000" imgH="3048000" progId="Equation.3">
                    <p:embed/>
                  </p:oleObj>
                </mc:Choice>
                <mc:Fallback>
                  <p:oleObj name="方程式" r:id="rId7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true"/>
          <p:nvPr/>
        </p:nvSpPr>
        <p:spPr>
          <a:xfrm>
            <a:off x="905898" y="1651223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set:</a:t>
            </a:r>
            <a:endParaRPr lang="zh-TW" altLang="en-US" sz="2400" dirty="0"/>
          </a:p>
        </p:txBody>
      </p:sp>
      <p:sp>
        <p:nvSpPr>
          <p:cNvPr id="15" name="文字方塊 14"/>
          <p:cNvSpPr txBox="true"/>
          <p:nvPr/>
        </p:nvSpPr>
        <p:spPr>
          <a:xfrm>
            <a:off x="2758440" y="1666877"/>
            <a:ext cx="4037330" cy="4603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Including all different w and b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072638" y="4726476"/>
                <a:ext cx="21430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072638" y="4726476"/>
                <a:ext cx="2143023" cy="988540"/>
              </a:xfrm>
              <a:prstGeom prst="rect">
                <a:avLst/>
              </a:prstGeom>
              <a:blipFill rotWithShape="true">
                <a:blip r:embed="rId9"/>
                <a:stretch>
                  <a:fillRect l="-24" t="-17" r="1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矩形 26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  <a:blipFill rotWithShape="true">
                <a:blip r:embed="rId10"/>
                <a:stretch>
                  <a:fillRect l="-1" t="-63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矩形 2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  <a:blipFill rotWithShape="true">
                <a:blip r:embed="rId11"/>
                <a:stretch>
                  <a:fillRect l="-21" t="-8" r="4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1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2</a:t>
            </a:r>
            <a:endParaRPr lang="zh-TW" altLang="en-US" sz="2800" dirty="0"/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080594" y="2393925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41380" y="2514190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2841380" y="3356229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939525" y="2514190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939524" y="335622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bldLvl="0" animBg="true"/>
      <p:bldP spid="26" grpId="0"/>
      <p:bldP spid="27" grpId="0"/>
      <p:bldP spid="28" grpId="0"/>
      <p:bldP spid="29" grpId="0"/>
      <p:bldP spid="30" grpId="0"/>
      <p:bldP spid="31" grpId="0" animBg="true"/>
      <p:bldP spid="32" grpId="0" animBg="true"/>
      <p:bldP spid="33" grpId="0" animBg="true"/>
      <p:bldP spid="34" grpId="0" animBg="true"/>
      <p:bldP spid="35" grpId="0" animBg="true"/>
      <p:bldP spid="36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true"/>
          </p:cNvGraphicFramePr>
          <p:nvPr/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方程式" r:id="rId1" imgW="21945600" imgH="8229600" progId="Equation.3">
                  <p:embed/>
                </p:oleObj>
              </mc:Choice>
              <mc:Fallback>
                <p:oleObj name="方程式" r:id="rId1" imgW="21945600" imgH="8229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true">
            <a:off x="4798671" y="3488666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5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031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true">
            <a:off x="788108" y="349911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true"/>
          </p:cNvGraphicFramePr>
          <p:nvPr/>
        </p:nvGraphicFramePr>
        <p:xfrm>
          <a:off x="3617305" y="3101632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方程式" r:id="rId3" imgW="3048000" imgH="3048000" progId="Equation.3">
                  <p:embed/>
                </p:oleObj>
              </mc:Choice>
              <mc:Fallback>
                <p:oleObj name="方程式" r:id="rId3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5" y="3101632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true"/>
          </p:cNvGraphicFramePr>
          <p:nvPr/>
        </p:nvGraphicFramePr>
        <p:xfrm>
          <a:off x="1241807" y="2006409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方程式" r:id="rId5" imgW="4267200" imgH="5181600" progId="Equation.3">
                  <p:embed/>
                </p:oleObj>
              </mc:Choice>
              <mc:Fallback>
                <p:oleObj name="方程式" r:id="rId5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7" y="2006409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true"/>
          </p:cNvGraphicFramePr>
          <p:nvPr/>
        </p:nvGraphicFramePr>
        <p:xfrm>
          <a:off x="1282025" y="2914883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方程式" r:id="rId7" imgW="4267200" imgH="5486400" progId="Equation.3">
                  <p:embed/>
                </p:oleObj>
              </mc:Choice>
              <mc:Fallback>
                <p:oleObj name="方程式" r:id="rId7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3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true"/>
          </p:cNvGraphicFramePr>
          <p:nvPr/>
        </p:nvGraphicFramePr>
        <p:xfrm>
          <a:off x="1241805" y="4050875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方程式" r:id="rId9" imgW="4267200" imgH="5181600" progId="Equation.3">
                  <p:embed/>
                </p:oleObj>
              </mc:Choice>
              <mc:Fallback>
                <p:oleObj name="方程式" r:id="rId9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5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true">
            <a:off x="3275181" y="346850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8" y="348978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8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true"/>
          <p:nvPr/>
        </p:nvSpPr>
        <p:spPr>
          <a:xfrm rot="5400000">
            <a:off x="191833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true"/>
          </p:cNvGraphicFramePr>
          <p:nvPr/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方程式" r:id="rId11" imgW="4267200" imgH="5486400" progId="Equation.3">
                  <p:embed/>
                </p:oleObj>
              </mc:Choice>
              <mc:Fallback>
                <p:oleObj name="方程式" r:id="rId11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true"/>
          </p:cNvGraphicFramePr>
          <p:nvPr/>
        </p:nvGraphicFramePr>
        <p:xfrm>
          <a:off x="280775" y="3070654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方程式" r:id="rId13" imgW="4267200" imgH="5791200" progId="Equation.3">
                  <p:embed/>
                </p:oleObj>
              </mc:Choice>
              <mc:Fallback>
                <p:oleObj name="方程式" r:id="rId13" imgW="4267200" imgH="57912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4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true"/>
          </p:cNvGraphicFramePr>
          <p:nvPr/>
        </p:nvGraphicFramePr>
        <p:xfrm>
          <a:off x="272831" y="4436611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方程式" r:id="rId15" imgW="4267200" imgH="5486400" progId="Equation.3">
                  <p:embed/>
                </p:oleObj>
              </mc:Choice>
              <mc:Fallback>
                <p:oleObj name="方程式" r:id="rId15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31" y="4436611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7" y="3238951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4" name="方程式" r:id="rId17" imgW="3352800" imgH="3352800" progId="Equation.3">
                    <p:embed/>
                  </p:oleObj>
                </mc:Choice>
                <mc:Fallback>
                  <p:oleObj name="方程式" r:id="rId17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true"/>
          </p:cNvGraphicFramePr>
          <p:nvPr/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方程式" r:id="rId19" imgW="3048000" imgH="4267200" progId="Equation.3">
                  <p:embed/>
                </p:oleObj>
              </mc:Choice>
              <mc:Fallback>
                <p:oleObj name="方程式" r:id="rId19" imgW="3048000" imgH="42672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true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true"/>
          </p:cNvGraphicFramePr>
          <p:nvPr/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方程式" r:id="rId21" imgW="7620000" imgH="5181600" progId="Equation.3">
                  <p:embed/>
                </p:oleObj>
              </mc:Choice>
              <mc:Fallback>
                <p:oleObj name="方程式" r:id="rId21" imgW="76200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true"/>
          <p:nvPr/>
        </p:nvSpPr>
        <p:spPr>
          <a:xfrm rot="5400000">
            <a:off x="185032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2" name="文字方塊 41"/>
          <p:cNvSpPr txBox="true"/>
          <p:nvPr/>
        </p:nvSpPr>
        <p:spPr>
          <a:xfrm rot="5400000">
            <a:off x="1217935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文字方塊 42"/>
          <p:cNvSpPr txBox="true"/>
          <p:nvPr/>
        </p:nvSpPr>
        <p:spPr>
          <a:xfrm rot="5400000">
            <a:off x="1210410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true"/>
              <p:nvPr/>
            </p:nvSpPr>
            <p:spPr>
              <a:xfrm>
                <a:off x="5672892" y="3243607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文字方塊 3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72892" y="3243607"/>
                <a:ext cx="1687129" cy="449803"/>
              </a:xfrm>
              <a:prstGeom prst="rect">
                <a:avLst/>
              </a:prstGeom>
              <a:blipFill rotWithShape="true">
                <a:blip r:embed="rId23"/>
                <a:stretch>
                  <a:fillRect l="-26" t="-6" r="-265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6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true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true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7" name="方程式" r:id="rId25" imgW="7620000" imgH="5181600" progId="Equation.3">
                      <p:embed/>
                    </p:oleObj>
                  </mc:Choice>
                  <mc:Fallback>
                    <p:oleObj name="方程式" r:id="rId25" imgW="76200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true" noChangeArrowheads="true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true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8" name="方程式" r:id="rId27" imgW="3048000" imgH="3048000" progId="Equation.3">
                      <p:embed/>
                    </p:oleObj>
                  </mc:Choice>
                  <mc:Fallback>
                    <p:oleObj name="方程式" r:id="rId27" imgW="3048000" imgH="3048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true" noChangeArrowheads="true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true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9" name="方程式" r:id="rId29" imgW="20726400" imgH="9448800" progId="Equation.3">
                    <p:embed/>
                  </p:oleObj>
                </mc:Choice>
                <mc:Fallback>
                  <p:oleObj name="方程式" r:id="rId29" imgW="20726400" imgH="9448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true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15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16290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字方塊 4"/>
                  <p:cNvSpPr txBox="true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5" name="文字方塊 4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 rotWithShape="true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字方塊 5"/>
                  <p:cNvSpPr txBox="true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6" name="文字方塊 5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 rotWithShape="true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/>
                  <p:cNvSpPr txBox="true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7" name="文字方塊 6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 rotWithShape="true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/>
                  <p:cNvSpPr txBox="true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" name="文字方塊 7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 rotWithShape="true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8"/>
                  <p:cNvSpPr txBox="true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9" name="文字方塊 8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 rotWithShape="true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/>
                  <p:cNvSpPr txBox="true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0" name="文字方塊 9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 rotWithShape="true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字方塊 10"/>
                  <p:cNvSpPr txBox="true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1" name="文字方塊 10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 rotWithShape="true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字方塊 11"/>
                  <p:cNvSpPr txBox="true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2" name="文字方塊 1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 rotWithShape="true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/>
                  <p:cNvSpPr txBox="true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3" name="文字方塊 12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 rotWithShape="true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字方塊 14"/>
            <p:cNvSpPr txBox="true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true"/>
          <p:nvPr/>
        </p:nvSpPr>
        <p:spPr>
          <a:xfrm>
            <a:off x="746683" y="3854326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set of w and b, what is its probability of generating the data?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158232" y="4653258"/>
                <a:ext cx="734098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58232" y="4653258"/>
                <a:ext cx="7340984" cy="645048"/>
              </a:xfrm>
              <a:prstGeom prst="rect">
                <a:avLst/>
              </a:prstGeom>
              <a:blipFill rotWithShape="true">
                <a:blip r:embed="rId9"/>
                <a:stretch>
                  <a:fillRect l="-9" t="-95" r="5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true"/>
              <p:nvPr/>
            </p:nvSpPr>
            <p:spPr>
              <a:xfrm>
                <a:off x="769526" y="5341332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most likely w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and b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is the one with the largest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9526" y="5341332"/>
                <a:ext cx="7610259" cy="461665"/>
              </a:xfrm>
              <a:prstGeom prst="rect">
                <a:avLst/>
              </a:prstGeom>
              <a:blipFill rotWithShape="true">
                <a:blip r:embed="rId10"/>
                <a:stretch>
                  <a:fillRect l="-7" t="-7228" r="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true"/>
              <p:nvPr/>
            </p:nvSpPr>
            <p:spPr>
              <a:xfrm>
                <a:off x="746685" y="3253297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the data is generated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46685" y="3253297"/>
                <a:ext cx="8113059" cy="477888"/>
              </a:xfrm>
              <a:prstGeom prst="rect">
                <a:avLst/>
              </a:prstGeom>
              <a:blipFill rotWithShape="true">
                <a:blip r:embed="rId11"/>
                <a:stretch>
                  <a:fillRect l="-7" t="-40" r="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5239948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39948" y="5933103"/>
                <a:ext cx="3552191" cy="603820"/>
              </a:xfrm>
              <a:prstGeom prst="rect">
                <a:avLst/>
              </a:prstGeom>
              <a:blipFill rotWithShape="true">
                <a:blip r:embed="rId12"/>
                <a:stretch>
                  <a:fillRect l="-16" t="-49" r="1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34098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43571" y="1564295"/>
                <a:ext cx="7340984" cy="645048"/>
              </a:xfrm>
              <a:prstGeom prst="rect">
                <a:avLst/>
              </a:prstGeom>
              <a:blipFill rotWithShape="true">
                <a:blip r:embed="rId1"/>
                <a:stretch>
                  <a:fillRect l="-8" t="-45" r="5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 rotWithShape="true">
                <a:blip r:embed="rId2"/>
                <a:stretch>
                  <a:fillRect l="-5" t="-60" r="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22697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22697" y="3305482"/>
                <a:ext cx="7056291" cy="988540"/>
              </a:xfrm>
              <a:prstGeom prst="rect">
                <a:avLst/>
              </a:prstGeom>
              <a:blipFill rotWithShape="true">
                <a:blip r:embed="rId3"/>
                <a:stretch>
                  <a:fillRect t="-31" r="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true"/>
              <p:nvPr/>
            </p:nvSpPr>
            <p:spPr>
              <a:xfrm>
                <a:off x="2636981" y="2938105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36981" y="2938105"/>
                <a:ext cx="4126978" cy="461665"/>
              </a:xfrm>
              <a:prstGeom prst="rect">
                <a:avLst/>
              </a:prstGeom>
              <a:blipFill rotWithShape="true">
                <a:blip r:embed="rId4"/>
                <a:stretch>
                  <a:fillRect l="-11" t="-129" r="14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2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true"/>
          <p:nvPr/>
        </p:nvSpPr>
        <p:spPr>
          <a:xfrm>
            <a:off x="1819277" y="4115437"/>
            <a:ext cx="669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Cross entropy</a:t>
            </a:r>
            <a:r>
              <a:rPr lang="en-US" altLang="zh-TW" sz="2400" dirty="0">
                <a:solidFill>
                  <a:srgbClr val="0000FF"/>
                </a:solidFill>
              </a:rPr>
              <a:t>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761143" y="4935903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61143" y="4935903"/>
                <a:ext cx="1030795" cy="461665"/>
              </a:xfrm>
              <a:prstGeom prst="rect">
                <a:avLst/>
              </a:prstGeom>
              <a:blipFill rotWithShape="true">
                <a:blip r:embed="rId5"/>
                <a:stretch>
                  <a:fillRect l="-29" t="-10" r="4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6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20" y="5059760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12873" y="5476778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207784" y="5385208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矩形 2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207784" y="5385208"/>
                <a:ext cx="1566775" cy="461665"/>
              </a:xfrm>
              <a:prstGeom prst="rect">
                <a:avLst/>
              </a:prstGeom>
              <a:blipFill rotWithShape="true">
                <a:blip r:embed="rId6"/>
                <a:stretch>
                  <a:fillRect l="-2" t="-88" r="1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6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4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true"/>
          <p:nvPr/>
        </p:nvSpPr>
        <p:spPr>
          <a:xfrm>
            <a:off x="3059511" y="4918689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true"/>
              <p:nvPr/>
            </p:nvSpPr>
            <p:spPr>
              <a:xfrm>
                <a:off x="997472" y="5677729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Ground Truth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97472" y="5677729"/>
                <a:ext cx="3090599" cy="830997"/>
              </a:xfrm>
              <a:prstGeom prst="rect">
                <a:avLst/>
              </a:prstGeom>
              <a:blipFill rotWithShape="true">
                <a:blip r:embed="rId7"/>
                <a:stretch>
                  <a:fillRect l="-17" t="-23" r="19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41" y="5126231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true"/>
          <p:nvPr/>
        </p:nvSpPr>
        <p:spPr>
          <a:xfrm>
            <a:off x="3795307" y="5403386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8" name="文字方塊 7"/>
          <p:cNvSpPr txBox="true"/>
          <p:nvPr/>
        </p:nvSpPr>
        <p:spPr>
          <a:xfrm>
            <a:off x="3914835" y="4667378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true"/>
          <p:nvPr/>
        </p:nvSpPr>
        <p:spPr>
          <a:xfrm>
            <a:off x="1200973" y="5280966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true"/>
      <p:bldP spid="27" grpId="0" animBg="true"/>
      <p:bldP spid="28" grpId="0"/>
      <p:bldP spid="30" grpId="0" animBg="true"/>
      <p:bldP spid="31" grpId="0"/>
      <p:bldP spid="32" grpId="0"/>
      <p:bldP spid="33" grpId="0" animBg="true"/>
      <p:bldP spid="34" grpId="0"/>
      <p:bldP spid="8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047" y="2275205"/>
            <a:ext cx="5535295" cy="988060"/>
            <a:chOff x="2643" y="3223"/>
            <a:chExt cx="8717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/>
                <p:cNvSpPr txBox="true"/>
                <p:nvPr/>
              </p:nvSpPr>
              <p:spPr>
                <a:xfrm>
                  <a:off x="3657" y="3933"/>
                  <a:ext cx="889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0" name="文字方塊 19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657" y="3933"/>
                  <a:ext cx="889" cy="582"/>
                </a:xfrm>
                <a:prstGeom prst="rect">
                  <a:avLst/>
                </a:prstGeom>
                <a:blipFill rotWithShape="true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接點 20"/>
            <p:cNvCxnSpPr/>
            <p:nvPr/>
          </p:nvCxnSpPr>
          <p:spPr>
            <a:xfrm flipV="true">
              <a:off x="2859" y="3933"/>
              <a:ext cx="233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2643" y="3223"/>
                  <a:ext cx="2687" cy="7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643" y="3223"/>
                  <a:ext cx="2687" cy="727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/>
                <p:cNvSpPr/>
                <p:nvPr/>
              </p:nvSpPr>
              <p:spPr>
                <a:xfrm>
                  <a:off x="5330" y="3223"/>
                  <a:ext cx="6030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2" name="矩形 41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330" y="3223"/>
                  <a:ext cx="6030" cy="1557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1815465" y="4448810"/>
            <a:ext cx="5163820" cy="988060"/>
            <a:chOff x="2859" y="7006"/>
            <a:chExt cx="8132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2859" y="7006"/>
                  <a:ext cx="8133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矩形 47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859" y="7006"/>
                  <a:ext cx="8133" cy="1557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接點 48"/>
            <p:cNvCxnSpPr/>
            <p:nvPr/>
          </p:nvCxnSpPr>
          <p:spPr>
            <a:xfrm>
              <a:off x="6960" y="8080"/>
              <a:ext cx="283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/>
          <p:cNvSpPr txBox="true"/>
          <p:nvPr/>
        </p:nvSpPr>
        <p:spPr>
          <a:xfrm>
            <a:off x="2285242" y="5681395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p:sp>
        <p:nvSpPr>
          <p:cNvPr id="5" name="標題 1"/>
          <p:cNvSpPr>
            <a:spLocks noGrp="true"/>
          </p:cNvSpPr>
          <p:nvPr/>
        </p:nvSpPr>
        <p:spPr>
          <a:xfrm>
            <a:off x="348617" y="3377565"/>
            <a:ext cx="3035935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Gradient Descent</a:t>
            </a:r>
            <a:r>
              <a:rPr lang="en-US" altLang="en-US" sz="2800" dirty="0"/>
              <a:t>:</a:t>
            </a:r>
            <a:endParaRPr lang="en-US" altLang="en-US" sz="2800" dirty="0"/>
          </a:p>
        </p:txBody>
      </p:sp>
      <p:sp>
        <p:nvSpPr>
          <p:cNvPr id="8" name="標題 1"/>
          <p:cNvSpPr>
            <a:spLocks noGrp="true"/>
          </p:cNvSpPr>
          <p:nvPr/>
        </p:nvSpPr>
        <p:spPr>
          <a:xfrm>
            <a:off x="348617" y="1470025"/>
            <a:ext cx="3035935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Gradient</a:t>
            </a:r>
            <a:r>
              <a:rPr lang="en-US" altLang="en-US" sz="2800" dirty="0"/>
              <a:t>: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true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Entropy </a:t>
            </a:r>
            <a:r>
              <a:rPr lang="en-US" altLang="zh-TW" dirty="0" err="1"/>
              <a:t>v.s</a:t>
            </a:r>
            <a:r>
              <a:rPr lang="en-US" altLang="zh-TW" dirty="0"/>
              <a:t>. Square Error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752455" y="162973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true"/>
          <p:nvPr/>
        </p:nvSpPr>
        <p:spPr>
          <a:xfrm>
            <a:off x="814234" y="3374446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  <a:endParaRPr lang="en-US" altLang="zh-TW" sz="2400" dirty="0"/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true"/>
          <p:nvPr/>
        </p:nvSpPr>
        <p:spPr>
          <a:xfrm>
            <a:off x="2911684" y="5619191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true"/>
          <p:nvPr/>
        </p:nvSpPr>
        <p:spPr>
          <a:xfrm>
            <a:off x="6155627" y="5519406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true"/>
          <p:nvPr/>
        </p:nvSpPr>
        <p:spPr>
          <a:xfrm>
            <a:off x="3503473" y="2258892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true"/>
          <p:nvPr/>
        </p:nvSpPr>
        <p:spPr>
          <a:xfrm>
            <a:off x="6663731" y="4255104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  <a:endParaRPr lang="en-US" altLang="zh-TW" sz="2400" dirty="0"/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2362052" y="310472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367862" y="483323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529237" y="325942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true">
            <a:off x="2572338" y="4862035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9" grpId="0" bldLvl="0" animBg="true"/>
      <p:bldP spid="10" grpId="0" bldLvl="0" animBg="true"/>
      <p:bldP spid="11" grpId="0" bldLvl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628651" y="1507672"/>
            <a:ext cx="7541078" cy="4577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/>
              <a:t>Problem Statement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Improve on the state of the art in credit scoring by predicting the probability that somebody will experience financial distress in the next two years.</a:t>
            </a:r>
            <a:endParaRPr lang="en-US" altLang="zh-TW" sz="3200" dirty="0"/>
          </a:p>
          <a:p>
            <a:pPr algn="l"/>
            <a:r>
              <a:rPr lang="en-US" altLang="zh-TW" sz="3200" dirty="0">
                <a:solidFill>
                  <a:schemeClr val="bg2">
                    <a:lumMod val="90000"/>
                  </a:schemeClr>
                </a:solidFill>
              </a:rPr>
              <a:t>Our Goal </a:t>
            </a:r>
            <a:endParaRPr lang="en-US" altLang="zh-TW" sz="3200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2">
                    <a:lumMod val="90000"/>
                  </a:schemeClr>
                </a:solidFill>
              </a:rPr>
              <a:t>On a given test set, predict the possibility of future financial distress(Y/N)</a:t>
            </a:r>
            <a:endParaRPr lang="en-US" altLang="zh-TW" sz="3200" dirty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true"/>
          <p:nvPr/>
        </p:nvSpPr>
        <p:spPr>
          <a:xfrm>
            <a:off x="47894" y="433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true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true"/>
          <p:nvPr/>
        </p:nvSpPr>
        <p:spPr>
          <a:xfrm>
            <a:off x="-142410" y="25661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1933650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true"/>
          <p:nvPr/>
        </p:nvSpPr>
        <p:spPr>
          <a:xfrm>
            <a:off x="5835691" y="980791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true"/>
              <p:nvPr/>
            </p:nvSpPr>
            <p:spPr>
              <a:xfrm>
                <a:off x="1882871" y="2384641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82871" y="2384641"/>
                <a:ext cx="3225947" cy="896207"/>
              </a:xfrm>
              <a:prstGeom prst="rect">
                <a:avLst/>
              </a:prstGeom>
              <a:blipFill rotWithShape="true">
                <a:blip r:embed="rId1"/>
                <a:stretch>
                  <a:fillRect l="-3" t="-24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true"/>
              <p:nvPr/>
            </p:nvSpPr>
            <p:spPr>
              <a:xfrm>
                <a:off x="5111673" y="295710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11673" y="2957109"/>
                <a:ext cx="4126978" cy="461665"/>
              </a:xfrm>
              <a:prstGeom prst="rect">
                <a:avLst/>
              </a:prstGeom>
              <a:blipFill rotWithShape="true">
                <a:blip r:embed="rId2"/>
                <a:stretch>
                  <a:fillRect l="-14" t="-119" r="1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true"/>
              <p:nvPr/>
            </p:nvSpPr>
            <p:spPr>
              <a:xfrm>
                <a:off x="5348530" y="2384490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48530" y="2384490"/>
                <a:ext cx="3191755" cy="461665"/>
              </a:xfrm>
              <a:prstGeom prst="rect">
                <a:avLst/>
              </a:prstGeom>
              <a:blipFill rotWithShape="true">
                <a:blip r:embed="rId3"/>
                <a:stretch>
                  <a:fillRect l="-18" t="-14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108846" y="29017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-301838" y="3869962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true"/>
              <p:nvPr/>
            </p:nvSpPr>
            <p:spPr>
              <a:xfrm>
                <a:off x="1882519" y="690399"/>
                <a:ext cx="3641831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82519" y="690399"/>
                <a:ext cx="3641831" cy="1189043"/>
              </a:xfrm>
              <a:prstGeom prst="rect">
                <a:avLst/>
              </a:prstGeom>
              <a:blipFill rotWithShape="true">
                <a:blip r:embed="rId4"/>
                <a:stretch>
                  <a:fillRect l="-10" t="-13" r="-3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305560" y="5450206"/>
            <a:ext cx="7537450" cy="1259750"/>
            <a:chOff x="1080" y="8023"/>
            <a:chExt cx="12369" cy="1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/>
                <p:cNvSpPr txBox="true"/>
                <p:nvPr/>
              </p:nvSpPr>
              <p:spPr>
                <a:xfrm>
                  <a:off x="1080" y="8782"/>
                  <a:ext cx="11633" cy="1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𝑙𝑛𝑓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" name="文字方塊 20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80" y="8782"/>
                  <a:ext cx="11633" cy="1225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/>
            <p:cNvSpPr txBox="true"/>
            <p:nvPr/>
          </p:nvSpPr>
          <p:spPr>
            <a:xfrm>
              <a:off x="1080" y="8057"/>
              <a:ext cx="43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Cross entropy:</a:t>
              </a:r>
              <a:endParaRPr lang="zh-TW" altLang="en-US" sz="24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080" y="8023"/>
              <a:ext cx="12369" cy="167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/>
          <p:cNvSpPr txBox="true"/>
          <p:nvPr/>
        </p:nvSpPr>
        <p:spPr>
          <a:xfrm>
            <a:off x="-141969" y="49267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289050" y="4114165"/>
            <a:ext cx="7553960" cy="988060"/>
            <a:chOff x="2116" y="7289"/>
            <a:chExt cx="11896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5880" y="7289"/>
                  <a:ext cx="8133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880" y="7289"/>
                  <a:ext cx="8133" cy="1557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1"/>
            <p:cNvSpPr txBox="true"/>
            <p:nvPr/>
          </p:nvSpPr>
          <p:spPr>
            <a:xfrm>
              <a:off x="2116" y="7638"/>
              <a:ext cx="3937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Logistic regression: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6" grpId="0"/>
      <p:bldP spid="17" grpId="0" bldLvl="0" animBg="true"/>
      <p:bldP spid="29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962612" y="3516212"/>
            <a:ext cx="3561818" cy="3206261"/>
            <a:chOff x="4962612" y="3516210"/>
            <a:chExt cx="3561818" cy="3206261"/>
          </a:xfrm>
        </p:grpSpPr>
        <p:pic>
          <p:nvPicPr>
            <p:cNvPr id="4" name="圖片 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30" name="Object 12"/>
            <p:cNvGraphicFramePr>
              <a:graphicFrameLocks noChangeAspect="true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6" name="方程式" r:id="rId2" imgW="3657600" imgH="5181600" progId="Equation.3">
                    <p:embed/>
                  </p:oleObj>
                </mc:Choice>
                <mc:Fallback>
                  <p:oleObj name="方程式" r:id="rId2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true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7" name="方程式" r:id="rId4" imgW="3962400" imgH="5181600" progId="Equation.3">
                    <p:embed/>
                  </p:oleObj>
                </mc:Choice>
                <mc:Fallback>
                  <p:oleObj name="方程式" r:id="rId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graphicFrame>
        <p:nvGraphicFramePr>
          <p:cNvPr id="47" name="表格 46"/>
          <p:cNvGraphicFramePr>
            <a:graphicFrameLocks noGrp="true"/>
          </p:cNvGraphicFramePr>
          <p:nvPr/>
        </p:nvGraphicFramePr>
        <p:xfrm>
          <a:off x="729402" y="3718925"/>
          <a:ext cx="3659532" cy="2743200"/>
        </p:xfrm>
        <a:graphic>
          <a:graphicData uri="http://schemas.openxmlformats.org/drawingml/2006/table">
            <a:tbl>
              <a:tblPr firstRow="true" bandRow="true">
                <a:tableStyleId>{775DCB02-9BB8-47FD-8907-85C794F793BA}</a:tableStyleId>
              </a:tblPr>
              <a:tblGrid>
                <a:gridCol w="1219844"/>
                <a:gridCol w="1219844"/>
                <a:gridCol w="12198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Feature</a:t>
                      </a:r>
                      <a:endParaRPr lang="zh-TW" altLang="en-US" sz="2400" dirty="0"/>
                    </a:p>
                  </a:txBody>
                  <a:tcPr/>
                </a:tc>
                <a:tc hMerge="true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Label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 vMerge="true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31554" y="1599940"/>
            <a:ext cx="4384090" cy="1993608"/>
            <a:chOff x="4950833" y="25634"/>
            <a:chExt cx="4384090" cy="1993608"/>
          </a:xfrm>
        </p:grpSpPr>
        <p:sp>
          <p:nvSpPr>
            <p:cNvPr id="9" name="橢圓 8"/>
            <p:cNvSpPr/>
            <p:nvPr/>
          </p:nvSpPr>
          <p:spPr>
            <a:xfrm>
              <a:off x="7313925" y="590377"/>
              <a:ext cx="772783" cy="7727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aphicFrame>
          <p:nvGraphicFramePr>
            <p:cNvPr id="10" name="Object 12"/>
            <p:cNvGraphicFramePr>
              <a:graphicFrameLocks noChangeAspect="true"/>
            </p:cNvGraphicFramePr>
            <p:nvPr/>
          </p:nvGraphicFramePr>
          <p:xfrm>
            <a:off x="8982054" y="772456"/>
            <a:ext cx="352869" cy="414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" name="方程式" r:id="rId6" imgW="3352800" imgH="3962400" progId="Equation.3">
                    <p:embed/>
                  </p:oleObj>
                </mc:Choice>
                <mc:Fallback>
                  <p:oleObj name="方程式" r:id="rId6" imgW="3352800" imgH="39624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2054" y="772456"/>
                          <a:ext cx="352869" cy="4140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群組 10"/>
            <p:cNvGrpSpPr/>
            <p:nvPr/>
          </p:nvGrpSpPr>
          <p:grpSpPr>
            <a:xfrm>
              <a:off x="6179997" y="730888"/>
              <a:ext cx="520319" cy="520319"/>
              <a:chOff x="3342651" y="3507082"/>
              <a:chExt cx="520319" cy="52031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3" name="Object 12"/>
              <p:cNvGraphicFramePr>
                <a:graphicFrameLocks noChangeAspect="true"/>
              </p:cNvGraphicFramePr>
              <p:nvPr/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59" name="方程式" r:id="rId8" imgW="3352800" imgH="3352800" progId="Equation.3">
                      <p:embed/>
                    </p:oleObj>
                  </mc:Choice>
                  <mc:Fallback>
                    <p:oleObj name="方程式" r:id="rId8" imgW="3352800" imgH="33528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true" noChangeArrowheads="true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2"/>
            <p:cNvGraphicFramePr>
              <a:graphicFrameLocks noChangeAspect="true"/>
            </p:cNvGraphicFramePr>
            <p:nvPr/>
          </p:nvGraphicFramePr>
          <p:xfrm>
            <a:off x="6844972" y="555469"/>
            <a:ext cx="3524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" name="方程式" r:id="rId10" imgW="3048000" imgH="3048000" progId="Equation.3">
                    <p:embed/>
                  </p:oleObj>
                </mc:Choice>
                <mc:Fallback>
                  <p:oleObj name="方程式" r:id="rId10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972" y="555469"/>
                          <a:ext cx="352425" cy="350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true"/>
            </p:cNvGraphicFramePr>
            <p:nvPr/>
          </p:nvGraphicFramePr>
          <p:xfrm>
            <a:off x="5408033" y="25634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1" name="方程式" r:id="rId12" imgW="4267200" imgH="5181600" progId="Equation.3">
                    <p:embed/>
                  </p:oleObj>
                </mc:Choice>
                <mc:Fallback>
                  <p:oleObj name="方程式" r:id="rId12" imgW="42672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033" y="25634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true"/>
            </p:cNvGraphicFramePr>
            <p:nvPr/>
          </p:nvGraphicFramePr>
          <p:xfrm>
            <a:off x="5355663" y="757683"/>
            <a:ext cx="528638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2" name="方程式" r:id="rId14" imgW="4572000" imgH="5181600" progId="Equation.3">
                    <p:embed/>
                  </p:oleObj>
                </mc:Choice>
                <mc:Fallback>
                  <p:oleObj name="方程式" r:id="rId14" imgW="45720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663" y="757683"/>
                          <a:ext cx="528638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線單箭頭接點 17"/>
            <p:cNvCxnSpPr>
              <a:stCxn id="9" idx="6"/>
            </p:cNvCxnSpPr>
            <p:nvPr/>
          </p:nvCxnSpPr>
          <p:spPr>
            <a:xfrm>
              <a:off x="8086708" y="976769"/>
              <a:ext cx="8632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true">
              <a:off x="6712011" y="998547"/>
              <a:ext cx="6183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1"/>
            </p:cNvCxnSpPr>
            <p:nvPr/>
          </p:nvCxnSpPr>
          <p:spPr>
            <a:xfrm>
              <a:off x="5389072" y="393260"/>
              <a:ext cx="790925" cy="597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2" idx="1"/>
            </p:cNvCxnSpPr>
            <p:nvPr/>
          </p:nvCxnSpPr>
          <p:spPr>
            <a:xfrm flipV="true">
              <a:off x="5383680" y="991048"/>
              <a:ext cx="796317" cy="653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12"/>
            <p:cNvGraphicFramePr>
              <a:graphicFrameLocks noChangeAspect="true"/>
            </p:cNvGraphicFramePr>
            <p:nvPr/>
          </p:nvGraphicFramePr>
          <p:xfrm>
            <a:off x="4982583" y="25634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3" name="方程式" r:id="rId16" imgW="3657600" imgH="5181600" progId="Equation.3">
                    <p:embed/>
                  </p:oleObj>
                </mc:Choice>
                <mc:Fallback>
                  <p:oleObj name="方程式" r:id="rId16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83" y="25634"/>
                          <a:ext cx="4254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true"/>
            </p:cNvGraphicFramePr>
            <p:nvPr/>
          </p:nvGraphicFramePr>
          <p:xfrm>
            <a:off x="4950833" y="128283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4" name="方程式" r:id="rId17" imgW="3962400" imgH="5181600" progId="Equation.3">
                    <p:embed/>
                  </p:oleObj>
                </mc:Choice>
                <mc:Fallback>
                  <p:oleObj name="方程式" r:id="rId17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833" y="1282830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手繪多邊形 4"/>
            <p:cNvSpPr/>
            <p:nvPr/>
          </p:nvSpPr>
          <p:spPr>
            <a:xfrm>
              <a:off x="7409391" y="786616"/>
              <a:ext cx="534578" cy="385762"/>
            </a:xfrm>
            <a:custGeom>
              <a:avLst/>
              <a:gdLst>
                <a:gd name="connsiteX0" fmla="*/ 0 w 638175"/>
                <a:gd name="connsiteY0" fmla="*/ 409575 h 415258"/>
                <a:gd name="connsiteX1" fmla="*/ 304800 w 638175"/>
                <a:gd name="connsiteY1" fmla="*/ 371475 h 415258"/>
                <a:gd name="connsiteX2" fmla="*/ 409575 w 638175"/>
                <a:gd name="connsiteY2" fmla="*/ 85725 h 415258"/>
                <a:gd name="connsiteX3" fmla="*/ 638175 w 638175"/>
                <a:gd name="connsiteY3" fmla="*/ 0 h 4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415258">
                  <a:moveTo>
                    <a:pt x="0" y="409575"/>
                  </a:moveTo>
                  <a:cubicBezTo>
                    <a:pt x="118269" y="417512"/>
                    <a:pt x="236538" y="425450"/>
                    <a:pt x="304800" y="371475"/>
                  </a:cubicBezTo>
                  <a:cubicBezTo>
                    <a:pt x="373062" y="317500"/>
                    <a:pt x="354013" y="147637"/>
                    <a:pt x="409575" y="85725"/>
                  </a:cubicBezTo>
                  <a:cubicBezTo>
                    <a:pt x="465138" y="23812"/>
                    <a:pt x="551656" y="11906"/>
                    <a:pt x="638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6" name="Object 12"/>
            <p:cNvGraphicFramePr>
              <a:graphicFrameLocks noChangeAspect="true"/>
            </p:cNvGraphicFramePr>
            <p:nvPr/>
          </p:nvGraphicFramePr>
          <p:xfrm>
            <a:off x="6256991" y="1528705"/>
            <a:ext cx="35242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5" name="方程式" r:id="rId18" imgW="3048000" imgH="4267200" progId="Equation.3">
                    <p:embed/>
                  </p:oleObj>
                </mc:Choice>
                <mc:Fallback>
                  <p:oleObj name="方程式" r:id="rId18" imgW="3048000" imgH="42672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91" y="1528705"/>
                          <a:ext cx="352425" cy="4905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線單箭頭接點 36"/>
            <p:cNvCxnSpPr/>
            <p:nvPr/>
          </p:nvCxnSpPr>
          <p:spPr>
            <a:xfrm flipV="true">
              <a:off x="6440156" y="1251207"/>
              <a:ext cx="0" cy="292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Object 12"/>
          <p:cNvGraphicFramePr>
            <a:graphicFrameLocks noChangeAspect="true"/>
          </p:cNvGraphicFramePr>
          <p:nvPr/>
        </p:nvGraphicFramePr>
        <p:xfrm>
          <a:off x="4828112" y="1849666"/>
          <a:ext cx="27590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6" name="方程式" r:id="rId20" imgW="26517600" imgH="10972800" progId="Equation.3">
                  <p:embed/>
                </p:oleObj>
              </mc:Choice>
              <mc:Fallback>
                <p:oleObj name="方程式" r:id="rId20" imgW="26517600" imgH="109728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2" y="1849666"/>
                        <a:ext cx="2759075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true"/>
          </p:cNvGraphicFramePr>
          <p:nvPr/>
        </p:nvGraphicFramePr>
        <p:xfrm>
          <a:off x="1646160" y="1433142"/>
          <a:ext cx="29987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7" name="方程式" r:id="rId22" imgW="28041600" imgH="5181600" progId="Equation.3">
                  <p:embed/>
                </p:oleObj>
              </mc:Choice>
              <mc:Fallback>
                <p:oleObj name="方程式" r:id="rId22" imgW="28041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160" y="1433142"/>
                        <a:ext cx="2998787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true"/>
          <p:nvPr/>
        </p:nvSpPr>
        <p:spPr>
          <a:xfrm>
            <a:off x="5419812" y="4269449"/>
            <a:ext cx="7840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35" name="文字方塊 34"/>
          <p:cNvSpPr txBox="true"/>
          <p:nvPr/>
        </p:nvSpPr>
        <p:spPr>
          <a:xfrm>
            <a:off x="7439788" y="5475380"/>
            <a:ext cx="824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40" name="文字方塊 39"/>
          <p:cNvSpPr txBox="true"/>
          <p:nvPr/>
        </p:nvSpPr>
        <p:spPr>
          <a:xfrm>
            <a:off x="7458400" y="4276287"/>
            <a:ext cx="8061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41" name="文字方塊 40"/>
          <p:cNvSpPr txBox="true"/>
          <p:nvPr/>
        </p:nvSpPr>
        <p:spPr>
          <a:xfrm>
            <a:off x="5409497" y="5475381"/>
            <a:ext cx="79435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13749" y="3341270"/>
            <a:ext cx="1799772" cy="5946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Can we?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true"/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blipFill rotWithShape="true">
                <a:blip r:embed="rId24"/>
                <a:stretch>
                  <a:fillRect l="-3" t="-129" r="-260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true"/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blipFill rotWithShape="true">
                <a:blip r:embed="rId25"/>
                <a:stretch>
                  <a:fillRect l="-3" t="-25" r="-2605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 flipH="true">
            <a:off x="5922212" y="4370283"/>
            <a:ext cx="2662544" cy="201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  <p:bldP spid="35" grpId="0" animBg="true"/>
      <p:bldP spid="40" grpId="0" animBg="true"/>
      <p:bldP spid="41" grpId="0" animBg="true"/>
      <p:bldP spid="7" grpId="0" animBg="true"/>
      <p:bldP spid="8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Feature transformation</a:t>
            </a:r>
            <a:endParaRPr lang="zh-TW" altLang="en-US" b="1" i="1" u="sng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62532" y="3454569"/>
            <a:ext cx="3561818" cy="3206261"/>
            <a:chOff x="4962612" y="3516210"/>
            <a:chExt cx="3561818" cy="3206261"/>
          </a:xfrm>
        </p:grpSpPr>
        <p:pic>
          <p:nvPicPr>
            <p:cNvPr id="14" name="圖片 1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15" name="Object 12"/>
            <p:cNvGraphicFramePr>
              <a:graphicFrameLocks noChangeAspect="true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6" name="方程式" r:id="rId2" imgW="3657600" imgH="5181600" progId="Equation.3">
                    <p:embed/>
                  </p:oleObj>
                </mc:Choice>
                <mc:Fallback>
                  <p:oleObj name="方程式" r:id="rId2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true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name="方程式" r:id="rId4" imgW="3962400" imgH="5181600" progId="Equation.3">
                    <p:embed/>
                  </p:oleObj>
                </mc:Choice>
                <mc:Fallback>
                  <p:oleObj name="方程式" r:id="rId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true"/>
              <p:nvPr/>
            </p:nvSpPr>
            <p:spPr>
              <a:xfrm>
                <a:off x="1396758" y="5294215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96758" y="5294215"/>
                <a:ext cx="472117" cy="657296"/>
              </a:xfrm>
              <a:prstGeom prst="rect">
                <a:avLst/>
              </a:prstGeom>
              <a:blipFill rotWithShape="true">
                <a:blip r:embed="rId6"/>
                <a:stretch>
                  <a:fillRect l="-83" t="-33" r="-603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true"/>
              <p:nvPr/>
            </p:nvSpPr>
            <p:spPr>
              <a:xfrm>
                <a:off x="3146908" y="4049880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146908" y="4049880"/>
                <a:ext cx="472117" cy="657296"/>
              </a:xfrm>
              <a:prstGeom prst="rect">
                <a:avLst/>
              </a:prstGeom>
              <a:blipFill rotWithShape="true">
                <a:blip r:embed="rId7"/>
                <a:stretch>
                  <a:fillRect l="-102" t="-74" r="-601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true"/>
              <p:nvPr/>
            </p:nvSpPr>
            <p:spPr>
              <a:xfrm>
                <a:off x="1396758" y="4072521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96758" y="4072521"/>
                <a:ext cx="472117" cy="657296"/>
              </a:xfrm>
              <a:prstGeom prst="rect">
                <a:avLst/>
              </a:prstGeom>
              <a:blipFill rotWithShape="true">
                <a:blip r:embed="rId8"/>
                <a:stretch>
                  <a:fillRect l="-83" t="-40" r="-603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true"/>
              <p:nvPr/>
            </p:nvSpPr>
            <p:spPr>
              <a:xfrm>
                <a:off x="3146908" y="5296587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146908" y="5296587"/>
                <a:ext cx="472117" cy="657296"/>
              </a:xfrm>
              <a:prstGeom prst="rect">
                <a:avLst/>
              </a:prstGeom>
              <a:blipFill rotWithShape="true">
                <a:blip r:embed="rId8"/>
                <a:stretch>
                  <a:fillRect l="-102" t="-8" r="-60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true"/>
              <p:nvPr/>
            </p:nvSpPr>
            <p:spPr>
              <a:xfrm>
                <a:off x="892691" y="2867522"/>
                <a:ext cx="605294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2691" y="2867522"/>
                <a:ext cx="605294" cy="657296"/>
              </a:xfrm>
              <a:prstGeom prst="rect">
                <a:avLst/>
              </a:prstGeom>
              <a:blipFill rotWithShape="true">
                <a:blip r:embed="rId9"/>
                <a:stretch>
                  <a:fillRect l="-85" t="-76" r="-482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true"/>
              <p:nvPr/>
            </p:nvSpPr>
            <p:spPr>
              <a:xfrm>
                <a:off x="4804293" y="2800676"/>
                <a:ext cx="60824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804293" y="2800676"/>
                <a:ext cx="608243" cy="821892"/>
              </a:xfrm>
              <a:prstGeom prst="rect">
                <a:avLst/>
              </a:prstGeom>
              <a:blipFill rotWithShape="true">
                <a:blip r:embed="rId10"/>
                <a:stretch>
                  <a:fillRect l="-85" t="-40" r="-546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向右 18"/>
          <p:cNvSpPr/>
          <p:nvPr/>
        </p:nvSpPr>
        <p:spPr>
          <a:xfrm>
            <a:off x="1533971" y="3101661"/>
            <a:ext cx="3225870" cy="19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true"/>
              <p:nvPr/>
            </p:nvSpPr>
            <p:spPr>
              <a:xfrm>
                <a:off x="5680270" y="1549859"/>
                <a:ext cx="2348224" cy="1314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80270" y="1549859"/>
                <a:ext cx="2348224" cy="1314591"/>
              </a:xfrm>
              <a:prstGeom prst="rect">
                <a:avLst/>
              </a:prstGeom>
              <a:blipFill rotWithShape="true">
                <a:blip r:embed="rId11"/>
                <a:stretch>
                  <a:fillRect l="-8" t="-35" r="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true"/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blipFill rotWithShape="true">
                <a:blip r:embed="rId12"/>
                <a:stretch>
                  <a:fillRect l="-80" t="-63" r="-465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true"/>
              <p:nvPr/>
            </p:nvSpPr>
            <p:spPr>
              <a:xfrm>
                <a:off x="5565810" y="5323351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565810" y="5323351"/>
                <a:ext cx="472117" cy="657296"/>
              </a:xfrm>
              <a:prstGeom prst="rect">
                <a:avLst/>
              </a:prstGeom>
              <a:blipFill rotWithShape="true">
                <a:blip r:embed="rId7"/>
                <a:stretch>
                  <a:fillRect l="-7" t="-22" r="-611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true"/>
              <p:nvPr/>
            </p:nvSpPr>
            <p:spPr>
              <a:xfrm>
                <a:off x="8109326" y="6066924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09326" y="6066924"/>
                <a:ext cx="494548" cy="430887"/>
              </a:xfrm>
              <a:prstGeom prst="rect">
                <a:avLst/>
              </a:prstGeom>
              <a:blipFill rotWithShape="true">
                <a:blip r:embed="rId13"/>
                <a:stretch>
                  <a:fillRect l="-76" t="-31" r="52" b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true"/>
              <p:nvPr/>
            </p:nvSpPr>
            <p:spPr>
              <a:xfrm>
                <a:off x="4688951" y="3685974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88951" y="3685974"/>
                <a:ext cx="494548" cy="430887"/>
              </a:xfrm>
              <a:prstGeom prst="rect">
                <a:avLst/>
              </a:prstGeom>
              <a:blipFill rotWithShape="true">
                <a:blip r:embed="rId14"/>
                <a:stretch>
                  <a:fillRect l="-22" t="-101" r="127" b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4997444" y="6004257"/>
            <a:ext cx="335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true" flipV="true">
            <a:off x="5300081" y="3783636"/>
            <a:ext cx="0" cy="266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206537" y="4099572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true"/>
              <p:nvPr/>
            </p:nvSpPr>
            <p:spPr>
              <a:xfrm>
                <a:off x="7651188" y="5194394"/>
                <a:ext cx="677172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51188" y="5194394"/>
                <a:ext cx="677172" cy="821892"/>
              </a:xfrm>
              <a:prstGeom prst="rect">
                <a:avLst/>
              </a:prstGeom>
              <a:blipFill rotWithShape="true">
                <a:blip r:embed="rId15"/>
                <a:stretch>
                  <a:fillRect l="-11" t="-11" r="-4545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7376586" y="5900415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16760" y="5212407"/>
            <a:ext cx="189016" cy="189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>
            <a:off x="5125656" y="4264674"/>
            <a:ext cx="2343532" cy="1938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true"/>
          <p:nvPr/>
        </p:nvSpPr>
        <p:spPr>
          <a:xfrm>
            <a:off x="6251526" y="3007790"/>
            <a:ext cx="2587253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always easy ….. domain knowledge can be helpful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true"/>
      <p:bldP spid="20" grpId="0"/>
      <p:bldP spid="25" grpId="0"/>
      <p:bldP spid="28" grpId="0"/>
      <p:bldP spid="29" grpId="0" animBg="true"/>
      <p:bldP spid="30" grpId="0" animBg="true"/>
      <p:bldP spid="38" grpId="0" animBg="true"/>
      <p:bldP spid="40" grpId="0"/>
      <p:bldP spid="41" grpId="0" animBg="true"/>
      <p:bldP spid="42" grpId="0" animBg="true"/>
      <p:bldP spid="47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單箭頭接點 59"/>
          <p:cNvCxnSpPr/>
          <p:nvPr/>
        </p:nvCxnSpPr>
        <p:spPr>
          <a:xfrm>
            <a:off x="3979614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Cascading logistic regression models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6571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995443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51" y="2914073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270024" y="3054584"/>
            <a:ext cx="520319" cy="520319"/>
            <a:chOff x="3342651" y="3507082"/>
            <a:chExt cx="520319" cy="520319"/>
          </a:xfrm>
        </p:grpSpPr>
        <p:sp>
          <p:nvSpPr>
            <p:cNvPr id="10" name="矩形 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0" name="方程式" r:id="rId1" imgW="3352800" imgH="3352800" progId="Equation.3">
                    <p:embed/>
                  </p:oleObj>
                </mc:Choice>
                <mc:Fallback>
                  <p:oleObj name="方程式" r:id="rId1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true"/>
          </p:cNvGraphicFramePr>
          <p:nvPr/>
        </p:nvGraphicFramePr>
        <p:xfrm>
          <a:off x="2899728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1" name="方程式" r:id="rId3" imgW="3657600" imgH="5181600" progId="Equation.3">
                  <p:embed/>
                </p:oleObj>
              </mc:Choice>
              <mc:Fallback>
                <p:oleObj name="方程式" r:id="rId3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8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true">
            <a:off x="2802038" y="3322243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1"/>
          </p:cNvCxnSpPr>
          <p:nvPr/>
        </p:nvCxnSpPr>
        <p:spPr>
          <a:xfrm flipV="true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0" idx="1"/>
          </p:cNvCxnSpPr>
          <p:nvPr/>
        </p:nvCxnSpPr>
        <p:spPr>
          <a:xfrm flipV="true">
            <a:off x="1039885" y="3314744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485170" y="4601371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334746" y="4737037"/>
            <a:ext cx="520319" cy="520319"/>
            <a:chOff x="3342651" y="3507082"/>
            <a:chExt cx="520319" cy="520319"/>
          </a:xfrm>
        </p:grpSpPr>
        <p:sp>
          <p:nvSpPr>
            <p:cNvPr id="18" name="矩形 1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2" name="方程式" r:id="rId5" imgW="3352800" imgH="3352800" progId="Equation.3">
                    <p:embed/>
                  </p:oleObj>
                </mc:Choice>
                <mc:Fallback>
                  <p:oleObj name="方程式" r:id="rId5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2"/>
          <p:cNvGraphicFramePr>
            <a:graphicFrameLocks noChangeAspect="true"/>
          </p:cNvGraphicFramePr>
          <p:nvPr/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3" name="方程式" r:id="rId6" imgW="3962400" imgH="5181600" progId="Equation.3">
                  <p:embed/>
                </p:oleObj>
              </mc:Choice>
              <mc:Fallback>
                <p:oleObj name="方程式" r:id="rId6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true">
            <a:off x="2866821" y="5020532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5" idx="3"/>
            <a:endCxn id="18" idx="1"/>
          </p:cNvCxnSpPr>
          <p:nvPr/>
        </p:nvCxnSpPr>
        <p:spPr>
          <a:xfrm flipV="true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1"/>
          </p:cNvCxnSpPr>
          <p:nvPr/>
        </p:nvCxnSpPr>
        <p:spPr>
          <a:xfrm>
            <a:off x="1039885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true"/>
          </p:cNvGraphicFramePr>
          <p:nvPr/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4" name="方程式" r:id="rId8" imgW="3657600" imgH="5181600" progId="Equation.3">
                  <p:embed/>
                </p:oleObj>
              </mc:Choice>
              <mc:Fallback>
                <p:oleObj name="方程式" r:id="rId8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true"/>
          </p:cNvGraphicFramePr>
          <p:nvPr/>
        </p:nvGraphicFramePr>
        <p:xfrm>
          <a:off x="624762" y="4723587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5" name="方程式" r:id="rId10" imgW="3962400" imgH="5181600" progId="Equation.3">
                  <p:embed/>
                </p:oleObj>
              </mc:Choice>
              <mc:Fallback>
                <p:oleObj name="方程式" r:id="rId10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7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橢圓 25"/>
          <p:cNvSpPr/>
          <p:nvPr/>
        </p:nvSpPr>
        <p:spPr>
          <a:xfrm>
            <a:off x="7051587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7" name="Object 12"/>
          <p:cNvGraphicFramePr>
            <a:graphicFrameLocks noChangeAspect="true"/>
          </p:cNvGraphicFramePr>
          <p:nvPr/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6" name="方程式" r:id="rId12" imgW="3352800" imgH="3962400" progId="Equation.3">
                  <p:embed/>
                </p:oleObj>
              </mc:Choice>
              <mc:Fallback>
                <p:oleObj name="方程式" r:id="rId12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5917659" y="3860197"/>
            <a:ext cx="520319" cy="520320"/>
            <a:chOff x="3342651" y="3507082"/>
            <a:chExt cx="520319" cy="520319"/>
          </a:xfrm>
        </p:grpSpPr>
        <p:sp>
          <p:nvSpPr>
            <p:cNvPr id="29" name="矩形 2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0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7" name="方程式" r:id="rId14" imgW="3352800" imgH="3352800" progId="Equation.3">
                    <p:embed/>
                  </p:oleObj>
                </mc:Choice>
                <mc:Fallback>
                  <p:oleObj name="方程式" r:id="rId14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2"/>
          <p:cNvGraphicFramePr>
            <a:graphicFrameLocks noChangeAspect="true"/>
          </p:cNvGraphicFramePr>
          <p:nvPr/>
        </p:nvGraphicFramePr>
        <p:xfrm>
          <a:off x="6582634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8" name="方程式" r:id="rId15" imgW="3048000" imgH="3048000" progId="Equation.3">
                  <p:embed/>
                </p:oleObj>
              </mc:Choice>
              <mc:Fallback>
                <p:oleObj name="方程式" r:id="rId15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4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true">
            <a:off x="6449673" y="4127859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4" idx="3"/>
            <a:endCxn id="29" idx="1"/>
          </p:cNvCxnSpPr>
          <p:nvPr/>
        </p:nvCxnSpPr>
        <p:spPr>
          <a:xfrm>
            <a:off x="5233797" y="3311924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>
            <a:stCxn id="55" idx="3"/>
            <a:endCxn id="29" idx="1"/>
          </p:cNvCxnSpPr>
          <p:nvPr/>
        </p:nvCxnSpPr>
        <p:spPr>
          <a:xfrm flipV="true">
            <a:off x="5218338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true"/>
          <p:nvPr/>
        </p:nvSpPr>
        <p:spPr>
          <a:xfrm>
            <a:off x="6555291" y="6446703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(ignore bias in this figure)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true"/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4" name="文字方塊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blipFill rotWithShape="true">
                <a:blip r:embed="rId17"/>
                <a:stretch>
                  <a:fillRect l="-49" t="-51" r="26" b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true"/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blipFill rotWithShape="true">
                <a:blip r:embed="rId18"/>
                <a:stretch>
                  <a:fillRect l="-5" t="-51" r="109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226620" y="2766957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416903" y="2766957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true"/>
          <p:nvPr/>
        </p:nvSpPr>
        <p:spPr>
          <a:xfrm>
            <a:off x="1121513" y="5574729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true"/>
          <p:nvPr/>
        </p:nvSpPr>
        <p:spPr>
          <a:xfrm>
            <a:off x="4986523" y="5570866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標題 1"/>
          <p:cNvSpPr>
            <a:spLocks noGrp="true"/>
          </p:cNvSpPr>
          <p:nvPr/>
        </p:nvSpPr>
        <p:spPr>
          <a:xfrm>
            <a:off x="194310" y="6036310"/>
            <a:ext cx="2075180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多个逻辑回归实际上就是在做特征转换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16" grpId="0" animBg="true"/>
      <p:bldP spid="26" grpId="0" animBg="true"/>
      <p:bldP spid="38" grpId="0" animBg="true"/>
      <p:bldP spid="39" grpId="0" animBg="true"/>
      <p:bldP spid="49" grpId="0" animBg="true"/>
      <p:bldP spid="54" grpId="0" animBg="true"/>
      <p:bldP spid="55" grpId="0" animBg="true"/>
      <p:bldP spid="64" grpId="0" animBg="true"/>
      <p:bldP spid="65" grpId="0" animBg="true"/>
      <p:bldP spid="66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520928" y="3382819"/>
            <a:ext cx="4133969" cy="3100476"/>
          </a:xfrm>
          <a:prstGeom prst="rect">
            <a:avLst/>
          </a:prstGeom>
        </p:spPr>
      </p:pic>
      <p:sp>
        <p:nvSpPr>
          <p:cNvPr id="32" name="文字方塊 31"/>
          <p:cNvSpPr txBox="true"/>
          <p:nvPr/>
        </p:nvSpPr>
        <p:spPr>
          <a:xfrm>
            <a:off x="5074203" y="5430263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0.27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00B050"/>
                </a:solidFill>
              </a:rPr>
              <a:t>0.27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33" name="文字方塊 32"/>
          <p:cNvSpPr txBox="true"/>
          <p:nvPr/>
        </p:nvSpPr>
        <p:spPr>
          <a:xfrm>
            <a:off x="5439169" y="3986697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0.73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00B050"/>
                </a:solidFill>
              </a:rPr>
              <a:t>0.05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34" name="文字方塊 33"/>
          <p:cNvSpPr txBox="true"/>
          <p:nvPr/>
        </p:nvSpPr>
        <p:spPr>
          <a:xfrm>
            <a:off x="7223902" y="5468563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0.05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00B050"/>
                </a:solidFill>
              </a:rPr>
              <a:t>0.73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cxnSp>
        <p:nvCxnSpPr>
          <p:cNvPr id="35" name="直線接點 34"/>
          <p:cNvCxnSpPr/>
          <p:nvPr/>
        </p:nvCxnSpPr>
        <p:spPr>
          <a:xfrm flipH="true" flipV="true">
            <a:off x="4917233" y="4189075"/>
            <a:ext cx="2518620" cy="21292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true"/>
              <p:nvPr/>
            </p:nvSpPr>
            <p:spPr>
              <a:xfrm>
                <a:off x="5909471" y="6210645"/>
                <a:ext cx="150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8" name="文字方塊 5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09471" y="6210645"/>
                <a:ext cx="1509530" cy="461665"/>
              </a:xfrm>
              <a:prstGeom prst="rect">
                <a:avLst/>
              </a:prstGeom>
              <a:blipFill rotWithShape="true">
                <a:blip r:embed="rId2"/>
                <a:stretch>
                  <a:fillRect l="-11" t="-75" r="20" b="-4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true"/>
              <p:nvPr/>
            </p:nvSpPr>
            <p:spPr>
              <a:xfrm>
                <a:off x="4402070" y="4626736"/>
                <a:ext cx="64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文字方塊 5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02070" y="4626736"/>
                <a:ext cx="645368" cy="461665"/>
              </a:xfrm>
              <a:prstGeom prst="rect">
                <a:avLst/>
              </a:prstGeom>
              <a:blipFill rotWithShape="true">
                <a:blip r:embed="rId3"/>
                <a:stretch>
                  <a:fillRect l="-39" t="-27" r="71" b="-4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/>
          <p:cNvGrpSpPr/>
          <p:nvPr/>
        </p:nvGrpSpPr>
        <p:grpSpPr>
          <a:xfrm>
            <a:off x="0" y="3250501"/>
            <a:ext cx="4606584" cy="3540861"/>
            <a:chOff x="4836970" y="3282548"/>
            <a:chExt cx="4606584" cy="3540861"/>
          </a:xfrm>
        </p:grpSpPr>
        <p:pic>
          <p:nvPicPr>
            <p:cNvPr id="50" name="圖片 4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4836970" y="3282548"/>
              <a:ext cx="4606584" cy="3454938"/>
            </a:xfrm>
            <a:prstGeom prst="rect">
              <a:avLst/>
            </a:prstGeom>
          </p:spPr>
        </p:pic>
        <p:graphicFrame>
          <p:nvGraphicFramePr>
            <p:cNvPr id="62" name="Object 12"/>
            <p:cNvGraphicFramePr>
              <a:graphicFrameLocks noChangeAspect="true"/>
            </p:cNvGraphicFramePr>
            <p:nvPr/>
          </p:nvGraphicFramePr>
          <p:xfrm>
            <a:off x="7033355" y="6226509"/>
            <a:ext cx="4238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1" name="方程式" r:id="rId5" imgW="3657600" imgH="5181600" progId="Equation.3">
                    <p:embed/>
                  </p:oleObj>
                </mc:Choice>
                <mc:Fallback>
                  <p:oleObj name="方程式" r:id="rId5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355" y="6226509"/>
                          <a:ext cx="423862" cy="596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2"/>
            <p:cNvGraphicFramePr>
              <a:graphicFrameLocks noChangeAspect="true"/>
            </p:cNvGraphicFramePr>
            <p:nvPr/>
          </p:nvGraphicFramePr>
          <p:xfrm>
            <a:off x="4982592" y="4603562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2" name="方程式" r:id="rId7" imgW="3962400" imgH="5181600" progId="Equation.3">
                    <p:embed/>
                  </p:oleObj>
                </mc:Choice>
                <mc:Fallback>
                  <p:oleObj name="方程式" r:id="rId7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92" y="4603562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字方塊 63"/>
                <p:cNvSpPr txBox="true"/>
                <p:nvPr/>
              </p:nvSpPr>
              <p:spPr>
                <a:xfrm>
                  <a:off x="7547993" y="3859277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4" name="文字方塊 63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547993" y="3859277"/>
                  <a:ext cx="1195649" cy="461665"/>
                </a:xfrm>
                <a:prstGeom prst="rect">
                  <a:avLst/>
                </a:prstGeom>
                <a:blipFill rotWithShape="true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字方塊 64"/>
                <p:cNvSpPr txBox="true"/>
                <p:nvPr/>
              </p:nvSpPr>
              <p:spPr>
                <a:xfrm>
                  <a:off x="7547993" y="5697416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=0.73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5" name="文字方塊 64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547993" y="5697416"/>
                  <a:ext cx="1195649" cy="461665"/>
                </a:xfrm>
                <a:prstGeom prst="rect">
                  <a:avLst/>
                </a:prstGeom>
                <a:blipFill rotWithShape="true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/>
                <p:cNvSpPr txBox="true"/>
                <p:nvPr/>
              </p:nvSpPr>
              <p:spPr>
                <a:xfrm>
                  <a:off x="5614226" y="5638505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6" name="文字方塊 65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14226" y="5638505"/>
                  <a:ext cx="1195649" cy="461665"/>
                </a:xfrm>
                <a:prstGeom prst="rect">
                  <a:avLst/>
                </a:prstGeom>
                <a:blipFill rotWithShape="true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/>
                <p:cNvSpPr txBox="true"/>
                <p:nvPr/>
              </p:nvSpPr>
              <p:spPr>
                <a:xfrm>
                  <a:off x="5605044" y="3873021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=0.05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7" name="文字方塊 6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05044" y="3873021"/>
                  <a:ext cx="1195649" cy="461665"/>
                </a:xfrm>
                <a:prstGeom prst="rect">
                  <a:avLst/>
                </a:prstGeom>
                <a:blipFill rotWithShape="true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群組 67"/>
          <p:cNvGrpSpPr/>
          <p:nvPr/>
        </p:nvGrpSpPr>
        <p:grpSpPr>
          <a:xfrm>
            <a:off x="46264" y="0"/>
            <a:ext cx="4514061" cy="3481626"/>
            <a:chOff x="4883232" y="32049"/>
            <a:chExt cx="4514061" cy="3481626"/>
          </a:xfrm>
        </p:grpSpPr>
        <p:grpSp>
          <p:nvGrpSpPr>
            <p:cNvPr id="69" name="群組 68"/>
            <p:cNvGrpSpPr/>
            <p:nvPr/>
          </p:nvGrpSpPr>
          <p:grpSpPr>
            <a:xfrm>
              <a:off x="4883232" y="32049"/>
              <a:ext cx="4514061" cy="3385546"/>
              <a:chOff x="4602359" y="200663"/>
              <a:chExt cx="4514061" cy="3385546"/>
            </a:xfrm>
          </p:grpSpPr>
          <p:pic>
            <p:nvPicPr>
              <p:cNvPr id="75" name="圖片 74"/>
              <p:cNvPicPr>
                <a:picLocks noChangeAspect="true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false"/>
                  </a:ext>
                </a:extLst>
              </a:blip>
              <a:stretch>
                <a:fillRect/>
              </a:stretch>
            </p:blipFill>
            <p:spPr>
              <a:xfrm>
                <a:off x="4602359" y="200663"/>
                <a:ext cx="4514061" cy="338554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文字方塊 75"/>
                  <p:cNvSpPr txBox="true"/>
                  <p:nvPr/>
                </p:nvSpPr>
                <p:spPr>
                  <a:xfrm>
                    <a:off x="5361591" y="2525456"/>
                    <a:ext cx="119564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TW" sz="2400" b="1" dirty="0">
                        <a:solidFill>
                          <a:srgbClr val="0000FF"/>
                        </a:solidFill>
                      </a:rPr>
                      <a:t>=0.27</a:t>
                    </a:r>
                    <a:endParaRPr lang="zh-TW" altLang="en-US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文字方塊 75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5361591" y="2525456"/>
                    <a:ext cx="1195649" cy="461665"/>
                  </a:xfrm>
                  <a:prstGeom prst="rect">
                    <a:avLst/>
                  </a:prstGeom>
                  <a:blipFill rotWithShape="true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aphicFrame>
          <p:nvGraphicFramePr>
            <p:cNvPr id="70" name="Object 12"/>
            <p:cNvGraphicFramePr>
              <a:graphicFrameLocks noChangeAspect="true"/>
            </p:cNvGraphicFramePr>
            <p:nvPr/>
          </p:nvGraphicFramePr>
          <p:xfrm>
            <a:off x="7033355" y="2916775"/>
            <a:ext cx="4238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3" name="方程式" r:id="rId14" imgW="3962400" imgH="5181600" progId="Equation.3">
                    <p:embed/>
                  </p:oleObj>
                </mc:Choice>
                <mc:Fallback>
                  <p:oleObj name="方程式" r:id="rId1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355" y="2916775"/>
                          <a:ext cx="423862" cy="596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2"/>
            <p:cNvGraphicFramePr>
              <a:graphicFrameLocks noChangeAspect="true"/>
            </p:cNvGraphicFramePr>
            <p:nvPr/>
          </p:nvGraphicFramePr>
          <p:xfrm>
            <a:off x="4982592" y="1310761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4" name="方程式" r:id="rId15" imgW="3962400" imgH="5181600" progId="Equation.3">
                    <p:embed/>
                  </p:oleObj>
                </mc:Choice>
                <mc:Fallback>
                  <p:oleObj name="方程式" r:id="rId15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92" y="1310761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字方塊 71"/>
                <p:cNvSpPr txBox="true"/>
                <p:nvPr/>
              </p:nvSpPr>
              <p:spPr>
                <a:xfrm>
                  <a:off x="7457217" y="599973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2" name="文字方塊 7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457217" y="599973"/>
                  <a:ext cx="1195649" cy="461665"/>
                </a:xfrm>
                <a:prstGeom prst="rect">
                  <a:avLst/>
                </a:prstGeom>
                <a:blipFill rotWithShape="true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72"/>
                <p:cNvSpPr txBox="true"/>
                <p:nvPr/>
              </p:nvSpPr>
              <p:spPr>
                <a:xfrm>
                  <a:off x="7457217" y="2383270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=0.05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3" name="文字方塊 72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457217" y="2383270"/>
                  <a:ext cx="1195649" cy="461665"/>
                </a:xfrm>
                <a:prstGeom prst="rect">
                  <a:avLst/>
                </a:prstGeom>
                <a:blipFill rotWithShape="true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字方塊 73"/>
                <p:cNvSpPr txBox="true"/>
                <p:nvPr/>
              </p:nvSpPr>
              <p:spPr>
                <a:xfrm>
                  <a:off x="5642464" y="599973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=0.73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4" name="文字方塊 73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42464" y="599973"/>
                  <a:ext cx="1195649" cy="461665"/>
                </a:xfrm>
                <a:prstGeom prst="rect">
                  <a:avLst/>
                </a:prstGeom>
                <a:blipFill rotWithShape="true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線單箭頭接點 13"/>
          <p:cNvCxnSpPr/>
          <p:nvPr/>
        </p:nvCxnSpPr>
        <p:spPr>
          <a:xfrm>
            <a:off x="7652117" y="1883492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橢圓 15"/>
          <p:cNvSpPr/>
          <p:nvPr/>
        </p:nvSpPr>
        <p:spPr>
          <a:xfrm>
            <a:off x="7087133" y="1475321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178" name="Object 12"/>
          <p:cNvGraphicFramePr>
            <a:graphicFrameLocks noChangeAspect="true"/>
          </p:cNvGraphicFramePr>
          <p:nvPr/>
        </p:nvGraphicFramePr>
        <p:xfrm>
          <a:off x="8293100" y="1654175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方程式" r:id="rId18" imgW="3352800" imgH="3962400" progId="Equation.3">
                  <p:embed/>
                </p:oleObj>
              </mc:Choice>
              <mc:Fallback>
                <p:oleObj name="方程式" r:id="rId18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1654175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" name="群組 17"/>
          <p:cNvGrpSpPr/>
          <p:nvPr/>
        </p:nvGrpSpPr>
        <p:grpSpPr>
          <a:xfrm>
            <a:off x="5953205" y="1615832"/>
            <a:ext cx="520319" cy="520320"/>
            <a:chOff x="3342651" y="3507082"/>
            <a:chExt cx="520319" cy="520319"/>
          </a:xfrm>
        </p:grpSpPr>
        <p:sp>
          <p:nvSpPr>
            <p:cNvPr id="181" name="矩形 18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2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6" name="方程式" r:id="rId20" imgW="3352800" imgH="3352800" progId="Equation.3">
                    <p:embed/>
                  </p:oleObj>
                </mc:Choice>
                <mc:Fallback>
                  <p:oleObj name="方程式" r:id="rId20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" name="Object 12"/>
          <p:cNvGraphicFramePr>
            <a:graphicFrameLocks noChangeAspect="true"/>
          </p:cNvGraphicFramePr>
          <p:nvPr/>
        </p:nvGraphicFramePr>
        <p:xfrm>
          <a:off x="6618180" y="1440413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方程式" r:id="rId22" imgW="3048000" imgH="3048000" progId="Equation.3">
                  <p:embed/>
                </p:oleObj>
              </mc:Choice>
              <mc:Fallback>
                <p:oleObj name="方程式" r:id="rId22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180" y="1440413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6" name="直線單箭頭接點 21"/>
          <p:cNvCxnSpPr/>
          <p:nvPr/>
        </p:nvCxnSpPr>
        <p:spPr>
          <a:xfrm flipV="true">
            <a:off x="6485219" y="1883494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Object 12"/>
          <p:cNvGraphicFramePr>
            <a:graphicFrameLocks noChangeAspect="true"/>
          </p:cNvGraphicFramePr>
          <p:nvPr/>
        </p:nvGraphicFramePr>
        <p:xfrm>
          <a:off x="5269360" y="719060"/>
          <a:ext cx="4937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方程式" r:id="rId24" imgW="4267200" imgH="5181600" progId="Equation.3">
                  <p:embed/>
                </p:oleObj>
              </mc:Choice>
              <mc:Fallback>
                <p:oleObj name="方程式" r:id="rId24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360" y="719060"/>
                        <a:ext cx="493712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2"/>
          <p:cNvGraphicFramePr>
            <a:graphicFrameLocks noChangeAspect="true"/>
          </p:cNvGraphicFramePr>
          <p:nvPr/>
        </p:nvGraphicFramePr>
        <p:xfrm>
          <a:off x="5228654" y="1664427"/>
          <a:ext cx="5286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方程式" r:id="rId26" imgW="4572000" imgH="5181600" progId="Equation.3">
                  <p:embed/>
                </p:oleObj>
              </mc:Choice>
              <mc:Fallback>
                <p:oleObj name="方程式" r:id="rId26" imgW="45720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654" y="1664427"/>
                        <a:ext cx="52863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1" name="直線單箭頭接點 25"/>
          <p:cNvCxnSpPr>
            <a:endCxn id="181" idx="1"/>
          </p:cNvCxnSpPr>
          <p:nvPr/>
        </p:nvCxnSpPr>
        <p:spPr>
          <a:xfrm>
            <a:off x="5079232" y="888327"/>
            <a:ext cx="873973" cy="987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26"/>
          <p:cNvCxnSpPr>
            <a:endCxn id="181" idx="1"/>
          </p:cNvCxnSpPr>
          <p:nvPr/>
        </p:nvCxnSpPr>
        <p:spPr>
          <a:xfrm flipV="true">
            <a:off x="5079232" y="1875992"/>
            <a:ext cx="873973" cy="941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字方塊 59"/>
              <p:cNvSpPr txBox="true"/>
              <p:nvPr/>
            </p:nvSpPr>
            <p:spPr>
              <a:xfrm>
                <a:off x="4171791" y="643165"/>
                <a:ext cx="150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3" name="文字方塊 5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171791" y="643165"/>
                <a:ext cx="1509530" cy="461665"/>
              </a:xfrm>
              <a:prstGeom prst="rect">
                <a:avLst/>
              </a:prstGeom>
              <a:blipFill rotWithShape="true">
                <a:blip r:embed="rId2"/>
                <a:stretch>
                  <a:fillRect l="-32" t="-118" r="40" b="-4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字方塊 60"/>
              <p:cNvSpPr txBox="true"/>
              <p:nvPr/>
            </p:nvSpPr>
            <p:spPr>
              <a:xfrm>
                <a:off x="4603872" y="2606130"/>
                <a:ext cx="64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4" name="文字方塊 6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03872" y="2606130"/>
                <a:ext cx="645368" cy="461665"/>
              </a:xfrm>
              <a:prstGeom prst="rect">
                <a:avLst/>
              </a:prstGeom>
              <a:blipFill rotWithShape="true">
                <a:blip r:embed="rId3"/>
                <a:stretch>
                  <a:fillRect l="-19" t="-19" r="51" b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手繪多邊形 82"/>
          <p:cNvSpPr/>
          <p:nvPr/>
        </p:nvSpPr>
        <p:spPr>
          <a:xfrm>
            <a:off x="7151712" y="1668832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6" name="Object 12"/>
          <p:cNvGraphicFramePr>
            <a:graphicFrameLocks noChangeAspect="true"/>
          </p:cNvGraphicFramePr>
          <p:nvPr/>
        </p:nvGraphicFramePr>
        <p:xfrm>
          <a:off x="6041261" y="2602097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方程式" r:id="rId28" imgW="3048000" imgH="4267200" progId="Equation.3">
                  <p:embed/>
                </p:oleObj>
              </mc:Choice>
              <mc:Fallback>
                <p:oleObj name="方程式" r:id="rId28" imgW="3048000" imgH="42672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261" y="2602097"/>
                        <a:ext cx="352425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" name="直線單箭頭接點 41"/>
          <p:cNvCxnSpPr/>
          <p:nvPr/>
        </p:nvCxnSpPr>
        <p:spPr>
          <a:xfrm flipH="true" flipV="true">
            <a:off x="6220179" y="2156885"/>
            <a:ext cx="0" cy="469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58" grpId="0"/>
      <p:bldP spid="59" grpId="0"/>
      <p:bldP spid="177" grpId="0" bldLvl="0" animBg="true"/>
      <p:bldP spid="193" grpId="0"/>
      <p:bldP spid="194" grpId="0"/>
      <p:bldP spid="195" grpId="0" bldLvl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ttp://bio1152.nicerweb.com/Locked/media/ch48/48_05NeuronStructure.jpg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864014" y="187152"/>
            <a:ext cx="3171317" cy="2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群組 46"/>
          <p:cNvGrpSpPr/>
          <p:nvPr/>
        </p:nvGrpSpPr>
        <p:grpSpPr>
          <a:xfrm>
            <a:off x="6401428" y="261180"/>
            <a:ext cx="2576201" cy="1363544"/>
            <a:chOff x="3202412" y="1600580"/>
            <a:chExt cx="3275013" cy="1486948"/>
          </a:xfrm>
        </p:grpSpPr>
        <p:pic>
          <p:nvPicPr>
            <p:cNvPr id="48" name="Picture 4" descr="http://cdn.zmescience.com/wp-content/uploads/2011/07/neural_network.jpg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 48"/>
            <p:cNvSpPr/>
            <p:nvPr/>
          </p:nvSpPr>
          <p:spPr>
            <a:xfrm>
              <a:off x="3202412" y="2732294"/>
              <a:ext cx="3275013" cy="335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Deep Learning!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79614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6571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995443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51" y="2914073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270024" y="3054584"/>
            <a:ext cx="520319" cy="520319"/>
            <a:chOff x="3342651" y="3507082"/>
            <a:chExt cx="520319" cy="520319"/>
          </a:xfrm>
        </p:grpSpPr>
        <p:sp>
          <p:nvSpPr>
            <p:cNvPr id="9" name="矩形 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方程式" r:id="rId3" imgW="3352800" imgH="3352800" progId="Equation.3">
                    <p:embed/>
                  </p:oleObj>
                </mc:Choice>
                <mc:Fallback>
                  <p:oleObj name="方程式" r:id="rId3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2"/>
          <p:cNvGraphicFramePr>
            <a:graphicFrameLocks noChangeAspect="true"/>
          </p:cNvGraphicFramePr>
          <p:nvPr/>
        </p:nvGraphicFramePr>
        <p:xfrm>
          <a:off x="2899728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方程式" r:id="rId5" imgW="3657600" imgH="5181600" progId="Equation.3">
                  <p:embed/>
                </p:oleObj>
              </mc:Choice>
              <mc:Fallback>
                <p:oleObj name="方程式" r:id="rId5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8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true">
            <a:off x="2802038" y="3322243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 flipV="true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1"/>
          </p:cNvCxnSpPr>
          <p:nvPr/>
        </p:nvCxnSpPr>
        <p:spPr>
          <a:xfrm flipV="true">
            <a:off x="1039885" y="3314744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85170" y="4601371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34746" y="4737037"/>
            <a:ext cx="520319" cy="520319"/>
            <a:chOff x="3342651" y="3507082"/>
            <a:chExt cx="520319" cy="520319"/>
          </a:xfrm>
        </p:grpSpPr>
        <p:sp>
          <p:nvSpPr>
            <p:cNvPr id="17" name="矩形 1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7" name="方程式" r:id="rId7" imgW="3352800" imgH="3352800" progId="Equation.3">
                    <p:embed/>
                  </p:oleObj>
                </mc:Choice>
                <mc:Fallback>
                  <p:oleObj name="方程式" r:id="rId7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/>
          <p:cNvGraphicFramePr>
            <a:graphicFrameLocks noChangeAspect="true"/>
          </p:cNvGraphicFramePr>
          <p:nvPr/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方程式" r:id="rId8" imgW="3962400" imgH="5181600" progId="Equation.3">
                  <p:embed/>
                </p:oleObj>
              </mc:Choice>
              <mc:Fallback>
                <p:oleObj name="方程式" r:id="rId8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/>
          <p:cNvCxnSpPr/>
          <p:nvPr/>
        </p:nvCxnSpPr>
        <p:spPr>
          <a:xfrm flipV="true">
            <a:off x="2866821" y="5020532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4" idx="3"/>
            <a:endCxn id="17" idx="1"/>
          </p:cNvCxnSpPr>
          <p:nvPr/>
        </p:nvCxnSpPr>
        <p:spPr>
          <a:xfrm flipV="true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1039885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2"/>
          <p:cNvGraphicFramePr>
            <a:graphicFrameLocks noChangeAspect="true"/>
          </p:cNvGraphicFramePr>
          <p:nvPr/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方程式" r:id="rId10" imgW="3657600" imgH="5181600" progId="Equation.3">
                  <p:embed/>
                </p:oleObj>
              </mc:Choice>
              <mc:Fallback>
                <p:oleObj name="方程式" r:id="rId10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true"/>
          </p:cNvGraphicFramePr>
          <p:nvPr/>
        </p:nvGraphicFramePr>
        <p:xfrm>
          <a:off x="624762" y="4723587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方程式" r:id="rId12" imgW="3962400" imgH="5181600" progId="Equation.3">
                  <p:embed/>
                </p:oleObj>
              </mc:Choice>
              <mc:Fallback>
                <p:oleObj name="方程式" r:id="rId12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7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橢圓 24"/>
          <p:cNvSpPr/>
          <p:nvPr/>
        </p:nvSpPr>
        <p:spPr>
          <a:xfrm>
            <a:off x="7051587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6" name="Object 12"/>
          <p:cNvGraphicFramePr>
            <a:graphicFrameLocks noChangeAspect="true"/>
          </p:cNvGraphicFramePr>
          <p:nvPr/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方程式" r:id="rId14" imgW="3352800" imgH="3962400" progId="Equation.3">
                  <p:embed/>
                </p:oleObj>
              </mc:Choice>
              <mc:Fallback>
                <p:oleObj name="方程式" r:id="rId14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5917659" y="3860197"/>
            <a:ext cx="520319" cy="520320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true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方程式" r:id="rId16" imgW="3352800" imgH="3352800" progId="Equation.3">
                    <p:embed/>
                  </p:oleObj>
                </mc:Choice>
                <mc:Fallback>
                  <p:oleObj name="方程式" r:id="rId16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2"/>
          <p:cNvGraphicFramePr>
            <a:graphicFrameLocks noChangeAspect="true"/>
          </p:cNvGraphicFramePr>
          <p:nvPr/>
        </p:nvGraphicFramePr>
        <p:xfrm>
          <a:off x="6582634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方程式" r:id="rId17" imgW="3048000" imgH="3048000" progId="Equation.3">
                  <p:embed/>
                </p:oleObj>
              </mc:Choice>
              <mc:Fallback>
                <p:oleObj name="方程式" r:id="rId17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4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true">
            <a:off x="6449673" y="4127859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7" idx="3"/>
            <a:endCxn id="28" idx="1"/>
          </p:cNvCxnSpPr>
          <p:nvPr/>
        </p:nvCxnSpPr>
        <p:spPr>
          <a:xfrm>
            <a:off x="5233797" y="3311924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8" idx="3"/>
            <a:endCxn id="28" idx="1"/>
          </p:cNvCxnSpPr>
          <p:nvPr/>
        </p:nvCxnSpPr>
        <p:spPr>
          <a:xfrm flipV="true">
            <a:off x="5218338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true"/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7" name="文字方塊 3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blipFill rotWithShape="true">
                <a:blip r:embed="rId19"/>
                <a:stretch>
                  <a:fillRect l="-49" t="-51" r="26" b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true"/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文字方塊 3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blipFill rotWithShape="true">
                <a:blip r:embed="rId20"/>
                <a:stretch>
                  <a:fillRect l="-5" t="-51" r="109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226620" y="2766957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416903" y="2766957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true"/>
          <p:nvPr/>
        </p:nvSpPr>
        <p:spPr>
          <a:xfrm>
            <a:off x="1121513" y="5574729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true"/>
          <p:nvPr/>
        </p:nvSpPr>
        <p:spPr>
          <a:xfrm>
            <a:off x="4986523" y="5570866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true"/>
          <p:nvPr/>
        </p:nvSpPr>
        <p:spPr>
          <a:xfrm>
            <a:off x="6029512" y="2940801"/>
            <a:ext cx="161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322003" y="6048519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p:cxnSp>
        <p:nvCxnSpPr>
          <p:cNvPr id="51" name="直線單箭頭接點 50"/>
          <p:cNvCxnSpPr/>
          <p:nvPr/>
        </p:nvCxnSpPr>
        <p:spPr>
          <a:xfrm flipH="true" flipV="true">
            <a:off x="6936102" y="3359890"/>
            <a:ext cx="437651" cy="59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true"/>
          <p:nvPr/>
        </p:nvSpPr>
        <p:spPr>
          <a:xfrm>
            <a:off x="464530" y="1608449"/>
            <a:ext cx="431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All the parameters of the logistic regressions are jointly learned.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神经网络可以看做是多个逻辑回归连接的结果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685800" y="229552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en-US" dirty="0"/>
              <a:t>Deep Learning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7" y="3813980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true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5" y="3786659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true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Fully Connect Feedforward Network</a:t>
            </a:r>
            <a:endParaRPr lang="en-US" altLang="zh-TW" sz="40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3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true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true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true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true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true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true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true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true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true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true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8" name="方程式" r:id="rId2" imgW="7620000" imgH="5181600" progId="Equation.3">
                      <p:embed/>
                    </p:oleObj>
                  </mc:Choice>
                  <mc:Fallback>
                    <p:oleObj name="方程式" r:id="rId2" imgW="76200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true" noChangeArrowheads="true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true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9" name="方程式" r:id="rId4" imgW="3048000" imgH="3048000" progId="Equation.3">
                      <p:embed/>
                    </p:oleObj>
                  </mc:Choice>
                  <mc:Fallback>
                    <p:oleObj name="方程式" r:id="rId4" imgW="3048000" imgH="3048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true" noChangeArrowheads="true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true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方程式" r:id="rId6" imgW="20726400" imgH="9448800" progId="Equation.3">
                    <p:embed/>
                  </p:oleObj>
                </mc:Choice>
                <mc:Fallback>
                  <p:oleObj name="方程式" r:id="rId6" imgW="20726400" imgH="94488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true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true"/>
          <p:nvPr/>
        </p:nvSpPr>
        <p:spPr>
          <a:xfrm>
            <a:off x="760961" y="197821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true"/>
          <p:nvPr/>
        </p:nvSpPr>
        <p:spPr>
          <a:xfrm>
            <a:off x="655179" y="3577641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true"/>
          <p:nvPr/>
        </p:nvSpPr>
        <p:spPr>
          <a:xfrm>
            <a:off x="1707829" y="169328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true"/>
          <p:nvPr/>
        </p:nvSpPr>
        <p:spPr>
          <a:xfrm>
            <a:off x="1874922" y="228159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true"/>
          <p:nvPr/>
        </p:nvSpPr>
        <p:spPr>
          <a:xfrm>
            <a:off x="1572626" y="379872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true"/>
          <p:nvPr/>
        </p:nvSpPr>
        <p:spPr>
          <a:xfrm>
            <a:off x="1724905" y="322841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3" y="2657651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true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true"/>
          <p:nvPr/>
        </p:nvSpPr>
        <p:spPr>
          <a:xfrm>
            <a:off x="2494000" y="2644733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8" y="4206990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true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true"/>
          <p:nvPr/>
        </p:nvSpPr>
        <p:spPr>
          <a:xfrm>
            <a:off x="2497286" y="420053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true"/>
          <p:nvPr/>
        </p:nvSpPr>
        <p:spPr>
          <a:xfrm>
            <a:off x="2410434" y="1640961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true"/>
          <p:nvPr/>
        </p:nvSpPr>
        <p:spPr>
          <a:xfrm>
            <a:off x="2296396" y="3244828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true"/>
          <p:nvPr/>
        </p:nvSpPr>
        <p:spPr>
          <a:xfrm>
            <a:off x="3109050" y="160202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true"/>
          <p:nvPr/>
        </p:nvSpPr>
        <p:spPr>
          <a:xfrm>
            <a:off x="3131369" y="320756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7" y="2262336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true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7" y="2257144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true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標題 1"/>
          <p:cNvSpPr>
            <a:spLocks noGrp="true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神经网络可以看做是激活函数为</a:t>
            </a:r>
            <a:r>
              <a:rPr lang="en-US" altLang="zh-CN" sz="1600" dirty="0"/>
              <a:t>sigmoid</a:t>
            </a:r>
            <a:r>
              <a:rPr lang="zh-CN" altLang="en-US" sz="1600" dirty="0"/>
              <a:t>的逻辑回归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bldLvl="0" animBg="true"/>
      <p:bldP spid="139" grpId="0" bldLvl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true"/>
          <p:nvPr/>
        </p:nvSpPr>
        <p:spPr>
          <a:xfrm>
            <a:off x="5908612" y="5377571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true"/>
          <p:nvPr/>
        </p:nvSpPr>
        <p:spPr>
          <a:xfrm>
            <a:off x="2955356" y="572515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4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true"/>
          <p:nvPr/>
        </p:nvSpPr>
        <p:spPr>
          <a:xfrm>
            <a:off x="1192190" y="5382550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Fully Connect Feedforward Network</a:t>
            </a:r>
            <a:endParaRPr lang="en-US" altLang="zh-TW" sz="4000" dirty="0"/>
          </a:p>
        </p:txBody>
      </p:sp>
      <p:sp>
        <p:nvSpPr>
          <p:cNvPr id="7" name="文字方塊 6"/>
          <p:cNvSpPr txBox="true"/>
          <p:nvPr/>
        </p:nvSpPr>
        <p:spPr>
          <a:xfrm>
            <a:off x="1065416" y="232380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en-US" altLang="zh-TW" sz="2400" dirty="0"/>
          </a:p>
        </p:txBody>
      </p:sp>
      <p:sp>
        <p:nvSpPr>
          <p:cNvPr id="8" name="文字方塊 7"/>
          <p:cNvSpPr txBox="true"/>
          <p:nvPr/>
        </p:nvSpPr>
        <p:spPr>
          <a:xfrm>
            <a:off x="7209458" y="232380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en-US" altLang="zh-TW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8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true"/>
          </p:cNvGraphicFramePr>
          <p:nvPr/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方程式" r:id="rId1" imgW="3657600" imgH="5181600" progId="Equation.3">
                  <p:embed/>
                </p:oleObj>
              </mc:Choice>
              <mc:Fallback>
                <p:oleObj name="方程式" r:id="rId1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true"/>
          </p:cNvGraphicFramePr>
          <p:nvPr/>
        </p:nvGraphicFramePr>
        <p:xfrm>
          <a:off x="1485105" y="344042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方程式" r:id="rId3" imgW="3962400" imgH="5181600" progId="Equation.3">
                  <p:embed/>
                </p:oleObj>
              </mc:Choice>
              <mc:Fallback>
                <p:oleObj name="方程式" r:id="rId3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5" y="344042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2323801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true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true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true"/>
          </p:cNvGraphicFramePr>
          <p:nvPr/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方程式" r:id="rId5" imgW="4572000" imgH="5486400" progId="Equation.3">
                  <p:embed/>
                </p:oleObj>
              </mc:Choice>
              <mc:Fallback>
                <p:oleObj name="方程式" r:id="rId5" imgW="4572000" imgH="54864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true"/>
          <p:nvPr/>
        </p:nvSpPr>
        <p:spPr>
          <a:xfrm rot="5400000">
            <a:off x="1346749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true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true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2323801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true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true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true"/>
          <p:nvPr/>
        </p:nvSpPr>
        <p:spPr>
          <a:xfrm>
            <a:off x="4671565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true"/>
          <p:nvPr/>
        </p:nvSpPr>
        <p:spPr>
          <a:xfrm>
            <a:off x="4678514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true"/>
          <p:nvPr/>
        </p:nvSpPr>
        <p:spPr>
          <a:xfrm>
            <a:off x="4707530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37984" y="3061277"/>
            <a:ext cx="753037" cy="2028469"/>
            <a:chOff x="3166542" y="2508205"/>
            <a:chExt cx="753037" cy="2028469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true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true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true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true">
            <a:off x="1813715" y="307602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10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true">
            <a:off x="1837530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2" y="369472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69472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true">
            <a:off x="1875687" y="307602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true">
            <a:off x="1849320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true"/>
          <p:nvPr/>
        </p:nvSpPr>
        <p:spPr>
          <a:xfrm rot="5400000">
            <a:off x="7473856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true"/>
          <p:nvPr/>
        </p:nvSpPr>
        <p:spPr>
          <a:xfrm>
            <a:off x="7542949" y="270769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true"/>
          <p:nvPr/>
        </p:nvSpPr>
        <p:spPr>
          <a:xfrm>
            <a:off x="7531666" y="35059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true"/>
          <p:nvPr/>
        </p:nvSpPr>
        <p:spPr>
          <a:xfrm>
            <a:off x="7531666" y="477215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6" y="3068886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true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true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true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true"/>
          <p:nvPr/>
        </p:nvSpPr>
        <p:spPr>
          <a:xfrm>
            <a:off x="5056193" y="1718916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true">
            <a:off x="4231064" y="218057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>
            <a:spLocks noGrp="true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神经网络的隐藏层本质上就是特征提取器</a:t>
            </a:r>
            <a:endParaRPr lang="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bldLvl="0" animBg="true"/>
      <p:bldP spid="59" grpId="0" bldLvl="0" animBg="true"/>
      <p:bldP spid="60" grpId="0"/>
      <p:bldP spid="7" grpId="0"/>
      <p:bldP spid="8" grpId="0"/>
      <p:bldP spid="14" grpId="0" bldLvl="0" animBg="true"/>
      <p:bldP spid="15" grpId="0" bldLvl="0" animBg="true"/>
      <p:bldP spid="22" grpId="0" bldLvl="0" animBg="true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bldLvl="0" animBg="tru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Output Layer as </a:t>
            </a:r>
            <a:r>
              <a:rPr lang="en-US" altLang="zh-TW" sz="3600" b="1" dirty="0"/>
              <a:t>Multi-Class Classifier</a:t>
            </a:r>
            <a:endParaRPr lang="en-US" altLang="zh-TW" sz="3600" b="1" dirty="0"/>
          </a:p>
        </p:txBody>
      </p:sp>
      <p:sp>
        <p:nvSpPr>
          <p:cNvPr id="55" name="矩形 54"/>
          <p:cNvSpPr/>
          <p:nvPr/>
        </p:nvSpPr>
        <p:spPr>
          <a:xfrm>
            <a:off x="1234937" y="267455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347211" y="3695330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456525" y="4941220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323325" y="2916527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303323" y="33922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09141" y="282191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418038" y="2646910"/>
            <a:ext cx="746342" cy="2675868"/>
            <a:chOff x="2504565" y="2224872"/>
            <a:chExt cx="746342" cy="2675868"/>
          </a:xfrm>
        </p:grpSpPr>
        <p:sp>
          <p:nvSpPr>
            <p:cNvPr id="67" name="矩形 66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true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1312848" y="479000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true"/>
          <p:nvPr/>
        </p:nvSpPr>
        <p:spPr>
          <a:xfrm rot="5400000">
            <a:off x="1188782" y="40749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960402" y="2638804"/>
            <a:ext cx="746342" cy="2683974"/>
            <a:chOff x="6046929" y="2216766"/>
            <a:chExt cx="746342" cy="2683974"/>
          </a:xfrm>
        </p:grpSpPr>
        <p:sp>
          <p:nvSpPr>
            <p:cNvPr id="84" name="矩形 83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true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90" name="文字方塊 89"/>
          <p:cNvSpPr txBox="true"/>
          <p:nvPr/>
        </p:nvSpPr>
        <p:spPr>
          <a:xfrm>
            <a:off x="3106470" y="2613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1" name="文字方塊 90"/>
          <p:cNvSpPr txBox="true"/>
          <p:nvPr/>
        </p:nvSpPr>
        <p:spPr>
          <a:xfrm>
            <a:off x="3113419" y="33748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2" name="文字方塊 91"/>
          <p:cNvSpPr txBox="true"/>
          <p:nvPr/>
        </p:nvSpPr>
        <p:spPr>
          <a:xfrm>
            <a:off x="3142435" y="45902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3819496" y="2630101"/>
            <a:ext cx="1409951" cy="2675868"/>
            <a:chOff x="3237982" y="2761595"/>
            <a:chExt cx="1409951" cy="2675868"/>
          </a:xfrm>
        </p:grpSpPr>
        <p:grpSp>
          <p:nvGrpSpPr>
            <p:cNvPr id="76" name="群組 75"/>
            <p:cNvGrpSpPr/>
            <p:nvPr/>
          </p:nvGrpSpPr>
          <p:grpSpPr>
            <a:xfrm>
              <a:off x="3901591" y="2761595"/>
              <a:ext cx="746342" cy="2675868"/>
              <a:chOff x="3830151" y="2208525"/>
              <a:chExt cx="746342" cy="2675868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/>
              <p:cNvSpPr txBox="true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3237982" y="3061275"/>
              <a:ext cx="753037" cy="2028469"/>
              <a:chOff x="3166542" y="2508205"/>
              <a:chExt cx="753037" cy="2028469"/>
            </a:xfrm>
          </p:grpSpPr>
          <p:cxnSp>
            <p:nvCxnSpPr>
              <p:cNvPr id="94" name="直線單箭頭接點 93"/>
              <p:cNvCxnSpPr>
                <a:stCxn id="69" idx="6"/>
                <a:endCxn id="79" idx="2"/>
              </p:cNvCxnSpPr>
              <p:nvPr/>
            </p:nvCxnSpPr>
            <p:spPr>
              <a:xfrm>
                <a:off x="3175833" y="25082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>
                <a:stCxn id="70" idx="6"/>
                <a:endCxn id="79" idx="2"/>
              </p:cNvCxnSpPr>
              <p:nvPr/>
            </p:nvCxnSpPr>
            <p:spPr>
              <a:xfrm flipV="true">
                <a:off x="3178175" y="2508205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/>
              <p:cNvCxnSpPr>
                <a:stCxn id="69" idx="6"/>
                <a:endCxn id="80" idx="2"/>
              </p:cNvCxnSpPr>
              <p:nvPr/>
            </p:nvCxnSpPr>
            <p:spPr>
              <a:xfrm>
                <a:off x="3175833" y="2508205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/>
              <p:cNvCxnSpPr>
                <a:stCxn id="69" idx="6"/>
                <a:endCxn id="81" idx="2"/>
              </p:cNvCxnSpPr>
              <p:nvPr/>
            </p:nvCxnSpPr>
            <p:spPr>
              <a:xfrm>
                <a:off x="3175833" y="2508205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>
                <a:stCxn id="70" idx="6"/>
                <a:endCxn id="81" idx="2"/>
              </p:cNvCxnSpPr>
              <p:nvPr/>
            </p:nvCxnSpPr>
            <p:spPr>
              <a:xfrm>
                <a:off x="3178175" y="3286775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/>
              <p:cNvCxnSpPr>
                <a:stCxn id="71" idx="6"/>
                <a:endCxn id="79" idx="2"/>
              </p:cNvCxnSpPr>
              <p:nvPr/>
            </p:nvCxnSpPr>
            <p:spPr>
              <a:xfrm flipV="true">
                <a:off x="3166542" y="2508205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/>
              <p:cNvCxnSpPr>
                <a:stCxn id="71" idx="6"/>
                <a:endCxn id="80" idx="2"/>
              </p:cNvCxnSpPr>
              <p:nvPr/>
            </p:nvCxnSpPr>
            <p:spPr>
              <a:xfrm flipV="true">
                <a:off x="3166542" y="3286775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直線單箭頭接點 102"/>
          <p:cNvCxnSpPr>
            <a:endCxn id="69" idx="2"/>
          </p:cNvCxnSpPr>
          <p:nvPr/>
        </p:nvCxnSpPr>
        <p:spPr>
          <a:xfrm flipV="true">
            <a:off x="1655748" y="294499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3" idx="3"/>
            <a:endCxn id="70" idx="2"/>
          </p:cNvCxnSpPr>
          <p:nvPr/>
        </p:nvCxnSpPr>
        <p:spPr>
          <a:xfrm>
            <a:off x="1652043" y="299336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63" idx="3"/>
            <a:endCxn id="71" idx="2"/>
          </p:cNvCxnSpPr>
          <p:nvPr/>
        </p:nvCxnSpPr>
        <p:spPr>
          <a:xfrm>
            <a:off x="1652041" y="299336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69" idx="2"/>
          </p:cNvCxnSpPr>
          <p:nvPr/>
        </p:nvCxnSpPr>
        <p:spPr>
          <a:xfrm flipV="true">
            <a:off x="1679563" y="294499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62" idx="3"/>
            <a:endCxn id="70" idx="2"/>
          </p:cNvCxnSpPr>
          <p:nvPr/>
        </p:nvCxnSpPr>
        <p:spPr>
          <a:xfrm>
            <a:off x="1646225" y="356369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2" idx="3"/>
            <a:endCxn id="71" idx="2"/>
          </p:cNvCxnSpPr>
          <p:nvPr/>
        </p:nvCxnSpPr>
        <p:spPr>
          <a:xfrm>
            <a:off x="1646223" y="356369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69" idx="2"/>
          </p:cNvCxnSpPr>
          <p:nvPr/>
        </p:nvCxnSpPr>
        <p:spPr>
          <a:xfrm flipV="true">
            <a:off x="1717720" y="294499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70" idx="2"/>
          </p:cNvCxnSpPr>
          <p:nvPr/>
        </p:nvCxnSpPr>
        <p:spPr>
          <a:xfrm flipV="true">
            <a:off x="1691353" y="372356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1" idx="2"/>
          </p:cNvCxnSpPr>
          <p:nvPr/>
        </p:nvCxnSpPr>
        <p:spPr>
          <a:xfrm>
            <a:off x="1691351" y="493816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true"/>
          <p:nvPr/>
        </p:nvSpPr>
        <p:spPr>
          <a:xfrm rot="5400000">
            <a:off x="7315889" y="409548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3" name="文字方塊 112"/>
          <p:cNvSpPr txBox="true"/>
          <p:nvPr/>
        </p:nvSpPr>
        <p:spPr>
          <a:xfrm>
            <a:off x="7384982" y="25766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true"/>
          <p:nvPr/>
        </p:nvSpPr>
        <p:spPr>
          <a:xfrm>
            <a:off x="7373699" y="33748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5" name="文字方塊 114"/>
          <p:cNvSpPr txBox="true"/>
          <p:nvPr/>
        </p:nvSpPr>
        <p:spPr>
          <a:xfrm>
            <a:off x="7373699" y="46411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5270569" y="2937854"/>
            <a:ext cx="753037" cy="2013721"/>
            <a:chOff x="5357094" y="2515814"/>
            <a:chExt cx="753037" cy="2013721"/>
          </a:xfrm>
        </p:grpSpPr>
        <p:cxnSp>
          <p:nvCxnSpPr>
            <p:cNvPr id="117" name="直線單箭頭接點 11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true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V="true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 flipV="true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9" name="Object 12"/>
          <p:cNvGraphicFramePr>
            <a:graphicFrameLocks noChangeAspect="true"/>
          </p:cNvGraphicFramePr>
          <p:nvPr/>
        </p:nvGraphicFramePr>
        <p:xfrm>
          <a:off x="4964111" y="4410574"/>
          <a:ext cx="433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方程式" r:id="rId1" imgW="4876800" imgH="5181600" progId="Equation.3">
                  <p:embed/>
                </p:oleObj>
              </mc:Choice>
              <mc:Fallback>
                <p:oleObj name="方程式" r:id="rId1" imgW="48768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1" y="4410574"/>
                        <a:ext cx="4333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文字方塊 129"/>
          <p:cNvSpPr txBox="true"/>
          <p:nvPr/>
        </p:nvSpPr>
        <p:spPr>
          <a:xfrm>
            <a:off x="5764281" y="5348861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31" name="文字方塊 130"/>
          <p:cNvSpPr txBox="true"/>
          <p:nvPr/>
        </p:nvSpPr>
        <p:spPr>
          <a:xfrm>
            <a:off x="2786173" y="5661213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32" name="右大括弧 131"/>
          <p:cNvSpPr/>
          <p:nvPr/>
        </p:nvSpPr>
        <p:spPr>
          <a:xfrm rot="5400000">
            <a:off x="3747093" y="4013939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true"/>
          <p:nvPr/>
        </p:nvSpPr>
        <p:spPr>
          <a:xfrm>
            <a:off x="1023007" y="5220335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graphicFrame>
        <p:nvGraphicFramePr>
          <p:cNvPr id="134" name="Object 12"/>
          <p:cNvGraphicFramePr>
            <a:graphicFrameLocks noChangeAspect="true"/>
          </p:cNvGraphicFramePr>
          <p:nvPr/>
        </p:nvGraphicFramePr>
        <p:xfrm>
          <a:off x="795350" y="3693983"/>
          <a:ext cx="434940" cy="47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方程式" r:id="rId3" imgW="3048000" imgH="3352800" progId="Equation.3">
                  <p:embed/>
                </p:oleObj>
              </mc:Choice>
              <mc:Fallback>
                <p:oleObj name="方程式" r:id="rId3" imgW="3048000" imgH="33528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0" y="3693983"/>
                        <a:ext cx="434940" cy="47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true"/>
          </p:cNvGraphicFramePr>
          <p:nvPr/>
        </p:nvGraphicFramePr>
        <p:xfrm>
          <a:off x="5020102" y="24758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方程式" r:id="rId5" imgW="3657600" imgH="5181600" progId="Equation.3">
                  <p:embed/>
                </p:oleObj>
              </mc:Choice>
              <mc:Fallback>
                <p:oleObj name="方程式" r:id="rId5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102" y="24758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true"/>
          </p:cNvGraphicFramePr>
          <p:nvPr/>
        </p:nvGraphicFramePr>
        <p:xfrm>
          <a:off x="4999642" y="322879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方程式" r:id="rId7" imgW="3962400" imgH="5181600" progId="Equation.3">
                  <p:embed/>
                </p:oleObj>
              </mc:Choice>
              <mc:Fallback>
                <p:oleObj name="方程式" r:id="rId7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42" y="322879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2291952" y="2576668"/>
            <a:ext cx="2693027" cy="2746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true"/>
          <p:nvPr/>
        </p:nvSpPr>
        <p:spPr>
          <a:xfrm>
            <a:off x="2117836" y="1565505"/>
            <a:ext cx="37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extractor replacing </a:t>
            </a:r>
            <a:r>
              <a:rPr lang="en-US" altLang="zh-TW" sz="2400" dirty="0">
                <a:solidFill>
                  <a:srgbClr val="FF0000"/>
                </a:solidFill>
              </a:rPr>
              <a:t>feature engineering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true"/>
          <p:nvPr/>
        </p:nvSpPr>
        <p:spPr>
          <a:xfrm>
            <a:off x="6909401" y="5344178"/>
            <a:ext cx="1765609" cy="829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 Multi-class </a:t>
            </a:r>
            <a:r>
              <a:rPr lang="en-US" altLang="en-US" sz="2400" dirty="0"/>
              <a:t>         </a:t>
            </a:r>
            <a:r>
              <a:rPr lang="en-US" altLang="zh-TW" sz="2400" dirty="0"/>
              <a:t>Classifier 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5957567" y="2608564"/>
            <a:ext cx="737236" cy="2683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9" name="文字方塊 138"/>
          <p:cNvSpPr txBox="true"/>
          <p:nvPr/>
        </p:nvSpPr>
        <p:spPr>
          <a:xfrm rot="5400000">
            <a:off x="5616881" y="3720142"/>
            <a:ext cx="15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" name="標題 1"/>
          <p:cNvSpPr>
            <a:spLocks noGrp="true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神经网络的隐藏层本质上就是特征提取器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ldLvl="0" animBg="true"/>
      <p:bldP spid="136" grpId="0"/>
      <p:bldP spid="137" grpId="0" bldLvl="0" animBg="true"/>
      <p:bldP spid="138" grpId="0" bldLvl="0" animBg="true"/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628651" y="1507672"/>
            <a:ext cx="7541078" cy="4577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solidFill>
                  <a:schemeClr val="bg2"/>
                </a:solidFill>
              </a:rPr>
              <a:t>Problem Statement</a:t>
            </a:r>
            <a:endParaRPr lang="en-US" altLang="zh-TW" sz="3200" dirty="0">
              <a:solidFill>
                <a:schemeClr val="bg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2"/>
                </a:solidFill>
              </a:rPr>
              <a:t>Improve on the state of the art in credit scoring by predicting the probability that somebody will experience financial distress in the next two years.</a:t>
            </a:r>
            <a:endParaRPr lang="en-US" altLang="zh-TW" sz="3200" dirty="0">
              <a:solidFill>
                <a:schemeClr val="bg2"/>
              </a:solidFill>
            </a:endParaRPr>
          </a:p>
          <a:p>
            <a:pPr algn="l"/>
            <a:r>
              <a:rPr lang="en-US" altLang="zh-TW" sz="3200" dirty="0"/>
              <a:t>Our Goal 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On a given test set, predict the possibility of future financial distress(Y/N)</a:t>
            </a:r>
            <a:endParaRPr lang="en-US" altLang="zh-TW" sz="3200" dirty="0"/>
          </a:p>
          <a:p>
            <a:pPr algn="l"/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734695" y="2063750"/>
            <a:ext cx="7810500" cy="16827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Auto-Encoder</a:t>
            </a:r>
            <a:br>
              <a:rPr lang="en-US" altLang="en-US" dirty="0"/>
            </a:br>
            <a:r>
              <a:rPr lang="en-US" altLang="en-US" dirty="0"/>
              <a:t>for feature engineer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：尝试利用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autoencoder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实现特征工程</a:t>
            </a:r>
            <a:b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               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利用神经网络提取特征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130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true"/>
              <p:nvPr/>
            </p:nvSpPr>
            <p:spPr>
              <a:xfrm>
                <a:off x="2241505" y="331064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41505" y="3310643"/>
                <a:ext cx="241733" cy="369332"/>
              </a:xfrm>
              <a:prstGeom prst="rect">
                <a:avLst/>
              </a:prstGeom>
              <a:blipFill rotWithShape="true">
                <a:blip r:embed="rId1"/>
                <a:stretch>
                  <a:fillRect l="-244" t="-105" r="-1192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31806" y="4498379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3963659" y="3261309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3043524" y="319992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1625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true"/>
              <p:nvPr/>
            </p:nvSpPr>
            <p:spPr>
              <a:xfrm>
                <a:off x="6729386" y="3247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29386" y="3247994"/>
                <a:ext cx="241733" cy="369332"/>
              </a:xfrm>
              <a:prstGeom prst="rect">
                <a:avLst/>
              </a:prstGeom>
              <a:blipFill rotWithShape="true">
                <a:blip r:embed="rId2"/>
                <a:stretch>
                  <a:fillRect l="-120" t="-164" r="-12047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5337240" y="319992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7262" y="4429891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06418" y="4215712"/>
            <a:ext cx="17252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true"/>
              <p:nvPr/>
            </p:nvSpPr>
            <p:spPr>
              <a:xfrm>
                <a:off x="4479461" y="3310643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79461" y="3310643"/>
                <a:ext cx="219739" cy="369332"/>
              </a:xfrm>
              <a:prstGeom prst="rect">
                <a:avLst/>
              </a:prstGeom>
              <a:blipFill rotWithShape="true">
                <a:blip r:embed="rId3"/>
                <a:stretch>
                  <a:fillRect l="-78" t="-105" r="-1349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true">
            <a:off x="2382485" y="2054803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127691" y="2284991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595457" y="228346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true">
            <a:spLocks noChangeArrowheads="true"/>
          </p:cNvSpPr>
          <p:nvPr/>
        </p:nvSpPr>
        <p:spPr bwMode="auto">
          <a:xfrm>
            <a:off x="3240507" y="2071320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293496" y="1535428"/>
            <a:ext cx="2644201" cy="460375"/>
            <a:chOff x="520219" y="4282978"/>
            <a:chExt cx="2644201" cy="460375"/>
          </a:xfrm>
        </p:grpSpPr>
        <p:sp>
          <p:nvSpPr>
            <p:cNvPr id="27" name="文字方塊 49"/>
            <p:cNvSpPr txBox="true">
              <a:spLocks noChangeArrowheads="true"/>
            </p:cNvSpPr>
            <p:nvPr/>
          </p:nvSpPr>
          <p:spPr bwMode="auto">
            <a:xfrm rot="10800000" flipH="true" flipV="true">
              <a:off x="520219" y="4282978"/>
              <a:ext cx="148411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9pPr>
            </a:lstStyle>
            <a:p>
              <a:pPr algn="ctr"/>
              <a:r>
                <a:rPr lang="en-US" altLang="zh-TW" sz="2400" dirty="0"/>
                <a:t>Minimize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true"/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true">
            <a:spLocks noChangeArrowheads="true"/>
          </p:cNvSpPr>
          <p:nvPr/>
        </p:nvSpPr>
        <p:spPr bwMode="auto">
          <a:xfrm>
            <a:off x="3362622" y="4979065"/>
            <a:ext cx="2411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Bottleneck later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true">
            <a:spLocks noChangeArrowheads="true"/>
          </p:cNvSpPr>
          <p:nvPr/>
        </p:nvSpPr>
        <p:spPr bwMode="auto">
          <a:xfrm>
            <a:off x="2061058" y="5787063"/>
            <a:ext cx="5258102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/>
              <a:t>Output of the hidden layer is the </a:t>
            </a:r>
            <a:r>
              <a:rPr lang="en-US" altLang="zh-TW" sz="2400" dirty="0">
                <a:solidFill>
                  <a:srgbClr val="FF0000"/>
                </a:solidFill>
              </a:rPr>
              <a:t>feature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true">
            <a:spLocks noChangeArrowheads="true"/>
          </p:cNvSpPr>
          <p:nvPr/>
        </p:nvSpPr>
        <p:spPr bwMode="auto">
          <a:xfrm>
            <a:off x="2735929" y="2748030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encode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true">
            <a:spLocks noChangeArrowheads="true"/>
          </p:cNvSpPr>
          <p:nvPr/>
        </p:nvSpPr>
        <p:spPr bwMode="auto">
          <a:xfrm>
            <a:off x="4986365" y="275150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decode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6770" y="1751965"/>
            <a:ext cx="638810" cy="3227070"/>
            <a:chOff x="313" y="2921"/>
            <a:chExt cx="1006" cy="5082"/>
          </a:xfrm>
        </p:grpSpPr>
        <p:sp>
          <p:nvSpPr>
            <p:cNvPr id="3" name="矩形 2"/>
            <p:cNvSpPr/>
            <p:nvPr/>
          </p:nvSpPr>
          <p:spPr>
            <a:xfrm>
              <a:off x="313" y="2989"/>
              <a:ext cx="940" cy="501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14"/>
            <p:cNvSpPr txBox="true"/>
            <p:nvPr/>
          </p:nvSpPr>
          <p:spPr>
            <a:xfrm rot="5400000">
              <a:off x="302" y="6107"/>
              <a:ext cx="121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20" name="Object 12"/>
            <p:cNvGraphicFramePr>
              <a:graphicFrameLocks noChangeAspect="true"/>
            </p:cNvGraphicFramePr>
            <p:nvPr/>
          </p:nvGraphicFramePr>
          <p:xfrm>
            <a:off x="442" y="2921"/>
            <a:ext cx="780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name="方程式" r:id="rId5" imgW="4267200" imgH="5486400" progId="Equation.3">
                    <p:embed/>
                  </p:oleObj>
                </mc:Choice>
                <mc:Fallback>
                  <p:oleObj name="方程式" r:id="rId5" imgW="4267200" imgH="54864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921"/>
                          <a:ext cx="780" cy="9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true"/>
            </p:cNvGraphicFramePr>
            <p:nvPr/>
          </p:nvGraphicFramePr>
          <p:xfrm>
            <a:off x="442" y="4836"/>
            <a:ext cx="780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3" name="方程式" r:id="rId7" imgW="4267200" imgH="5791200" progId="Equation.3">
                    <p:embed/>
                  </p:oleObj>
                </mc:Choice>
                <mc:Fallback>
                  <p:oleObj name="方程式" r:id="rId7" imgW="4267200" imgH="57912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4836"/>
                          <a:ext cx="780" cy="1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2"/>
            <p:cNvGraphicFramePr>
              <a:graphicFrameLocks noChangeAspect="true"/>
            </p:cNvGraphicFramePr>
            <p:nvPr/>
          </p:nvGraphicFramePr>
          <p:xfrm>
            <a:off x="430" y="6987"/>
            <a:ext cx="782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4" name="方程式" r:id="rId9" imgW="4267200" imgH="5486400" progId="Equation.3">
                    <p:embed/>
                  </p:oleObj>
                </mc:Choice>
                <mc:Fallback>
                  <p:oleObj name="方程式" r:id="rId9" imgW="4267200" imgH="5486400" progId="Equation.3">
                    <p:embed/>
                    <p:pic>
                      <p:nvPicPr>
                        <p:cNvPr id="0" name="Object 12"/>
                        <p:cNvPicPr>
                          <a:picLocks noChangeAspect="true" noChangeArrowheads="true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6987"/>
                          <a:ext cx="782" cy="9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字方塊 40"/>
            <p:cNvSpPr txBox="true"/>
            <p:nvPr/>
          </p:nvSpPr>
          <p:spPr>
            <a:xfrm rot="5400000">
              <a:off x="291" y="4021"/>
              <a:ext cx="121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43965" y="2230755"/>
            <a:ext cx="996950" cy="2418080"/>
            <a:chOff x="1959" y="3513"/>
            <a:chExt cx="1570" cy="3808"/>
          </a:xfrm>
        </p:grpSpPr>
        <p:cxnSp>
          <p:nvCxnSpPr>
            <p:cNvPr id="59" name="直線單箭頭接點 58"/>
            <p:cNvCxnSpPr/>
            <p:nvPr/>
          </p:nvCxnSpPr>
          <p:spPr>
            <a:xfrm flipV="true">
              <a:off x="1983" y="5514"/>
              <a:ext cx="1547" cy="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0" idx="3"/>
            </p:cNvCxnSpPr>
            <p:nvPr/>
          </p:nvCxnSpPr>
          <p:spPr>
            <a:xfrm flipV="true">
              <a:off x="2201" y="6083"/>
              <a:ext cx="1233" cy="1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>
              <a:off x="1959" y="3513"/>
              <a:ext cx="1460" cy="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單箭頭接點 58"/>
          <p:cNvCxnSpPr/>
          <p:nvPr/>
        </p:nvCxnSpPr>
        <p:spPr>
          <a:xfrm>
            <a:off x="4972050" y="4635500"/>
            <a:ext cx="1586865" cy="105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70625" y="5831840"/>
            <a:ext cx="970280" cy="4159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true"/>
      <p:bldP spid="6" grpId="0"/>
      <p:bldP spid="7" grpId="0"/>
      <p:bldP spid="8" grpId="0" bldLvl="0" animBg="true"/>
      <p:bldP spid="10" grpId="0" bldLvl="0" animBg="true"/>
      <p:bldP spid="12" grpId="0" bldLvl="0" animBg="true"/>
      <p:bldP spid="13" grpId="0"/>
      <p:bldP spid="14" grpId="0" bldLvl="0" animBg="true"/>
      <p:bldP spid="16" grpId="0"/>
      <p:bldP spid="17" grpId="0"/>
      <p:bldP spid="19" grpId="0"/>
      <p:bldP spid="25" grpId="0"/>
      <p:bldP spid="29" grpId="0"/>
      <p:bldP spid="33" grpId="0" bldLvl="0" animBg="true"/>
      <p:bldP spid="36" grpId="0"/>
      <p:bldP spid="37" grpId="0"/>
      <p:bldP spid="11" grpId="0" animBg="true"/>
      <p:bldP spid="11" grpId="1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標題 1"/>
          <p:cNvSpPr>
            <a:spLocks noGrp="true"/>
          </p:cNvSpPr>
          <p:nvPr>
            <p:ph type="ctrTitle"/>
          </p:nvPr>
        </p:nvSpPr>
        <p:spPr>
          <a:xfrm>
            <a:off x="666750" y="2587625"/>
            <a:ext cx="7810500" cy="1682750"/>
          </a:xfrm>
        </p:spPr>
        <p:txBody>
          <a:bodyPr>
            <a:noAutofit/>
          </a:bodyPr>
          <a:p>
            <a:pPr algn="ctr"/>
            <a:r>
              <a:rPr lang="en-US" altLang="" sz="6000" dirty="0"/>
              <a:t>Experiment Result </a:t>
            </a:r>
            <a:br>
              <a:rPr lang="en-US" altLang="" sz="6000" dirty="0"/>
            </a:br>
            <a:r>
              <a:rPr lang="en-US" altLang="" sz="6000" dirty="0"/>
              <a:t>Analysis</a:t>
            </a:r>
            <a:endParaRPr lang="en-US" altLang="" sz="6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Lightgbm</a:t>
            </a:r>
            <a:endParaRPr lang="zh-TW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true"/>
          <p:nvPr/>
        </p:nvSpPr>
        <p:spPr>
          <a:xfrm>
            <a:off x="969010" y="20599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dirty="0"/>
              <a:t>model</a:t>
            </a:r>
            <a:r>
              <a:rPr lang="" altLang="en-US" sz="2800" dirty="0"/>
              <a:t>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460" y="462915"/>
            <a:ext cx="5915025" cy="4057650"/>
          </a:xfrm>
          <a:prstGeom prst="rect">
            <a:avLst/>
          </a:prstGeom>
        </p:spPr>
      </p:pic>
      <p:sp>
        <p:nvSpPr>
          <p:cNvPr id="5" name="文字方塊 135"/>
          <p:cNvSpPr txBox="true"/>
          <p:nvPr/>
        </p:nvSpPr>
        <p:spPr>
          <a:xfrm>
            <a:off x="969010" y="5108575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result: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60" y="4988560"/>
            <a:ext cx="200025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Random Forest</a:t>
            </a:r>
            <a:endParaRPr lang="zh-TW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true"/>
          <p:nvPr/>
        </p:nvSpPr>
        <p:spPr>
          <a:xfrm>
            <a:off x="454660" y="20599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true"/>
          <p:nvPr/>
        </p:nvSpPr>
        <p:spPr>
          <a:xfrm>
            <a:off x="454660" y="498856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487805"/>
            <a:ext cx="71723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271645"/>
            <a:ext cx="59055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Logistic Regression</a:t>
            </a:r>
            <a:endParaRPr lang="zh-TW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true"/>
          <p:nvPr/>
        </p:nvSpPr>
        <p:spPr>
          <a:xfrm>
            <a:off x="589915" y="20472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true"/>
          <p:nvPr/>
        </p:nvSpPr>
        <p:spPr>
          <a:xfrm>
            <a:off x="589915" y="4926965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975" y="1386205"/>
            <a:ext cx="6505575" cy="254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4735195"/>
            <a:ext cx="198120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</a:t>
            </a:r>
            <a:endParaRPr lang="zh-TW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true"/>
          <p:nvPr/>
        </p:nvSpPr>
        <p:spPr>
          <a:xfrm>
            <a:off x="1097915" y="234315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true"/>
          <p:nvPr/>
        </p:nvSpPr>
        <p:spPr>
          <a:xfrm>
            <a:off x="1106805" y="326390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135"/>
          <p:cNvSpPr txBox="true"/>
          <p:nvPr/>
        </p:nvSpPr>
        <p:spPr>
          <a:xfrm>
            <a:off x="478790" y="1455420"/>
            <a:ext cx="540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dirty="0"/>
              <a:t>with common feature engineering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135"/>
          <p:cNvSpPr txBox="true"/>
          <p:nvPr/>
        </p:nvSpPr>
        <p:spPr>
          <a:xfrm>
            <a:off x="3361055" y="3263900"/>
            <a:ext cx="395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/>
              <a:t>81.75</a:t>
            </a:r>
            <a:r>
              <a:rPr lang="" altLang="en-US" sz="2800" dirty="0"/>
              <a:t> &lt; 81.77 &lt; 81.78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135"/>
          <p:cNvSpPr txBox="true"/>
          <p:nvPr/>
        </p:nvSpPr>
        <p:spPr>
          <a:xfrm>
            <a:off x="3056255" y="2295525"/>
            <a:ext cx="5173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lightgbm &lt; LR &lt; random forest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135"/>
          <p:cNvSpPr txBox="true"/>
          <p:nvPr/>
        </p:nvSpPr>
        <p:spPr>
          <a:xfrm>
            <a:off x="1346835" y="4213860"/>
            <a:ext cx="6127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the performance is nearly the same, but it’s not the end!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1346835" y="5354320"/>
            <a:ext cx="6127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we’ll try WOE+Auto-Encoder to make new feature extractor!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6" grpId="0"/>
      <p:bldP spid="136" grpId="1"/>
      <p:bldP spid="9" grpId="0"/>
      <p:bldP spid="9" grpId="1"/>
      <p:bldP spid="5" grpId="0"/>
      <p:bldP spid="5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" altLang="en-US" dirty="0"/>
              <a:t>New Idea</a:t>
            </a:r>
            <a:endParaRPr lang="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2442845"/>
            <a:ext cx="3717925" cy="3068320"/>
          </a:xfrm>
          <a:prstGeom prst="rect">
            <a:avLst/>
          </a:prstGeom>
        </p:spPr>
      </p:pic>
      <p:sp>
        <p:nvSpPr>
          <p:cNvPr id="6" name="文字方塊 135"/>
          <p:cNvSpPr txBox="true"/>
          <p:nvPr/>
        </p:nvSpPr>
        <p:spPr>
          <a:xfrm>
            <a:off x="1264285" y="1460500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初步特征工程</a:t>
            </a:r>
            <a:r>
              <a:rPr lang="en-US" altLang="zh-CN" dirty="0"/>
              <a:t>+WOE</a:t>
            </a:r>
            <a:r>
              <a:rPr lang="zh-CN" altLang="en-US" dirty="0"/>
              <a:t>编码后得到的</a:t>
            </a:r>
            <a:r>
              <a:rPr lang="en-US" altLang="zh-CN" dirty="0"/>
              <a:t>13</a:t>
            </a:r>
            <a:r>
              <a:rPr lang="zh-CN" altLang="en-US" dirty="0"/>
              <a:t>个特征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5521325" y="2805430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true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true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true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true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true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true"/>
          <p:nvPr/>
        </p:nvSpPr>
        <p:spPr>
          <a:xfrm>
            <a:off x="5753100" y="1460500"/>
            <a:ext cx="233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神经网络自编码进一步提取为</a:t>
            </a:r>
            <a:r>
              <a:rPr lang="en-US" altLang="zh-CN" dirty="0"/>
              <a:t>3</a:t>
            </a:r>
            <a:r>
              <a:rPr lang="zh-CN" altLang="en-US" dirty="0"/>
              <a:t>个特征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3912870" y="4049395"/>
            <a:ext cx="1757680" cy="7270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true">
            <a:off x="3912870" y="3065780"/>
            <a:ext cx="1751965" cy="6578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文字方塊 135"/>
          <p:cNvSpPr txBox="true"/>
          <p:nvPr/>
        </p:nvSpPr>
        <p:spPr>
          <a:xfrm rot="1320000">
            <a:off x="3871595" y="4570730"/>
            <a:ext cx="2008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/>
              <a:t>13</a:t>
            </a:r>
            <a:r>
              <a:rPr lang="zh-CN" altLang="en-US" sz="1200" dirty="0"/>
              <a:t>个特征压缩为</a:t>
            </a:r>
            <a:r>
              <a:rPr lang="en-US" altLang="zh-CN" sz="1200" dirty="0"/>
              <a:t>3</a:t>
            </a:r>
            <a:r>
              <a:rPr lang="zh-CN" altLang="en-US" sz="1200" dirty="0"/>
              <a:t>个特征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6" name="文字方塊 135"/>
          <p:cNvSpPr txBox="true"/>
          <p:nvPr/>
        </p:nvSpPr>
        <p:spPr>
          <a:xfrm rot="20400000">
            <a:off x="3757930" y="3027680"/>
            <a:ext cx="2008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/>
              <a:t>3</a:t>
            </a:r>
            <a:r>
              <a:rPr lang="zh-CN" altLang="en-US" sz="1200" dirty="0"/>
              <a:t>个特征还原为</a:t>
            </a:r>
            <a:r>
              <a:rPr lang="en-US" altLang="zh-CN" sz="1200" dirty="0"/>
              <a:t>13</a:t>
            </a:r>
            <a:r>
              <a:rPr lang="zh-CN" altLang="en-US" sz="1200" dirty="0"/>
              <a:t>个特征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true">
            <a:off x="3768090" y="1765300"/>
            <a:ext cx="1920875" cy="95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true"/>
          <p:nvPr/>
        </p:nvSpPr>
        <p:spPr>
          <a:xfrm>
            <a:off x="5605780" y="58286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  <a:endCxn id="99" idx="3"/>
          </p:cNvCxnSpPr>
          <p:nvPr/>
        </p:nvCxnSpPr>
        <p:spPr>
          <a:xfrm>
            <a:off x="7672070" y="3914775"/>
            <a:ext cx="236855" cy="2098040"/>
          </a:xfrm>
          <a:prstGeom prst="curvedConnector3">
            <a:avLst>
              <a:gd name="adj1" fmla="val 44986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91" grpId="0"/>
      <p:bldP spid="91" grpId="1"/>
      <p:bldP spid="99" grpId="0"/>
      <p:bldP spid="99" grpId="1"/>
      <p:bldP spid="6" grpId="0"/>
      <p:bldP spid="95" grpId="0"/>
      <p:bldP spid="95" grpId="1"/>
      <p:bldP spid="96" grpId="0"/>
      <p:bldP spid="9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true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" altLang="en-US" dirty="0">
                <a:solidFill>
                  <a:srgbClr val="FF0000"/>
                </a:solidFill>
              </a:rPr>
              <a:t>&gt; </a:t>
            </a:r>
            <a:r>
              <a:rPr lang="en-US" altLang="" dirty="0">
                <a:solidFill>
                  <a:srgbClr val="FF0000"/>
                </a:solidFill>
              </a:rPr>
              <a:t>3-dimension</a:t>
            </a:r>
            <a:endParaRPr lang="en-US" altLang="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2915" y="2574925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true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true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true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true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true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true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true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true">
            <a:off x="372237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true"/>
          <p:nvPr/>
        </p:nvSpPr>
        <p:spPr>
          <a:xfrm>
            <a:off x="5332730" y="22472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</p:cNvCxnSpPr>
          <p:nvPr/>
        </p:nvCxnSpPr>
        <p:spPr>
          <a:xfrm flipV="true">
            <a:off x="2613660" y="2468245"/>
            <a:ext cx="2541905" cy="1216025"/>
          </a:xfrm>
          <a:prstGeom prst="curvedConnector3">
            <a:avLst>
              <a:gd name="adj1" fmla="val 5001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ncode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45" y="2750820"/>
            <a:ext cx="4730115" cy="395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91" grpId="0"/>
      <p:bldP spid="91" grpId="1"/>
      <p:bldP spid="99" grpId="0"/>
      <p:bldP spid="99" grpId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true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2915" y="2574925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true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true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true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true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true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true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true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true">
            <a:off x="372237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true"/>
          <p:nvPr/>
        </p:nvSpPr>
        <p:spPr>
          <a:xfrm>
            <a:off x="5440045" y="22472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</p:cNvCxnSpPr>
          <p:nvPr/>
        </p:nvCxnSpPr>
        <p:spPr>
          <a:xfrm flipV="true">
            <a:off x="2613660" y="2419350"/>
            <a:ext cx="2677160" cy="12649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encode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2750820"/>
            <a:ext cx="4881245" cy="390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1" grpId="1"/>
      <p:bldP spid="91" grpId="1"/>
      <p:bldP spid="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628653" y="1507672"/>
            <a:ext cx="3551463" cy="1469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/>
              <a:t>Our Framework</a:t>
            </a:r>
            <a:endParaRPr lang="en-US" altLang="zh-TW" sz="3200" dirty="0"/>
          </a:p>
          <a:p>
            <a:pPr algn="l"/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true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1" name="文字方塊 135"/>
          <p:cNvSpPr txBox="true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true">
            <a:off x="361315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encode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820" y="2750820"/>
            <a:ext cx="4745355" cy="3792220"/>
          </a:xfrm>
          <a:prstGeom prst="rect">
            <a:avLst/>
          </a:prstGeom>
        </p:spPr>
      </p:pic>
      <p:pic>
        <p:nvPicPr>
          <p:cNvPr id="5" name="图片 4" descr="encode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750820"/>
            <a:ext cx="4273550" cy="3574415"/>
          </a:xfrm>
          <a:prstGeom prst="rect">
            <a:avLst/>
          </a:prstGeom>
        </p:spPr>
      </p:pic>
      <p:sp>
        <p:nvSpPr>
          <p:cNvPr id="7" name="文字方塊 135"/>
          <p:cNvSpPr txBox="true"/>
          <p:nvPr/>
        </p:nvSpPr>
        <p:spPr>
          <a:xfrm>
            <a:off x="3438525" y="227330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分类效果较为</a:t>
            </a:r>
            <a:r>
              <a:rPr lang="zh-CN" b="1" dirty="0"/>
              <a:t>明显</a:t>
            </a:r>
            <a:r>
              <a:rPr lang="" altLang="zh-CN" dirty="0"/>
              <a:t>!</a:t>
            </a:r>
            <a:endParaRPr lang="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91" grpId="1"/>
      <p:bldP spid="7" grpId="0"/>
      <p:bldP spid="7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true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true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1" name="文字方塊 135"/>
          <p:cNvSpPr txBox="true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true">
            <a:off x="361315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2042160"/>
            <a:ext cx="3619500" cy="4010025"/>
          </a:xfrm>
          <a:prstGeom prst="rect">
            <a:avLst/>
          </a:prstGeom>
        </p:spPr>
      </p:pic>
      <p:sp>
        <p:nvSpPr>
          <p:cNvPr id="9" name="文字方塊 135"/>
          <p:cNvSpPr txBox="true"/>
          <p:nvPr/>
        </p:nvSpPr>
        <p:spPr>
          <a:xfrm>
            <a:off x="728980" y="3013710"/>
            <a:ext cx="2503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sz="2400" dirty="0"/>
              <a:t>implement with</a:t>
            </a:r>
            <a:endParaRPr lang="" sz="2400" dirty="0"/>
          </a:p>
          <a:p>
            <a:pPr algn="ctr"/>
            <a:r>
              <a:rPr lang="" sz="2400" dirty="0">
                <a:solidFill>
                  <a:srgbClr val="FF0000"/>
                </a:solidFill>
              </a:rPr>
              <a:t>PyTorch</a:t>
            </a:r>
            <a:endParaRPr lang="" sz="2400" dirty="0">
              <a:solidFill>
                <a:srgbClr val="FF0000"/>
              </a:solidFill>
            </a:endParaRPr>
          </a:p>
        </p:txBody>
      </p:sp>
      <p:sp>
        <p:nvSpPr>
          <p:cNvPr id="10" name="文字方塊 135"/>
          <p:cNvSpPr txBox="true"/>
          <p:nvPr/>
        </p:nvSpPr>
        <p:spPr>
          <a:xfrm>
            <a:off x="728980" y="4413250"/>
            <a:ext cx="250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/>
              <a:t>Auto-encoder</a:t>
            </a:r>
            <a:r>
              <a:rPr lang="zh-CN" altLang="en-US" sz="2000" dirty="0"/>
              <a:t>神经网络实现示意图：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91" grpId="1"/>
      <p:bldP spid="9" grpId="0"/>
      <p:bldP spid="9" grpId="1"/>
      <p:bldP spid="10" grpId="0"/>
      <p:bldP spid="1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</a:t>
            </a:r>
            <a:r>
              <a:rPr lang="" altLang="en-US" dirty="0"/>
              <a:t> with New Idea</a:t>
            </a:r>
            <a:endParaRPr lang="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相同模型上的结果对比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7" name="文字方塊 135"/>
          <p:cNvSpPr txBox="true"/>
          <p:nvPr/>
        </p:nvSpPr>
        <p:spPr>
          <a:xfrm>
            <a:off x="3851910" y="1386205"/>
            <a:ext cx="69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old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文字方塊 135"/>
          <p:cNvSpPr txBox="true"/>
          <p:nvPr/>
        </p:nvSpPr>
        <p:spPr>
          <a:xfrm>
            <a:off x="737235" y="2457450"/>
            <a:ext cx="173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Lightgbm: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2242820"/>
            <a:ext cx="2000250" cy="95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2242820"/>
            <a:ext cx="2000250" cy="990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true">
            <a:off x="5197475" y="271653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5"/>
          <p:cNvSpPr txBox="true"/>
          <p:nvPr/>
        </p:nvSpPr>
        <p:spPr>
          <a:xfrm>
            <a:off x="737235" y="3663315"/>
            <a:ext cx="1737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dirty="0"/>
              <a:t>Random Forest: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25" y="3849370"/>
            <a:ext cx="2000250" cy="581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15" y="3877945"/>
            <a:ext cx="2038350" cy="5238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true">
            <a:off x="5197475" y="413766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35"/>
          <p:cNvSpPr txBox="true"/>
          <p:nvPr/>
        </p:nvSpPr>
        <p:spPr>
          <a:xfrm>
            <a:off x="591820" y="4881880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dirty="0"/>
              <a:t>Logistic Regression: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15" y="4984750"/>
            <a:ext cx="2009775" cy="923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740" y="5003800"/>
            <a:ext cx="1981200" cy="90487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true">
            <a:off x="5197475" y="544449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35"/>
          <p:cNvSpPr txBox="true"/>
          <p:nvPr/>
        </p:nvSpPr>
        <p:spPr>
          <a:xfrm>
            <a:off x="6330950" y="1386205"/>
            <a:ext cx="86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dirty="0"/>
              <a:t>new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true"/>
          <p:nvPr/>
        </p:nvSpPr>
        <p:spPr>
          <a:xfrm>
            <a:off x="447675" y="1228090"/>
            <a:ext cx="2315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" sz="2000" dirty="0"/>
              <a:t>相同参数的模型</a:t>
            </a:r>
            <a:endParaRPr lang="zh-CN" altLang="" sz="2000" dirty="0"/>
          </a:p>
          <a:p>
            <a:pPr algn="ctr"/>
            <a:r>
              <a:rPr lang="" altLang="zh-CN" sz="2000" dirty="0"/>
              <a:t>+</a:t>
            </a:r>
            <a:endParaRPr lang="" altLang="zh-CN" sz="2000" dirty="0"/>
          </a:p>
          <a:p>
            <a:pPr algn="ctr"/>
            <a:r>
              <a:rPr lang="zh-CN" altLang="" sz="2000" dirty="0"/>
              <a:t>不同的</a:t>
            </a:r>
            <a:r>
              <a:rPr lang="zh-CN" altLang="" sz="2000" dirty="0"/>
              <a:t>特征工程</a:t>
            </a:r>
            <a:endParaRPr lang="zh-CN" altLang="" sz="2000" dirty="0">
              <a:solidFill>
                <a:srgbClr val="FF0000"/>
              </a:solidFill>
            </a:endParaRPr>
          </a:p>
        </p:txBody>
      </p:sp>
      <p:sp>
        <p:nvSpPr>
          <p:cNvPr id="24" name="文字方塊 135"/>
          <p:cNvSpPr txBox="true"/>
          <p:nvPr/>
        </p:nvSpPr>
        <p:spPr>
          <a:xfrm>
            <a:off x="7886065" y="245745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rgbClr val="FF0000"/>
                </a:solidFill>
              </a:rPr>
              <a:t>1%</a:t>
            </a:r>
            <a:r>
              <a:rPr lang="" altLang="en-US" sz="2000" dirty="0">
                <a:solidFill>
                  <a:srgbClr val="FF0000"/>
                </a:solidFill>
              </a:rPr>
              <a:t>~3%</a:t>
            </a:r>
            <a:r>
              <a:rPr lang="en-US" altLang="en-US" sz="2000" dirty="0">
                <a:solidFill>
                  <a:srgbClr val="FF0000"/>
                </a:solidFill>
              </a:rPr>
              <a:t>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135"/>
          <p:cNvSpPr txBox="true"/>
          <p:nvPr/>
        </p:nvSpPr>
        <p:spPr>
          <a:xfrm>
            <a:off x="7857490" y="394081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135"/>
          <p:cNvSpPr txBox="true"/>
          <p:nvPr/>
        </p:nvSpPr>
        <p:spPr>
          <a:xfrm>
            <a:off x="7886065" y="525716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dirty="0"/>
              <a:t>3</a:t>
            </a:r>
            <a:r>
              <a:rPr lang="en-US" altLang="en-US" sz="2000" dirty="0"/>
              <a:t>%~</a:t>
            </a:r>
            <a:r>
              <a:rPr lang="" altLang="en-US" sz="2000" dirty="0"/>
              <a:t>4</a:t>
            </a:r>
            <a:r>
              <a:rPr lang="en-US" altLang="en-US" sz="2000" dirty="0"/>
              <a:t>% ↓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14" grpId="0"/>
      <p:bldP spid="14" grpId="1"/>
      <p:bldP spid="18" grpId="0"/>
      <p:bldP spid="18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相同模型上的结果对比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true"/>
          <p:nvPr/>
        </p:nvSpPr>
        <p:spPr>
          <a:xfrm>
            <a:off x="737235" y="2457450"/>
            <a:ext cx="173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dirty="0"/>
              <a:t>Lightgbm: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true"/>
          <p:nvPr/>
        </p:nvSpPr>
        <p:spPr>
          <a:xfrm>
            <a:off x="737235" y="3663315"/>
            <a:ext cx="1737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Random Forest: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true"/>
          <p:nvPr/>
        </p:nvSpPr>
        <p:spPr>
          <a:xfrm>
            <a:off x="591820" y="4881880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Logistic Regression: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true"/>
          <p:nvPr/>
        </p:nvSpPr>
        <p:spPr>
          <a:xfrm>
            <a:off x="342900" y="1474470"/>
            <a:ext cx="4276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/>
              <a:t>相同参数的模型</a:t>
            </a:r>
            <a:r>
              <a:rPr lang="en-US" altLang="zh-CN" sz="2000" dirty="0"/>
              <a:t> + </a:t>
            </a:r>
            <a:r>
              <a:rPr lang="zh-CN" altLang="en-US" sz="2000" dirty="0"/>
              <a:t>不同的特征工程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字方塊 135"/>
          <p:cNvSpPr txBox="true"/>
          <p:nvPr/>
        </p:nvSpPr>
        <p:spPr>
          <a:xfrm>
            <a:off x="2950845" y="251904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135"/>
          <p:cNvSpPr txBox="true"/>
          <p:nvPr/>
        </p:nvSpPr>
        <p:spPr>
          <a:xfrm>
            <a:off x="2922270" y="400240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135"/>
          <p:cNvSpPr txBox="true"/>
          <p:nvPr/>
        </p:nvSpPr>
        <p:spPr>
          <a:xfrm>
            <a:off x="2950845" y="531876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/>
              <a:t>3%~4% ↓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135"/>
          <p:cNvSpPr txBox="true"/>
          <p:nvPr/>
        </p:nvSpPr>
        <p:spPr>
          <a:xfrm>
            <a:off x="4971415" y="3417570"/>
            <a:ext cx="3479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dirty="0"/>
              <a:t>WOE</a:t>
            </a:r>
            <a:r>
              <a:rPr lang="zh-CN" altLang="en-US" sz="2400" dirty="0"/>
              <a:t>编码</a:t>
            </a:r>
            <a:r>
              <a:rPr lang="en-US" altLang="zh-CN" sz="2400" dirty="0"/>
              <a:t>+Auto-encoder</a:t>
            </a:r>
            <a:r>
              <a:rPr lang="zh-CN" altLang="en-US" sz="2400" dirty="0"/>
              <a:t>的特征工程对树模型的性能改进贡献了一定的作用</a:t>
            </a:r>
            <a:r>
              <a:rPr lang="" altLang="zh-CN" sz="2400" dirty="0"/>
              <a:t>!</a:t>
            </a:r>
            <a:endParaRPr lang="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4" grpId="1"/>
      <p:bldP spid="18" grpId="1"/>
      <p:bldP spid="23" grpId="1"/>
      <p:bldP spid="24" grpId="1"/>
      <p:bldP spid="26" grpId="1"/>
      <p:bldP spid="27" grpId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r>
              <a:rPr lang="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DNN</a:t>
            </a:r>
            <a:r>
              <a:rPr lang="zh-CN" altLang="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上的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true"/>
          <p:nvPr/>
        </p:nvSpPr>
        <p:spPr>
          <a:xfrm>
            <a:off x="4685030" y="324167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/>
              <a:t>神经网络分类器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true"/>
          <p:nvPr/>
        </p:nvSpPr>
        <p:spPr>
          <a:xfrm>
            <a:off x="269240" y="3865245"/>
            <a:ext cx="2531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Mean Square Error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true"/>
          <p:nvPr/>
        </p:nvSpPr>
        <p:spPr>
          <a:xfrm>
            <a:off x="521335" y="5150485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Adam </a:t>
            </a:r>
            <a:r>
              <a:rPr lang="" altLang="en-US" sz="2800" dirty="0"/>
              <a:t>(lr=0.01)</a:t>
            </a:r>
            <a:endParaRPr lang="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true"/>
          <p:nvPr/>
        </p:nvSpPr>
        <p:spPr>
          <a:xfrm>
            <a:off x="521335" y="1679575"/>
            <a:ext cx="270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sz="2800" dirty="0"/>
              <a:t>DNN Classifier (</a:t>
            </a:r>
            <a:r>
              <a:rPr lang="" sz="2000" dirty="0"/>
              <a:t>simple implement)</a:t>
            </a:r>
            <a:endParaRPr lang="" sz="2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1069975"/>
            <a:ext cx="4010025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5" y="3733800"/>
            <a:ext cx="5948045" cy="274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/>
      <p:bldP spid="2" grpId="1"/>
      <p:bldP spid="14" grpId="0"/>
      <p:bldP spid="14" grpId="1"/>
      <p:bldP spid="18" grpId="0"/>
      <p:bldP spid="1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DNN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上的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true"/>
          <p:nvPr/>
        </p:nvSpPr>
        <p:spPr>
          <a:xfrm>
            <a:off x="4685030" y="324167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/>
              <a:t>神经网络分类器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true"/>
          <p:nvPr/>
        </p:nvSpPr>
        <p:spPr>
          <a:xfrm>
            <a:off x="269240" y="3865245"/>
            <a:ext cx="2531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Mean Square Error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true"/>
          <p:nvPr/>
        </p:nvSpPr>
        <p:spPr>
          <a:xfrm>
            <a:off x="521335" y="5150485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Adam (lr=0.01)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true"/>
          <p:nvPr/>
        </p:nvSpPr>
        <p:spPr>
          <a:xfrm>
            <a:off x="521335" y="1679575"/>
            <a:ext cx="270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/>
              <a:t>DNN Classifier (</a:t>
            </a:r>
            <a:r>
              <a:rPr lang="en-US" sz="2000" dirty="0"/>
              <a:t>simple implement)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1069975"/>
            <a:ext cx="4010025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35" y="5006340"/>
            <a:ext cx="3746500" cy="770890"/>
          </a:xfrm>
          <a:prstGeom prst="rect">
            <a:avLst/>
          </a:prstGeom>
        </p:spPr>
      </p:pic>
      <p:sp>
        <p:nvSpPr>
          <p:cNvPr id="8" name="文字方塊 135"/>
          <p:cNvSpPr txBox="true"/>
          <p:nvPr/>
        </p:nvSpPr>
        <p:spPr>
          <a:xfrm>
            <a:off x="4653915" y="4167505"/>
            <a:ext cx="253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/>
              <a:t>result</a:t>
            </a:r>
            <a:r>
              <a:rPr lang="" altLang="en-US" sz="2800" dirty="0"/>
              <a:t>:</a:t>
            </a:r>
            <a:endParaRPr lang="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" grpId="1"/>
      <p:bldP spid="14" grpId="1"/>
      <p:bldP spid="18" grpId="1"/>
      <p:bldP spid="8" grpId="0"/>
      <p:bldP spid="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p>
            <a:r>
              <a:rPr lang="en-US" altLang="en-US" dirty="0"/>
              <a:t>Performance</a:t>
            </a:r>
            <a:r>
              <a:rPr lang="" altLang="en-US" dirty="0"/>
              <a:t> Compare</a:t>
            </a:r>
            <a:endParaRPr lang="" altLang="en-US" dirty="0"/>
          </a:p>
        </p:txBody>
      </p:sp>
      <p:sp>
        <p:nvSpPr>
          <p:cNvPr id="3" name="標題 1"/>
          <p:cNvSpPr>
            <a:spLocks noGrp="true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5175" y="1903095"/>
            <a:ext cx="3389630" cy="3500755"/>
            <a:chOff x="1205" y="2997"/>
            <a:chExt cx="5338" cy="5513"/>
          </a:xfrm>
        </p:grpSpPr>
        <p:sp>
          <p:nvSpPr>
            <p:cNvPr id="2" name="文字方塊 135"/>
            <p:cNvSpPr txBox="true"/>
            <p:nvPr/>
          </p:nvSpPr>
          <p:spPr>
            <a:xfrm>
              <a:off x="1553" y="4538"/>
              <a:ext cx="2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dirty="0"/>
                <a:t>Lightgbm: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5"/>
            <p:cNvSpPr txBox="true"/>
            <p:nvPr/>
          </p:nvSpPr>
          <p:spPr>
            <a:xfrm>
              <a:off x="1443" y="6107"/>
              <a:ext cx="40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 dirty="0"/>
                <a:t>Random Forest: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35"/>
            <p:cNvSpPr txBox="true"/>
            <p:nvPr/>
          </p:nvSpPr>
          <p:spPr>
            <a:xfrm>
              <a:off x="1373" y="7688"/>
              <a:ext cx="517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 dirty="0"/>
                <a:t>Logistic Regression: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135"/>
            <p:cNvSpPr txBox="true"/>
            <p:nvPr/>
          </p:nvSpPr>
          <p:spPr>
            <a:xfrm>
              <a:off x="1205" y="2997"/>
              <a:ext cx="40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800" dirty="0"/>
                <a:t>DNN classifier:</a:t>
              </a:r>
              <a:endParaRPr lang="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文字方塊 135"/>
          <p:cNvSpPr txBox="true"/>
          <p:nvPr/>
        </p:nvSpPr>
        <p:spPr>
          <a:xfrm>
            <a:off x="3035300" y="1242060"/>
            <a:ext cx="2501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sz="2000" dirty="0"/>
              <a:t>WOE + Auto-encoder</a:t>
            </a:r>
            <a:endParaRPr lang="" sz="2000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08525" y="1843405"/>
            <a:ext cx="3367405" cy="3949065"/>
            <a:chOff x="7415" y="2903"/>
            <a:chExt cx="5303" cy="6219"/>
          </a:xfrm>
        </p:grpSpPr>
        <p:pic>
          <p:nvPicPr>
            <p:cNvPr id="12" name="图片 1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5" y="4071"/>
              <a:ext cx="3150" cy="156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5" y="6104"/>
              <a:ext cx="3210" cy="8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" y="7668"/>
              <a:ext cx="3165" cy="1455"/>
            </a:xfrm>
            <a:prstGeom prst="rect">
              <a:avLst/>
            </a:prstGeom>
          </p:spPr>
        </p:pic>
        <p:sp>
          <p:nvSpPr>
            <p:cNvPr id="24" name="文字方塊 135"/>
            <p:cNvSpPr txBox="true"/>
            <p:nvPr/>
          </p:nvSpPr>
          <p:spPr>
            <a:xfrm>
              <a:off x="10760" y="4409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dirty="0">
                  <a:solidFill>
                    <a:srgbClr val="FF0000"/>
                  </a:solidFill>
                </a:rPr>
                <a:t>1%~3% ↑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135"/>
            <p:cNvSpPr txBox="true"/>
            <p:nvPr/>
          </p:nvSpPr>
          <p:spPr>
            <a:xfrm>
              <a:off x="10670" y="6203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dirty="0">
                  <a:solidFill>
                    <a:srgbClr val="FF0000"/>
                  </a:solidFill>
                </a:rPr>
                <a:t>1%~3% ↑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135"/>
            <p:cNvSpPr txBox="true"/>
            <p:nvPr/>
          </p:nvSpPr>
          <p:spPr>
            <a:xfrm>
              <a:off x="10760" y="8097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dirty="0"/>
                <a:t>3%~4% ↓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9" y="2903"/>
              <a:ext cx="3649" cy="750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941705" y="2821940"/>
            <a:ext cx="1760855" cy="635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68695" y="2799715"/>
            <a:ext cx="640080" cy="16891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11" grpId="0" animBg="true"/>
      <p:bldP spid="11" grpId="1" animBg="true"/>
      <p:bldP spid="25" grpId="0" bldLvl="0" animBg="true"/>
      <p:bldP spid="25" grpId="1" animBg="tru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true"/>
          </p:cNvSpPr>
          <p:nvPr>
            <p:ph type="title"/>
          </p:nvPr>
        </p:nvSpPr>
        <p:spPr>
          <a:xfrm>
            <a:off x="285750" y="242573"/>
            <a:ext cx="7886700" cy="1325563"/>
          </a:xfrm>
        </p:spPr>
        <p:txBody>
          <a:bodyPr/>
          <a:p>
            <a:r>
              <a:rPr lang="" altLang="en-US" sz="4800" dirty="0"/>
              <a:t>Final Choice</a:t>
            </a:r>
            <a:endParaRPr lang="" altLang="en-US" sz="4800" dirty="0"/>
          </a:p>
        </p:txBody>
      </p:sp>
      <p:sp>
        <p:nvSpPr>
          <p:cNvPr id="5" name="文字方塊 135"/>
          <p:cNvSpPr txBox="true"/>
          <p:nvPr/>
        </p:nvSpPr>
        <p:spPr>
          <a:xfrm>
            <a:off x="643890" y="4729480"/>
            <a:ext cx="22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dirty="0"/>
              <a:t>Light</a:t>
            </a:r>
            <a:r>
              <a:rPr lang="" altLang="en-US" sz="3600" dirty="0"/>
              <a:t>GBM</a:t>
            </a:r>
            <a:endParaRPr lang="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true"/>
          <p:nvPr/>
        </p:nvSpPr>
        <p:spPr>
          <a:xfrm>
            <a:off x="140970" y="2196465"/>
            <a:ext cx="3698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dirty="0"/>
              <a:t>WOE + Auto-encoder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135"/>
          <p:cNvSpPr txBox="true"/>
          <p:nvPr/>
        </p:nvSpPr>
        <p:spPr>
          <a:xfrm>
            <a:off x="1149350" y="3350260"/>
            <a:ext cx="1002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dirty="0"/>
              <a:t>+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4336415"/>
            <a:ext cx="5039995" cy="17500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041775" y="1568450"/>
            <a:ext cx="4989195" cy="1781810"/>
            <a:chOff x="6365" y="2470"/>
            <a:chExt cx="7857" cy="2806"/>
          </a:xfrm>
        </p:grpSpPr>
        <p:pic>
          <p:nvPicPr>
            <p:cNvPr id="8" name="图片 7" descr="encode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2" y="2470"/>
              <a:ext cx="3510" cy="2806"/>
            </a:xfrm>
            <a:prstGeom prst="rect">
              <a:avLst/>
            </a:prstGeom>
          </p:spPr>
        </p:pic>
        <p:grpSp>
          <p:nvGrpSpPr>
            <p:cNvPr id="90" name="组合 89"/>
            <p:cNvGrpSpPr/>
            <p:nvPr/>
          </p:nvGrpSpPr>
          <p:grpSpPr>
            <a:xfrm>
              <a:off x="6365" y="2615"/>
              <a:ext cx="2453" cy="2419"/>
              <a:chOff x="8884" y="7036"/>
              <a:chExt cx="4361" cy="3708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9302" y="9944"/>
                <a:ext cx="2603" cy="4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TW" sz="2400" dirty="0"/>
                  <a:t>13</a:t>
                </a:r>
                <a:endParaRPr lang="zh-TW" altLang="en-US" sz="24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884" y="8570"/>
                <a:ext cx="3387" cy="4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275" y="7100"/>
                <a:ext cx="2603" cy="4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TW" sz="2400" dirty="0"/>
                  <a:t>13</a:t>
                </a:r>
                <a:endParaRPr lang="zh-TW" altLang="en-US" sz="2400" dirty="0"/>
              </a:p>
            </p:txBody>
          </p:sp>
          <p:sp>
            <p:nvSpPr>
              <p:cNvPr id="81" name="向右箭號 34"/>
              <p:cNvSpPr/>
              <p:nvPr/>
            </p:nvSpPr>
            <p:spPr>
              <a:xfrm rot="16200000">
                <a:off x="10203" y="8924"/>
                <a:ext cx="713" cy="96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82" name="向右箭號 35"/>
              <p:cNvSpPr/>
              <p:nvPr/>
            </p:nvSpPr>
            <p:spPr>
              <a:xfrm rot="16200000">
                <a:off x="10203" y="7512"/>
                <a:ext cx="713" cy="96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83" name="文字方塊 37"/>
              <p:cNvSpPr txBox="true"/>
              <p:nvPr/>
            </p:nvSpPr>
            <p:spPr>
              <a:xfrm>
                <a:off x="10619" y="9145"/>
                <a:ext cx="1732" cy="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sz="1600" dirty="0"/>
                  <a:t>W</a:t>
                </a:r>
                <a:r>
                  <a:rPr lang="en-US" altLang="zh-TW" sz="1600" baseline="30000" dirty="0"/>
                  <a:t>1</a:t>
                </a:r>
                <a:endParaRPr lang="en-US" altLang="zh-TW" sz="16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字方塊 41"/>
                  <p:cNvSpPr txBox="true"/>
                  <p:nvPr/>
                </p:nvSpPr>
                <p:spPr>
                  <a:xfrm>
                    <a:off x="12034" y="9853"/>
                    <a:ext cx="381" cy="8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4" name="文字方塊 4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2034" y="9853"/>
                    <a:ext cx="381" cy="891"/>
                  </a:xfrm>
                  <a:prstGeom prst="rect">
                    <a:avLst/>
                  </a:prstGeom>
                  <a:blipFill rotWithShape="true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字方塊 42"/>
                  <p:cNvSpPr txBox="true"/>
                  <p:nvPr/>
                </p:nvSpPr>
                <p:spPr>
                  <a:xfrm>
                    <a:off x="11970" y="7036"/>
                    <a:ext cx="381" cy="8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5" name="文字方塊 42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1970" y="7036"/>
                    <a:ext cx="381" cy="891"/>
                  </a:xfrm>
                  <a:prstGeom prst="rect">
                    <a:avLst/>
                  </a:prstGeom>
                  <a:blipFill rotWithShape="true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線接點 43"/>
              <p:cNvCxnSpPr/>
              <p:nvPr/>
            </p:nvCxnSpPr>
            <p:spPr>
              <a:xfrm flipV="true">
                <a:off x="13245" y="7313"/>
                <a:ext cx="0" cy="28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44"/>
              <p:cNvCxnSpPr/>
              <p:nvPr/>
            </p:nvCxnSpPr>
            <p:spPr>
              <a:xfrm rot="10800000">
                <a:off x="12415" y="7326"/>
                <a:ext cx="80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45"/>
              <p:cNvCxnSpPr/>
              <p:nvPr/>
            </p:nvCxnSpPr>
            <p:spPr>
              <a:xfrm rot="10800000">
                <a:off x="12415" y="10196"/>
                <a:ext cx="80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49"/>
              <p:cNvSpPr txBox="true"/>
              <p:nvPr/>
            </p:nvSpPr>
            <p:spPr>
              <a:xfrm>
                <a:off x="10680" y="7762"/>
                <a:ext cx="1732" cy="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TW" sz="1600" dirty="0"/>
                  <a:t>W</a:t>
                </a:r>
                <a:r>
                  <a:rPr lang="en-US" altLang="zh-TW" sz="1600" baseline="30000" dirty="0"/>
                  <a:t>1</a:t>
                </a:r>
                <a:r>
                  <a:rPr lang="en-US" altLang="zh-TW" sz="1600" dirty="0"/>
                  <a:t>’</a:t>
                </a:r>
                <a:endParaRPr lang="en-US" altLang="zh-TW" sz="1600" dirty="0"/>
              </a:p>
            </p:txBody>
          </p:sp>
        </p:grpSp>
        <p:cxnSp>
          <p:nvCxnSpPr>
            <p:cNvPr id="100" name="曲线连接符 99"/>
            <p:cNvCxnSpPr/>
            <p:nvPr/>
          </p:nvCxnSpPr>
          <p:spPr>
            <a:xfrm flipV="true">
              <a:off x="8270" y="3650"/>
              <a:ext cx="3009" cy="537"/>
            </a:xfrm>
            <a:prstGeom prst="curvedConnector3">
              <a:avLst>
                <a:gd name="adj1" fmla="val 50017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6" grpId="0"/>
      <p:bldP spid="6" grpId="1"/>
      <p:bldP spid="5" grpId="0"/>
      <p:bldP spid="5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標題 1"/>
          <p:cNvSpPr>
            <a:spLocks noGrp="true"/>
          </p:cNvSpPr>
          <p:nvPr>
            <p:ph type="ctrTitle"/>
          </p:nvPr>
        </p:nvSpPr>
        <p:spPr>
          <a:xfrm>
            <a:off x="666750" y="2587625"/>
            <a:ext cx="7810500" cy="1682750"/>
          </a:xfrm>
        </p:spPr>
        <p:txBody>
          <a:bodyPr>
            <a:noAutofit/>
          </a:bodyPr>
          <a:p>
            <a:pPr algn="ctr"/>
            <a:r>
              <a:rPr lang="" altLang="en-US" sz="6000" dirty="0"/>
              <a:t>Thanks</a:t>
            </a:r>
            <a:endParaRPr lang="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628651" y="1507672"/>
            <a:ext cx="5080906" cy="2013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Data Preprocessing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Feature Engineering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405495" y="846819"/>
            <a:ext cx="7922077" cy="2369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drop unnamed columns &amp; rename remaining columns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12" y="3036836"/>
            <a:ext cx="7385958" cy="150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515032" y="2710088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Y/N ratio in training set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Missing Values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Correlation Matrix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r>
              <a:rPr lang="en-US" altLang="zh-TW" sz="2400" dirty="0"/>
              <a:t>-&gt; potential </a:t>
            </a:r>
            <a:r>
              <a:rPr lang="en-US" altLang="zh-TW" sz="2400" dirty="0">
                <a:solidFill>
                  <a:srgbClr val="FF0000"/>
                </a:solidFill>
              </a:rPr>
              <a:t>noises and unbalance </a:t>
            </a:r>
            <a:r>
              <a:rPr lang="en-US" altLang="zh-TW" sz="2400" dirty="0"/>
              <a:t>in data</a:t>
            </a:r>
            <a:endParaRPr lang="en-US" altLang="zh-TW" sz="2400" dirty="0"/>
          </a:p>
          <a:p>
            <a:pPr algn="l"/>
            <a:r>
              <a:rPr lang="en-US" altLang="zh-TW" sz="2400" dirty="0"/>
              <a:t>-&gt; For missing values, no need to delete the whole row</a:t>
            </a: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70" y="3872712"/>
            <a:ext cx="2307401" cy="1550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1" y="3944113"/>
            <a:ext cx="1180946" cy="14816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58" y="3787079"/>
            <a:ext cx="4418436" cy="1481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true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true"/>
          <p:nvPr/>
        </p:nvSpPr>
        <p:spPr>
          <a:xfrm>
            <a:off x="148883" y="1654174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Look at Each Attribute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Age</a:t>
            </a:r>
            <a:endParaRPr lang="en-US" altLang="zh-CN" sz="3200" dirty="0"/>
          </a:p>
          <a:p>
            <a:pPr algn="l"/>
            <a:r>
              <a:rPr lang="en-US" altLang="zh-CN" sz="3200" dirty="0"/>
              <a:t>     distribution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</a:t>
            </a:r>
            <a:endParaRPr lang="en-US" altLang="zh-CN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algn="l"/>
            <a:r>
              <a:rPr lang="en-US" altLang="zh-TW" sz="2400" dirty="0"/>
              <a:t>-&gt; approximately fit </a:t>
            </a:r>
            <a:r>
              <a:rPr lang="en-US" altLang="zh-TW" sz="2400" dirty="0">
                <a:solidFill>
                  <a:srgbClr val="FF0000"/>
                </a:solidFill>
              </a:rPr>
              <a:t>normal distribution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r>
              <a:rPr lang="en-US" altLang="zh-TW" sz="2400" dirty="0"/>
              <a:t>-&gt; calculate abnormal bound accordingly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99" y="2623952"/>
            <a:ext cx="5519059" cy="18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46" y="4615057"/>
            <a:ext cx="4479471" cy="18702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8683</Words>
  <Application>WPS 演示</Application>
  <PresentationFormat>全屏显示(4:3)</PresentationFormat>
  <Paragraphs>1048</Paragraphs>
  <Slides>58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58</vt:i4>
      </vt:variant>
    </vt:vector>
  </HeadingPairs>
  <TitlesOfParts>
    <vt:vector size="145" baseType="lpstr">
      <vt:lpstr>Arial</vt:lpstr>
      <vt:lpstr>宋体</vt:lpstr>
      <vt:lpstr>Wingdings</vt:lpstr>
      <vt:lpstr>Bahnschrift SemiCondensed</vt:lpstr>
      <vt:lpstr>微软雅黑</vt:lpstr>
      <vt:lpstr>Cambria Math</vt:lpstr>
      <vt:lpstr>PMingLiU</vt:lpstr>
      <vt:lpstr>Calibri</vt:lpstr>
      <vt:lpstr>Calibri Light</vt:lpstr>
      <vt:lpstr>Arial Unicode MS</vt:lpstr>
      <vt:lpstr>新細明體</vt:lpstr>
      <vt:lpstr>等线</vt:lpstr>
      <vt:lpstr>文泉驿正黑</vt:lpstr>
      <vt:lpstr>等线 Light</vt:lpstr>
      <vt:lpstr>Times New Roman</vt:lpstr>
      <vt:lpstr>Office 佈景主題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Give Me Some Credit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from Logistic Regression to Deep Learning</vt:lpstr>
      <vt:lpstr>from Logistic Regression to Deep Learning</vt:lpstr>
      <vt:lpstr>Logistic Regression</vt:lpstr>
      <vt:lpstr>Step 1: Function Set</vt:lpstr>
      <vt:lpstr>Step 1: Function Set</vt:lpstr>
      <vt:lpstr>Step 2: Goodness of a Function</vt:lpstr>
      <vt:lpstr>Step 2: Goodness of a Function</vt:lpstr>
      <vt:lpstr>Step 3: Find the best function</vt:lpstr>
      <vt:lpstr>Cross Entropy v.s. Square Error</vt:lpstr>
      <vt:lpstr>PowerPoint 演示文稿</vt:lpstr>
      <vt:lpstr>Limitation of Logistic Regression</vt:lpstr>
      <vt:lpstr>Limitation of Logistic Regression</vt:lpstr>
      <vt:lpstr>Limitation of Logistic Regression</vt:lpstr>
      <vt:lpstr>PowerPoint 演示文稿</vt:lpstr>
      <vt:lpstr>Deep Learning!</vt:lpstr>
      <vt:lpstr>Deep Learning</vt:lpstr>
      <vt:lpstr>Fully Connect Feedforward Network</vt:lpstr>
      <vt:lpstr>Fully Connect Feedforward Network</vt:lpstr>
      <vt:lpstr>Output Layer as Multi-Class Classifier</vt:lpstr>
      <vt:lpstr>Auto-Encoder for feature engineer</vt:lpstr>
      <vt:lpstr>Auto-encoder</vt:lpstr>
      <vt:lpstr>Auto-Encoder for feature engineer</vt:lpstr>
      <vt:lpstr>WOE + Auto-encoder</vt:lpstr>
      <vt:lpstr>Lightgbm</vt:lpstr>
      <vt:lpstr>Random Forest</vt:lpstr>
      <vt:lpstr>Logistic Regression</vt:lpstr>
      <vt:lpstr>Performance</vt:lpstr>
      <vt:lpstr>New Idea</vt:lpstr>
      <vt:lpstr>New Idea</vt:lpstr>
      <vt:lpstr>New Idea</vt:lpstr>
      <vt:lpstr>New Idea</vt:lpstr>
      <vt:lpstr>Performance</vt:lpstr>
      <vt:lpstr>Performance with New Idea</vt:lpstr>
      <vt:lpstr>Performance with New Idea</vt:lpstr>
      <vt:lpstr>Performance with New Idea</vt:lpstr>
      <vt:lpstr>Performance with New Idea</vt:lpstr>
      <vt:lpstr>Performance Compare</vt:lpstr>
      <vt:lpstr>Experiment Result 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此间リ少年</cp:lastModifiedBy>
  <cp:revision>223</cp:revision>
  <dcterms:created xsi:type="dcterms:W3CDTF">2020-07-26T14:06:25Z</dcterms:created>
  <dcterms:modified xsi:type="dcterms:W3CDTF">2020-07-26T14:06:25Z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