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70" r:id="rId5"/>
    <p:sldId id="409" r:id="rId6"/>
    <p:sldId id="411" r:id="rId7"/>
    <p:sldId id="472" r:id="rId8"/>
    <p:sldId id="471" r:id="rId9"/>
    <p:sldId id="413" r:id="rId10"/>
    <p:sldId id="414" r:id="rId11"/>
    <p:sldId id="415" r:id="rId12"/>
    <p:sldId id="416" r:id="rId13"/>
    <p:sldId id="417" r:id="rId14"/>
    <p:sldId id="418" r:id="rId15"/>
    <p:sldId id="421" r:id="rId16"/>
    <p:sldId id="420" r:id="rId17"/>
    <p:sldId id="423" r:id="rId18"/>
    <p:sldId id="424" r:id="rId19"/>
    <p:sldId id="425" r:id="rId20"/>
    <p:sldId id="426" r:id="rId21"/>
    <p:sldId id="427" r:id="rId22"/>
    <p:sldId id="256" r:id="rId23"/>
    <p:sldId id="451" r:id="rId24"/>
    <p:sldId id="380" r:id="rId25"/>
    <p:sldId id="281" r:id="rId26"/>
    <p:sldId id="303" r:id="rId27"/>
    <p:sldId id="282" r:id="rId28"/>
    <p:sldId id="346" r:id="rId29"/>
    <p:sldId id="284" r:id="rId30"/>
    <p:sldId id="275" r:id="rId31"/>
    <p:sldId id="330" r:id="rId32"/>
    <p:sldId id="257" r:id="rId33"/>
    <p:sldId id="306" r:id="rId34"/>
    <p:sldId id="310" r:id="rId35"/>
    <p:sldId id="262" r:id="rId36"/>
    <p:sldId id="347" r:id="rId37"/>
    <p:sldId id="381" r:id="rId38"/>
    <p:sldId id="377" r:id="rId39"/>
    <p:sldId id="378" r:id="rId40"/>
    <p:sldId id="379" r:id="rId41"/>
    <p:sldId id="405" r:id="rId42"/>
    <p:sldId id="406" r:id="rId43"/>
    <p:sldId id="450" r:id="rId44"/>
    <p:sldId id="452" r:id="rId45"/>
    <p:sldId id="453" r:id="rId46"/>
    <p:sldId id="454" r:id="rId47"/>
    <p:sldId id="455" r:id="rId48"/>
    <p:sldId id="456" r:id="rId49"/>
    <p:sldId id="457" r:id="rId50"/>
    <p:sldId id="458" r:id="rId51"/>
    <p:sldId id="459" r:id="rId52"/>
    <p:sldId id="461" r:id="rId53"/>
    <p:sldId id="460" r:id="rId54"/>
    <p:sldId id="464" r:id="rId55"/>
    <p:sldId id="465" r:id="rId56"/>
    <p:sldId id="466" r:id="rId57"/>
    <p:sldId id="467" r:id="rId58"/>
    <p:sldId id="468" r:id="rId59"/>
    <p:sldId id="46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 祉盈" initials="朱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70" autoAdjust="0"/>
  </p:normalViewPr>
  <p:slideViewPr>
    <p:cSldViewPr snapToGrid="0">
      <p:cViewPr>
        <p:scale>
          <a:sx n="85" d="100"/>
          <a:sy n="85" d="100"/>
        </p:scale>
        <p:origin x="5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commentAuthors" Target="commentAuthors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5.wmf"/><Relationship Id="rId3" Type="http://schemas.openxmlformats.org/officeDocument/2006/relationships/image" Target="../media/image120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4" Type="http://schemas.openxmlformats.org/officeDocument/2006/relationships/image" Target="../media/image50.wmf"/><Relationship Id="rId13" Type="http://schemas.openxmlformats.org/officeDocument/2006/relationships/image" Target="../media/image49.wmf"/><Relationship Id="rId12" Type="http://schemas.openxmlformats.org/officeDocument/2006/relationships/image" Target="../media/image48.wmf"/><Relationship Id="rId11" Type="http://schemas.openxmlformats.org/officeDocument/2006/relationships/image" Target="../media/image46.wmf"/><Relationship Id="rId10" Type="http://schemas.openxmlformats.org/officeDocument/2006/relationships/image" Target="../media/image45.wmf"/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44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0" Type="http://schemas.openxmlformats.org/officeDocument/2006/relationships/image" Target="../media/image85.wmf"/><Relationship Id="rId1" Type="http://schemas.openxmlformats.org/officeDocument/2006/relationships/image" Target="../media/image7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7" Type="http://schemas.openxmlformats.org/officeDocument/2006/relationships/image" Target="../media/image116.wmf"/><Relationship Id="rId6" Type="http://schemas.openxmlformats.org/officeDocument/2006/relationships/image" Target="../media/image115.wmf"/><Relationship Id="rId5" Type="http://schemas.openxmlformats.org/officeDocument/2006/relationships/image" Target="../media/image37.wmf"/><Relationship Id="rId4" Type="http://schemas.openxmlformats.org/officeDocument/2006/relationships/image" Target="../media/image44.wmf"/><Relationship Id="rId3" Type="http://schemas.openxmlformats.org/officeDocument/2006/relationships/image" Target="../media/image114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B96A0-EA1C-4BDF-894C-665FA7A42D90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正常来讲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Revol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的取值在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之间，超出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表明透支。但从上图看出有些数据超过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，猜想可能有一部份数值为未除以分母信用卡额度，我们需要筛选出哪些数据是这种情况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因数据分布跨度比较大，我们将数据分为两部分，小于</a:t>
            </a:r>
            <a:r>
              <a:rPr lang="en-US" altLang="zh-CN" dirty="0"/>
              <a:t>1</a:t>
            </a:r>
            <a:r>
              <a:rPr lang="zh-CN" altLang="en-US" dirty="0"/>
              <a:t>和大于</a:t>
            </a:r>
            <a:r>
              <a:rPr lang="en-US" altLang="zh-CN" dirty="0"/>
              <a:t>1</a:t>
            </a:r>
            <a:r>
              <a:rPr lang="zh-CN" altLang="en-US" dirty="0"/>
              <a:t>的部分，来看一下两部分的数据分布。看一下实际情况。</a:t>
            </a:r>
            <a:endParaRPr lang="en-US" altLang="zh-CN" dirty="0"/>
          </a:p>
          <a:p>
            <a:pPr algn="l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Revol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时，违约率开始上升，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10-20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之间违约率达到高峰，超过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后开始下降，超过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后开始恢复正常（与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的违约率一致），说明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左右的值可能为异常值上限的阈值。可以将超过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的值都定义为异常值。</a:t>
            </a:r>
            <a:r>
              <a:rPr lang="en-US" altLang="zh-CN" sz="2000" dirty="0"/>
              <a:t>     </a:t>
            </a:r>
            <a:endParaRPr lang="en-US" altLang="zh-CN" sz="20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从图表可见超过</a:t>
            </a:r>
            <a:r>
              <a:rPr lang="en-US" altLang="zh-CN" dirty="0"/>
              <a:t>90</a:t>
            </a:r>
            <a:r>
              <a:rPr lang="zh-CN" altLang="en-US" dirty="0"/>
              <a:t>的是异常数据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这里的function set就是Logistic Regression——逻辑回归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en-US" sz="1200" dirty="0">
                <a:solidFill>
                  <a:srgbClr val="0000FF"/>
                </a:solidFill>
              </a:rPr>
              <a:t>sigmoid function</a:t>
            </a:r>
            <a:r>
              <a:rPr lang="zh-CN" altLang="en-US" sz="1200" dirty="0">
                <a:solidFill>
                  <a:srgbClr val="0000FF"/>
                </a:solidFill>
              </a:rPr>
              <a:t>其实就是</a:t>
            </a:r>
            <a:r>
              <a:rPr lang="en-US" altLang="zh-TW" sz="1200" dirty="0">
                <a:solidFill>
                  <a:srgbClr val="0000FF"/>
                </a:solidFill>
              </a:rPr>
              <a:t>Activation function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现在我们有N笔Training data，每一笔data都要标注它是属于哪一个class</a:t>
            </a: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假设这些Training data是从</a:t>
            </a:r>
            <a:r>
              <a:rPr lang="zh-CN" altLang="en-US" sz="1200" dirty="0"/>
              <a:t>之前</a:t>
            </a:r>
            <a:r>
              <a:rPr lang="en-US" altLang="zh-TW" sz="1200" dirty="0"/>
              <a:t>我们定义的posterior Probability中产生的(后置概率，某种意义上就是概率密度函数)，而w和b就决定了这个posterior Probability，那我们就可以去计算某一组w和b去产生这N笔Training data的概率，利用极大似然估计的思想，最好的那组参数就是有最大可能性产生当前N笔Training data分布的w*和b*</a:t>
            </a: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似然函数只需要将每一个点产生的概率相乘即可，注意，这里假定是二元分类，class 2的概率为1减去class 1的概率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ym typeface="+mn-ea"/>
              </a:rPr>
              <a:t>这里x^n表示第n个样本点，y</a:t>
            </a:r>
            <a:r>
              <a:rPr lang="en-US" altLang="en-US" dirty="0">
                <a:sym typeface="+mn-ea"/>
              </a:rPr>
              <a:t>_hat</a:t>
            </a:r>
            <a:r>
              <a:rPr lang="en-US" altLang="zh-TW" dirty="0">
                <a:sym typeface="+mn-ea"/>
              </a:rPr>
              <a:t>^n表示第n个样本点的class标签(1表示class 1,0表示class 2)，最终这个summation的形式，里面其实是两个Bernouli distribution(两点分布)的cross entropy(交叉熵)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交叉熵实际上表达的是希望这个function的output和它的target越接近越好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实际上就是去找到使loss function即交叉熵之和最小的那组参数w*,b*就行了，这里用gradient descent的方法进行运算就ok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详细数学推导，展示时简略说明即可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对比交叉熵和均方根作为损失函数的情况：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如果我们把参数的变化对total loss作图的话，loss function选择cross entropy或square error，参数的变化跟loss的变化情况可视化出来：(黑色的是cross entropy，红色的是square error)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假设中心点就是距离目标很近的地方，如果是cross entropy的话，距离目标越远，微分值就越大，参数update的时候变化量就越大，迈出去的步伐也就越大；但当你选择square error的时候，过程就会很卡，因为距离目标远的时候，微分也是非常小的，移动的速度是非常慢的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综上，尽管square error可以使用，但是会出现update十分缓慢的现象，而使用cross entropy可以让你的Training更顺利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TW" dirty="0"/>
              <a:t>逻辑回归小结</a:t>
            </a:r>
            <a:endParaRPr lang="zh-C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Logistic Regression其实有很强的限制，给出下图的例子中的Training data，想要用Logistic Regression对它进行分类，其实是做不到的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因为Logistic Regression在两个class之间的boundary就是一条直线，但是在这个平面上无论怎么画直线都不可能把图中的两个class分隔开来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如果坚持要用Logistic Regression的话，有一招叫做Feature Transformation，原来的feature分布不好划分，那我们可以将之转化以后，找一个比较好的feature space，让Logistic Regression能够处理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这就需要用比较好的特征工程和特征转换，可能需要专业领域的知识作为帮助</a:t>
            </a:r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但麻烦的是，我们并不知道怎么做feature Transformation，如果在这上面花费太多的时间就得不偿失了，于是我们会希望这个Transformation是机器自己产生的，怎么让机器自己产生呢？我们可以让很多Logistic Regression连接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cascade</a:t>
            </a:r>
            <a:r>
              <a:rPr lang="en-US" altLang="zh-CN"/>
              <a:t>)</a:t>
            </a:r>
            <a:r>
              <a:rPr lang="zh-CN" altLang="en-US"/>
              <a:t>起来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此时就可以轻易的划分，而这个结构，实际上就是深度神经网络的基础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通过上面的例子，我们发现，多个Logistic Regression连接起来会产生powerful的效果，我们把每一个Logistic Regression叫做一个neuron(神经元)，把这些Logistic Regression串起来所形成的network，就叫做Neural Network，就是类神经网路，这个东西就是Deep Learning！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TW" dirty="0"/>
              <a:t>全连接的神经网络</a:t>
            </a:r>
            <a:endParaRPr lang="zh-C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TW" dirty="0"/>
              <a:t>输入层、隐藏层、输出层</a:t>
            </a:r>
            <a:endParaRPr lang="zh-C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TW" dirty="0"/>
              <a:t>隐藏层代替人工做特征工程，最终通过</a:t>
            </a:r>
            <a:r>
              <a:rPr lang="en-US" altLang="zh-CN" dirty="0"/>
              <a:t>softmax</a:t>
            </a:r>
            <a:r>
              <a:rPr lang="zh-CN" altLang="zh-TW" dirty="0"/>
              <a:t>形成多分类器</a:t>
            </a:r>
            <a:endParaRPr lang="zh-CN" altLang="zh-TW" dirty="0"/>
          </a:p>
          <a:p>
            <a:endParaRPr lang="zh-CN" altLang="zh-TW" dirty="0"/>
          </a:p>
          <a:p>
            <a:r>
              <a:rPr lang="zh-CN" altLang="zh-TW" dirty="0"/>
              <a:t>我们是否可以不用神经网络作为最终的分类器，而仅仅使用神经网络提取出来的特征呢？这似乎提供了特征工程的一种新思路</a:t>
            </a:r>
            <a:endParaRPr lang="zh-C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F5DAF-6A0D-4EB6-BEE4-4A3D9B453FF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TW" b="1" dirty="0"/>
              <a:t>尝试创新点：</a:t>
            </a:r>
            <a:r>
              <a:rPr lang="zh-CN" altLang="zh-TW" dirty="0"/>
              <a:t>利用</a:t>
            </a:r>
            <a:r>
              <a:rPr lang="en-US" altLang="zh-CN" dirty="0"/>
              <a:t>autoencoder</a:t>
            </a:r>
            <a:r>
              <a:rPr lang="zh-CN" altLang="en-US" dirty="0"/>
              <a:t>来自动做特征工程，提取有用的潜在特征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中间隐藏层的输出就是特征工程提取的结果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C147-F9FF-4DAF-AB9B-2A8BA14FA8C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212-BA17-4827-9773-40972E0CDC4A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4" Type="http://schemas.openxmlformats.org/officeDocument/2006/relationships/notesSlide" Target="../notesSlides/notesSlide23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7.wmf"/><Relationship Id="rId33" Type="http://schemas.openxmlformats.org/officeDocument/2006/relationships/notesSlide" Target="../notesSlides/notesSlide24.xml"/><Relationship Id="rId32" Type="http://schemas.openxmlformats.org/officeDocument/2006/relationships/vmlDrawing" Target="../drawings/vmlDrawing2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50.wmf"/><Relationship Id="rId3" Type="http://schemas.openxmlformats.org/officeDocument/2006/relationships/oleObject" Target="../embeddings/oleObject4.bin"/><Relationship Id="rId29" Type="http://schemas.openxmlformats.org/officeDocument/2006/relationships/oleObject" Target="../embeddings/oleObject16.bin"/><Relationship Id="rId28" Type="http://schemas.openxmlformats.org/officeDocument/2006/relationships/image" Target="../media/image49.wmf"/><Relationship Id="rId27" Type="http://schemas.openxmlformats.org/officeDocument/2006/relationships/oleObject" Target="../embeddings/oleObject15.bin"/><Relationship Id="rId26" Type="http://schemas.openxmlformats.org/officeDocument/2006/relationships/image" Target="../media/image48.wmf"/><Relationship Id="rId25" Type="http://schemas.openxmlformats.org/officeDocument/2006/relationships/oleObject" Target="../embeddings/oleObject14.bin"/><Relationship Id="rId24" Type="http://schemas.openxmlformats.org/officeDocument/2006/relationships/image" Target="../media/image30.png"/><Relationship Id="rId23" Type="http://schemas.openxmlformats.org/officeDocument/2006/relationships/image" Target="../media/image47.png"/><Relationship Id="rId22" Type="http://schemas.openxmlformats.org/officeDocument/2006/relationships/image" Target="../media/image46.wmf"/><Relationship Id="rId21" Type="http://schemas.openxmlformats.org/officeDocument/2006/relationships/oleObject" Target="../embeddings/oleObject13.bin"/><Relationship Id="rId20" Type="http://schemas.openxmlformats.org/officeDocument/2006/relationships/image" Target="../media/image45.wmf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4" Type="http://schemas.openxmlformats.org/officeDocument/2006/relationships/notesSlide" Target="../notesSlides/notesSlide25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81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79.wmf"/><Relationship Id="rId28" Type="http://schemas.openxmlformats.org/officeDocument/2006/relationships/notesSlide" Target="../notesSlides/notesSlide30.xml"/><Relationship Id="rId27" Type="http://schemas.openxmlformats.org/officeDocument/2006/relationships/vmlDrawing" Target="../drawings/vmlDrawing3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87.png"/><Relationship Id="rId24" Type="http://schemas.openxmlformats.org/officeDocument/2006/relationships/image" Target="../media/image86.png"/><Relationship Id="rId23" Type="http://schemas.openxmlformats.org/officeDocument/2006/relationships/image" Target="../media/image85.wmf"/><Relationship Id="rId22" Type="http://schemas.openxmlformats.org/officeDocument/2006/relationships/oleObject" Target="../embeddings/oleObject28.bin"/><Relationship Id="rId21" Type="http://schemas.openxmlformats.org/officeDocument/2006/relationships/image" Target="../media/image84.wmf"/><Relationship Id="rId20" Type="http://schemas.openxmlformats.org/officeDocument/2006/relationships/oleObject" Target="../embeddings/oleObject27.bin"/><Relationship Id="rId2" Type="http://schemas.openxmlformats.org/officeDocument/2006/relationships/oleObject" Target="../embeddings/oleObject17.bin"/><Relationship Id="rId19" Type="http://schemas.openxmlformats.org/officeDocument/2006/relationships/image" Target="../media/image83.wmf"/><Relationship Id="rId18" Type="http://schemas.openxmlformats.org/officeDocument/2006/relationships/oleObject" Target="../embeddings/oleObject26.bin"/><Relationship Id="rId17" Type="http://schemas.openxmlformats.org/officeDocument/2006/relationships/oleObject" Target="../embeddings/oleObject25.bin"/><Relationship Id="rId16" Type="http://schemas.openxmlformats.org/officeDocument/2006/relationships/oleObject" Target="../embeddings/oleObject24.bin"/><Relationship Id="rId15" Type="http://schemas.openxmlformats.org/officeDocument/2006/relationships/image" Target="../media/image82.w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38.wmf"/><Relationship Id="rId12" Type="http://schemas.openxmlformats.org/officeDocument/2006/relationships/oleObject" Target="../embeddings/oleObject22.bin"/><Relationship Id="rId11" Type="http://schemas.openxmlformats.org/officeDocument/2006/relationships/image" Target="../media/image37.wmf"/><Relationship Id="rId10" Type="http://schemas.openxmlformats.org/officeDocument/2006/relationships/oleObject" Target="../embeddings/oleObject21.bin"/><Relationship Id="rId1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8" Type="http://schemas.openxmlformats.org/officeDocument/2006/relationships/image" Target="../media/image90.png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0.wmf"/><Relationship Id="rId4" Type="http://schemas.openxmlformats.org/officeDocument/2006/relationships/oleObject" Target="../embeddings/oleObject30.bin"/><Relationship Id="rId3" Type="http://schemas.openxmlformats.org/officeDocument/2006/relationships/image" Target="../media/image79.wmf"/><Relationship Id="rId2" Type="http://schemas.openxmlformats.org/officeDocument/2006/relationships/oleObject" Target="../embeddings/oleObject29.bin"/><Relationship Id="rId18" Type="http://schemas.openxmlformats.org/officeDocument/2006/relationships/notesSlide" Target="../notesSlides/notesSlide31.xml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97.png"/><Relationship Id="rId14" Type="http://schemas.openxmlformats.org/officeDocument/2006/relationships/image" Target="../media/image96.png"/><Relationship Id="rId13" Type="http://schemas.openxmlformats.org/officeDocument/2006/relationships/image" Target="../media/image95.png"/><Relationship Id="rId12" Type="http://schemas.openxmlformats.org/officeDocument/2006/relationships/image" Target="../media/image94.png"/><Relationship Id="rId11" Type="http://schemas.openxmlformats.org/officeDocument/2006/relationships/image" Target="../media/image93.png"/><Relationship Id="rId10" Type="http://schemas.openxmlformats.org/officeDocument/2006/relationships/image" Target="../media/image92.png"/><Relationship Id="rId1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oleObject" Target="../embeddings/oleObject35.bin"/><Relationship Id="rId7" Type="http://schemas.openxmlformats.org/officeDocument/2006/relationships/image" Target="../media/image99.wmf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32.bin"/><Relationship Id="rId21" Type="http://schemas.openxmlformats.org/officeDocument/2006/relationships/notesSlide" Target="../notesSlides/notesSlide32.xml"/><Relationship Id="rId20" Type="http://schemas.openxmlformats.org/officeDocument/2006/relationships/vmlDrawing" Target="../drawings/vmlDrawing5.vml"/><Relationship Id="rId2" Type="http://schemas.openxmlformats.org/officeDocument/2006/relationships/image" Target="../media/image44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96.png"/><Relationship Id="rId17" Type="http://schemas.openxmlformats.org/officeDocument/2006/relationships/image" Target="../media/image95.png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9.bin"/><Relationship Id="rId14" Type="http://schemas.openxmlformats.org/officeDocument/2006/relationships/oleObject" Target="../embeddings/oleObject38.bin"/><Relationship Id="rId13" Type="http://schemas.openxmlformats.org/officeDocument/2006/relationships/image" Target="../media/image102.wmf"/><Relationship Id="rId12" Type="http://schemas.openxmlformats.org/officeDocument/2006/relationships/oleObject" Target="../embeddings/oleObject37.bin"/><Relationship Id="rId11" Type="http://schemas.openxmlformats.org/officeDocument/2006/relationships/image" Target="../media/image101.wmf"/><Relationship Id="rId10" Type="http://schemas.openxmlformats.org/officeDocument/2006/relationships/oleObject" Target="../embeddings/oleObject36.bin"/><Relationship Id="rId1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06.png"/><Relationship Id="rId32" Type="http://schemas.openxmlformats.org/officeDocument/2006/relationships/notesSlide" Target="../notesSlides/notesSlide33.xml"/><Relationship Id="rId31" Type="http://schemas.openxmlformats.org/officeDocument/2006/relationships/vmlDrawing" Target="../drawings/vmlDrawing6.vml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105.png"/><Relationship Id="rId29" Type="http://schemas.openxmlformats.org/officeDocument/2006/relationships/image" Target="../media/image117.wmf"/><Relationship Id="rId28" Type="http://schemas.openxmlformats.org/officeDocument/2006/relationships/oleObject" Target="../embeddings/oleObject49.bin"/><Relationship Id="rId27" Type="http://schemas.openxmlformats.org/officeDocument/2006/relationships/image" Target="../media/image116.wmf"/><Relationship Id="rId26" Type="http://schemas.openxmlformats.org/officeDocument/2006/relationships/oleObject" Target="../embeddings/oleObject48.bin"/><Relationship Id="rId25" Type="http://schemas.openxmlformats.org/officeDocument/2006/relationships/image" Target="../media/image115.wmf"/><Relationship Id="rId24" Type="http://schemas.openxmlformats.org/officeDocument/2006/relationships/oleObject" Target="../embeddings/oleObject47.bin"/><Relationship Id="rId23" Type="http://schemas.openxmlformats.org/officeDocument/2006/relationships/image" Target="../media/image37.wmf"/><Relationship Id="rId22" Type="http://schemas.openxmlformats.org/officeDocument/2006/relationships/oleObject" Target="../embeddings/oleObject46.bin"/><Relationship Id="rId21" Type="http://schemas.openxmlformats.org/officeDocument/2006/relationships/image" Target="../media/image44.wmf"/><Relationship Id="rId20" Type="http://schemas.openxmlformats.org/officeDocument/2006/relationships/oleObject" Target="../embeddings/oleObject45.bin"/><Relationship Id="rId2" Type="http://schemas.openxmlformats.org/officeDocument/2006/relationships/image" Target="../media/image104.png"/><Relationship Id="rId19" Type="http://schemas.openxmlformats.org/officeDocument/2006/relationships/image" Target="../media/image114.wmf"/><Relationship Id="rId18" Type="http://schemas.openxmlformats.org/officeDocument/2006/relationships/oleObject" Target="../embeddings/oleObject44.bin"/><Relationship Id="rId17" Type="http://schemas.openxmlformats.org/officeDocument/2006/relationships/image" Target="../media/image113.png"/><Relationship Id="rId16" Type="http://schemas.openxmlformats.org/officeDocument/2006/relationships/image" Target="../media/image112.png"/><Relationship Id="rId15" Type="http://schemas.openxmlformats.org/officeDocument/2006/relationships/oleObject" Target="../embeddings/oleObject43.bin"/><Relationship Id="rId14" Type="http://schemas.openxmlformats.org/officeDocument/2006/relationships/oleObject" Target="../embeddings/oleObject42.bin"/><Relationship Id="rId13" Type="http://schemas.openxmlformats.org/officeDocument/2006/relationships/image" Target="../media/image111.png"/><Relationship Id="rId12" Type="http://schemas.openxmlformats.org/officeDocument/2006/relationships/image" Target="../media/image110.png"/><Relationship Id="rId11" Type="http://schemas.openxmlformats.org/officeDocument/2006/relationships/image" Target="../media/image109.png"/><Relationship Id="rId10" Type="http://schemas.openxmlformats.org/officeDocument/2006/relationships/image" Target="../media/image108.png"/><Relationship Id="rId1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oleObject" Target="../embeddings/oleObject53.bin"/><Relationship Id="rId7" Type="http://schemas.openxmlformats.org/officeDocument/2006/relationships/oleObject" Target="../embeddings/oleObject52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50.bin"/><Relationship Id="rId23" Type="http://schemas.openxmlformats.org/officeDocument/2006/relationships/notesSlide" Target="../notesSlides/notesSlide34.xml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96.png"/><Relationship Id="rId2" Type="http://schemas.openxmlformats.org/officeDocument/2006/relationships/image" Target="../media/image119.jpeg"/><Relationship Id="rId19" Type="http://schemas.openxmlformats.org/officeDocument/2006/relationships/image" Target="../media/image95.png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58.bin"/><Relationship Id="rId16" Type="http://schemas.openxmlformats.org/officeDocument/2006/relationships/oleObject" Target="../embeddings/oleObject57.bin"/><Relationship Id="rId15" Type="http://schemas.openxmlformats.org/officeDocument/2006/relationships/image" Target="../media/image102.wmf"/><Relationship Id="rId14" Type="http://schemas.openxmlformats.org/officeDocument/2006/relationships/oleObject" Target="../embeddings/oleObject56.bin"/><Relationship Id="rId13" Type="http://schemas.openxmlformats.org/officeDocument/2006/relationships/image" Target="../media/image101.wmf"/><Relationship Id="rId12" Type="http://schemas.openxmlformats.org/officeDocument/2006/relationships/oleObject" Target="../embeddings/oleObject55.bin"/><Relationship Id="rId11" Type="http://schemas.openxmlformats.org/officeDocument/2006/relationships/image" Target="../media/image100.wmf"/><Relationship Id="rId10" Type="http://schemas.openxmlformats.org/officeDocument/2006/relationships/oleObject" Target="../embeddings/oleObject54.bin"/><Relationship Id="rId1" Type="http://schemas.openxmlformats.org/officeDocument/2006/relationships/image" Target="../media/image11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0.wmf"/><Relationship Id="rId6" Type="http://schemas.openxmlformats.org/officeDocument/2006/relationships/oleObject" Target="../embeddings/oleObject61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60.bin"/><Relationship Id="rId3" Type="http://schemas.openxmlformats.org/officeDocument/2006/relationships/image" Target="../media/image48.wmf"/><Relationship Id="rId2" Type="http://schemas.openxmlformats.org/officeDocument/2006/relationships/oleObject" Target="../embeddings/oleObject59.bin"/><Relationship Id="rId10" Type="http://schemas.openxmlformats.org/officeDocument/2006/relationships/notesSlide" Target="../notesSlides/notesSlide36.xml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120.wmf"/><Relationship Id="rId1" Type="http://schemas.openxmlformats.org/officeDocument/2006/relationships/oleObject" Target="../embeddings/oleObject62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123.wmf"/><Relationship Id="rId11" Type="http://schemas.openxmlformats.org/officeDocument/2006/relationships/notesSlide" Target="../notesSlides/notesSlide38.xml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65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129.png"/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3" Type="http://schemas.openxmlformats.org/officeDocument/2006/relationships/notesSlide" Target="../notesSlides/notesSlide40.xml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3.wmf"/><Relationship Id="rId1" Type="http://schemas.openxmlformats.org/officeDocument/2006/relationships/image" Target="../media/image1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1" Type="http://schemas.openxmlformats.org/officeDocument/2006/relationships/image" Target="../media/image132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1" Type="http://schemas.openxmlformats.org/officeDocument/2006/relationships/image" Target="../media/image13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image" Target="../media/image136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image" Target="../media/image126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9.png"/><Relationship Id="rId2" Type="http://schemas.openxmlformats.org/officeDocument/2006/relationships/image" Target="../media/image137.png"/><Relationship Id="rId1" Type="http://schemas.openxmlformats.org/officeDocument/2006/relationships/image" Target="../media/image126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1" Type="http://schemas.openxmlformats.org/officeDocument/2006/relationships/image" Target="../media/image1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image" Target="../media/image13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6.png"/><Relationship Id="rId1" Type="http://schemas.openxmlformats.org/officeDocument/2006/relationships/image" Target="../media/image145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1" Type="http://schemas.openxmlformats.org/officeDocument/2006/relationships/image" Target="../media/image145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7.png"/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image" Target="../media/image141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39.png"/><Relationship Id="rId1" Type="http://schemas.openxmlformats.org/officeDocument/2006/relationships/image" Target="../media/image14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59828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en-US" dirty="0"/>
              <a:t>Give Me Some Credit</a:t>
            </a:r>
            <a:endParaRPr lang="en-US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07826" y="3992381"/>
            <a:ext cx="744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  <a:cs typeface="+mj-cs"/>
              </a:rPr>
              <a:t>葛浩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	3180103494		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朱祉盈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	3180103536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1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p:sp>
        <p:nvSpPr>
          <p:cNvPr id="7" name="標題 1"/>
          <p:cNvSpPr txBox="1"/>
          <p:nvPr/>
        </p:nvSpPr>
        <p:spPr>
          <a:xfrm>
            <a:off x="148883" y="1654174"/>
            <a:ext cx="10381568" cy="4322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Look at Each Attribute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Age distribution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     </a:t>
            </a:r>
            <a:endParaRPr lang="en-US" altLang="zh-CN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zh-CN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algn="l"/>
            <a:endParaRPr lang="en-US" altLang="zh-TW" sz="3200" dirty="0"/>
          </a:p>
          <a:p>
            <a:pPr algn="l"/>
            <a:endParaRPr lang="en-US" altLang="zh-TW" sz="2400" dirty="0"/>
          </a:p>
          <a:p>
            <a:pPr algn="l"/>
            <a:r>
              <a:rPr lang="en-US" altLang="zh-TW" sz="2400" dirty="0"/>
              <a:t>-&gt; approximately fit </a:t>
            </a:r>
            <a:r>
              <a:rPr lang="en-US" altLang="zh-TW" sz="2400" dirty="0">
                <a:solidFill>
                  <a:srgbClr val="FF0000"/>
                </a:solidFill>
              </a:rPr>
              <a:t>normal distribution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algn="l"/>
            <a:endParaRPr lang="en-US" altLang="zh-TW" sz="2400" dirty="0">
              <a:solidFill>
                <a:srgbClr val="FF0000"/>
              </a:solidFill>
            </a:endParaRPr>
          </a:p>
          <a:p>
            <a:pPr algn="l"/>
            <a:r>
              <a:rPr lang="en-US" altLang="zh-TW" sz="2400" dirty="0"/>
              <a:t>-&gt; calculate abnormal bound accordingly 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algn="l"/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099" y="2623952"/>
            <a:ext cx="5519059" cy="18228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646" y="4615057"/>
            <a:ext cx="4479471" cy="18702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1"/>
          <p:nvPr/>
        </p:nvSpPr>
        <p:spPr>
          <a:xfrm>
            <a:off x="214833" y="36258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p:sp>
        <p:nvSpPr>
          <p:cNvPr id="7" name="標題 1"/>
          <p:cNvSpPr txBox="1"/>
          <p:nvPr/>
        </p:nvSpPr>
        <p:spPr>
          <a:xfrm>
            <a:off x="526050" y="2875279"/>
            <a:ext cx="10381568" cy="4322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Look at Each Attribute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Age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algn="l"/>
            <a:r>
              <a:rPr lang="en-US" altLang="zh-CN" sz="3200" dirty="0"/>
              <a:t> use histogram to reveal the relation between age</a:t>
            </a:r>
            <a:endParaRPr lang="en-US" altLang="zh-CN" sz="3200" dirty="0"/>
          </a:p>
          <a:p>
            <a:pPr algn="l"/>
            <a:r>
              <a:rPr lang="en-US" altLang="zh-CN" sz="3200" dirty="0"/>
              <a:t> and result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                                               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     </a:t>
            </a:r>
            <a:endParaRPr lang="en-US" altLang="zh-CN" sz="3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zh-CN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algn="l"/>
            <a:endParaRPr lang="en-US" altLang="zh-TW" sz="3200" dirty="0"/>
          </a:p>
          <a:p>
            <a:pPr algn="l"/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331" y="3592287"/>
            <a:ext cx="3637926" cy="28386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53886" y="3641271"/>
            <a:ext cx="685800" cy="2789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83530" y="4112779"/>
            <a:ext cx="524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-&gt; </a:t>
            </a:r>
            <a:r>
              <a:rPr lang="en-US" altLang="zh-CN" dirty="0"/>
              <a:t>default rates </a:t>
            </a:r>
            <a:r>
              <a:rPr lang="en-US" altLang="zh-CN" dirty="0">
                <a:solidFill>
                  <a:srgbClr val="FF0000"/>
                </a:solidFill>
              </a:rPr>
              <a:t>decrease</a:t>
            </a:r>
            <a:r>
              <a:rPr lang="en-US" altLang="zh-CN" dirty="0"/>
              <a:t> with age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-&gt; </a:t>
            </a:r>
            <a:r>
              <a:rPr lang="en-US" altLang="zh-TW" dirty="0">
                <a:solidFill>
                  <a:srgbClr val="FF0000"/>
                </a:solidFill>
              </a:rPr>
              <a:t>18-40</a:t>
            </a:r>
            <a:r>
              <a:rPr lang="en-US" altLang="zh-TW" dirty="0"/>
              <a:t> is the age stage with highest default rate 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1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標題 1"/>
              <p:cNvSpPr txBox="1"/>
              <p:nvPr/>
            </p:nvSpPr>
            <p:spPr>
              <a:xfrm>
                <a:off x="587827" y="2584903"/>
                <a:ext cx="10381568" cy="432208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altLang="zh-CN" sz="3200" dirty="0"/>
              </a:p>
              <a:p>
                <a:pPr algn="l"/>
                <a:r>
                  <a:rPr lang="en-US" altLang="zh-CN" sz="3200" dirty="0"/>
                  <a:t>Apply similar techniques to other attributes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altLang="zh-CN" sz="3200" dirty="0" err="1"/>
                  <a:t>Rovel</a:t>
                </a:r>
                <a:r>
                  <a:rPr lang="en-US" altLang="zh-CN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3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(0,1)</a:t>
                </a:r>
                <a:r>
                  <a:rPr lang="en-US" altLang="zh-CN" sz="3200" dirty="0"/>
                  <a:t>)</a:t>
                </a:r>
              </a:p>
              <a:p>
                <a:pPr algn="l"/>
                <a:r>
                  <a:rPr lang="en-US" altLang="zh-CN" sz="3200" dirty="0"/>
                  <a:t>distribution</a:t>
                </a:r>
              </a:p>
              <a:p>
                <a:pPr algn="l"/>
                <a:endParaRPr lang="en-US" altLang="zh-CN" sz="3200" dirty="0"/>
              </a:p>
              <a:p>
                <a:pPr algn="l"/>
                <a:r>
                  <a:rPr lang="en-US" altLang="zh-CN" sz="3200" dirty="0"/>
                  <a:t>                                                abnormal      </a:t>
                </a:r>
              </a:p>
              <a:p>
                <a:pPr algn="l"/>
                <a:r>
                  <a:rPr lang="en-US" altLang="zh-CN" sz="3200" dirty="0"/>
                  <a:t>     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lang="en-US" altLang="zh-CN" sz="1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zh-CN" sz="1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CN" sz="32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TW" sz="3200" dirty="0"/>
              </a:p>
              <a:p>
                <a:pPr algn="l"/>
                <a:endParaRPr lang="en-US" altLang="zh-TW" sz="3200" dirty="0"/>
              </a:p>
              <a:p>
                <a:pPr algn="l"/>
                <a:endParaRPr lang="en-US" altLang="zh-TW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TW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TW" altLang="en-US" sz="3200" dirty="0"/>
              </a:p>
            </p:txBody>
          </p:sp>
        </mc:Choice>
        <mc:Fallback>
          <p:sp>
            <p:nvSpPr>
              <p:cNvPr id="7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57" y="1561918"/>
                <a:ext cx="10381568" cy="4322084"/>
              </a:xfrm>
              <a:prstGeom prst="rect">
                <a:avLst/>
              </a:prstGeom>
              <a:blipFill rotWithShape="1">
                <a:blip r:embed="rId1"/>
                <a:stretch>
                  <a:fillRect l="-4" t="-30746" r="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3161817"/>
            <a:ext cx="4422390" cy="33587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53886" y="3641271"/>
            <a:ext cx="3619500" cy="1926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822371" y="3956957"/>
            <a:ext cx="326572" cy="2939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1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標題 1"/>
              <p:cNvSpPr txBox="1"/>
              <p:nvPr/>
            </p:nvSpPr>
            <p:spPr>
              <a:xfrm>
                <a:off x="442573" y="1665060"/>
                <a:ext cx="10381568" cy="432208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altLang="zh-CN" sz="3200" dirty="0"/>
              </a:p>
              <a:p>
                <a:pPr algn="l"/>
                <a:r>
                  <a:rPr lang="en-US" altLang="zh-CN" sz="3200" dirty="0"/>
                  <a:t>Apply similar techniques to other attributes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altLang="zh-CN" sz="3200" dirty="0" err="1"/>
                  <a:t>Rovel</a:t>
                </a:r>
                <a:r>
                  <a:rPr lang="en-US" altLang="zh-CN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3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3200" dirty="0">
                    <a:solidFill>
                      <a:srgbClr val="FF0000"/>
                    </a:solidFill>
                  </a:rPr>
                  <a:t>(0,1)</a:t>
                </a:r>
                <a:r>
                  <a:rPr lang="en-US" altLang="zh-CN" sz="3200" dirty="0"/>
                  <a:t>)</a:t>
                </a:r>
              </a:p>
              <a:p>
                <a:pPr algn="l"/>
                <a:r>
                  <a:rPr lang="en-US" altLang="zh-CN" sz="3200" dirty="0"/>
                  <a:t>Find potential unnormalized data</a:t>
                </a:r>
              </a:p>
              <a:p>
                <a:pPr algn="l"/>
                <a:endParaRPr lang="en-US" altLang="zh-CN" sz="3200" dirty="0"/>
              </a:p>
              <a:p>
                <a:pPr lvl="2"/>
                <a:endParaRPr lang="en-US" altLang="zh-CN" sz="1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zh-CN" sz="1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CN" sz="32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TW" sz="3200" dirty="0"/>
              </a:p>
              <a:p>
                <a:pPr algn="l"/>
                <a:endParaRPr lang="en-US" altLang="zh-TW" sz="3200" dirty="0"/>
              </a:p>
              <a:p>
                <a:pPr algn="l"/>
                <a:endParaRPr lang="en-US" altLang="zh-TW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zh-TW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zh-TW" altLang="en-US" sz="3200" dirty="0"/>
              </a:p>
            </p:txBody>
          </p:sp>
        </mc:Choice>
        <mc:Fallback>
          <p:sp>
            <p:nvSpPr>
              <p:cNvPr id="7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48" y="1375500"/>
                <a:ext cx="10381568" cy="4322084"/>
              </a:xfrm>
              <a:prstGeom prst="rect">
                <a:avLst/>
              </a:prstGeom>
              <a:blipFill rotWithShape="1">
                <a:blip r:embed="rId1"/>
                <a:stretch>
                  <a:fillRect l="-6" t="-10433" r="5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4" y="3160189"/>
            <a:ext cx="4028679" cy="1331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160189"/>
            <a:ext cx="4572000" cy="23090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9" y="5627534"/>
            <a:ext cx="9144000" cy="4625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272" y="5847932"/>
            <a:ext cx="820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br>
              <a:rPr lang="en-US" altLang="zh-CN" dirty="0"/>
            </a:br>
            <a:r>
              <a:rPr lang="en-US" altLang="zh-CN" dirty="0"/>
              <a:t>-&gt;threshold for abnormal values is about </a:t>
            </a:r>
            <a:r>
              <a:rPr lang="en-US" altLang="zh-CN" dirty="0">
                <a:solidFill>
                  <a:srgbClr val="FF0000"/>
                </a:solidFill>
              </a:rPr>
              <a:t>20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1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p:sp>
        <p:nvSpPr>
          <p:cNvPr id="7" name="標題 1"/>
          <p:cNvSpPr txBox="1"/>
          <p:nvPr/>
        </p:nvSpPr>
        <p:spPr>
          <a:xfrm>
            <a:off x="442573" y="1376589"/>
            <a:ext cx="10381568" cy="4322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Apply similar techniques to other attributes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Num30-59late Num60-89late Num90late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lvl="2"/>
            <a:endParaRPr lang="en-US" altLang="zh-CN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algn="l"/>
            <a:endParaRPr lang="en-US" altLang="zh-TW" sz="3200" dirty="0"/>
          </a:p>
          <a:p>
            <a:pPr algn="l"/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68" y="2982686"/>
            <a:ext cx="8832863" cy="28738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30286" y="5165271"/>
            <a:ext cx="359228" cy="533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189514" y="5850619"/>
            <a:ext cx="841425" cy="489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729744" y="5165271"/>
            <a:ext cx="359228" cy="533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629202" y="5214710"/>
            <a:ext cx="359228" cy="533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909358" y="5748112"/>
            <a:ext cx="0" cy="4186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7342414" y="5850619"/>
            <a:ext cx="1426030" cy="489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82949" y="6205749"/>
            <a:ext cx="246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abnormal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1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p:sp>
        <p:nvSpPr>
          <p:cNvPr id="7" name="標題 1"/>
          <p:cNvSpPr txBox="1"/>
          <p:nvPr/>
        </p:nvSpPr>
        <p:spPr>
          <a:xfrm>
            <a:off x="312658" y="2535916"/>
            <a:ext cx="10381568" cy="4322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Apply similar techniques to other attributes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numstate </a:t>
            </a:r>
            <a:r>
              <a:rPr lang="en-US" altLang="zh-CN" sz="3200" dirty="0"/>
              <a:t>Distribution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lvl="2"/>
            <a:endParaRPr lang="en-US" altLang="zh-CN" sz="1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Relation with y</a:t>
            </a:r>
            <a:endParaRPr lang="en-US" altLang="zh-TW" sz="3200" dirty="0"/>
          </a:p>
          <a:p>
            <a:pPr algn="l"/>
            <a:endParaRPr lang="en-US" altLang="zh-TW" sz="3200" dirty="0"/>
          </a:p>
          <a:p>
            <a:pPr algn="l"/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638" y="3191971"/>
            <a:ext cx="5486818" cy="17795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456" y="3107961"/>
            <a:ext cx="2784734" cy="17957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760" y="4880976"/>
            <a:ext cx="2724602" cy="19694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9987" y="170806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1"/>
          <p:nvPr/>
        </p:nvSpPr>
        <p:spPr>
          <a:xfrm>
            <a:off x="144244" y="-75430"/>
            <a:ext cx="8339692" cy="1119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|Feature Engineering</a:t>
            </a:r>
            <a:endParaRPr lang="zh-TW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79286" y="1626274"/>
            <a:ext cx="10714874" cy="6267071"/>
            <a:chOff x="144244" y="2150930"/>
            <a:chExt cx="10714874" cy="6267071"/>
          </a:xfrm>
        </p:grpSpPr>
        <p:sp>
          <p:nvSpPr>
            <p:cNvPr id="7" name="標題 1"/>
            <p:cNvSpPr txBox="1"/>
            <p:nvPr/>
          </p:nvSpPr>
          <p:spPr>
            <a:xfrm>
              <a:off x="477550" y="4095917"/>
              <a:ext cx="10381568" cy="43220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3200" dirty="0"/>
                <a:t>Preprocessing              Feature Extraction and Binning </a:t>
              </a: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altLang="zh-CN" sz="3200" dirty="0"/>
                <a:t>abnormal values                </a:t>
              </a: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altLang="zh-CN" sz="3200" dirty="0"/>
                <a:t>missing values</a:t>
              </a: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algn="l"/>
              <a:endParaRPr lang="en-US" altLang="zh-CN" sz="3200" dirty="0"/>
            </a:p>
            <a:p>
              <a:pPr lvl="2"/>
              <a:endParaRPr lang="en-US" altLang="zh-CN" sz="100" dirty="0"/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altLang="zh-CN" sz="1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CN" sz="32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TW" sz="3200" dirty="0"/>
            </a:p>
            <a:p>
              <a:pPr algn="l"/>
              <a:endParaRPr lang="en-US" altLang="zh-TW" sz="3200" dirty="0"/>
            </a:p>
            <a:p>
              <a:pPr algn="l"/>
              <a:endParaRPr lang="en-US" altLang="zh-TW" sz="24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en-US" altLang="zh-TW" sz="2400" dirty="0"/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endParaRPr lang="zh-TW" altLang="en-US" sz="3200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44244" y="2150930"/>
              <a:ext cx="8859847" cy="5083960"/>
              <a:chOff x="214198" y="2041002"/>
              <a:chExt cx="8859847" cy="508396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04916" y="2404781"/>
                <a:ext cx="3147622" cy="151566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198" y="4616746"/>
                <a:ext cx="4354807" cy="2148813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4584490" y="2041002"/>
                <a:ext cx="4122295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defTabSz="9144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feature crossing </a:t>
                </a: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defTabSz="914400">
                  <a:lnSpc>
                    <a:spcPct val="90000"/>
                  </a:lnSpc>
                  <a:spcBef>
                    <a:spcPct val="0"/>
                  </a:spcBef>
                </a:pP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marL="457200" indent="-457200" defTabSz="9144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adjust data type</a:t>
                </a: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marL="457200" indent="-457200" defTabSz="9144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marL="457200" indent="-457200" defTabSz="9144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marL="457200" indent="-457200" defTabSz="9144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Binning</a:t>
                </a:r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pPr marL="457200" indent="-457200" defTabSz="9144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zh-CN" altLang="en-US" sz="3200" dirty="0">
                  <a:latin typeface="+mj-lt"/>
                  <a:ea typeface="+mj-ea"/>
                  <a:cs typeface="+mj-cs"/>
                </a:endParaRP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7232" y="2463563"/>
                <a:ext cx="4856813" cy="517701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7232" y="3403825"/>
                <a:ext cx="4621967" cy="846957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3809" y="4730667"/>
                <a:ext cx="4246328" cy="239429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7" name="標題 1"/>
          <p:cNvSpPr txBox="1"/>
          <p:nvPr/>
        </p:nvSpPr>
        <p:spPr>
          <a:xfrm>
            <a:off x="375449" y="805398"/>
            <a:ext cx="8550533" cy="3401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Use heatmap to visualize the new correlation matrix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TW" sz="3200" dirty="0"/>
          </a:p>
          <a:p>
            <a:pPr algn="l"/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133" y="1899470"/>
            <a:ext cx="4923226" cy="4153132"/>
          </a:xfrm>
          <a:prstGeom prst="rect">
            <a:avLst/>
          </a:prstGeom>
        </p:spPr>
      </p:pic>
      <p:sp>
        <p:nvSpPr>
          <p:cNvPr id="10" name="標題 1"/>
          <p:cNvSpPr txBox="1"/>
          <p:nvPr/>
        </p:nvSpPr>
        <p:spPr>
          <a:xfrm>
            <a:off x="144244" y="-75430"/>
            <a:ext cx="8339692" cy="1119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|Feature Selection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10" name="標題 1"/>
          <p:cNvSpPr txBox="1"/>
          <p:nvPr/>
        </p:nvSpPr>
        <p:spPr>
          <a:xfrm>
            <a:off x="144244" y="-75430"/>
            <a:ext cx="8339692" cy="1119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|Feature Selection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48281" y="1314072"/>
                <a:ext cx="8574771" cy="3573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Calculate WOE, IV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WOE(weight of evidence)</a:t>
                </a: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	1.Binning</a:t>
                </a: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	2.Calculate WOE for each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j-lt"/>
                    <a:ea typeface="+mj-ea"/>
                    <a:cs typeface="+mj-cs"/>
                  </a:rPr>
                  <a:t>bin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𝑊𝑂𝐸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𝑝𝑦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𝑝𝑛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     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𝑊𝑂𝐸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 indicates the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j-lt"/>
                    <a:ea typeface="+mj-ea"/>
                    <a:cs typeface="+mj-cs"/>
                  </a:rPr>
                  <a:t>predictivity</a:t>
                </a: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𝐵𝑖𝑛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3200" dirty="0">
                  <a:latin typeface="+mj-lt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81" y="1314072"/>
                <a:ext cx="8574771" cy="3573863"/>
              </a:xfrm>
              <a:prstGeom prst="rect">
                <a:avLst/>
              </a:prstGeom>
              <a:blipFill rotWithShape="1">
                <a:blip r:embed="rId1"/>
                <a:stretch>
                  <a:fillRect l="-7" t="-7" r="4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10" name="標題 1"/>
          <p:cNvSpPr txBox="1"/>
          <p:nvPr/>
        </p:nvSpPr>
        <p:spPr>
          <a:xfrm>
            <a:off x="144244" y="-75430"/>
            <a:ext cx="8339692" cy="1119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|Feature Selection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48281" y="1314072"/>
                <a:ext cx="8574771" cy="354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Calculate WOE, IV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IV (Information Value)</a:t>
                </a: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	1.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IV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𝐼𝑉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3200" dirty="0"/>
                  <a:t> </a:t>
                </a: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	</a:t>
                </a: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	2.Calculate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for each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j-lt"/>
                    <a:ea typeface="+mj-ea"/>
                    <a:cs typeface="+mj-cs"/>
                  </a:rPr>
                  <a:t>attribute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𝐼𝑉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𝑝𝑦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𝑝𝑛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𝑊𝑂𝐸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3200" dirty="0">
                  <a:latin typeface="+mj-lt"/>
                  <a:ea typeface="+mj-ea"/>
                  <a:cs typeface="+mj-cs"/>
                </a:endParaRP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     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 indicates the 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j-lt"/>
                    <a:ea typeface="+mj-ea"/>
                    <a:cs typeface="+mj-cs"/>
                  </a:rPr>
                  <a:t>predictivity</a:t>
                </a:r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𝐴𝑡𝑡𝑟𝑖𝑏𝑢𝑡𝑒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3200" dirty="0">
                  <a:latin typeface="+mj-lt"/>
                </a:endParaRPr>
              </a:p>
              <a:p>
                <a:r>
                  <a:rPr lang="en-US" altLang="zh-CN" sz="3200" dirty="0">
                    <a:latin typeface="+mj-lt"/>
                    <a:ea typeface="+mj-ea"/>
                    <a:cs typeface="+mj-cs"/>
                  </a:rPr>
                  <a:t>	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81" y="1314072"/>
                <a:ext cx="8574771" cy="3541098"/>
              </a:xfrm>
              <a:prstGeom prst="rect">
                <a:avLst/>
              </a:prstGeom>
              <a:blipFill rotWithShape="1">
                <a:blip r:embed="rId1"/>
                <a:stretch>
                  <a:fillRect l="-7" t="-7" r="4" b="-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31087"/>
            <a:ext cx="7772400" cy="1316355"/>
          </a:xfrm>
        </p:spPr>
        <p:txBody>
          <a:bodyPr>
            <a:normAutofit/>
          </a:bodyPr>
          <a:lstStyle/>
          <a:p>
            <a:r>
              <a:rPr lang="en-US" altLang="zh-TW" dirty="0"/>
              <a:t>Overview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42428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en-US" dirty="0"/>
              <a:t>Model and Idea</a:t>
            </a:r>
            <a:br>
              <a:rPr lang="en-US" altLang="en-US" dirty="0"/>
            </a:br>
            <a:r>
              <a:rPr lang="en-US" altLang="en-US" dirty="0"/>
              <a:t>Introduction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42428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en-US" dirty="0"/>
              <a:t>from </a:t>
            </a:r>
            <a:r>
              <a:rPr lang="en-US" altLang="zh-TW" dirty="0"/>
              <a:t>Logistic Regression</a:t>
            </a:r>
            <a:r>
              <a:rPr lang="en-US" altLang="en-US" dirty="0"/>
              <a:t> to Deep Learning</a:t>
            </a:r>
            <a:endParaRPr lang="en-US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194310" y="6029325"/>
            <a:ext cx="3213735" cy="671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从逻辑回归到深度学习到自编码，主要介绍创新点的灵感来源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31087"/>
            <a:ext cx="7772400" cy="1316355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</a:t>
            </a: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Function Set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327494" y="5648756"/>
                <a:ext cx="2781402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94" y="5648756"/>
                <a:ext cx="2781402" cy="756104"/>
              </a:xfrm>
              <a:prstGeom prst="rect">
                <a:avLst/>
              </a:prstGeom>
              <a:blipFill rotWithShape="1">
                <a:blip r:embed="rId1"/>
                <a:stretch>
                  <a:fillRect l="-12" t="-57" r="16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344084" y="4959035"/>
                <a:ext cx="1795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84" y="4959035"/>
                <a:ext cx="179581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4" t="-87" r="-505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23367" y="4201006"/>
                <a:ext cx="262610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67" y="4201006"/>
                <a:ext cx="2626104" cy="477888"/>
              </a:xfrm>
              <a:prstGeom prst="rect">
                <a:avLst/>
              </a:prstGeom>
              <a:blipFill rotWithShape="1">
                <a:blip r:embed="rId3"/>
                <a:stretch>
                  <a:fillRect l="-14" t="-101" r="4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5025522" y="4313422"/>
            <a:ext cx="3135826" cy="2174963"/>
            <a:chOff x="5472656" y="2887794"/>
            <a:chExt cx="3135826" cy="217496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656" y="2887794"/>
              <a:ext cx="3042694" cy="2174963"/>
            </a:xfrm>
            <a:prstGeom prst="rect">
              <a:avLst/>
            </a:prstGeom>
          </p:spPr>
        </p:pic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6126292" y="2887794"/>
            <a:ext cx="539750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0" name="方程式" r:id="rId5" imgW="7620000" imgH="5181600" progId="Equation.3">
                    <p:embed/>
                  </p:oleObj>
                </mc:Choice>
                <mc:Fallback>
                  <p:oleObj name="方程式" r:id="rId5" imgW="76200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292" y="2887794"/>
                          <a:ext cx="539750" cy="3698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8392582" y="4689516"/>
            <a:ext cx="215900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1" name="方程式" r:id="rId7" imgW="3048000" imgH="3048000" progId="Equation.3">
                    <p:embed/>
                  </p:oleObj>
                </mc:Choice>
                <mc:Fallback>
                  <p:oleObj name="方程式" r:id="rId7" imgW="3048000" imgH="3048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2582" y="4689516"/>
                          <a:ext cx="215900" cy="217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字方塊 13"/>
          <p:cNvSpPr txBox="1"/>
          <p:nvPr/>
        </p:nvSpPr>
        <p:spPr>
          <a:xfrm>
            <a:off x="905898" y="1651223"/>
            <a:ext cx="331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set: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58440" y="1666877"/>
            <a:ext cx="4037330" cy="4603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Including all different w and b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3072638" y="4726476"/>
                <a:ext cx="21430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638" y="4726476"/>
                <a:ext cx="2143023" cy="988540"/>
              </a:xfrm>
              <a:prstGeom prst="rect">
                <a:avLst/>
              </a:prstGeom>
              <a:blipFill rotWithShape="1">
                <a:blip r:embed="rId9"/>
                <a:stretch>
                  <a:fillRect l="-24" t="-17" r="19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2776892" y="2453347"/>
                <a:ext cx="2811924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892" y="2453347"/>
                <a:ext cx="2811924" cy="542136"/>
              </a:xfrm>
              <a:prstGeom prst="rect">
                <a:avLst/>
              </a:prstGeom>
              <a:blipFill rotWithShape="1">
                <a:blip r:embed="rId10"/>
                <a:stretch>
                  <a:fillRect l="-1" t="-63" r="6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2764120" y="3319191"/>
                <a:ext cx="2811924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20" y="3319191"/>
                <a:ext cx="2811924" cy="542136"/>
              </a:xfrm>
              <a:prstGeom prst="rect">
                <a:avLst/>
              </a:prstGeom>
              <a:blipFill rotWithShape="1">
                <a:blip r:embed="rId11"/>
                <a:stretch>
                  <a:fillRect l="-21" t="-8" r="4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6051211" y="2453347"/>
            <a:ext cx="1136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 1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6051211" y="3315054"/>
            <a:ext cx="1136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 2</a:t>
            </a:r>
            <a:endParaRPr lang="zh-TW" altLang="en-US" sz="2800" dirty="0"/>
          </a:p>
        </p:txBody>
      </p:sp>
      <p:sp>
        <p:nvSpPr>
          <p:cNvPr id="31" name="左大括弧 30"/>
          <p:cNvSpPr/>
          <p:nvPr/>
        </p:nvSpPr>
        <p:spPr>
          <a:xfrm>
            <a:off x="2305610" y="2543565"/>
            <a:ext cx="484054" cy="1216170"/>
          </a:xfrm>
          <a:prstGeom prst="leftBrace">
            <a:avLst>
              <a:gd name="adj1" fmla="val 2520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080594" y="2393925"/>
            <a:ext cx="5281347" cy="15154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841380" y="2514190"/>
            <a:ext cx="1745592" cy="44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2841380" y="3356229"/>
            <a:ext cx="1745592" cy="44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4939525" y="2514190"/>
            <a:ext cx="557427" cy="44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4939524" y="3356228"/>
            <a:ext cx="557427" cy="44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/>
      <p:bldP spid="14" grpId="0"/>
      <p:bldP spid="15" grpId="0" bldLvl="0" animBg="1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2433844" y="1941520"/>
          <a:ext cx="25384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0" name="方程式" r:id="rId1" imgW="21945600" imgH="8229600" progId="Equation.3">
                  <p:embed/>
                </p:oleObj>
              </mc:Choice>
              <mc:Fallback>
                <p:oleObj name="方程式" r:id="rId1" imgW="21945600" imgH="8229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844" y="1941520"/>
                        <a:ext cx="2538412" cy="947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Function Set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4798671" y="3488666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73325" y="4510282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9031" y="1897810"/>
            <a:ext cx="596697" cy="3183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18" idx="3"/>
            <a:endCxn id="22" idx="1"/>
          </p:cNvCxnSpPr>
          <p:nvPr/>
        </p:nvCxnSpPr>
        <p:spPr>
          <a:xfrm flipV="1">
            <a:off x="788108" y="3499111"/>
            <a:ext cx="2145559" cy="125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88237" y="2990203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617305" y="3101632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1" name="方程式" r:id="rId3" imgW="3048000" imgH="3048000" progId="Equation.3">
                  <p:embed/>
                </p:oleObj>
              </mc:Choice>
              <mc:Fallback>
                <p:oleObj name="方程式" r:id="rId3" imgW="3048000" imgH="304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305" y="3101632"/>
                        <a:ext cx="352425" cy="35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1241807" y="2006409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2" name="方程式" r:id="rId5" imgW="4267200" imgH="5181600" progId="Equation.3">
                  <p:embed/>
                </p:oleObj>
              </mc:Choice>
              <mc:Fallback>
                <p:oleObj name="方程式" r:id="rId5" imgW="42672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807" y="2006409"/>
                        <a:ext cx="49371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1282025" y="2914883"/>
          <a:ext cx="4937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3" name="方程式" r:id="rId7" imgW="4267200" imgH="5486400" progId="Equation.3">
                  <p:embed/>
                </p:oleObj>
              </mc:Choice>
              <mc:Fallback>
                <p:oleObj name="方程式" r:id="rId7" imgW="42672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025" y="2914883"/>
                        <a:ext cx="493712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1241805" y="4050875"/>
          <a:ext cx="4937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4" name="方程式" r:id="rId9" imgW="4267200" imgH="5181600" progId="Equation.3">
                  <p:embed/>
                </p:oleObj>
              </mc:Choice>
              <mc:Fallback>
                <p:oleObj name="方程式" r:id="rId9" imgW="42672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805" y="4050875"/>
                        <a:ext cx="493712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3275181" y="3468509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3"/>
            <a:endCxn id="22" idx="1"/>
          </p:cNvCxnSpPr>
          <p:nvPr/>
        </p:nvCxnSpPr>
        <p:spPr>
          <a:xfrm>
            <a:off x="795728" y="3489782"/>
            <a:ext cx="2137939" cy="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795728" y="2213577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 rot="5400000">
            <a:off x="191833" y="387824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280775" y="1855034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5" name="方程式" r:id="rId11" imgW="4267200" imgH="5486400" progId="Equation.3">
                  <p:embed/>
                </p:oleObj>
              </mc:Choice>
              <mc:Fallback>
                <p:oleObj name="方程式" r:id="rId11" imgW="42672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75" y="1855034"/>
                        <a:ext cx="495300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280775" y="3070654"/>
          <a:ext cx="4953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6" name="方程式" r:id="rId13" imgW="4267200" imgH="5791200" progId="Equation.3">
                  <p:embed/>
                </p:oleObj>
              </mc:Choice>
              <mc:Fallback>
                <p:oleObj name="方程式" r:id="rId13" imgW="4267200" imgH="579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75" y="3070654"/>
                        <a:ext cx="495300" cy="665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272831" y="4436611"/>
          <a:ext cx="4968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7" name="方程式" r:id="rId15" imgW="4267200" imgH="5486400" progId="Equation.3">
                  <p:embed/>
                </p:oleObj>
              </mc:Choice>
              <mc:Fallback>
                <p:oleObj name="方程式" r:id="rId15" imgW="42672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31" y="4436611"/>
                        <a:ext cx="496887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2933667" y="3238951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8" name="方程式" r:id="rId17" imgW="3352800" imgH="3352800" progId="Equation.3">
                    <p:embed/>
                  </p:oleObj>
                </mc:Choice>
                <mc:Fallback>
                  <p:oleObj name="方程式" r:id="rId17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2991361" y="4592800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9" name="方程式" r:id="rId19" imgW="3048000" imgH="4267200" progId="Equation.3">
                  <p:embed/>
                </p:oleObj>
              </mc:Choice>
              <mc:Fallback>
                <p:oleObj name="方程式" r:id="rId19" imgW="3048000" imgH="426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361" y="4592800"/>
                        <a:ext cx="354012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3184872" y="3769712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4155628" y="3185767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0" name="方程式" r:id="rId21" imgW="7620000" imgH="5181600" progId="Equation.3">
                  <p:embed/>
                </p:oleObj>
              </mc:Choice>
              <mc:Fallback>
                <p:oleObj name="方程式" r:id="rId21" imgW="76200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628" y="3185767"/>
                        <a:ext cx="7874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字方塊 40"/>
          <p:cNvSpPr txBox="1"/>
          <p:nvPr/>
        </p:nvSpPr>
        <p:spPr>
          <a:xfrm rot="5400000">
            <a:off x="185032" y="255334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 rot="5400000">
            <a:off x="1217935" y="361168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 rot="5400000">
            <a:off x="1210410" y="263563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5672892" y="3243607"/>
                <a:ext cx="1687129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892" y="3243607"/>
                <a:ext cx="1687129" cy="449803"/>
              </a:xfrm>
              <a:prstGeom prst="rect">
                <a:avLst/>
              </a:prstGeom>
              <a:blipFill rotWithShape="1">
                <a:blip r:embed="rId23"/>
                <a:stretch>
                  <a:fillRect l="-26" t="-6" r="-2650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74057" y="1855036"/>
            <a:ext cx="4185716" cy="33242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3793515" y="4139854"/>
            <a:ext cx="5297714" cy="2078894"/>
            <a:chOff x="3566162" y="4678338"/>
            <a:chExt cx="5297714" cy="2078894"/>
          </a:xfrm>
        </p:grpSpPr>
        <p:sp>
          <p:nvSpPr>
            <p:cNvPr id="45" name="圓角矩形圖說文字 63"/>
            <p:cNvSpPr/>
            <p:nvPr/>
          </p:nvSpPr>
          <p:spPr>
            <a:xfrm>
              <a:off x="3566162" y="4678338"/>
              <a:ext cx="5297714" cy="2078894"/>
            </a:xfrm>
            <a:prstGeom prst="wedgeRoundRectCallout">
              <a:avLst>
                <a:gd name="adj1" fmla="val -36525"/>
                <a:gd name="adj2" fmla="val -65840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6" name="群組 45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50" name="Object 12"/>
              <p:cNvGraphicFramePr>
                <a:graphicFrameLocks noChangeAspect="1"/>
              </p:cNvGraphicFramePr>
              <p:nvPr/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1" name="方程式" r:id="rId25" imgW="7620000" imgH="5181600" progId="Equation.3">
                      <p:embed/>
                    </p:oleObj>
                  </mc:Choice>
                  <mc:Fallback>
                    <p:oleObj name="方程式" r:id="rId25" imgW="7620000" imgH="51816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12"/>
              <p:cNvGraphicFramePr>
                <a:graphicFrameLocks noChangeAspect="1"/>
              </p:cNvGraphicFramePr>
              <p:nvPr/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2" name="方程式" r:id="rId27" imgW="3048000" imgH="3048000" progId="Equation.3">
                      <p:embed/>
                    </p:oleObj>
                  </mc:Choice>
                  <mc:Fallback>
                    <p:oleObj name="方程式" r:id="rId27" imgW="3048000" imgH="30480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" name="Object 12"/>
            <p:cNvGraphicFramePr>
              <a:graphicFrameLocks noChangeAspect="1"/>
            </p:cNvGraphicFramePr>
            <p:nvPr/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3" name="方程式" r:id="rId29" imgW="20726400" imgH="9448800" progId="Equation.3">
                    <p:embed/>
                  </p:oleObj>
                </mc:Choice>
                <mc:Fallback>
                  <p:oleObj name="方程式" r:id="rId29" imgW="20726400" imgH="9448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文字方塊 47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Sigmoid Function</a:t>
              </a:r>
              <a:endParaRPr lang="zh-TW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a Function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216290" y="1878783"/>
            <a:ext cx="6205875" cy="1177280"/>
            <a:chOff x="1624551" y="2359551"/>
            <a:chExt cx="6205875" cy="1177280"/>
          </a:xfrm>
        </p:grpSpPr>
        <p:grpSp>
          <p:nvGrpSpPr>
            <p:cNvPr id="14" name="群組 13"/>
            <p:cNvGrpSpPr/>
            <p:nvPr/>
          </p:nvGrpSpPr>
          <p:grpSpPr>
            <a:xfrm>
              <a:off x="3753769" y="2464749"/>
              <a:ext cx="3766694" cy="925183"/>
              <a:chOff x="182433" y="3483962"/>
              <a:chExt cx="3766694" cy="9251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字方塊 4"/>
                  <p:cNvSpPr txBox="1"/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字方塊 5"/>
                  <p:cNvSpPr txBox="1"/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字方塊 6"/>
                  <p:cNvSpPr txBox="1"/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字方塊 7"/>
                  <p:cNvSpPr txBox="1"/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8" name="文字方塊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字方塊 8"/>
                  <p:cNvSpPr txBox="1"/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……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9" name="文字方塊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字方塊 10"/>
                  <p:cNvSpPr txBox="1"/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字方塊 11"/>
                  <p:cNvSpPr txBox="1"/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15" name="文字方塊 14"/>
            <p:cNvSpPr txBox="1"/>
            <p:nvPr/>
          </p:nvSpPr>
          <p:spPr>
            <a:xfrm>
              <a:off x="1624551" y="2450572"/>
              <a:ext cx="1919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Training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Data</a:t>
              </a:r>
              <a:endParaRPr lang="zh-TW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43710" y="2359551"/>
              <a:ext cx="4286716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746683" y="3854326"/>
            <a:ext cx="763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 set of w and b, what is its probability of generating the data?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1158232" y="4653258"/>
                <a:ext cx="7340984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32" y="4653258"/>
                <a:ext cx="7340984" cy="645048"/>
              </a:xfrm>
              <a:prstGeom prst="rect">
                <a:avLst/>
              </a:prstGeom>
              <a:blipFill rotWithShape="1">
                <a:blip r:embed="rId9"/>
                <a:stretch>
                  <a:fillRect l="-9" t="-95" r="5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769526" y="5341332"/>
                <a:ext cx="76102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most likely w</a:t>
                </a:r>
                <a:r>
                  <a:rPr lang="en-US" altLang="zh-TW" sz="2400" baseline="30000" dirty="0"/>
                  <a:t>*</a:t>
                </a:r>
                <a:r>
                  <a:rPr lang="en-US" altLang="zh-TW" sz="2400" dirty="0"/>
                  <a:t> and b</a:t>
                </a:r>
                <a:r>
                  <a:rPr lang="en-US" altLang="zh-TW" sz="2400" baseline="30000" dirty="0"/>
                  <a:t>*</a:t>
                </a:r>
                <a:r>
                  <a:rPr lang="en-US" altLang="zh-TW" sz="2400" dirty="0"/>
                  <a:t> is the one with the largest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26" y="5341332"/>
                <a:ext cx="7610259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7" t="-7228" r="4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746685" y="3253297"/>
                <a:ext cx="8113059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Assume the data is generated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5" y="3253297"/>
                <a:ext cx="8113059" cy="477888"/>
              </a:xfrm>
              <a:prstGeom prst="rect">
                <a:avLst/>
              </a:prstGeom>
              <a:blipFill rotWithShape="1">
                <a:blip r:embed="rId11"/>
                <a:stretch>
                  <a:fillRect l="-7" t="-40" r="3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5239948" y="5933103"/>
                <a:ext cx="3552191" cy="603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48" y="5933103"/>
                <a:ext cx="3552191" cy="603820"/>
              </a:xfrm>
              <a:prstGeom prst="rect">
                <a:avLst/>
              </a:prstGeom>
              <a:blipFill rotWithShape="1">
                <a:blip r:embed="rId12"/>
                <a:stretch>
                  <a:fillRect l="-16" t="-49" r="16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a Function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43571" y="1564295"/>
                <a:ext cx="7340984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1" y="1564295"/>
                <a:ext cx="7340984" cy="645048"/>
              </a:xfrm>
              <a:prstGeom prst="rect">
                <a:avLst/>
              </a:prstGeom>
              <a:blipFill rotWithShape="1">
                <a:blip r:embed="rId1"/>
                <a:stretch>
                  <a:fillRect l="-8" t="-45" r="5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  <a:blipFill rotWithShape="1">
                <a:blip r:embed="rId2"/>
                <a:stretch>
                  <a:fillRect l="-5" t="-60" r="2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122697" y="3305482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97" y="3305482"/>
                <a:ext cx="7056291" cy="988540"/>
              </a:xfrm>
              <a:prstGeom prst="rect">
                <a:avLst/>
              </a:prstGeom>
              <a:blipFill rotWithShape="1">
                <a:blip r:embed="rId3"/>
                <a:stretch>
                  <a:fillRect t="-31" r="3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636981" y="2938105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981" y="2938105"/>
                <a:ext cx="412697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" t="-129" r="14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2125762" y="4023976"/>
            <a:ext cx="575549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819277" y="4115437"/>
            <a:ext cx="669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Cross entropy</a:t>
            </a:r>
            <a:r>
              <a:rPr lang="en-US" altLang="zh-TW" sz="2400" dirty="0">
                <a:solidFill>
                  <a:srgbClr val="0000FF"/>
                </a:solidFill>
              </a:rPr>
              <a:t> between two Bernoulli distribution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761143" y="4935903"/>
                <a:ext cx="1030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143" y="4935903"/>
                <a:ext cx="103079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9" t="-10" r="47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>
            <a:off x="5695442" y="4949536"/>
            <a:ext cx="0" cy="86934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98020" y="5059760"/>
            <a:ext cx="1065699" cy="26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712873" y="5476778"/>
            <a:ext cx="310208" cy="25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6207784" y="5385208"/>
                <a:ext cx="1566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84" y="5385208"/>
                <a:ext cx="156677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" t="-88" r="16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1923345" y="4859446"/>
            <a:ext cx="0" cy="86934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12770" y="5015494"/>
            <a:ext cx="1260000" cy="261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059511" y="4918689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997472" y="5677729"/>
                <a:ext cx="30905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Ground Truth </a:t>
                </a: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72" y="5677729"/>
                <a:ext cx="3090599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17" t="-23" r="19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箭號: 左-右雙向 32"/>
          <p:cNvSpPr/>
          <p:nvPr/>
        </p:nvSpPr>
        <p:spPr>
          <a:xfrm>
            <a:off x="4036241" y="5126231"/>
            <a:ext cx="1262531" cy="33980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795307" y="5403386"/>
            <a:ext cx="174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14835" y="4667378"/>
            <a:ext cx="147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minimize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200973" y="5280966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27" grpId="0" animBg="1"/>
      <p:bldP spid="28" grpId="0"/>
      <p:bldP spid="30" grpId="0" animBg="1"/>
      <p:bldP spid="31" grpId="0"/>
      <p:bldP spid="32" grpId="0"/>
      <p:bldP spid="33" grpId="0" animBg="1"/>
      <p:bldP spid="34" grpId="0"/>
      <p:bldP spid="8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Find the best function</a:t>
            </a:r>
            <a:endParaRPr lang="zh-TW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30047" y="2275205"/>
            <a:ext cx="5535295" cy="988060"/>
            <a:chOff x="2643" y="3223"/>
            <a:chExt cx="8717" cy="15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3657" y="3933"/>
                  <a:ext cx="889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" y="3933"/>
                  <a:ext cx="889" cy="58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21" name="直線接點 20"/>
            <p:cNvCxnSpPr/>
            <p:nvPr/>
          </p:nvCxnSpPr>
          <p:spPr>
            <a:xfrm flipV="1">
              <a:off x="2859" y="3933"/>
              <a:ext cx="233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2643" y="3223"/>
                  <a:ext cx="2687" cy="7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𝑙𝑛𝐿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3" y="3223"/>
                  <a:ext cx="2687" cy="72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矩形 41"/>
                <p:cNvSpPr/>
                <p:nvPr/>
              </p:nvSpPr>
              <p:spPr>
                <a:xfrm>
                  <a:off x="5330" y="3223"/>
                  <a:ext cx="6030" cy="15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0" y="3223"/>
                  <a:ext cx="6030" cy="155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6" name="组合 5"/>
          <p:cNvGrpSpPr/>
          <p:nvPr/>
        </p:nvGrpSpPr>
        <p:grpSpPr>
          <a:xfrm>
            <a:off x="1815465" y="4448810"/>
            <a:ext cx="5163820" cy="988060"/>
            <a:chOff x="2859" y="7006"/>
            <a:chExt cx="8132" cy="15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/>
                <p:cNvSpPr/>
                <p:nvPr/>
              </p:nvSpPr>
              <p:spPr>
                <a:xfrm>
                  <a:off x="2859" y="7006"/>
                  <a:ext cx="8133" cy="15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" y="7006"/>
                  <a:ext cx="8133" cy="155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49" name="直線接點 48"/>
            <p:cNvCxnSpPr/>
            <p:nvPr/>
          </p:nvCxnSpPr>
          <p:spPr>
            <a:xfrm>
              <a:off x="6960" y="8080"/>
              <a:ext cx="2831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字方塊 50"/>
          <p:cNvSpPr txBox="1"/>
          <p:nvPr/>
        </p:nvSpPr>
        <p:spPr>
          <a:xfrm>
            <a:off x="2285242" y="5681395"/>
            <a:ext cx="4224218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Larger difference, larger update</a:t>
            </a:r>
            <a:endParaRPr lang="zh-TW" altLang="en-US" sz="2400" dirty="0"/>
          </a:p>
        </p:txBody>
      </p:sp>
      <p:sp>
        <p:nvSpPr>
          <p:cNvPr id="5" name="標題 1"/>
          <p:cNvSpPr>
            <a:spLocks noGrp="1"/>
          </p:cNvSpPr>
          <p:nvPr/>
        </p:nvSpPr>
        <p:spPr>
          <a:xfrm>
            <a:off x="348617" y="3377565"/>
            <a:ext cx="3035935" cy="906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Gradient Descent</a:t>
            </a:r>
            <a:r>
              <a:rPr lang="en-US" altLang="en-US" sz="2800" dirty="0"/>
              <a:t>:</a:t>
            </a:r>
            <a:endParaRPr lang="en-US" altLang="en-US" sz="2800" dirty="0"/>
          </a:p>
        </p:txBody>
      </p:sp>
      <p:sp>
        <p:nvSpPr>
          <p:cNvPr id="8" name="標題 1"/>
          <p:cNvSpPr>
            <a:spLocks noGrp="1"/>
          </p:cNvSpPr>
          <p:nvPr/>
        </p:nvSpPr>
        <p:spPr>
          <a:xfrm>
            <a:off x="348617" y="1470025"/>
            <a:ext cx="3035935" cy="906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Gradient</a:t>
            </a:r>
            <a:r>
              <a:rPr lang="en-US" altLang="en-US" sz="2800" dirty="0"/>
              <a:t>: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Entropy </a:t>
            </a:r>
            <a:r>
              <a:rPr lang="en-US" altLang="zh-TW" dirty="0" err="1"/>
              <a:t>v.s</a:t>
            </a:r>
            <a:r>
              <a:rPr lang="en-US" altLang="zh-TW" dirty="0"/>
              <a:t>. Square Error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55" y="1629731"/>
            <a:ext cx="5881177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14234" y="3374446"/>
            <a:ext cx="100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 </a:t>
            </a:r>
            <a:endParaRPr lang="en-US" altLang="zh-TW" sz="2400" dirty="0"/>
          </a:p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11684" y="5619191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55627" y="5519406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03473" y="2258892"/>
            <a:ext cx="124822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63731" y="4255104"/>
            <a:ext cx="121154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Square</a:t>
            </a:r>
            <a:endParaRPr lang="en-US" altLang="zh-TW" sz="2400" dirty="0"/>
          </a:p>
          <a:p>
            <a:pPr algn="ctr"/>
            <a:r>
              <a:rPr lang="en-US" altLang="zh-TW" sz="2400" dirty="0"/>
              <a:t>Error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2362052" y="3104720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367862" y="4833238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529237" y="3259429"/>
            <a:ext cx="514481" cy="5833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572338" y="4862035"/>
            <a:ext cx="172928" cy="5829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894" y="433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142410" y="25661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1933650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835691" y="980791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882871" y="2384641"/>
                <a:ext cx="322594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871" y="2384641"/>
                <a:ext cx="3225947" cy="896207"/>
              </a:xfrm>
              <a:prstGeom prst="rect">
                <a:avLst/>
              </a:prstGeom>
              <a:blipFill rotWithShape="1">
                <a:blip r:embed="rId1"/>
                <a:stretch>
                  <a:fillRect l="-3" t="-24" r="8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5111673" y="2957109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673" y="2957109"/>
                <a:ext cx="412697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4" t="-119" r="1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5348530" y="2384490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30" y="2384490"/>
                <a:ext cx="319175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8" t="-14" r="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5108846" y="2901731"/>
            <a:ext cx="3734436" cy="5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>
            <a:off x="-301838" y="3869962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1882519" y="690399"/>
                <a:ext cx="3641831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19" y="690399"/>
                <a:ext cx="3641831" cy="1189043"/>
              </a:xfrm>
              <a:prstGeom prst="rect">
                <a:avLst/>
              </a:prstGeom>
              <a:blipFill rotWithShape="1">
                <a:blip r:embed="rId4"/>
                <a:stretch>
                  <a:fillRect l="-10" t="-13" r="-39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184223" y="5450206"/>
            <a:ext cx="7658787" cy="1364492"/>
            <a:chOff x="1080" y="8023"/>
            <a:chExt cx="12369" cy="19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1080" y="8782"/>
                  <a:ext cx="11633" cy="12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𝑙𝑛𝑓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" y="8782"/>
                  <a:ext cx="11633" cy="122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22" name="文字方塊 21"/>
            <p:cNvSpPr txBox="1"/>
            <p:nvPr/>
          </p:nvSpPr>
          <p:spPr>
            <a:xfrm>
              <a:off x="1080" y="8057"/>
              <a:ext cx="438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Cross entropy:</a:t>
              </a:r>
              <a:endParaRPr lang="zh-TW" altLang="en-US" sz="2400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080" y="8023"/>
              <a:ext cx="12369" cy="167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-141969" y="4926791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289050" y="4114165"/>
            <a:ext cx="7553960" cy="988060"/>
            <a:chOff x="2116" y="7289"/>
            <a:chExt cx="11896" cy="15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/>
                <p:nvPr/>
              </p:nvSpPr>
              <p:spPr>
                <a:xfrm>
                  <a:off x="5880" y="7289"/>
                  <a:ext cx="8133" cy="15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" y="7289"/>
                  <a:ext cx="8133" cy="155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9" name="文字方塊 1"/>
            <p:cNvSpPr txBox="1"/>
            <p:nvPr/>
          </p:nvSpPr>
          <p:spPr>
            <a:xfrm>
              <a:off x="2116" y="7638"/>
              <a:ext cx="3937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Logistic regression:</a:t>
              </a:r>
              <a:endParaRPr lang="zh-TW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6" grpId="0"/>
      <p:bldP spid="17" grpId="0" bldLvl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1"/>
          <p:nvPr/>
        </p:nvSpPr>
        <p:spPr>
          <a:xfrm>
            <a:off x="628650" y="365128"/>
            <a:ext cx="3600450" cy="1050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7" name="標題 1"/>
          <p:cNvSpPr txBox="1"/>
          <p:nvPr/>
        </p:nvSpPr>
        <p:spPr>
          <a:xfrm>
            <a:off x="628651" y="1507672"/>
            <a:ext cx="7541078" cy="4577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/>
              <a:t>Problem Statement</a:t>
            </a:r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Improve on the state of the art in credit scoring by predicting the probability that somebody will experience financial distress in the next two years.</a:t>
            </a:r>
            <a:endParaRPr lang="en-US" altLang="zh-TW" sz="3200" dirty="0"/>
          </a:p>
          <a:p>
            <a:pPr algn="l"/>
            <a:r>
              <a:rPr lang="en-US" altLang="zh-TW" sz="3200" dirty="0">
                <a:solidFill>
                  <a:schemeClr val="bg2">
                    <a:lumMod val="90000"/>
                  </a:schemeClr>
                </a:solidFill>
              </a:rPr>
              <a:t>Our Goal </a:t>
            </a:r>
            <a:endParaRPr lang="en-US" altLang="zh-TW" sz="3200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chemeClr val="bg2">
                    <a:lumMod val="90000"/>
                  </a:schemeClr>
                </a:solidFill>
              </a:rPr>
              <a:t>On a given test set, predict the possibility of future financial distress(Y/N)</a:t>
            </a:r>
            <a:endParaRPr lang="en-US" altLang="zh-TW" sz="3200" dirty="0">
              <a:solidFill>
                <a:schemeClr val="bg2">
                  <a:lumMod val="90000"/>
                </a:schemeClr>
              </a:solidFill>
            </a:endParaRPr>
          </a:p>
          <a:p>
            <a:pPr algn="l"/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962612" y="3516212"/>
            <a:ext cx="3561818" cy="3206261"/>
            <a:chOff x="4962612" y="3516210"/>
            <a:chExt cx="3561818" cy="320626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02840" y="3669596"/>
              <a:ext cx="3421590" cy="2970942"/>
            </a:xfrm>
            <a:prstGeom prst="rect">
              <a:avLst/>
            </a:prstGeom>
          </p:spPr>
        </p:pic>
        <p:graphicFrame>
          <p:nvGraphicFramePr>
            <p:cNvPr id="30" name="Object 12"/>
            <p:cNvGraphicFramePr>
              <a:graphicFrameLocks noChangeAspect="1"/>
            </p:cNvGraphicFramePr>
            <p:nvPr/>
          </p:nvGraphicFramePr>
          <p:xfrm>
            <a:off x="8019078" y="6127158"/>
            <a:ext cx="4254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94" name="方程式" r:id="rId2" imgW="3657600" imgH="5181600" progId="Equation.3">
                    <p:embed/>
                  </p:oleObj>
                </mc:Choice>
                <mc:Fallback>
                  <p:oleObj name="方程式" r:id="rId2" imgW="36576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9078" y="6127158"/>
                          <a:ext cx="42545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2"/>
            <p:cNvGraphicFramePr>
              <a:graphicFrameLocks noChangeAspect="1"/>
            </p:cNvGraphicFramePr>
            <p:nvPr/>
          </p:nvGraphicFramePr>
          <p:xfrm>
            <a:off x="4962612" y="3516210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95" name="方程式" r:id="rId4" imgW="3962400" imgH="5181600" progId="Equation.3">
                    <p:embed/>
                  </p:oleObj>
                </mc:Choice>
                <mc:Fallback>
                  <p:oleObj name="方程式" r:id="rId4" imgW="3962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2612" y="3516210"/>
                          <a:ext cx="45720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of Logistic Regression</a:t>
            </a:r>
            <a:endParaRPr lang="zh-TW" altLang="en-US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729402" y="3718925"/>
          <a:ext cx="3659532" cy="2743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844"/>
                <a:gridCol w="1219844"/>
                <a:gridCol w="12198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Input Feature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Label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/>
                        <a:t>x</a:t>
                      </a:r>
                      <a:r>
                        <a:rPr lang="en-US" altLang="zh-TW" sz="2400" baseline="-250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/>
                        <a:t>x</a:t>
                      </a:r>
                      <a:r>
                        <a:rPr lang="en-US" altLang="zh-TW" sz="2400" baseline="-250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Class</a:t>
                      </a:r>
                      <a:r>
                        <a:rPr lang="en-US" altLang="zh-TW" sz="2400" baseline="0" dirty="0">
                          <a:solidFill>
                            <a:srgbClr val="0000FF"/>
                          </a:solidFill>
                        </a:rPr>
                        <a:t> 2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Class 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-US" altLang="zh-TW" sz="2400" baseline="0" dirty="0">
                          <a:solidFill>
                            <a:srgbClr val="FF0000"/>
                          </a:solidFill>
                        </a:rPr>
                        <a:t> 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Class</a:t>
                      </a:r>
                      <a:r>
                        <a:rPr lang="en-US" altLang="zh-TW" sz="2400" baseline="0" dirty="0">
                          <a:solidFill>
                            <a:srgbClr val="0000FF"/>
                          </a:solidFill>
                        </a:rPr>
                        <a:t> 2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31554" y="1599940"/>
            <a:ext cx="4384090" cy="1993608"/>
            <a:chOff x="4950833" y="25634"/>
            <a:chExt cx="4384090" cy="1993608"/>
          </a:xfrm>
        </p:grpSpPr>
        <p:sp>
          <p:nvSpPr>
            <p:cNvPr id="9" name="橢圓 8"/>
            <p:cNvSpPr/>
            <p:nvPr/>
          </p:nvSpPr>
          <p:spPr>
            <a:xfrm>
              <a:off x="7313925" y="590377"/>
              <a:ext cx="772783" cy="7727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8982054" y="772456"/>
            <a:ext cx="352869" cy="414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96" name="方程式" r:id="rId6" imgW="3352800" imgH="3962400" progId="Equation.3">
                    <p:embed/>
                  </p:oleObj>
                </mc:Choice>
                <mc:Fallback>
                  <p:oleObj name="方程式" r:id="rId6" imgW="3352800" imgH="3962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2054" y="772456"/>
                          <a:ext cx="352869" cy="4140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群組 10"/>
            <p:cNvGrpSpPr/>
            <p:nvPr/>
          </p:nvGrpSpPr>
          <p:grpSpPr>
            <a:xfrm>
              <a:off x="6179997" y="730888"/>
              <a:ext cx="520319" cy="520319"/>
              <a:chOff x="3342651" y="3507082"/>
              <a:chExt cx="520319" cy="52031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342651" y="3507082"/>
                <a:ext cx="520319" cy="5203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13" name="Object 12"/>
              <p:cNvGraphicFramePr>
                <a:graphicFrameLocks noChangeAspect="1"/>
              </p:cNvGraphicFramePr>
              <p:nvPr/>
            </p:nvGraphicFramePr>
            <p:xfrm>
              <a:off x="3435128" y="3545009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97" name="方程式" r:id="rId8" imgW="3352800" imgH="3352800" progId="Equation.3">
                      <p:embed/>
                    </p:oleObj>
                  </mc:Choice>
                  <mc:Fallback>
                    <p:oleObj name="方程式" r:id="rId8" imgW="3352800" imgH="33528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5128" y="3545009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6844972" y="555469"/>
            <a:ext cx="352425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98" name="方程式" r:id="rId10" imgW="3048000" imgH="3048000" progId="Equation.3">
                    <p:embed/>
                  </p:oleObj>
                </mc:Choice>
                <mc:Fallback>
                  <p:oleObj name="方程式" r:id="rId10" imgW="3048000" imgH="3048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4972" y="555469"/>
                          <a:ext cx="352425" cy="3508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5408033" y="25634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99" name="方程式" r:id="rId12" imgW="4267200" imgH="5181600" progId="Equation.3">
                    <p:embed/>
                  </p:oleObj>
                </mc:Choice>
                <mc:Fallback>
                  <p:oleObj name="方程式" r:id="rId12" imgW="42672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033" y="25634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5355663" y="757683"/>
            <a:ext cx="528638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00" name="方程式" r:id="rId14" imgW="4572000" imgH="5181600" progId="Equation.3">
                    <p:embed/>
                  </p:oleObj>
                </mc:Choice>
                <mc:Fallback>
                  <p:oleObj name="方程式" r:id="rId14" imgW="45720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5663" y="757683"/>
                          <a:ext cx="528638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線單箭頭接點 17"/>
            <p:cNvCxnSpPr>
              <a:stCxn id="9" idx="6"/>
            </p:cNvCxnSpPr>
            <p:nvPr/>
          </p:nvCxnSpPr>
          <p:spPr>
            <a:xfrm>
              <a:off x="8086708" y="976769"/>
              <a:ext cx="8632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6712011" y="998547"/>
              <a:ext cx="61834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1"/>
            </p:cNvCxnSpPr>
            <p:nvPr/>
          </p:nvCxnSpPr>
          <p:spPr>
            <a:xfrm>
              <a:off x="5389072" y="393260"/>
              <a:ext cx="790925" cy="5977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2" idx="1"/>
            </p:cNvCxnSpPr>
            <p:nvPr/>
          </p:nvCxnSpPr>
          <p:spPr>
            <a:xfrm flipV="1">
              <a:off x="5383680" y="991048"/>
              <a:ext cx="796317" cy="653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12"/>
            <p:cNvGraphicFramePr>
              <a:graphicFrameLocks noChangeAspect="1"/>
            </p:cNvGraphicFramePr>
            <p:nvPr/>
          </p:nvGraphicFramePr>
          <p:xfrm>
            <a:off x="4982583" y="25634"/>
            <a:ext cx="4254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01" name="方程式" r:id="rId16" imgW="3657600" imgH="5181600" progId="Equation.3">
                    <p:embed/>
                  </p:oleObj>
                </mc:Choice>
                <mc:Fallback>
                  <p:oleObj name="方程式" r:id="rId16" imgW="36576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583" y="25634"/>
                          <a:ext cx="4254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2"/>
            <p:cNvGraphicFramePr>
              <a:graphicFrameLocks noChangeAspect="1"/>
            </p:cNvGraphicFramePr>
            <p:nvPr/>
          </p:nvGraphicFramePr>
          <p:xfrm>
            <a:off x="4950833" y="1282830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02" name="方程式" r:id="rId17" imgW="3962400" imgH="5181600" progId="Equation.3">
                    <p:embed/>
                  </p:oleObj>
                </mc:Choice>
                <mc:Fallback>
                  <p:oleObj name="方程式" r:id="rId17" imgW="3962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833" y="1282830"/>
                          <a:ext cx="45720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手繪多邊形 4"/>
            <p:cNvSpPr/>
            <p:nvPr/>
          </p:nvSpPr>
          <p:spPr>
            <a:xfrm>
              <a:off x="7409391" y="786616"/>
              <a:ext cx="534578" cy="385762"/>
            </a:xfrm>
            <a:custGeom>
              <a:avLst/>
              <a:gdLst>
                <a:gd name="connsiteX0" fmla="*/ 0 w 638175"/>
                <a:gd name="connsiteY0" fmla="*/ 409575 h 415258"/>
                <a:gd name="connsiteX1" fmla="*/ 304800 w 638175"/>
                <a:gd name="connsiteY1" fmla="*/ 371475 h 415258"/>
                <a:gd name="connsiteX2" fmla="*/ 409575 w 638175"/>
                <a:gd name="connsiteY2" fmla="*/ 85725 h 415258"/>
                <a:gd name="connsiteX3" fmla="*/ 638175 w 638175"/>
                <a:gd name="connsiteY3" fmla="*/ 0 h 4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415258">
                  <a:moveTo>
                    <a:pt x="0" y="409575"/>
                  </a:moveTo>
                  <a:cubicBezTo>
                    <a:pt x="118269" y="417512"/>
                    <a:pt x="236538" y="425450"/>
                    <a:pt x="304800" y="371475"/>
                  </a:cubicBezTo>
                  <a:cubicBezTo>
                    <a:pt x="373062" y="317500"/>
                    <a:pt x="354013" y="147637"/>
                    <a:pt x="409575" y="85725"/>
                  </a:cubicBezTo>
                  <a:cubicBezTo>
                    <a:pt x="465138" y="23812"/>
                    <a:pt x="551656" y="11906"/>
                    <a:pt x="63817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6" name="Object 12"/>
            <p:cNvGraphicFramePr>
              <a:graphicFrameLocks noChangeAspect="1"/>
            </p:cNvGraphicFramePr>
            <p:nvPr/>
          </p:nvGraphicFramePr>
          <p:xfrm>
            <a:off x="6256991" y="1528705"/>
            <a:ext cx="352425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03" name="方程式" r:id="rId18" imgW="3048000" imgH="4267200" progId="Equation.3">
                    <p:embed/>
                  </p:oleObj>
                </mc:Choice>
                <mc:Fallback>
                  <p:oleObj name="方程式" r:id="rId18" imgW="3048000" imgH="426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6991" y="1528705"/>
                          <a:ext cx="352425" cy="4905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線單箭頭接點 36"/>
            <p:cNvCxnSpPr/>
            <p:nvPr/>
          </p:nvCxnSpPr>
          <p:spPr>
            <a:xfrm flipV="1">
              <a:off x="6440156" y="1251207"/>
              <a:ext cx="0" cy="292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4828112" y="1849666"/>
          <a:ext cx="27590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4" name="方程式" r:id="rId20" imgW="26517600" imgH="10972800" progId="Equation.3">
                  <p:embed/>
                </p:oleObj>
              </mc:Choice>
              <mc:Fallback>
                <p:oleObj name="方程式" r:id="rId20" imgW="26517600" imgH="1097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112" y="1849666"/>
                        <a:ext cx="2759075" cy="113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1646160" y="1433142"/>
          <a:ext cx="29987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5" name="方程式" r:id="rId22" imgW="28041600" imgH="5181600" progId="Equation.3">
                  <p:embed/>
                </p:oleObj>
              </mc:Choice>
              <mc:Fallback>
                <p:oleObj name="方程式" r:id="rId22" imgW="280416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160" y="1433142"/>
                        <a:ext cx="2998787" cy="55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419812" y="4269449"/>
            <a:ext cx="7840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≥ 0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439788" y="5475380"/>
            <a:ext cx="82471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≥ 0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458400" y="4276287"/>
            <a:ext cx="8061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&lt; 0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409497" y="5475381"/>
            <a:ext cx="79435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&lt; 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913749" y="3341270"/>
            <a:ext cx="1799772" cy="5946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Can we?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7738779" y="1936590"/>
                <a:ext cx="1051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79" y="1936590"/>
                <a:ext cx="1051442" cy="369332"/>
              </a:xfrm>
              <a:prstGeom prst="rect">
                <a:avLst/>
              </a:prstGeom>
              <a:blipFill rotWithShape="1">
                <a:blip r:embed="rId24"/>
                <a:stretch>
                  <a:fillRect l="-3" t="-129" r="-2605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7738779" y="2495643"/>
                <a:ext cx="1051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79" y="2495643"/>
                <a:ext cx="1051442" cy="369332"/>
              </a:xfrm>
              <a:prstGeom prst="rect">
                <a:avLst/>
              </a:prstGeom>
              <a:blipFill rotWithShape="1">
                <a:blip r:embed="rId25"/>
                <a:stretch>
                  <a:fillRect l="-3" t="-25" r="-2605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3" name="直線接點 42"/>
          <p:cNvCxnSpPr/>
          <p:nvPr/>
        </p:nvCxnSpPr>
        <p:spPr>
          <a:xfrm flipH="1">
            <a:off x="5922212" y="4370283"/>
            <a:ext cx="2662544" cy="20102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  <p:bldP spid="40" grpId="0" animBg="1"/>
      <p:bldP spid="41" grpId="0" animBg="1"/>
      <p:bldP spid="7" grpId="0" animBg="1"/>
      <p:bldP spid="8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of Logistic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i="1" u="sng" dirty="0"/>
              <a:t>Feature transformation</a:t>
            </a:r>
            <a:endParaRPr lang="zh-TW" altLang="en-US" b="1" i="1" u="sng" dirty="0"/>
          </a:p>
        </p:txBody>
      </p:sp>
      <p:grpSp>
        <p:nvGrpSpPr>
          <p:cNvPr id="13" name="群組 12"/>
          <p:cNvGrpSpPr/>
          <p:nvPr/>
        </p:nvGrpSpPr>
        <p:grpSpPr>
          <a:xfrm>
            <a:off x="762532" y="3454569"/>
            <a:ext cx="3561818" cy="3206261"/>
            <a:chOff x="4962612" y="3516210"/>
            <a:chExt cx="3561818" cy="3206261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02840" y="3669596"/>
              <a:ext cx="3421590" cy="2970942"/>
            </a:xfrm>
            <a:prstGeom prst="rect">
              <a:avLst/>
            </a:prstGeom>
          </p:spPr>
        </p:pic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8019078" y="6127158"/>
            <a:ext cx="4254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4" name="方程式" r:id="rId2" imgW="3657600" imgH="5181600" progId="Equation.3">
                    <p:embed/>
                  </p:oleObj>
                </mc:Choice>
                <mc:Fallback>
                  <p:oleObj name="方程式" r:id="rId2" imgW="36576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9078" y="6127158"/>
                          <a:ext cx="42545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4962612" y="3516210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5" name="方程式" r:id="rId4" imgW="3962400" imgH="5181600" progId="Equation.3">
                    <p:embed/>
                  </p:oleObj>
                </mc:Choice>
                <mc:Fallback>
                  <p:oleObj name="方程式" r:id="rId4" imgW="3962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2612" y="3516210"/>
                          <a:ext cx="45720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1396758" y="5294215"/>
                <a:ext cx="47211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758" y="5294215"/>
                <a:ext cx="472117" cy="657296"/>
              </a:xfrm>
              <a:prstGeom prst="rect">
                <a:avLst/>
              </a:prstGeom>
              <a:blipFill rotWithShape="1">
                <a:blip r:embed="rId6"/>
                <a:stretch>
                  <a:fillRect l="-83" t="-33" r="-6038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146908" y="4049880"/>
                <a:ext cx="47211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08" y="4049880"/>
                <a:ext cx="472117" cy="657296"/>
              </a:xfrm>
              <a:prstGeom prst="rect">
                <a:avLst/>
              </a:prstGeom>
              <a:blipFill rotWithShape="1">
                <a:blip r:embed="rId7"/>
                <a:stretch>
                  <a:fillRect l="-102" t="-74" r="-6019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396758" y="4072521"/>
                <a:ext cx="47211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758" y="4072521"/>
                <a:ext cx="472117" cy="657296"/>
              </a:xfrm>
              <a:prstGeom prst="rect">
                <a:avLst/>
              </a:prstGeom>
              <a:blipFill rotWithShape="1">
                <a:blip r:embed="rId8"/>
                <a:stretch>
                  <a:fillRect l="-83" t="-40" r="-6038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3146908" y="5296587"/>
                <a:ext cx="47211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08" y="5296587"/>
                <a:ext cx="472117" cy="657296"/>
              </a:xfrm>
              <a:prstGeom prst="rect">
                <a:avLst/>
              </a:prstGeom>
              <a:blipFill rotWithShape="1">
                <a:blip r:embed="rId8"/>
                <a:stretch>
                  <a:fillRect l="-102" t="-8" r="-60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892691" y="2867522"/>
                <a:ext cx="605294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91" y="2867522"/>
                <a:ext cx="605294" cy="657296"/>
              </a:xfrm>
              <a:prstGeom prst="rect">
                <a:avLst/>
              </a:prstGeom>
              <a:blipFill rotWithShape="1">
                <a:blip r:embed="rId9"/>
                <a:stretch>
                  <a:fillRect l="-85" t="-76" r="-4822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4804293" y="2800676"/>
                <a:ext cx="608243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293" y="2800676"/>
                <a:ext cx="608243" cy="821892"/>
              </a:xfrm>
              <a:prstGeom prst="rect">
                <a:avLst/>
              </a:prstGeom>
              <a:blipFill rotWithShape="1">
                <a:blip r:embed="rId10"/>
                <a:stretch>
                  <a:fillRect l="-85" t="-40" r="-5462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箭號: 向右 18"/>
          <p:cNvSpPr/>
          <p:nvPr/>
        </p:nvSpPr>
        <p:spPr>
          <a:xfrm>
            <a:off x="1533971" y="3101661"/>
            <a:ext cx="3225870" cy="195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5680270" y="1549859"/>
                <a:ext cx="2348224" cy="1314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: distance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: distance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270" y="1549859"/>
                <a:ext cx="2348224" cy="1314591"/>
              </a:xfrm>
              <a:prstGeom prst="rect">
                <a:avLst/>
              </a:prstGeom>
              <a:blipFill rotWithShape="1">
                <a:blip r:embed="rId11"/>
                <a:stretch>
                  <a:fillRect l="-8" t="-35" r="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5443122" y="3863128"/>
                <a:ext cx="674224" cy="669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122" y="3863128"/>
                <a:ext cx="674224" cy="669350"/>
              </a:xfrm>
              <a:prstGeom prst="rect">
                <a:avLst/>
              </a:prstGeom>
              <a:blipFill rotWithShape="1">
                <a:blip r:embed="rId12"/>
                <a:stretch>
                  <a:fillRect l="-80" t="-63" r="-4651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5565810" y="5323351"/>
                <a:ext cx="47211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10" y="5323351"/>
                <a:ext cx="472117" cy="657296"/>
              </a:xfrm>
              <a:prstGeom prst="rect">
                <a:avLst/>
              </a:prstGeom>
              <a:blipFill rotWithShape="1">
                <a:blip r:embed="rId7"/>
                <a:stretch>
                  <a:fillRect l="-7" t="-22" r="-6114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8109326" y="6066924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326" y="6066924"/>
                <a:ext cx="494548" cy="430887"/>
              </a:xfrm>
              <a:prstGeom prst="rect">
                <a:avLst/>
              </a:prstGeom>
              <a:blipFill rotWithShape="1">
                <a:blip r:embed="rId13"/>
                <a:stretch>
                  <a:fillRect l="-76" t="-31" r="52" b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4688951" y="3685974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51" y="3685974"/>
                <a:ext cx="494548" cy="430887"/>
              </a:xfrm>
              <a:prstGeom prst="rect">
                <a:avLst/>
              </a:prstGeom>
              <a:blipFill rotWithShape="1">
                <a:blip r:embed="rId14"/>
                <a:stretch>
                  <a:fillRect l="-22" t="-101" r="127" b="-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>
            <a:off x="4997444" y="6004257"/>
            <a:ext cx="33591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5300081" y="3783636"/>
            <a:ext cx="0" cy="2664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5206537" y="4099572"/>
            <a:ext cx="177800" cy="17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7651188" y="5194394"/>
                <a:ext cx="677172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88" y="5194394"/>
                <a:ext cx="677172" cy="821892"/>
              </a:xfrm>
              <a:prstGeom prst="rect">
                <a:avLst/>
              </a:prstGeom>
              <a:blipFill rotWithShape="1">
                <a:blip r:embed="rId15"/>
                <a:stretch>
                  <a:fillRect l="-11" t="-11" r="-4545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7376586" y="5900415"/>
            <a:ext cx="177800" cy="17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016760" y="5212407"/>
            <a:ext cx="189016" cy="189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/>
          <p:cNvCxnSpPr/>
          <p:nvPr/>
        </p:nvCxnSpPr>
        <p:spPr>
          <a:xfrm>
            <a:off x="5125656" y="4264674"/>
            <a:ext cx="2343532" cy="1938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251526" y="3007790"/>
            <a:ext cx="2587253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Not always easy ….. domain knowledge can be helpful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5" grpId="0"/>
      <p:bldP spid="28" grpId="0"/>
      <p:bldP spid="29" grpId="0" animBg="1"/>
      <p:bldP spid="30" grpId="0" animBg="1"/>
      <p:bldP spid="38" grpId="0" animBg="1"/>
      <p:bldP spid="40" grpId="0"/>
      <p:bldP spid="41" grpId="0" animBg="1"/>
      <p:bldP spid="42" grpId="0" animBg="1"/>
      <p:bldP spid="4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線單箭頭接點 59"/>
          <p:cNvCxnSpPr/>
          <p:nvPr/>
        </p:nvCxnSpPr>
        <p:spPr>
          <a:xfrm>
            <a:off x="3979614" y="3322241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of Logistic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Cascading logistic regression models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16571" y="4127857"/>
            <a:ext cx="5990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3995443" y="5010462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454751" y="2914073"/>
            <a:ext cx="772783" cy="7727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9" name="群組 8"/>
          <p:cNvGrpSpPr/>
          <p:nvPr/>
        </p:nvGrpSpPr>
        <p:grpSpPr>
          <a:xfrm>
            <a:off x="2270024" y="3054584"/>
            <a:ext cx="520319" cy="520319"/>
            <a:chOff x="3342651" y="3507082"/>
            <a:chExt cx="520319" cy="520319"/>
          </a:xfrm>
        </p:grpSpPr>
        <p:sp>
          <p:nvSpPr>
            <p:cNvPr id="10" name="矩形 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9" name="方程式" r:id="rId1" imgW="3352800" imgH="3352800" progId="Equation.3">
                    <p:embed/>
                  </p:oleObj>
                </mc:Choice>
                <mc:Fallback>
                  <p:oleObj name="方程式" r:id="rId1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899728" y="2757486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0" name="方程式" r:id="rId3" imgW="3657600" imgH="5181600" progId="Equation.3">
                  <p:embed/>
                </p:oleObj>
              </mc:Choice>
              <mc:Fallback>
                <p:oleObj name="方程式" r:id="rId3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728" y="2757486"/>
                        <a:ext cx="422275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2802038" y="3322243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0" idx="1"/>
          </p:cNvCxnSpPr>
          <p:nvPr/>
        </p:nvCxnSpPr>
        <p:spPr>
          <a:xfrm flipV="1">
            <a:off x="1106408" y="3314742"/>
            <a:ext cx="11636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0" idx="1"/>
          </p:cNvCxnSpPr>
          <p:nvPr/>
        </p:nvCxnSpPr>
        <p:spPr>
          <a:xfrm flipV="1">
            <a:off x="1039885" y="3314744"/>
            <a:ext cx="1230139" cy="14895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485170" y="4601371"/>
            <a:ext cx="772783" cy="7727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334746" y="4737037"/>
            <a:ext cx="520319" cy="520319"/>
            <a:chOff x="3342651" y="3507082"/>
            <a:chExt cx="520319" cy="520319"/>
          </a:xfrm>
        </p:grpSpPr>
        <p:sp>
          <p:nvSpPr>
            <p:cNvPr id="18" name="矩形 17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61" name="方程式" r:id="rId5" imgW="3352800" imgH="3352800" progId="Equation.3">
                    <p:embed/>
                  </p:oleObj>
                </mc:Choice>
                <mc:Fallback>
                  <p:oleObj name="方程式" r:id="rId5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2963918" y="4422097"/>
          <a:ext cx="458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2" name="方程式" r:id="rId6" imgW="3962400" imgH="5181600" progId="Equation.3">
                  <p:embed/>
                </p:oleObj>
              </mc:Choice>
              <mc:Fallback>
                <p:oleObj name="方程式" r:id="rId6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918" y="4422097"/>
                        <a:ext cx="458788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/>
          <p:nvPr/>
        </p:nvCxnSpPr>
        <p:spPr>
          <a:xfrm flipV="1">
            <a:off x="2866821" y="5020532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5" idx="3"/>
            <a:endCxn id="18" idx="1"/>
          </p:cNvCxnSpPr>
          <p:nvPr/>
        </p:nvCxnSpPr>
        <p:spPr>
          <a:xfrm flipV="1">
            <a:off x="1081962" y="4997195"/>
            <a:ext cx="12527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8" idx="1"/>
          </p:cNvCxnSpPr>
          <p:nvPr/>
        </p:nvCxnSpPr>
        <p:spPr>
          <a:xfrm>
            <a:off x="1039885" y="3540737"/>
            <a:ext cx="1294861" cy="145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659323" y="2914113"/>
          <a:ext cx="4238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3" name="方程式" r:id="rId8" imgW="3657600" imgH="5181600" progId="Equation.3">
                  <p:embed/>
                </p:oleObj>
              </mc:Choice>
              <mc:Fallback>
                <p:oleObj name="方程式" r:id="rId8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23" y="2914113"/>
                        <a:ext cx="423862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624762" y="4723587"/>
          <a:ext cx="457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4" name="方程式" r:id="rId10" imgW="3962400" imgH="5181600" progId="Equation.3">
                  <p:embed/>
                </p:oleObj>
              </mc:Choice>
              <mc:Fallback>
                <p:oleObj name="方程式" r:id="rId10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62" y="4723587"/>
                        <a:ext cx="45720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橢圓 25"/>
          <p:cNvSpPr/>
          <p:nvPr/>
        </p:nvSpPr>
        <p:spPr>
          <a:xfrm>
            <a:off x="7051587" y="3719686"/>
            <a:ext cx="772783" cy="772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8258175" y="38989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5" name="方程式" r:id="rId12" imgW="3352800" imgH="3962400" progId="Equation.3">
                  <p:embed/>
                </p:oleObj>
              </mc:Choice>
              <mc:Fallback>
                <p:oleObj name="方程式" r:id="rId12" imgW="3352800" imgH="396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3898900"/>
                        <a:ext cx="38735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5917659" y="3860197"/>
            <a:ext cx="520319" cy="520320"/>
            <a:chOff x="3342651" y="3507082"/>
            <a:chExt cx="520319" cy="520319"/>
          </a:xfrm>
        </p:grpSpPr>
        <p:sp>
          <p:nvSpPr>
            <p:cNvPr id="29" name="矩形 28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66" name="方程式" r:id="rId14" imgW="3352800" imgH="3352800" progId="Equation.3">
                    <p:embed/>
                  </p:oleObj>
                </mc:Choice>
                <mc:Fallback>
                  <p:oleObj name="方程式" r:id="rId14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12"/>
          <p:cNvGraphicFramePr>
            <a:graphicFrameLocks noChangeAspect="1"/>
          </p:cNvGraphicFramePr>
          <p:nvPr/>
        </p:nvGraphicFramePr>
        <p:xfrm>
          <a:off x="6582634" y="3684778"/>
          <a:ext cx="352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7" name="方程式" r:id="rId15" imgW="3048000" imgH="3048000" progId="Equation.3">
                  <p:embed/>
                </p:oleObj>
              </mc:Choice>
              <mc:Fallback>
                <p:oleObj name="方程式" r:id="rId15" imgW="3048000" imgH="304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634" y="3684778"/>
                        <a:ext cx="352425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線單箭頭接點 31"/>
          <p:cNvCxnSpPr/>
          <p:nvPr/>
        </p:nvCxnSpPr>
        <p:spPr>
          <a:xfrm flipV="1">
            <a:off x="6449673" y="4127859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54" idx="3"/>
            <a:endCxn id="29" idx="1"/>
          </p:cNvCxnSpPr>
          <p:nvPr/>
        </p:nvCxnSpPr>
        <p:spPr>
          <a:xfrm>
            <a:off x="5233797" y="3311924"/>
            <a:ext cx="683860" cy="808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54"/>
          <p:cNvSpPr/>
          <p:nvPr/>
        </p:nvSpPr>
        <p:spPr>
          <a:xfrm>
            <a:off x="3492363" y="31218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 55"/>
          <p:cNvSpPr/>
          <p:nvPr/>
        </p:nvSpPr>
        <p:spPr>
          <a:xfrm>
            <a:off x="3563512" y="4804313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/>
          <p:cNvCxnSpPr>
            <a:stCxn id="55" idx="3"/>
            <a:endCxn id="29" idx="1"/>
          </p:cNvCxnSpPr>
          <p:nvPr/>
        </p:nvCxnSpPr>
        <p:spPr>
          <a:xfrm flipV="1">
            <a:off x="5218338" y="4120357"/>
            <a:ext cx="699321" cy="848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82"/>
          <p:cNvSpPr/>
          <p:nvPr/>
        </p:nvSpPr>
        <p:spPr>
          <a:xfrm>
            <a:off x="7154926" y="38887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555291" y="6446703"/>
            <a:ext cx="258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(ignore bias in this figure)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4739249" y="3096480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49" y="3096480"/>
                <a:ext cx="494548" cy="430887"/>
              </a:xfrm>
              <a:prstGeom prst="rect">
                <a:avLst/>
              </a:prstGeom>
              <a:blipFill rotWithShape="1">
                <a:blip r:embed="rId17"/>
                <a:stretch>
                  <a:fillRect l="-49" t="-51" r="26" b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4723788" y="4753195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88" y="4753195"/>
                <a:ext cx="494548" cy="430887"/>
              </a:xfrm>
              <a:prstGeom prst="rect">
                <a:avLst/>
              </a:prstGeom>
              <a:blipFill rotWithShape="1">
                <a:blip r:embed="rId18"/>
                <a:stretch>
                  <a:fillRect l="-5" t="-51" r="109" b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1226620" y="2766957"/>
            <a:ext cx="3228623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5416903" y="2766957"/>
            <a:ext cx="2545998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1121513" y="5574729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Feature Transformation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986523" y="5570866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Classification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標題 1"/>
          <p:cNvSpPr>
            <a:spLocks noGrp="1"/>
          </p:cNvSpPr>
          <p:nvPr/>
        </p:nvSpPr>
        <p:spPr>
          <a:xfrm>
            <a:off x="194310" y="6036310"/>
            <a:ext cx="2075180" cy="672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多个逻辑回归实际上就是在做特征转换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6" grpId="0" animBg="1"/>
      <p:bldP spid="38" grpId="0" animBg="1"/>
      <p:bldP spid="39" grpId="0" animBg="1"/>
      <p:bldP spid="49" grpId="0" animBg="1"/>
      <p:bldP spid="54" grpId="0" animBg="1"/>
      <p:bldP spid="55" grpId="0" animBg="1"/>
      <p:bldP spid="64" grpId="0" animBg="1"/>
      <p:bldP spid="65" grpId="0" animBg="1"/>
      <p:bldP spid="66" grpId="0"/>
      <p:bldP spid="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28" y="3382819"/>
            <a:ext cx="4133969" cy="3100476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5074203" y="5430263"/>
            <a:ext cx="150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(</a:t>
            </a:r>
            <a:r>
              <a:rPr lang="en-US" altLang="zh-TW" sz="2000" b="1" dirty="0">
                <a:solidFill>
                  <a:srgbClr val="0000FF"/>
                </a:solidFill>
              </a:rPr>
              <a:t>0.27</a:t>
            </a:r>
            <a:r>
              <a:rPr lang="en-US" altLang="zh-TW" sz="2000" b="1" dirty="0"/>
              <a:t>, </a:t>
            </a:r>
            <a:r>
              <a:rPr lang="en-US" altLang="zh-TW" sz="2000" b="1" dirty="0">
                <a:solidFill>
                  <a:srgbClr val="00B050"/>
                </a:solidFill>
              </a:rPr>
              <a:t>0.27</a:t>
            </a:r>
            <a:r>
              <a:rPr lang="en-US" altLang="zh-TW" sz="2000" b="1" dirty="0"/>
              <a:t>)</a:t>
            </a:r>
            <a:endParaRPr lang="zh-TW" altLang="en-US" sz="20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439169" y="3986697"/>
            <a:ext cx="150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(</a:t>
            </a:r>
            <a:r>
              <a:rPr lang="en-US" altLang="zh-TW" sz="2000" b="1" dirty="0">
                <a:solidFill>
                  <a:srgbClr val="0000FF"/>
                </a:solidFill>
              </a:rPr>
              <a:t>0.73</a:t>
            </a:r>
            <a:r>
              <a:rPr lang="en-US" altLang="zh-TW" sz="2000" b="1" dirty="0"/>
              <a:t>, </a:t>
            </a:r>
            <a:r>
              <a:rPr lang="en-US" altLang="zh-TW" sz="2000" b="1" dirty="0">
                <a:solidFill>
                  <a:srgbClr val="00B050"/>
                </a:solidFill>
              </a:rPr>
              <a:t>0.05</a:t>
            </a:r>
            <a:r>
              <a:rPr lang="en-US" altLang="zh-TW" sz="2000" b="1" dirty="0"/>
              <a:t>)</a:t>
            </a:r>
            <a:endParaRPr lang="zh-TW" altLang="en-US" sz="20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223902" y="5468563"/>
            <a:ext cx="150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(</a:t>
            </a:r>
            <a:r>
              <a:rPr lang="en-US" altLang="zh-TW" sz="2000" b="1" dirty="0">
                <a:solidFill>
                  <a:srgbClr val="0000FF"/>
                </a:solidFill>
              </a:rPr>
              <a:t>0.05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00B050"/>
                </a:solidFill>
              </a:rPr>
              <a:t>0.73</a:t>
            </a:r>
            <a:r>
              <a:rPr lang="en-US" altLang="zh-TW" sz="2000" b="1" dirty="0"/>
              <a:t>)</a:t>
            </a:r>
            <a:endParaRPr lang="zh-TW" altLang="en-US" sz="2000" b="1" dirty="0"/>
          </a:p>
        </p:txBody>
      </p:sp>
      <p:cxnSp>
        <p:nvCxnSpPr>
          <p:cNvPr id="35" name="直線接點 34"/>
          <p:cNvCxnSpPr/>
          <p:nvPr/>
        </p:nvCxnSpPr>
        <p:spPr>
          <a:xfrm flipH="1" flipV="1">
            <a:off x="4917233" y="4189075"/>
            <a:ext cx="2518620" cy="21292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/>
              <p:cNvSpPr txBox="1"/>
              <p:nvPr/>
            </p:nvSpPr>
            <p:spPr>
              <a:xfrm>
                <a:off x="5909471" y="6210645"/>
                <a:ext cx="1509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b="1" baseline="-25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71" y="6210645"/>
                <a:ext cx="150953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" t="-75" r="20" b="-4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/>
              <p:cNvSpPr txBox="1"/>
              <p:nvPr/>
            </p:nvSpPr>
            <p:spPr>
              <a:xfrm>
                <a:off x="4402070" y="4626736"/>
                <a:ext cx="645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b="1" baseline="-25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070" y="4626736"/>
                <a:ext cx="64536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9" t="-27" r="71" b="-4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43" name="群組 42"/>
          <p:cNvGrpSpPr/>
          <p:nvPr/>
        </p:nvGrpSpPr>
        <p:grpSpPr>
          <a:xfrm>
            <a:off x="0" y="3250501"/>
            <a:ext cx="4606584" cy="3540861"/>
            <a:chOff x="4836970" y="3282548"/>
            <a:chExt cx="4606584" cy="3540861"/>
          </a:xfrm>
        </p:grpSpPr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970" y="3282548"/>
              <a:ext cx="4606584" cy="3454938"/>
            </a:xfrm>
            <a:prstGeom prst="rect">
              <a:avLst/>
            </a:prstGeom>
          </p:spPr>
        </p:pic>
        <p:graphicFrame>
          <p:nvGraphicFramePr>
            <p:cNvPr id="62" name="Object 12"/>
            <p:cNvGraphicFramePr>
              <a:graphicFrameLocks noChangeAspect="1"/>
            </p:cNvGraphicFramePr>
            <p:nvPr/>
          </p:nvGraphicFramePr>
          <p:xfrm>
            <a:off x="7033355" y="6226509"/>
            <a:ext cx="423862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3" name="方程式" r:id="rId5" imgW="3657600" imgH="5181600" progId="Equation.3">
                    <p:embed/>
                  </p:oleObj>
                </mc:Choice>
                <mc:Fallback>
                  <p:oleObj name="方程式" r:id="rId5" imgW="36576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3355" y="6226509"/>
                          <a:ext cx="423862" cy="5969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2"/>
            <p:cNvGraphicFramePr>
              <a:graphicFrameLocks noChangeAspect="1"/>
            </p:cNvGraphicFramePr>
            <p:nvPr/>
          </p:nvGraphicFramePr>
          <p:xfrm>
            <a:off x="4982592" y="4603562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4" name="方程式" r:id="rId7" imgW="3962400" imgH="5181600" progId="Equation.3">
                    <p:embed/>
                  </p:oleObj>
                </mc:Choice>
                <mc:Fallback>
                  <p:oleObj name="方程式" r:id="rId7" imgW="3962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592" y="4603562"/>
                          <a:ext cx="45720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7547993" y="3859277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B050"/>
                      </a:solidFill>
                    </a:rPr>
                    <a:t>=0.27</a:t>
                  </a:r>
                  <a:endParaRPr lang="zh-TW" alt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4" name="文字方塊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993" y="3859277"/>
                  <a:ext cx="1195649" cy="46166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7547993" y="5697416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B050"/>
                      </a:solidFill>
                    </a:rPr>
                    <a:t>=0.73</a:t>
                  </a:r>
                  <a:endParaRPr lang="zh-TW" alt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993" y="5697416"/>
                  <a:ext cx="1195649" cy="46166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5614226" y="5638505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B050"/>
                      </a:solidFill>
                    </a:rPr>
                    <a:t>=0.27</a:t>
                  </a:r>
                  <a:endParaRPr lang="zh-TW" alt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226" y="5638505"/>
                  <a:ext cx="1195649" cy="46166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5605044" y="3873021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B050"/>
                      </a:solidFill>
                    </a:rPr>
                    <a:t>=0.05</a:t>
                  </a:r>
                  <a:endParaRPr lang="zh-TW" alt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044" y="3873021"/>
                  <a:ext cx="1195649" cy="461665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68" name="群組 67"/>
          <p:cNvGrpSpPr/>
          <p:nvPr/>
        </p:nvGrpSpPr>
        <p:grpSpPr>
          <a:xfrm>
            <a:off x="46264" y="0"/>
            <a:ext cx="4514061" cy="3481626"/>
            <a:chOff x="4883232" y="32049"/>
            <a:chExt cx="4514061" cy="3481626"/>
          </a:xfrm>
        </p:grpSpPr>
        <p:grpSp>
          <p:nvGrpSpPr>
            <p:cNvPr id="69" name="群組 68"/>
            <p:cNvGrpSpPr/>
            <p:nvPr/>
          </p:nvGrpSpPr>
          <p:grpSpPr>
            <a:xfrm>
              <a:off x="4883232" y="32049"/>
              <a:ext cx="4514061" cy="3385546"/>
              <a:chOff x="4602359" y="200663"/>
              <a:chExt cx="4514061" cy="3385546"/>
            </a:xfrm>
          </p:grpSpPr>
          <p:pic>
            <p:nvPicPr>
              <p:cNvPr id="75" name="圖片 7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2359" y="200663"/>
                <a:ext cx="4514061" cy="3385546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文字方塊 75"/>
                  <p:cNvSpPr txBox="1"/>
                  <p:nvPr/>
                </p:nvSpPr>
                <p:spPr>
                  <a:xfrm>
                    <a:off x="5361591" y="2525456"/>
                    <a:ext cx="119564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r>
                      <a:rPr lang="en-US" altLang="zh-TW" sz="2400" b="1" dirty="0">
                        <a:solidFill>
                          <a:srgbClr val="0000FF"/>
                        </a:solidFill>
                      </a:rPr>
                      <a:t>=0.27</a:t>
                    </a:r>
                    <a:endParaRPr lang="zh-TW" altLang="en-US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6" name="文字方塊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1591" y="2525456"/>
                    <a:ext cx="1195649" cy="461665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graphicFrame>
          <p:nvGraphicFramePr>
            <p:cNvPr id="70" name="Object 12"/>
            <p:cNvGraphicFramePr>
              <a:graphicFrameLocks noChangeAspect="1"/>
            </p:cNvGraphicFramePr>
            <p:nvPr/>
          </p:nvGraphicFramePr>
          <p:xfrm>
            <a:off x="7033355" y="2916775"/>
            <a:ext cx="423862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5" name="方程式" r:id="rId14" imgW="3962400" imgH="5181600" progId="Equation.3">
                    <p:embed/>
                  </p:oleObj>
                </mc:Choice>
                <mc:Fallback>
                  <p:oleObj name="方程式" r:id="rId14" imgW="3962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3355" y="2916775"/>
                          <a:ext cx="423862" cy="5969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12"/>
            <p:cNvGraphicFramePr>
              <a:graphicFrameLocks noChangeAspect="1"/>
            </p:cNvGraphicFramePr>
            <p:nvPr/>
          </p:nvGraphicFramePr>
          <p:xfrm>
            <a:off x="4982592" y="1310761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6" name="方程式" r:id="rId15" imgW="3962400" imgH="5181600" progId="Equation.3">
                    <p:embed/>
                  </p:oleObj>
                </mc:Choice>
                <mc:Fallback>
                  <p:oleObj name="方程式" r:id="rId15" imgW="3962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592" y="1310761"/>
                          <a:ext cx="45720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字方塊 71"/>
                <p:cNvSpPr txBox="1"/>
                <p:nvPr/>
              </p:nvSpPr>
              <p:spPr>
                <a:xfrm>
                  <a:off x="7457217" y="599973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00FF"/>
                      </a:solidFill>
                    </a:rPr>
                    <a:t>=0.27</a:t>
                  </a:r>
                  <a:endParaRPr lang="zh-TW" altLang="en-US" sz="2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72" name="文字方塊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7217" y="599973"/>
                  <a:ext cx="1195649" cy="46166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字方塊 72"/>
                <p:cNvSpPr txBox="1"/>
                <p:nvPr/>
              </p:nvSpPr>
              <p:spPr>
                <a:xfrm>
                  <a:off x="7457217" y="2383270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00FF"/>
                      </a:solidFill>
                    </a:rPr>
                    <a:t>=0.05</a:t>
                  </a:r>
                  <a:endParaRPr lang="zh-TW" altLang="en-US" sz="2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73" name="文字方塊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7217" y="2383270"/>
                  <a:ext cx="1195649" cy="461665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5642464" y="599973"/>
                  <a:ext cx="11956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en-US" altLang="zh-TW" sz="2400" b="1" dirty="0">
                      <a:solidFill>
                        <a:srgbClr val="0000FF"/>
                      </a:solidFill>
                    </a:rPr>
                    <a:t>=0.73</a:t>
                  </a:r>
                  <a:endParaRPr lang="zh-TW" altLang="en-US" sz="2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464" y="599973"/>
                  <a:ext cx="1195649" cy="461665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176" name="直線單箭頭接點 13"/>
          <p:cNvCxnSpPr/>
          <p:nvPr/>
        </p:nvCxnSpPr>
        <p:spPr>
          <a:xfrm>
            <a:off x="7652117" y="1883492"/>
            <a:ext cx="5990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橢圓 15"/>
          <p:cNvSpPr/>
          <p:nvPr/>
        </p:nvSpPr>
        <p:spPr>
          <a:xfrm>
            <a:off x="7087133" y="1475321"/>
            <a:ext cx="772783" cy="772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178" name="Object 12"/>
          <p:cNvGraphicFramePr>
            <a:graphicFrameLocks noChangeAspect="1"/>
          </p:cNvGraphicFramePr>
          <p:nvPr/>
        </p:nvGraphicFramePr>
        <p:xfrm>
          <a:off x="8293100" y="1654175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7" name="方程式" r:id="rId18" imgW="3352800" imgH="3962400" progId="Equation.3">
                  <p:embed/>
                </p:oleObj>
              </mc:Choice>
              <mc:Fallback>
                <p:oleObj name="方程式" r:id="rId18" imgW="3352800" imgH="396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100" y="1654175"/>
                        <a:ext cx="38735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" name="群組 17"/>
          <p:cNvGrpSpPr/>
          <p:nvPr/>
        </p:nvGrpSpPr>
        <p:grpSpPr>
          <a:xfrm>
            <a:off x="5953205" y="1615832"/>
            <a:ext cx="520319" cy="520320"/>
            <a:chOff x="3342651" y="3507082"/>
            <a:chExt cx="520319" cy="520319"/>
          </a:xfrm>
        </p:grpSpPr>
        <p:sp>
          <p:nvSpPr>
            <p:cNvPr id="181" name="矩形 180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82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8" name="方程式" r:id="rId20" imgW="3352800" imgH="3352800" progId="Equation.3">
                    <p:embed/>
                  </p:oleObj>
                </mc:Choice>
                <mc:Fallback>
                  <p:oleObj name="方程式" r:id="rId20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" name="Object 12"/>
          <p:cNvGraphicFramePr>
            <a:graphicFrameLocks noChangeAspect="1"/>
          </p:cNvGraphicFramePr>
          <p:nvPr/>
        </p:nvGraphicFramePr>
        <p:xfrm>
          <a:off x="6618180" y="1440413"/>
          <a:ext cx="352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9" name="方程式" r:id="rId22" imgW="3048000" imgH="3048000" progId="Equation.3">
                  <p:embed/>
                </p:oleObj>
              </mc:Choice>
              <mc:Fallback>
                <p:oleObj name="方程式" r:id="rId22" imgW="3048000" imgH="304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180" y="1440413"/>
                        <a:ext cx="352425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6" name="直線單箭頭接點 21"/>
          <p:cNvCxnSpPr/>
          <p:nvPr/>
        </p:nvCxnSpPr>
        <p:spPr>
          <a:xfrm flipV="1">
            <a:off x="6485219" y="1883494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7" name="Object 12"/>
          <p:cNvGraphicFramePr>
            <a:graphicFrameLocks noChangeAspect="1"/>
          </p:cNvGraphicFramePr>
          <p:nvPr/>
        </p:nvGraphicFramePr>
        <p:xfrm>
          <a:off x="5269360" y="719060"/>
          <a:ext cx="4937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0" name="方程式" r:id="rId24" imgW="4267200" imgH="5181600" progId="Equation.3">
                  <p:embed/>
                </p:oleObj>
              </mc:Choice>
              <mc:Fallback>
                <p:oleObj name="方程式" r:id="rId24" imgW="42672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360" y="719060"/>
                        <a:ext cx="493712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" name="Object 12"/>
          <p:cNvGraphicFramePr>
            <a:graphicFrameLocks noChangeAspect="1"/>
          </p:cNvGraphicFramePr>
          <p:nvPr/>
        </p:nvGraphicFramePr>
        <p:xfrm>
          <a:off x="5228654" y="1664427"/>
          <a:ext cx="52863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1" name="方程式" r:id="rId26" imgW="4572000" imgH="5181600" progId="Equation.3">
                  <p:embed/>
                </p:oleObj>
              </mc:Choice>
              <mc:Fallback>
                <p:oleObj name="方程式" r:id="rId26" imgW="45720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654" y="1664427"/>
                        <a:ext cx="528637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1" name="直線單箭頭接點 25"/>
          <p:cNvCxnSpPr>
            <a:endCxn id="181" idx="1"/>
          </p:cNvCxnSpPr>
          <p:nvPr/>
        </p:nvCxnSpPr>
        <p:spPr>
          <a:xfrm>
            <a:off x="5079232" y="888327"/>
            <a:ext cx="873973" cy="987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26"/>
          <p:cNvCxnSpPr>
            <a:endCxn id="181" idx="1"/>
          </p:cNvCxnSpPr>
          <p:nvPr/>
        </p:nvCxnSpPr>
        <p:spPr>
          <a:xfrm flipV="1">
            <a:off x="5079232" y="1875992"/>
            <a:ext cx="873973" cy="941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字方塊 59"/>
              <p:cNvSpPr txBox="1"/>
              <p:nvPr/>
            </p:nvSpPr>
            <p:spPr>
              <a:xfrm>
                <a:off x="4171791" y="643165"/>
                <a:ext cx="1509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b="1" baseline="-25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93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791" y="643165"/>
                <a:ext cx="150953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2" t="-118" r="40" b="-4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字方塊 60"/>
              <p:cNvSpPr txBox="1"/>
              <p:nvPr/>
            </p:nvSpPr>
            <p:spPr>
              <a:xfrm>
                <a:off x="4603872" y="2606130"/>
                <a:ext cx="645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b="1" baseline="-25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4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72" y="2606130"/>
                <a:ext cx="64536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9" t="-19" r="51" b="-4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5" name="手繪多邊形 82"/>
          <p:cNvSpPr/>
          <p:nvPr/>
        </p:nvSpPr>
        <p:spPr>
          <a:xfrm>
            <a:off x="7151712" y="1668832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6" name="Object 12"/>
          <p:cNvGraphicFramePr>
            <a:graphicFrameLocks noChangeAspect="1"/>
          </p:cNvGraphicFramePr>
          <p:nvPr/>
        </p:nvGraphicFramePr>
        <p:xfrm>
          <a:off x="6041261" y="2602097"/>
          <a:ext cx="352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2" name="方程式" r:id="rId28" imgW="3048000" imgH="4267200" progId="Equation.3">
                  <p:embed/>
                </p:oleObj>
              </mc:Choice>
              <mc:Fallback>
                <p:oleObj name="方程式" r:id="rId28" imgW="3048000" imgH="426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261" y="2602097"/>
                        <a:ext cx="352425" cy="490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8" name="直線單箭頭接點 41"/>
          <p:cNvCxnSpPr/>
          <p:nvPr/>
        </p:nvCxnSpPr>
        <p:spPr>
          <a:xfrm flipH="1" flipV="1">
            <a:off x="6220179" y="2156885"/>
            <a:ext cx="0" cy="469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58" grpId="0"/>
      <p:bldP spid="59" grpId="0"/>
      <p:bldP spid="177" grpId="0" bldLvl="0" animBg="1"/>
      <p:bldP spid="193" grpId="0"/>
      <p:bldP spid="194" grpId="0"/>
      <p:bldP spid="19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ttp://bio1152.nicerweb.com/Locked/media/ch48/48_05NeuronStructur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014" y="187152"/>
            <a:ext cx="3171317" cy="23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群組 46"/>
          <p:cNvGrpSpPr/>
          <p:nvPr/>
        </p:nvGrpSpPr>
        <p:grpSpPr>
          <a:xfrm>
            <a:off x="6401428" y="261180"/>
            <a:ext cx="2576201" cy="1363544"/>
            <a:chOff x="3202412" y="1600580"/>
            <a:chExt cx="3275013" cy="1486948"/>
          </a:xfrm>
        </p:grpSpPr>
        <p:pic>
          <p:nvPicPr>
            <p:cNvPr id="48" name="Picture 4" descr="http://cdn.zmescience.com/wp-content/uploads/2011/07/neural_network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137" y="1600580"/>
              <a:ext cx="2478247" cy="1486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矩形 48"/>
            <p:cNvSpPr/>
            <p:nvPr/>
          </p:nvSpPr>
          <p:spPr>
            <a:xfrm>
              <a:off x="3202412" y="2732294"/>
              <a:ext cx="3275013" cy="335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sz="1400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Deep Learning!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979614" y="3322241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16571" y="4127857"/>
            <a:ext cx="5990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995443" y="5010462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454751" y="2914073"/>
            <a:ext cx="772783" cy="7727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270024" y="3054584"/>
            <a:ext cx="520319" cy="520319"/>
            <a:chOff x="3342651" y="3507082"/>
            <a:chExt cx="520319" cy="520319"/>
          </a:xfrm>
        </p:grpSpPr>
        <p:sp>
          <p:nvSpPr>
            <p:cNvPr id="9" name="矩形 8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3" name="方程式" r:id="rId3" imgW="3352800" imgH="3352800" progId="Equation.3">
                    <p:embed/>
                  </p:oleObj>
                </mc:Choice>
                <mc:Fallback>
                  <p:oleObj name="方程式" r:id="rId3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2899728" y="2757486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" name="方程式" r:id="rId5" imgW="3657600" imgH="5181600" progId="Equation.3">
                  <p:embed/>
                </p:oleObj>
              </mc:Choice>
              <mc:Fallback>
                <p:oleObj name="方程式" r:id="rId5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728" y="2757486"/>
                        <a:ext cx="422275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2802038" y="3322243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9" idx="1"/>
          </p:cNvCxnSpPr>
          <p:nvPr/>
        </p:nvCxnSpPr>
        <p:spPr>
          <a:xfrm flipV="1">
            <a:off x="1106408" y="3314742"/>
            <a:ext cx="11636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9" idx="1"/>
          </p:cNvCxnSpPr>
          <p:nvPr/>
        </p:nvCxnSpPr>
        <p:spPr>
          <a:xfrm flipV="1">
            <a:off x="1039885" y="3314744"/>
            <a:ext cx="1230139" cy="14895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485170" y="4601371"/>
            <a:ext cx="772783" cy="7727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334746" y="4737037"/>
            <a:ext cx="520319" cy="520319"/>
            <a:chOff x="3342651" y="3507082"/>
            <a:chExt cx="520319" cy="520319"/>
          </a:xfrm>
        </p:grpSpPr>
        <p:sp>
          <p:nvSpPr>
            <p:cNvPr id="17" name="矩形 16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5" name="方程式" r:id="rId7" imgW="3352800" imgH="3352800" progId="Equation.3">
                    <p:embed/>
                  </p:oleObj>
                </mc:Choice>
                <mc:Fallback>
                  <p:oleObj name="方程式" r:id="rId7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2963918" y="4422097"/>
          <a:ext cx="458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6" name="方程式" r:id="rId8" imgW="3962400" imgH="5181600" progId="Equation.3">
                  <p:embed/>
                </p:oleObj>
              </mc:Choice>
              <mc:Fallback>
                <p:oleObj name="方程式" r:id="rId8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918" y="4422097"/>
                        <a:ext cx="458788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線單箭頭接點 19"/>
          <p:cNvCxnSpPr/>
          <p:nvPr/>
        </p:nvCxnSpPr>
        <p:spPr>
          <a:xfrm flipV="1">
            <a:off x="2866821" y="5020532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4" idx="3"/>
            <a:endCxn id="17" idx="1"/>
          </p:cNvCxnSpPr>
          <p:nvPr/>
        </p:nvCxnSpPr>
        <p:spPr>
          <a:xfrm flipV="1">
            <a:off x="1081962" y="4997195"/>
            <a:ext cx="12527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7" idx="1"/>
          </p:cNvCxnSpPr>
          <p:nvPr/>
        </p:nvCxnSpPr>
        <p:spPr>
          <a:xfrm>
            <a:off x="1039885" y="3540737"/>
            <a:ext cx="1294861" cy="145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659323" y="2914113"/>
          <a:ext cx="4238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7" name="方程式" r:id="rId10" imgW="3657600" imgH="5181600" progId="Equation.3">
                  <p:embed/>
                </p:oleObj>
              </mc:Choice>
              <mc:Fallback>
                <p:oleObj name="方程式" r:id="rId10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23" y="2914113"/>
                        <a:ext cx="423862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624762" y="4723587"/>
          <a:ext cx="457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" name="方程式" r:id="rId12" imgW="3962400" imgH="5181600" progId="Equation.3">
                  <p:embed/>
                </p:oleObj>
              </mc:Choice>
              <mc:Fallback>
                <p:oleObj name="方程式" r:id="rId12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62" y="4723587"/>
                        <a:ext cx="45720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橢圓 24"/>
          <p:cNvSpPr/>
          <p:nvPr/>
        </p:nvSpPr>
        <p:spPr>
          <a:xfrm>
            <a:off x="7051587" y="3719686"/>
            <a:ext cx="772783" cy="772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8258175" y="38989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" name="方程式" r:id="rId14" imgW="3352800" imgH="3962400" progId="Equation.3">
                  <p:embed/>
                </p:oleObj>
              </mc:Choice>
              <mc:Fallback>
                <p:oleObj name="方程式" r:id="rId14" imgW="3352800" imgH="396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3898900"/>
                        <a:ext cx="38735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5917659" y="3860197"/>
            <a:ext cx="520319" cy="520320"/>
            <a:chOff x="3342651" y="3507082"/>
            <a:chExt cx="520319" cy="520319"/>
          </a:xfrm>
        </p:grpSpPr>
        <p:sp>
          <p:nvSpPr>
            <p:cNvPr id="28" name="矩形 27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9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0" name="方程式" r:id="rId16" imgW="3352800" imgH="3352800" progId="Equation.3">
                    <p:embed/>
                  </p:oleObj>
                </mc:Choice>
                <mc:Fallback>
                  <p:oleObj name="方程式" r:id="rId16" imgW="3352800" imgH="3352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6582634" y="3684778"/>
          <a:ext cx="352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方程式" r:id="rId17" imgW="3048000" imgH="3048000" progId="Equation.3">
                  <p:embed/>
                </p:oleObj>
              </mc:Choice>
              <mc:Fallback>
                <p:oleObj name="方程式" r:id="rId17" imgW="3048000" imgH="304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634" y="3684778"/>
                        <a:ext cx="352425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線單箭頭接點 30"/>
          <p:cNvCxnSpPr/>
          <p:nvPr/>
        </p:nvCxnSpPr>
        <p:spPr>
          <a:xfrm flipV="1">
            <a:off x="6449673" y="4127859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7" idx="3"/>
            <a:endCxn id="28" idx="1"/>
          </p:cNvCxnSpPr>
          <p:nvPr/>
        </p:nvCxnSpPr>
        <p:spPr>
          <a:xfrm>
            <a:off x="5233797" y="3311924"/>
            <a:ext cx="683860" cy="808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手繪多邊形 54"/>
          <p:cNvSpPr/>
          <p:nvPr/>
        </p:nvSpPr>
        <p:spPr>
          <a:xfrm>
            <a:off x="3492363" y="31218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55"/>
          <p:cNvSpPr/>
          <p:nvPr/>
        </p:nvSpPr>
        <p:spPr>
          <a:xfrm>
            <a:off x="3563512" y="4804313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stCxn id="38" idx="3"/>
            <a:endCxn id="28" idx="1"/>
          </p:cNvCxnSpPr>
          <p:nvPr/>
        </p:nvCxnSpPr>
        <p:spPr>
          <a:xfrm flipV="1">
            <a:off x="5218338" y="4120357"/>
            <a:ext cx="699321" cy="848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手繪多邊形 82"/>
          <p:cNvSpPr/>
          <p:nvPr/>
        </p:nvSpPr>
        <p:spPr>
          <a:xfrm>
            <a:off x="7154926" y="38887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4739249" y="3096480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49" y="3096480"/>
                <a:ext cx="494548" cy="430887"/>
              </a:xfrm>
              <a:prstGeom prst="rect">
                <a:avLst/>
              </a:prstGeom>
              <a:blipFill rotWithShape="1">
                <a:blip r:embed="rId19"/>
                <a:stretch>
                  <a:fillRect l="-49" t="-51" r="26" b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4723788" y="4753195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88" y="4753195"/>
                <a:ext cx="494548" cy="430887"/>
              </a:xfrm>
              <a:prstGeom prst="rect">
                <a:avLst/>
              </a:prstGeom>
              <a:blipFill rotWithShape="1">
                <a:blip r:embed="rId20"/>
                <a:stretch>
                  <a:fillRect l="-5" t="-51" r="109" b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1226620" y="2766957"/>
            <a:ext cx="3228623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416903" y="2766957"/>
            <a:ext cx="2545998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1121513" y="5574729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Feature Transformation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986523" y="5570866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Classification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029512" y="2940801"/>
            <a:ext cx="161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“Neuron”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3322003" y="6048519"/>
            <a:ext cx="2884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i="1" u="sng" dirty="0"/>
              <a:t>Neural Network</a:t>
            </a:r>
            <a:endParaRPr lang="zh-TW" altLang="en-US" sz="2800" b="1" i="1" u="sng" dirty="0"/>
          </a:p>
        </p:txBody>
      </p:sp>
      <p:cxnSp>
        <p:nvCxnSpPr>
          <p:cNvPr id="51" name="直線單箭頭接點 50"/>
          <p:cNvCxnSpPr/>
          <p:nvPr/>
        </p:nvCxnSpPr>
        <p:spPr>
          <a:xfrm flipH="1" flipV="1">
            <a:off x="6936102" y="3359890"/>
            <a:ext cx="437651" cy="597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64530" y="1608449"/>
            <a:ext cx="4311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All the parameters of the logistic regressions are jointly learned.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107315" y="6180455"/>
            <a:ext cx="2319655" cy="534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神经网络可以看做是多个逻辑回归连接的结果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95527"/>
            <a:ext cx="7772400" cy="1316355"/>
          </a:xfrm>
        </p:spPr>
        <p:txBody>
          <a:bodyPr>
            <a:normAutofit/>
          </a:bodyPr>
          <a:lstStyle/>
          <a:p>
            <a:r>
              <a:rPr lang="en-US" altLang="en-US" dirty="0"/>
              <a:t>Deep Learning</a:t>
            </a: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群組 128"/>
          <p:cNvGrpSpPr/>
          <p:nvPr/>
        </p:nvGrpSpPr>
        <p:grpSpPr>
          <a:xfrm>
            <a:off x="6906117" y="3813980"/>
            <a:ext cx="458287" cy="831947"/>
            <a:chOff x="10102194" y="1939763"/>
            <a:chExt cx="458287" cy="831947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群組 104"/>
          <p:cNvGrpSpPr/>
          <p:nvPr/>
        </p:nvGrpSpPr>
        <p:grpSpPr>
          <a:xfrm>
            <a:off x="4676175" y="3786659"/>
            <a:ext cx="458287" cy="831947"/>
            <a:chOff x="10102194" y="1939763"/>
            <a:chExt cx="458287" cy="831947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Fully Connect Feedforward Network</a:t>
            </a:r>
            <a:endParaRPr lang="en-US" altLang="zh-TW" sz="40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3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群組 2"/>
          <p:cNvGrpSpPr/>
          <p:nvPr/>
        </p:nvGrpSpPr>
        <p:grpSpPr>
          <a:xfrm>
            <a:off x="3615463" y="4585976"/>
            <a:ext cx="5297714" cy="2078894"/>
            <a:chOff x="3615463" y="4585976"/>
            <a:chExt cx="5297714" cy="2078894"/>
          </a:xfrm>
        </p:grpSpPr>
        <p:sp>
          <p:nvSpPr>
            <p:cNvPr id="137" name="圓角矩形圖說文字 136"/>
            <p:cNvSpPr/>
            <p:nvPr/>
          </p:nvSpPr>
          <p:spPr>
            <a:xfrm>
              <a:off x="3615463" y="4585976"/>
              <a:ext cx="5297714" cy="2078894"/>
            </a:xfrm>
            <a:prstGeom prst="wedgeRoundRectCallout">
              <a:avLst>
                <a:gd name="adj1" fmla="val -59656"/>
                <a:gd name="adj2" fmla="val -16305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6" name="Object 12"/>
              <p:cNvGraphicFramePr>
                <a:graphicFrameLocks noChangeAspect="1"/>
              </p:cNvGraphicFramePr>
              <p:nvPr/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9" name="方程式" r:id="rId2" imgW="7620000" imgH="5181600" progId="Equation.3">
                      <p:embed/>
                    </p:oleObj>
                  </mc:Choice>
                  <mc:Fallback>
                    <p:oleObj name="方程式" r:id="rId2" imgW="7620000" imgH="51816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12"/>
              <p:cNvGraphicFramePr>
                <a:graphicFrameLocks noChangeAspect="1"/>
              </p:cNvGraphicFramePr>
              <p:nvPr/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0" name="方程式" r:id="rId4" imgW="3048000" imgH="3048000" progId="Equation.3">
                      <p:embed/>
                    </p:oleObj>
                  </mc:Choice>
                  <mc:Fallback>
                    <p:oleObj name="方程式" r:id="rId4" imgW="3048000" imgH="30480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Object 12"/>
            <p:cNvGraphicFramePr>
              <a:graphicFrameLocks noChangeAspect="1"/>
            </p:cNvGraphicFramePr>
            <p:nvPr/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1" name="方程式" r:id="rId6" imgW="20726400" imgH="9448800" progId="Equation.3">
                    <p:embed/>
                  </p:oleObj>
                </mc:Choice>
                <mc:Fallback>
                  <p:oleObj name="方程式" r:id="rId6" imgW="20726400" imgH="9448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文字方塊 102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Sigmoid Function</a:t>
              </a:r>
              <a:endParaRPr lang="zh-TW" altLang="en-US" sz="2400" dirty="0"/>
            </a:p>
          </p:txBody>
        </p:sp>
      </p:grpSp>
      <p:sp>
        <p:nvSpPr>
          <p:cNvPr id="104" name="手繪多邊形 103"/>
          <p:cNvSpPr/>
          <p:nvPr/>
        </p:nvSpPr>
        <p:spPr>
          <a:xfrm>
            <a:off x="2780137" y="356992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手繪多邊形 105"/>
          <p:cNvSpPr/>
          <p:nvPr/>
        </p:nvSpPr>
        <p:spPr>
          <a:xfrm>
            <a:off x="2761527" y="198048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4990449" y="199166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手繪多邊形 107"/>
          <p:cNvSpPr/>
          <p:nvPr/>
        </p:nvSpPr>
        <p:spPr>
          <a:xfrm>
            <a:off x="5006793" y="3514994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手繪多邊形 108"/>
          <p:cNvSpPr/>
          <p:nvPr/>
        </p:nvSpPr>
        <p:spPr>
          <a:xfrm>
            <a:off x="7139390" y="193024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手繪多邊形 109"/>
          <p:cNvSpPr/>
          <p:nvPr/>
        </p:nvSpPr>
        <p:spPr>
          <a:xfrm>
            <a:off x="7186477" y="35484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760961" y="197821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55179" y="3577641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69328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2" y="228159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6" y="379872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5" y="322841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2471153" y="2657651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94000" y="2644733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2480678" y="4206990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6" y="420053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2410434" y="1640961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8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602029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31369" y="3207560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7" y="2262336"/>
            <a:ext cx="458287" cy="831947"/>
            <a:chOff x="10102194" y="1939763"/>
            <a:chExt cx="458287" cy="831947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/>
          <p:cNvGrpSpPr/>
          <p:nvPr/>
        </p:nvGrpSpPr>
        <p:grpSpPr>
          <a:xfrm>
            <a:off x="6852037" y="2257144"/>
            <a:ext cx="458287" cy="831947"/>
            <a:chOff x="10102194" y="1939763"/>
            <a:chExt cx="458287" cy="831947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標題 1"/>
          <p:cNvSpPr>
            <a:spLocks noGrp="1"/>
          </p:cNvSpPr>
          <p:nvPr/>
        </p:nvSpPr>
        <p:spPr>
          <a:xfrm>
            <a:off x="107315" y="6180455"/>
            <a:ext cx="2319655" cy="534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神经网络可以看做是激活函数为</a:t>
            </a:r>
            <a:r>
              <a:rPr lang="en-US" altLang="zh-CN" sz="1600" dirty="0"/>
              <a:t>sigmoid</a:t>
            </a:r>
            <a:r>
              <a:rPr lang="zh-CN" altLang="en-US" sz="1600" dirty="0"/>
              <a:t>的逻辑回归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 bldLvl="0" animBg="1"/>
      <p:bldP spid="139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5908612" y="5377571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955356" y="5725151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3916276" y="4077877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392904" y="280558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1192190" y="5382550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Fully Connect Feedforward Network</a:t>
            </a:r>
            <a:endParaRPr lang="en-US" altLang="zh-TW" sz="4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5416" y="2323801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en-US" altLang="zh-TW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09458" y="2323801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en-US" altLang="zh-TW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505178" y="3826362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614492" y="5072252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481292" y="3047559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61290" y="352327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67108" y="295294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1479807" y="285769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方程式" r:id="rId1" imgW="3657600" imgH="5181600" progId="Equation.3">
                  <p:embed/>
                </p:oleObj>
              </mc:Choice>
              <mc:Fallback>
                <p:oleObj name="方程式" r:id="rId1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07" y="285769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1485105" y="344042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方程式" r:id="rId3" imgW="3962400" imgH="5181600" progId="Equation.3">
                  <p:embed/>
                </p:oleObj>
              </mc:Choice>
              <mc:Fallback>
                <p:oleObj name="方程式" r:id="rId3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05" y="344042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群組 77"/>
          <p:cNvGrpSpPr/>
          <p:nvPr/>
        </p:nvGrpSpPr>
        <p:grpSpPr>
          <a:xfrm>
            <a:off x="2403577" y="2323801"/>
            <a:ext cx="1134648" cy="3130011"/>
            <a:chOff x="2332137" y="1770729"/>
            <a:chExt cx="1134648" cy="3130011"/>
          </a:xfrm>
        </p:grpSpPr>
        <p:sp>
          <p:nvSpPr>
            <p:cNvPr id="61" name="矩形 60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1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470815" y="492103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1467699" y="482477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方程式" r:id="rId5" imgW="4572000" imgH="5486400" progId="Equation.3">
                  <p:embed/>
                </p:oleObj>
              </mc:Choice>
              <mc:Fallback>
                <p:oleObj name="方程式" r:id="rId5" imgW="45720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699" y="482477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 rot="5400000">
            <a:off x="1346749" y="420597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3728475" y="2323799"/>
            <a:ext cx="1134648" cy="3113664"/>
            <a:chOff x="3657035" y="1770729"/>
            <a:chExt cx="1134648" cy="3113664"/>
          </a:xfrm>
        </p:grpSpPr>
        <p:sp>
          <p:nvSpPr>
            <p:cNvPr id="62" name="矩形 61"/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2</a:t>
              </a:r>
              <a:endParaRPr lang="zh-TW" altLang="en-US" sz="2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939821" y="2323801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L</a:t>
              </a:r>
              <a:endParaRPr lang="zh-TW" altLang="en-US" sz="24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71565" y="2744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78514" y="350591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07530" y="472125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237984" y="3061277"/>
            <a:ext cx="753037" cy="2028469"/>
            <a:chOff x="3166542" y="2508205"/>
            <a:chExt cx="753037" cy="2028469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5082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9" idx="6"/>
              <a:endCxn id="25" idx="2"/>
            </p:cNvCxnSpPr>
            <p:nvPr/>
          </p:nvCxnSpPr>
          <p:spPr>
            <a:xfrm flipV="1">
              <a:off x="3178175" y="2508205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508205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508205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19" idx="6"/>
              <a:endCxn id="27" idx="2"/>
            </p:cNvCxnSpPr>
            <p:nvPr/>
          </p:nvCxnSpPr>
          <p:spPr>
            <a:xfrm>
              <a:off x="3178175" y="3286775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66542" y="2508205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66542" y="3286775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endCxn id="18" idx="2"/>
          </p:cNvCxnSpPr>
          <p:nvPr/>
        </p:nvCxnSpPr>
        <p:spPr>
          <a:xfrm flipV="1">
            <a:off x="1813715" y="307602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5" idx="3"/>
            <a:endCxn id="19" idx="2"/>
          </p:cNvCxnSpPr>
          <p:nvPr/>
        </p:nvCxnSpPr>
        <p:spPr>
          <a:xfrm>
            <a:off x="1810010" y="312439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5" idx="3"/>
            <a:endCxn id="20" idx="2"/>
          </p:cNvCxnSpPr>
          <p:nvPr/>
        </p:nvCxnSpPr>
        <p:spPr>
          <a:xfrm>
            <a:off x="1810008" y="312439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7" idx="3"/>
            <a:endCxn id="18" idx="2"/>
          </p:cNvCxnSpPr>
          <p:nvPr/>
        </p:nvCxnSpPr>
        <p:spPr>
          <a:xfrm flipV="1">
            <a:off x="1837530" y="307602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4" idx="3"/>
            <a:endCxn id="19" idx="2"/>
          </p:cNvCxnSpPr>
          <p:nvPr/>
        </p:nvCxnSpPr>
        <p:spPr>
          <a:xfrm>
            <a:off x="1804192" y="369472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4" idx="3"/>
            <a:endCxn id="20" idx="2"/>
          </p:cNvCxnSpPr>
          <p:nvPr/>
        </p:nvCxnSpPr>
        <p:spPr>
          <a:xfrm>
            <a:off x="1804190" y="369472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3"/>
            <a:endCxn id="18" idx="2"/>
          </p:cNvCxnSpPr>
          <p:nvPr/>
        </p:nvCxnSpPr>
        <p:spPr>
          <a:xfrm flipV="1">
            <a:off x="1875687" y="307602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3"/>
            <a:endCxn id="19" idx="2"/>
          </p:cNvCxnSpPr>
          <p:nvPr/>
        </p:nvCxnSpPr>
        <p:spPr>
          <a:xfrm flipV="1">
            <a:off x="1849320" y="385459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0" idx="2"/>
          </p:cNvCxnSpPr>
          <p:nvPr/>
        </p:nvCxnSpPr>
        <p:spPr>
          <a:xfrm>
            <a:off x="1849318" y="506919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5400000">
            <a:off x="7473856" y="42265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542949" y="270769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531666" y="350591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531666" y="477215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grpSp>
        <p:nvGrpSpPr>
          <p:cNvPr id="82" name="群組 81"/>
          <p:cNvGrpSpPr/>
          <p:nvPr/>
        </p:nvGrpSpPr>
        <p:grpSpPr>
          <a:xfrm>
            <a:off x="5428536" y="3068886"/>
            <a:ext cx="753037" cy="2013721"/>
            <a:chOff x="5357094" y="2515814"/>
            <a:chExt cx="753037" cy="2013721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5056193" y="1718916"/>
            <a:ext cx="118158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neuron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1">
            <a:off x="4231064" y="2180579"/>
            <a:ext cx="1415920" cy="94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/>
          <p:cNvSpPr>
            <a:spLocks noGrp="1"/>
          </p:cNvSpPr>
          <p:nvPr/>
        </p:nvSpPr>
        <p:spPr>
          <a:xfrm>
            <a:off x="107315" y="6180455"/>
            <a:ext cx="2319655" cy="534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神经网络的隐藏层本质上就是特征提取器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bldLvl="0" animBg="1"/>
      <p:bldP spid="59" grpId="0" bldLvl="0" animBg="1"/>
      <p:bldP spid="60" grpId="0"/>
      <p:bldP spid="7" grpId="0"/>
      <p:bldP spid="8" grpId="0"/>
      <p:bldP spid="14" grpId="0" bldLvl="0" animBg="1"/>
      <p:bldP spid="15" grpId="0" bldLvl="0" animBg="1"/>
      <p:bldP spid="22" grpId="0" bldLvl="0" animBg="1"/>
      <p:bldP spid="24" grpId="0"/>
      <p:bldP spid="33" grpId="0"/>
      <p:bldP spid="34" grpId="0"/>
      <p:bldP spid="35" grpId="0"/>
      <p:bldP spid="54" grpId="0"/>
      <p:bldP spid="55" grpId="0"/>
      <p:bldP spid="56" grpId="0"/>
      <p:bldP spid="57" grpId="0"/>
      <p:bldP spid="3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Output Layer as </a:t>
            </a:r>
            <a:r>
              <a:rPr lang="en-US" altLang="zh-TW" sz="3600" b="1" dirty="0"/>
              <a:t>Multi-Class Classifier</a:t>
            </a:r>
            <a:endParaRPr lang="en-US" altLang="zh-TW" sz="3600" b="1" dirty="0"/>
          </a:p>
        </p:txBody>
      </p:sp>
      <p:sp>
        <p:nvSpPr>
          <p:cNvPr id="55" name="矩形 54"/>
          <p:cNvSpPr/>
          <p:nvPr/>
        </p:nvSpPr>
        <p:spPr>
          <a:xfrm>
            <a:off x="1234937" y="2674551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6347211" y="3695330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456525" y="4941220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6323325" y="2916527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303323" y="339224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309141" y="282191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2418038" y="2646910"/>
            <a:ext cx="746342" cy="2675868"/>
            <a:chOff x="2504565" y="2224872"/>
            <a:chExt cx="746342" cy="2675868"/>
          </a:xfrm>
        </p:grpSpPr>
        <p:sp>
          <p:nvSpPr>
            <p:cNvPr id="67" name="矩形 66"/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1312848" y="479000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 rot="5400000">
            <a:off x="1188782" y="407494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3" name="群組 82"/>
          <p:cNvGrpSpPr/>
          <p:nvPr/>
        </p:nvGrpSpPr>
        <p:grpSpPr>
          <a:xfrm>
            <a:off x="5960402" y="2638804"/>
            <a:ext cx="746342" cy="2683974"/>
            <a:chOff x="6046929" y="2216766"/>
            <a:chExt cx="746342" cy="2683974"/>
          </a:xfrm>
        </p:grpSpPr>
        <p:sp>
          <p:nvSpPr>
            <p:cNvPr id="84" name="矩形 83"/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3106470" y="261390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113419" y="337488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142435" y="459022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127" name="群組 126"/>
          <p:cNvGrpSpPr/>
          <p:nvPr/>
        </p:nvGrpSpPr>
        <p:grpSpPr>
          <a:xfrm>
            <a:off x="3819496" y="2630101"/>
            <a:ext cx="1409951" cy="2675868"/>
            <a:chOff x="3237982" y="2761595"/>
            <a:chExt cx="1409951" cy="2675868"/>
          </a:xfrm>
        </p:grpSpPr>
        <p:grpSp>
          <p:nvGrpSpPr>
            <p:cNvPr id="76" name="群組 75"/>
            <p:cNvGrpSpPr/>
            <p:nvPr/>
          </p:nvGrpSpPr>
          <p:grpSpPr>
            <a:xfrm>
              <a:off x="3901591" y="2761595"/>
              <a:ext cx="746342" cy="2675868"/>
              <a:chOff x="3830151" y="2208525"/>
              <a:chExt cx="746342" cy="2675868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3830151" y="2208525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3917237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3907946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93" name="群組 92"/>
            <p:cNvGrpSpPr/>
            <p:nvPr/>
          </p:nvGrpSpPr>
          <p:grpSpPr>
            <a:xfrm>
              <a:off x="3237982" y="3061275"/>
              <a:ext cx="753037" cy="2028469"/>
              <a:chOff x="3166542" y="2508205"/>
              <a:chExt cx="753037" cy="2028469"/>
            </a:xfrm>
          </p:grpSpPr>
          <p:cxnSp>
            <p:nvCxnSpPr>
              <p:cNvPr id="94" name="直線單箭頭接點 93"/>
              <p:cNvCxnSpPr>
                <a:stCxn id="69" idx="6"/>
                <a:endCxn id="79" idx="2"/>
              </p:cNvCxnSpPr>
              <p:nvPr/>
            </p:nvCxnSpPr>
            <p:spPr>
              <a:xfrm>
                <a:off x="3175833" y="25082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>
                <a:off x="3175833" y="33147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>
                <a:off x="3166542" y="453667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單箭頭接點 96"/>
              <p:cNvCxnSpPr>
                <a:stCxn id="70" idx="6"/>
                <a:endCxn id="79" idx="2"/>
              </p:cNvCxnSpPr>
              <p:nvPr/>
            </p:nvCxnSpPr>
            <p:spPr>
              <a:xfrm flipV="1">
                <a:off x="3178175" y="2508205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97"/>
              <p:cNvCxnSpPr>
                <a:stCxn id="69" idx="6"/>
                <a:endCxn id="80" idx="2"/>
              </p:cNvCxnSpPr>
              <p:nvPr/>
            </p:nvCxnSpPr>
            <p:spPr>
              <a:xfrm>
                <a:off x="3175833" y="2508205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98"/>
              <p:cNvCxnSpPr>
                <a:stCxn id="69" idx="6"/>
                <a:endCxn id="81" idx="2"/>
              </p:cNvCxnSpPr>
              <p:nvPr/>
            </p:nvCxnSpPr>
            <p:spPr>
              <a:xfrm>
                <a:off x="3175833" y="2508205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單箭頭接點 99"/>
              <p:cNvCxnSpPr>
                <a:stCxn id="70" idx="6"/>
                <a:endCxn id="81" idx="2"/>
              </p:cNvCxnSpPr>
              <p:nvPr/>
            </p:nvCxnSpPr>
            <p:spPr>
              <a:xfrm>
                <a:off x="3178175" y="3286775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單箭頭接點 100"/>
              <p:cNvCxnSpPr>
                <a:stCxn id="71" idx="6"/>
                <a:endCxn id="79" idx="2"/>
              </p:cNvCxnSpPr>
              <p:nvPr/>
            </p:nvCxnSpPr>
            <p:spPr>
              <a:xfrm flipV="1">
                <a:off x="3166542" y="2508205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單箭頭接點 101"/>
              <p:cNvCxnSpPr>
                <a:stCxn id="71" idx="6"/>
                <a:endCxn id="80" idx="2"/>
              </p:cNvCxnSpPr>
              <p:nvPr/>
            </p:nvCxnSpPr>
            <p:spPr>
              <a:xfrm flipV="1">
                <a:off x="3166542" y="3286775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3" name="直線單箭頭接點 102"/>
          <p:cNvCxnSpPr>
            <a:endCxn id="69" idx="2"/>
          </p:cNvCxnSpPr>
          <p:nvPr/>
        </p:nvCxnSpPr>
        <p:spPr>
          <a:xfrm flipV="1">
            <a:off x="1655748" y="294499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63" idx="3"/>
            <a:endCxn id="70" idx="2"/>
          </p:cNvCxnSpPr>
          <p:nvPr/>
        </p:nvCxnSpPr>
        <p:spPr>
          <a:xfrm>
            <a:off x="1652043" y="2993365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63" idx="3"/>
            <a:endCxn id="71" idx="2"/>
          </p:cNvCxnSpPr>
          <p:nvPr/>
        </p:nvCxnSpPr>
        <p:spPr>
          <a:xfrm>
            <a:off x="1652041" y="2993365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endCxn id="69" idx="2"/>
          </p:cNvCxnSpPr>
          <p:nvPr/>
        </p:nvCxnSpPr>
        <p:spPr>
          <a:xfrm flipV="1">
            <a:off x="1679563" y="2944991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62" idx="3"/>
            <a:endCxn id="70" idx="2"/>
          </p:cNvCxnSpPr>
          <p:nvPr/>
        </p:nvCxnSpPr>
        <p:spPr>
          <a:xfrm>
            <a:off x="1646225" y="356369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62" idx="3"/>
            <a:endCxn id="71" idx="2"/>
          </p:cNvCxnSpPr>
          <p:nvPr/>
        </p:nvCxnSpPr>
        <p:spPr>
          <a:xfrm>
            <a:off x="1646223" y="356369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69" idx="2"/>
          </p:cNvCxnSpPr>
          <p:nvPr/>
        </p:nvCxnSpPr>
        <p:spPr>
          <a:xfrm flipV="1">
            <a:off x="1717720" y="294499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endCxn id="70" idx="2"/>
          </p:cNvCxnSpPr>
          <p:nvPr/>
        </p:nvCxnSpPr>
        <p:spPr>
          <a:xfrm flipV="1">
            <a:off x="1691353" y="3723561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71" idx="2"/>
          </p:cNvCxnSpPr>
          <p:nvPr/>
        </p:nvCxnSpPr>
        <p:spPr>
          <a:xfrm>
            <a:off x="1691351" y="4938167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 rot="5400000">
            <a:off x="7315889" y="409548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7384982" y="257666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7373699" y="337488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7373699" y="464111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grpSp>
        <p:nvGrpSpPr>
          <p:cNvPr id="116" name="群組 115"/>
          <p:cNvGrpSpPr/>
          <p:nvPr/>
        </p:nvGrpSpPr>
        <p:grpSpPr>
          <a:xfrm>
            <a:off x="5270569" y="2937854"/>
            <a:ext cx="753037" cy="2013721"/>
            <a:chOff x="5357094" y="2515814"/>
            <a:chExt cx="753037" cy="2013721"/>
          </a:xfrm>
        </p:grpSpPr>
        <p:cxnSp>
          <p:nvCxnSpPr>
            <p:cNvPr id="117" name="直線單箭頭接點 11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122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單箭頭接點 124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9" name="Object 12"/>
          <p:cNvGraphicFramePr>
            <a:graphicFrameLocks noChangeAspect="1"/>
          </p:cNvGraphicFramePr>
          <p:nvPr/>
        </p:nvGraphicFramePr>
        <p:xfrm>
          <a:off x="4964111" y="4410574"/>
          <a:ext cx="4333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方程式" r:id="rId1" imgW="4876800" imgH="5181600" progId="Equation.3">
                  <p:embed/>
                </p:oleObj>
              </mc:Choice>
              <mc:Fallback>
                <p:oleObj name="方程式" r:id="rId1" imgW="487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1" y="4410574"/>
                        <a:ext cx="43338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5764281" y="5348861"/>
            <a:ext cx="116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Output Layer</a:t>
            </a:r>
            <a:endParaRPr lang="zh-TW" altLang="en-US" sz="2400" b="1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2786173" y="5661213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Hidden Layers</a:t>
            </a:r>
            <a:endParaRPr lang="zh-TW" altLang="en-US" sz="2400" b="1" dirty="0"/>
          </a:p>
        </p:txBody>
      </p:sp>
      <p:sp>
        <p:nvSpPr>
          <p:cNvPr id="132" name="右大括弧 131"/>
          <p:cNvSpPr/>
          <p:nvPr/>
        </p:nvSpPr>
        <p:spPr>
          <a:xfrm rot="5400000">
            <a:off x="3747093" y="4013939"/>
            <a:ext cx="181728" cy="2939290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文字方塊 132"/>
          <p:cNvSpPr txBox="1"/>
          <p:nvPr/>
        </p:nvSpPr>
        <p:spPr>
          <a:xfrm>
            <a:off x="1023007" y="5220335"/>
            <a:ext cx="9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Input Layer</a:t>
            </a:r>
            <a:endParaRPr lang="zh-TW" altLang="en-US" sz="2400" b="1" dirty="0"/>
          </a:p>
        </p:txBody>
      </p:sp>
      <p:graphicFrame>
        <p:nvGraphicFramePr>
          <p:cNvPr id="134" name="Object 12"/>
          <p:cNvGraphicFramePr>
            <a:graphicFrameLocks noChangeAspect="1"/>
          </p:cNvGraphicFramePr>
          <p:nvPr/>
        </p:nvGraphicFramePr>
        <p:xfrm>
          <a:off x="795350" y="3693983"/>
          <a:ext cx="434940" cy="478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方程式" r:id="rId3" imgW="3048000" imgH="3352800" progId="Equation.3">
                  <p:embed/>
                </p:oleObj>
              </mc:Choice>
              <mc:Fallback>
                <p:oleObj name="方程式" r:id="rId3" imgW="3048000" imgH="335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50" y="3693983"/>
                        <a:ext cx="434940" cy="478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2"/>
          <p:cNvGraphicFramePr>
            <a:graphicFrameLocks noChangeAspect="1"/>
          </p:cNvGraphicFramePr>
          <p:nvPr/>
        </p:nvGraphicFramePr>
        <p:xfrm>
          <a:off x="5020102" y="247588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方程式" r:id="rId5" imgW="3657600" imgH="5181600" progId="Equation.3">
                  <p:embed/>
                </p:oleObj>
              </mc:Choice>
              <mc:Fallback>
                <p:oleObj name="方程式" r:id="rId5" imgW="36576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102" y="247588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"/>
          <p:cNvGraphicFramePr>
            <a:graphicFrameLocks noChangeAspect="1"/>
          </p:cNvGraphicFramePr>
          <p:nvPr/>
        </p:nvGraphicFramePr>
        <p:xfrm>
          <a:off x="4999642" y="3228797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方程式" r:id="rId7" imgW="3962400" imgH="5181600" progId="Equation.3">
                  <p:embed/>
                </p:oleObj>
              </mc:Choice>
              <mc:Fallback>
                <p:oleObj name="方程式" r:id="rId7" imgW="39624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642" y="3228797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矩形 134"/>
          <p:cNvSpPr/>
          <p:nvPr/>
        </p:nvSpPr>
        <p:spPr>
          <a:xfrm>
            <a:off x="2291952" y="2576668"/>
            <a:ext cx="2693027" cy="2746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2117836" y="1565505"/>
            <a:ext cx="375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Feature extractor replacing </a:t>
            </a:r>
            <a:r>
              <a:rPr lang="en-US" altLang="zh-TW" sz="2400" dirty="0">
                <a:solidFill>
                  <a:srgbClr val="FF0000"/>
                </a:solidFill>
              </a:rPr>
              <a:t>feature engineering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6909401" y="5344178"/>
            <a:ext cx="1765609" cy="829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= Multi-class </a:t>
            </a:r>
            <a:r>
              <a:rPr lang="en-US" altLang="en-US" sz="2400" dirty="0"/>
              <a:t>         </a:t>
            </a:r>
            <a:r>
              <a:rPr lang="en-US" altLang="zh-TW" sz="2400" dirty="0"/>
              <a:t>Classifier </a:t>
            </a:r>
            <a:endParaRPr lang="zh-TW" altLang="en-US" sz="2400" dirty="0"/>
          </a:p>
        </p:txBody>
      </p:sp>
      <p:sp>
        <p:nvSpPr>
          <p:cNvPr id="138" name="矩形 137"/>
          <p:cNvSpPr/>
          <p:nvPr/>
        </p:nvSpPr>
        <p:spPr>
          <a:xfrm>
            <a:off x="5957567" y="2608564"/>
            <a:ext cx="737236" cy="2683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 rot="5400000">
            <a:off x="5616881" y="3720142"/>
            <a:ext cx="151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9" name="標題 1"/>
          <p:cNvSpPr>
            <a:spLocks noGrp="1"/>
          </p:cNvSpPr>
          <p:nvPr/>
        </p:nvSpPr>
        <p:spPr>
          <a:xfrm>
            <a:off x="107315" y="6180455"/>
            <a:ext cx="2319655" cy="534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/>
              <a:t>神经网络的隐藏层本质上就是特征提取器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ldLvl="0" animBg="1"/>
      <p:bldP spid="136" grpId="0"/>
      <p:bldP spid="137" grpId="0" bldLvl="0" animBg="1"/>
      <p:bldP spid="138" grpId="0" bldLvl="0" animBg="1"/>
      <p:bldP spid="1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34695" y="2063750"/>
            <a:ext cx="7810500" cy="16827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Auto-Encoder</a:t>
            </a:r>
            <a:br>
              <a:rPr lang="en-US" altLang="en-US" dirty="0"/>
            </a:br>
            <a:r>
              <a:rPr lang="en-US" altLang="en-US" dirty="0"/>
              <a:t>for feature engineer</a:t>
            </a:r>
            <a:endParaRPr lang="en-US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200" b="1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创新点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：尝试利用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autoencoder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实现特征工程</a:t>
            </a:r>
            <a:b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</a:b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               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利用神经网络提取特征</a:t>
            </a:r>
            <a:endParaRPr lang="zh-CN" altLang="en-US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1"/>
          <p:nvPr/>
        </p:nvSpPr>
        <p:spPr>
          <a:xfrm>
            <a:off x="628650" y="365128"/>
            <a:ext cx="3600450" cy="1050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7" name="標題 1"/>
          <p:cNvSpPr txBox="1"/>
          <p:nvPr/>
        </p:nvSpPr>
        <p:spPr>
          <a:xfrm>
            <a:off x="628651" y="1507672"/>
            <a:ext cx="7541078" cy="4577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solidFill>
                  <a:schemeClr val="bg2"/>
                </a:solidFill>
              </a:rPr>
              <a:t>Problem Statement</a:t>
            </a:r>
            <a:endParaRPr lang="en-US" altLang="zh-TW" sz="3200" dirty="0">
              <a:solidFill>
                <a:schemeClr val="bg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chemeClr val="bg2"/>
                </a:solidFill>
              </a:rPr>
              <a:t>Improve on the state of the art in credit scoring by predicting the probability that somebody will experience financial distress in the next two years.</a:t>
            </a:r>
            <a:endParaRPr lang="en-US" altLang="zh-TW" sz="3200" dirty="0">
              <a:solidFill>
                <a:schemeClr val="bg2"/>
              </a:solidFill>
            </a:endParaRPr>
          </a:p>
          <a:p>
            <a:pPr algn="l"/>
            <a:r>
              <a:rPr lang="en-US" altLang="zh-TW" sz="3200" dirty="0"/>
              <a:t>Our Goal </a:t>
            </a:r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On a given test set, predict the possibility of future financial distress(Y/N)</a:t>
            </a:r>
            <a:endParaRPr lang="en-US" altLang="zh-TW" sz="3200" dirty="0"/>
          </a:p>
          <a:p>
            <a:pPr algn="l"/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1301" y="2538260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241505" y="331064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05" y="3310643"/>
                <a:ext cx="24173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44" t="-105" r="-11923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531806" y="4498379"/>
            <a:ext cx="152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 rot="5400000">
            <a:off x="3963659" y="3261309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" name="向右箭號 9"/>
          <p:cNvSpPr/>
          <p:nvPr/>
        </p:nvSpPr>
        <p:spPr>
          <a:xfrm>
            <a:off x="3043524" y="3199920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16251" y="2538260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6729386" y="324799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86" y="3247994"/>
                <a:ext cx="24173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20" t="-164" r="-12047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5337240" y="3199920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117262" y="4429891"/>
            <a:ext cx="1715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706418" y="4215712"/>
            <a:ext cx="17252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hidden layer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4479461" y="3310643"/>
                <a:ext cx="219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461" y="3310643"/>
                <a:ext cx="21973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8" t="-105" r="-13491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 flipH="1">
            <a:off x="2382485" y="2054803"/>
            <a:ext cx="44677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2127691" y="2284991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6595457" y="2283466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49"/>
          <p:cNvSpPr txBox="1">
            <a:spLocks noChangeArrowheads="1"/>
          </p:cNvSpPr>
          <p:nvPr/>
        </p:nvSpPr>
        <p:spPr bwMode="auto">
          <a:xfrm>
            <a:off x="3240507" y="2071320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9pPr>
          </a:lstStyle>
          <a:p>
            <a:pPr algn="ctr"/>
            <a:r>
              <a:rPr lang="en-US" altLang="zh-TW" sz="2400" dirty="0"/>
              <a:t>As close as possible</a:t>
            </a:r>
            <a:endParaRPr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3293496" y="1535428"/>
            <a:ext cx="2644201" cy="460375"/>
            <a:chOff x="520219" y="4282978"/>
            <a:chExt cx="2644201" cy="460375"/>
          </a:xfrm>
        </p:grpSpPr>
        <p:sp>
          <p:nvSpPr>
            <p:cNvPr id="27" name="文字方塊 49"/>
            <p:cNvSpPr txBox="1">
              <a:spLocks noChangeArrowheads="1"/>
            </p:cNvSpPr>
            <p:nvPr/>
          </p:nvSpPr>
          <p:spPr bwMode="auto">
            <a:xfrm rot="10800000" flipH="1" flipV="1">
              <a:off x="520219" y="4282978"/>
              <a:ext cx="1484111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PMingLiU" panose="02020300000000000000" charset="-120"/>
                </a:defRPr>
              </a:lvl9pPr>
            </a:lstStyle>
            <a:p>
              <a:pPr algn="ctr"/>
              <a:r>
                <a:rPr lang="en-US" altLang="zh-TW" sz="2400" dirty="0"/>
                <a:t>Minimize</a:t>
              </a:r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1916835" y="4314268"/>
                  <a:ext cx="124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zh-TW" altLang="en-US" sz="240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835" y="4314268"/>
                  <a:ext cx="1247585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9" name="文字方塊 28"/>
          <p:cNvSpPr txBox="1">
            <a:spLocks noChangeArrowheads="1"/>
          </p:cNvSpPr>
          <p:nvPr/>
        </p:nvSpPr>
        <p:spPr bwMode="auto">
          <a:xfrm>
            <a:off x="3362622" y="4979065"/>
            <a:ext cx="24113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9pPr>
          </a:lstStyle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Bottleneck later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>
            <a:spLocks noChangeArrowheads="1"/>
          </p:cNvSpPr>
          <p:nvPr/>
        </p:nvSpPr>
        <p:spPr bwMode="auto">
          <a:xfrm>
            <a:off x="2061058" y="5787063"/>
            <a:ext cx="5258102" cy="4603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9pPr>
          </a:lstStyle>
          <a:p>
            <a:pPr algn="ctr"/>
            <a:r>
              <a:rPr lang="en-US" altLang="zh-TW" sz="2400" dirty="0"/>
              <a:t>Output of the hidden layer is the </a:t>
            </a:r>
            <a:r>
              <a:rPr lang="en-US" altLang="zh-TW" sz="2400" dirty="0">
                <a:solidFill>
                  <a:srgbClr val="FF0000"/>
                </a:solidFill>
              </a:rPr>
              <a:t>feature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>
            <a:spLocks noChangeArrowheads="1"/>
          </p:cNvSpPr>
          <p:nvPr/>
        </p:nvSpPr>
        <p:spPr bwMode="auto">
          <a:xfrm>
            <a:off x="2735929" y="2748030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9pPr>
          </a:lstStyle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encode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文字方塊 36"/>
          <p:cNvSpPr txBox="1">
            <a:spLocks noChangeArrowheads="1"/>
          </p:cNvSpPr>
          <p:nvPr/>
        </p:nvSpPr>
        <p:spPr bwMode="auto">
          <a:xfrm>
            <a:off x="4986365" y="2751508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PMingLiU" panose="02020300000000000000" charset="-120"/>
              </a:defRPr>
            </a:lvl9pPr>
          </a:lstStyle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decode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26770" y="1751965"/>
            <a:ext cx="638810" cy="3227070"/>
            <a:chOff x="313" y="2921"/>
            <a:chExt cx="1006" cy="5082"/>
          </a:xfrm>
        </p:grpSpPr>
        <p:sp>
          <p:nvSpPr>
            <p:cNvPr id="3" name="矩形 2"/>
            <p:cNvSpPr/>
            <p:nvPr/>
          </p:nvSpPr>
          <p:spPr>
            <a:xfrm>
              <a:off x="313" y="2989"/>
              <a:ext cx="940" cy="501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14"/>
            <p:cNvSpPr txBox="1"/>
            <p:nvPr/>
          </p:nvSpPr>
          <p:spPr>
            <a:xfrm rot="5400000">
              <a:off x="302" y="6107"/>
              <a:ext cx="1211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graphicFrame>
          <p:nvGraphicFramePr>
            <p:cNvPr id="20" name="Object 12"/>
            <p:cNvGraphicFramePr>
              <a:graphicFrameLocks noChangeAspect="1"/>
            </p:cNvGraphicFramePr>
            <p:nvPr/>
          </p:nvGraphicFramePr>
          <p:xfrm>
            <a:off x="442" y="2921"/>
            <a:ext cx="780" cy="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3" name="方程式" r:id="rId5" imgW="4267200" imgH="5486400" progId="Equation.3">
                    <p:embed/>
                  </p:oleObj>
                </mc:Choice>
                <mc:Fallback>
                  <p:oleObj name="方程式" r:id="rId5" imgW="4267200" imgH="5486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2921"/>
                          <a:ext cx="780" cy="9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2"/>
            <p:cNvGraphicFramePr>
              <a:graphicFrameLocks noChangeAspect="1"/>
            </p:cNvGraphicFramePr>
            <p:nvPr/>
          </p:nvGraphicFramePr>
          <p:xfrm>
            <a:off x="442" y="4836"/>
            <a:ext cx="780" cy="1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4" name="方程式" r:id="rId7" imgW="4267200" imgH="5791200" progId="Equation.3">
                    <p:embed/>
                  </p:oleObj>
                </mc:Choice>
                <mc:Fallback>
                  <p:oleObj name="方程式" r:id="rId7" imgW="4267200" imgH="579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4836"/>
                          <a:ext cx="780" cy="1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2"/>
            <p:cNvGraphicFramePr>
              <a:graphicFrameLocks noChangeAspect="1"/>
            </p:cNvGraphicFramePr>
            <p:nvPr/>
          </p:nvGraphicFramePr>
          <p:xfrm>
            <a:off x="430" y="6987"/>
            <a:ext cx="782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5" name="方程式" r:id="rId9" imgW="4267200" imgH="5486400" progId="Equation.3">
                    <p:embed/>
                  </p:oleObj>
                </mc:Choice>
                <mc:Fallback>
                  <p:oleObj name="方程式" r:id="rId9" imgW="4267200" imgH="5486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6987"/>
                          <a:ext cx="782" cy="9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字方塊 40"/>
            <p:cNvSpPr txBox="1"/>
            <p:nvPr/>
          </p:nvSpPr>
          <p:spPr>
            <a:xfrm rot="5400000">
              <a:off x="291" y="4021"/>
              <a:ext cx="1211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43965" y="2230755"/>
            <a:ext cx="996950" cy="2418080"/>
            <a:chOff x="1959" y="3513"/>
            <a:chExt cx="1570" cy="3808"/>
          </a:xfrm>
        </p:grpSpPr>
        <p:cxnSp>
          <p:nvCxnSpPr>
            <p:cNvPr id="59" name="直線單箭頭接點 58"/>
            <p:cNvCxnSpPr/>
            <p:nvPr/>
          </p:nvCxnSpPr>
          <p:spPr>
            <a:xfrm flipV="1">
              <a:off x="1983" y="5514"/>
              <a:ext cx="1547" cy="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0" idx="3"/>
            </p:cNvCxnSpPr>
            <p:nvPr/>
          </p:nvCxnSpPr>
          <p:spPr>
            <a:xfrm flipV="1">
              <a:off x="2201" y="6083"/>
              <a:ext cx="1233" cy="12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>
              <a:off x="1959" y="3513"/>
              <a:ext cx="1460" cy="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單箭頭接點 58"/>
          <p:cNvCxnSpPr/>
          <p:nvPr/>
        </p:nvCxnSpPr>
        <p:spPr>
          <a:xfrm>
            <a:off x="4972050" y="4635500"/>
            <a:ext cx="1586865" cy="1057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70625" y="5831840"/>
            <a:ext cx="970280" cy="4159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7" grpId="0"/>
      <p:bldP spid="8" grpId="0" bldLvl="0" animBg="1"/>
      <p:bldP spid="10" grpId="0" bldLvl="0" animBg="1"/>
      <p:bldP spid="12" grpId="0" bldLvl="0" animBg="1"/>
      <p:bldP spid="13" grpId="0"/>
      <p:bldP spid="14" grpId="0" bldLvl="0" animBg="1"/>
      <p:bldP spid="16" grpId="0"/>
      <p:bldP spid="17" grpId="0"/>
      <p:bldP spid="19" grpId="0"/>
      <p:bldP spid="25" grpId="0"/>
      <p:bldP spid="29" grpId="0"/>
      <p:bldP spid="33" grpId="0" bldLvl="0" animBg="1"/>
      <p:bldP spid="36" grpId="0"/>
      <p:bldP spid="37" grpId="0"/>
      <p:bldP spid="11" grpId="0" animBg="1"/>
      <p:bldP spid="11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666750" y="2587625"/>
            <a:ext cx="7810500" cy="1682750"/>
          </a:xfrm>
        </p:spPr>
        <p:txBody>
          <a:bodyPr>
            <a:noAutofit/>
          </a:bodyPr>
          <a:lstStyle/>
          <a:p>
            <a:pPr algn="ctr"/>
            <a:r>
              <a:rPr lang="en-US" altLang="en-US" sz="6000" dirty="0"/>
              <a:t>Experiment Result </a:t>
            </a:r>
            <a:br>
              <a:rPr lang="en-US" altLang="en-US" sz="6000" dirty="0"/>
            </a:br>
            <a:r>
              <a:rPr lang="en-US" altLang="en-US" sz="6000" dirty="0"/>
              <a:t>Analysis</a:t>
            </a:r>
            <a:endParaRPr lang="en-US" altLang="en-US" sz="6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Lightgbm</a:t>
            </a:r>
            <a:endParaRPr lang="zh-TW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不加自编码的特征工程在模型上的结果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969010" y="2059940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model</a:t>
            </a:r>
            <a:r>
              <a:rPr lang="en-US" altLang="en-US" sz="2800" dirty="0"/>
              <a:t>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5460" y="462915"/>
            <a:ext cx="5915025" cy="4057650"/>
          </a:xfrm>
          <a:prstGeom prst="rect">
            <a:avLst/>
          </a:prstGeom>
        </p:spPr>
      </p:pic>
      <p:sp>
        <p:nvSpPr>
          <p:cNvPr id="5" name="文字方塊 135"/>
          <p:cNvSpPr txBox="1"/>
          <p:nvPr/>
        </p:nvSpPr>
        <p:spPr>
          <a:xfrm>
            <a:off x="969010" y="5108575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result: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60" y="4988560"/>
            <a:ext cx="200025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6" grpId="1"/>
      <p:bldP spid="5" grpId="0"/>
      <p:bldP spid="5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Random Forest</a:t>
            </a:r>
            <a:endParaRPr lang="zh-TW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不加自编码的特征工程在模型上的结果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454660" y="2059940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model</a:t>
            </a:r>
            <a:r>
              <a:rPr lang="en-US" altLang="en-US" sz="2800" dirty="0"/>
              <a:t>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字方塊 135"/>
          <p:cNvSpPr txBox="1"/>
          <p:nvPr/>
        </p:nvSpPr>
        <p:spPr>
          <a:xfrm>
            <a:off x="454660" y="4988560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result: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210" y="1487805"/>
            <a:ext cx="7172325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4271645"/>
            <a:ext cx="590550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6" grpId="1"/>
      <p:bldP spid="5" grpId="0"/>
      <p:bldP spid="5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Logistic Regression</a:t>
            </a:r>
            <a:endParaRPr lang="zh-TW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不加自编码的特征工程在模型上的结果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589915" y="2047240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model</a:t>
            </a:r>
            <a:r>
              <a:rPr lang="en-US" altLang="en-US" sz="2800" dirty="0"/>
              <a:t>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字方塊 135"/>
          <p:cNvSpPr txBox="1"/>
          <p:nvPr/>
        </p:nvSpPr>
        <p:spPr>
          <a:xfrm>
            <a:off x="589915" y="4926965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result: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2975" y="1386205"/>
            <a:ext cx="6505575" cy="2543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5" y="4735195"/>
            <a:ext cx="1981200" cy="90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6" grpId="1"/>
      <p:bldP spid="5" grpId="0"/>
      <p:bldP spid="5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Performance</a:t>
            </a:r>
            <a:endParaRPr lang="zh-TW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不加自编码的特征工程在模型上的结果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1097915" y="2343150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model</a:t>
            </a:r>
            <a:r>
              <a:rPr lang="en-US" altLang="en-US" sz="2800" dirty="0"/>
              <a:t>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字方塊 135"/>
          <p:cNvSpPr txBox="1"/>
          <p:nvPr/>
        </p:nvSpPr>
        <p:spPr>
          <a:xfrm>
            <a:off x="1106805" y="3263900"/>
            <a:ext cx="1352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result: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135"/>
          <p:cNvSpPr txBox="1"/>
          <p:nvPr/>
        </p:nvSpPr>
        <p:spPr>
          <a:xfrm>
            <a:off x="478790" y="1455420"/>
            <a:ext cx="5404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with common feature engineering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135"/>
          <p:cNvSpPr txBox="1"/>
          <p:nvPr/>
        </p:nvSpPr>
        <p:spPr>
          <a:xfrm>
            <a:off x="3361055" y="3263900"/>
            <a:ext cx="3956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81.75</a:t>
            </a:r>
            <a:r>
              <a:rPr lang="en-US" altLang="en-US" sz="2800" dirty="0"/>
              <a:t> &lt; 81.77 &lt; 81.78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135"/>
          <p:cNvSpPr txBox="1"/>
          <p:nvPr/>
        </p:nvSpPr>
        <p:spPr>
          <a:xfrm>
            <a:off x="3056255" y="2295525"/>
            <a:ext cx="5173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lightgbm &lt; LR &lt; random forest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字方塊 135"/>
          <p:cNvSpPr txBox="1"/>
          <p:nvPr/>
        </p:nvSpPr>
        <p:spPr>
          <a:xfrm>
            <a:off x="1346835" y="4213860"/>
            <a:ext cx="61271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the performance is nearly the same, but it’s not the end!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35"/>
          <p:cNvSpPr txBox="1"/>
          <p:nvPr/>
        </p:nvSpPr>
        <p:spPr>
          <a:xfrm>
            <a:off x="1346835" y="5354320"/>
            <a:ext cx="61271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sym typeface="+mn-ea"/>
              </a:rPr>
              <a:t>we’ll try WOE+Auto-Encoder to make new feature extractor!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6" grpId="1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r>
              <a:rPr lang="zh-CN" altLang="en-US" sz="1200" b="1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创新点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：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WOE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编码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+Autoencoder=New Feature</a:t>
            </a:r>
            <a:endParaRPr lang="zh-CN" altLang="en-US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1" name="文字方塊 135"/>
          <p:cNvSpPr txBox="1"/>
          <p:nvPr/>
        </p:nvSpPr>
        <p:spPr>
          <a:xfrm>
            <a:off x="3438525" y="222250"/>
            <a:ext cx="4648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we’ll try</a:t>
            </a:r>
            <a:r>
              <a:rPr lang="en-US" altLang="en-US" sz="2400" dirty="0">
                <a:solidFill>
                  <a:srgbClr val="FF0000"/>
                </a:solidFill>
                <a:sym typeface="+mn-ea"/>
              </a:rPr>
              <a:t> WOE+Auto-Encoder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to 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make new feature extractor!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2442845"/>
            <a:ext cx="3717925" cy="3068320"/>
          </a:xfrm>
          <a:prstGeom prst="rect">
            <a:avLst/>
          </a:prstGeom>
        </p:spPr>
      </p:pic>
      <p:sp>
        <p:nvSpPr>
          <p:cNvPr id="6" name="文字方塊 135"/>
          <p:cNvSpPr txBox="1"/>
          <p:nvPr/>
        </p:nvSpPr>
        <p:spPr>
          <a:xfrm>
            <a:off x="1264285" y="1460500"/>
            <a:ext cx="2386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初步特征工程</a:t>
            </a:r>
            <a:r>
              <a:rPr lang="en-US" altLang="zh-CN" dirty="0"/>
              <a:t>+WOE</a:t>
            </a:r>
            <a:r>
              <a:rPr lang="zh-CN" altLang="en-US" dirty="0"/>
              <a:t>编码后得到的</a:t>
            </a:r>
            <a:r>
              <a:rPr lang="en-US" altLang="zh-CN" dirty="0"/>
              <a:t>13</a:t>
            </a:r>
            <a:r>
              <a:rPr lang="zh-CN" altLang="en-US" dirty="0"/>
              <a:t>个特征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5521325" y="2805430"/>
            <a:ext cx="2769235" cy="2158365"/>
            <a:chOff x="8884" y="7036"/>
            <a:chExt cx="4361" cy="3399"/>
          </a:xfrm>
        </p:grpSpPr>
        <p:sp>
          <p:nvSpPr>
            <p:cNvPr id="78" name="矩形 77"/>
            <p:cNvSpPr/>
            <p:nvPr/>
          </p:nvSpPr>
          <p:spPr>
            <a:xfrm>
              <a:off x="9302" y="9944"/>
              <a:ext cx="2603" cy="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13</a:t>
              </a:r>
              <a:endParaRPr lang="zh-TW" altLang="en-US" sz="2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8884" y="8570"/>
              <a:ext cx="3387" cy="4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9275" y="7100"/>
              <a:ext cx="2603" cy="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13</a:t>
              </a:r>
              <a:endParaRPr lang="zh-TW" altLang="en-US" sz="2400" dirty="0"/>
            </a:p>
          </p:txBody>
        </p:sp>
        <p:sp>
          <p:nvSpPr>
            <p:cNvPr id="81" name="向右箭號 34"/>
            <p:cNvSpPr/>
            <p:nvPr/>
          </p:nvSpPr>
          <p:spPr>
            <a:xfrm rot="16200000">
              <a:off x="10203" y="8924"/>
              <a:ext cx="713" cy="9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向右箭號 35"/>
            <p:cNvSpPr/>
            <p:nvPr/>
          </p:nvSpPr>
          <p:spPr>
            <a:xfrm rot="16200000">
              <a:off x="10203" y="7512"/>
              <a:ext cx="713" cy="9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37"/>
            <p:cNvSpPr txBox="1"/>
            <p:nvPr/>
          </p:nvSpPr>
          <p:spPr>
            <a:xfrm>
              <a:off x="10619" y="9145"/>
              <a:ext cx="173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字方塊 41"/>
                <p:cNvSpPr txBox="1"/>
                <p:nvPr/>
              </p:nvSpPr>
              <p:spPr>
                <a:xfrm>
                  <a:off x="12034" y="9853"/>
                  <a:ext cx="381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4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4" y="9853"/>
                  <a:ext cx="381" cy="58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字方塊 42"/>
                <p:cNvSpPr txBox="1"/>
                <p:nvPr/>
              </p:nvSpPr>
              <p:spPr>
                <a:xfrm>
                  <a:off x="11970" y="7036"/>
                  <a:ext cx="381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5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0" y="7036"/>
                  <a:ext cx="381" cy="58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86" name="直線接點 43"/>
            <p:cNvCxnSpPr/>
            <p:nvPr/>
          </p:nvCxnSpPr>
          <p:spPr>
            <a:xfrm flipV="1">
              <a:off x="13245" y="7313"/>
              <a:ext cx="0" cy="28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44"/>
            <p:cNvCxnSpPr/>
            <p:nvPr/>
          </p:nvCxnSpPr>
          <p:spPr>
            <a:xfrm rot="10800000">
              <a:off x="12415" y="7326"/>
              <a:ext cx="8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45"/>
            <p:cNvCxnSpPr/>
            <p:nvPr/>
          </p:nvCxnSpPr>
          <p:spPr>
            <a:xfrm rot="10800000">
              <a:off x="12415" y="10196"/>
              <a:ext cx="8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49"/>
            <p:cNvSpPr txBox="1"/>
            <p:nvPr/>
          </p:nvSpPr>
          <p:spPr>
            <a:xfrm>
              <a:off x="10680" y="7762"/>
              <a:ext cx="173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r>
                <a:rPr lang="en-US" altLang="zh-TW" sz="2400" dirty="0"/>
                <a:t>’</a:t>
              </a:r>
              <a:endParaRPr lang="zh-TW" altLang="en-US" sz="2400" dirty="0"/>
            </a:p>
          </p:txBody>
        </p:sp>
      </p:grpSp>
      <p:sp>
        <p:nvSpPr>
          <p:cNvPr id="91" name="文字方塊 135"/>
          <p:cNvSpPr txBox="1"/>
          <p:nvPr/>
        </p:nvSpPr>
        <p:spPr>
          <a:xfrm>
            <a:off x="5753100" y="1460500"/>
            <a:ext cx="233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神经网络自编码进一步提取为</a:t>
            </a:r>
            <a:r>
              <a:rPr lang="en-US" altLang="zh-CN" dirty="0"/>
              <a:t>3</a:t>
            </a:r>
            <a:r>
              <a:rPr lang="zh-CN" altLang="en-US" dirty="0"/>
              <a:t>个特征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3912870" y="4049395"/>
            <a:ext cx="1757680" cy="7270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3912870" y="3065780"/>
            <a:ext cx="1751965" cy="657860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文字方塊 135"/>
          <p:cNvSpPr txBox="1"/>
          <p:nvPr/>
        </p:nvSpPr>
        <p:spPr>
          <a:xfrm rot="1320000">
            <a:off x="3871595" y="4570730"/>
            <a:ext cx="2008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  <a:r>
              <a:rPr lang="zh-CN" altLang="en-US" sz="1200" dirty="0"/>
              <a:t>个特征压缩为</a:t>
            </a:r>
            <a:r>
              <a:rPr lang="en-US" altLang="zh-CN" sz="1200" dirty="0"/>
              <a:t>3</a:t>
            </a:r>
            <a:r>
              <a:rPr lang="zh-CN" altLang="en-US" sz="1200" dirty="0"/>
              <a:t>个特征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6" name="文字方塊 135"/>
          <p:cNvSpPr txBox="1"/>
          <p:nvPr/>
        </p:nvSpPr>
        <p:spPr>
          <a:xfrm rot="20400000">
            <a:off x="3757930" y="3027680"/>
            <a:ext cx="2008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zh-CN" altLang="en-US" sz="1200" dirty="0"/>
              <a:t>个特征还原为</a:t>
            </a:r>
            <a:r>
              <a:rPr lang="en-US" altLang="zh-CN" sz="1200" dirty="0"/>
              <a:t>13</a:t>
            </a:r>
            <a:r>
              <a:rPr lang="zh-CN" altLang="en-US" sz="1200" dirty="0"/>
              <a:t>个特征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3768090" y="1765300"/>
            <a:ext cx="1920875" cy="952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135"/>
          <p:cNvSpPr txBox="1"/>
          <p:nvPr/>
        </p:nvSpPr>
        <p:spPr>
          <a:xfrm>
            <a:off x="5605780" y="5828665"/>
            <a:ext cx="230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最终提取到的新特征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100" name="曲线连接符 99"/>
          <p:cNvCxnSpPr>
            <a:stCxn id="79" idx="3"/>
            <a:endCxn id="99" idx="3"/>
          </p:cNvCxnSpPr>
          <p:nvPr/>
        </p:nvCxnSpPr>
        <p:spPr>
          <a:xfrm>
            <a:off x="7672070" y="3914775"/>
            <a:ext cx="236855" cy="2098040"/>
          </a:xfrm>
          <a:prstGeom prst="curvedConnector3">
            <a:avLst>
              <a:gd name="adj1" fmla="val 44986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6" grpId="0"/>
      <p:bldP spid="91" grpId="0"/>
      <p:bldP spid="91" grpId="1"/>
      <p:bldP spid="95" grpId="0"/>
      <p:bldP spid="95" grpId="1"/>
      <p:bldP spid="96" grpId="0"/>
      <p:bldP spid="96" grpId="1"/>
      <p:bldP spid="99" grpId="0"/>
      <p:bldP spid="99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r>
              <a:rPr lang="zh-CN" altLang="en-US" sz="1200" b="1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创新点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：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WOE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编码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+Autoencoder=New Feature</a:t>
            </a:r>
            <a:endParaRPr lang="zh-CN" altLang="en-US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1" name="文字方塊 135"/>
          <p:cNvSpPr txBox="1"/>
          <p:nvPr/>
        </p:nvSpPr>
        <p:spPr>
          <a:xfrm>
            <a:off x="3438525" y="222250"/>
            <a:ext cx="4648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we’ll try</a:t>
            </a:r>
            <a:r>
              <a:rPr lang="en-US" altLang="en-US" sz="2400" dirty="0">
                <a:solidFill>
                  <a:srgbClr val="FF0000"/>
                </a:solidFill>
                <a:sym typeface="+mn-ea"/>
              </a:rPr>
              <a:t> WOE+Auto-Encoder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to 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make new feature extractor!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字方塊 135"/>
          <p:cNvSpPr txBox="1"/>
          <p:nvPr/>
        </p:nvSpPr>
        <p:spPr>
          <a:xfrm>
            <a:off x="581025" y="1397000"/>
            <a:ext cx="3032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WOE</a:t>
            </a:r>
            <a:r>
              <a:rPr lang="zh-CN" altLang="en-US" dirty="0"/>
              <a:t>编码</a:t>
            </a:r>
            <a:r>
              <a:rPr lang="en-US" altLang="zh-CN" dirty="0"/>
              <a:t>+Auto-encoder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13-dimension -</a:t>
            </a:r>
            <a:r>
              <a:rPr lang="en-US" altLang="en-US" dirty="0">
                <a:solidFill>
                  <a:srgbClr val="FF0000"/>
                </a:solidFill>
              </a:rPr>
              <a:t>&gt; </a:t>
            </a:r>
            <a:r>
              <a:rPr lang="en-US" altLang="en-US" dirty="0">
                <a:solidFill>
                  <a:srgbClr val="FF0000"/>
                </a:solidFill>
              </a:rPr>
              <a:t>3-dimension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62915" y="2574925"/>
            <a:ext cx="2769235" cy="2158365"/>
            <a:chOff x="8884" y="7036"/>
            <a:chExt cx="4361" cy="3399"/>
          </a:xfrm>
        </p:grpSpPr>
        <p:sp>
          <p:nvSpPr>
            <p:cNvPr id="78" name="矩形 77"/>
            <p:cNvSpPr/>
            <p:nvPr/>
          </p:nvSpPr>
          <p:spPr>
            <a:xfrm>
              <a:off x="9302" y="9944"/>
              <a:ext cx="2603" cy="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13</a:t>
              </a:r>
              <a:endParaRPr lang="zh-TW" altLang="en-US" sz="2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8884" y="8570"/>
              <a:ext cx="3387" cy="4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9275" y="7100"/>
              <a:ext cx="2603" cy="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13</a:t>
              </a:r>
              <a:endParaRPr lang="zh-TW" altLang="en-US" sz="2400" dirty="0"/>
            </a:p>
          </p:txBody>
        </p:sp>
        <p:sp>
          <p:nvSpPr>
            <p:cNvPr id="81" name="向右箭號 34"/>
            <p:cNvSpPr/>
            <p:nvPr/>
          </p:nvSpPr>
          <p:spPr>
            <a:xfrm rot="16200000">
              <a:off x="10203" y="8924"/>
              <a:ext cx="713" cy="9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向右箭號 35"/>
            <p:cNvSpPr/>
            <p:nvPr/>
          </p:nvSpPr>
          <p:spPr>
            <a:xfrm rot="16200000">
              <a:off x="10203" y="7512"/>
              <a:ext cx="713" cy="9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37"/>
            <p:cNvSpPr txBox="1"/>
            <p:nvPr/>
          </p:nvSpPr>
          <p:spPr>
            <a:xfrm>
              <a:off x="10619" y="9145"/>
              <a:ext cx="173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字方塊 41"/>
                <p:cNvSpPr txBox="1"/>
                <p:nvPr/>
              </p:nvSpPr>
              <p:spPr>
                <a:xfrm>
                  <a:off x="12034" y="9853"/>
                  <a:ext cx="381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4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4" y="9853"/>
                  <a:ext cx="381" cy="58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字方塊 42"/>
                <p:cNvSpPr txBox="1"/>
                <p:nvPr/>
              </p:nvSpPr>
              <p:spPr>
                <a:xfrm>
                  <a:off x="11970" y="7036"/>
                  <a:ext cx="381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5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0" y="7036"/>
                  <a:ext cx="381" cy="58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86" name="直線接點 43"/>
            <p:cNvCxnSpPr/>
            <p:nvPr/>
          </p:nvCxnSpPr>
          <p:spPr>
            <a:xfrm flipV="1">
              <a:off x="13245" y="7313"/>
              <a:ext cx="0" cy="28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44"/>
            <p:cNvCxnSpPr/>
            <p:nvPr/>
          </p:nvCxnSpPr>
          <p:spPr>
            <a:xfrm rot="10800000">
              <a:off x="12415" y="7326"/>
              <a:ext cx="8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45"/>
            <p:cNvCxnSpPr/>
            <p:nvPr/>
          </p:nvCxnSpPr>
          <p:spPr>
            <a:xfrm rot="10800000">
              <a:off x="12415" y="10196"/>
              <a:ext cx="8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49"/>
            <p:cNvSpPr txBox="1"/>
            <p:nvPr/>
          </p:nvSpPr>
          <p:spPr>
            <a:xfrm>
              <a:off x="10680" y="7762"/>
              <a:ext cx="173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r>
                <a:rPr lang="en-US" altLang="zh-TW" sz="2400" dirty="0"/>
                <a:t>’</a:t>
              </a:r>
              <a:endParaRPr lang="zh-TW" altLang="en-US" sz="2400" dirty="0"/>
            </a:p>
          </p:txBody>
        </p:sp>
      </p:grpSp>
      <p:sp>
        <p:nvSpPr>
          <p:cNvPr id="91" name="文字方塊 135"/>
          <p:cNvSpPr txBox="1"/>
          <p:nvPr/>
        </p:nvSpPr>
        <p:spPr>
          <a:xfrm>
            <a:off x="5752465" y="153543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三维特征空间</a:t>
            </a:r>
            <a:r>
              <a:rPr lang="zh-CN" dirty="0">
                <a:solidFill>
                  <a:srgbClr val="FF0000"/>
                </a:solidFill>
              </a:rPr>
              <a:t>可视化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3722370" y="1715135"/>
            <a:ext cx="1920875" cy="9525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135"/>
          <p:cNvSpPr txBox="1"/>
          <p:nvPr/>
        </p:nvSpPr>
        <p:spPr>
          <a:xfrm>
            <a:off x="5332730" y="2247265"/>
            <a:ext cx="230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最终提取到的新特征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100" name="曲线连接符 99"/>
          <p:cNvCxnSpPr>
            <a:stCxn id="79" idx="3"/>
          </p:cNvCxnSpPr>
          <p:nvPr/>
        </p:nvCxnSpPr>
        <p:spPr>
          <a:xfrm flipV="1">
            <a:off x="2613660" y="2468245"/>
            <a:ext cx="2541905" cy="1216025"/>
          </a:xfrm>
          <a:prstGeom prst="curvedConnector3">
            <a:avLst>
              <a:gd name="adj1" fmla="val 5001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encod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45" y="2750820"/>
            <a:ext cx="4730115" cy="395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6" grpId="0"/>
      <p:bldP spid="91" grpId="0"/>
      <p:bldP spid="91" grpId="1"/>
      <p:bldP spid="99" grpId="0"/>
      <p:bldP spid="99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r>
              <a:rPr lang="zh-CN" altLang="en-US" sz="1200" b="1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创新点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：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WOE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编码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+Autoencoder=New Feature</a:t>
            </a:r>
            <a:endParaRPr lang="zh-CN" altLang="en-US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1" name="文字方塊 135"/>
          <p:cNvSpPr txBox="1"/>
          <p:nvPr/>
        </p:nvSpPr>
        <p:spPr>
          <a:xfrm>
            <a:off x="3438525" y="222250"/>
            <a:ext cx="4648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we’ll try</a:t>
            </a:r>
            <a:r>
              <a:rPr lang="en-US" altLang="en-US" sz="2400" dirty="0">
                <a:solidFill>
                  <a:srgbClr val="FF0000"/>
                </a:solidFill>
                <a:sym typeface="+mn-ea"/>
              </a:rPr>
              <a:t> WOE+Auto-Encoder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to 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make new feature extractor!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字方塊 135"/>
          <p:cNvSpPr txBox="1"/>
          <p:nvPr/>
        </p:nvSpPr>
        <p:spPr>
          <a:xfrm>
            <a:off x="581025" y="1397000"/>
            <a:ext cx="3032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WOE</a:t>
            </a:r>
            <a:r>
              <a:rPr lang="zh-CN" altLang="en-US" dirty="0"/>
              <a:t>编码</a:t>
            </a:r>
            <a:r>
              <a:rPr lang="en-US" altLang="zh-CN" dirty="0"/>
              <a:t>+Auto-encoder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13-dimension -</a:t>
            </a:r>
            <a:r>
              <a:rPr lang="en-US" altLang="en-US" dirty="0">
                <a:solidFill>
                  <a:srgbClr val="FF0000"/>
                </a:solidFill>
              </a:rPr>
              <a:t>&gt; 3-dimension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62915" y="2574925"/>
            <a:ext cx="2769235" cy="2158365"/>
            <a:chOff x="8884" y="7036"/>
            <a:chExt cx="4361" cy="3399"/>
          </a:xfrm>
        </p:grpSpPr>
        <p:sp>
          <p:nvSpPr>
            <p:cNvPr id="78" name="矩形 77"/>
            <p:cNvSpPr/>
            <p:nvPr/>
          </p:nvSpPr>
          <p:spPr>
            <a:xfrm>
              <a:off x="9302" y="9944"/>
              <a:ext cx="2603" cy="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13</a:t>
              </a:r>
              <a:endParaRPr lang="zh-TW" altLang="en-US" sz="240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8884" y="8570"/>
              <a:ext cx="3387" cy="4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9275" y="7100"/>
              <a:ext cx="2603" cy="4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13</a:t>
              </a:r>
              <a:endParaRPr lang="zh-TW" altLang="en-US" sz="2400" dirty="0"/>
            </a:p>
          </p:txBody>
        </p:sp>
        <p:sp>
          <p:nvSpPr>
            <p:cNvPr id="81" name="向右箭號 34"/>
            <p:cNvSpPr/>
            <p:nvPr/>
          </p:nvSpPr>
          <p:spPr>
            <a:xfrm rot="16200000">
              <a:off x="10203" y="8924"/>
              <a:ext cx="713" cy="9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向右箭號 35"/>
            <p:cNvSpPr/>
            <p:nvPr/>
          </p:nvSpPr>
          <p:spPr>
            <a:xfrm rot="16200000">
              <a:off x="10203" y="7512"/>
              <a:ext cx="713" cy="9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文字方塊 37"/>
            <p:cNvSpPr txBox="1"/>
            <p:nvPr/>
          </p:nvSpPr>
          <p:spPr>
            <a:xfrm>
              <a:off x="10619" y="9145"/>
              <a:ext cx="173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字方塊 41"/>
                <p:cNvSpPr txBox="1"/>
                <p:nvPr/>
              </p:nvSpPr>
              <p:spPr>
                <a:xfrm>
                  <a:off x="12034" y="9853"/>
                  <a:ext cx="381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4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4" y="9853"/>
                  <a:ext cx="381" cy="58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字方塊 42"/>
                <p:cNvSpPr txBox="1"/>
                <p:nvPr/>
              </p:nvSpPr>
              <p:spPr>
                <a:xfrm>
                  <a:off x="11970" y="7036"/>
                  <a:ext cx="381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5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0" y="7036"/>
                  <a:ext cx="381" cy="58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86" name="直線接點 43"/>
            <p:cNvCxnSpPr/>
            <p:nvPr/>
          </p:nvCxnSpPr>
          <p:spPr>
            <a:xfrm flipV="1">
              <a:off x="13245" y="7313"/>
              <a:ext cx="0" cy="28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44"/>
            <p:cNvCxnSpPr/>
            <p:nvPr/>
          </p:nvCxnSpPr>
          <p:spPr>
            <a:xfrm rot="10800000">
              <a:off x="12415" y="7326"/>
              <a:ext cx="8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45"/>
            <p:cNvCxnSpPr/>
            <p:nvPr/>
          </p:nvCxnSpPr>
          <p:spPr>
            <a:xfrm rot="10800000">
              <a:off x="12415" y="10196"/>
              <a:ext cx="8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49"/>
            <p:cNvSpPr txBox="1"/>
            <p:nvPr/>
          </p:nvSpPr>
          <p:spPr>
            <a:xfrm>
              <a:off x="10680" y="7762"/>
              <a:ext cx="173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r>
                <a:rPr lang="en-US" altLang="zh-TW" sz="2400" dirty="0"/>
                <a:t>’</a:t>
              </a:r>
              <a:endParaRPr lang="zh-TW" altLang="en-US" sz="2400" dirty="0"/>
            </a:p>
          </p:txBody>
        </p:sp>
      </p:grpSp>
      <p:sp>
        <p:nvSpPr>
          <p:cNvPr id="91" name="文字方塊 135"/>
          <p:cNvSpPr txBox="1"/>
          <p:nvPr/>
        </p:nvSpPr>
        <p:spPr>
          <a:xfrm>
            <a:off x="5752465" y="153543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三维特征空间</a:t>
            </a:r>
            <a:r>
              <a:rPr lang="zh-CN" dirty="0">
                <a:solidFill>
                  <a:srgbClr val="FF0000"/>
                </a:solidFill>
              </a:rPr>
              <a:t>可视化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3722370" y="1715135"/>
            <a:ext cx="1920875" cy="9525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135"/>
          <p:cNvSpPr txBox="1"/>
          <p:nvPr/>
        </p:nvSpPr>
        <p:spPr>
          <a:xfrm>
            <a:off x="5440045" y="2247265"/>
            <a:ext cx="230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最终提取到的新特征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100" name="曲线连接符 99"/>
          <p:cNvCxnSpPr>
            <a:stCxn id="79" idx="3"/>
          </p:cNvCxnSpPr>
          <p:nvPr/>
        </p:nvCxnSpPr>
        <p:spPr>
          <a:xfrm flipV="1">
            <a:off x="2613660" y="2419350"/>
            <a:ext cx="2677160" cy="126492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encod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95" y="2750820"/>
            <a:ext cx="4881245" cy="390080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r>
              <a:rPr lang="zh-CN" altLang="en-US" sz="1200" b="1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创新点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：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WOE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编码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+Autoencoder=New Feature</a:t>
            </a:r>
            <a:endParaRPr lang="zh-CN" altLang="en-US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1" name="文字方塊 135"/>
          <p:cNvSpPr txBox="1"/>
          <p:nvPr/>
        </p:nvSpPr>
        <p:spPr>
          <a:xfrm>
            <a:off x="3438525" y="222250"/>
            <a:ext cx="4648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we’ll try</a:t>
            </a:r>
            <a:r>
              <a:rPr lang="en-US" altLang="en-US" sz="2400" dirty="0">
                <a:solidFill>
                  <a:srgbClr val="FF0000"/>
                </a:solidFill>
                <a:sym typeface="+mn-ea"/>
              </a:rPr>
              <a:t> WOE+Auto-Encoder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to 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make new feature extractor!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字方塊 135"/>
          <p:cNvSpPr txBox="1"/>
          <p:nvPr/>
        </p:nvSpPr>
        <p:spPr>
          <a:xfrm>
            <a:off x="581025" y="1397000"/>
            <a:ext cx="3032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WOE</a:t>
            </a:r>
            <a:r>
              <a:rPr lang="zh-CN" altLang="en-US" dirty="0"/>
              <a:t>编码</a:t>
            </a:r>
            <a:r>
              <a:rPr lang="en-US" altLang="zh-CN" dirty="0"/>
              <a:t>+Auto-encoder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13-dimension -</a:t>
            </a:r>
            <a:r>
              <a:rPr lang="en-US" altLang="en-US" dirty="0">
                <a:solidFill>
                  <a:srgbClr val="FF0000"/>
                </a:solidFill>
              </a:rPr>
              <a:t>&gt; 3-dimension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91" name="文字方塊 135"/>
          <p:cNvSpPr txBox="1"/>
          <p:nvPr/>
        </p:nvSpPr>
        <p:spPr>
          <a:xfrm>
            <a:off x="5752465" y="153543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三维特征空间</a:t>
            </a:r>
            <a:r>
              <a:rPr lang="zh-CN" dirty="0">
                <a:solidFill>
                  <a:srgbClr val="FF0000"/>
                </a:solidFill>
              </a:rPr>
              <a:t>可视化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3613150" y="1715135"/>
            <a:ext cx="1920875" cy="9525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encod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4820" y="2750820"/>
            <a:ext cx="4745355" cy="3792220"/>
          </a:xfrm>
          <a:prstGeom prst="rect">
            <a:avLst/>
          </a:prstGeom>
        </p:spPr>
      </p:pic>
      <p:pic>
        <p:nvPicPr>
          <p:cNvPr id="5" name="图片 4" descr="encod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2750820"/>
            <a:ext cx="4273550" cy="3574415"/>
          </a:xfrm>
          <a:prstGeom prst="rect">
            <a:avLst/>
          </a:prstGeom>
        </p:spPr>
      </p:pic>
      <p:sp>
        <p:nvSpPr>
          <p:cNvPr id="7" name="文字方塊 135"/>
          <p:cNvSpPr txBox="1"/>
          <p:nvPr/>
        </p:nvSpPr>
        <p:spPr>
          <a:xfrm>
            <a:off x="3438525" y="227330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分类效果较为</a:t>
            </a:r>
            <a:r>
              <a:rPr lang="zh-CN" b="1" dirty="0"/>
              <a:t>明显</a:t>
            </a:r>
            <a:r>
              <a:rPr lang="en-US" altLang="zh-CN" dirty="0"/>
              <a:t>!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91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1"/>
          <p:nvPr/>
        </p:nvSpPr>
        <p:spPr>
          <a:xfrm>
            <a:off x="324787" y="35375"/>
            <a:ext cx="3600450" cy="1050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4813" y="1085392"/>
            <a:ext cx="84994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Details about the dataset</a:t>
            </a:r>
            <a:endParaRPr lang="en-US" altLang="zh-CN" sz="3200" dirty="0">
              <a:latin typeface="+mj-lt"/>
              <a:ea typeface="+mj-ea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13 inputs: features indicating costumer’s financial condition</a:t>
            </a:r>
            <a:endParaRPr lang="en-US" altLang="zh-CN" sz="3200" dirty="0">
              <a:latin typeface="+mj-lt"/>
              <a:ea typeface="+mj-ea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1 output : whether meet over 90 days past due (Y/N)</a:t>
            </a:r>
            <a:endParaRPr lang="en-US" altLang="zh-CN" sz="3200" dirty="0">
              <a:latin typeface="+mj-lt"/>
              <a:ea typeface="+mj-ea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Specific data dictionary</a:t>
            </a:r>
            <a:endParaRPr lang="en-US" altLang="zh-CN" sz="32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332" y="4096294"/>
            <a:ext cx="6635646" cy="253582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58420" y="6307457"/>
            <a:ext cx="3173730" cy="4184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endParaRPr lang="en-US" alt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  <a:p>
            <a:pPr algn="l"/>
            <a:r>
              <a:rPr lang="zh-CN" altLang="en-US" sz="1200" b="1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创新点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  <a:sym typeface="+mn-ea"/>
              </a:rPr>
              <a:t>：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WOE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编码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+Autoencoder=New Feature</a:t>
            </a:r>
            <a:endParaRPr lang="zh-CN" altLang="en-US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11" name="文字方塊 135"/>
          <p:cNvSpPr txBox="1"/>
          <p:nvPr/>
        </p:nvSpPr>
        <p:spPr>
          <a:xfrm>
            <a:off x="3438525" y="222250"/>
            <a:ext cx="4648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we’ll try</a:t>
            </a:r>
            <a:r>
              <a:rPr lang="en-US" altLang="en-US" sz="2400" dirty="0">
                <a:solidFill>
                  <a:srgbClr val="FF0000"/>
                </a:solidFill>
                <a:sym typeface="+mn-ea"/>
              </a:rPr>
              <a:t> WOE+Auto-Encoder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to 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make new feature extractor!</a:t>
            </a:r>
            <a:endParaRPr lang="en-US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字方塊 135"/>
          <p:cNvSpPr txBox="1"/>
          <p:nvPr/>
        </p:nvSpPr>
        <p:spPr>
          <a:xfrm>
            <a:off x="581025" y="1397000"/>
            <a:ext cx="3032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WOE</a:t>
            </a:r>
            <a:r>
              <a:rPr lang="zh-CN" altLang="en-US" dirty="0"/>
              <a:t>编码</a:t>
            </a:r>
            <a:r>
              <a:rPr lang="en-US" altLang="zh-CN" dirty="0"/>
              <a:t>+Auto-encoder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13-dimension -</a:t>
            </a:r>
            <a:r>
              <a:rPr lang="en-US" altLang="en-US" dirty="0">
                <a:solidFill>
                  <a:srgbClr val="FF0000"/>
                </a:solidFill>
              </a:rPr>
              <a:t>&gt; 3-dimension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91" name="文字方塊 135"/>
          <p:cNvSpPr txBox="1"/>
          <p:nvPr/>
        </p:nvSpPr>
        <p:spPr>
          <a:xfrm>
            <a:off x="5752465" y="153543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三维特征空间</a:t>
            </a:r>
            <a:r>
              <a:rPr lang="zh-CN" dirty="0">
                <a:solidFill>
                  <a:srgbClr val="FF0000"/>
                </a:solidFill>
              </a:rPr>
              <a:t>可视化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3613150" y="1715135"/>
            <a:ext cx="1920875" cy="9525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0" y="2042160"/>
            <a:ext cx="3619500" cy="4010025"/>
          </a:xfrm>
          <a:prstGeom prst="rect">
            <a:avLst/>
          </a:prstGeom>
        </p:spPr>
      </p:pic>
      <p:sp>
        <p:nvSpPr>
          <p:cNvPr id="9" name="文字方塊 135"/>
          <p:cNvSpPr txBox="1"/>
          <p:nvPr/>
        </p:nvSpPr>
        <p:spPr>
          <a:xfrm>
            <a:off x="728980" y="3013710"/>
            <a:ext cx="2503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implement with</a:t>
            </a:r>
            <a:endParaRPr lang="en-US" sz="2400" dirty="0"/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PyTorch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135"/>
          <p:cNvSpPr txBox="1"/>
          <p:nvPr/>
        </p:nvSpPr>
        <p:spPr>
          <a:xfrm>
            <a:off x="728980" y="4413250"/>
            <a:ext cx="250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Auto-encoder</a:t>
            </a:r>
            <a:r>
              <a:rPr lang="zh-CN" altLang="en-US" sz="2000" dirty="0"/>
              <a:t>神经网络实现示意图：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91" grpId="1"/>
      <p:bldP spid="9" grpId="0"/>
      <p:bldP spid="9" grpId="1"/>
      <p:bldP spid="10" grpId="0"/>
      <p:bldP spid="10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Performance</a:t>
            </a:r>
            <a:r>
              <a:rPr lang="en-US" altLang="en-US" dirty="0"/>
              <a:t> with 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120015" y="6343650"/>
            <a:ext cx="2644775" cy="368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200" dirty="0">
                <a:sym typeface="+mn-ea"/>
              </a:rPr>
              <a:t>WOE + Auto-Encoder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在</a:t>
            </a:r>
            <a:b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</a:b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相同模型上的结果对比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7" name="文字方塊 135"/>
          <p:cNvSpPr txBox="1"/>
          <p:nvPr/>
        </p:nvSpPr>
        <p:spPr>
          <a:xfrm>
            <a:off x="3851910" y="1386205"/>
            <a:ext cx="690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old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文字方塊 135"/>
          <p:cNvSpPr txBox="1"/>
          <p:nvPr/>
        </p:nvSpPr>
        <p:spPr>
          <a:xfrm>
            <a:off x="737235" y="2457450"/>
            <a:ext cx="1737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Lightgbm: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7690" y="2242820"/>
            <a:ext cx="2000250" cy="95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90" y="2242820"/>
            <a:ext cx="2000250" cy="9906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5197475" y="2716530"/>
            <a:ext cx="564515" cy="444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5"/>
          <p:cNvSpPr txBox="1"/>
          <p:nvPr/>
        </p:nvSpPr>
        <p:spPr>
          <a:xfrm>
            <a:off x="737235" y="3663315"/>
            <a:ext cx="1737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/>
              <a:t>Random Forest: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225" y="3849370"/>
            <a:ext cx="2000250" cy="5810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715" y="3877945"/>
            <a:ext cx="2038350" cy="52387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5197475" y="4137660"/>
            <a:ext cx="564515" cy="444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35"/>
          <p:cNvSpPr txBox="1"/>
          <p:nvPr/>
        </p:nvSpPr>
        <p:spPr>
          <a:xfrm>
            <a:off x="591820" y="4881880"/>
            <a:ext cx="2027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/>
              <a:t>Logistic Regression: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715" y="4984750"/>
            <a:ext cx="2009775" cy="9239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6740" y="5003800"/>
            <a:ext cx="1981200" cy="904875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V="1">
            <a:off x="5197475" y="5444490"/>
            <a:ext cx="564515" cy="4445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135"/>
          <p:cNvSpPr txBox="1"/>
          <p:nvPr/>
        </p:nvSpPr>
        <p:spPr>
          <a:xfrm>
            <a:off x="6330950" y="1386205"/>
            <a:ext cx="862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new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135"/>
          <p:cNvSpPr txBox="1"/>
          <p:nvPr/>
        </p:nvSpPr>
        <p:spPr>
          <a:xfrm>
            <a:off x="447675" y="1228090"/>
            <a:ext cx="23152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相同参数的模型</a:t>
            </a:r>
            <a:endParaRPr lang="zh-CN" altLang="en-US" sz="2000" dirty="0"/>
          </a:p>
          <a:p>
            <a:pPr algn="ctr"/>
            <a:r>
              <a:rPr lang="en-US" altLang="zh-CN" sz="2000" dirty="0"/>
              <a:t>+</a:t>
            </a:r>
            <a:endParaRPr lang="en-US" altLang="zh-CN" sz="2000" dirty="0"/>
          </a:p>
          <a:p>
            <a:pPr algn="ctr"/>
            <a:r>
              <a:rPr lang="zh-CN" altLang="en-US" sz="2000" dirty="0"/>
              <a:t>不同的特征工程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文字方塊 135"/>
          <p:cNvSpPr txBox="1"/>
          <p:nvPr/>
        </p:nvSpPr>
        <p:spPr>
          <a:xfrm>
            <a:off x="7886065" y="2457450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</a:rPr>
              <a:t>1%</a:t>
            </a:r>
            <a:r>
              <a:rPr lang="en-US" altLang="en-US" sz="2000" dirty="0">
                <a:solidFill>
                  <a:srgbClr val="FF0000"/>
                </a:solidFill>
              </a:rPr>
              <a:t>~3%</a:t>
            </a:r>
            <a:r>
              <a:rPr lang="en-US" altLang="en-US" sz="2000" dirty="0">
                <a:solidFill>
                  <a:srgbClr val="FF0000"/>
                </a:solidFill>
              </a:rPr>
              <a:t> ↑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文字方塊 135"/>
          <p:cNvSpPr txBox="1"/>
          <p:nvPr/>
        </p:nvSpPr>
        <p:spPr>
          <a:xfrm>
            <a:off x="7857490" y="3940810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</a:rPr>
              <a:t>1%~3% ↑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135"/>
          <p:cNvSpPr txBox="1"/>
          <p:nvPr/>
        </p:nvSpPr>
        <p:spPr>
          <a:xfrm>
            <a:off x="7886065" y="5257165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3</a:t>
            </a:r>
            <a:r>
              <a:rPr lang="en-US" altLang="en-US" sz="2000" dirty="0"/>
              <a:t>%~</a:t>
            </a:r>
            <a:r>
              <a:rPr lang="en-US" altLang="en-US" sz="2000" dirty="0"/>
              <a:t>4</a:t>
            </a:r>
            <a:r>
              <a:rPr lang="en-US" altLang="en-US" sz="2000" dirty="0"/>
              <a:t>% ↓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/>
      <p:bldP spid="2" grpId="1"/>
      <p:bldP spid="14" grpId="0"/>
      <p:bldP spid="14" grpId="1"/>
      <p:bldP spid="18" grpId="0"/>
      <p:bldP spid="18" grpId="1"/>
      <p:bldP spid="22" grpId="0"/>
      <p:bldP spid="22" grpId="1"/>
      <p:bldP spid="23" grpId="0"/>
      <p:bldP spid="23" grpId="1"/>
      <p:bldP spid="24" grpId="0"/>
      <p:bldP spid="24" grpId="1"/>
      <p:bldP spid="26" grpId="0"/>
      <p:bldP spid="26" grpId="1"/>
      <p:bldP spid="27" grpId="0"/>
      <p:bldP spid="27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Performance with 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120015" y="6343650"/>
            <a:ext cx="2644775" cy="368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200" dirty="0">
                <a:sym typeface="+mn-ea"/>
              </a:rPr>
              <a:t>WOE + Auto-Encoder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在</a:t>
            </a:r>
            <a:b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</a:b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相同模型上的结果对比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2" name="文字方塊 135"/>
          <p:cNvSpPr txBox="1"/>
          <p:nvPr/>
        </p:nvSpPr>
        <p:spPr>
          <a:xfrm>
            <a:off x="737235" y="2457450"/>
            <a:ext cx="1737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Lightgbm: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5"/>
          <p:cNvSpPr txBox="1"/>
          <p:nvPr/>
        </p:nvSpPr>
        <p:spPr>
          <a:xfrm>
            <a:off x="737235" y="3663315"/>
            <a:ext cx="1737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/>
              <a:t>Random Forest: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35"/>
          <p:cNvSpPr txBox="1"/>
          <p:nvPr/>
        </p:nvSpPr>
        <p:spPr>
          <a:xfrm>
            <a:off x="591820" y="4881880"/>
            <a:ext cx="2027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/>
              <a:t>Logistic Regression: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135"/>
          <p:cNvSpPr txBox="1"/>
          <p:nvPr/>
        </p:nvSpPr>
        <p:spPr>
          <a:xfrm>
            <a:off x="342900" y="1474470"/>
            <a:ext cx="4276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相同参数的模型</a:t>
            </a:r>
            <a:r>
              <a:rPr lang="en-US" altLang="zh-CN" sz="2000" dirty="0"/>
              <a:t> + </a:t>
            </a:r>
            <a:r>
              <a:rPr lang="zh-CN" altLang="en-US" sz="2000" dirty="0"/>
              <a:t>不同的特征工程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文字方塊 135"/>
          <p:cNvSpPr txBox="1"/>
          <p:nvPr/>
        </p:nvSpPr>
        <p:spPr>
          <a:xfrm>
            <a:off x="2950845" y="2519045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</a:rPr>
              <a:t>1%~3% ↑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文字方塊 135"/>
          <p:cNvSpPr txBox="1"/>
          <p:nvPr/>
        </p:nvSpPr>
        <p:spPr>
          <a:xfrm>
            <a:off x="2922270" y="4002405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</a:rPr>
              <a:t>1%~3% ↑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135"/>
          <p:cNvSpPr txBox="1"/>
          <p:nvPr/>
        </p:nvSpPr>
        <p:spPr>
          <a:xfrm>
            <a:off x="2950845" y="5318760"/>
            <a:ext cx="1243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3%~4% ↓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135"/>
          <p:cNvSpPr txBox="1"/>
          <p:nvPr/>
        </p:nvSpPr>
        <p:spPr>
          <a:xfrm>
            <a:off x="4971415" y="3417570"/>
            <a:ext cx="34798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dirty="0"/>
              <a:t>WOE</a:t>
            </a:r>
            <a:r>
              <a:rPr lang="zh-CN" altLang="en-US" sz="2400" dirty="0"/>
              <a:t>编码</a:t>
            </a:r>
            <a:r>
              <a:rPr lang="en-US" altLang="zh-CN" sz="2400" dirty="0"/>
              <a:t>+Auto-encoder</a:t>
            </a:r>
            <a:r>
              <a:rPr lang="zh-CN" altLang="en-US" sz="2400" dirty="0"/>
              <a:t>的特征工程对树模型的性能改进贡献了一定的作用</a:t>
            </a:r>
            <a:r>
              <a:rPr lang="en-US" altLang="zh-CN" sz="2400" dirty="0"/>
              <a:t>!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4" grpId="1"/>
      <p:bldP spid="18" grpId="1"/>
      <p:bldP spid="23" grpId="1"/>
      <p:bldP spid="24" grpId="1"/>
      <p:bldP spid="26" grpId="1"/>
      <p:bldP spid="27" grpId="1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Performance with 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120015" y="6343650"/>
            <a:ext cx="2644775" cy="368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200" dirty="0">
                <a:sym typeface="+mn-ea"/>
              </a:rPr>
              <a:t>WOE + Auto-Encoder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在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DNN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上的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结果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2" name="文字方塊 135"/>
          <p:cNvSpPr txBox="1"/>
          <p:nvPr/>
        </p:nvSpPr>
        <p:spPr>
          <a:xfrm>
            <a:off x="4685030" y="3241675"/>
            <a:ext cx="246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神经网络分类器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5"/>
          <p:cNvSpPr txBox="1"/>
          <p:nvPr/>
        </p:nvSpPr>
        <p:spPr>
          <a:xfrm>
            <a:off x="269240" y="3865245"/>
            <a:ext cx="2531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/>
              <a:t>Mean Square Error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35"/>
          <p:cNvSpPr txBox="1"/>
          <p:nvPr/>
        </p:nvSpPr>
        <p:spPr>
          <a:xfrm>
            <a:off x="521335" y="5150485"/>
            <a:ext cx="2027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/>
              <a:t>Adam </a:t>
            </a:r>
            <a:r>
              <a:rPr lang="en-US" altLang="en-US" sz="2800" dirty="0"/>
              <a:t>(lr=0.01)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135"/>
          <p:cNvSpPr txBox="1"/>
          <p:nvPr/>
        </p:nvSpPr>
        <p:spPr>
          <a:xfrm>
            <a:off x="521335" y="1679575"/>
            <a:ext cx="2709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DNN Classifier (</a:t>
            </a:r>
            <a:r>
              <a:rPr lang="en-US" sz="2000" dirty="0"/>
              <a:t>simple implement)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140" y="1069975"/>
            <a:ext cx="4010025" cy="2171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5" y="3733800"/>
            <a:ext cx="5948045" cy="2747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18" grpId="0"/>
      <p:bldP spid="18" grpId="1"/>
      <p:bldP spid="23" grpId="0"/>
      <p:bldP spid="23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Performance with New Idea</a:t>
            </a:r>
            <a:endParaRPr lang="en-US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120015" y="6343650"/>
            <a:ext cx="2644775" cy="368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200" dirty="0">
                <a:sym typeface="+mn-ea"/>
              </a:rPr>
              <a:t>WOE + Auto-Encoder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在</a:t>
            </a:r>
            <a:r>
              <a:rPr lang="en-US" alt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DNN</a:t>
            </a:r>
            <a:r>
              <a:rPr lang="zh-CN" altLang="en-US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上的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结果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sp>
        <p:nvSpPr>
          <p:cNvPr id="2" name="文字方塊 135"/>
          <p:cNvSpPr txBox="1"/>
          <p:nvPr/>
        </p:nvSpPr>
        <p:spPr>
          <a:xfrm>
            <a:off x="4685030" y="3241675"/>
            <a:ext cx="246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神经网络分类器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5"/>
          <p:cNvSpPr txBox="1"/>
          <p:nvPr/>
        </p:nvSpPr>
        <p:spPr>
          <a:xfrm>
            <a:off x="269240" y="3865245"/>
            <a:ext cx="2531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/>
              <a:t>Mean Square Error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35"/>
          <p:cNvSpPr txBox="1"/>
          <p:nvPr/>
        </p:nvSpPr>
        <p:spPr>
          <a:xfrm>
            <a:off x="521335" y="5150485"/>
            <a:ext cx="20275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/>
              <a:t>Adam (lr=0.01)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135"/>
          <p:cNvSpPr txBox="1"/>
          <p:nvPr/>
        </p:nvSpPr>
        <p:spPr>
          <a:xfrm>
            <a:off x="521335" y="1679575"/>
            <a:ext cx="2709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DNN Classifier (</a:t>
            </a:r>
            <a:r>
              <a:rPr lang="en-US" sz="2000" dirty="0"/>
              <a:t>simple implement)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140" y="1069975"/>
            <a:ext cx="4010025" cy="2171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35" y="5006340"/>
            <a:ext cx="3746500" cy="770890"/>
          </a:xfrm>
          <a:prstGeom prst="rect">
            <a:avLst/>
          </a:prstGeom>
        </p:spPr>
      </p:pic>
      <p:sp>
        <p:nvSpPr>
          <p:cNvPr id="8" name="文字方塊 135"/>
          <p:cNvSpPr txBox="1"/>
          <p:nvPr/>
        </p:nvSpPr>
        <p:spPr>
          <a:xfrm>
            <a:off x="4653915" y="4167505"/>
            <a:ext cx="2531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/>
              <a:t>result</a:t>
            </a:r>
            <a:r>
              <a:rPr lang="en-US" altLang="en-US" sz="2800" dirty="0"/>
              <a:t>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4" grpId="1"/>
      <p:bldP spid="18" grpId="1"/>
      <p:bldP spid="23" grpId="1"/>
      <p:bldP spid="8" grpId="0"/>
      <p:bldP spid="8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42900" y="60328"/>
            <a:ext cx="7886700" cy="1325563"/>
          </a:xfrm>
        </p:spPr>
        <p:txBody>
          <a:bodyPr/>
          <a:lstStyle/>
          <a:p>
            <a:r>
              <a:rPr lang="en-US" altLang="en-US" dirty="0"/>
              <a:t>Performance</a:t>
            </a:r>
            <a:r>
              <a:rPr lang="en-US" altLang="en-US" dirty="0"/>
              <a:t> Compare</a:t>
            </a:r>
            <a:endParaRPr lang="en-US" altLang="en-US" dirty="0"/>
          </a:p>
        </p:txBody>
      </p:sp>
      <p:sp>
        <p:nvSpPr>
          <p:cNvPr id="3" name="標題 1"/>
          <p:cNvSpPr>
            <a:spLocks noGrp="1"/>
          </p:cNvSpPr>
          <p:nvPr/>
        </p:nvSpPr>
        <p:spPr>
          <a:xfrm>
            <a:off x="120015" y="6343650"/>
            <a:ext cx="2644775" cy="368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200" dirty="0">
                <a:sym typeface="+mn-ea"/>
              </a:rPr>
              <a:t>WOE + Auto-Encoder</a:t>
            </a: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在</a:t>
            </a:r>
            <a:b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</a:br>
            <a:r>
              <a:rPr lang="zh-CN" sz="1200" dirty="0">
                <a:latin typeface="PMingLiU" panose="02020300000000000000" charset="-120"/>
                <a:ea typeface="PMingLiU" panose="02020300000000000000" charset="-120"/>
                <a:cs typeface="PMingLiU" panose="02020300000000000000" charset="-120"/>
              </a:rPr>
              <a:t>不同模型上的结果对比</a:t>
            </a:r>
            <a:endParaRPr lang="zh-CN" sz="1200" dirty="0">
              <a:latin typeface="PMingLiU" panose="02020300000000000000" charset="-120"/>
              <a:ea typeface="PMingLiU" panose="02020300000000000000" charset="-120"/>
              <a:cs typeface="PMingLiU" panose="02020300000000000000" charset="-12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5175" y="1903095"/>
            <a:ext cx="3389630" cy="3500755"/>
            <a:chOff x="1205" y="2997"/>
            <a:chExt cx="5338" cy="5513"/>
          </a:xfrm>
        </p:grpSpPr>
        <p:sp>
          <p:nvSpPr>
            <p:cNvPr id="2" name="文字方塊 135"/>
            <p:cNvSpPr txBox="1"/>
            <p:nvPr/>
          </p:nvSpPr>
          <p:spPr>
            <a:xfrm>
              <a:off x="1553" y="4538"/>
              <a:ext cx="273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800" dirty="0"/>
                <a:t>Lightgbm:</a:t>
              </a:r>
              <a:endParaRPr lang="en-US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5"/>
            <p:cNvSpPr txBox="1"/>
            <p:nvPr/>
          </p:nvSpPr>
          <p:spPr>
            <a:xfrm>
              <a:off x="1443" y="6107"/>
              <a:ext cx="40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800" dirty="0"/>
                <a:t>Random Forest:</a:t>
              </a:r>
              <a:endParaRPr lang="en-US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35"/>
            <p:cNvSpPr txBox="1"/>
            <p:nvPr/>
          </p:nvSpPr>
          <p:spPr>
            <a:xfrm>
              <a:off x="1373" y="7688"/>
              <a:ext cx="517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800" dirty="0"/>
                <a:t>Logistic Regression:</a:t>
              </a:r>
              <a:endParaRPr lang="en-US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字方塊 135"/>
            <p:cNvSpPr txBox="1"/>
            <p:nvPr/>
          </p:nvSpPr>
          <p:spPr>
            <a:xfrm>
              <a:off x="1205" y="2997"/>
              <a:ext cx="40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800" dirty="0"/>
                <a:t>DNN classifier:</a:t>
              </a:r>
              <a:endParaRPr lang="en-US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文字方塊 135"/>
          <p:cNvSpPr txBox="1"/>
          <p:nvPr/>
        </p:nvSpPr>
        <p:spPr>
          <a:xfrm>
            <a:off x="3035300" y="1242060"/>
            <a:ext cx="2501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WOE + Auto-encoder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08525" y="1843405"/>
            <a:ext cx="3367405" cy="3949065"/>
            <a:chOff x="7415" y="2903"/>
            <a:chExt cx="5303" cy="621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5" y="4071"/>
              <a:ext cx="3150" cy="156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5" y="6104"/>
              <a:ext cx="3210" cy="82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" y="7668"/>
              <a:ext cx="3165" cy="1455"/>
            </a:xfrm>
            <a:prstGeom prst="rect">
              <a:avLst/>
            </a:prstGeom>
          </p:spPr>
        </p:pic>
        <p:sp>
          <p:nvSpPr>
            <p:cNvPr id="24" name="文字方塊 135"/>
            <p:cNvSpPr txBox="1"/>
            <p:nvPr/>
          </p:nvSpPr>
          <p:spPr>
            <a:xfrm>
              <a:off x="10760" y="4409"/>
              <a:ext cx="19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000" dirty="0">
                  <a:solidFill>
                    <a:srgbClr val="FF0000"/>
                  </a:solidFill>
                </a:rPr>
                <a:t>1%~3% ↑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135"/>
            <p:cNvSpPr txBox="1"/>
            <p:nvPr/>
          </p:nvSpPr>
          <p:spPr>
            <a:xfrm>
              <a:off x="10670" y="6203"/>
              <a:ext cx="19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000" dirty="0">
                  <a:solidFill>
                    <a:srgbClr val="FF0000"/>
                  </a:solidFill>
                </a:rPr>
                <a:t>1%~3% ↑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135"/>
            <p:cNvSpPr txBox="1"/>
            <p:nvPr/>
          </p:nvSpPr>
          <p:spPr>
            <a:xfrm>
              <a:off x="10760" y="8097"/>
              <a:ext cx="195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000" dirty="0"/>
                <a:t>3%~4% ↓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9" y="2903"/>
              <a:ext cx="3649" cy="750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941705" y="2821940"/>
            <a:ext cx="1760855" cy="6350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68695" y="2799715"/>
            <a:ext cx="640080" cy="16891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11" grpId="0" animBg="1"/>
      <p:bldP spid="11" grpId="1" animBg="1"/>
      <p:bldP spid="25" grpId="0" bldLvl="0" animBg="1"/>
      <p:bldP spid="25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85750" y="242573"/>
            <a:ext cx="7886700" cy="1325563"/>
          </a:xfrm>
        </p:spPr>
        <p:txBody>
          <a:bodyPr/>
          <a:lstStyle/>
          <a:p>
            <a:r>
              <a:rPr lang="en-US" altLang="en-US" sz="4800" dirty="0"/>
              <a:t>Final Choice</a:t>
            </a:r>
            <a:endParaRPr lang="en-US" altLang="en-US" sz="4800" dirty="0"/>
          </a:p>
        </p:txBody>
      </p:sp>
      <p:sp>
        <p:nvSpPr>
          <p:cNvPr id="5" name="文字方塊 135"/>
          <p:cNvSpPr txBox="1"/>
          <p:nvPr/>
        </p:nvSpPr>
        <p:spPr>
          <a:xfrm>
            <a:off x="643890" y="4729480"/>
            <a:ext cx="2212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/>
              <a:t>Light</a:t>
            </a:r>
            <a:r>
              <a:rPr lang="en-US" altLang="en-US" sz="3600" dirty="0"/>
              <a:t>GBM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字方塊 135"/>
          <p:cNvSpPr txBox="1"/>
          <p:nvPr/>
        </p:nvSpPr>
        <p:spPr>
          <a:xfrm>
            <a:off x="140970" y="2196465"/>
            <a:ext cx="3698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WOE + Auto-encoder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文字方塊 135"/>
          <p:cNvSpPr txBox="1"/>
          <p:nvPr/>
        </p:nvSpPr>
        <p:spPr>
          <a:xfrm>
            <a:off x="1149350" y="3350260"/>
            <a:ext cx="10020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/>
              <a:t>+</a:t>
            </a:r>
            <a:endParaRPr lang="en-US" altLang="en-US" sz="44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6810" y="4336415"/>
            <a:ext cx="5039995" cy="175006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041775" y="1568450"/>
            <a:ext cx="4989195" cy="1781810"/>
            <a:chOff x="6365" y="2470"/>
            <a:chExt cx="7857" cy="2806"/>
          </a:xfrm>
        </p:grpSpPr>
        <p:pic>
          <p:nvPicPr>
            <p:cNvPr id="8" name="图片 7" descr="encode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2" y="2470"/>
              <a:ext cx="3510" cy="2806"/>
            </a:xfrm>
            <a:prstGeom prst="rect">
              <a:avLst/>
            </a:prstGeom>
          </p:spPr>
        </p:pic>
        <p:grpSp>
          <p:nvGrpSpPr>
            <p:cNvPr id="90" name="组合 89"/>
            <p:cNvGrpSpPr/>
            <p:nvPr/>
          </p:nvGrpSpPr>
          <p:grpSpPr>
            <a:xfrm>
              <a:off x="6365" y="2615"/>
              <a:ext cx="2453" cy="2419"/>
              <a:chOff x="8884" y="7036"/>
              <a:chExt cx="4361" cy="3708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9302" y="9944"/>
                <a:ext cx="2603" cy="42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13</a:t>
                </a:r>
                <a:endParaRPr lang="zh-TW" altLang="en-US" sz="240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8884" y="8570"/>
                <a:ext cx="3387" cy="4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3</a:t>
                </a:r>
                <a:endParaRPr lang="zh-TW" altLang="en-US" sz="2400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9275" y="7100"/>
                <a:ext cx="2603" cy="42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13</a:t>
                </a:r>
                <a:endParaRPr lang="zh-TW" altLang="en-US" sz="2400" dirty="0"/>
              </a:p>
            </p:txBody>
          </p:sp>
          <p:sp>
            <p:nvSpPr>
              <p:cNvPr id="81" name="向右箭號 34"/>
              <p:cNvSpPr/>
              <p:nvPr/>
            </p:nvSpPr>
            <p:spPr>
              <a:xfrm rot="16200000">
                <a:off x="10203" y="8924"/>
                <a:ext cx="713" cy="96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向右箭號 35"/>
              <p:cNvSpPr/>
              <p:nvPr/>
            </p:nvSpPr>
            <p:spPr>
              <a:xfrm rot="16200000">
                <a:off x="10203" y="7512"/>
                <a:ext cx="713" cy="96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文字方塊 37"/>
              <p:cNvSpPr txBox="1"/>
              <p:nvPr/>
            </p:nvSpPr>
            <p:spPr>
              <a:xfrm>
                <a:off x="10619" y="9145"/>
                <a:ext cx="1732" cy="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/>
                  <a:t>W</a:t>
                </a:r>
                <a:r>
                  <a:rPr lang="en-US" altLang="zh-TW" sz="1600" baseline="30000" dirty="0"/>
                  <a:t>1</a:t>
                </a:r>
                <a:endParaRPr lang="en-US" altLang="zh-TW" sz="1600" baseline="30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文字方塊 41"/>
                  <p:cNvSpPr txBox="1"/>
                  <p:nvPr/>
                </p:nvSpPr>
                <p:spPr>
                  <a:xfrm>
                    <a:off x="12034" y="9853"/>
                    <a:ext cx="381" cy="8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84" name="文字方塊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34" y="9853"/>
                    <a:ext cx="381" cy="891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文字方塊 42"/>
                  <p:cNvSpPr txBox="1"/>
                  <p:nvPr/>
                </p:nvSpPr>
                <p:spPr>
                  <a:xfrm>
                    <a:off x="11970" y="7036"/>
                    <a:ext cx="381" cy="89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>
              <p:sp>
                <p:nvSpPr>
                  <p:cNvPr id="85" name="文字方塊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0" y="7036"/>
                    <a:ext cx="381" cy="891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86" name="直線接點 43"/>
              <p:cNvCxnSpPr/>
              <p:nvPr/>
            </p:nvCxnSpPr>
            <p:spPr>
              <a:xfrm flipV="1">
                <a:off x="13245" y="7313"/>
                <a:ext cx="0" cy="28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44"/>
              <p:cNvCxnSpPr/>
              <p:nvPr/>
            </p:nvCxnSpPr>
            <p:spPr>
              <a:xfrm rot="10800000">
                <a:off x="12415" y="7326"/>
                <a:ext cx="803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45"/>
              <p:cNvCxnSpPr/>
              <p:nvPr/>
            </p:nvCxnSpPr>
            <p:spPr>
              <a:xfrm rot="10800000">
                <a:off x="12415" y="10196"/>
                <a:ext cx="803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字方塊 49"/>
              <p:cNvSpPr txBox="1"/>
              <p:nvPr/>
            </p:nvSpPr>
            <p:spPr>
              <a:xfrm>
                <a:off x="10680" y="7762"/>
                <a:ext cx="1732" cy="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/>
                  <a:t>W</a:t>
                </a:r>
                <a:r>
                  <a:rPr lang="en-US" altLang="zh-TW" sz="1600" baseline="30000" dirty="0"/>
                  <a:t>1</a:t>
                </a:r>
                <a:r>
                  <a:rPr lang="en-US" altLang="zh-TW" sz="1600" dirty="0"/>
                  <a:t>’</a:t>
                </a:r>
                <a:endParaRPr lang="en-US" altLang="zh-TW" sz="1600" dirty="0"/>
              </a:p>
            </p:txBody>
          </p:sp>
        </p:grpSp>
        <p:cxnSp>
          <p:nvCxnSpPr>
            <p:cNvPr id="100" name="曲线连接符 99"/>
            <p:cNvCxnSpPr>
              <a:stCxn id="79" idx="3"/>
            </p:cNvCxnSpPr>
            <p:nvPr/>
          </p:nvCxnSpPr>
          <p:spPr>
            <a:xfrm flipV="1">
              <a:off x="8270" y="3398"/>
              <a:ext cx="3171" cy="356"/>
            </a:xfrm>
            <a:prstGeom prst="curvedConnector3">
              <a:avLst>
                <a:gd name="adj1" fmla="val 50016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3" grpId="0"/>
      <p:bldP spid="23" grpId="1"/>
      <p:bldP spid="6" grpId="0"/>
      <p:bldP spid="6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666750" y="2587625"/>
            <a:ext cx="7810500" cy="1682750"/>
          </a:xfrm>
        </p:spPr>
        <p:txBody>
          <a:bodyPr>
            <a:noAutofit/>
          </a:bodyPr>
          <a:lstStyle/>
          <a:p>
            <a:pPr algn="ctr"/>
            <a:r>
              <a:rPr lang="en-US" altLang="en-US" sz="6000" dirty="0"/>
              <a:t>Thanks</a:t>
            </a:r>
            <a:endParaRPr lang="en-US" altLang="en-US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31087"/>
            <a:ext cx="7772400" cy="1316355"/>
          </a:xfrm>
        </p:spPr>
        <p:txBody>
          <a:bodyPr>
            <a:normAutofit/>
          </a:bodyPr>
          <a:lstStyle/>
          <a:p>
            <a:r>
              <a:rPr lang="en-US" altLang="zh-CN" dirty="0"/>
              <a:t>Data Cleaning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1"/>
          <p:nvPr/>
        </p:nvSpPr>
        <p:spPr>
          <a:xfrm>
            <a:off x="628650" y="365128"/>
            <a:ext cx="3600450" cy="10500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</a:t>
            </a:r>
            <a:endParaRPr lang="zh-TW" altLang="en-US" dirty="0"/>
          </a:p>
        </p:txBody>
      </p:sp>
      <p:sp>
        <p:nvSpPr>
          <p:cNvPr id="7" name="標題 1"/>
          <p:cNvSpPr txBox="1"/>
          <p:nvPr/>
        </p:nvSpPr>
        <p:spPr>
          <a:xfrm>
            <a:off x="628651" y="1507672"/>
            <a:ext cx="5080906" cy="2013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Data Preprocessing</a:t>
            </a:r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Feature Engineering</a:t>
            </a:r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1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|Analysis</a:t>
            </a:r>
            <a:endParaRPr lang="zh-TW" altLang="en-US" dirty="0"/>
          </a:p>
        </p:txBody>
      </p:sp>
      <p:sp>
        <p:nvSpPr>
          <p:cNvPr id="7" name="標題 1"/>
          <p:cNvSpPr txBox="1"/>
          <p:nvPr/>
        </p:nvSpPr>
        <p:spPr>
          <a:xfrm>
            <a:off x="405495" y="846819"/>
            <a:ext cx="7922077" cy="23699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drop unnamed columns &amp; rename remaining columns</a:t>
            </a:r>
            <a:endParaRPr lang="en-US" altLang="zh-TW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612" y="3036836"/>
            <a:ext cx="7385958" cy="1504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-113167" y="225877"/>
            <a:ext cx="8440738" cy="99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dirty="0"/>
          </a:p>
        </p:txBody>
      </p:sp>
      <p:sp>
        <p:nvSpPr>
          <p:cNvPr id="6" name="標題 1"/>
          <p:cNvSpPr txBox="1"/>
          <p:nvPr/>
        </p:nvSpPr>
        <p:spPr>
          <a:xfrm>
            <a:off x="214198" y="517526"/>
            <a:ext cx="7786008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Data Cleaning | Analysis</a:t>
            </a:r>
            <a:endParaRPr lang="zh-TW" altLang="en-US" dirty="0"/>
          </a:p>
        </p:txBody>
      </p:sp>
      <p:sp>
        <p:nvSpPr>
          <p:cNvPr id="7" name="標題 1"/>
          <p:cNvSpPr txBox="1"/>
          <p:nvPr/>
        </p:nvSpPr>
        <p:spPr>
          <a:xfrm>
            <a:off x="515032" y="2710088"/>
            <a:ext cx="10381568" cy="4322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Y/N ratio in training set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Missing Values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/>
              <a:t>Correlation Matrix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algn="l"/>
            <a:endParaRPr lang="en-US" altLang="zh-TW" sz="3200" dirty="0"/>
          </a:p>
          <a:p>
            <a:pPr algn="l"/>
            <a:r>
              <a:rPr lang="en-US" altLang="zh-TW" sz="2400" dirty="0"/>
              <a:t>-&gt; potential </a:t>
            </a:r>
            <a:r>
              <a:rPr lang="en-US" altLang="zh-TW" sz="2400" dirty="0">
                <a:solidFill>
                  <a:srgbClr val="FF0000"/>
                </a:solidFill>
              </a:rPr>
              <a:t>noises and unbalance </a:t>
            </a:r>
            <a:r>
              <a:rPr lang="en-US" altLang="zh-TW" sz="2400" dirty="0"/>
              <a:t>in data</a:t>
            </a:r>
            <a:endParaRPr lang="en-US" altLang="zh-TW" sz="2400" dirty="0"/>
          </a:p>
          <a:p>
            <a:pPr algn="l"/>
            <a:r>
              <a:rPr lang="en-US" altLang="zh-TW" sz="2400" dirty="0"/>
              <a:t>-&gt; For missing values, no need to delete the whole row</a:t>
            </a:r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70" y="3872712"/>
            <a:ext cx="2307401" cy="1550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941" y="3944113"/>
            <a:ext cx="1180946" cy="14816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058" y="3787079"/>
            <a:ext cx="4418436" cy="14816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6203</Words>
  <Application>WPS 演示</Application>
  <PresentationFormat>全屏显示(4:3)</PresentationFormat>
  <Paragraphs>966</Paragraphs>
  <Slides>57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71</vt:i4>
      </vt:variant>
      <vt:variant>
        <vt:lpstr>幻灯片标题</vt:lpstr>
      </vt:variant>
      <vt:variant>
        <vt:i4>57</vt:i4>
      </vt:variant>
    </vt:vector>
  </HeadingPairs>
  <TitlesOfParts>
    <vt:vector size="142" baseType="lpstr">
      <vt:lpstr>Arial</vt:lpstr>
      <vt:lpstr>宋体</vt:lpstr>
      <vt:lpstr>Wingdings</vt:lpstr>
      <vt:lpstr>Calibri Light</vt:lpstr>
      <vt:lpstr>等线 Light</vt:lpstr>
      <vt:lpstr>微软雅黑</vt:lpstr>
      <vt:lpstr>Arial Unicode MS</vt:lpstr>
      <vt:lpstr>PMingLiU</vt:lpstr>
      <vt:lpstr>Segoe Print</vt:lpstr>
      <vt:lpstr>Calibri</vt:lpstr>
      <vt:lpstr>等线</vt:lpstr>
      <vt:lpstr>PMingLiU</vt:lpstr>
      <vt:lpstr>PMingLiU-ExtB</vt:lpstr>
      <vt:lpstr>Office 佈景主題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Give Me Some Credit</vt:lpstr>
      <vt:lpstr>Overview</vt:lpstr>
      <vt:lpstr>PowerPoint 演示文稿</vt:lpstr>
      <vt:lpstr>PowerPoint 演示文稿</vt:lpstr>
      <vt:lpstr>PowerPoint 演示文稿</vt:lpstr>
      <vt:lpstr>Data Cleaning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 and Idea Introduction</vt:lpstr>
      <vt:lpstr>from Logistic Regression to Deep Learning</vt:lpstr>
      <vt:lpstr>Logistic Regression</vt:lpstr>
      <vt:lpstr>Step 1: Function Set</vt:lpstr>
      <vt:lpstr>Step 1: Function Set</vt:lpstr>
      <vt:lpstr>Step 2: Goodness of a Function</vt:lpstr>
      <vt:lpstr>Step 2: Goodness of a Function</vt:lpstr>
      <vt:lpstr>Step 3: Find the best function</vt:lpstr>
      <vt:lpstr>Cross Entropy v.s. Square Error</vt:lpstr>
      <vt:lpstr>PowerPoint 演示文稿</vt:lpstr>
      <vt:lpstr>Limitation of Logistic Regression</vt:lpstr>
      <vt:lpstr>Limitation of Logistic Regression</vt:lpstr>
      <vt:lpstr>Limitation of Logistic Regression</vt:lpstr>
      <vt:lpstr>PowerPoint 演示文稿</vt:lpstr>
      <vt:lpstr>Deep Learning!</vt:lpstr>
      <vt:lpstr>Deep Learning</vt:lpstr>
      <vt:lpstr>Fully Connect Feedforward Network</vt:lpstr>
      <vt:lpstr>Fully Connect Feedforward Network</vt:lpstr>
      <vt:lpstr>Output Layer as Multi-Class Classifier</vt:lpstr>
      <vt:lpstr>Auto-Encoder for feature engineer</vt:lpstr>
      <vt:lpstr>Auto-encoder</vt:lpstr>
      <vt:lpstr>Experiment Result  Analysis</vt:lpstr>
      <vt:lpstr>Lightgbm</vt:lpstr>
      <vt:lpstr>Random Forest</vt:lpstr>
      <vt:lpstr>Logistic Regression</vt:lpstr>
      <vt:lpstr>Performance</vt:lpstr>
      <vt:lpstr>New Idea</vt:lpstr>
      <vt:lpstr>New Idea</vt:lpstr>
      <vt:lpstr>New Idea</vt:lpstr>
      <vt:lpstr>New Idea</vt:lpstr>
      <vt:lpstr>New Idea</vt:lpstr>
      <vt:lpstr>Performance with New Idea</vt:lpstr>
      <vt:lpstr>Performance with New Idea</vt:lpstr>
      <vt:lpstr>Performance with New Idea</vt:lpstr>
      <vt:lpstr>Performance with New Idea</vt:lpstr>
      <vt:lpstr>Performance Compare</vt:lpstr>
      <vt:lpstr>Final Choice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Hung-yi Lee</dc:creator>
  <cp:lastModifiedBy>此间リ少年</cp:lastModifiedBy>
  <cp:revision>234</cp:revision>
  <dcterms:created xsi:type="dcterms:W3CDTF">2020-07-26T14:06:00Z</dcterms:created>
  <dcterms:modified xsi:type="dcterms:W3CDTF">2020-07-27T12:14:03Z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