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92" r:id="rId5"/>
    <p:sldId id="293" r:id="rId6"/>
    <p:sldId id="294" r:id="rId7"/>
    <p:sldId id="295" r:id="rId8"/>
    <p:sldId id="264" r:id="rId9"/>
    <p:sldId id="258" r:id="rId10"/>
    <p:sldId id="299" r:id="rId11"/>
    <p:sldId id="296" r:id="rId12"/>
    <p:sldId id="298" r:id="rId13"/>
    <p:sldId id="273" r:id="rId14"/>
  </p:sldIdLst>
  <p:sldSz cx="9144000" cy="5715000"/>
  <p:notesSz cx="9144000" cy="5715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5"/>
        <p:guide pos="20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42683" y="0"/>
            <a:ext cx="287235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247" y="1056297"/>
            <a:ext cx="3493135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23" y="5224272"/>
            <a:ext cx="611505" cy="320040"/>
          </a:xfrm>
          <a:custGeom>
            <a:avLst/>
            <a:gdLst/>
            <a:ahLst/>
            <a:cxnLst/>
            <a:rect l="l" t="t" r="r" b="b"/>
            <a:pathLst>
              <a:path w="611505" h="320039">
                <a:moveTo>
                  <a:pt x="0" y="0"/>
                </a:moveTo>
                <a:lnTo>
                  <a:pt x="611124" y="0"/>
                </a:lnTo>
                <a:lnTo>
                  <a:pt x="611124" y="32003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8659" y="2363000"/>
            <a:ext cx="7326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82296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imocq.com/" TargetMode="Externa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30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25611" y="274320"/>
            <a:ext cx="623316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28444"/>
            <a:ext cx="394970" cy="1191895"/>
          </a:xfrm>
          <a:custGeom>
            <a:avLst/>
            <a:gdLst/>
            <a:ahLst/>
            <a:cxnLst/>
            <a:rect l="l" t="t" r="r" b="b"/>
            <a:pathLst>
              <a:path w="394970" h="1191895">
                <a:moveTo>
                  <a:pt x="0" y="0"/>
                </a:moveTo>
                <a:lnTo>
                  <a:pt x="394716" y="0"/>
                </a:lnTo>
                <a:lnTo>
                  <a:pt x="394716" y="1191767"/>
                </a:lnTo>
                <a:lnTo>
                  <a:pt x="0" y="11917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852" y="2014537"/>
            <a:ext cx="54483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6175" algn="l"/>
              </a:tabLst>
            </a:pPr>
            <a:r>
              <a:rPr spc="-30" dirty="0">
                <a:latin typeface="微软雅黑" panose="020B0503020204020204" charset="-122"/>
                <a:cs typeface="微软雅黑" panose="020B0503020204020204" charset="-122"/>
              </a:rPr>
              <a:t>OCQ	</a:t>
            </a:r>
            <a:r>
              <a:rPr dirty="0"/>
              <a:t>使用手</a:t>
            </a:r>
            <a:r>
              <a:rPr spc="-10" dirty="0"/>
              <a:t>册</a:t>
            </a:r>
            <a:r>
              <a:rPr spc="-30" dirty="0"/>
              <a:t> </a:t>
            </a:r>
            <a:r>
              <a:rPr spc="-10" dirty="0"/>
              <a:t>-</a:t>
            </a:r>
            <a:r>
              <a:rPr spc="-20" dirty="0"/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考勤</a:t>
            </a:r>
            <a:endParaRPr lang="zh-CN"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978852" y="2877185"/>
            <a:ext cx="6079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彻底颠覆传统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OA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｜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CRM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｜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重新定义企业管理系</a:t>
            </a:r>
            <a:r>
              <a:rPr sz="20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6599" y="2694781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00" y="0"/>
                </a:lnTo>
              </a:path>
            </a:pathLst>
          </a:custGeom>
          <a:ln w="460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24040" y="4822825"/>
            <a:ext cx="1993265" cy="43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管理变简</a:t>
            </a:r>
            <a:r>
              <a:rPr sz="14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1400" spc="-13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工作更高</a:t>
            </a:r>
            <a:r>
              <a:rPr sz="14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效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10490">
              <a:lnSpc>
                <a:spcPts val="1660"/>
              </a:lnSpc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http</a:t>
            </a:r>
            <a:r>
              <a:rPr lang="en-US"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://www.imocq.com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034" y="275501"/>
            <a:ext cx="145796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排班规则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5224272"/>
            <a:ext cx="611505" cy="320040"/>
          </a:xfrm>
          <a:custGeom>
            <a:avLst/>
            <a:gdLst/>
            <a:ahLst/>
            <a:cxnLst/>
            <a:rect l="l" t="t" r="r" b="b"/>
            <a:pathLst>
              <a:path w="611505" h="320039">
                <a:moveTo>
                  <a:pt x="0" y="0"/>
                </a:moveTo>
                <a:lnTo>
                  <a:pt x="611124" y="0"/>
                </a:lnTo>
                <a:lnTo>
                  <a:pt x="611124" y="32003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4729" y="525542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370" y="774065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排班规则就是规定某些人或某些部门，在某个地方什么时候需要打卡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020" y="1353820"/>
            <a:ext cx="6399530" cy="4130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00" y="1793875"/>
            <a:ext cx="2382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班次和地点</a:t>
            </a:r>
            <a:r>
              <a:rPr lang="zh-CN" altLang="en-US" sz="1400"/>
              <a:t>会默认带之前设置的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56515" y="2463165"/>
            <a:ext cx="2388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FF0000"/>
                </a:solidFill>
              </a:rPr>
              <a:t>适用用户</a:t>
            </a:r>
            <a:r>
              <a:rPr lang="en-US" altLang="zh-CN" sz="1400">
                <a:solidFill>
                  <a:srgbClr val="FF0000"/>
                </a:solidFill>
              </a:rPr>
              <a:t>/</a:t>
            </a:r>
            <a:r>
              <a:rPr lang="zh-CN" altLang="en-US" sz="1400">
                <a:solidFill>
                  <a:srgbClr val="FF0000"/>
                </a:solidFill>
              </a:rPr>
              <a:t>部门</a:t>
            </a:r>
            <a:r>
              <a:rPr lang="zh-CN" altLang="en-US" sz="1400"/>
              <a:t>：</a:t>
            </a:r>
            <a:r>
              <a:rPr lang="zh-CN" altLang="en-US" sz="1400">
                <a:sym typeface="+mn-ea"/>
              </a:rPr>
              <a:t>某些人或某些部门使用该排班规则</a:t>
            </a:r>
            <a:endParaRPr lang="zh-CN" altLang="en-US" sz="1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395" y="3157855"/>
            <a:ext cx="2276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排班周期</a:t>
            </a:r>
            <a:r>
              <a:rPr lang="zh-CN" altLang="en-US" sz="1400"/>
              <a:t>：周一至周日哪些时间需要打卡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12395" y="3843655"/>
            <a:ext cx="23323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FF0000"/>
                </a:solidFill>
              </a:rPr>
              <a:t>开始于</a:t>
            </a:r>
            <a:r>
              <a:rPr lang="zh-CN" altLang="en-US" sz="1400"/>
              <a:t>：什么时候启用当前打卡规则</a:t>
            </a:r>
            <a:endParaRPr lang="zh-CN" altLang="en-US" sz="1400"/>
          </a:p>
          <a:p>
            <a:pPr algn="l"/>
            <a:r>
              <a:rPr lang="zh-CN" altLang="en-US" sz="1400">
                <a:solidFill>
                  <a:srgbClr val="FF0000"/>
                </a:solidFill>
              </a:rPr>
              <a:t>截止于</a:t>
            </a:r>
            <a:r>
              <a:rPr lang="zh-CN" altLang="en-US" sz="1400"/>
              <a:t>：什么时候停用</a:t>
            </a:r>
            <a:r>
              <a:rPr lang="zh-CN" altLang="en-US" sz="1400">
                <a:sym typeface="+mn-ea"/>
              </a:rPr>
              <a:t>当前打卡规则，一般都是</a:t>
            </a:r>
            <a:r>
              <a:rPr lang="en-US" altLang="zh-CN" sz="1400">
                <a:sym typeface="+mn-ea"/>
              </a:rPr>
              <a:t>“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无截止日期</a:t>
            </a:r>
            <a:r>
              <a:rPr lang="en-US" altLang="zh-CN" sz="1400">
                <a:sym typeface="+mn-ea"/>
              </a:rPr>
              <a:t>”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034" y="275501"/>
            <a:ext cx="145796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节假日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5224272"/>
            <a:ext cx="611505" cy="320040"/>
          </a:xfrm>
          <a:custGeom>
            <a:avLst/>
            <a:gdLst/>
            <a:ahLst/>
            <a:cxnLst/>
            <a:rect l="l" t="t" r="r" b="b"/>
            <a:pathLst>
              <a:path w="611505" h="320039">
                <a:moveTo>
                  <a:pt x="0" y="0"/>
                </a:moveTo>
                <a:lnTo>
                  <a:pt x="611124" y="0"/>
                </a:lnTo>
                <a:lnTo>
                  <a:pt x="611124" y="32003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4729" y="525542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8675" y="1256030"/>
            <a:ext cx="260985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919480"/>
            <a:ext cx="1975485" cy="1664335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1524000" y="1751330"/>
            <a:ext cx="3114675" cy="4203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2775" y="289306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一键创建假期：系统自动创建所有国家法定节假日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2775" y="3907155"/>
            <a:ext cx="7320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如果除了法定节假日还有其他需要加班</a:t>
            </a:r>
            <a:r>
              <a:rPr lang="en-US" altLang="zh-CN"/>
              <a:t>/</a:t>
            </a:r>
            <a:r>
              <a:rPr lang="zh-CN" altLang="en-US"/>
              <a:t>放假的日期就手动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新建特殊日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3"/>
            <a:ext cx="8968740" cy="5715000"/>
          </a:xfrm>
          <a:prstGeom prst="rect">
            <a:avLst/>
          </a:prstGeom>
        </p:spPr>
      </p:pic>
      <p:sp>
        <p:nvSpPr>
          <p:cNvPr id="2" name="TextBox 295"/>
          <p:cNvSpPr txBox="1"/>
          <p:nvPr/>
        </p:nvSpPr>
        <p:spPr>
          <a:xfrm>
            <a:off x="3057423" y="1487321"/>
            <a:ext cx="3093072" cy="2059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1750">
              <a:lnSpc>
                <a:spcPct val="110000"/>
              </a:lnSpc>
            </a:pPr>
            <a:r>
              <a:rPr lang="zh-CN" altLang="en-US" sz="2800" b="1" spc="-30" dirty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OCQ</a:t>
            </a:r>
            <a:endParaRPr lang="zh-CN" altLang="en-US" sz="2800" b="1" spc="-30" dirty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31750">
              <a:lnSpc>
                <a:spcPct val="100000"/>
              </a:lnSpc>
            </a:pPr>
            <a:r>
              <a:rPr lang="zh-CN" altLang="en-US" sz="2000" spc="-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深圳</a:t>
            </a: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行智互动科技有限公司</a:t>
            </a:r>
            <a:endParaRPr lang="zh-CN" altLang="en-US" sz="2000" dirty="0">
              <a:solidFill>
                <a:srgbClr val="FEFEF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zh-CN" altLang="en-US" sz="2000" spc="-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更多</a:t>
            </a: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产品信息</a:t>
            </a:r>
            <a:endParaRPr lang="zh-CN" altLang="en-US" sz="2000" dirty="0">
              <a:solidFill>
                <a:srgbClr val="FEFEF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hangingPunct="0">
              <a:lnSpc>
                <a:spcPct val="100000"/>
              </a:lnSpc>
            </a:pP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请访问</a:t>
            </a:r>
            <a:r>
              <a:rPr lang="en-US" altLang="zh-CN" sz="200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OCQ</a:t>
            </a:r>
            <a:r>
              <a:rPr lang="zh-CN" altLang="en-US" sz="2000" spc="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官网</a:t>
            </a:r>
            <a:r>
              <a:rPr lang="en-US" altLang="zh-CN" sz="2000" spc="-1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http://www.imocq.c</a:t>
            </a:r>
            <a:r>
              <a:rPr lang="en-US" altLang="zh-CN" sz="2000" spc="-1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om</a:t>
            </a:r>
            <a:endParaRPr lang="en-US" altLang="zh-CN" sz="2000" spc="-10" dirty="0">
              <a:solidFill>
                <a:srgbClr val="FEFEFE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729" y="525542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en-US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1920240"/>
            <a:ext cx="7666659" cy="1440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935" y="2362835"/>
            <a:ext cx="36207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一：</a:t>
            </a:r>
            <a:r>
              <a:rPr lang="zh-CN" dirty="0"/>
              <a:t>考勤点设置</a:t>
            </a:r>
            <a:endParaRPr lang="zh-CN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考勤点设置</a:t>
            </a:r>
            <a:endParaRPr 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225796"/>
            <a:ext cx="611505" cy="321945"/>
          </a:xfrm>
          <a:custGeom>
            <a:avLst/>
            <a:gdLst/>
            <a:ahLst/>
            <a:cxnLst/>
            <a:rect l="l" t="t" r="r" b="b"/>
            <a:pathLst>
              <a:path w="611505" h="321945">
                <a:moveTo>
                  <a:pt x="0" y="0"/>
                </a:moveTo>
                <a:lnTo>
                  <a:pt x="611124" y="0"/>
                </a:lnTo>
                <a:lnTo>
                  <a:pt x="611124" y="321563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3204" y="525716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315" y="982345"/>
            <a:ext cx="452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在搜索框中搜索位置信息</a:t>
            </a:r>
            <a:endParaRPr lang="zh-CN" altLang="en-US"/>
          </a:p>
          <a:p>
            <a:r>
              <a:rPr lang="zh-CN" altLang="en-US"/>
              <a:t>出现提示后，点击提示后地图中会出现标识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741805"/>
            <a:ext cx="4514850" cy="3219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90" y="1945640"/>
            <a:ext cx="4471670" cy="2812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考勤点设置</a:t>
            </a:r>
            <a:endParaRPr 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225796"/>
            <a:ext cx="611505" cy="321945"/>
          </a:xfrm>
          <a:custGeom>
            <a:avLst/>
            <a:gdLst/>
            <a:ahLst/>
            <a:cxnLst/>
            <a:rect l="l" t="t" r="r" b="b"/>
            <a:pathLst>
              <a:path w="611505" h="321945">
                <a:moveTo>
                  <a:pt x="0" y="0"/>
                </a:moveTo>
                <a:lnTo>
                  <a:pt x="611124" y="0"/>
                </a:lnTo>
                <a:lnTo>
                  <a:pt x="611124" y="321563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3204" y="525716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315" y="98234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点击地点标识，地址信息会带过去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1401445"/>
            <a:ext cx="7527925" cy="3738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考勤点设置</a:t>
            </a:r>
            <a:endParaRPr 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225796"/>
            <a:ext cx="611505" cy="321945"/>
          </a:xfrm>
          <a:custGeom>
            <a:avLst/>
            <a:gdLst/>
            <a:ahLst/>
            <a:cxnLst/>
            <a:rect l="l" t="t" r="r" b="b"/>
            <a:pathLst>
              <a:path w="611505" h="321945">
                <a:moveTo>
                  <a:pt x="0" y="0"/>
                </a:moveTo>
                <a:lnTo>
                  <a:pt x="611124" y="0"/>
                </a:lnTo>
                <a:lnTo>
                  <a:pt x="611124" y="321563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3204" y="525716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6460" y="1137285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随后补充好地点名称以及范围，点击保存即可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" y="1729105"/>
            <a:ext cx="4829175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考勤点设置</a:t>
            </a:r>
            <a:endParaRPr 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225796"/>
            <a:ext cx="611505" cy="321945"/>
          </a:xfrm>
          <a:custGeom>
            <a:avLst/>
            <a:gdLst/>
            <a:ahLst/>
            <a:cxnLst/>
            <a:rect l="l" t="t" r="r" b="b"/>
            <a:pathLst>
              <a:path w="611505" h="321945">
                <a:moveTo>
                  <a:pt x="0" y="0"/>
                </a:moveTo>
                <a:lnTo>
                  <a:pt x="611124" y="0"/>
                </a:lnTo>
                <a:lnTo>
                  <a:pt x="611124" y="321563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3204" y="525716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6460" y="775970"/>
            <a:ext cx="60909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Q:</a:t>
            </a:r>
            <a:r>
              <a:rPr lang="zh-CN" altLang="en-US"/>
              <a:t>如果考勤点信息有变怎么办呢？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A:</a:t>
            </a:r>
            <a:r>
              <a:rPr lang="zh-CN" altLang="en-US"/>
              <a:t>点击</a:t>
            </a:r>
            <a:r>
              <a:rPr lang="zh-CN" altLang="en-US">
                <a:solidFill>
                  <a:srgbClr val="FF0000"/>
                </a:solidFill>
              </a:rPr>
              <a:t>地点名称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FF0000"/>
                </a:solidFill>
              </a:rPr>
              <a:t>地址，就会发现考勤点信息被带出来了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然后我们就可以对地点名称或者考勤范围进行修改，修改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完保存即可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2472055"/>
            <a:ext cx="8968740" cy="2664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729" y="525542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1920240"/>
            <a:ext cx="7666659" cy="1440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570" y="2387600"/>
            <a:ext cx="454914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dirty="0"/>
              <a:t>二</a:t>
            </a:r>
            <a:r>
              <a:rPr dirty="0"/>
              <a:t>：</a:t>
            </a:r>
            <a:r>
              <a:rPr lang="zh-CN" dirty="0"/>
              <a:t>班次设置</a:t>
            </a:r>
            <a:endParaRPr lang="zh-CN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034" y="275501"/>
            <a:ext cx="145796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班次设置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5224272"/>
            <a:ext cx="611505" cy="320040"/>
          </a:xfrm>
          <a:custGeom>
            <a:avLst/>
            <a:gdLst/>
            <a:ahLst/>
            <a:cxnLst/>
            <a:rect l="l" t="t" r="r" b="b"/>
            <a:pathLst>
              <a:path w="611505" h="320039">
                <a:moveTo>
                  <a:pt x="0" y="0"/>
                </a:moveTo>
                <a:lnTo>
                  <a:pt x="611124" y="0"/>
                </a:lnTo>
                <a:lnTo>
                  <a:pt x="611124" y="32003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4729" y="525542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1356360"/>
            <a:ext cx="5480050" cy="3532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8515" y="810895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填写好班次名称，上下班时间，中途休息时间即可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729" y="525542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1920240"/>
            <a:ext cx="7666659" cy="1440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570" y="2387600"/>
            <a:ext cx="454914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dirty="0"/>
              <a:t>三</a:t>
            </a:r>
            <a:r>
              <a:rPr dirty="0"/>
              <a:t>：</a:t>
            </a:r>
            <a:r>
              <a:rPr lang="zh-CN" dirty="0"/>
              <a:t>排班</a:t>
            </a:r>
            <a:r>
              <a:rPr lang="zh-CN" dirty="0"/>
              <a:t>规则</a:t>
            </a:r>
            <a:endParaRPr lang="zh-CN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</vt:lpstr>
      <vt:lpstr>Wingdings</vt:lpstr>
      <vt:lpstr>Calibri</vt:lpstr>
      <vt:lpstr>Arial Unicode MS</vt:lpstr>
      <vt:lpstr>Office Theme</vt:lpstr>
      <vt:lpstr>OCQ	使用手册 - 数据筛选</vt:lpstr>
      <vt:lpstr>一：高级查询及分类（查询条件自定义）</vt:lpstr>
      <vt:lpstr>考勤点设置</vt:lpstr>
      <vt:lpstr>考勤点设置</vt:lpstr>
      <vt:lpstr>考勤点设置</vt:lpstr>
      <vt:lpstr>考勤点设置</vt:lpstr>
      <vt:lpstr>二：快速查询(搜索框)</vt:lpstr>
      <vt:lpstr>高级查询使用</vt:lpstr>
      <vt:lpstr>二：班次设置</vt:lpstr>
      <vt:lpstr>XXX</vt:lpstr>
      <vt:lpstr>XXX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OCQ	快速使用手册 - 用户版</dc:title>
  <dc:creator/>
  <cp:lastModifiedBy>北往</cp:lastModifiedBy>
  <cp:revision>94</cp:revision>
  <dcterms:created xsi:type="dcterms:W3CDTF">2019-11-11T10:09:00Z</dcterms:created>
  <dcterms:modified xsi:type="dcterms:W3CDTF">2019-11-12T10:05:54Z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2016-11-20T00:00:00Z</vt:filetime>
  </property>
  <property fmtid="{D5CDD505-2E9C-101B-9397-08002B2CF9AE}" pid="3" name="LastSaved">
    <vt:filetime>2019-11-11T00:00:00Z</vt:filetime>
  </property>
  <property fmtid="{D5CDD505-2E9C-101B-9397-08002B2CF9AE}" pid="4" name="KSOProductBuildVer">
    <vt:lpwstr>2052-11.1.0.9175</vt:lpwstr>
  </property>
</Properties>
</file>