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278" r:id="rId5"/>
    <p:sldId id="259" r:id="rId6"/>
    <p:sldId id="328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287" r:id="rId15"/>
    <p:sldId id="3279" r:id="rId16"/>
    <p:sldId id="3283" r:id="rId17"/>
    <p:sldId id="3280" r:id="rId18"/>
    <p:sldId id="3281" r:id="rId19"/>
    <p:sldId id="3285" r:id="rId20"/>
    <p:sldId id="3284" r:id="rId21"/>
    <p:sldId id="267" r:id="rId22"/>
    <p:sldId id="3282" r:id="rId23"/>
    <p:sldId id="3288" r:id="rId24"/>
    <p:sldId id="268" r:id="rId25"/>
  </p:sldIdLst>
  <p:sldSz cx="9144000" cy="5143500" type="screen16x9"/>
  <p:notesSz cx="5143500" cy="9144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026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Park_spring_tour_20220622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Park_spring_tour_20220622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Park_spring_tour_20220622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Park_spring_tour_20220622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Park_spring_tour_20220622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4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6.xml"/><Relationship Id="rId5" Type="http://schemas.openxmlformats.org/officeDocument/2006/relationships/image" Target="../media/image28.pn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image" Target="../media/image11.png"/><Relationship Id="rId50" Type="http://schemas.openxmlformats.org/officeDocument/2006/relationships/image" Target="../media/image14.jpeg"/><Relationship Id="rId55" Type="http://schemas.openxmlformats.org/officeDocument/2006/relationships/image" Target="../media/image18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image" Target="../media/image9.png"/><Relationship Id="rId53" Type="http://schemas.openxmlformats.org/officeDocument/2006/relationships/image" Target="../media/image17.png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image" Target="../media/image8.png"/><Relationship Id="rId52" Type="http://schemas.openxmlformats.org/officeDocument/2006/relationships/image" Target="../media/image1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slideLayout" Target="../slideLayouts/slideLayout7.xml"/><Relationship Id="rId48" Type="http://schemas.openxmlformats.org/officeDocument/2006/relationships/image" Target="../media/image12.png"/><Relationship Id="rId8" Type="http://schemas.openxmlformats.org/officeDocument/2006/relationships/tags" Target="../tags/tag9.xml"/><Relationship Id="rId51" Type="http://schemas.openxmlformats.org/officeDocument/2006/relationships/image" Target="../media/image15.png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image" Target="../media/image10.png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54" Type="http://schemas.microsoft.com/office/2007/relationships/hdphoto" Target="../media/hdphoto1.wd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9524" y="778059"/>
            <a:ext cx="3636692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314B00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cs typeface="Abhaya Libre" pitchFamily="34" charset="-120"/>
              </a:rPr>
              <a:t>农田守望者</a:t>
            </a:r>
            <a:endParaRPr lang="en-US" sz="5400" b="1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504825" y="2324100"/>
            <a:ext cx="3643429" cy="752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FFFF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cs typeface="Abhaya Libre" pitchFamily="34" charset="-120"/>
              </a:rPr>
              <a:t>智慧农业环境精细化管理系统</a:t>
            </a:r>
            <a:endParaRPr lang="en-US" sz="20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680671" y="2866292"/>
            <a:ext cx="2999231" cy="1038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1600" dirty="0">
                <a:solidFill>
                  <a:srgbClr val="FFFFFF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cs typeface="Noto Sans SC" pitchFamily="34" charset="-120"/>
              </a:rPr>
              <a:t>答辩成员：韩硕 侯文骞 来思迪 殷坤 尹康 叶嘉齐 张杰</a:t>
            </a:r>
            <a:br>
              <a:rPr lang="en-US" altLang="zh-CN" sz="1600" dirty="0">
                <a:solidFill>
                  <a:srgbClr val="FFFFFF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cs typeface="Noto Sans SC" pitchFamily="34" charset="-120"/>
              </a:rPr>
            </a:br>
            <a:r>
              <a:rPr lang="zh-CN" altLang="en-US" sz="1600" dirty="0">
                <a:solidFill>
                  <a:srgbClr val="FFFFFF"/>
                </a:solidFill>
                <a:latin typeface="华光中雅_CNKI" panose="02000500000000000000" pitchFamily="2" charset="-122"/>
                <a:ea typeface="华光中雅_CNKI" panose="02000500000000000000" pitchFamily="2" charset="-122"/>
                <a:cs typeface="Noto Sans SC" pitchFamily="34" charset="-120"/>
              </a:rPr>
              <a:t>指导教师：王伟杰</a:t>
            </a:r>
            <a:endParaRPr lang="en-US" sz="1600" dirty="0">
              <a:latin typeface="华光中雅_CNKI" panose="02000500000000000000" pitchFamily="2" charset="-122"/>
              <a:ea typeface="华光中雅_CNKI" panose="02000500000000000000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功能清单抽查核对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8638" y="1085850"/>
            <a:ext cx="4922593" cy="2743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3.1. 南北向数据传输完整性核对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3.2. 实时环境参数监控功能核对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3.3. 前端设备控制能力核对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3.4. 数据可视化功能核对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3.5. 异常数据检测功能核对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3.6. </a:t>
            </a:r>
            <a:r>
              <a:rPr lang="en-US" sz="1535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农业新闻检索与发布功能核对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altLang="zh-CN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3.7. 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时间序列预测算法核对</a:t>
            </a:r>
            <a:endParaRPr lang="en-US" sz="1535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39" y="1189695"/>
            <a:ext cx="4009288" cy="25355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: 圆角 4"/>
          <p:cNvSpPr/>
          <p:nvPr/>
        </p:nvSpPr>
        <p:spPr>
          <a:xfrm>
            <a:off x="278893" y="1017849"/>
            <a:ext cx="3467917" cy="288507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36047" y="1488538"/>
            <a:ext cx="1266825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572000" y="1580198"/>
            <a:ext cx="4272915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84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项目迭代中，团队工作量分析</a:t>
            </a:r>
            <a:endParaRPr lang="en-US" sz="38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项目迭代中，团队工作量分析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84605" y="742950"/>
            <a:ext cx="4824119" cy="8724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4.1. 团队成长情况分析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4.2. </a:t>
            </a:r>
            <a:r>
              <a:rPr lang="en-US" sz="1535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第一次、第二次迭代</a:t>
            </a:r>
            <a:r>
              <a:rPr lang="zh-CN" alt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</a:t>
            </a:r>
            <a:r>
              <a:rPr lang="en-US" sz="1535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工作量对比</a:t>
            </a:r>
            <a:endParaRPr lang="en-US" sz="1535" dirty="0"/>
          </a:p>
          <a:p>
            <a:pPr algn="l">
              <a:lnSpc>
                <a:spcPct val="150000"/>
              </a:lnSpc>
              <a:buSzPct val="100000"/>
            </a:pPr>
            <a:endParaRPr lang="en-US" sz="1535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54" y="0"/>
            <a:ext cx="2292846" cy="3893131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5" y="1559082"/>
            <a:ext cx="6490361" cy="324755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05263" y="1514475"/>
            <a:ext cx="1266825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997695" y="1608334"/>
            <a:ext cx="3597666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455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团队成员、角色个人工作量分析</a:t>
            </a:r>
            <a:endParaRPr lang="en-US" sz="34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>
            <a:grpSpLocks noGrp="1" noUngrp="1" noRot="1" noChangeAspect="1" noMove="1" noResize="1"/>
          </p:cNvGrpSpPr>
          <p:nvPr/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61" name="Freeform: Shape 60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68454" y="134756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工作时长分析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04050" y="123825"/>
            <a:ext cx="4575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https://cloud.seatable.cn/workspace/394672/dtable/4%E7%BB%84/?tid=0000&amp;vid=0000</a:t>
            </a:r>
          </a:p>
        </p:txBody>
      </p:sp>
      <p:pic>
        <p:nvPicPr>
          <p:cNvPr id="3" name="图片 2" descr="C:\Users\whipl\Desktop\工作时长.png工作时长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234950" y="1202690"/>
            <a:ext cx="8759190" cy="335089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2"/>
          <p:cNvSpPr/>
          <p:nvPr/>
        </p:nvSpPr>
        <p:spPr>
          <a:xfrm>
            <a:off x="95442" y="565086"/>
            <a:ext cx="8803231" cy="4340656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68454" y="119888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后端：侯文骞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1424" y="602582"/>
            <a:ext cx="525559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登录接口的制作，拥有权限判断的功能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注册接口的制作，要求密码在6到12位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用户信息修改接口的制作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删除用户信息的接口制作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农业新闻发布的接口制作，要求只有管理员权限才可发布新闻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农业新闻检索的接口制作，实现通过搜索目标（标题、作者、内容）和内容进行检索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从网页上爬取最新农业新闻的接口制作 ，实现新闻的更新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农业新闻全部展现的接口制作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调节风扇强度、温度阈值、空气湿度阈值、光照开关和水泵强度调节的接口制作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返回每一天平均气温、空气湿度、光照强度的接口制作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返回温度、空气湿度、风扇强度、光照强度、灯光状态、数据上报时间等数据的接口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返回土壤湿度、水泵强度及数据上报时间等数据的接口制作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返回每一天平均土壤湿度的接口制作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返回某一天中按小时划分的每个小时的平均温度接口制作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15. 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实现风扇强度和水泵强度的自动控制，当温度和土壤湿度过高或过低时自行调节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589202" y="652663"/>
            <a:ext cx="306499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接口的限流设置，实现每个接口一秒只能访问2次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专家意见的发布和接收接口的制作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异常数据的接收和传给前端的接口制作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一天内光照时间的设置接口的制作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实现按日期查询农业信息的接口制作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实现用户操作的记录</a:t>
            </a:r>
            <a:endParaRPr lang="zh-CN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194691" y="237758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>
            <a:off x="5400192" y="567154"/>
            <a:ext cx="0" cy="4361685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H="1" flipV="1">
            <a:off x="5533835" y="567154"/>
            <a:ext cx="7483" cy="4561947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2833133" y="231253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12"/>
          <p:cNvSpPr/>
          <p:nvPr/>
        </p:nvSpPr>
        <p:spPr>
          <a:xfrm>
            <a:off x="408049" y="886903"/>
            <a:ext cx="8461717" cy="2982352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25279" y="329517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硬件：殷坤</a:t>
            </a: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669222" y="986552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31084" y="959621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5191" y="1619057"/>
            <a:ext cx="38954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>
              <a:lnSpc>
                <a:spcPct val="100000"/>
              </a:lnSpc>
              <a:buClrTx/>
              <a:buSzTx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  空气温度和湿度的检测</a:t>
            </a:r>
          </a:p>
          <a:p>
            <a:pPr marR="0" lvl="0">
              <a:lnSpc>
                <a:spcPct val="100000"/>
              </a:lnSpc>
              <a:buClrTx/>
              <a:buSzTx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  土壤湿度的检测</a:t>
            </a:r>
          </a:p>
          <a:p>
            <a:pPr marR="0" lvl="0">
              <a:lnSpc>
                <a:spcPct val="100000"/>
              </a:lnSpc>
              <a:buClrTx/>
              <a:buSzTx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  采集数据自动上传到MQTT端</a:t>
            </a:r>
          </a:p>
          <a:p>
            <a:pPr marR="0" lvl="0">
              <a:lnSpc>
                <a:spcPct val="100000"/>
              </a:lnSpc>
              <a:buClrTx/>
              <a:buSzTx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  MQTT端指令的接收，实现风扇的控制</a:t>
            </a:r>
          </a:p>
          <a:p>
            <a:pPr marR="0" lvl="0">
              <a:lnSpc>
                <a:spcPct val="100000"/>
              </a:lnSpc>
              <a:buClrTx/>
              <a:buSzTx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  温度阈值的设置，实现风扇根据温度和阈值自动调控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198128" y="1660608"/>
            <a:ext cx="37459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  光照强度的检测</a:t>
            </a:r>
          </a:p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  LED灯的自动和手动控制</a:t>
            </a:r>
          </a:p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  实现温湿度检测板、风扇、LED灯、光照强度检测板功能之间的整合联动</a:t>
            </a:r>
          </a:p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  帮助后端开发接口</a:t>
            </a:r>
          </a:p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  爬取三天内的天气数据</a:t>
            </a:r>
          </a:p>
          <a:p>
            <a:pPr indent="0"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  获取大棚内过去一天的各项数据</a:t>
            </a: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4847236" y="926966"/>
            <a:ext cx="0" cy="2982352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V="1">
            <a:off x="4980879" y="926966"/>
            <a:ext cx="0" cy="2982352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12"/>
          <p:cNvSpPr/>
          <p:nvPr/>
        </p:nvSpPr>
        <p:spPr>
          <a:xfrm>
            <a:off x="365759" y="967165"/>
            <a:ext cx="8461717" cy="2982352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79913" y="280280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硬件：来思迪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8738" y="1395369"/>
            <a:ext cx="34584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  实时监控空气温度，空气湿度，并且每隔20s把数据上报到MQTT端。</a:t>
            </a:r>
          </a:p>
          <a:p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  通过MQTT端可以控制风扇强度，改变后立即传一次数据上报到MQTT端。</a:t>
            </a:r>
          </a:p>
          <a:p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  通过在MQTT端输入温度阈值，大于阈值则自动开启风扇，并根据差值自动调节风扇强度；小于阈值则自动关闭风扇。</a:t>
            </a:r>
          </a:p>
          <a:p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  配合后端人员设计相应接口。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47735" y="1437386"/>
            <a:ext cx="363672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  添加一块开发板，实时监控土壤湿度，并且每隔20s把数据上报到MQTT端。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  通过MQTT端可以控制水泵强度，改变后立即传一次数据上报到MQTT端。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  通过在MQTT端输入土壤湿度阈值，小于阈值则自动开启水泵，并根据差值自动调节水泵强度；大于阈值则自动关闭水泵。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  配合后端人员设计相应接口。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  设计手机端页面。</a:t>
            </a: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  配合前端完成手机端页面美化。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lv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完成数据库文档的撰写</a:t>
            </a:r>
            <a:endParaRPr lang="zh-CN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438357" y="967165"/>
            <a:ext cx="0" cy="2982352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 flipV="1">
            <a:off x="4572000" y="967165"/>
            <a:ext cx="0" cy="2982352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674301" y="947119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418825" y="901768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54941" y="329517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前端：尹康</a:t>
            </a:r>
          </a:p>
        </p:txBody>
      </p:sp>
      <p:sp>
        <p:nvSpPr>
          <p:cNvPr id="4" name="矩形: 圆角 12"/>
          <p:cNvSpPr/>
          <p:nvPr/>
        </p:nvSpPr>
        <p:spPr>
          <a:xfrm>
            <a:off x="474784" y="954086"/>
            <a:ext cx="8194432" cy="2982352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72293" y="1413034"/>
            <a:ext cx="3608363" cy="2291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1.利用ECharts框架重新设计温度图表,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3.重新设计光照时长表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4.重新设计湿度图表,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5.将环境图表重新设计为历史数据页面,6.在侧边栏设计天气组件,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7.设计专家建议页面,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8.设计用户管理页面,,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9.页面排版重新设计,主题色调整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10.参与部分可视化大屏的制作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6492" y="1413057"/>
            <a:ext cx="3938954" cy="247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1.web端登录,注册页面布局设计</a:t>
            </a: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登录,注册功能</a:t>
            </a:r>
            <a:r>
              <a:rPr 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.环境图表页面布局设计,并实现数据自动更新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.可视化大屏页面布局设计</a:t>
            </a: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通过接口方法获取后端数据</a:t>
            </a: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编写过滤器方法得到图表所需数据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.web端新闻视界页面的布局设计</a:t>
            </a: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呈现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后台新闻数据,并标记已读新闻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.实现新闻分类检索功能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.web端环境</a:t>
            </a:r>
            <a:r>
              <a:rPr 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信息页面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的设计与制作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.web端</a:t>
            </a:r>
            <a:r>
              <a:rPr lang="zh-CN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温度图表</a:t>
            </a:r>
            <a:r>
              <a:rPr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的设计与制作</a:t>
            </a:r>
            <a:endParaRPr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 marR="0">
              <a:spcBef>
                <a:spcPts val="300"/>
              </a:spcBef>
              <a:spcAft>
                <a:spcPts val="300"/>
              </a:spcAft>
            </a:pP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4438357" y="967165"/>
            <a:ext cx="0" cy="2982352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4572000" y="954086"/>
            <a:ext cx="0" cy="2982352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592525" y="996445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337049" y="951094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53305" y="349545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前端：叶嘉齐</a:t>
            </a:r>
          </a:p>
        </p:txBody>
      </p:sp>
      <p:sp>
        <p:nvSpPr>
          <p:cNvPr id="5" name="矩形: 圆角 12"/>
          <p:cNvSpPr/>
          <p:nvPr/>
        </p:nvSpPr>
        <p:spPr>
          <a:xfrm>
            <a:off x="474784" y="954086"/>
            <a:ext cx="8194432" cy="3595612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438357" y="967165"/>
            <a:ext cx="0" cy="3582533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2"/>
            <a:endCxn id="5" idx="0"/>
          </p:cNvCxnSpPr>
          <p:nvPr>
            <p:custDataLst>
              <p:tags r:id="rId3"/>
            </p:custDataLst>
          </p:nvPr>
        </p:nvCxnSpPr>
        <p:spPr>
          <a:xfrm flipV="1">
            <a:off x="4572000" y="954086"/>
            <a:ext cx="0" cy="3595612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540487" y="1026247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85011" y="980896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42539" y="1626116"/>
            <a:ext cx="395613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实现手机端页面的重新排版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重新制作登录页面设计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重新制作主页信息页面排版和效果呈现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重新放置三个控制硬件输出格式和排版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制作“我的”信息页面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完成“我的”信息页面中修改用户名、密码以及接收每日专家建议数据这三种功能的实现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fontAlgn="base">
              <a:spcBef>
                <a:spcPts val="300"/>
              </a:spcBef>
              <a:spcAft>
                <a:spcPts val="300"/>
              </a:spcAft>
              <a:buClr>
                <a:srgbClr val="333333"/>
              </a:buClr>
              <a:buSzPts val="1400"/>
              <a:buFont typeface="微软雅黑" panose="020B0503020204020204" pitchFamily="34" charset="-122"/>
              <a:buAutoNum type="arabicPeriod"/>
            </a:pPr>
            <a:r>
              <a:rPr lang="zh-CN" altLang="zh-CN" sz="1400" kern="120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重新选取页面三色系搭配。</a:t>
            </a:r>
            <a:endParaRPr lang="zh-CN" altLang="zh-CN" sz="1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13360" lvl="0" indent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endParaRPr lang="zh-CN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70075" y="1626116"/>
            <a:ext cx="312134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1.制作手机端登录功能实现</a:t>
            </a:r>
          </a:p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  制作手机端主页三个信息界面跳转功能实现 </a:t>
            </a:r>
          </a:p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  制作光照信息和调整光照阈值和灯光开关自动实现</a:t>
            </a:r>
          </a:p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  制作土壤信息展现和水泵调整功能</a:t>
            </a:r>
          </a:p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  制作空气信息调整展现功能</a:t>
            </a:r>
          </a:p>
          <a:p>
            <a:pPr marL="213360" marR="0"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  进行初步的排版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6440" y="412213"/>
            <a:ext cx="2696674" cy="83841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314B00"/>
                </a:solidFill>
                <a:latin typeface="Times New Roman" panose="02020603050405020304" pitchFamily="18" charset="0"/>
                <a:ea typeface="Abhaya Libre" pitchFamily="34" charset="-122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314B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r>
              <a:rPr lang="en-US" sz="3000" b="1" dirty="0">
                <a:solidFill>
                  <a:srgbClr val="314B00"/>
                </a:solidFill>
                <a:latin typeface="Times New Roman" panose="02020603050405020304" pitchFamily="18" charset="0"/>
                <a:ea typeface="Abhaya Libre" pitchFamily="34" charset="-122"/>
                <a:cs typeface="Times New Roman" panose="02020603050405020304" pitchFamily="18" charset="0"/>
              </a:rPr>
              <a:t>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3238500" y="1119261"/>
            <a:ext cx="5343525" cy="3095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项目背景介绍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现场演示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功能清单抽查核对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4. 项目迭代中，团队工作量分析</a:t>
            </a:r>
            <a:endParaRPr lang="en-US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团队成员、角色个人工作量分析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91526" y="273246"/>
            <a:ext cx="239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前端：张杰</a:t>
            </a:r>
          </a:p>
        </p:txBody>
      </p:sp>
      <p:sp>
        <p:nvSpPr>
          <p:cNvPr id="3" name="矩形: 圆角 12"/>
          <p:cNvSpPr/>
          <p:nvPr/>
        </p:nvSpPr>
        <p:spPr>
          <a:xfrm>
            <a:off x="474784" y="954086"/>
            <a:ext cx="8194432" cy="2982352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438357" y="967165"/>
            <a:ext cx="0" cy="2982352"/>
          </a:xfrm>
          <a:prstGeom prst="line">
            <a:avLst/>
          </a:prstGeom>
          <a:ln w="28575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3" idx="2"/>
            <a:endCxn id="3" idx="0"/>
          </p:cNvCxnSpPr>
          <p:nvPr>
            <p:custDataLst>
              <p:tags r:id="rId3"/>
            </p:custDataLst>
          </p:nvPr>
        </p:nvCxnSpPr>
        <p:spPr>
          <a:xfrm flipV="1">
            <a:off x="4572000" y="954086"/>
            <a:ext cx="0" cy="2982352"/>
          </a:xfrm>
          <a:prstGeom prst="line">
            <a:avLst/>
          </a:prstGeom>
          <a:ln w="25400">
            <a:gradFill>
              <a:gsLst>
                <a:gs pos="0">
                  <a:srgbClr val="39591A"/>
                </a:gs>
                <a:gs pos="100000">
                  <a:srgbClr val="617E33">
                    <a:alpha val="0"/>
                  </a:srgbClr>
                </a:gs>
              </a:gsLst>
              <a:lin ang="16200000" scaled="1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5540487" y="1026247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第二次迭代</a:t>
            </a: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1285011" y="980896"/>
            <a:ext cx="219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第一次迭代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B32B5F-746D-47A2-430B-30C7B7F8B2B0}"/>
              </a:ext>
            </a:extLst>
          </p:cNvPr>
          <p:cNvSpPr txBox="1"/>
          <p:nvPr/>
        </p:nvSpPr>
        <p:spPr>
          <a:xfrm>
            <a:off x="4758198" y="1745125"/>
            <a:ext cx="3643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1.基于用户使用习惯修改可视化大屏的布局，增加大屏的可操作性和舒适性。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2.在可视化大屏增加天气，历史数据等组件，完善大屏的功能。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5F15EF-BD22-F70D-9CD8-43C30110F7FF}"/>
              </a:ext>
            </a:extLst>
          </p:cNvPr>
          <p:cNvSpPr txBox="1"/>
          <p:nvPr/>
        </p:nvSpPr>
        <p:spPr>
          <a:xfrm>
            <a:off x="431672" y="1721456"/>
            <a:ext cx="368684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1.设计可视化大屏的排版和布局。根据需求和功能，展示传感器数据，图表等。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3360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2.实现可视化大屏数据连接和动态更新。使用数据库和API将数据源连接到大屏，设置频率，实现数据的动态更新。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 团队成员、角色个人工作量分析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8638" y="1085850"/>
            <a:ext cx="5218014" cy="18288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5.1. 每个团队成员的工作量分析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5.2. 各角色在项目中的工作贡献分析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5.3. 个人任务完成情况与工作效率分析</a:t>
            </a:r>
            <a:endParaRPr lang="en-US" sz="1535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5.4. 各成员的问题解决能力与团队合作状况展示</a:t>
            </a:r>
            <a:endParaRPr lang="en-US" sz="1535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3413" y="63670"/>
            <a:ext cx="173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组长：韩硕</a:t>
            </a:r>
          </a:p>
        </p:txBody>
      </p:sp>
      <p:sp>
        <p:nvSpPr>
          <p:cNvPr id="4" name="矩形: 圆角 12"/>
          <p:cNvSpPr/>
          <p:nvPr/>
        </p:nvSpPr>
        <p:spPr>
          <a:xfrm>
            <a:off x="204932" y="514027"/>
            <a:ext cx="8836058" cy="4486625"/>
          </a:xfrm>
          <a:prstGeom prst="roundRect">
            <a:avLst>
              <a:gd name="adj" fmla="val 7795"/>
            </a:avLst>
          </a:prstGeom>
          <a:solidFill>
            <a:schemeClr val="bg1"/>
          </a:solidFill>
          <a:ln>
            <a:noFill/>
          </a:ln>
          <a:effectLst>
            <a:outerShdw blurRad="215900" sx="102000" sy="102000" algn="ctr" rotWithShape="0">
              <a:srgbClr val="0D98F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407" y="529411"/>
            <a:ext cx="921094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负责团队的组织和协调，确保团队成员之间的有效沟通。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监督整个开发过程，确保项目按照计划进行，定期进行项目进度检查和评估。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对团队成员进行绩效评估。</a:t>
            </a:r>
          </a:p>
          <a:p>
            <a:pPr algn="l"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会议组织与参与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组织并主持每日站会，讨论项目进展、问题和解决方案，并对会议进行记录，以便团队成员回顾和查阅。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参与每天晚上的组长会议，与其他组长共享项目进展，报告我方团队的情况，并听取他们的反馈和建议。</a:t>
            </a:r>
          </a:p>
          <a:p>
            <a:pPr algn="l"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项目设计与开发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负责需求分析，理解用户需求并将其转化为具体的开发任务。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负责数据库设计，确定数据存储的结构和格式，以支持项目的功能需求。</a:t>
            </a:r>
            <a:endParaRPr lang="en-US" altLang="zh-CN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撰写需求清单和需求文档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负责预测模型算法设计，确定预测模型的架构和训练策略，完成训练、调整参数、预测结果保存的相应步骤，并撰写相关文档。</a:t>
            </a:r>
            <a:endParaRPr lang="en-US" altLang="zh-CN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dirty="0">
                <a:solidFill>
                  <a:srgbClr val="3741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时间序列预测模型部分，已有多篇作为第一作者的身份发表的高水平文章作为项目支撑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项目展示与汇报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en-US" altLang="zh-CN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制作，将项目的内容和成果以清晰、直观的方式呈现出来。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负责答辩汇报，向项目评审团队报告项目的进展和成果。</a:t>
            </a:r>
          </a:p>
          <a:p>
            <a:pPr algn="l"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数据处理与模型训练</a:t>
            </a:r>
            <a:endParaRPr lang="zh-CN" altLang="en-US" sz="1400" b="0" i="0" dirty="0">
              <a:solidFill>
                <a:srgbClr val="37415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负责环境参数数据集的构建，收集、整理和预处理数据，以供预测模型使用。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sz="1400" b="0" i="0" dirty="0">
                <a:solidFill>
                  <a:srgbClr val="37415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负责时间序列预测模型的构建和训练，使用环境参数数据集训练模型，以实现对农田环境参数的预测。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552" y="14868"/>
            <a:ext cx="1384580" cy="145776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550" y="3645811"/>
            <a:ext cx="1466214" cy="9364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0"/>
          <p:cNvSpPr/>
          <p:nvPr/>
        </p:nvSpPr>
        <p:spPr>
          <a:xfrm>
            <a:off x="427684" y="323422"/>
            <a:ext cx="8032724" cy="4488180"/>
          </a:xfrm>
          <a:custGeom>
            <a:avLst/>
            <a:gdLst>
              <a:gd name="connsiteX0" fmla="*/ 0 w 8032724"/>
              <a:gd name="connsiteY0" fmla="*/ 748045 h 4488180"/>
              <a:gd name="connsiteX1" fmla="*/ 748045 w 8032724"/>
              <a:gd name="connsiteY1" fmla="*/ 0 h 4488180"/>
              <a:gd name="connsiteX2" fmla="*/ 1473017 w 8032724"/>
              <a:gd name="connsiteY2" fmla="*/ 0 h 4488180"/>
              <a:gd name="connsiteX3" fmla="*/ 1936524 w 8032724"/>
              <a:gd name="connsiteY3" fmla="*/ 0 h 4488180"/>
              <a:gd name="connsiteX4" fmla="*/ 2334664 w 8032724"/>
              <a:gd name="connsiteY4" fmla="*/ 0 h 4488180"/>
              <a:gd name="connsiteX5" fmla="*/ 3059636 w 8032724"/>
              <a:gd name="connsiteY5" fmla="*/ 0 h 4488180"/>
              <a:gd name="connsiteX6" fmla="*/ 3784609 w 8032724"/>
              <a:gd name="connsiteY6" fmla="*/ 0 h 4488180"/>
              <a:gd name="connsiteX7" fmla="*/ 4248115 w 8032724"/>
              <a:gd name="connsiteY7" fmla="*/ 0 h 4488180"/>
              <a:gd name="connsiteX8" fmla="*/ 4973088 w 8032724"/>
              <a:gd name="connsiteY8" fmla="*/ 0 h 4488180"/>
              <a:gd name="connsiteX9" fmla="*/ 5501961 w 8032724"/>
              <a:gd name="connsiteY9" fmla="*/ 0 h 4488180"/>
              <a:gd name="connsiteX10" fmla="*/ 6030834 w 8032724"/>
              <a:gd name="connsiteY10" fmla="*/ 0 h 4488180"/>
              <a:gd name="connsiteX11" fmla="*/ 6690440 w 8032724"/>
              <a:gd name="connsiteY11" fmla="*/ 0 h 4488180"/>
              <a:gd name="connsiteX12" fmla="*/ 7284679 w 8032724"/>
              <a:gd name="connsiteY12" fmla="*/ 0 h 4488180"/>
              <a:gd name="connsiteX13" fmla="*/ 8032724 w 8032724"/>
              <a:gd name="connsiteY13" fmla="*/ 748045 h 4488180"/>
              <a:gd name="connsiteX14" fmla="*/ 8032724 w 8032724"/>
              <a:gd name="connsiteY14" fmla="*/ 1256700 h 4488180"/>
              <a:gd name="connsiteX15" fmla="*/ 8032724 w 8032724"/>
              <a:gd name="connsiteY15" fmla="*/ 1885039 h 4488180"/>
              <a:gd name="connsiteX16" fmla="*/ 8032724 w 8032724"/>
              <a:gd name="connsiteY16" fmla="*/ 2423615 h 4488180"/>
              <a:gd name="connsiteX17" fmla="*/ 8032724 w 8032724"/>
              <a:gd name="connsiteY17" fmla="*/ 3022033 h 4488180"/>
              <a:gd name="connsiteX18" fmla="*/ 8032724 w 8032724"/>
              <a:gd name="connsiteY18" fmla="*/ 3740135 h 4488180"/>
              <a:gd name="connsiteX19" fmla="*/ 7284679 w 8032724"/>
              <a:gd name="connsiteY19" fmla="*/ 4488180 h 4488180"/>
              <a:gd name="connsiteX20" fmla="*/ 6559707 w 8032724"/>
              <a:gd name="connsiteY20" fmla="*/ 4488180 h 4488180"/>
              <a:gd name="connsiteX21" fmla="*/ 6096200 w 8032724"/>
              <a:gd name="connsiteY21" fmla="*/ 4488180 h 4488180"/>
              <a:gd name="connsiteX22" fmla="*/ 5501961 w 8032724"/>
              <a:gd name="connsiteY22" fmla="*/ 4488180 h 4488180"/>
              <a:gd name="connsiteX23" fmla="*/ 4973088 w 8032724"/>
              <a:gd name="connsiteY23" fmla="*/ 4488180 h 4488180"/>
              <a:gd name="connsiteX24" fmla="*/ 4248115 w 8032724"/>
              <a:gd name="connsiteY24" fmla="*/ 4488180 h 4488180"/>
              <a:gd name="connsiteX25" fmla="*/ 3588510 w 8032724"/>
              <a:gd name="connsiteY25" fmla="*/ 4488180 h 4488180"/>
              <a:gd name="connsiteX26" fmla="*/ 2994270 w 8032724"/>
              <a:gd name="connsiteY26" fmla="*/ 4488180 h 4488180"/>
              <a:gd name="connsiteX27" fmla="*/ 2530763 w 8032724"/>
              <a:gd name="connsiteY27" fmla="*/ 4488180 h 4488180"/>
              <a:gd name="connsiteX28" fmla="*/ 1805791 w 8032724"/>
              <a:gd name="connsiteY28" fmla="*/ 4488180 h 4488180"/>
              <a:gd name="connsiteX29" fmla="*/ 1342284 w 8032724"/>
              <a:gd name="connsiteY29" fmla="*/ 4488180 h 4488180"/>
              <a:gd name="connsiteX30" fmla="*/ 748045 w 8032724"/>
              <a:gd name="connsiteY30" fmla="*/ 4488180 h 4488180"/>
              <a:gd name="connsiteX31" fmla="*/ 0 w 8032724"/>
              <a:gd name="connsiteY31" fmla="*/ 3740135 h 4488180"/>
              <a:gd name="connsiteX32" fmla="*/ 0 w 8032724"/>
              <a:gd name="connsiteY32" fmla="*/ 3111796 h 4488180"/>
              <a:gd name="connsiteX33" fmla="*/ 0 w 8032724"/>
              <a:gd name="connsiteY33" fmla="*/ 2483457 h 4488180"/>
              <a:gd name="connsiteX34" fmla="*/ 0 w 8032724"/>
              <a:gd name="connsiteY34" fmla="*/ 1914960 h 4488180"/>
              <a:gd name="connsiteX35" fmla="*/ 0 w 8032724"/>
              <a:gd name="connsiteY35" fmla="*/ 748045 h 448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032724" h="4488180" fill="none" extrusionOk="0">
                <a:moveTo>
                  <a:pt x="0" y="748045"/>
                </a:moveTo>
                <a:cubicBezTo>
                  <a:pt x="-38335" y="355651"/>
                  <a:pt x="409738" y="-44721"/>
                  <a:pt x="748045" y="0"/>
                </a:cubicBezTo>
                <a:cubicBezTo>
                  <a:pt x="1104649" y="-61841"/>
                  <a:pt x="1199251" y="11800"/>
                  <a:pt x="1473017" y="0"/>
                </a:cubicBezTo>
                <a:cubicBezTo>
                  <a:pt x="1746783" y="-11800"/>
                  <a:pt x="1710414" y="41919"/>
                  <a:pt x="1936524" y="0"/>
                </a:cubicBezTo>
                <a:cubicBezTo>
                  <a:pt x="2162634" y="-41919"/>
                  <a:pt x="2239198" y="13415"/>
                  <a:pt x="2334664" y="0"/>
                </a:cubicBezTo>
                <a:cubicBezTo>
                  <a:pt x="2430130" y="-13415"/>
                  <a:pt x="2863145" y="71012"/>
                  <a:pt x="3059636" y="0"/>
                </a:cubicBezTo>
                <a:cubicBezTo>
                  <a:pt x="3256127" y="-71012"/>
                  <a:pt x="3509288" y="34269"/>
                  <a:pt x="3784609" y="0"/>
                </a:cubicBezTo>
                <a:cubicBezTo>
                  <a:pt x="4059930" y="-34269"/>
                  <a:pt x="4089825" y="16539"/>
                  <a:pt x="4248115" y="0"/>
                </a:cubicBezTo>
                <a:cubicBezTo>
                  <a:pt x="4406405" y="-16539"/>
                  <a:pt x="4727093" y="62346"/>
                  <a:pt x="4973088" y="0"/>
                </a:cubicBezTo>
                <a:cubicBezTo>
                  <a:pt x="5219083" y="-62346"/>
                  <a:pt x="5350088" y="19725"/>
                  <a:pt x="5501961" y="0"/>
                </a:cubicBezTo>
                <a:cubicBezTo>
                  <a:pt x="5653834" y="-19725"/>
                  <a:pt x="5812664" y="26657"/>
                  <a:pt x="6030834" y="0"/>
                </a:cubicBezTo>
                <a:cubicBezTo>
                  <a:pt x="6249004" y="-26657"/>
                  <a:pt x="6419661" y="29922"/>
                  <a:pt x="6690440" y="0"/>
                </a:cubicBezTo>
                <a:cubicBezTo>
                  <a:pt x="6961219" y="-29922"/>
                  <a:pt x="7085621" y="66434"/>
                  <a:pt x="7284679" y="0"/>
                </a:cubicBezTo>
                <a:cubicBezTo>
                  <a:pt x="7682608" y="-115234"/>
                  <a:pt x="8026053" y="325671"/>
                  <a:pt x="8032724" y="748045"/>
                </a:cubicBezTo>
                <a:cubicBezTo>
                  <a:pt x="8071058" y="906914"/>
                  <a:pt x="7984785" y="1046150"/>
                  <a:pt x="8032724" y="1256700"/>
                </a:cubicBezTo>
                <a:cubicBezTo>
                  <a:pt x="8080663" y="1467251"/>
                  <a:pt x="8012553" y="1631025"/>
                  <a:pt x="8032724" y="1885039"/>
                </a:cubicBezTo>
                <a:cubicBezTo>
                  <a:pt x="8052895" y="2139053"/>
                  <a:pt x="8017680" y="2293773"/>
                  <a:pt x="8032724" y="2423615"/>
                </a:cubicBezTo>
                <a:cubicBezTo>
                  <a:pt x="8047768" y="2553457"/>
                  <a:pt x="8001426" y="2816139"/>
                  <a:pt x="8032724" y="3022033"/>
                </a:cubicBezTo>
                <a:cubicBezTo>
                  <a:pt x="8064022" y="3227927"/>
                  <a:pt x="7993455" y="3479043"/>
                  <a:pt x="8032724" y="3740135"/>
                </a:cubicBezTo>
                <a:cubicBezTo>
                  <a:pt x="8041580" y="4179014"/>
                  <a:pt x="7705194" y="4480636"/>
                  <a:pt x="7284679" y="4488180"/>
                </a:cubicBezTo>
                <a:cubicBezTo>
                  <a:pt x="7006484" y="4568931"/>
                  <a:pt x="6740375" y="4480219"/>
                  <a:pt x="6559707" y="4488180"/>
                </a:cubicBezTo>
                <a:cubicBezTo>
                  <a:pt x="6379039" y="4496141"/>
                  <a:pt x="6225528" y="4433010"/>
                  <a:pt x="6096200" y="4488180"/>
                </a:cubicBezTo>
                <a:cubicBezTo>
                  <a:pt x="5966872" y="4543350"/>
                  <a:pt x="5791343" y="4430968"/>
                  <a:pt x="5501961" y="4488180"/>
                </a:cubicBezTo>
                <a:cubicBezTo>
                  <a:pt x="5212579" y="4545392"/>
                  <a:pt x="5130816" y="4433852"/>
                  <a:pt x="4973088" y="4488180"/>
                </a:cubicBezTo>
                <a:cubicBezTo>
                  <a:pt x="4815360" y="4542508"/>
                  <a:pt x="4599693" y="4469025"/>
                  <a:pt x="4248115" y="4488180"/>
                </a:cubicBezTo>
                <a:cubicBezTo>
                  <a:pt x="3896537" y="4507335"/>
                  <a:pt x="3736718" y="4450627"/>
                  <a:pt x="3588510" y="4488180"/>
                </a:cubicBezTo>
                <a:cubicBezTo>
                  <a:pt x="3440302" y="4525733"/>
                  <a:pt x="3212463" y="4480936"/>
                  <a:pt x="2994270" y="4488180"/>
                </a:cubicBezTo>
                <a:cubicBezTo>
                  <a:pt x="2776077" y="4495424"/>
                  <a:pt x="2732258" y="4486485"/>
                  <a:pt x="2530763" y="4488180"/>
                </a:cubicBezTo>
                <a:cubicBezTo>
                  <a:pt x="2329268" y="4489875"/>
                  <a:pt x="2053232" y="4408331"/>
                  <a:pt x="1805791" y="4488180"/>
                </a:cubicBezTo>
                <a:cubicBezTo>
                  <a:pt x="1558350" y="4568029"/>
                  <a:pt x="1495802" y="4472959"/>
                  <a:pt x="1342284" y="4488180"/>
                </a:cubicBezTo>
                <a:cubicBezTo>
                  <a:pt x="1188766" y="4503401"/>
                  <a:pt x="986181" y="4452184"/>
                  <a:pt x="748045" y="4488180"/>
                </a:cubicBezTo>
                <a:cubicBezTo>
                  <a:pt x="431213" y="4554211"/>
                  <a:pt x="-98215" y="4098058"/>
                  <a:pt x="0" y="3740135"/>
                </a:cubicBezTo>
                <a:cubicBezTo>
                  <a:pt x="-28473" y="3429032"/>
                  <a:pt x="58808" y="3253641"/>
                  <a:pt x="0" y="3111796"/>
                </a:cubicBezTo>
                <a:cubicBezTo>
                  <a:pt x="-58808" y="2969951"/>
                  <a:pt x="36558" y="2787079"/>
                  <a:pt x="0" y="2483457"/>
                </a:cubicBezTo>
                <a:cubicBezTo>
                  <a:pt x="-36558" y="2179835"/>
                  <a:pt x="16437" y="2113980"/>
                  <a:pt x="0" y="1914960"/>
                </a:cubicBezTo>
                <a:cubicBezTo>
                  <a:pt x="-16437" y="1715940"/>
                  <a:pt x="31743" y="1197662"/>
                  <a:pt x="0" y="748045"/>
                </a:cubicBezTo>
                <a:close/>
              </a:path>
              <a:path w="8032724" h="4488180" stroke="0" extrusionOk="0">
                <a:moveTo>
                  <a:pt x="0" y="748045"/>
                </a:moveTo>
                <a:cubicBezTo>
                  <a:pt x="-27590" y="354713"/>
                  <a:pt x="395016" y="-11938"/>
                  <a:pt x="748045" y="0"/>
                </a:cubicBezTo>
                <a:cubicBezTo>
                  <a:pt x="903518" y="-14886"/>
                  <a:pt x="1053171" y="19711"/>
                  <a:pt x="1146185" y="0"/>
                </a:cubicBezTo>
                <a:cubicBezTo>
                  <a:pt x="1239199" y="-19711"/>
                  <a:pt x="1518782" y="38202"/>
                  <a:pt x="1675059" y="0"/>
                </a:cubicBezTo>
                <a:cubicBezTo>
                  <a:pt x="1831336" y="-38202"/>
                  <a:pt x="2114354" y="29341"/>
                  <a:pt x="2400031" y="0"/>
                </a:cubicBezTo>
                <a:cubicBezTo>
                  <a:pt x="2685708" y="-29341"/>
                  <a:pt x="2667973" y="17643"/>
                  <a:pt x="2863537" y="0"/>
                </a:cubicBezTo>
                <a:cubicBezTo>
                  <a:pt x="3059101" y="-17643"/>
                  <a:pt x="3386197" y="9931"/>
                  <a:pt x="3523143" y="0"/>
                </a:cubicBezTo>
                <a:cubicBezTo>
                  <a:pt x="3660089" y="-9931"/>
                  <a:pt x="3888476" y="36280"/>
                  <a:pt x="4248115" y="0"/>
                </a:cubicBezTo>
                <a:cubicBezTo>
                  <a:pt x="4607754" y="-36280"/>
                  <a:pt x="4449307" y="30402"/>
                  <a:pt x="4646256" y="0"/>
                </a:cubicBezTo>
                <a:cubicBezTo>
                  <a:pt x="4843205" y="-30402"/>
                  <a:pt x="5022457" y="47353"/>
                  <a:pt x="5305862" y="0"/>
                </a:cubicBezTo>
                <a:cubicBezTo>
                  <a:pt x="5589267" y="-47353"/>
                  <a:pt x="5827770" y="33899"/>
                  <a:pt x="5965467" y="0"/>
                </a:cubicBezTo>
                <a:cubicBezTo>
                  <a:pt x="6103164" y="-33899"/>
                  <a:pt x="6278865" y="35293"/>
                  <a:pt x="6494341" y="0"/>
                </a:cubicBezTo>
                <a:cubicBezTo>
                  <a:pt x="6709817" y="-35293"/>
                  <a:pt x="7120190" y="88161"/>
                  <a:pt x="7284679" y="0"/>
                </a:cubicBezTo>
                <a:cubicBezTo>
                  <a:pt x="7733057" y="-22355"/>
                  <a:pt x="8048278" y="352407"/>
                  <a:pt x="8032724" y="748045"/>
                </a:cubicBezTo>
                <a:cubicBezTo>
                  <a:pt x="8068334" y="970083"/>
                  <a:pt x="7997449" y="1103729"/>
                  <a:pt x="8032724" y="1286621"/>
                </a:cubicBezTo>
                <a:cubicBezTo>
                  <a:pt x="8067999" y="1469513"/>
                  <a:pt x="8031558" y="1783219"/>
                  <a:pt x="8032724" y="1914960"/>
                </a:cubicBezTo>
                <a:cubicBezTo>
                  <a:pt x="8033890" y="2046701"/>
                  <a:pt x="8013417" y="2409898"/>
                  <a:pt x="8032724" y="2573220"/>
                </a:cubicBezTo>
                <a:cubicBezTo>
                  <a:pt x="8052031" y="2736542"/>
                  <a:pt x="7996338" y="2912695"/>
                  <a:pt x="8032724" y="3141717"/>
                </a:cubicBezTo>
                <a:cubicBezTo>
                  <a:pt x="8069110" y="3370739"/>
                  <a:pt x="7967157" y="3499719"/>
                  <a:pt x="8032724" y="3740135"/>
                </a:cubicBezTo>
                <a:cubicBezTo>
                  <a:pt x="8051396" y="4169049"/>
                  <a:pt x="7656366" y="4574957"/>
                  <a:pt x="7284679" y="4488180"/>
                </a:cubicBezTo>
                <a:cubicBezTo>
                  <a:pt x="7161393" y="4499590"/>
                  <a:pt x="6882386" y="4455956"/>
                  <a:pt x="6755806" y="4488180"/>
                </a:cubicBezTo>
                <a:cubicBezTo>
                  <a:pt x="6629226" y="4520404"/>
                  <a:pt x="6463328" y="4452558"/>
                  <a:pt x="6292299" y="4488180"/>
                </a:cubicBezTo>
                <a:cubicBezTo>
                  <a:pt x="6121270" y="4523802"/>
                  <a:pt x="5836171" y="4469169"/>
                  <a:pt x="5567327" y="4488180"/>
                </a:cubicBezTo>
                <a:cubicBezTo>
                  <a:pt x="5298483" y="4507191"/>
                  <a:pt x="5255983" y="4450078"/>
                  <a:pt x="4973088" y="4488180"/>
                </a:cubicBezTo>
                <a:cubicBezTo>
                  <a:pt x="4690193" y="4526282"/>
                  <a:pt x="4634098" y="4463224"/>
                  <a:pt x="4509581" y="4488180"/>
                </a:cubicBezTo>
                <a:cubicBezTo>
                  <a:pt x="4385064" y="4513136"/>
                  <a:pt x="4235240" y="4458389"/>
                  <a:pt x="3980708" y="4488180"/>
                </a:cubicBezTo>
                <a:cubicBezTo>
                  <a:pt x="3726176" y="4517971"/>
                  <a:pt x="3661878" y="4485712"/>
                  <a:pt x="3517201" y="4488180"/>
                </a:cubicBezTo>
                <a:cubicBezTo>
                  <a:pt x="3372524" y="4490648"/>
                  <a:pt x="3048337" y="4430744"/>
                  <a:pt x="2857595" y="4488180"/>
                </a:cubicBezTo>
                <a:cubicBezTo>
                  <a:pt x="2666853" y="4545616"/>
                  <a:pt x="2378296" y="4443337"/>
                  <a:pt x="2197989" y="4488180"/>
                </a:cubicBezTo>
                <a:cubicBezTo>
                  <a:pt x="2017682" y="4533023"/>
                  <a:pt x="1781823" y="4471657"/>
                  <a:pt x="1669116" y="4488180"/>
                </a:cubicBezTo>
                <a:cubicBezTo>
                  <a:pt x="1556409" y="4504703"/>
                  <a:pt x="1101728" y="4418239"/>
                  <a:pt x="748045" y="4488180"/>
                </a:cubicBezTo>
                <a:cubicBezTo>
                  <a:pt x="238529" y="4550547"/>
                  <a:pt x="-73961" y="4212370"/>
                  <a:pt x="0" y="3740135"/>
                </a:cubicBezTo>
                <a:cubicBezTo>
                  <a:pt x="-30402" y="3528515"/>
                  <a:pt x="15412" y="3426106"/>
                  <a:pt x="0" y="3201559"/>
                </a:cubicBezTo>
                <a:cubicBezTo>
                  <a:pt x="-15412" y="2977012"/>
                  <a:pt x="29143" y="2740744"/>
                  <a:pt x="0" y="2603141"/>
                </a:cubicBezTo>
                <a:cubicBezTo>
                  <a:pt x="-29143" y="2465538"/>
                  <a:pt x="38780" y="2173088"/>
                  <a:pt x="0" y="2064565"/>
                </a:cubicBezTo>
                <a:cubicBezTo>
                  <a:pt x="-38780" y="1956042"/>
                  <a:pt x="54349" y="1657944"/>
                  <a:pt x="0" y="1466147"/>
                </a:cubicBezTo>
                <a:cubicBezTo>
                  <a:pt x="-54349" y="1274350"/>
                  <a:pt x="79022" y="1024128"/>
                  <a:pt x="0" y="748045"/>
                </a:cubicBezTo>
                <a:close/>
              </a:path>
            </a:pathLst>
          </a:custGeom>
          <a:solidFill>
            <a:srgbClr val="E4E6EA">
              <a:alpha val="50196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35"/>
          <p:cNvSpPr>
            <a:spLocks noChangeArrowheads="1"/>
          </p:cNvSpPr>
          <p:nvPr/>
        </p:nvSpPr>
        <p:spPr bwMode="auto">
          <a:xfrm>
            <a:off x="602333" y="1183014"/>
            <a:ext cx="7363646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们的愿景是创建一个智能农业系统，通过技术创新和数据驱动，为农田提供全方位的守护和管理。我们致力于成为农业领域的领先者，通过引入先进的技术和解决方案，提升农业生产的效率、可持续性和可靠性。</a:t>
            </a:r>
          </a:p>
          <a:p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在农田守望者的愿景中，我们追求以下目标：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提供全面的农场数据监控和管理</a:t>
            </a:r>
            <a:endParaRPr lang="en-US" altLang="zh-CN" sz="2000" dirty="0">
              <a:solidFill>
                <a:srgbClr val="37415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实现智能化的农业决策和控制</a:t>
            </a: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促进可持续农业发展</a:t>
            </a:r>
            <a:endParaRPr lang="en-US" altLang="zh-CN" sz="2000" dirty="0">
              <a:solidFill>
                <a:srgbClr val="37415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建立协作共赢的合作关系</a:t>
            </a:r>
            <a:endParaRPr lang="en-US" altLang="zh-CN" sz="2000" dirty="0">
              <a:solidFill>
                <a:srgbClr val="37415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solidFill>
                  <a:srgbClr val="37415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我们将不断努力创新，追求卓越，与全球农业社区一起，建立一个更加智能、高效和可持续的农业未来。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625030" y="491608"/>
            <a:ext cx="2157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团队愿景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187113" y="1549063"/>
            <a:ext cx="1799220" cy="2939224"/>
            <a:chOff x="7046838" y="1930719"/>
            <a:chExt cx="5109325" cy="4693707"/>
          </a:xfrm>
        </p:grpSpPr>
        <p:grpSp>
          <p:nvGrpSpPr>
            <p:cNvPr id="8" name="组合 7"/>
            <p:cNvGrpSpPr/>
            <p:nvPr/>
          </p:nvGrpSpPr>
          <p:grpSpPr>
            <a:xfrm>
              <a:off x="8333782" y="3016694"/>
              <a:ext cx="2486589" cy="3607732"/>
              <a:chOff x="6828761" y="2379907"/>
              <a:chExt cx="1486595" cy="2156865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18800927">
                <a:off x="7284713" y="3506128"/>
                <a:ext cx="574692" cy="1486595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2799073" flipH="1">
                <a:off x="7340958" y="2997542"/>
                <a:ext cx="456413" cy="118063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18800927">
                <a:off x="7354890" y="2480178"/>
                <a:ext cx="428546" cy="1108548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 rot="2799073" flipH="1">
                <a:off x="7384952" y="2098941"/>
                <a:ext cx="354137" cy="916069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540710" y="3015819"/>
              <a:ext cx="2615453" cy="148659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538209" flipH="1">
              <a:off x="7202757" y="1930719"/>
              <a:ext cx="2615453" cy="148659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 flipV="1">
              <a:off x="8134349" y="4257227"/>
              <a:ext cx="1455414" cy="8272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121383" flipH="1" flipV="1">
              <a:off x="8084468" y="2951997"/>
              <a:ext cx="1508833" cy="85760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935071" flipH="1" flipV="1">
              <a:off x="7046838" y="3545338"/>
              <a:ext cx="1992290" cy="113239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9800000">
              <a:off x="9353935" y="2495579"/>
              <a:ext cx="1972963" cy="112141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160204" flipV="1">
              <a:off x="9560168" y="3867656"/>
              <a:ext cx="1365559" cy="77616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20160204" flipV="1">
              <a:off x="10071122" y="3734972"/>
              <a:ext cx="1981072" cy="11260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626" y="1042214"/>
            <a:ext cx="322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6">
                    <a:lumMod val="50000"/>
                  </a:schemeClr>
                </a:solidFill>
                <a:latin typeface="华光中雅_CNKI" panose="02000500000000000000" pitchFamily="2" charset="-122"/>
                <a:ea typeface="华光中雅_CNKI" panose="02000500000000000000" pitchFamily="2" charset="-122"/>
              </a:rPr>
              <a:t>恳请各位老师批评指正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005263" y="1514475"/>
            <a:ext cx="1266825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5" name="Text 1"/>
          <p:cNvSpPr/>
          <p:nvPr/>
        </p:nvSpPr>
        <p:spPr>
          <a:xfrm>
            <a:off x="5002677" y="1636468"/>
            <a:ext cx="3480142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84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项目背景介绍</a:t>
            </a:r>
            <a:endParaRPr lang="en-US" sz="38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组合 307"/>
          <p:cNvGrpSpPr/>
          <p:nvPr/>
        </p:nvGrpSpPr>
        <p:grpSpPr>
          <a:xfrm>
            <a:off x="7958137" y="352425"/>
            <a:ext cx="738188" cy="138113"/>
            <a:chOff x="21221700" y="939800"/>
            <a:chExt cx="1968500" cy="368300"/>
          </a:xfrm>
        </p:grpSpPr>
        <p:pic>
          <p:nvPicPr>
            <p:cNvPr id="308" name="image 308"/>
            <p:cNvPicPr>
              <a:picLocks noChangeAspect="1"/>
            </p:cNvPicPr>
            <p:nvPr/>
          </p:nvPicPr>
          <p:blipFill>
            <a:blip r:embed="rId44"/>
            <a:srcRect/>
            <a:stretch>
              <a:fillRect/>
            </a:stretch>
          </p:blipFill>
          <p:spPr>
            <a:xfrm>
              <a:off x="21221700" y="939800"/>
              <a:ext cx="368300" cy="368300"/>
            </a:xfrm>
            <a:prstGeom prst="rect">
              <a:avLst/>
            </a:prstGeom>
          </p:spPr>
        </p:pic>
        <p:pic>
          <p:nvPicPr>
            <p:cNvPr id="309" name="image 309"/>
            <p:cNvPicPr>
              <a:picLocks noChangeAspect="1"/>
            </p:cNvPicPr>
            <p:nvPr/>
          </p:nvPicPr>
          <p:blipFill>
            <a:blip r:embed="rId45"/>
            <a:srcRect/>
            <a:stretch>
              <a:fillRect/>
            </a:stretch>
          </p:blipFill>
          <p:spPr>
            <a:xfrm>
              <a:off x="22021800" y="939800"/>
              <a:ext cx="368300" cy="368300"/>
            </a:xfrm>
            <a:prstGeom prst="rect">
              <a:avLst/>
            </a:prstGeom>
          </p:spPr>
        </p:pic>
        <p:pic>
          <p:nvPicPr>
            <p:cNvPr id="3010" name="image 3010"/>
            <p:cNvPicPr>
              <a:picLocks noChangeAspect="1"/>
            </p:cNvPicPr>
            <p:nvPr/>
          </p:nvPicPr>
          <p:blipFill>
            <a:blip r:embed="rId46"/>
            <a:srcRect/>
            <a:stretch>
              <a:fillRect/>
            </a:stretch>
          </p:blipFill>
          <p:spPr>
            <a:xfrm>
              <a:off x="22821900" y="939800"/>
              <a:ext cx="368300" cy="3683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1378117" y="179301"/>
            <a:ext cx="1585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9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1266" y="412514"/>
            <a:ext cx="7468571" cy="0"/>
          </a:xfrm>
          <a:prstGeom prst="line">
            <a:avLst/>
          </a:prstGeom>
          <a:ln>
            <a:solidFill>
              <a:srgbClr val="2852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2"/>
          <p:cNvSpPr txBox="1"/>
          <p:nvPr/>
        </p:nvSpPr>
        <p:spPr bwMode="auto">
          <a:xfrm>
            <a:off x="1661920" y="2811114"/>
            <a:ext cx="1789796" cy="3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3750" rIns="33750">
            <a:noAutofit/>
          </a:bodyPr>
          <a:lstStyle/>
          <a:p>
            <a:pPr defTabSz="685165">
              <a:spcBef>
                <a:spcPct val="0"/>
              </a:spcBef>
              <a:defRPr/>
            </a:pPr>
            <a:r>
              <a:rPr lang="zh-CN" altLang="en-US" sz="15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银行贷款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81002" y="1112683"/>
            <a:ext cx="2936420" cy="3070255"/>
            <a:chOff x="1250" y="1780"/>
            <a:chExt cx="6076" cy="7445"/>
          </a:xfrm>
        </p:grpSpPr>
        <p:sp>
          <p:nvSpPr>
            <p:cNvPr id="2" name="矩形: 单圆角 44"/>
            <p:cNvSpPr/>
            <p:nvPr>
              <p:custDataLst>
                <p:tags r:id="rId40"/>
              </p:custDataLst>
            </p:nvPr>
          </p:nvSpPr>
          <p:spPr>
            <a:xfrm>
              <a:off x="1250" y="2760"/>
              <a:ext cx="6076" cy="6465"/>
            </a:xfrm>
            <a:prstGeom prst="rect">
              <a:avLst/>
            </a:prstGeom>
            <a:gradFill>
              <a:gsLst>
                <a:gs pos="0">
                  <a:srgbClr val="95E743"/>
                </a:gs>
                <a:gs pos="0">
                  <a:srgbClr val="BDF283"/>
                </a:gs>
                <a:gs pos="100000">
                  <a:srgbClr val="E3FDC0"/>
                </a:gs>
                <a:gs pos="100000">
                  <a:srgbClr val="95E743"/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pic>
          <p:nvPicPr>
            <p:cNvPr id="15" name="image 1004"/>
            <p:cNvPicPr>
              <a:picLocks noChangeAspect="1"/>
            </p:cNvPicPr>
            <p:nvPr>
              <p:custDataLst>
                <p:tags r:id="rId41"/>
              </p:custDataLst>
            </p:nvPr>
          </p:nvPicPr>
          <p:blipFill>
            <a:blip r:embed="rId47">
              <a:alphaModFix amt="43137"/>
            </a:blip>
            <a:srcRect/>
            <a:stretch>
              <a:fillRect/>
            </a:stretch>
          </p:blipFill>
          <p:spPr>
            <a:xfrm>
              <a:off x="1569" y="3041"/>
              <a:ext cx="5452" cy="5904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grpSp>
          <p:nvGrpSpPr>
            <p:cNvPr id="19" name="组合 18"/>
            <p:cNvGrpSpPr/>
            <p:nvPr/>
          </p:nvGrpSpPr>
          <p:grpSpPr>
            <a:xfrm>
              <a:off x="1250" y="1780"/>
              <a:ext cx="6067" cy="1582"/>
              <a:chOff x="2159" y="1993"/>
              <a:chExt cx="5367" cy="1350"/>
            </a:xfrm>
          </p:grpSpPr>
          <p:pic>
            <p:nvPicPr>
              <p:cNvPr id="13" name="F35B0BEE-F18A-47BB-8FCB-E00DA2F2635D-1" descr="C:/Users/86193/AppData/Local/Temp/wpp.hyauqHwpp"/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48">
                <a:alphaModFix amt="40000"/>
              </a:blip>
              <a:srcRect/>
              <a:stretch>
                <a:fillRect/>
              </a:stretch>
            </p:blipFill>
            <p:spPr>
              <a:xfrm>
                <a:off x="2159" y="1993"/>
                <a:ext cx="5367" cy="834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2563" y="2137"/>
                <a:ext cx="4764" cy="120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1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农业数字化转型需求 </a:t>
                </a:r>
                <a:endParaRPr lang="zh-CN" altLang="en-US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100" b="1" dirty="0">
                  <a:solidFill>
                    <a:srgbClr val="FFFFFF"/>
                  </a:solidFill>
                  <a:latin typeface="OPPOSans-H" panose="00020600040101010101" charset="-122"/>
                  <a:ea typeface="OPPOSans-H" panose="00020600040101010101" charset="-122"/>
                  <a:sym typeface="+mn-ea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873456" y="1896937"/>
            <a:ext cx="2367915" cy="398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350"/>
          </a:p>
        </p:txBody>
      </p:sp>
      <p:grpSp>
        <p:nvGrpSpPr>
          <p:cNvPr id="225" name="组合 224"/>
          <p:cNvGrpSpPr/>
          <p:nvPr/>
        </p:nvGrpSpPr>
        <p:grpSpPr>
          <a:xfrm>
            <a:off x="617558" y="1683823"/>
            <a:ext cx="2634854" cy="1093756"/>
            <a:chOff x="3443" y="7269"/>
            <a:chExt cx="11065" cy="5005"/>
          </a:xfrm>
        </p:grpSpPr>
        <p:grpSp>
          <p:nvGrpSpPr>
            <p:cNvPr id="10" name="组合 9"/>
            <p:cNvGrpSpPr/>
            <p:nvPr/>
          </p:nvGrpSpPr>
          <p:grpSpPr>
            <a:xfrm>
              <a:off x="3443" y="7269"/>
              <a:ext cx="10644" cy="2126"/>
              <a:chOff x="1586" y="4438"/>
              <a:chExt cx="5322" cy="1063"/>
            </a:xfrm>
          </p:grpSpPr>
          <p:sp>
            <p:nvSpPr>
              <p:cNvPr id="23" name="文本框 22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2562" y="4438"/>
                <a:ext cx="4346" cy="10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endParaRPr lang="zh-CN" altLang="en-US" sz="1650" dirty="0">
                  <a:solidFill>
                    <a:srgbClr val="28520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048779" name="椭圆 36"/>
              <p:cNvSpPr/>
              <p:nvPr>
                <p:custDataLst>
                  <p:tags r:id="rId39"/>
                </p:custDataLst>
              </p:nvPr>
            </p:nvSpPr>
            <p:spPr>
              <a:xfrm>
                <a:off x="1586" y="4554"/>
                <a:ext cx="504" cy="535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165"/>
                <a:endParaRPr lang="en-US" altLang="zh-CN" sz="2000" b="1" dirty="0">
                  <a:solidFill>
                    <a:schemeClr val="tx1"/>
                  </a:solidFill>
                  <a:latin typeface="+mn-ea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4317" y="7277"/>
              <a:ext cx="10191" cy="4997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r>
                <a:rPr lang="zh-CN" altLang="en-US" b="1" dirty="0">
                  <a:solidFill>
                    <a:srgbClr val="00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以农业为代表的传统产业进行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数字化转型</a:t>
              </a:r>
              <a:endParaRPr lang="zh-CN" altLang="en-US" b="1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65499" y="766081"/>
            <a:ext cx="4842722" cy="3730228"/>
            <a:chOff x="20954" y="3131"/>
            <a:chExt cx="21546" cy="15665"/>
          </a:xfrm>
        </p:grpSpPr>
        <p:sp>
          <p:nvSpPr>
            <p:cNvPr id="3" name="矩形: 单圆角 44"/>
            <p:cNvSpPr/>
            <p:nvPr>
              <p:custDataLst>
                <p:tags r:id="rId36"/>
              </p:custDataLst>
            </p:nvPr>
          </p:nvSpPr>
          <p:spPr>
            <a:xfrm>
              <a:off x="20954" y="3131"/>
              <a:ext cx="21282" cy="15665"/>
            </a:xfrm>
            <a:prstGeom prst="roundRect">
              <a:avLst/>
            </a:prstGeom>
            <a:solidFill>
              <a:srgbClr val="8AD05A"/>
            </a:solidFill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sz="1350"/>
            </a:p>
          </p:txBody>
        </p:sp>
        <p:cxnSp>
          <p:nvCxnSpPr>
            <p:cNvPr id="26" name="肘形连接符 25"/>
            <p:cNvCxnSpPr/>
            <p:nvPr/>
          </p:nvCxnSpPr>
          <p:spPr>
            <a:xfrm>
              <a:off x="21108" y="5358"/>
              <a:ext cx="20975" cy="6"/>
            </a:xfrm>
            <a:prstGeom prst="bentConnector3">
              <a:avLst>
                <a:gd name="adj1" fmla="val 50002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>
              <p:custDataLst>
                <p:tags r:id="rId37"/>
              </p:custDataLst>
            </p:nvPr>
          </p:nvSpPr>
          <p:spPr>
            <a:xfrm>
              <a:off x="26133" y="3461"/>
              <a:ext cx="10923" cy="1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1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国家战略纲要提出</a:t>
              </a:r>
              <a:endParaRPr lang="zh-CN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sz="2100" b="1" dirty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</a:endParaRPr>
            </a:p>
            <a:p>
              <a:endParaRPr lang="zh-CN" altLang="en-US" sz="2100" b="1" dirty="0">
                <a:solidFill>
                  <a:srgbClr val="FFFFFF"/>
                </a:solidFill>
                <a:latin typeface="OPPOSans-H" panose="00020600040101010101" charset="-122"/>
                <a:ea typeface="OPPOSans-H" panose="00020600040101010101" charset="-122"/>
                <a:sym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150" y="6152"/>
              <a:ext cx="20350" cy="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农业与信息技术融合</a:t>
              </a:r>
              <a:r>
                <a:rPr lang="zh-CN" altLang="en-US" b="1" dirty="0">
                  <a:solidFill>
                    <a:srgbClr val="00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，大力发展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智慧农业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90329" y="2091077"/>
            <a:ext cx="3279729" cy="2303364"/>
            <a:chOff x="17581" y="7909"/>
            <a:chExt cx="18939" cy="10468"/>
          </a:xfrm>
        </p:grpSpPr>
        <p:pic>
          <p:nvPicPr>
            <p:cNvPr id="31" name="图片 13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49"/>
            <a:stretch>
              <a:fillRect/>
            </a:stretch>
          </p:blipFill>
          <p:spPr>
            <a:xfrm>
              <a:off x="17583" y="7909"/>
              <a:ext cx="18874" cy="2741"/>
            </a:xfrm>
            <a:prstGeom prst="rect">
              <a:avLst/>
            </a:prstGeom>
            <a:blipFill rotWithShape="1">
              <a:blip r:embed="rId50"/>
              <a:stretch>
                <a:fillRect/>
              </a:stretch>
            </a:blip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图片 14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51"/>
            <a:stretch>
              <a:fillRect/>
            </a:stretch>
          </p:blipFill>
          <p:spPr>
            <a:xfrm>
              <a:off x="17581" y="10804"/>
              <a:ext cx="18876" cy="3289"/>
            </a:xfrm>
            <a:prstGeom prst="rect">
              <a:avLst/>
            </a:prstGeom>
            <a:blipFill rotWithShape="1">
              <a:blip r:embed="rId50"/>
              <a:stretch>
                <a:fillRect/>
              </a:stretch>
            </a:blip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" name="图片 15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52"/>
            <a:stretch>
              <a:fillRect/>
            </a:stretch>
          </p:blipFill>
          <p:spPr>
            <a:xfrm>
              <a:off x="17582" y="14367"/>
              <a:ext cx="18938" cy="4010"/>
            </a:xfrm>
            <a:prstGeom prst="rect">
              <a:avLst/>
            </a:prstGeom>
            <a:blipFill rotWithShape="1">
              <a:blip r:embed="rId50"/>
              <a:stretch>
                <a:fillRect/>
              </a:stretch>
            </a:blip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5" name="image 100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3"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colorTemperature colorTemp="11500"/>
                    </a14:imgEffect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067540" y="896811"/>
            <a:ext cx="1043624" cy="299799"/>
          </a:xfrm>
          <a:prstGeom prst="rect">
            <a:avLst/>
          </a:prstGeom>
        </p:spPr>
      </p:pic>
      <p:grpSp>
        <p:nvGrpSpPr>
          <p:cNvPr id="211" name="PA-组合 4"/>
          <p:cNvGrpSpPr/>
          <p:nvPr>
            <p:custDataLst>
              <p:tags r:id="rId2"/>
            </p:custDataLst>
          </p:nvPr>
        </p:nvGrpSpPr>
        <p:grpSpPr>
          <a:xfrm>
            <a:off x="5211949" y="2400120"/>
            <a:ext cx="1062399" cy="288540"/>
            <a:chOff x="3003" y="2630"/>
            <a:chExt cx="13253" cy="5540"/>
          </a:xfrm>
        </p:grpSpPr>
        <p:sp>
          <p:nvSpPr>
            <p:cNvPr id="212" name="PA-镜片光晕2"/>
            <p:cNvSpPr/>
            <p:nvPr>
              <p:custDataLst>
                <p:tags r:id="rId24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alpha val="30000"/>
                  </a:schemeClr>
                </a:gs>
                <a:gs pos="86000">
                  <a:schemeClr val="bg1">
                    <a:lumMod val="8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13" name="PA-镜片光晕"/>
            <p:cNvSpPr/>
            <p:nvPr>
              <p:custDataLst>
                <p:tags r:id="rId25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99000">
                  <a:srgbClr val="0099FF">
                    <a:alpha val="8000"/>
                  </a:srgbClr>
                </a:gs>
                <a:gs pos="90000">
                  <a:srgbClr val="0099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14" name="PA-镜片膜光2"/>
            <p:cNvSpPr/>
            <p:nvPr>
              <p:custDataLst>
                <p:tags r:id="rId26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5000">
                  <a:srgbClr val="69FDCC">
                    <a:alpha val="20000"/>
                  </a:srgbClr>
                </a:gs>
                <a:gs pos="17000">
                  <a:srgbClr val="0099F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15" name="PA-镜片反光"/>
            <p:cNvSpPr/>
            <p:nvPr>
              <p:custDataLst>
                <p:tags r:id="rId27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20000"/>
                  </a:schemeClr>
                </a:gs>
                <a:gs pos="65000">
                  <a:schemeClr val="bg1">
                    <a:alpha val="0"/>
                  </a:schemeClr>
                </a:gs>
              </a:gsLst>
              <a:lin ang="162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16" name="PA-镜片膜光"/>
            <p:cNvSpPr/>
            <p:nvPr>
              <p:custDataLst>
                <p:tags r:id="rId28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rgbClr val="69FDCC">
                    <a:alpha val="36000"/>
                  </a:srgbClr>
                </a:gs>
                <a:gs pos="79000">
                  <a:schemeClr val="bg1">
                    <a:alpha val="0"/>
                  </a:schemeClr>
                </a:gs>
                <a:gs pos="90000">
                  <a:srgbClr val="7030A0">
                    <a:alpha val="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17" name="PA-镜片高光"/>
            <p:cNvSpPr/>
            <p:nvPr>
              <p:custDataLst>
                <p:tags r:id="rId29"/>
              </p:custDataLst>
            </p:nvPr>
          </p:nvSpPr>
          <p:spPr>
            <a:xfrm>
              <a:off x="3003" y="2630"/>
              <a:ext cx="13253" cy="5539"/>
            </a:xfrm>
            <a:prstGeom prst="ellipse">
              <a:avLst/>
            </a:prstGeom>
            <a:gradFill flip="none" rotWithShape="1">
              <a:gsLst>
                <a:gs pos="88000">
                  <a:schemeClr val="bg1">
                    <a:alpha val="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75"/>
            </a:p>
          </p:txBody>
        </p:sp>
        <p:sp>
          <p:nvSpPr>
            <p:cNvPr id="218" name="PA-镜框内"/>
            <p:cNvSpPr/>
            <p:nvPr>
              <p:custDataLst>
                <p:tags r:id="rId30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219" name="PA-镜框外"/>
            <p:cNvSpPr/>
            <p:nvPr>
              <p:custDataLst>
                <p:tags r:id="rId31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220" name="PA-镜框顶"/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1002" y="56566"/>
            <a:ext cx="347257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zh-CN" altLang="en-US" sz="20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政策</a:t>
            </a:r>
            <a:r>
              <a:rPr lang="en-US" altLang="zh-CN" sz="200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背景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825164" y="737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赶农业转型浪潮，</a:t>
            </a:r>
            <a:r>
              <a:rPr lang="zh-CN" altLang="en-US" b="1" dirty="0">
                <a:solidFill>
                  <a:srgbClr val="00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智慧农业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5"/>
          <a:srcRect t="18702" b="25"/>
          <a:stretch>
            <a:fillRect/>
          </a:stretch>
        </p:blipFill>
        <p:spPr>
          <a:xfrm>
            <a:off x="545622" y="2596629"/>
            <a:ext cx="2624399" cy="1428938"/>
          </a:xfrm>
          <a:prstGeom prst="rect">
            <a:avLst/>
          </a:prstGeom>
        </p:spPr>
      </p:pic>
      <p:grpSp>
        <p:nvGrpSpPr>
          <p:cNvPr id="4" name="PA-组合 4">
            <a:extLst>
              <a:ext uri="{FF2B5EF4-FFF2-40B4-BE49-F238E27FC236}">
                <a16:creationId xmlns:a16="http://schemas.microsoft.com/office/drawing/2014/main" id="{9418896A-A1EA-89B6-1179-C7DE16CDD8F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895548" y="3008696"/>
            <a:ext cx="1062399" cy="288540"/>
            <a:chOff x="3003" y="2630"/>
            <a:chExt cx="13253" cy="5540"/>
          </a:xfrm>
        </p:grpSpPr>
        <p:sp>
          <p:nvSpPr>
            <p:cNvPr id="12" name="PA-镜片光晕2">
              <a:extLst>
                <a:ext uri="{FF2B5EF4-FFF2-40B4-BE49-F238E27FC236}">
                  <a16:creationId xmlns:a16="http://schemas.microsoft.com/office/drawing/2014/main" id="{74C5E159-E545-EEC6-5A8E-46AAD17F7C4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alpha val="30000"/>
                  </a:schemeClr>
                </a:gs>
                <a:gs pos="86000">
                  <a:schemeClr val="bg1">
                    <a:lumMod val="8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14" name="PA-镜片光晕">
              <a:extLst>
                <a:ext uri="{FF2B5EF4-FFF2-40B4-BE49-F238E27FC236}">
                  <a16:creationId xmlns:a16="http://schemas.microsoft.com/office/drawing/2014/main" id="{635B4C9A-5B6D-FBD7-0581-363AAF4C6E4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99000">
                  <a:srgbClr val="0099FF">
                    <a:alpha val="8000"/>
                  </a:srgbClr>
                </a:gs>
                <a:gs pos="90000">
                  <a:srgbClr val="0099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16" name="PA-镜片膜光2">
              <a:extLst>
                <a:ext uri="{FF2B5EF4-FFF2-40B4-BE49-F238E27FC236}">
                  <a16:creationId xmlns:a16="http://schemas.microsoft.com/office/drawing/2014/main" id="{7D63BC8A-CD4A-0B37-B17D-A6A563D3E4B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5000">
                  <a:srgbClr val="69FDCC">
                    <a:alpha val="20000"/>
                  </a:srgbClr>
                </a:gs>
                <a:gs pos="17000">
                  <a:srgbClr val="0099F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17" name="PA-镜片反光">
              <a:extLst>
                <a:ext uri="{FF2B5EF4-FFF2-40B4-BE49-F238E27FC236}">
                  <a16:creationId xmlns:a16="http://schemas.microsoft.com/office/drawing/2014/main" id="{299A2B61-F7DD-D3A9-D0DA-44F43E83F8F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20000"/>
                  </a:schemeClr>
                </a:gs>
                <a:gs pos="65000">
                  <a:schemeClr val="bg1">
                    <a:alpha val="0"/>
                  </a:schemeClr>
                </a:gs>
              </a:gsLst>
              <a:lin ang="162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0" name="PA-镜片膜光">
              <a:extLst>
                <a:ext uri="{FF2B5EF4-FFF2-40B4-BE49-F238E27FC236}">
                  <a16:creationId xmlns:a16="http://schemas.microsoft.com/office/drawing/2014/main" id="{E586BAD5-3D61-09B1-038F-823789BBE352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rgbClr val="69FDCC">
                    <a:alpha val="36000"/>
                  </a:srgbClr>
                </a:gs>
                <a:gs pos="79000">
                  <a:schemeClr val="bg1">
                    <a:alpha val="0"/>
                  </a:schemeClr>
                </a:gs>
                <a:gs pos="90000">
                  <a:srgbClr val="7030A0">
                    <a:alpha val="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24" name="PA-镜片高光">
              <a:extLst>
                <a:ext uri="{FF2B5EF4-FFF2-40B4-BE49-F238E27FC236}">
                  <a16:creationId xmlns:a16="http://schemas.microsoft.com/office/drawing/2014/main" id="{52642600-C5F4-8BB0-8AFE-949C383B4F5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3003" y="2630"/>
              <a:ext cx="13253" cy="5539"/>
            </a:xfrm>
            <a:prstGeom prst="ellipse">
              <a:avLst/>
            </a:prstGeom>
            <a:gradFill flip="none" rotWithShape="1">
              <a:gsLst>
                <a:gs pos="88000">
                  <a:schemeClr val="bg1">
                    <a:alpha val="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75"/>
            </a:p>
          </p:txBody>
        </p:sp>
        <p:sp>
          <p:nvSpPr>
            <p:cNvPr id="28" name="PA-镜框内">
              <a:extLst>
                <a:ext uri="{FF2B5EF4-FFF2-40B4-BE49-F238E27FC236}">
                  <a16:creationId xmlns:a16="http://schemas.microsoft.com/office/drawing/2014/main" id="{FAFB612A-BC42-FD59-6CBB-DEFF3DAC908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29" name="PA-镜框外">
              <a:extLst>
                <a:ext uri="{FF2B5EF4-FFF2-40B4-BE49-F238E27FC236}">
                  <a16:creationId xmlns:a16="http://schemas.microsoft.com/office/drawing/2014/main" id="{85B88001-EB16-4612-9D98-0257BC78DA4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30" name="PA-镜框顶">
              <a:extLst>
                <a:ext uri="{FF2B5EF4-FFF2-40B4-BE49-F238E27FC236}">
                  <a16:creationId xmlns:a16="http://schemas.microsoft.com/office/drawing/2014/main" id="{1F310C6E-3329-D5C6-3FDF-870348561D0C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PA-组合 4">
            <a:extLst>
              <a:ext uri="{FF2B5EF4-FFF2-40B4-BE49-F238E27FC236}">
                <a16:creationId xmlns:a16="http://schemas.microsoft.com/office/drawing/2014/main" id="{F906C454-6795-9D92-5089-7A7AACB9C0C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467906" y="3451796"/>
            <a:ext cx="1062399" cy="288540"/>
            <a:chOff x="3003" y="2630"/>
            <a:chExt cx="13253" cy="5540"/>
          </a:xfrm>
        </p:grpSpPr>
        <p:sp>
          <p:nvSpPr>
            <p:cNvPr id="38" name="PA-镜片光晕2">
              <a:extLst>
                <a:ext uri="{FF2B5EF4-FFF2-40B4-BE49-F238E27FC236}">
                  <a16:creationId xmlns:a16="http://schemas.microsoft.com/office/drawing/2014/main" id="{076BA9E4-4854-79C3-A2FB-2B4A9B3B026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  <a:alpha val="30000"/>
                  </a:schemeClr>
                </a:gs>
                <a:gs pos="86000">
                  <a:schemeClr val="bg1">
                    <a:lumMod val="8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39" name="PA-镜片光晕">
              <a:extLst>
                <a:ext uri="{FF2B5EF4-FFF2-40B4-BE49-F238E27FC236}">
                  <a16:creationId xmlns:a16="http://schemas.microsoft.com/office/drawing/2014/main" id="{1812DD6A-CF36-B077-0B25-2D73E636D72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99000">
                  <a:srgbClr val="0099FF">
                    <a:alpha val="8000"/>
                  </a:srgbClr>
                </a:gs>
                <a:gs pos="90000">
                  <a:srgbClr val="0099FF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40" name="PA-镜片膜光2">
              <a:extLst>
                <a:ext uri="{FF2B5EF4-FFF2-40B4-BE49-F238E27FC236}">
                  <a16:creationId xmlns:a16="http://schemas.microsoft.com/office/drawing/2014/main" id="{B9A77F31-EB4C-A1D7-FF02-C962EE9F374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5000">
                  <a:srgbClr val="69FDCC">
                    <a:alpha val="20000"/>
                  </a:srgbClr>
                </a:gs>
                <a:gs pos="17000">
                  <a:srgbClr val="0099FF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41" name="PA-镜片反光">
              <a:extLst>
                <a:ext uri="{FF2B5EF4-FFF2-40B4-BE49-F238E27FC236}">
                  <a16:creationId xmlns:a16="http://schemas.microsoft.com/office/drawing/2014/main" id="{406A6376-37C5-7569-10F4-8FA7844C1D6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87000">
                  <a:schemeClr val="bg1">
                    <a:alpha val="20000"/>
                  </a:schemeClr>
                </a:gs>
                <a:gs pos="65000">
                  <a:schemeClr val="bg1">
                    <a:alpha val="0"/>
                  </a:schemeClr>
                </a:gs>
              </a:gsLst>
              <a:lin ang="162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42" name="PA-镜片膜光">
              <a:extLst>
                <a:ext uri="{FF2B5EF4-FFF2-40B4-BE49-F238E27FC236}">
                  <a16:creationId xmlns:a16="http://schemas.microsoft.com/office/drawing/2014/main" id="{82062E9E-47C5-BFEA-28D1-914667F1F00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003" y="2631"/>
              <a:ext cx="13253" cy="5539"/>
            </a:xfrm>
            <a:prstGeom prst="ellipse">
              <a:avLst/>
            </a:prstGeom>
            <a:gradFill flip="none" rotWithShape="1">
              <a:gsLst>
                <a:gs pos="100000">
                  <a:srgbClr val="69FDCC">
                    <a:alpha val="36000"/>
                  </a:srgbClr>
                </a:gs>
                <a:gs pos="79000">
                  <a:schemeClr val="bg1">
                    <a:alpha val="0"/>
                  </a:schemeClr>
                </a:gs>
                <a:gs pos="90000">
                  <a:srgbClr val="7030A0">
                    <a:alpha val="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675"/>
            </a:p>
          </p:txBody>
        </p:sp>
        <p:sp>
          <p:nvSpPr>
            <p:cNvPr id="43" name="PA-镜片高光">
              <a:extLst>
                <a:ext uri="{FF2B5EF4-FFF2-40B4-BE49-F238E27FC236}">
                  <a16:creationId xmlns:a16="http://schemas.microsoft.com/office/drawing/2014/main" id="{7BC8C671-3BDC-0B87-273D-6F937D4F76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03" y="2630"/>
              <a:ext cx="13253" cy="5539"/>
            </a:xfrm>
            <a:prstGeom prst="ellipse">
              <a:avLst/>
            </a:prstGeom>
            <a:gradFill flip="none" rotWithShape="1">
              <a:gsLst>
                <a:gs pos="88000">
                  <a:schemeClr val="bg1">
                    <a:alpha val="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675"/>
            </a:p>
          </p:txBody>
        </p:sp>
        <p:sp>
          <p:nvSpPr>
            <p:cNvPr id="44" name="PA-镜框内">
              <a:extLst>
                <a:ext uri="{FF2B5EF4-FFF2-40B4-BE49-F238E27FC236}">
                  <a16:creationId xmlns:a16="http://schemas.microsoft.com/office/drawing/2014/main" id="{151407FC-9464-D6A9-E6F1-A2E34C06C08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45" name="PA-镜框外">
              <a:extLst>
                <a:ext uri="{FF2B5EF4-FFF2-40B4-BE49-F238E27FC236}">
                  <a16:creationId xmlns:a16="http://schemas.microsoft.com/office/drawing/2014/main" id="{D65D3552-CFDF-1657-4ED0-818F04C6D65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46" name="PA-镜框顶">
              <a:extLst>
                <a:ext uri="{FF2B5EF4-FFF2-40B4-BE49-F238E27FC236}">
                  <a16:creationId xmlns:a16="http://schemas.microsoft.com/office/drawing/2014/main" id="{450A4509-200B-AF16-2555-83F39D947C21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3003" y="2630"/>
              <a:ext cx="13253" cy="55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Queen Nina Grapes Information and Fa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0" y="3553753"/>
            <a:ext cx="2756975" cy="1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</a:rPr>
              <a:t>1. </a:t>
            </a:r>
            <a:r>
              <a:rPr lang="en-US" sz="240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项目背景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884" y="1113344"/>
            <a:ext cx="2466919" cy="25625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 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皇后葡萄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</a:t>
            </a:r>
            <a:r>
              <a:rPr lang="en-US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Queen's Grape)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农田的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背景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与管理的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挑战</a:t>
            </a:r>
            <a:endParaRPr lang="en-US" sz="1600" b="1" dirty="0">
              <a:solidFill>
                <a:srgbClr val="FF6600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 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智慧农业系统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的引入及其对农田管理的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潜在价值</a:t>
            </a:r>
            <a:endParaRPr lang="en-US" sz="1600" b="1" dirty="0">
              <a:solidFill>
                <a:srgbClr val="FF6600"/>
              </a:solidFill>
            </a:endParaRPr>
          </a:p>
        </p:txBody>
      </p:sp>
      <p:pic>
        <p:nvPicPr>
          <p:cNvPr id="1026" name="Picture 2" descr="按粒卖的葡萄新品种“妮娜皇后”，让他一年狂赚40多万……_种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26" y="5334"/>
            <a:ext cx="2599162" cy="17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2642100" y="2350786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5974" y="2288823"/>
            <a:ext cx="192613" cy="192613"/>
          </a:xfrm>
          <a:prstGeom prst="ellipse">
            <a:avLst/>
          </a:prstGeom>
          <a:solidFill>
            <a:srgbClr val="69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45909" y="2337407"/>
            <a:ext cx="192613" cy="192613"/>
          </a:xfrm>
          <a:prstGeom prst="ellipse">
            <a:avLst/>
          </a:prstGeom>
          <a:solidFill>
            <a:srgbClr val="69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808363" y="535260"/>
            <a:ext cx="3421060" cy="3432856"/>
          </a:xfrm>
          <a:prstGeom prst="roundRect">
            <a:avLst/>
          </a:prstGeom>
          <a:solidFill>
            <a:srgbClr val="D9ECF3">
              <a:alpha val="50000"/>
            </a:srgbClr>
          </a:solidFill>
          <a:ln w="12700">
            <a:solidFill>
              <a:schemeClr val="accent1"/>
            </a:solidFill>
          </a:ln>
          <a:effectLst>
            <a:outerShdw blurRad="546100" sx="102000" sy="102000" algn="ctr" rotWithShape="0">
              <a:srgbClr val="000000">
                <a:alpha val="10000"/>
              </a:srgbClr>
            </a:outerShdw>
          </a:effectLst>
        </p:spPr>
        <p:txBody>
          <a:bodyPr wrap="square" lIns="180000" tIns="72000" rIns="180000" bIns="72000" rtlCol="0" anchor="ctr">
            <a:normAutofit/>
          </a:bodyPr>
          <a:lstStyle/>
          <a:p>
            <a:pPr algn="ctr"/>
            <a:endParaRPr lang="en-US" altLang="zh-CN" sz="16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71390" y="772703"/>
            <a:ext cx="1536743" cy="942862"/>
          </a:xfrm>
          <a:prstGeom prst="roundRect">
            <a:avLst>
              <a:gd name="adj" fmla="val 3659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空气湿度：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50%-70%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2996198" y="742502"/>
            <a:ext cx="1409394" cy="903250"/>
          </a:xfrm>
          <a:prstGeom prst="roundRect">
            <a:avLst>
              <a:gd name="adj" fmla="val 3921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空气温度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15-20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60998" y="1893025"/>
            <a:ext cx="2823675" cy="806302"/>
          </a:xfrm>
          <a:prstGeom prst="roundRect">
            <a:avLst>
              <a:gd name="adj" fmla="val 4907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土壤湿度：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60%-80%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3452745" y="2933221"/>
            <a:ext cx="2282648" cy="742683"/>
          </a:xfrm>
          <a:prstGeom prst="roundRect">
            <a:avLst>
              <a:gd name="adj" fmla="val 47998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方正清刻本悦宋简体" panose="02000000000000000000" pitchFamily="2" charset="-122"/>
                <a:cs typeface="Times New Roman" panose="02020603050405020304" pitchFamily="18" charset="0"/>
              </a:rPr>
              <a:t>光照强度：至少</a:t>
            </a:r>
            <a:r>
              <a:rPr lang="en-US" altLang="zh-CN" sz="1600" b="1" dirty="0">
                <a:solidFill>
                  <a:schemeClr val="bg1"/>
                </a:solidFill>
                <a:ea typeface="方正清刻本悦宋简体" panose="02000000000000000000" pitchFamily="2" charset="-122"/>
                <a:cs typeface="Times New Roman" panose="02020603050405020304" pitchFamily="18" charset="0"/>
              </a:rPr>
              <a:t>6h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6521239" y="2025066"/>
            <a:ext cx="2441747" cy="2316475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171594" y="1083705"/>
            <a:ext cx="2327181" cy="232113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64104" y="2057097"/>
            <a:ext cx="2365710" cy="214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传统的农田管理方式：</a:t>
            </a:r>
            <a:endParaRPr lang="en-US" altLang="zh-CN" sz="1600" b="1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信息</a:t>
            </a:r>
            <a:r>
              <a:rPr lang="zh-CN" altLang="en-US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不透明</a:t>
            </a:r>
            <a:endParaRPr lang="en-US" altLang="zh-CN" sz="1600" b="1" dirty="0">
              <a:solidFill>
                <a:srgbClr val="FF6600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人力资源限制</a:t>
            </a:r>
            <a:endParaRPr lang="en-US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基于</a:t>
            </a:r>
            <a:r>
              <a:rPr lang="zh-CN" altLang="en-US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经验</a:t>
            </a: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的决策</a:t>
            </a:r>
            <a:endParaRPr lang="en-US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病虫害控制困难</a:t>
            </a:r>
            <a:endParaRPr lang="en-US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气候变化</a:t>
            </a:r>
            <a:r>
              <a:rPr lang="zh-CN" altLang="en-US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适应性不足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ADE41B81-8257-E48E-7A3E-75751539D94A}"/>
              </a:ext>
            </a:extLst>
          </p:cNvPr>
          <p:cNvSpPr/>
          <p:nvPr/>
        </p:nvSpPr>
        <p:spPr>
          <a:xfrm>
            <a:off x="2996198" y="4136545"/>
            <a:ext cx="2756975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en-US" sz="2400" b="1" dirty="0">
              <a:solidFill>
                <a:srgbClr val="314B00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</a:rPr>
              <a:t>1. </a:t>
            </a:r>
            <a:r>
              <a:rPr lang="en-US" sz="240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项目背景</a:t>
            </a:r>
            <a:endParaRPr lang="en-US" sz="2400" dirty="0"/>
          </a:p>
        </p:txBody>
      </p:sp>
      <p:pic>
        <p:nvPicPr>
          <p:cNvPr id="1026" name="Picture 2" descr="按粒卖的葡萄新品种“妮娜皇后”，让他一年狂赚40多万……_种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26" y="5334"/>
            <a:ext cx="2599162" cy="17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en Nina Grapes Information and Fa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0" y="3553753"/>
            <a:ext cx="2756975" cy="139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2642100" y="2350786"/>
            <a:ext cx="98425" cy="984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595974" y="2288823"/>
            <a:ext cx="192613" cy="192613"/>
          </a:xfrm>
          <a:prstGeom prst="ellipse">
            <a:avLst/>
          </a:prstGeom>
          <a:solidFill>
            <a:srgbClr val="69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45909" y="2337407"/>
            <a:ext cx="192613" cy="192613"/>
          </a:xfrm>
          <a:prstGeom prst="ellipse">
            <a:avLst/>
          </a:prstGeom>
          <a:solidFill>
            <a:srgbClr val="695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808363" y="535260"/>
            <a:ext cx="3421060" cy="3432856"/>
          </a:xfrm>
          <a:prstGeom prst="roundRect">
            <a:avLst/>
          </a:prstGeom>
          <a:solidFill>
            <a:srgbClr val="D9ECF3">
              <a:alpha val="50000"/>
            </a:srgbClr>
          </a:solidFill>
          <a:ln w="12700">
            <a:solidFill>
              <a:schemeClr val="accent1"/>
            </a:solidFill>
          </a:ln>
          <a:effectLst>
            <a:outerShdw blurRad="546100" sx="102000" sy="102000" algn="ctr" rotWithShape="0">
              <a:srgbClr val="000000">
                <a:alpha val="10000"/>
              </a:srgbClr>
            </a:outerShdw>
          </a:effectLst>
        </p:spPr>
        <p:txBody>
          <a:bodyPr wrap="square" lIns="180000" tIns="72000" rIns="180000" bIns="72000" rtlCol="0" anchor="ctr">
            <a:normAutofit/>
          </a:bodyPr>
          <a:lstStyle/>
          <a:p>
            <a:pPr algn="ctr"/>
            <a:endParaRPr lang="en-US" altLang="zh-CN" sz="16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71390" y="772703"/>
            <a:ext cx="1536743" cy="942862"/>
          </a:xfrm>
          <a:prstGeom prst="roundRect">
            <a:avLst>
              <a:gd name="adj" fmla="val 3659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空气湿度：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50%-70%</a:t>
            </a:r>
          </a:p>
        </p:txBody>
      </p:sp>
      <p:sp>
        <p:nvSpPr>
          <p:cNvPr id="13" name="矩形: 圆角 12"/>
          <p:cNvSpPr/>
          <p:nvPr/>
        </p:nvSpPr>
        <p:spPr>
          <a:xfrm>
            <a:off x="2996198" y="742502"/>
            <a:ext cx="1409394" cy="903250"/>
          </a:xfrm>
          <a:prstGeom prst="roundRect">
            <a:avLst>
              <a:gd name="adj" fmla="val 39212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空气温度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15-20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</a:t>
            </a:r>
            <a:endParaRPr lang="en-US" altLang="zh-CN" sz="16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3160998" y="1893025"/>
            <a:ext cx="2823675" cy="806302"/>
          </a:xfrm>
          <a:prstGeom prst="roundRect">
            <a:avLst>
              <a:gd name="adj" fmla="val 4076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Autofit/>
          </a:bodyPr>
          <a:lstStyle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土壤湿度：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60%-80%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3452745" y="2933221"/>
            <a:ext cx="2282648" cy="742683"/>
          </a:xfrm>
          <a:prstGeom prst="roundRect">
            <a:avLst>
              <a:gd name="adj" fmla="val 5000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0000" tIns="72000" rIns="180000" bIns="72000" rtlCol="0" anchor="ctr">
            <a:norm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方正清刻本悦宋简体" panose="02000000000000000000" pitchFamily="2" charset="-122"/>
                <a:cs typeface="Times New Roman" panose="02020603050405020304" pitchFamily="18" charset="0"/>
              </a:rPr>
              <a:t>光照强度：至少</a:t>
            </a:r>
            <a:r>
              <a:rPr lang="en-US" altLang="zh-CN" sz="1600" b="1" dirty="0">
                <a:solidFill>
                  <a:schemeClr val="bg1"/>
                </a:solidFill>
                <a:ea typeface="方正清刻本悦宋简体" panose="02000000000000000000" pitchFamily="2" charset="-122"/>
                <a:cs typeface="Times New Roman" panose="02020603050405020304" pitchFamily="18" charset="0"/>
              </a:rPr>
              <a:t>6h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6521239" y="2075616"/>
            <a:ext cx="2441747" cy="241841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30659" y="2160293"/>
            <a:ext cx="2480350" cy="226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zh-CN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实时</a:t>
            </a:r>
            <a:r>
              <a:rPr lang="zh-CN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环境参数监控</a:t>
            </a:r>
            <a:endParaRPr lang="en-US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系统提供</a:t>
            </a:r>
            <a:r>
              <a:rPr lang="zh-CN" altLang="zh-CN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警报和建议</a:t>
            </a:r>
            <a:r>
              <a:rPr lang="zh-CN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，帮助管理者及时采取调整措施</a:t>
            </a:r>
            <a:endParaRPr lang="en-US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确保生长环境始终保持</a:t>
            </a:r>
            <a:r>
              <a:rPr lang="zh-CN" altLang="zh-CN" sz="1600" b="1" dirty="0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最适宜状态</a:t>
            </a:r>
            <a:endParaRPr lang="zh-CN" altLang="zh-CN" sz="16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719D3921-2E1D-4156-0457-A810A8E1AA21}"/>
              </a:ext>
            </a:extLst>
          </p:cNvPr>
          <p:cNvSpPr/>
          <p:nvPr/>
        </p:nvSpPr>
        <p:spPr>
          <a:xfrm>
            <a:off x="91884" y="1113344"/>
            <a:ext cx="2466919" cy="25625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1.1. 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皇后葡萄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</a:t>
            </a:r>
            <a:r>
              <a:rPr lang="en-US" altLang="zh-CN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Queen's Grape)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农田的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背景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与管理的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</a:rPr>
              <a:t>挑战</a:t>
            </a:r>
            <a:endParaRPr lang="en-US" sz="1600" b="1" dirty="0">
              <a:solidFill>
                <a:srgbClr val="FF6600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1.2. 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智慧农业系统</a:t>
            </a:r>
            <a:r>
              <a:rPr lang="en-US" sz="160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的引入及其对农田管理的</a:t>
            </a:r>
            <a:r>
              <a:rPr lang="en-US" sz="1600" b="1" dirty="0" err="1">
                <a:solidFill>
                  <a:srgbClr val="FF66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潜在价值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A1A97D-38BE-8FE6-4DA7-37178EBDF794}"/>
              </a:ext>
            </a:extLst>
          </p:cNvPr>
          <p:cNvSpPr/>
          <p:nvPr/>
        </p:nvSpPr>
        <p:spPr>
          <a:xfrm>
            <a:off x="171594" y="1083705"/>
            <a:ext cx="2327181" cy="2321133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005263" y="1514475"/>
            <a:ext cx="1266825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5" name="Text 1"/>
          <p:cNvSpPr/>
          <p:nvPr/>
        </p:nvSpPr>
        <p:spPr>
          <a:xfrm>
            <a:off x="4871085" y="1655152"/>
            <a:ext cx="4272915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84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现场演示</a:t>
            </a:r>
            <a:endParaRPr lang="en-US" sz="38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en Nina grapes - Stock Photo [70483897] - PIX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3"/>
          <a:stretch>
            <a:fillRect/>
          </a:stretch>
        </p:blipFill>
        <p:spPr bwMode="auto">
          <a:xfrm>
            <a:off x="5940965" y="3064726"/>
            <a:ext cx="2543175" cy="168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528638" y="247650"/>
            <a:ext cx="8201978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现场演示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84034" y="841918"/>
            <a:ext cx="4324716" cy="390631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大屏实时监控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异常数据提醒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大屏展示功能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数据更新频率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端功能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历史数据查询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数据分析图与阈值设置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专家建议发布与记录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农业新闻检索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用户数据管理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用户操作记录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近三天天气展示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接口限流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端功能</a:t>
            </a:r>
          </a:p>
        </p:txBody>
      </p:sp>
      <p:pic>
        <p:nvPicPr>
          <p:cNvPr id="9" name="图片 8" descr="图示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95" y="0"/>
            <a:ext cx="6137669" cy="3064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3511502" y="1334233"/>
            <a:ext cx="1266825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5" name="Text 1"/>
          <p:cNvSpPr/>
          <p:nvPr/>
        </p:nvSpPr>
        <p:spPr>
          <a:xfrm>
            <a:off x="4424510" y="1463920"/>
            <a:ext cx="4272915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840" b="1" dirty="0" err="1">
                <a:solidFill>
                  <a:srgbClr val="314B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功能清单抽查核对</a:t>
            </a:r>
            <a:endParaRPr lang="en-US" sz="384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5e88fcb-76d5-4123-9349-660a7d730868"/>
  <p:tag name="COMMONDATA" val="eyJoZGlkIjoiYjcxNTYwZDdhZjdiYWJiZmE2NzExZTUxNDFlNjBkZ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1"/>
  <p:tag name="KSO_WM_UNIT_ID" val="mixed20197112_1*ζ_h_i*1_1_11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2"/>
  <p:tag name="KSO_WM_UNIT_ID" val="mixed20197112_1*ζ_h_i*1_1_1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2"/>
  <p:tag name="KSO_WM_UNIT_ID" val="mixed20197112_1*ζ_h_i*1_1_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3"/>
  <p:tag name="KSO_WM_UNIT_ID" val="mixed20197112_1*ζ_h_i*1_1_3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4"/>
  <p:tag name="KSO_WM_UNIT_ID" val="mixed20197112_1*ζ_h_i*1_1_4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5"/>
  <p:tag name="KSO_WM_UNIT_ID" val="mixed20197112_1*ζ_h_i*1_1_5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8"/>
  <p:tag name="KSO_WM_UNIT_ID" val="mixed20197112_1*ζ_h_i*1_1_8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9"/>
  <p:tag name="KSO_WM_UNIT_ID" val="mixed20197112_1*ζ_h_i*1_1_9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0"/>
  <p:tag name="KSO_WM_UNIT_ID" val="mixed20197112_1*ζ_h_i*1_1_10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1"/>
  <p:tag name="KSO_WM_UNIT_ID" val="mixed20197112_1*ζ_h_i*1_1_11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2"/>
  <p:tag name="KSO_WM_UNIT_ID" val="mixed20197112_1*ζ_h_i*1_1_1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2"/>
  <p:tag name="KSO_WM_UNIT_ID" val="mixed20197112_1*ζ_h_i*1_1_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3"/>
  <p:tag name="KSO_WM_UNIT_ID" val="mixed20197112_1*ζ_h_i*1_1_3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4"/>
  <p:tag name="KSO_WM_UNIT_ID" val="mixed20197112_1*ζ_h_i*1_1_4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5"/>
  <p:tag name="KSO_WM_UNIT_ID" val="mixed20197112_1*ζ_h_i*1_1_5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8"/>
  <p:tag name="KSO_WM_UNIT_ID" val="mixed20197112_1*ζ_h_i*1_1_8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9"/>
  <p:tag name="KSO_WM_UNIT_ID" val="mixed20197112_1*ζ_h_i*1_1_9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0"/>
  <p:tag name="KSO_WM_UNIT_ID" val="mixed20197112_1*ζ_h_i*1_1_10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1"/>
  <p:tag name="KSO_WM_UNIT_ID" val="mixed20197112_1*ζ_h_i*1_1_11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2"/>
  <p:tag name="KSO_WM_UNIT_ID" val="mixed20197112_1*ζ_h_i*1_1_1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mixed20197112_1*ζ_h_i*1_1_1"/>
  <p:tag name="KSO_WM_TEMPLATE_CATEGORY" val="mixed"/>
  <p:tag name="KSO_WM_TEMPLATE_INDEX" val="20197112"/>
  <p:tag name="KSO_WM_UNIT_LAYERLEVEL" val="1_1_1"/>
  <p:tag name="KSO_WM_TAG_VERSION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2"/>
  <p:tag name="KSO_WM_UNIT_ID" val="mixed20197112_1*ζ_h_i*1_1_2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3"/>
  <p:tag name="KSO_WM_UNIT_ID" val="mixed20197112_1*ζ_h_i*1_1_3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4"/>
  <p:tag name="KSO_WM_UNIT_ID" val="mixed20197112_1*ζ_h_i*1_1_4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5"/>
  <p:tag name="KSO_WM_UNIT_ID" val="mixed20197112_1*ζ_h_i*1_1_5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875,&quot;width&quot;:537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77.181102362205,&quot;width&quot;:12260.009448818897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mixed20197112_1*ζ_h_i*1_1_1"/>
  <p:tag name="KSO_WM_TEMPLATE_CATEGORY" val="mixed"/>
  <p:tag name="KSO_WM_TEMPLATE_INDEX" val="20197112"/>
  <p:tag name="KSO_WM_UNIT_LAYERLEVEL" val="1_1_1"/>
  <p:tag name="KSO_WM_TAG_VERSION" val="1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ID" val="mixed20197112_1*ζ_h_i*1_1_1"/>
  <p:tag name="KSO_WM_TEMPLATE_CATEGORY" val="mixed"/>
  <p:tag name="KSO_WM_TEMPLATE_INDEX" val="20197112"/>
  <p:tag name="KSO_WM_UNIT_LAYERLEVEL" val="1_1_1"/>
  <p:tag name="KSO_WM_TAG_VERSION" val="1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8"/>
  <p:tag name="KSO_WM_UNIT_ID" val="mixed20197112_1*ζ_h_i*1_1_8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9"/>
  <p:tag name="KSO_WM_UNIT_ID" val="mixed20197112_1*ζ_h_i*1_1_9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KSO_WM_UNIT_DIAGRAM_MODELTYPE" val="partialZoom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3439_1_10"/>
  <p:tag name="KSO_WM_UNIT_ID" val="mixed20197112_1*ζ_h_i*1_1_10"/>
  <p:tag name="KSO_WM_TEMPLATE_CATEGORY" val="mixed"/>
  <p:tag name="KSO_WM_TEMPLATE_INDEX" val="20197112"/>
  <p:tag name="KSO_WM_UNIT_LAYERLEVEL" val="1_1_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1737</Words>
  <Application>Microsoft Office PowerPoint</Application>
  <PresentationFormat>全屏显示(16:9)</PresentationFormat>
  <Paragraphs>219</Paragraphs>
  <Slides>24</Slides>
  <Notes>14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Noto Sans SC</vt:lpstr>
      <vt:lpstr>OPPOSans-H</vt:lpstr>
      <vt:lpstr>等线</vt:lpstr>
      <vt:lpstr>方正清刻本悦宋简体</vt:lpstr>
      <vt:lpstr>华光中雅_CNKI</vt:lpstr>
      <vt:lpstr>华文新魏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农田守望者</dc:title>
  <dc:subject>智慧农业环境精细化管理系统</dc:subject>
  <dc:creator>韩硕</dc:creator>
  <cp:lastModifiedBy>韩硕</cp:lastModifiedBy>
  <cp:revision>25</cp:revision>
  <dcterms:created xsi:type="dcterms:W3CDTF">2023-07-01T07:07:00Z</dcterms:created>
  <dcterms:modified xsi:type="dcterms:W3CDTF">2023-07-03T03:38:44Z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F4C799D4B33443318CE8D4F07C6626F6_13</vt:lpwstr>
  </property>
  <property fmtid="{D5CDD505-2E9C-101B-9397-08002B2CF9AE}" pid="3" name="KSOProductBuildVer">
    <vt:lpwstr>2052-11.1.0.14309</vt:lpwstr>
  </property>
</Properties>
</file>