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6" r:id="rId3"/>
    <p:sldId id="257" r:id="rId4"/>
    <p:sldId id="260" r:id="rId5"/>
    <p:sldId id="262" r:id="rId6"/>
    <p:sldId id="265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1F9B9-73E0-4983-B9AF-731D99DE00B9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D6814-5EED-4A28-B63A-9C6110952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86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D6814-5EED-4A28-B63A-9C611095290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94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9E9A0-3F73-898C-F42A-349C9FA6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5670CF-E35A-55E3-12AE-5761944B3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B9784A-D611-6924-5868-9156F49A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5B4FB1-9BC8-DE9B-2019-29A8A80D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6332A-3D27-90CC-C56B-9CBF8DCC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36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FD747-AA84-FF78-3829-589EF28C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7C8DE-60DC-5276-F96F-41C39A6C0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C21447-0FBF-C795-8C6C-6E954BC1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80571C-32FA-25E9-C0A8-1C713CFC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5F8CD1-EFF3-9EA0-2F25-09B0730F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59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0FE8FC-5BAF-8E26-6176-16890AA79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FBADA8-7661-5398-AB0F-6B6656364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9165A-7C1C-F5D5-B13F-75640F04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EAED9-DE78-9CCD-3E62-A2C36115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5E44C-BCC4-B713-73A4-EC5CBF8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1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48B2C-6A79-E03B-48A6-0FB3B2E4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A82450-FABD-F47B-86A4-9248F912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7A84AD-1ACA-37D4-0938-F4C918FA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EE657-23B4-D428-118D-D3E8C1D8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386BE-7B1F-1D2E-42E2-6C58A1F9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13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85EE0-3E1A-8BCF-329D-0535C909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5F84F1-D44F-74DD-467D-8B694557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83AB0-9B57-DF89-F4F7-F77C3F4C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58831-CF2B-A4FD-C80C-9125057A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83B114-F8C1-417C-4C77-77ED5780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85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546EF-A0E3-A593-CF61-0F36C910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ACF4B-21E6-B263-67B4-797B483CB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5BF632-95CF-00F7-61BF-EABDD9E9E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5764B1-3729-4BB9-5949-9602AC58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36F272-8F03-4DE0-2CAF-5890872C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ED9D10-DBD9-546A-7758-3A7C0FED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7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AE15A-CC56-A9F6-0158-C2B94481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4DCF49-E337-6530-D32A-37D77ACE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5D8D6E-476C-B558-1EF0-F73B0CBB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3D80E0-100A-0132-F20D-D137C227A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68C0F7-2A27-686A-2A5A-AB5C1DDC6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3033BB-4254-36CB-069A-1F993C83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7BCF76A-6211-3DBE-0AB4-2A6F7570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37ED4B-88E6-B223-00A1-7630236B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2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7C7E2-31DE-6A55-62B4-30A48A6C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882E98-22A1-01FF-E8F9-9DA7F923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04B73D-83D9-901F-389C-15E7EDE7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6D6A61-B150-ECE2-13A8-BF21FC7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8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A360B5-7FC8-C536-6E58-79066F80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CA1316-1D88-5DB4-7610-675E4F7C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55DE9E-93DA-13B1-3939-41BAB1C6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4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53ECF-76CC-7E52-3E3D-25D3F92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AA8A9F-349A-7675-2871-0A3358FC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192143-D351-6F65-F633-EC6D186AF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F4F650-7986-E8E2-30C2-3F4AAACC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6B9A28-63DC-140C-F4F8-89366299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D98DEF-30D6-8159-5119-C895ADE7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90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897D3-D4A6-9093-B01D-E18D8714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A0DF14-7F70-7928-8117-E899E241E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FEC005-3C93-4F2F-194C-C70342EC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781D96-DAF8-2975-3542-C208605E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266AA9-D0FE-2246-1D43-D8B2AF78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0BD126-4A28-EC27-26BD-B952109E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14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C760B0-B28A-0626-4A03-7A370916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EB9E7A-95ED-C9AF-9514-3EFA6887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388EB-2A2D-BCD4-AB70-7D951CB28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38CB6-21B6-43C9-8D62-5A4528F2F88D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6D4E10-14A4-207D-83D1-0F001F522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F1A2E2-7FE1-4CA1-5674-E903C3AEC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82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4888C1-4243-E907-1FC8-7C327820A4D8}"/>
              </a:ext>
            </a:extLst>
          </p:cNvPr>
          <p:cNvSpPr txBox="1"/>
          <p:nvPr/>
        </p:nvSpPr>
        <p:spPr>
          <a:xfrm>
            <a:off x="1116459" y="2769643"/>
            <a:ext cx="1752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0" b="1">
                <a:solidFill>
                  <a:srgbClr val="FF3399"/>
                </a:solidFill>
                <a:latin typeface="+mj-lt"/>
              </a:rPr>
              <a:t>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B27D5F-C12E-691B-B4BE-81477DD0F4E4}"/>
              </a:ext>
            </a:extLst>
          </p:cNvPr>
          <p:cNvSpPr txBox="1"/>
          <p:nvPr/>
        </p:nvSpPr>
        <p:spPr>
          <a:xfrm>
            <a:off x="3020036" y="2669660"/>
            <a:ext cx="615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Consolas" panose="020B0609020204030204" pitchFamily="49" charset="0"/>
              </a:rPr>
              <a:t>Tree-and-Pulse; GameDevEngine</a:t>
            </a:r>
            <a:endParaRPr kumimoji="1" lang="ja-JP" altLang="en-US" sz="240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4C8A68-BD04-D446-C82D-D1E5C54E0E07}"/>
              </a:ext>
            </a:extLst>
          </p:cNvPr>
          <p:cNvSpPr txBox="1"/>
          <p:nvPr/>
        </p:nvSpPr>
        <p:spPr>
          <a:xfrm>
            <a:off x="3020036" y="3292863"/>
            <a:ext cx="6576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/>
              <a:t>NeneEngine</a:t>
            </a:r>
            <a:endParaRPr kumimoji="1" lang="ja-JP" altLang="en-US" sz="6600" b="1"/>
          </a:p>
        </p:txBody>
      </p:sp>
      <p:sp>
        <p:nvSpPr>
          <p:cNvPr id="13" name="L 字 12">
            <a:extLst>
              <a:ext uri="{FF2B5EF4-FFF2-40B4-BE49-F238E27FC236}">
                <a16:creationId xmlns:a16="http://schemas.microsoft.com/office/drawing/2014/main" id="{EC31BDF4-53B0-F5B0-1C0D-70D17C5FC91F}"/>
              </a:ext>
            </a:extLst>
          </p:cNvPr>
          <p:cNvSpPr>
            <a:spLocks noChangeAspect="1"/>
          </p:cNvSpPr>
          <p:nvPr/>
        </p:nvSpPr>
        <p:spPr>
          <a:xfrm rot="16200000">
            <a:off x="2371962" y="3882665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E7D8345A-25C9-D935-0BDD-7C87284A9AAA}"/>
              </a:ext>
            </a:extLst>
          </p:cNvPr>
          <p:cNvSpPr>
            <a:spLocks noChangeAspect="1"/>
          </p:cNvSpPr>
          <p:nvPr/>
        </p:nvSpPr>
        <p:spPr>
          <a:xfrm rot="10800000">
            <a:off x="2371963" y="2794810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 字 18">
            <a:extLst>
              <a:ext uri="{FF2B5EF4-FFF2-40B4-BE49-F238E27FC236}">
                <a16:creationId xmlns:a16="http://schemas.microsoft.com/office/drawing/2014/main" id="{C6025165-D058-941E-3C32-C923ADAA5C03}"/>
              </a:ext>
            </a:extLst>
          </p:cNvPr>
          <p:cNvSpPr>
            <a:spLocks noChangeAspect="1"/>
          </p:cNvSpPr>
          <p:nvPr/>
        </p:nvSpPr>
        <p:spPr>
          <a:xfrm rot="5400000">
            <a:off x="1204128" y="2794810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319B5E00-3C36-9FB7-1C80-39DDC4D40F60}"/>
              </a:ext>
            </a:extLst>
          </p:cNvPr>
          <p:cNvSpPr>
            <a:spLocks noChangeAspect="1"/>
          </p:cNvSpPr>
          <p:nvPr/>
        </p:nvSpPr>
        <p:spPr>
          <a:xfrm>
            <a:off x="1204128" y="3882665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67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9C0F13-0511-3147-EA12-DE654A509CE3}"/>
              </a:ext>
            </a:extLst>
          </p:cNvPr>
          <p:cNvSpPr txBox="1"/>
          <p:nvPr/>
        </p:nvSpPr>
        <p:spPr>
          <a:xfrm>
            <a:off x="3020747" y="1192333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>
                <a:latin typeface="Consolas" panose="020B0609020204030204" pitchFamily="49" charset="0"/>
              </a:rPr>
              <a:t>SDL_Window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525A05-0F44-C63D-5222-35D69BB7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68" y="762860"/>
            <a:ext cx="565666" cy="56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72EED7B-4635-6E0F-B1BF-C9D47943F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52" y="777851"/>
            <a:ext cx="565666" cy="56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0A3BA5-CD24-B058-B03E-D8AA1897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68" y="2133235"/>
            <a:ext cx="565665" cy="56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F73304C-9005-22FF-A82E-4729F209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53" y="2123690"/>
            <a:ext cx="565665" cy="56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5364F4A-7D74-112E-D97B-B13AE3D54694}"/>
              </a:ext>
            </a:extLst>
          </p:cNvPr>
          <p:cNvSpPr txBox="1"/>
          <p:nvPr/>
        </p:nvSpPr>
        <p:spPr>
          <a:xfrm>
            <a:off x="3002830" y="1491038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>
                <a:latin typeface="Consolas" panose="020B0609020204030204" pitchFamily="49" charset="0"/>
              </a:rPr>
              <a:t>SDL_Renderer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B141A8A-4B86-209F-7C6D-8CF5E59482C7}"/>
              </a:ext>
            </a:extLst>
          </p:cNvPr>
          <p:cNvSpPr txBox="1"/>
          <p:nvPr/>
        </p:nvSpPr>
        <p:spPr>
          <a:xfrm>
            <a:off x="2032757" y="2322744"/>
            <a:ext cx="248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NeneCamera(2D/3D)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C2E45C81-EBD1-3FB7-3AB1-8C99A7129CAF}"/>
              </a:ext>
            </a:extLst>
          </p:cNvPr>
          <p:cNvSpPr/>
          <p:nvPr/>
        </p:nvSpPr>
        <p:spPr>
          <a:xfrm rot="10800000">
            <a:off x="4709106" y="1112158"/>
            <a:ext cx="65745" cy="5179453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E7B116A-081C-1B5E-41AC-91F4BDA9796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7179055" y="1508397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5F47670-2507-8340-30F6-7E3164A59E1E}"/>
              </a:ext>
            </a:extLst>
          </p:cNvPr>
          <p:cNvCxnSpPr>
            <a:cxnSpLocks/>
          </p:cNvCxnSpPr>
          <p:nvPr/>
        </p:nvCxnSpPr>
        <p:spPr>
          <a:xfrm>
            <a:off x="7359055" y="1881993"/>
            <a:ext cx="0" cy="9746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69909BB-DCDA-FABA-BF7F-EB4D4C103488}"/>
              </a:ext>
            </a:extLst>
          </p:cNvPr>
          <p:cNvCxnSpPr>
            <a:cxnSpLocks/>
          </p:cNvCxnSpPr>
          <p:nvPr/>
        </p:nvCxnSpPr>
        <p:spPr>
          <a:xfrm>
            <a:off x="7359055" y="2856622"/>
            <a:ext cx="0" cy="9746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C905EFC8-92CF-05CE-4E5B-BA71826E4B29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7179055" y="3880443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1DF1B8-3022-1230-0E33-04B701ADB428}"/>
              </a:ext>
            </a:extLst>
          </p:cNvPr>
          <p:cNvSpPr txBox="1"/>
          <p:nvPr/>
        </p:nvSpPr>
        <p:spPr>
          <a:xfrm>
            <a:off x="5862676" y="1164960"/>
            <a:ext cx="20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>
                <a:latin typeface="Consolas" panose="020B0609020204030204" pitchFamily="49" charset="0"/>
              </a:rPr>
              <a:t>NeneRoot(2D/3D)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CCD4FA9-BF5F-9879-7006-D6336E8E91CB}"/>
              </a:ext>
            </a:extLst>
          </p:cNvPr>
          <p:cNvCxnSpPr>
            <a:cxnSpLocks/>
          </p:cNvCxnSpPr>
          <p:nvPr/>
        </p:nvCxnSpPr>
        <p:spPr>
          <a:xfrm>
            <a:off x="9302070" y="1688397"/>
            <a:ext cx="17428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D50FFEB-4E89-7182-4748-8313F7B5ACA2}"/>
              </a:ext>
            </a:extLst>
          </p:cNvPr>
          <p:cNvCxnSpPr>
            <a:cxnSpLocks/>
            <a:stCxn id="1052" idx="3"/>
          </p:cNvCxnSpPr>
          <p:nvPr/>
        </p:nvCxnSpPr>
        <p:spPr>
          <a:xfrm flipV="1">
            <a:off x="4438110" y="1894726"/>
            <a:ext cx="2682459" cy="2249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5E6AEB9-D1E9-C3A9-7599-A307AE50EEA1}"/>
              </a:ext>
            </a:extLst>
          </p:cNvPr>
          <p:cNvCxnSpPr>
            <a:cxnSpLocks/>
          </p:cNvCxnSpPr>
          <p:nvPr/>
        </p:nvCxnSpPr>
        <p:spPr>
          <a:xfrm flipH="1">
            <a:off x="4955586" y="4060443"/>
            <a:ext cx="2086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0CE9027E-D116-2F9F-5D4E-D3E1977C8F28}"/>
              </a:ext>
            </a:extLst>
          </p:cNvPr>
          <p:cNvSpPr txBox="1"/>
          <p:nvPr/>
        </p:nvSpPr>
        <p:spPr>
          <a:xfrm>
            <a:off x="5442272" y="3744022"/>
            <a:ext cx="950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>
                <a:solidFill>
                  <a:srgbClr val="C00000"/>
                </a:solidFill>
              </a:rPr>
              <a:t>3</a:t>
            </a:r>
            <a:r>
              <a:rPr kumimoji="1" lang="en-US" altLang="ja-JP" sz="1600"/>
              <a:t>. </a:t>
            </a:r>
            <a:r>
              <a:rPr lang="ja-JP" altLang="en-US" sz="1600"/>
              <a:t>更新</a:t>
            </a:r>
            <a:endParaRPr kumimoji="1" lang="ja-JP" altLang="en-US" sz="1600"/>
          </a:p>
        </p:txBody>
      </p: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6184F683-BFE7-42D9-134E-77EDE73C1374}"/>
              </a:ext>
            </a:extLst>
          </p:cNvPr>
          <p:cNvCxnSpPr>
            <a:cxnSpLocks/>
          </p:cNvCxnSpPr>
          <p:nvPr/>
        </p:nvCxnSpPr>
        <p:spPr>
          <a:xfrm flipH="1">
            <a:off x="7749470" y="1155884"/>
            <a:ext cx="1434326" cy="458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直線矢印コネクタ 1032">
            <a:extLst>
              <a:ext uri="{FF2B5EF4-FFF2-40B4-BE49-F238E27FC236}">
                <a16:creationId xmlns:a16="http://schemas.microsoft.com/office/drawing/2014/main" id="{15C2B6C7-FC3B-76BB-C694-1A70D0256A5C}"/>
              </a:ext>
            </a:extLst>
          </p:cNvPr>
          <p:cNvCxnSpPr>
            <a:cxnSpLocks/>
          </p:cNvCxnSpPr>
          <p:nvPr/>
        </p:nvCxnSpPr>
        <p:spPr>
          <a:xfrm>
            <a:off x="7770557" y="1780784"/>
            <a:ext cx="1398033" cy="49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テキスト ボックス 1041">
            <a:extLst>
              <a:ext uri="{FF2B5EF4-FFF2-40B4-BE49-F238E27FC236}">
                <a16:creationId xmlns:a16="http://schemas.microsoft.com/office/drawing/2014/main" id="{9D7624CD-8DB9-C564-B6CE-85E11B5D7EBD}"/>
              </a:ext>
            </a:extLst>
          </p:cNvPr>
          <p:cNvSpPr txBox="1"/>
          <p:nvPr/>
        </p:nvSpPr>
        <p:spPr>
          <a:xfrm>
            <a:off x="7948927" y="977744"/>
            <a:ext cx="978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>
                <a:solidFill>
                  <a:srgbClr val="C00000"/>
                </a:solidFill>
              </a:rPr>
              <a:t>1</a:t>
            </a:r>
            <a:r>
              <a:rPr lang="en-US" altLang="ja-JP" sz="1600"/>
              <a:t>. </a:t>
            </a:r>
            <a:r>
              <a:rPr lang="ja-JP" altLang="en-US" sz="1600"/>
              <a:t>入力</a:t>
            </a:r>
            <a:endParaRPr kumimoji="1" lang="ja-JP" altLang="en-US" sz="1600"/>
          </a:p>
        </p:txBody>
      </p: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25957557-4952-C2AE-C583-7190DA458390}"/>
              </a:ext>
            </a:extLst>
          </p:cNvPr>
          <p:cNvSpPr txBox="1"/>
          <p:nvPr/>
        </p:nvSpPr>
        <p:spPr>
          <a:xfrm>
            <a:off x="8208785" y="1702618"/>
            <a:ext cx="95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>
                <a:solidFill>
                  <a:srgbClr val="C00000"/>
                </a:solidFill>
              </a:rPr>
              <a:t>6</a:t>
            </a:r>
            <a:r>
              <a:rPr kumimoji="1" lang="en-US" altLang="ja-JP" sz="1600"/>
              <a:t>. </a:t>
            </a:r>
            <a:r>
              <a:rPr kumimoji="1" lang="ja-JP" altLang="en-US" sz="1600"/>
              <a:t>出力</a:t>
            </a:r>
          </a:p>
        </p:txBody>
      </p:sp>
      <p:sp>
        <p:nvSpPr>
          <p:cNvPr id="1047" name="テキスト ボックス 1046">
            <a:extLst>
              <a:ext uri="{FF2B5EF4-FFF2-40B4-BE49-F238E27FC236}">
                <a16:creationId xmlns:a16="http://schemas.microsoft.com/office/drawing/2014/main" id="{0A8D5000-0EFB-5FF1-F952-302EDB4700FD}"/>
              </a:ext>
            </a:extLst>
          </p:cNvPr>
          <p:cNvSpPr txBox="1"/>
          <p:nvPr/>
        </p:nvSpPr>
        <p:spPr>
          <a:xfrm>
            <a:off x="7539055" y="3877063"/>
            <a:ext cx="12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>
                <a:latin typeface="Consolas" panose="020B0609020204030204" pitchFamily="49" charset="0"/>
              </a:rPr>
              <a:t>NeneNode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48" name="テキスト ボックス 1047">
            <a:extLst>
              <a:ext uri="{FF2B5EF4-FFF2-40B4-BE49-F238E27FC236}">
                <a16:creationId xmlns:a16="http://schemas.microsoft.com/office/drawing/2014/main" id="{F5AEF110-717B-BB19-30BC-2B7D61FB5205}"/>
              </a:ext>
            </a:extLst>
          </p:cNvPr>
          <p:cNvSpPr txBox="1"/>
          <p:nvPr/>
        </p:nvSpPr>
        <p:spPr>
          <a:xfrm>
            <a:off x="1947997" y="3476701"/>
            <a:ext cx="27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NeneViewWorld(2D/3D)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49" name="テキスト ボックス 1048">
            <a:extLst>
              <a:ext uri="{FF2B5EF4-FFF2-40B4-BE49-F238E27FC236}">
                <a16:creationId xmlns:a16="http://schemas.microsoft.com/office/drawing/2014/main" id="{CE901A2E-28BD-1C72-DC3B-1D0525A38706}"/>
              </a:ext>
            </a:extLst>
          </p:cNvPr>
          <p:cNvSpPr txBox="1"/>
          <p:nvPr/>
        </p:nvSpPr>
        <p:spPr>
          <a:xfrm>
            <a:off x="1698245" y="2807313"/>
            <a:ext cx="216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NeneSuperimpose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50" name="テキスト ボックス 1049">
            <a:extLst>
              <a:ext uri="{FF2B5EF4-FFF2-40B4-BE49-F238E27FC236}">
                <a16:creationId xmlns:a16="http://schemas.microsoft.com/office/drawing/2014/main" id="{05DACECB-412E-80FC-71FF-A4059632D049}"/>
              </a:ext>
            </a:extLst>
          </p:cNvPr>
          <p:cNvSpPr txBox="1"/>
          <p:nvPr/>
        </p:nvSpPr>
        <p:spPr>
          <a:xfrm>
            <a:off x="2937164" y="4734330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NeneSetting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51" name="テキスト ボックス 1050">
            <a:extLst>
              <a:ext uri="{FF2B5EF4-FFF2-40B4-BE49-F238E27FC236}">
                <a16:creationId xmlns:a16="http://schemas.microsoft.com/office/drawing/2014/main" id="{49281EB5-C409-C32F-792C-1BF0EC41B128}"/>
              </a:ext>
            </a:extLst>
          </p:cNvPr>
          <p:cNvSpPr txBox="1"/>
          <p:nvPr/>
        </p:nvSpPr>
        <p:spPr>
          <a:xfrm>
            <a:off x="2230966" y="5043348"/>
            <a:ext cx="253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NeneImageLoader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52" name="テキスト ボックス 1051">
            <a:extLst>
              <a:ext uri="{FF2B5EF4-FFF2-40B4-BE49-F238E27FC236}">
                <a16:creationId xmlns:a16="http://schemas.microsoft.com/office/drawing/2014/main" id="{ABE090FB-74A8-FB4D-6AC7-8CC8A56C3F65}"/>
              </a:ext>
            </a:extLst>
          </p:cNvPr>
          <p:cNvSpPr txBox="1"/>
          <p:nvPr/>
        </p:nvSpPr>
        <p:spPr>
          <a:xfrm>
            <a:off x="2077454" y="3960026"/>
            <a:ext cx="236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NeneEventQueue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54" name="テキスト ボックス 1053">
            <a:extLst>
              <a:ext uri="{FF2B5EF4-FFF2-40B4-BE49-F238E27FC236}">
                <a16:creationId xmlns:a16="http://schemas.microsoft.com/office/drawing/2014/main" id="{4249AAAA-BFAA-8239-1BA9-18BA08C759F2}"/>
              </a:ext>
            </a:extLst>
          </p:cNvPr>
          <p:cNvSpPr txBox="1"/>
          <p:nvPr/>
        </p:nvSpPr>
        <p:spPr>
          <a:xfrm>
            <a:off x="1687697" y="2017026"/>
            <a:ext cx="199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NeneCompositor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66" name="テキスト ボックス 1065">
            <a:extLst>
              <a:ext uri="{FF2B5EF4-FFF2-40B4-BE49-F238E27FC236}">
                <a16:creationId xmlns:a16="http://schemas.microsoft.com/office/drawing/2014/main" id="{712C0E91-64D9-B6A1-A7DE-FC40C2DCE37A}"/>
              </a:ext>
            </a:extLst>
          </p:cNvPr>
          <p:cNvSpPr txBox="1"/>
          <p:nvPr/>
        </p:nvSpPr>
        <p:spPr>
          <a:xfrm>
            <a:off x="2230966" y="5326041"/>
            <a:ext cx="253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NeneTextLoader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1076" name="直線矢印コネクタ 1075">
            <a:extLst>
              <a:ext uri="{FF2B5EF4-FFF2-40B4-BE49-F238E27FC236}">
                <a16:creationId xmlns:a16="http://schemas.microsoft.com/office/drawing/2014/main" id="{C706E716-BC4B-D539-4007-1A1864B705B2}"/>
              </a:ext>
            </a:extLst>
          </p:cNvPr>
          <p:cNvCxnSpPr>
            <a:cxnSpLocks/>
          </p:cNvCxnSpPr>
          <p:nvPr/>
        </p:nvCxnSpPr>
        <p:spPr>
          <a:xfrm>
            <a:off x="4738589" y="1678160"/>
            <a:ext cx="2318215" cy="15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直線矢印コネクタ 1081">
            <a:extLst>
              <a:ext uri="{FF2B5EF4-FFF2-40B4-BE49-F238E27FC236}">
                <a16:creationId xmlns:a16="http://schemas.microsoft.com/office/drawing/2014/main" id="{CA36307C-1FC8-F241-E343-1696B257E6B7}"/>
              </a:ext>
            </a:extLst>
          </p:cNvPr>
          <p:cNvCxnSpPr>
            <a:cxnSpLocks/>
          </p:cNvCxnSpPr>
          <p:nvPr/>
        </p:nvCxnSpPr>
        <p:spPr>
          <a:xfrm>
            <a:off x="7474387" y="2198599"/>
            <a:ext cx="0" cy="1502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4" name="テキスト ボックス 1083">
            <a:extLst>
              <a:ext uri="{FF2B5EF4-FFF2-40B4-BE49-F238E27FC236}">
                <a16:creationId xmlns:a16="http://schemas.microsoft.com/office/drawing/2014/main" id="{A3381E8B-9AEE-9F43-51F7-5DBD8964FE64}"/>
              </a:ext>
            </a:extLst>
          </p:cNvPr>
          <p:cNvSpPr txBox="1"/>
          <p:nvPr/>
        </p:nvSpPr>
        <p:spPr>
          <a:xfrm>
            <a:off x="7474387" y="2886606"/>
            <a:ext cx="1945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>
                <a:solidFill>
                  <a:srgbClr val="C00000"/>
                </a:solidFill>
              </a:rPr>
              <a:t>2</a:t>
            </a:r>
            <a:r>
              <a:rPr kumimoji="1" lang="en-US" altLang="ja-JP" sz="1600"/>
              <a:t>. </a:t>
            </a:r>
            <a:r>
              <a:rPr lang="ja-JP" altLang="en-US" sz="1600"/>
              <a:t>イベントパルス</a:t>
            </a:r>
            <a:endParaRPr kumimoji="1" lang="ja-JP" altLang="en-US" sz="1600"/>
          </a:p>
        </p:txBody>
      </p:sp>
      <p:sp>
        <p:nvSpPr>
          <p:cNvPr id="1086" name="テキスト ボックス 1085">
            <a:extLst>
              <a:ext uri="{FF2B5EF4-FFF2-40B4-BE49-F238E27FC236}">
                <a16:creationId xmlns:a16="http://schemas.microsoft.com/office/drawing/2014/main" id="{89240013-B3F5-B332-11DE-A1788D7FFCD9}"/>
              </a:ext>
            </a:extLst>
          </p:cNvPr>
          <p:cNvSpPr txBox="1"/>
          <p:nvPr/>
        </p:nvSpPr>
        <p:spPr>
          <a:xfrm>
            <a:off x="2112700" y="3213934"/>
            <a:ext cx="211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>
                <a:solidFill>
                  <a:srgbClr val="C00000"/>
                </a:solidFill>
              </a:rPr>
              <a:t>4</a:t>
            </a:r>
            <a:r>
              <a:rPr kumimoji="1" lang="en-US" altLang="ja-JP" sz="1600"/>
              <a:t>. </a:t>
            </a:r>
            <a:r>
              <a:rPr lang="ja-JP" altLang="en-US" sz="1600"/>
              <a:t>ワールド撮影</a:t>
            </a:r>
            <a:endParaRPr kumimoji="1" lang="ja-JP" altLang="en-US" sz="1600"/>
          </a:p>
        </p:txBody>
      </p:sp>
      <p:sp>
        <p:nvSpPr>
          <p:cNvPr id="1087" name="テキスト ボックス 1086">
            <a:extLst>
              <a:ext uri="{FF2B5EF4-FFF2-40B4-BE49-F238E27FC236}">
                <a16:creationId xmlns:a16="http://schemas.microsoft.com/office/drawing/2014/main" id="{42028140-7B0B-EE42-8913-BC0334796D68}"/>
              </a:ext>
            </a:extLst>
          </p:cNvPr>
          <p:cNvSpPr txBox="1"/>
          <p:nvPr/>
        </p:nvSpPr>
        <p:spPr>
          <a:xfrm>
            <a:off x="232079" y="2475822"/>
            <a:ext cx="211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>
                <a:solidFill>
                  <a:srgbClr val="C00000"/>
                </a:solidFill>
              </a:rPr>
              <a:t>5</a:t>
            </a:r>
            <a:r>
              <a:rPr kumimoji="1" lang="en-US" altLang="ja-JP" sz="1600"/>
              <a:t>. </a:t>
            </a:r>
            <a:r>
              <a:rPr kumimoji="1" lang="ja-JP" altLang="en-US" sz="1600"/>
              <a:t>スーパー合成</a:t>
            </a:r>
          </a:p>
        </p:txBody>
      </p:sp>
      <p:cxnSp>
        <p:nvCxnSpPr>
          <p:cNvPr id="1089" name="直線矢印コネクタ 1088">
            <a:extLst>
              <a:ext uri="{FF2B5EF4-FFF2-40B4-BE49-F238E27FC236}">
                <a16:creationId xmlns:a16="http://schemas.microsoft.com/office/drawing/2014/main" id="{10B8AEE5-9F2C-9BD2-5C05-85D4BCC441FC}"/>
              </a:ext>
            </a:extLst>
          </p:cNvPr>
          <p:cNvCxnSpPr>
            <a:cxnSpLocks/>
          </p:cNvCxnSpPr>
          <p:nvPr/>
        </p:nvCxnSpPr>
        <p:spPr>
          <a:xfrm flipV="1">
            <a:off x="3935722" y="2698900"/>
            <a:ext cx="0" cy="761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2" name="直線矢印コネクタ 1091">
            <a:extLst>
              <a:ext uri="{FF2B5EF4-FFF2-40B4-BE49-F238E27FC236}">
                <a16:creationId xmlns:a16="http://schemas.microsoft.com/office/drawing/2014/main" id="{60FBE9E3-0DEE-A104-6CA7-F4E82CC5C55E}"/>
              </a:ext>
            </a:extLst>
          </p:cNvPr>
          <p:cNvCxnSpPr>
            <a:cxnSpLocks/>
          </p:cNvCxnSpPr>
          <p:nvPr/>
        </p:nvCxnSpPr>
        <p:spPr>
          <a:xfrm flipV="1">
            <a:off x="2156828" y="2406523"/>
            <a:ext cx="0" cy="39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直線矢印コネクタ 1096">
            <a:extLst>
              <a:ext uri="{FF2B5EF4-FFF2-40B4-BE49-F238E27FC236}">
                <a16:creationId xmlns:a16="http://schemas.microsoft.com/office/drawing/2014/main" id="{D363F395-FF5C-F1AE-39A1-E13D79DDB64E}"/>
              </a:ext>
            </a:extLst>
          </p:cNvPr>
          <p:cNvCxnSpPr>
            <a:cxnSpLocks/>
          </p:cNvCxnSpPr>
          <p:nvPr/>
        </p:nvCxnSpPr>
        <p:spPr>
          <a:xfrm flipV="1">
            <a:off x="3928433" y="1818306"/>
            <a:ext cx="7289" cy="490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テキスト ボックス 1104">
            <a:extLst>
              <a:ext uri="{FF2B5EF4-FFF2-40B4-BE49-F238E27FC236}">
                <a16:creationId xmlns:a16="http://schemas.microsoft.com/office/drawing/2014/main" id="{7B72FDA6-B4BD-0712-79C4-3CF190CAC8CC}"/>
              </a:ext>
            </a:extLst>
          </p:cNvPr>
          <p:cNvSpPr txBox="1"/>
          <p:nvPr/>
        </p:nvSpPr>
        <p:spPr>
          <a:xfrm>
            <a:off x="5762646" y="2886606"/>
            <a:ext cx="167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内因性イベント</a:t>
            </a:r>
            <a:endParaRPr kumimoji="1" lang="ja-JP" altLang="en-US" sz="1600"/>
          </a:p>
        </p:txBody>
      </p:sp>
      <p:cxnSp>
        <p:nvCxnSpPr>
          <p:cNvPr id="1120" name="直線矢印コネクタ 1119">
            <a:extLst>
              <a:ext uri="{FF2B5EF4-FFF2-40B4-BE49-F238E27FC236}">
                <a16:creationId xmlns:a16="http://schemas.microsoft.com/office/drawing/2014/main" id="{C9A7AE66-18A3-F366-7B41-C3979A9B51F9}"/>
              </a:ext>
            </a:extLst>
          </p:cNvPr>
          <p:cNvCxnSpPr>
            <a:cxnSpLocks/>
          </p:cNvCxnSpPr>
          <p:nvPr/>
        </p:nvCxnSpPr>
        <p:spPr>
          <a:xfrm flipV="1">
            <a:off x="3266599" y="1848925"/>
            <a:ext cx="3644" cy="189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2" name="テキスト ボックス 1121">
            <a:extLst>
              <a:ext uri="{FF2B5EF4-FFF2-40B4-BE49-F238E27FC236}">
                <a16:creationId xmlns:a16="http://schemas.microsoft.com/office/drawing/2014/main" id="{26302B5B-F891-845E-D918-9D0910605D71}"/>
              </a:ext>
            </a:extLst>
          </p:cNvPr>
          <p:cNvSpPr txBox="1"/>
          <p:nvPr/>
        </p:nvSpPr>
        <p:spPr>
          <a:xfrm>
            <a:off x="1270429" y="5630906"/>
            <a:ext cx="34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NeneCollisionWorld(2D/3D)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123" name="テキスト ボックス 1122">
            <a:extLst>
              <a:ext uri="{FF2B5EF4-FFF2-40B4-BE49-F238E27FC236}">
                <a16:creationId xmlns:a16="http://schemas.microsoft.com/office/drawing/2014/main" id="{313C64C7-5362-85E1-78E8-C08C47A289B1}"/>
              </a:ext>
            </a:extLst>
          </p:cNvPr>
          <p:cNvSpPr txBox="1"/>
          <p:nvPr/>
        </p:nvSpPr>
        <p:spPr>
          <a:xfrm>
            <a:off x="1270429" y="5910949"/>
            <a:ext cx="34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NeneSoundWorld(2D/3D)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127" name="テキスト ボックス 1126">
            <a:extLst>
              <a:ext uri="{FF2B5EF4-FFF2-40B4-BE49-F238E27FC236}">
                <a16:creationId xmlns:a16="http://schemas.microsoft.com/office/drawing/2014/main" id="{0B5A0157-3840-70B4-2FD7-42010105EB70}"/>
              </a:ext>
            </a:extLst>
          </p:cNvPr>
          <p:cNvSpPr txBox="1"/>
          <p:nvPr/>
        </p:nvSpPr>
        <p:spPr>
          <a:xfrm>
            <a:off x="180000" y="180000"/>
            <a:ext cx="389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/>
              <a:t>ねねエンジンの仕組み</a:t>
            </a:r>
          </a:p>
        </p:txBody>
      </p:sp>
      <p:sp>
        <p:nvSpPr>
          <p:cNvPr id="1128" name="テキスト ボックス 1127">
            <a:extLst>
              <a:ext uri="{FF2B5EF4-FFF2-40B4-BE49-F238E27FC236}">
                <a16:creationId xmlns:a16="http://schemas.microsoft.com/office/drawing/2014/main" id="{8EE4A4FD-DD4E-DAC3-89F2-14BC60BCCB04}"/>
              </a:ext>
            </a:extLst>
          </p:cNvPr>
          <p:cNvSpPr txBox="1"/>
          <p:nvPr/>
        </p:nvSpPr>
        <p:spPr>
          <a:xfrm>
            <a:off x="7192691" y="4526280"/>
            <a:ext cx="404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↑開発者はここの木構造を編集する</a:t>
            </a:r>
            <a:r>
              <a:rPr kumimoji="1" lang="en-US" altLang="ja-JP"/>
              <a:t>.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39E5F4-A033-8F64-88E7-68E02E34FA07}"/>
              </a:ext>
            </a:extLst>
          </p:cNvPr>
          <p:cNvSpPr txBox="1"/>
          <p:nvPr/>
        </p:nvSpPr>
        <p:spPr>
          <a:xfrm>
            <a:off x="4834938" y="5390877"/>
            <a:ext cx="161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NeneServer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11B773-3FB2-A79F-32BF-CDED31E9F418}"/>
              </a:ext>
            </a:extLst>
          </p:cNvPr>
          <p:cNvSpPr txBox="1"/>
          <p:nvPr/>
        </p:nvSpPr>
        <p:spPr>
          <a:xfrm>
            <a:off x="4817404" y="5735221"/>
            <a:ext cx="398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親子付けの際にポインタが共通される</a:t>
            </a:r>
          </a:p>
        </p:txBody>
      </p:sp>
    </p:spTree>
    <p:extLst>
      <p:ext uri="{BB962C8B-B14F-4D97-AF65-F5344CB8AC3E}">
        <p14:creationId xmlns:p14="http://schemas.microsoft.com/office/powerpoint/2010/main" val="420273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D4DEDDC1-246E-0DF2-4BA5-022B3B8B6DB8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385090" y="480785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D635CE-86E9-0628-A7EE-3F74DC5452AE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385090" y="1830615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AEA176-FB43-029D-666E-F06B21138743}"/>
              </a:ext>
            </a:extLst>
          </p:cNvPr>
          <p:cNvSpPr txBox="1"/>
          <p:nvPr/>
        </p:nvSpPr>
        <p:spPr>
          <a:xfrm>
            <a:off x="5812006" y="480785"/>
            <a:ext cx="12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NeneRoot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6F33D01-F333-A2FF-12CE-BEC49FE865BB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5562337" y="840785"/>
            <a:ext cx="2753" cy="989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34C7B4-2AA2-E78D-BC13-81996C21E5FD}"/>
              </a:ext>
            </a:extLst>
          </p:cNvPr>
          <p:cNvSpPr txBox="1"/>
          <p:nvPr/>
        </p:nvSpPr>
        <p:spPr>
          <a:xfrm>
            <a:off x="5922337" y="1722634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NeneSwitch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FFAB010-17A7-97B8-3406-5B907DCCF41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6271491" y="2839109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0E46404-51DE-1D1A-929F-E8C414A0B509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5667064" y="2178293"/>
            <a:ext cx="657148" cy="713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80E825A-8F40-DE49-3586-9F57DDCD6A82}"/>
              </a:ext>
            </a:extLst>
          </p:cNvPr>
          <p:cNvCxnSpPr>
            <a:cxnSpLocks/>
          </p:cNvCxnSpPr>
          <p:nvPr/>
        </p:nvCxnSpPr>
        <p:spPr>
          <a:xfrm flipH="1">
            <a:off x="4782702" y="2176449"/>
            <a:ext cx="701912" cy="969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A14174-8114-8AE2-0C7A-7DF9115B4E37}"/>
              </a:ext>
            </a:extLst>
          </p:cNvPr>
          <p:cNvSpPr txBox="1"/>
          <p:nvPr/>
        </p:nvSpPr>
        <p:spPr>
          <a:xfrm>
            <a:off x="6722933" y="2413571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NeneGroup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C7679C0-B449-35BD-3B1C-573CF771FEE7}"/>
              </a:ext>
            </a:extLst>
          </p:cNvPr>
          <p:cNvCxnSpPr>
            <a:cxnSpLocks/>
            <a:stCxn id="11" idx="7"/>
            <a:endCxn id="21" idx="3"/>
          </p:cNvCxnSpPr>
          <p:nvPr/>
        </p:nvCxnSpPr>
        <p:spPr>
          <a:xfrm flipH="1">
            <a:off x="4729981" y="3146388"/>
            <a:ext cx="1594231" cy="947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55A21797-68C7-AE47-239D-932D245C3C32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422702" y="4041139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B13786-C757-9F63-4175-F0A2105FE466}"/>
              </a:ext>
            </a:extLst>
          </p:cNvPr>
          <p:cNvSpPr txBox="1"/>
          <p:nvPr/>
        </p:nvSpPr>
        <p:spPr>
          <a:xfrm>
            <a:off x="5812006" y="741454"/>
            <a:ext cx="1278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game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1AC6C31-884B-5FFC-2061-6ADBEF426FD9}"/>
              </a:ext>
            </a:extLst>
          </p:cNvPr>
          <p:cNvSpPr txBox="1"/>
          <p:nvPr/>
        </p:nvSpPr>
        <p:spPr>
          <a:xfrm>
            <a:off x="5930300" y="2003575"/>
            <a:ext cx="170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scene_switch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C43650-E5FE-B4E2-8E59-A7E83BF57A4C}"/>
              </a:ext>
            </a:extLst>
          </p:cNvPr>
          <p:cNvSpPr txBox="1"/>
          <p:nvPr/>
        </p:nvSpPr>
        <p:spPr>
          <a:xfrm>
            <a:off x="6722933" y="2673623"/>
            <a:ext cx="241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[scene name]+_scene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29E4667-1EF1-49A9-8F1C-C222706C485F}"/>
              </a:ext>
            </a:extLst>
          </p:cNvPr>
          <p:cNvCxnSpPr>
            <a:cxnSpLocks/>
          </p:cNvCxnSpPr>
          <p:nvPr/>
        </p:nvCxnSpPr>
        <p:spPr>
          <a:xfrm>
            <a:off x="6599708" y="3130666"/>
            <a:ext cx="1943427" cy="1132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1175DEE-355C-43EC-1184-87FA4FD6706B}"/>
              </a:ext>
            </a:extLst>
          </p:cNvPr>
          <p:cNvSpPr txBox="1"/>
          <p:nvPr/>
        </p:nvSpPr>
        <p:spPr>
          <a:xfrm>
            <a:off x="2509848" y="3936821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NeneSwitch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C3451A0-5056-440F-048B-AD6C44D3D63E}"/>
              </a:ext>
            </a:extLst>
          </p:cNvPr>
          <p:cNvSpPr txBox="1"/>
          <p:nvPr/>
        </p:nvSpPr>
        <p:spPr>
          <a:xfrm>
            <a:off x="2696553" y="4136876"/>
            <a:ext cx="170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600">
                <a:latin typeface="Consolas" panose="020B0609020204030204" pitchFamily="49" charset="0"/>
              </a:rPr>
              <a:t>s</a:t>
            </a:r>
            <a:r>
              <a:rPr kumimoji="1" lang="en-US" altLang="ja-JP" sz="1600">
                <a:latin typeface="Consolas" panose="020B0609020204030204" pitchFamily="49" charset="0"/>
              </a:rPr>
              <a:t>uper_switch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E757F99-1B3A-8078-1B92-ED46D9CBFAEB}"/>
              </a:ext>
            </a:extLst>
          </p:cNvPr>
          <p:cNvCxnSpPr>
            <a:cxnSpLocks/>
          </p:cNvCxnSpPr>
          <p:nvPr/>
        </p:nvCxnSpPr>
        <p:spPr>
          <a:xfrm>
            <a:off x="4716076" y="4376988"/>
            <a:ext cx="304610" cy="609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D635A161-9BF7-28C9-B5A2-C5115803F5E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919867" y="4977893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114DD6A-F4DA-6ED3-C639-DEEF22B66BF5}"/>
              </a:ext>
            </a:extLst>
          </p:cNvPr>
          <p:cNvSpPr txBox="1"/>
          <p:nvPr/>
        </p:nvSpPr>
        <p:spPr>
          <a:xfrm>
            <a:off x="5336724" y="4801936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NeneGroup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F2F1F08-BC21-B8FA-EE15-E4335AB65076}"/>
              </a:ext>
            </a:extLst>
          </p:cNvPr>
          <p:cNvSpPr txBox="1"/>
          <p:nvPr/>
        </p:nvSpPr>
        <p:spPr>
          <a:xfrm>
            <a:off x="5279867" y="5069007"/>
            <a:ext cx="3304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[super group name]+_super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e.g., playing, pause, inventory, save, talk, …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0B76C3C-8271-AAE7-D6D0-264134AFDA2C}"/>
              </a:ext>
            </a:extLst>
          </p:cNvPr>
          <p:cNvCxnSpPr>
            <a:cxnSpLocks/>
          </p:cNvCxnSpPr>
          <p:nvPr/>
        </p:nvCxnSpPr>
        <p:spPr>
          <a:xfrm flipH="1">
            <a:off x="4262377" y="4419140"/>
            <a:ext cx="239322" cy="828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753D7B6-22F6-EDE2-BDE1-AC3A1B2262E1}"/>
              </a:ext>
            </a:extLst>
          </p:cNvPr>
          <p:cNvCxnSpPr>
            <a:cxnSpLocks/>
          </p:cNvCxnSpPr>
          <p:nvPr/>
        </p:nvCxnSpPr>
        <p:spPr>
          <a:xfrm flipH="1">
            <a:off x="4919867" y="5337893"/>
            <a:ext cx="156988" cy="745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D0CCF43-9204-73E2-62C5-0E514D5FFFA3}"/>
              </a:ext>
            </a:extLst>
          </p:cNvPr>
          <p:cNvCxnSpPr>
            <a:cxnSpLocks/>
          </p:cNvCxnSpPr>
          <p:nvPr/>
        </p:nvCxnSpPr>
        <p:spPr>
          <a:xfrm>
            <a:off x="5145890" y="5314452"/>
            <a:ext cx="290965" cy="746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DE4226FE-37A2-51A0-5883-25E014EAB8D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705350" y="6011514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8E63B315-75DA-F78C-86DE-FD492EC59800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312034" y="6060788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C3F090A-05AE-63A4-1CE8-80C5A852FF21}"/>
              </a:ext>
            </a:extLst>
          </p:cNvPr>
          <p:cNvSpPr txBox="1"/>
          <p:nvPr/>
        </p:nvSpPr>
        <p:spPr>
          <a:xfrm>
            <a:off x="5704643" y="6037639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NeneObject2D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EF171717-AE4A-10A6-3325-A464055513A6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8531999" y="4173871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FFAC07D-A273-F893-71AB-BE67B4C8C504}"/>
              </a:ext>
            </a:extLst>
          </p:cNvPr>
          <p:cNvSpPr txBox="1"/>
          <p:nvPr/>
        </p:nvSpPr>
        <p:spPr>
          <a:xfrm>
            <a:off x="8931963" y="4106098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NeneGroup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DC85C46-525C-14CD-51BC-025E6EFE2443}"/>
              </a:ext>
            </a:extLst>
          </p:cNvPr>
          <p:cNvSpPr txBox="1"/>
          <p:nvPr/>
        </p:nvSpPr>
        <p:spPr>
          <a:xfrm>
            <a:off x="8931963" y="4343241"/>
            <a:ext cx="170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world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5FB829D-23AA-AFE8-7CF9-73595E01D74D}"/>
              </a:ext>
            </a:extLst>
          </p:cNvPr>
          <p:cNvCxnSpPr>
            <a:cxnSpLocks/>
          </p:cNvCxnSpPr>
          <p:nvPr/>
        </p:nvCxnSpPr>
        <p:spPr>
          <a:xfrm flipH="1">
            <a:off x="8552303" y="4543455"/>
            <a:ext cx="156988" cy="745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86751D9-FF14-8AF0-96EA-9BFD0B59E327}"/>
              </a:ext>
            </a:extLst>
          </p:cNvPr>
          <p:cNvCxnSpPr>
            <a:cxnSpLocks/>
          </p:cNvCxnSpPr>
          <p:nvPr/>
        </p:nvCxnSpPr>
        <p:spPr>
          <a:xfrm>
            <a:off x="8778326" y="4520014"/>
            <a:ext cx="290965" cy="746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1966D98F-154F-69D4-A14B-73944D3910B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8337786" y="5217076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743109CC-AB9A-D3AA-3A2B-CF2C4679E2B6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8944470" y="5266350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E818C94-8858-842C-00D0-5A297CA9309A}"/>
              </a:ext>
            </a:extLst>
          </p:cNvPr>
          <p:cNvSpPr txBox="1"/>
          <p:nvPr/>
        </p:nvSpPr>
        <p:spPr>
          <a:xfrm>
            <a:off x="9281028" y="5284450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NeneObject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F197216-A297-6ACF-63B6-7BB38F1231D8}"/>
              </a:ext>
            </a:extLst>
          </p:cNvPr>
          <p:cNvSpPr txBox="1"/>
          <p:nvPr/>
        </p:nvSpPr>
        <p:spPr>
          <a:xfrm>
            <a:off x="342479" y="5712806"/>
            <a:ext cx="4057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ゲームオブジェクトはツリーの末端に来るようにし</a:t>
            </a:r>
            <a:r>
              <a:rPr kumimoji="1" lang="en-US" altLang="ja-JP" sz="1600"/>
              <a:t>, </a:t>
            </a:r>
            <a:r>
              <a:rPr kumimoji="1" lang="ja-JP" altLang="en-US" sz="1600"/>
              <a:t>それより上のノードは木構造や水門の制御のためだけに使用されるべき</a:t>
            </a:r>
            <a:r>
              <a:rPr kumimoji="1" lang="en-US" altLang="ja-JP" sz="1600"/>
              <a:t>.</a:t>
            </a:r>
            <a:endParaRPr kumimoji="1" lang="ja-JP" altLang="en-US" sz="16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BAF26C4-6E05-262A-BB53-9208076EE965}"/>
              </a:ext>
            </a:extLst>
          </p:cNvPr>
          <p:cNvSpPr txBox="1"/>
          <p:nvPr/>
        </p:nvSpPr>
        <p:spPr>
          <a:xfrm>
            <a:off x="6722933" y="2910862"/>
            <a:ext cx="488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e.g., title, menu, play, load, movie, …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E2C46F-D239-8170-02C5-2550C8178DE1}"/>
              </a:ext>
            </a:extLst>
          </p:cNvPr>
          <p:cNvSpPr txBox="1"/>
          <p:nvPr/>
        </p:nvSpPr>
        <p:spPr>
          <a:xfrm>
            <a:off x="180000" y="180000"/>
            <a:ext cx="389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/>
              <a:t>ねねツリーの例</a:t>
            </a:r>
          </a:p>
        </p:txBody>
      </p:sp>
    </p:spTree>
    <p:extLst>
      <p:ext uri="{BB962C8B-B14F-4D97-AF65-F5344CB8AC3E}">
        <p14:creationId xmlns:p14="http://schemas.microsoft.com/office/powerpoint/2010/main" val="8935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91AD104-3CD9-C08E-72C5-E254CF012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11582"/>
              </p:ext>
            </p:extLst>
          </p:nvPr>
        </p:nvGraphicFramePr>
        <p:xfrm>
          <a:off x="7075912" y="1175352"/>
          <a:ext cx="36032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272">
                  <a:extLst>
                    <a:ext uri="{9D8B030D-6E8A-4147-A177-3AD203B41FA5}">
                      <a16:colId xmlns:a16="http://schemas.microsoft.com/office/drawing/2014/main" val="5287845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依存性グループ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A: NeneNode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2363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NeneNode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211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NeneRoot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666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NeneSwitch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170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NeneGroup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59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NeneLeaf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5498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973104-7776-5E3C-A89B-9AD359D9321D}"/>
              </a:ext>
            </a:extLst>
          </p:cNvPr>
          <p:cNvSpPr txBox="1"/>
          <p:nvPr/>
        </p:nvSpPr>
        <p:spPr>
          <a:xfrm>
            <a:off x="1897510" y="1161477"/>
            <a:ext cx="552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include/NeneEngine/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BBC662C-4C53-7553-F042-71E817F6F014}"/>
              </a:ext>
            </a:extLst>
          </p:cNvPr>
          <p:cNvCxnSpPr>
            <a:cxnSpLocks/>
          </p:cNvCxnSpPr>
          <p:nvPr/>
        </p:nvCxnSpPr>
        <p:spPr>
          <a:xfrm>
            <a:off x="2738798" y="2998667"/>
            <a:ext cx="0" cy="62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5EFABDA-8CB1-8C5C-E1CA-946E35522F50}"/>
              </a:ext>
            </a:extLst>
          </p:cNvPr>
          <p:cNvSpPr txBox="1"/>
          <p:nvPr/>
        </p:nvSpPr>
        <p:spPr>
          <a:xfrm>
            <a:off x="2799134" y="3116765"/>
            <a:ext cx="1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include</a:t>
            </a:r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B407FA37-F1A8-C3F1-A927-314E7ABE9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7220"/>
              </p:ext>
            </p:extLst>
          </p:nvPr>
        </p:nvGraphicFramePr>
        <p:xfrm>
          <a:off x="7075912" y="5666760"/>
          <a:ext cx="36032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273">
                  <a:extLst>
                    <a:ext uri="{9D8B030D-6E8A-4147-A177-3AD203B41FA5}">
                      <a16:colId xmlns:a16="http://schemas.microsoft.com/office/drawing/2014/main" val="528784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依存性グループ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C: NeneObject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4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基底クラス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構造体なし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)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2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5498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E77B86C-5E0F-F7B5-D3E4-ACA4723FE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10" y="2171548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B8B377A-0F1D-B124-E24D-D995362F979B}"/>
              </a:ext>
            </a:extLst>
          </p:cNvPr>
          <p:cNvSpPr txBox="1"/>
          <p:nvPr/>
        </p:nvSpPr>
        <p:spPr>
          <a:xfrm>
            <a:off x="2469010" y="2272632"/>
            <a:ext cx="264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NeneNode.hpp(.cpp)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BE46ECE-5BE1-888A-DB78-A7621E2B6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10" y="377627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C24FAC9-D75C-B2D2-64BB-503D3921A00C}"/>
              </a:ext>
            </a:extLst>
          </p:cNvPr>
          <p:cNvSpPr txBox="1"/>
          <p:nvPr/>
        </p:nvSpPr>
        <p:spPr>
          <a:xfrm>
            <a:off x="3040510" y="3877363"/>
            <a:ext cx="2883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NeneServer.hpp(.cpp)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D8C3AEEA-EA1F-06F1-5BC6-43F7BB6F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10" y="5471734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A5D3A97-FF8E-A8B2-D972-C1394D9ACE79}"/>
              </a:ext>
            </a:extLst>
          </p:cNvPr>
          <p:cNvSpPr txBox="1"/>
          <p:nvPr/>
        </p:nvSpPr>
        <p:spPr>
          <a:xfrm>
            <a:off x="2469010" y="5572818"/>
            <a:ext cx="2883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NeneObject.hpp(.cpp)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5F7CDE1-EF0C-23A3-7246-78142468C76E}"/>
              </a:ext>
            </a:extLst>
          </p:cNvPr>
          <p:cNvCxnSpPr>
            <a:cxnSpLocks/>
          </p:cNvCxnSpPr>
          <p:nvPr/>
        </p:nvCxnSpPr>
        <p:spPr>
          <a:xfrm>
            <a:off x="2738798" y="4620947"/>
            <a:ext cx="0" cy="62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A41BE4F6-4D30-A277-371D-39700B4C3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58000"/>
              </p:ext>
            </p:extLst>
          </p:nvPr>
        </p:nvGraphicFramePr>
        <p:xfrm>
          <a:off x="7075912" y="3771099"/>
          <a:ext cx="36032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273">
                  <a:extLst>
                    <a:ext uri="{9D8B030D-6E8A-4147-A177-3AD203B41FA5}">
                      <a16:colId xmlns:a16="http://schemas.microsoft.com/office/drawing/2014/main" val="528784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依存性グループ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B: NeneServer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1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NeneServer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2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54981"/>
                  </a:ext>
                </a:extLst>
              </a:tr>
            </a:tbl>
          </a:graphicData>
        </a:graphic>
      </p:graphicFrame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53F5DD9-A54A-F2F7-4C43-0C88084075FC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5109443" y="2272632"/>
            <a:ext cx="1966469" cy="184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C4FBF3-3864-C148-2E97-67A7E170591D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5923676" y="4062029"/>
            <a:ext cx="1152236" cy="265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3759765-4E94-F701-3041-C13BDED8335A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>
            <a:off x="5352176" y="5757484"/>
            <a:ext cx="1723736" cy="465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9376344-84B9-F385-0D25-9D4CDF623CAD}"/>
              </a:ext>
            </a:extLst>
          </p:cNvPr>
          <p:cNvCxnSpPr>
            <a:cxnSpLocks/>
          </p:cNvCxnSpPr>
          <p:nvPr/>
        </p:nvCxnSpPr>
        <p:spPr>
          <a:xfrm>
            <a:off x="2169744" y="3000807"/>
            <a:ext cx="0" cy="2242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6B7F16-A03E-651D-998E-BB05952122D1}"/>
              </a:ext>
            </a:extLst>
          </p:cNvPr>
          <p:cNvSpPr txBox="1"/>
          <p:nvPr/>
        </p:nvSpPr>
        <p:spPr>
          <a:xfrm>
            <a:off x="180000" y="180000"/>
            <a:ext cx="389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/>
              <a:t>依存性グループ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27357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28EAEEBA-6F76-3145-28E9-81D8BD9C5129}"/>
              </a:ext>
            </a:extLst>
          </p:cNvPr>
          <p:cNvSpPr>
            <a:spLocks noChangeAspect="1"/>
          </p:cNvSpPr>
          <p:nvPr/>
        </p:nvSpPr>
        <p:spPr>
          <a:xfrm>
            <a:off x="8496286" y="12725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9FD8FE49-48FC-48C6-7954-6E8D0A1E35C9}"/>
              </a:ext>
            </a:extLst>
          </p:cNvPr>
          <p:cNvSpPr>
            <a:spLocks noChangeAspect="1"/>
          </p:cNvSpPr>
          <p:nvPr/>
        </p:nvSpPr>
        <p:spPr>
          <a:xfrm>
            <a:off x="8492741" y="410701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B91990-FA42-4133-7F55-7045D207FA75}"/>
              </a:ext>
            </a:extLst>
          </p:cNvPr>
          <p:cNvSpPr/>
          <p:nvPr/>
        </p:nvSpPr>
        <p:spPr>
          <a:xfrm>
            <a:off x="2565904" y="1254594"/>
            <a:ext cx="2551380" cy="3297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0F0066A-2C8D-8123-A52E-6D8717FA2564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8672741" y="1632514"/>
            <a:ext cx="3545" cy="2474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86D549-A464-F564-C8AB-839DA86EEE12}"/>
              </a:ext>
            </a:extLst>
          </p:cNvPr>
          <p:cNvSpPr txBox="1"/>
          <p:nvPr/>
        </p:nvSpPr>
        <p:spPr>
          <a:xfrm>
            <a:off x="8712616" y="3257639"/>
            <a:ext cx="351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std::unique_ptr&lt;NeneNode&gt;</a:t>
            </a:r>
          </a:p>
          <a:p>
            <a:r>
              <a:rPr lang="ja-JP" altLang="en-US">
                <a:latin typeface="Consolas" panose="020B0609020204030204" pitchFamily="49" charset="0"/>
              </a:rPr>
              <a:t>で</a:t>
            </a:r>
            <a:r>
              <a:rPr lang="ja-JP" altLang="en-US" b="1">
                <a:latin typeface="Consolas" panose="020B0609020204030204" pitchFamily="49" charset="0"/>
              </a:rPr>
              <a:t>専有</a:t>
            </a:r>
            <a:endParaRPr lang="en-US" altLang="ja-JP" b="1"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27B5E92-549C-F664-0878-4FB1A204691E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 flipV="1">
            <a:off x="5117284" y="2903199"/>
            <a:ext cx="3375457" cy="1383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1588763-6289-7AC7-88C8-BF6EBFAB71E3}"/>
              </a:ext>
            </a:extLst>
          </p:cNvPr>
          <p:cNvCxnSpPr>
            <a:cxnSpLocks/>
            <a:stCxn id="2" idx="2"/>
            <a:endCxn id="4" idx="3"/>
          </p:cNvCxnSpPr>
          <p:nvPr/>
        </p:nvCxnSpPr>
        <p:spPr>
          <a:xfrm flipH="1">
            <a:off x="5117284" y="1452514"/>
            <a:ext cx="3379002" cy="1450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547533E-F0D8-C555-3479-D7B1839CC30B}"/>
              </a:ext>
            </a:extLst>
          </p:cNvPr>
          <p:cNvSpPr txBox="1"/>
          <p:nvPr/>
        </p:nvSpPr>
        <p:spPr>
          <a:xfrm>
            <a:off x="5973497" y="2425134"/>
            <a:ext cx="2126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std::shared_ptr&lt;NeneServer&gt;</a:t>
            </a:r>
          </a:p>
          <a:p>
            <a:r>
              <a:rPr lang="ja-JP" altLang="en-US">
                <a:latin typeface="Consolas" panose="020B0609020204030204" pitchFamily="49" charset="0"/>
              </a:rPr>
              <a:t>で</a:t>
            </a:r>
            <a:r>
              <a:rPr lang="ja-JP" altLang="en-US" b="1">
                <a:latin typeface="Consolas" panose="020B0609020204030204" pitchFamily="49" charset="0"/>
              </a:rPr>
              <a:t>共有</a:t>
            </a:r>
            <a:endParaRPr lang="en-US" altLang="ja-JP" b="1">
              <a:latin typeface="Consolas" panose="020B0609020204030204" pitchFamily="49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92D6DF4-CF62-2C84-1099-5BCFB5F82B1A}"/>
              </a:ext>
            </a:extLst>
          </p:cNvPr>
          <p:cNvSpPr/>
          <p:nvPr/>
        </p:nvSpPr>
        <p:spPr>
          <a:xfrm>
            <a:off x="2751353" y="2211907"/>
            <a:ext cx="1769928" cy="4854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676156E8-3F96-A2DD-4B96-4D547EA1A44C}"/>
              </a:ext>
            </a:extLst>
          </p:cNvPr>
          <p:cNvSpPr>
            <a:spLocks/>
          </p:cNvSpPr>
          <p:nvPr/>
        </p:nvSpPr>
        <p:spPr>
          <a:xfrm>
            <a:off x="5998639" y="5192274"/>
            <a:ext cx="360000" cy="310345"/>
          </a:xfrm>
          <a:prstGeom prst="triangle">
            <a:avLst/>
          </a:prstGeom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EF1DB43-280B-13F7-8338-B5915FCE1D73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501468" y="4414290"/>
            <a:ext cx="2043994" cy="933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C3AE4B5-139C-78D5-0A26-BF943D7F7988}"/>
              </a:ext>
            </a:extLst>
          </p:cNvPr>
          <p:cNvCxnSpPr>
            <a:cxnSpLocks/>
            <a:stCxn id="35" idx="2"/>
            <a:endCxn id="20" idx="1"/>
          </p:cNvCxnSpPr>
          <p:nvPr/>
        </p:nvCxnSpPr>
        <p:spPr>
          <a:xfrm>
            <a:off x="3636314" y="4389398"/>
            <a:ext cx="2452325" cy="958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DCA5423-DE0B-354B-1241-7138D5FCDBB5}"/>
              </a:ext>
            </a:extLst>
          </p:cNvPr>
          <p:cNvSpPr/>
          <p:nvPr/>
        </p:nvSpPr>
        <p:spPr>
          <a:xfrm>
            <a:off x="2751352" y="2775928"/>
            <a:ext cx="1769928" cy="4854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DACD425-5EDA-CC06-57A2-273A8F3D9FC8}"/>
              </a:ext>
            </a:extLst>
          </p:cNvPr>
          <p:cNvSpPr/>
          <p:nvPr/>
        </p:nvSpPr>
        <p:spPr>
          <a:xfrm>
            <a:off x="2751350" y="3903970"/>
            <a:ext cx="1769927" cy="4854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7879013-6892-ABCD-7FA3-6D3E4E0365C0}"/>
                  </a:ext>
                </a:extLst>
              </p:cNvPr>
              <p:cNvSpPr txBox="1"/>
              <p:nvPr/>
            </p:nvSpPr>
            <p:spPr>
              <a:xfrm>
                <a:off x="3422117" y="3351830"/>
                <a:ext cx="428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en-US" altLang="ja-JP" sz="2400" b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7879013-6892-ABCD-7FA3-6D3E4E036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17" y="3351830"/>
                <a:ext cx="42839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B7B19B0-7C75-C894-92DE-2A8D32FF2E32}"/>
              </a:ext>
            </a:extLst>
          </p:cNvPr>
          <p:cNvSpPr txBox="1"/>
          <p:nvPr/>
        </p:nvSpPr>
        <p:spPr>
          <a:xfrm>
            <a:off x="2825862" y="4714925"/>
            <a:ext cx="173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400" b="1">
                <a:solidFill>
                  <a:srgbClr val="C00000"/>
                </a:solidFill>
              </a:rPr>
              <a:t>参照</a:t>
            </a:r>
            <a:endParaRPr kumimoji="1" lang="ja-JP" altLang="en-US" sz="2400" b="1">
              <a:solidFill>
                <a:srgbClr val="C0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D6DC699-A15D-FD75-BE3F-D47A35C0BE48}"/>
              </a:ext>
            </a:extLst>
          </p:cNvPr>
          <p:cNvSpPr txBox="1"/>
          <p:nvPr/>
        </p:nvSpPr>
        <p:spPr>
          <a:xfrm>
            <a:off x="180000" y="5192274"/>
            <a:ext cx="703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ゲームワールドはゲームオブジェクトを左辺値参照</a:t>
            </a:r>
            <a:endParaRPr kumimoji="1" lang="en-US" altLang="ja-JP"/>
          </a:p>
          <a:p>
            <a:r>
              <a:rPr kumimoji="1" lang="ja-JP" altLang="en-US"/>
              <a:t>イベントキューはイベントを右辺値参照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なんか偶然やりたいことが参照とまったく同じ概念だった</a:t>
            </a:r>
            <a:r>
              <a:rPr lang="en-US" altLang="ja-JP"/>
              <a:t>)</a:t>
            </a:r>
            <a:endParaRPr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7D02109-C7F3-8585-8D89-04D3D65E02CA}"/>
              </a:ext>
            </a:extLst>
          </p:cNvPr>
          <p:cNvSpPr txBox="1"/>
          <p:nvPr/>
        </p:nvSpPr>
        <p:spPr>
          <a:xfrm>
            <a:off x="2463493" y="839861"/>
            <a:ext cx="161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NeneServer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E21C5C3-662A-47B4-D21D-C6941385BA1F}"/>
              </a:ext>
            </a:extLst>
          </p:cNvPr>
          <p:cNvSpPr txBox="1"/>
          <p:nvPr/>
        </p:nvSpPr>
        <p:spPr>
          <a:xfrm>
            <a:off x="2646918" y="1368930"/>
            <a:ext cx="142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各サービス</a:t>
            </a:r>
            <a:endParaRPr lang="en-US" altLang="ja-JP">
              <a:latin typeface="Consolas" panose="020B0609020204030204" pitchFamily="49" charset="0"/>
            </a:endParaRPr>
          </a:p>
          <a:p>
            <a:r>
              <a:rPr lang="en-US" altLang="ja-JP">
                <a:latin typeface="Consolas" panose="020B0609020204030204" pitchFamily="49" charset="0"/>
              </a:rPr>
              <a:t>(</a:t>
            </a:r>
            <a:r>
              <a:rPr lang="ja-JP" altLang="en-US">
                <a:latin typeface="Consolas" panose="020B0609020204030204" pitchFamily="49" charset="0"/>
              </a:rPr>
              <a:t>値メンバ</a:t>
            </a:r>
            <a:r>
              <a:rPr lang="en-US" altLang="ja-JP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75226D9-23AB-75DD-0053-57CA4E7735FD}"/>
              </a:ext>
            </a:extLst>
          </p:cNvPr>
          <p:cNvSpPr txBox="1"/>
          <p:nvPr/>
        </p:nvSpPr>
        <p:spPr>
          <a:xfrm>
            <a:off x="7384817" y="4841128"/>
            <a:ext cx="417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std::unique_ptr&lt;NeneObject&gt;</a:t>
            </a:r>
          </a:p>
          <a:p>
            <a:r>
              <a:rPr lang="ja-JP" altLang="en-US">
                <a:latin typeface="Consolas" panose="020B0609020204030204" pitchFamily="49" charset="0"/>
              </a:rPr>
              <a:t>で</a:t>
            </a:r>
            <a:r>
              <a:rPr lang="ja-JP" altLang="en-US" b="1">
                <a:latin typeface="Consolas" panose="020B0609020204030204" pitchFamily="49" charset="0"/>
              </a:rPr>
              <a:t>専有</a:t>
            </a:r>
            <a:endParaRPr lang="en-US" altLang="ja-JP" b="1">
              <a:latin typeface="Consolas" panose="020B0609020204030204" pitchFamily="49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F6CE647-BB97-C2B4-9A66-3E7A1779F124}"/>
              </a:ext>
            </a:extLst>
          </p:cNvPr>
          <p:cNvSpPr txBox="1"/>
          <p:nvPr/>
        </p:nvSpPr>
        <p:spPr>
          <a:xfrm>
            <a:off x="5483230" y="4667770"/>
            <a:ext cx="236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NeneObject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E4C5C5A-95D0-2F66-8548-0516F0922C4F}"/>
              </a:ext>
            </a:extLst>
          </p:cNvPr>
          <p:cNvSpPr txBox="1"/>
          <p:nvPr/>
        </p:nvSpPr>
        <p:spPr>
          <a:xfrm>
            <a:off x="7957080" y="889923"/>
            <a:ext cx="236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NeneNode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EE12B8-C0DF-2AB7-D4CC-BF1732DE8DBA}"/>
              </a:ext>
            </a:extLst>
          </p:cNvPr>
          <p:cNvSpPr txBox="1"/>
          <p:nvPr/>
        </p:nvSpPr>
        <p:spPr>
          <a:xfrm>
            <a:off x="180000" y="180000"/>
            <a:ext cx="389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/>
              <a:t>所有権とアクセス権</a:t>
            </a:r>
            <a:endParaRPr kumimoji="1" lang="ja-JP" altLang="en-US" sz="2800" b="1"/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2EB9C6E9-1CA4-198D-2E1A-8978D4F413BE}"/>
              </a:ext>
            </a:extLst>
          </p:cNvPr>
          <p:cNvCxnSpPr>
            <a:stCxn id="3" idx="2"/>
          </p:cNvCxnSpPr>
          <p:nvPr/>
        </p:nvCxnSpPr>
        <p:spPr>
          <a:xfrm flipH="1">
            <a:off x="4521277" y="4287011"/>
            <a:ext cx="39714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1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D443247-7AC7-5C4B-AA76-9909F147C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87454"/>
              </p:ext>
            </p:extLst>
          </p:nvPr>
        </p:nvGraphicFramePr>
        <p:xfrm>
          <a:off x="370980" y="887446"/>
          <a:ext cx="68771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16">
                  <a:extLst>
                    <a:ext uri="{9D8B030D-6E8A-4147-A177-3AD203B41FA5}">
                      <a16:colId xmlns:a16="http://schemas.microsoft.com/office/drawing/2014/main" val="2566191639"/>
                    </a:ext>
                  </a:extLst>
                </a:gridCol>
                <a:gridCol w="1510019">
                  <a:extLst>
                    <a:ext uri="{9D8B030D-6E8A-4147-A177-3AD203B41FA5}">
                      <a16:colId xmlns:a16="http://schemas.microsoft.com/office/drawing/2014/main" val="3373910268"/>
                    </a:ext>
                  </a:extLst>
                </a:gridCol>
                <a:gridCol w="3296875">
                  <a:extLst>
                    <a:ext uri="{9D8B030D-6E8A-4147-A177-3AD203B41FA5}">
                      <a16:colId xmlns:a16="http://schemas.microsoft.com/office/drawing/2014/main" val="1565392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6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NeneCamera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camera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0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NeneCompositor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compositor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72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NeneViewWorld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49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NeneSuperimpose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67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NeneEventQueue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560039"/>
                  </a:ext>
                </a:extLst>
              </a:tr>
            </a:tbl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2C312A40-138C-BCC9-57E2-7240AEE737B1}"/>
              </a:ext>
            </a:extLst>
          </p:cNvPr>
          <p:cNvSpPr>
            <a:spLocks noChangeAspect="1"/>
          </p:cNvSpPr>
          <p:nvPr/>
        </p:nvSpPr>
        <p:spPr>
          <a:xfrm>
            <a:off x="8613732" y="215707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F7D028-DDAA-6810-19EF-08FD924A3187}"/>
              </a:ext>
            </a:extLst>
          </p:cNvPr>
          <p:cNvSpPr txBox="1"/>
          <p:nvPr/>
        </p:nvSpPr>
        <p:spPr>
          <a:xfrm>
            <a:off x="9076889" y="2157076"/>
            <a:ext cx="144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window</a:t>
            </a:r>
          </a:p>
          <a:p>
            <a:r>
              <a:rPr lang="en-US" altLang="ja-JP">
                <a:latin typeface="Consolas" panose="020B0609020204030204" pitchFamily="49" charset="0"/>
              </a:rPr>
              <a:t>renderer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C177E4-D97A-BE51-2F5F-460D1CABC9C3}"/>
              </a:ext>
            </a:extLst>
          </p:cNvPr>
          <p:cNvSpPr txBox="1"/>
          <p:nvPr/>
        </p:nvSpPr>
        <p:spPr>
          <a:xfrm>
            <a:off x="8072278" y="1759918"/>
            <a:ext cx="14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latin typeface="Consolas" panose="020B0609020204030204" pitchFamily="49" charset="0"/>
              </a:rPr>
              <a:t>NeneRoot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9" name="左大かっこ 8">
            <a:extLst>
              <a:ext uri="{FF2B5EF4-FFF2-40B4-BE49-F238E27FC236}">
                <a16:creationId xmlns:a16="http://schemas.microsoft.com/office/drawing/2014/main" id="{83985517-85AF-F0F9-710B-1CFB59EB3FBF}"/>
              </a:ext>
            </a:extLst>
          </p:cNvPr>
          <p:cNvSpPr/>
          <p:nvPr/>
        </p:nvSpPr>
        <p:spPr>
          <a:xfrm rot="10800000">
            <a:off x="7429484" y="1291797"/>
            <a:ext cx="87051" cy="757158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911960-E5BA-1B02-320C-385ABFA6DA58}"/>
              </a:ext>
            </a:extLst>
          </p:cNvPr>
          <p:cNvSpPr txBox="1"/>
          <p:nvPr/>
        </p:nvSpPr>
        <p:spPr>
          <a:xfrm>
            <a:off x="7575259" y="1243231"/>
            <a:ext cx="328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shoot(), compose()</a:t>
            </a:r>
            <a:r>
              <a:rPr lang="ja-JP" altLang="en-US" sz="1400">
                <a:latin typeface="Consolas" panose="020B0609020204030204" pitchFamily="49" charset="0"/>
              </a:rPr>
              <a:t>は</a:t>
            </a:r>
            <a:r>
              <a:rPr lang="en-US" altLang="ja-JP" sz="1400">
                <a:latin typeface="Consolas" panose="020B0609020204030204" pitchFamily="49" charset="0"/>
              </a:rPr>
              <a:t>renderer</a:t>
            </a:r>
            <a:r>
              <a:rPr lang="ja-JP" altLang="en-US" sz="1400">
                <a:latin typeface="Consolas" panose="020B0609020204030204" pitchFamily="49" charset="0"/>
              </a:rPr>
              <a:t>を持ってるルートノードのみが実行可能</a:t>
            </a:r>
            <a:r>
              <a:rPr lang="en-US" altLang="ja-JP" sz="1400">
                <a:latin typeface="Consolas" panose="020B0609020204030204" pitchFamily="49" charset="0"/>
              </a:rPr>
              <a:t>.</a:t>
            </a:r>
            <a:endParaRPr kumimoji="1" lang="ja-JP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2BEEBD1-814D-041C-C419-706DC8456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25516"/>
              </p:ext>
            </p:extLst>
          </p:nvPr>
        </p:nvGraphicFramePr>
        <p:xfrm>
          <a:off x="348342" y="833120"/>
          <a:ext cx="1037278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534">
                  <a:extLst>
                    <a:ext uri="{9D8B030D-6E8A-4147-A177-3AD203B41FA5}">
                      <a16:colId xmlns:a16="http://schemas.microsoft.com/office/drawing/2014/main" val="3606506004"/>
                    </a:ext>
                  </a:extLst>
                </a:gridCol>
                <a:gridCol w="7017254">
                  <a:extLst>
                    <a:ext uri="{9D8B030D-6E8A-4147-A177-3AD203B41FA5}">
                      <a16:colId xmlns:a16="http://schemas.microsoft.com/office/drawing/2014/main" val="1179239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ねねサイト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6708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ねねポータル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概要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6760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ダウンロード</a:t>
                      </a:r>
                      <a:r>
                        <a:rPr kumimoji="1" lang="en-US" altLang="ja-JP"/>
                        <a:t>, </a:t>
                      </a:r>
                      <a:r>
                        <a:rPr kumimoji="1" lang="ja-JP" altLang="en-US"/>
                        <a:t>更新ログ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0079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各種サービスへのリンク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45336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ねねチュートリアル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環境構築の手順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8083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ねねエンジンの仕組みについて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1930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ゲーム制作の手順とコツ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68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ねねリファレンス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仕様の詳細な解説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6967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ねねテンプレート</a:t>
                      </a:r>
                      <a:endParaRPr kumimoji="1" lang="en-US" altLang="ja-JP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基本的なゲームツリーとエントリーポイントのテンプレート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68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ねねノードのテンプレート</a:t>
                      </a:r>
                      <a:r>
                        <a:rPr kumimoji="1" lang="en-US" altLang="ja-JP"/>
                        <a:t>(</a:t>
                      </a:r>
                      <a:r>
                        <a:rPr kumimoji="1" lang="ja-JP" altLang="en-US"/>
                        <a:t>非同期ロードを行うスイッチとか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3498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アニメーション</a:t>
                      </a:r>
                      <a:r>
                        <a:rPr kumimoji="1" lang="en-US" altLang="ja-JP"/>
                        <a:t>, </a:t>
                      </a:r>
                      <a:r>
                        <a:rPr kumimoji="1" lang="ja-JP" altLang="en-US"/>
                        <a:t>力学シミュレーション</a:t>
                      </a:r>
                      <a:r>
                        <a:rPr kumimoji="1" lang="en-US" altLang="ja-JP"/>
                        <a:t>, </a:t>
                      </a:r>
                      <a:r>
                        <a:rPr kumimoji="1" lang="ja-JP" altLang="en-US"/>
                        <a:t>その他のテンプレート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80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ねねタイルマップエディタ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レベルデザイン支援ツール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52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ねねメジャー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ウィンドウにおける座標・サイズ取得ツール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63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ねねツリーエディタ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ねねツリー編集ツール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058879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1E99A1-05C9-1F0A-E565-7F5DD72A7581}"/>
              </a:ext>
            </a:extLst>
          </p:cNvPr>
          <p:cNvSpPr txBox="1"/>
          <p:nvPr/>
        </p:nvSpPr>
        <p:spPr>
          <a:xfrm>
            <a:off x="348342" y="260675"/>
            <a:ext cx="556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ねねエンジンの</a:t>
            </a:r>
            <a:r>
              <a:rPr kumimoji="1" lang="en-US" altLang="ja-JP" sz="2000" b="1"/>
              <a:t>Web</a:t>
            </a:r>
            <a:r>
              <a:rPr kumimoji="1" lang="ja-JP" altLang="en-US" sz="2000" b="1"/>
              <a:t>サイト、ねねサイト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3F75EA-C181-C8B1-B63A-C1FD4D7B8794}"/>
              </a:ext>
            </a:extLst>
          </p:cNvPr>
          <p:cNvSpPr txBox="1"/>
          <p:nvPr/>
        </p:nvSpPr>
        <p:spPr>
          <a:xfrm>
            <a:off x="5712902" y="260675"/>
            <a:ext cx="16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後で作る</a:t>
            </a:r>
          </a:p>
        </p:txBody>
      </p:sp>
    </p:spTree>
    <p:extLst>
      <p:ext uri="{BB962C8B-B14F-4D97-AF65-F5344CB8AC3E}">
        <p14:creationId xmlns:p14="http://schemas.microsoft.com/office/powerpoint/2010/main" val="385810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434</Words>
  <Application>Microsoft Office PowerPoint</Application>
  <PresentationFormat>ワイド画面</PresentationFormat>
  <Paragraphs>117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Rosmarinus Salvia</dc:creator>
  <cp:lastModifiedBy>Rosmarinus Salvia</cp:lastModifiedBy>
  <cp:revision>497</cp:revision>
  <dcterms:created xsi:type="dcterms:W3CDTF">2025-06-29T09:33:34Z</dcterms:created>
  <dcterms:modified xsi:type="dcterms:W3CDTF">2025-07-07T09:23:59Z</dcterms:modified>
</cp:coreProperties>
</file>