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64" r:id="rId2"/>
    <p:sldId id="256" r:id="rId3"/>
    <p:sldId id="257" r:id="rId4"/>
    <p:sldId id="260" r:id="rId5"/>
    <p:sldId id="262" r:id="rId6"/>
    <p:sldId id="265" r:id="rId7"/>
    <p:sldId id="259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5" autoAdjust="0"/>
    <p:restoredTop sz="94660"/>
  </p:normalViewPr>
  <p:slideViewPr>
    <p:cSldViewPr snapToGrid="0">
      <p:cViewPr varScale="1">
        <p:scale>
          <a:sx n="76" d="100"/>
          <a:sy n="76" d="100"/>
        </p:scale>
        <p:origin x="18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91F9B9-73E0-4983-B9AF-731D99DE00B9}" type="datetimeFigureOut">
              <a:rPr kumimoji="1" lang="ja-JP" altLang="en-US" smtClean="0"/>
              <a:t>2025/7/8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ED6814-5EED-4A28-B63A-9C61109529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1865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ED6814-5EED-4A28-B63A-9C6110952900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19431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149E9A0-3F73-898C-F42A-349C9FA6F9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75670CF-E35A-55E3-12AE-5761944B3D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EB9784A-D611-6924-5868-9156F49A3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38CB6-21B6-43C9-8D62-5A4528F2F88D}" type="datetimeFigureOut">
              <a:rPr kumimoji="1" lang="ja-JP" altLang="en-US" smtClean="0"/>
              <a:t>2025/7/8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E5B4FB1-9BC8-DE9B-2019-29A8A80D4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D76332A-3D27-90CC-C56B-9CBF8DCCC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8DC14-2892-4F10-9EC5-E290B81CA0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4367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08FD747-AA84-FF78-3829-589EF28C0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6F7C8DE-60DC-5276-F96F-41C39A6C0A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2C21447-0FBF-C795-8C6C-6E954BC16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38CB6-21B6-43C9-8D62-5A4528F2F88D}" type="datetimeFigureOut">
              <a:rPr kumimoji="1" lang="ja-JP" altLang="en-US" smtClean="0"/>
              <a:t>2025/7/8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680571C-32FA-25E9-C0A8-1C713CFC8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D5F8CD1-EFF3-9EA0-2F25-09B0730F1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8DC14-2892-4F10-9EC5-E290B81CA0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7592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960FE8FC-5BAF-8E26-6176-16890AA79E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BFBADA8-7661-5398-AB0F-6B66563646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7A9165A-7C1C-F5D5-B13F-75640F047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38CB6-21B6-43C9-8D62-5A4528F2F88D}" type="datetimeFigureOut">
              <a:rPr kumimoji="1" lang="ja-JP" altLang="en-US" smtClean="0"/>
              <a:t>2025/7/8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89EAED9-DE78-9CCD-3E62-A2C36115B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215E44C-BCC4-B713-73A4-EC5CBF823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8DC14-2892-4F10-9EC5-E290B81CA0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6169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9848B2C-6A79-E03B-48A6-0FB3B2E4F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7A82450-FABD-F47B-86A4-9248F9129B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F7A84AD-1ACA-37D4-0938-F4C918FA4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38CB6-21B6-43C9-8D62-5A4528F2F88D}" type="datetimeFigureOut">
              <a:rPr kumimoji="1" lang="ja-JP" altLang="en-US" smtClean="0"/>
              <a:t>2025/7/8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D0EE657-23B4-D428-118D-D3E8C1D89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B3386BE-7B1F-1D2E-42E2-6C58A1F96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8DC14-2892-4F10-9EC5-E290B81CA0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7131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2485EE0-3E1A-8BCF-329D-0535C9097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C5F84F1-D44F-74DD-467D-8B69455763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8E83AB0-9B57-DF89-F4F7-F77C3F4CE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38CB6-21B6-43C9-8D62-5A4528F2F88D}" type="datetimeFigureOut">
              <a:rPr kumimoji="1" lang="ja-JP" altLang="en-US" smtClean="0"/>
              <a:t>2025/7/8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1C58831-CF2B-A4FD-C80C-9125057AB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F83B114-F8C1-417C-4C77-77ED5780D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8DC14-2892-4F10-9EC5-E290B81CA0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4853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0B546EF-A0E3-A593-CF61-0F36C910E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B7ACF4B-21E6-B263-67B4-797B483CB8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B5BF632-95CF-00F7-61BF-EABDD9E9ED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C5764B1-3729-4BB9-5949-9602AC58C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38CB6-21B6-43C9-8D62-5A4528F2F88D}" type="datetimeFigureOut">
              <a:rPr kumimoji="1" lang="ja-JP" altLang="en-US" smtClean="0"/>
              <a:t>2025/7/8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B36F272-8F03-4DE0-2CAF-5890872CC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0ED9D10-DBD9-546A-7758-3A7C0FEDB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8DC14-2892-4F10-9EC5-E290B81CA0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670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2EAE15A-CC56-A9F6-0158-C2B944818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D4DCF49-E337-6530-D32A-37D77ACEC3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D5D8D6E-476C-B558-1EF0-F73B0CBB16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13D80E0-100A-0132-F20D-D137C227A9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0068C0F7-2A27-686A-2A5A-AB5C1DDC62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8B3033BB-4254-36CB-069A-1F993C835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38CB6-21B6-43C9-8D62-5A4528F2F88D}" type="datetimeFigureOut">
              <a:rPr kumimoji="1" lang="ja-JP" altLang="en-US" smtClean="0"/>
              <a:t>2025/7/8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07BCF76A-6211-3DBE-0AB4-2A6F75705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3A37ED4B-88E6-B223-00A1-7630236B5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8DC14-2892-4F10-9EC5-E290B81CA0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6622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CE7C7E2-31DE-6A55-62B4-30A48A6CA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B882E98-22A1-01FF-E8F9-9DA7F923E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38CB6-21B6-43C9-8D62-5A4528F2F88D}" type="datetimeFigureOut">
              <a:rPr kumimoji="1" lang="ja-JP" altLang="en-US" smtClean="0"/>
              <a:t>2025/7/8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A04B73D-83D9-901F-389C-15E7EDE7B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D6D6A61-B150-ECE2-13A8-BF21FC723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8DC14-2892-4F10-9EC5-E290B81CA0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6838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B7A360B5-7FC8-C536-6E58-79066F80D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38CB6-21B6-43C9-8D62-5A4528F2F88D}" type="datetimeFigureOut">
              <a:rPr kumimoji="1" lang="ja-JP" altLang="en-US" smtClean="0"/>
              <a:t>2025/7/8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11CA1316-1D88-5DB4-7610-675E4F7CE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E55DE9E-93DA-13B1-3939-41BAB1C63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8DC14-2892-4F10-9EC5-E290B81CA0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044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8D53ECF-76CC-7E52-3E3D-25D3F9232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1AA8A9F-349A-7675-2871-0A3358FC39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B192143-D351-6F65-F633-EC6D186AF8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0F4F650-7986-E8E2-30C2-3F4AAACC7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38CB6-21B6-43C9-8D62-5A4528F2F88D}" type="datetimeFigureOut">
              <a:rPr kumimoji="1" lang="ja-JP" altLang="en-US" smtClean="0"/>
              <a:t>2025/7/8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26B9A28-63DC-140C-F4F8-89366299B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ED98DEF-30D6-8159-5119-C895ADE71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8DC14-2892-4F10-9EC5-E290B81CA0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1907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71897D3-D4A6-9093-B01D-E18D87140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DCA0DF14-7F70-7928-8117-E899E241EB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3FEC005-3C93-4F2F-194C-C70342ECD3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E781D96-DAF8-2975-3542-C208605ED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38CB6-21B6-43C9-8D62-5A4528F2F88D}" type="datetimeFigureOut">
              <a:rPr kumimoji="1" lang="ja-JP" altLang="en-US" smtClean="0"/>
              <a:t>2025/7/8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F266AA9-D0FE-2246-1D43-D8B2AF78F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A0BD126-4A28-EC27-26BD-B952109E0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8DC14-2892-4F10-9EC5-E290B81CA0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3143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DC760B0-B28A-0626-4A03-7A370916C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EEB9E7A-95ED-C9AF-9514-3EFA6887BF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0F388EB-2A2D-BCD4-AB70-7D951CB28D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7538CB6-21B6-43C9-8D62-5A4528F2F88D}" type="datetimeFigureOut">
              <a:rPr kumimoji="1" lang="ja-JP" altLang="en-US" smtClean="0"/>
              <a:t>2025/7/8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16D4E10-14A4-207D-83D1-0F001F522F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AF1A2E2-7FE1-4CA1-5674-E903C3AEC9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148DC14-2892-4F10-9EC5-E290B81CA0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8823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84888C1-4243-E907-1FC8-7C327820A4D8}"/>
              </a:ext>
            </a:extLst>
          </p:cNvPr>
          <p:cNvSpPr txBox="1"/>
          <p:nvPr/>
        </p:nvSpPr>
        <p:spPr>
          <a:xfrm>
            <a:off x="1116459" y="2769643"/>
            <a:ext cx="175257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0000" b="1">
                <a:solidFill>
                  <a:srgbClr val="FF3399"/>
                </a:solidFill>
                <a:latin typeface="+mj-lt"/>
              </a:rPr>
              <a:t>ね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8DB27D5F-C12E-691B-B4BE-81477DD0F4E4}"/>
              </a:ext>
            </a:extLst>
          </p:cNvPr>
          <p:cNvSpPr txBox="1"/>
          <p:nvPr/>
        </p:nvSpPr>
        <p:spPr>
          <a:xfrm>
            <a:off x="3020036" y="2669660"/>
            <a:ext cx="6151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>
                <a:latin typeface="Consolas" panose="020B0609020204030204" pitchFamily="49" charset="0"/>
              </a:rPr>
              <a:t>Tree-and-Pulse; GameDevEngine</a:t>
            </a:r>
            <a:endParaRPr kumimoji="1" lang="ja-JP" altLang="en-US" sz="2400">
              <a:latin typeface="Consolas" panose="020B0609020204030204" pitchFamily="49" charset="0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614C8A68-BD04-D446-C82D-D1E5C54E0E07}"/>
              </a:ext>
            </a:extLst>
          </p:cNvPr>
          <p:cNvSpPr txBox="1"/>
          <p:nvPr/>
        </p:nvSpPr>
        <p:spPr>
          <a:xfrm>
            <a:off x="3020036" y="3292863"/>
            <a:ext cx="657697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6600" b="1"/>
              <a:t>NeneEngine</a:t>
            </a:r>
            <a:endParaRPr kumimoji="1" lang="ja-JP" altLang="en-US" sz="6600" b="1"/>
          </a:p>
        </p:txBody>
      </p:sp>
      <p:sp>
        <p:nvSpPr>
          <p:cNvPr id="13" name="L 字 12">
            <a:extLst>
              <a:ext uri="{FF2B5EF4-FFF2-40B4-BE49-F238E27FC236}">
                <a16:creationId xmlns:a16="http://schemas.microsoft.com/office/drawing/2014/main" id="{EC31BDF4-53B0-F5B0-1C0D-70D17C5FC91F}"/>
              </a:ext>
            </a:extLst>
          </p:cNvPr>
          <p:cNvSpPr>
            <a:spLocks noChangeAspect="1"/>
          </p:cNvSpPr>
          <p:nvPr/>
        </p:nvSpPr>
        <p:spPr>
          <a:xfrm rot="16200000">
            <a:off x="2371962" y="3882665"/>
            <a:ext cx="360000" cy="360000"/>
          </a:xfrm>
          <a:prstGeom prst="corner">
            <a:avLst>
              <a:gd name="adj1" fmla="val 0"/>
              <a:gd name="adj2" fmla="val 0"/>
            </a:avLst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L 字 17">
            <a:extLst>
              <a:ext uri="{FF2B5EF4-FFF2-40B4-BE49-F238E27FC236}">
                <a16:creationId xmlns:a16="http://schemas.microsoft.com/office/drawing/2014/main" id="{E7D8345A-25C9-D935-0BDD-7C87284A9AAA}"/>
              </a:ext>
            </a:extLst>
          </p:cNvPr>
          <p:cNvSpPr>
            <a:spLocks noChangeAspect="1"/>
          </p:cNvSpPr>
          <p:nvPr/>
        </p:nvSpPr>
        <p:spPr>
          <a:xfrm rot="10800000">
            <a:off x="2371963" y="2794810"/>
            <a:ext cx="360000" cy="360000"/>
          </a:xfrm>
          <a:prstGeom prst="corner">
            <a:avLst>
              <a:gd name="adj1" fmla="val 0"/>
              <a:gd name="adj2" fmla="val 0"/>
            </a:avLst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L 字 18">
            <a:extLst>
              <a:ext uri="{FF2B5EF4-FFF2-40B4-BE49-F238E27FC236}">
                <a16:creationId xmlns:a16="http://schemas.microsoft.com/office/drawing/2014/main" id="{C6025165-D058-941E-3C32-C923ADAA5C03}"/>
              </a:ext>
            </a:extLst>
          </p:cNvPr>
          <p:cNvSpPr>
            <a:spLocks noChangeAspect="1"/>
          </p:cNvSpPr>
          <p:nvPr/>
        </p:nvSpPr>
        <p:spPr>
          <a:xfrm rot="5400000">
            <a:off x="1204128" y="2794810"/>
            <a:ext cx="360000" cy="360000"/>
          </a:xfrm>
          <a:prstGeom prst="corner">
            <a:avLst>
              <a:gd name="adj1" fmla="val 0"/>
              <a:gd name="adj2" fmla="val 0"/>
            </a:avLst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L 字 19">
            <a:extLst>
              <a:ext uri="{FF2B5EF4-FFF2-40B4-BE49-F238E27FC236}">
                <a16:creationId xmlns:a16="http://schemas.microsoft.com/office/drawing/2014/main" id="{319B5E00-3C36-9FB7-1C80-39DDC4D40F60}"/>
              </a:ext>
            </a:extLst>
          </p:cNvPr>
          <p:cNvSpPr>
            <a:spLocks noChangeAspect="1"/>
          </p:cNvSpPr>
          <p:nvPr/>
        </p:nvSpPr>
        <p:spPr>
          <a:xfrm>
            <a:off x="1204128" y="3882665"/>
            <a:ext cx="360000" cy="360000"/>
          </a:xfrm>
          <a:prstGeom prst="corner">
            <a:avLst>
              <a:gd name="adj1" fmla="val 0"/>
              <a:gd name="adj2" fmla="val 0"/>
            </a:avLst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9673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09C0F13-0511-3147-EA12-DE654A509CE3}"/>
              </a:ext>
            </a:extLst>
          </p:cNvPr>
          <p:cNvSpPr txBox="1"/>
          <p:nvPr/>
        </p:nvSpPr>
        <p:spPr>
          <a:xfrm>
            <a:off x="3020747" y="1192333"/>
            <a:ext cx="1770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>
                <a:latin typeface="Consolas" panose="020B0609020204030204" pitchFamily="49" charset="0"/>
              </a:rPr>
              <a:t>SDL_Window</a:t>
            </a:r>
            <a:endParaRPr kumimoji="1" lang="ja-JP" altLang="en-US">
              <a:latin typeface="Consolas" panose="020B0609020204030204" pitchFamily="49" charset="0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3F525A05-0F44-C63D-5222-35D69BB725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0868" y="762860"/>
            <a:ext cx="565666" cy="565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B72EED7B-4635-6E0F-B1BF-C9D47943FA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3752" y="777851"/>
            <a:ext cx="565666" cy="565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570A3BA5-CD24-B058-B03E-D8AA189750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0868" y="2133235"/>
            <a:ext cx="565665" cy="565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4F73304C-9005-22FF-A82E-4729F20980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3753" y="2123690"/>
            <a:ext cx="565665" cy="565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15364F4A-7D74-112E-D97B-B13AE3D54694}"/>
              </a:ext>
            </a:extLst>
          </p:cNvPr>
          <p:cNvSpPr txBox="1"/>
          <p:nvPr/>
        </p:nvSpPr>
        <p:spPr>
          <a:xfrm>
            <a:off x="3002830" y="1491038"/>
            <a:ext cx="1770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>
                <a:latin typeface="Consolas" panose="020B0609020204030204" pitchFamily="49" charset="0"/>
              </a:rPr>
              <a:t>SDL_Renderer</a:t>
            </a:r>
            <a:endParaRPr kumimoji="1" lang="ja-JP" altLang="en-US">
              <a:latin typeface="Consolas" panose="020B0609020204030204" pitchFamily="49" charset="0"/>
            </a:endParaRP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8B141A8A-4B86-209F-7C6D-8CF5E59482C7}"/>
              </a:ext>
            </a:extLst>
          </p:cNvPr>
          <p:cNvSpPr txBox="1"/>
          <p:nvPr/>
        </p:nvSpPr>
        <p:spPr>
          <a:xfrm>
            <a:off x="2032757" y="2322744"/>
            <a:ext cx="2487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ja-JP">
                <a:latin typeface="Consolas" panose="020B0609020204030204" pitchFamily="49" charset="0"/>
              </a:rPr>
              <a:t>NeneCamera(2D/3D)</a:t>
            </a:r>
            <a:endParaRPr kumimoji="1" lang="ja-JP" altLang="en-US">
              <a:latin typeface="Consolas" panose="020B0609020204030204" pitchFamily="49" charset="0"/>
            </a:endParaRPr>
          </a:p>
        </p:txBody>
      </p:sp>
      <p:sp>
        <p:nvSpPr>
          <p:cNvPr id="42" name="左大かっこ 41">
            <a:extLst>
              <a:ext uri="{FF2B5EF4-FFF2-40B4-BE49-F238E27FC236}">
                <a16:creationId xmlns:a16="http://schemas.microsoft.com/office/drawing/2014/main" id="{C2E45C81-EBD1-3FB7-3AB1-8C99A7129CAF}"/>
              </a:ext>
            </a:extLst>
          </p:cNvPr>
          <p:cNvSpPr/>
          <p:nvPr/>
        </p:nvSpPr>
        <p:spPr>
          <a:xfrm rot="10800000">
            <a:off x="4709106" y="1112158"/>
            <a:ext cx="65745" cy="5179453"/>
          </a:xfrm>
          <a:prstGeom prst="leftBracket">
            <a:avLst>
              <a:gd name="adj" fmla="val 0"/>
            </a:avLst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楕円 42">
            <a:extLst>
              <a:ext uri="{FF2B5EF4-FFF2-40B4-BE49-F238E27FC236}">
                <a16:creationId xmlns:a16="http://schemas.microsoft.com/office/drawing/2014/main" id="{1E7B116A-081C-1B5E-41AC-91F4BDA97967}"/>
              </a:ext>
            </a:extLst>
          </p:cNvPr>
          <p:cNvSpPr>
            <a:spLocks noChangeAspect="1"/>
          </p:cNvSpPr>
          <p:nvPr/>
        </p:nvSpPr>
        <p:spPr>
          <a:xfrm flipH="1" flipV="1">
            <a:off x="7179055" y="1508397"/>
            <a:ext cx="360000" cy="360000"/>
          </a:xfrm>
          <a:prstGeom prst="ellipse">
            <a:avLst/>
          </a:prstGeom>
          <a:solidFill>
            <a:schemeClr val="tx2">
              <a:lumMod val="90000"/>
              <a:lumOff val="10000"/>
            </a:schemeClr>
          </a:solidFill>
          <a:ln w="28575"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45F47670-2507-8340-30F6-7E3164A59E1E}"/>
              </a:ext>
            </a:extLst>
          </p:cNvPr>
          <p:cNvCxnSpPr>
            <a:cxnSpLocks/>
          </p:cNvCxnSpPr>
          <p:nvPr/>
        </p:nvCxnSpPr>
        <p:spPr>
          <a:xfrm>
            <a:off x="7359055" y="1881993"/>
            <a:ext cx="0" cy="97462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969909BB-DCDA-FABA-BF7F-EB4D4C103488}"/>
              </a:ext>
            </a:extLst>
          </p:cNvPr>
          <p:cNvCxnSpPr>
            <a:cxnSpLocks/>
          </p:cNvCxnSpPr>
          <p:nvPr/>
        </p:nvCxnSpPr>
        <p:spPr>
          <a:xfrm>
            <a:off x="7359055" y="2856622"/>
            <a:ext cx="0" cy="97462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楕円 47">
            <a:extLst>
              <a:ext uri="{FF2B5EF4-FFF2-40B4-BE49-F238E27FC236}">
                <a16:creationId xmlns:a16="http://schemas.microsoft.com/office/drawing/2014/main" id="{C905EFC8-92CF-05CE-4E5B-BA71826E4B29}"/>
              </a:ext>
            </a:extLst>
          </p:cNvPr>
          <p:cNvSpPr>
            <a:spLocks noChangeAspect="1"/>
          </p:cNvSpPr>
          <p:nvPr/>
        </p:nvSpPr>
        <p:spPr>
          <a:xfrm flipH="1" flipV="1">
            <a:off x="7179055" y="3880443"/>
            <a:ext cx="360000" cy="360000"/>
          </a:xfrm>
          <a:prstGeom prst="ellipse">
            <a:avLst/>
          </a:prstGeom>
          <a:solidFill>
            <a:schemeClr val="tx2">
              <a:lumMod val="90000"/>
              <a:lumOff val="10000"/>
            </a:schemeClr>
          </a:solidFill>
          <a:ln w="28575"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A41DF1B8-3022-1230-0E33-04B701ADB428}"/>
              </a:ext>
            </a:extLst>
          </p:cNvPr>
          <p:cNvSpPr txBox="1"/>
          <p:nvPr/>
        </p:nvSpPr>
        <p:spPr>
          <a:xfrm>
            <a:off x="5862676" y="1164960"/>
            <a:ext cx="2086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>
                <a:latin typeface="Consolas" panose="020B0609020204030204" pitchFamily="49" charset="0"/>
              </a:rPr>
              <a:t>NeneRoot(2D/3D)</a:t>
            </a:r>
            <a:endParaRPr kumimoji="1" lang="ja-JP" altLang="en-US">
              <a:latin typeface="Consolas" panose="020B0609020204030204" pitchFamily="49" charset="0"/>
            </a:endParaRPr>
          </a:p>
        </p:txBody>
      </p: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BCCD4FA9-BF5F-9879-7006-D6336E8E91CB}"/>
              </a:ext>
            </a:extLst>
          </p:cNvPr>
          <p:cNvCxnSpPr>
            <a:cxnSpLocks/>
          </p:cNvCxnSpPr>
          <p:nvPr/>
        </p:nvCxnSpPr>
        <p:spPr>
          <a:xfrm>
            <a:off x="9302070" y="1688397"/>
            <a:ext cx="174287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直線矢印コネクタ 54">
            <a:extLst>
              <a:ext uri="{FF2B5EF4-FFF2-40B4-BE49-F238E27FC236}">
                <a16:creationId xmlns:a16="http://schemas.microsoft.com/office/drawing/2014/main" id="{2D50FFEB-4E89-7182-4748-8313F7B5ACA2}"/>
              </a:ext>
            </a:extLst>
          </p:cNvPr>
          <p:cNvCxnSpPr>
            <a:cxnSpLocks/>
            <a:stCxn id="1052" idx="3"/>
          </p:cNvCxnSpPr>
          <p:nvPr/>
        </p:nvCxnSpPr>
        <p:spPr>
          <a:xfrm flipV="1">
            <a:off x="4438110" y="1894726"/>
            <a:ext cx="2682459" cy="2249966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直線矢印コネクタ 60">
            <a:extLst>
              <a:ext uri="{FF2B5EF4-FFF2-40B4-BE49-F238E27FC236}">
                <a16:creationId xmlns:a16="http://schemas.microsoft.com/office/drawing/2014/main" id="{B5E6AEB9-D1E9-C3A9-7599-A307AE50EEA1}"/>
              </a:ext>
            </a:extLst>
          </p:cNvPr>
          <p:cNvCxnSpPr>
            <a:cxnSpLocks/>
          </p:cNvCxnSpPr>
          <p:nvPr/>
        </p:nvCxnSpPr>
        <p:spPr>
          <a:xfrm flipH="1">
            <a:off x="4955586" y="4060443"/>
            <a:ext cx="208625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5" name="テキスト ボックス 1024">
            <a:extLst>
              <a:ext uri="{FF2B5EF4-FFF2-40B4-BE49-F238E27FC236}">
                <a16:creationId xmlns:a16="http://schemas.microsoft.com/office/drawing/2014/main" id="{0CE9027E-D116-2F9F-5D4E-D3E1977C8F28}"/>
              </a:ext>
            </a:extLst>
          </p:cNvPr>
          <p:cNvSpPr txBox="1"/>
          <p:nvPr/>
        </p:nvSpPr>
        <p:spPr>
          <a:xfrm>
            <a:off x="5442272" y="3744022"/>
            <a:ext cx="9502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>
                <a:solidFill>
                  <a:srgbClr val="C00000"/>
                </a:solidFill>
              </a:rPr>
              <a:t>3</a:t>
            </a:r>
            <a:r>
              <a:rPr kumimoji="1" lang="en-US" altLang="ja-JP" sz="1600"/>
              <a:t>. </a:t>
            </a:r>
            <a:r>
              <a:rPr lang="ja-JP" altLang="en-US" sz="1600"/>
              <a:t>更新</a:t>
            </a:r>
            <a:endParaRPr kumimoji="1" lang="ja-JP" altLang="en-US" sz="1600"/>
          </a:p>
        </p:txBody>
      </p:sp>
      <p:cxnSp>
        <p:nvCxnSpPr>
          <p:cNvPr id="1027" name="直線矢印コネクタ 1026">
            <a:extLst>
              <a:ext uri="{FF2B5EF4-FFF2-40B4-BE49-F238E27FC236}">
                <a16:creationId xmlns:a16="http://schemas.microsoft.com/office/drawing/2014/main" id="{6184F683-BFE7-42D9-134E-77EDE73C1374}"/>
              </a:ext>
            </a:extLst>
          </p:cNvPr>
          <p:cNvCxnSpPr>
            <a:cxnSpLocks/>
          </p:cNvCxnSpPr>
          <p:nvPr/>
        </p:nvCxnSpPr>
        <p:spPr>
          <a:xfrm flipH="1">
            <a:off x="7749470" y="1155884"/>
            <a:ext cx="1434326" cy="4587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3" name="直線矢印コネクタ 1032">
            <a:extLst>
              <a:ext uri="{FF2B5EF4-FFF2-40B4-BE49-F238E27FC236}">
                <a16:creationId xmlns:a16="http://schemas.microsoft.com/office/drawing/2014/main" id="{15C2B6C7-FC3B-76BB-C694-1A70D0256A5C}"/>
              </a:ext>
            </a:extLst>
          </p:cNvPr>
          <p:cNvCxnSpPr>
            <a:cxnSpLocks/>
          </p:cNvCxnSpPr>
          <p:nvPr/>
        </p:nvCxnSpPr>
        <p:spPr>
          <a:xfrm>
            <a:off x="7770557" y="1780784"/>
            <a:ext cx="1398033" cy="4945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2" name="テキスト ボックス 1041">
            <a:extLst>
              <a:ext uri="{FF2B5EF4-FFF2-40B4-BE49-F238E27FC236}">
                <a16:creationId xmlns:a16="http://schemas.microsoft.com/office/drawing/2014/main" id="{9D7624CD-8DB9-C564-B6CE-85E11B5D7EBD}"/>
              </a:ext>
            </a:extLst>
          </p:cNvPr>
          <p:cNvSpPr txBox="1"/>
          <p:nvPr/>
        </p:nvSpPr>
        <p:spPr>
          <a:xfrm>
            <a:off x="7948927" y="977744"/>
            <a:ext cx="9780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b="1">
                <a:solidFill>
                  <a:srgbClr val="C00000"/>
                </a:solidFill>
              </a:rPr>
              <a:t>1</a:t>
            </a:r>
            <a:r>
              <a:rPr lang="en-US" altLang="ja-JP" sz="1600"/>
              <a:t>. </a:t>
            </a:r>
            <a:r>
              <a:rPr lang="ja-JP" altLang="en-US" sz="1600"/>
              <a:t>入力</a:t>
            </a:r>
            <a:endParaRPr kumimoji="1" lang="ja-JP" altLang="en-US" sz="1600"/>
          </a:p>
        </p:txBody>
      </p:sp>
      <p:sp>
        <p:nvSpPr>
          <p:cNvPr id="1043" name="テキスト ボックス 1042">
            <a:extLst>
              <a:ext uri="{FF2B5EF4-FFF2-40B4-BE49-F238E27FC236}">
                <a16:creationId xmlns:a16="http://schemas.microsoft.com/office/drawing/2014/main" id="{25957557-4952-C2AE-C583-7190DA458390}"/>
              </a:ext>
            </a:extLst>
          </p:cNvPr>
          <p:cNvSpPr txBox="1"/>
          <p:nvPr/>
        </p:nvSpPr>
        <p:spPr>
          <a:xfrm>
            <a:off x="8208785" y="1702618"/>
            <a:ext cx="9598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>
                <a:solidFill>
                  <a:srgbClr val="C00000"/>
                </a:solidFill>
              </a:rPr>
              <a:t>6</a:t>
            </a:r>
            <a:r>
              <a:rPr kumimoji="1" lang="en-US" altLang="ja-JP" sz="1600"/>
              <a:t>. </a:t>
            </a:r>
            <a:r>
              <a:rPr kumimoji="1" lang="ja-JP" altLang="en-US" sz="1600"/>
              <a:t>出力</a:t>
            </a:r>
          </a:p>
        </p:txBody>
      </p:sp>
      <p:sp>
        <p:nvSpPr>
          <p:cNvPr id="1047" name="テキスト ボックス 1046">
            <a:extLst>
              <a:ext uri="{FF2B5EF4-FFF2-40B4-BE49-F238E27FC236}">
                <a16:creationId xmlns:a16="http://schemas.microsoft.com/office/drawing/2014/main" id="{0A8D5000-0EFB-5FF1-F952-302EDB4700FD}"/>
              </a:ext>
            </a:extLst>
          </p:cNvPr>
          <p:cNvSpPr txBox="1"/>
          <p:nvPr/>
        </p:nvSpPr>
        <p:spPr>
          <a:xfrm>
            <a:off x="7539055" y="3877063"/>
            <a:ext cx="1278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>
                <a:latin typeface="Consolas" panose="020B0609020204030204" pitchFamily="49" charset="0"/>
              </a:rPr>
              <a:t>NeneNode</a:t>
            </a:r>
            <a:endParaRPr kumimoji="1" lang="ja-JP" altLang="en-US">
              <a:latin typeface="Consolas" panose="020B0609020204030204" pitchFamily="49" charset="0"/>
            </a:endParaRPr>
          </a:p>
        </p:txBody>
      </p:sp>
      <p:sp>
        <p:nvSpPr>
          <p:cNvPr id="1048" name="テキスト ボックス 1047">
            <a:extLst>
              <a:ext uri="{FF2B5EF4-FFF2-40B4-BE49-F238E27FC236}">
                <a16:creationId xmlns:a16="http://schemas.microsoft.com/office/drawing/2014/main" id="{F5AEF110-717B-BB19-30BC-2B7D61FB5205}"/>
              </a:ext>
            </a:extLst>
          </p:cNvPr>
          <p:cNvSpPr txBox="1"/>
          <p:nvPr/>
        </p:nvSpPr>
        <p:spPr>
          <a:xfrm>
            <a:off x="1947997" y="3476701"/>
            <a:ext cx="2773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ja-JP">
                <a:latin typeface="Consolas" panose="020B0609020204030204" pitchFamily="49" charset="0"/>
              </a:rPr>
              <a:t>NeneViewWorld(2D/3D)</a:t>
            </a:r>
            <a:endParaRPr kumimoji="1" lang="ja-JP" altLang="en-US">
              <a:latin typeface="Consolas" panose="020B0609020204030204" pitchFamily="49" charset="0"/>
            </a:endParaRPr>
          </a:p>
        </p:txBody>
      </p:sp>
      <p:sp>
        <p:nvSpPr>
          <p:cNvPr id="1049" name="テキスト ボックス 1048">
            <a:extLst>
              <a:ext uri="{FF2B5EF4-FFF2-40B4-BE49-F238E27FC236}">
                <a16:creationId xmlns:a16="http://schemas.microsoft.com/office/drawing/2014/main" id="{CE901A2E-28BD-1C72-DC3B-1D0525A38706}"/>
              </a:ext>
            </a:extLst>
          </p:cNvPr>
          <p:cNvSpPr txBox="1"/>
          <p:nvPr/>
        </p:nvSpPr>
        <p:spPr>
          <a:xfrm>
            <a:off x="1698245" y="2807313"/>
            <a:ext cx="2163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ja-JP">
                <a:latin typeface="Consolas" panose="020B0609020204030204" pitchFamily="49" charset="0"/>
              </a:rPr>
              <a:t>NeneSuperimpose</a:t>
            </a:r>
            <a:endParaRPr kumimoji="1" lang="ja-JP" altLang="en-US">
              <a:latin typeface="Consolas" panose="020B0609020204030204" pitchFamily="49" charset="0"/>
            </a:endParaRPr>
          </a:p>
        </p:txBody>
      </p:sp>
      <p:sp>
        <p:nvSpPr>
          <p:cNvPr id="1050" name="テキスト ボックス 1049">
            <a:extLst>
              <a:ext uri="{FF2B5EF4-FFF2-40B4-BE49-F238E27FC236}">
                <a16:creationId xmlns:a16="http://schemas.microsoft.com/office/drawing/2014/main" id="{05DACECB-412E-80FC-71FF-A4059632D049}"/>
              </a:ext>
            </a:extLst>
          </p:cNvPr>
          <p:cNvSpPr txBox="1"/>
          <p:nvPr/>
        </p:nvSpPr>
        <p:spPr>
          <a:xfrm>
            <a:off x="2937164" y="4734330"/>
            <a:ext cx="1770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ja-JP">
                <a:latin typeface="Consolas" panose="020B0609020204030204" pitchFamily="49" charset="0"/>
              </a:rPr>
              <a:t>NeneSetting</a:t>
            </a:r>
            <a:endParaRPr kumimoji="1" lang="ja-JP" altLang="en-US">
              <a:latin typeface="Consolas" panose="020B0609020204030204" pitchFamily="49" charset="0"/>
            </a:endParaRPr>
          </a:p>
        </p:txBody>
      </p:sp>
      <p:sp>
        <p:nvSpPr>
          <p:cNvPr id="1051" name="テキスト ボックス 1050">
            <a:extLst>
              <a:ext uri="{FF2B5EF4-FFF2-40B4-BE49-F238E27FC236}">
                <a16:creationId xmlns:a16="http://schemas.microsoft.com/office/drawing/2014/main" id="{49281EB5-C409-C32F-792C-1BF0EC41B128}"/>
              </a:ext>
            </a:extLst>
          </p:cNvPr>
          <p:cNvSpPr txBox="1"/>
          <p:nvPr/>
        </p:nvSpPr>
        <p:spPr>
          <a:xfrm>
            <a:off x="2230966" y="5043348"/>
            <a:ext cx="2532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ja-JP">
                <a:latin typeface="Consolas" panose="020B0609020204030204" pitchFamily="49" charset="0"/>
              </a:rPr>
              <a:t>NeneImageLoader</a:t>
            </a:r>
            <a:endParaRPr kumimoji="1" lang="ja-JP" altLang="en-US">
              <a:latin typeface="Consolas" panose="020B0609020204030204" pitchFamily="49" charset="0"/>
            </a:endParaRPr>
          </a:p>
        </p:txBody>
      </p:sp>
      <p:sp>
        <p:nvSpPr>
          <p:cNvPr id="1052" name="テキスト ボックス 1051">
            <a:extLst>
              <a:ext uri="{FF2B5EF4-FFF2-40B4-BE49-F238E27FC236}">
                <a16:creationId xmlns:a16="http://schemas.microsoft.com/office/drawing/2014/main" id="{ABE090FB-74A8-FB4D-6AC7-8CC8A56C3F65}"/>
              </a:ext>
            </a:extLst>
          </p:cNvPr>
          <p:cNvSpPr txBox="1"/>
          <p:nvPr/>
        </p:nvSpPr>
        <p:spPr>
          <a:xfrm>
            <a:off x="2077454" y="3960026"/>
            <a:ext cx="2360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ja-JP">
                <a:latin typeface="Consolas" panose="020B0609020204030204" pitchFamily="49" charset="0"/>
              </a:rPr>
              <a:t>NeneEventQueue</a:t>
            </a:r>
            <a:endParaRPr kumimoji="1" lang="ja-JP" altLang="en-US">
              <a:latin typeface="Consolas" panose="020B0609020204030204" pitchFamily="49" charset="0"/>
            </a:endParaRPr>
          </a:p>
        </p:txBody>
      </p:sp>
      <p:sp>
        <p:nvSpPr>
          <p:cNvPr id="1054" name="テキスト ボックス 1053">
            <a:extLst>
              <a:ext uri="{FF2B5EF4-FFF2-40B4-BE49-F238E27FC236}">
                <a16:creationId xmlns:a16="http://schemas.microsoft.com/office/drawing/2014/main" id="{4249AAAA-BFAA-8239-1BA9-18BA08C759F2}"/>
              </a:ext>
            </a:extLst>
          </p:cNvPr>
          <p:cNvSpPr txBox="1"/>
          <p:nvPr/>
        </p:nvSpPr>
        <p:spPr>
          <a:xfrm>
            <a:off x="1687697" y="2017026"/>
            <a:ext cx="1997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ja-JP">
                <a:latin typeface="Consolas" panose="020B0609020204030204" pitchFamily="49" charset="0"/>
              </a:rPr>
              <a:t>NeneCompositor</a:t>
            </a:r>
            <a:endParaRPr kumimoji="1" lang="ja-JP" altLang="en-US">
              <a:latin typeface="Consolas" panose="020B0609020204030204" pitchFamily="49" charset="0"/>
            </a:endParaRPr>
          </a:p>
        </p:txBody>
      </p:sp>
      <p:sp>
        <p:nvSpPr>
          <p:cNvPr id="1066" name="テキスト ボックス 1065">
            <a:extLst>
              <a:ext uri="{FF2B5EF4-FFF2-40B4-BE49-F238E27FC236}">
                <a16:creationId xmlns:a16="http://schemas.microsoft.com/office/drawing/2014/main" id="{712C0E91-64D9-B6A1-A7DE-FC40C2DCE37A}"/>
              </a:ext>
            </a:extLst>
          </p:cNvPr>
          <p:cNvSpPr txBox="1"/>
          <p:nvPr/>
        </p:nvSpPr>
        <p:spPr>
          <a:xfrm>
            <a:off x="2230966" y="5326041"/>
            <a:ext cx="2532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ja-JP">
                <a:latin typeface="Consolas" panose="020B0609020204030204" pitchFamily="49" charset="0"/>
              </a:rPr>
              <a:t>NeneTextLoader</a:t>
            </a:r>
            <a:endParaRPr kumimoji="1" lang="ja-JP" altLang="en-US">
              <a:latin typeface="Consolas" panose="020B0609020204030204" pitchFamily="49" charset="0"/>
            </a:endParaRPr>
          </a:p>
        </p:txBody>
      </p:sp>
      <p:cxnSp>
        <p:nvCxnSpPr>
          <p:cNvPr id="1076" name="直線矢印コネクタ 1075">
            <a:extLst>
              <a:ext uri="{FF2B5EF4-FFF2-40B4-BE49-F238E27FC236}">
                <a16:creationId xmlns:a16="http://schemas.microsoft.com/office/drawing/2014/main" id="{C706E716-BC4B-D539-4007-1A1864B705B2}"/>
              </a:ext>
            </a:extLst>
          </p:cNvPr>
          <p:cNvCxnSpPr>
            <a:cxnSpLocks/>
          </p:cNvCxnSpPr>
          <p:nvPr/>
        </p:nvCxnSpPr>
        <p:spPr>
          <a:xfrm>
            <a:off x="4738589" y="1678160"/>
            <a:ext cx="2318215" cy="155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2" name="直線矢印コネクタ 1081">
            <a:extLst>
              <a:ext uri="{FF2B5EF4-FFF2-40B4-BE49-F238E27FC236}">
                <a16:creationId xmlns:a16="http://schemas.microsoft.com/office/drawing/2014/main" id="{CA36307C-1FC8-F241-E343-1696B257E6B7}"/>
              </a:ext>
            </a:extLst>
          </p:cNvPr>
          <p:cNvCxnSpPr>
            <a:cxnSpLocks/>
          </p:cNvCxnSpPr>
          <p:nvPr/>
        </p:nvCxnSpPr>
        <p:spPr>
          <a:xfrm>
            <a:off x="7474387" y="2198599"/>
            <a:ext cx="0" cy="15023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84" name="テキスト ボックス 1083">
            <a:extLst>
              <a:ext uri="{FF2B5EF4-FFF2-40B4-BE49-F238E27FC236}">
                <a16:creationId xmlns:a16="http://schemas.microsoft.com/office/drawing/2014/main" id="{A3381E8B-9AEE-9F43-51F7-5DBD8964FE64}"/>
              </a:ext>
            </a:extLst>
          </p:cNvPr>
          <p:cNvSpPr txBox="1"/>
          <p:nvPr/>
        </p:nvSpPr>
        <p:spPr>
          <a:xfrm>
            <a:off x="7474387" y="2886606"/>
            <a:ext cx="19458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b="1">
                <a:solidFill>
                  <a:srgbClr val="C00000"/>
                </a:solidFill>
              </a:rPr>
              <a:t>2</a:t>
            </a:r>
            <a:r>
              <a:rPr kumimoji="1" lang="en-US" altLang="ja-JP" sz="1600"/>
              <a:t>. </a:t>
            </a:r>
            <a:r>
              <a:rPr lang="ja-JP" altLang="en-US" sz="1600"/>
              <a:t>イベントパルス</a:t>
            </a:r>
            <a:endParaRPr kumimoji="1" lang="ja-JP" altLang="en-US" sz="1600"/>
          </a:p>
        </p:txBody>
      </p:sp>
      <p:sp>
        <p:nvSpPr>
          <p:cNvPr id="1086" name="テキスト ボックス 1085">
            <a:extLst>
              <a:ext uri="{FF2B5EF4-FFF2-40B4-BE49-F238E27FC236}">
                <a16:creationId xmlns:a16="http://schemas.microsoft.com/office/drawing/2014/main" id="{89240013-B3F5-B332-11DE-A1788D7FFCD9}"/>
              </a:ext>
            </a:extLst>
          </p:cNvPr>
          <p:cNvSpPr txBox="1"/>
          <p:nvPr/>
        </p:nvSpPr>
        <p:spPr>
          <a:xfrm>
            <a:off x="2112700" y="3213934"/>
            <a:ext cx="21182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b="1">
                <a:solidFill>
                  <a:srgbClr val="C00000"/>
                </a:solidFill>
              </a:rPr>
              <a:t>4</a:t>
            </a:r>
            <a:r>
              <a:rPr kumimoji="1" lang="en-US" altLang="ja-JP" sz="1600"/>
              <a:t>. </a:t>
            </a:r>
            <a:r>
              <a:rPr lang="ja-JP" altLang="en-US" sz="1600"/>
              <a:t>ワールド撮影</a:t>
            </a:r>
            <a:endParaRPr kumimoji="1" lang="ja-JP" altLang="en-US" sz="1600"/>
          </a:p>
        </p:txBody>
      </p:sp>
      <p:sp>
        <p:nvSpPr>
          <p:cNvPr id="1087" name="テキスト ボックス 1086">
            <a:extLst>
              <a:ext uri="{FF2B5EF4-FFF2-40B4-BE49-F238E27FC236}">
                <a16:creationId xmlns:a16="http://schemas.microsoft.com/office/drawing/2014/main" id="{42028140-7B0B-EE42-8913-BC0334796D68}"/>
              </a:ext>
            </a:extLst>
          </p:cNvPr>
          <p:cNvSpPr txBox="1"/>
          <p:nvPr/>
        </p:nvSpPr>
        <p:spPr>
          <a:xfrm>
            <a:off x="232079" y="2475822"/>
            <a:ext cx="21182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>
                <a:solidFill>
                  <a:srgbClr val="C00000"/>
                </a:solidFill>
              </a:rPr>
              <a:t>5</a:t>
            </a:r>
            <a:r>
              <a:rPr kumimoji="1" lang="en-US" altLang="ja-JP" sz="1600"/>
              <a:t>. </a:t>
            </a:r>
            <a:r>
              <a:rPr kumimoji="1" lang="ja-JP" altLang="en-US" sz="1600"/>
              <a:t>スーパー合成</a:t>
            </a:r>
          </a:p>
        </p:txBody>
      </p:sp>
      <p:cxnSp>
        <p:nvCxnSpPr>
          <p:cNvPr id="1089" name="直線矢印コネクタ 1088">
            <a:extLst>
              <a:ext uri="{FF2B5EF4-FFF2-40B4-BE49-F238E27FC236}">
                <a16:creationId xmlns:a16="http://schemas.microsoft.com/office/drawing/2014/main" id="{10B8AEE5-9F2C-9BD2-5C05-85D4BCC441FC}"/>
              </a:ext>
            </a:extLst>
          </p:cNvPr>
          <p:cNvCxnSpPr>
            <a:cxnSpLocks/>
          </p:cNvCxnSpPr>
          <p:nvPr/>
        </p:nvCxnSpPr>
        <p:spPr>
          <a:xfrm flipV="1">
            <a:off x="3935722" y="2698900"/>
            <a:ext cx="0" cy="7617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2" name="直線矢印コネクタ 1091">
            <a:extLst>
              <a:ext uri="{FF2B5EF4-FFF2-40B4-BE49-F238E27FC236}">
                <a16:creationId xmlns:a16="http://schemas.microsoft.com/office/drawing/2014/main" id="{60FBE9E3-0DEE-A104-6CA7-F4E82CC5C55E}"/>
              </a:ext>
            </a:extLst>
          </p:cNvPr>
          <p:cNvCxnSpPr>
            <a:cxnSpLocks/>
          </p:cNvCxnSpPr>
          <p:nvPr/>
        </p:nvCxnSpPr>
        <p:spPr>
          <a:xfrm flipV="1">
            <a:off x="2156828" y="2406523"/>
            <a:ext cx="0" cy="3949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7" name="直線矢印コネクタ 1096">
            <a:extLst>
              <a:ext uri="{FF2B5EF4-FFF2-40B4-BE49-F238E27FC236}">
                <a16:creationId xmlns:a16="http://schemas.microsoft.com/office/drawing/2014/main" id="{D363F395-FF5C-F1AE-39A1-E13D79DDB64E}"/>
              </a:ext>
            </a:extLst>
          </p:cNvPr>
          <p:cNvCxnSpPr>
            <a:cxnSpLocks/>
          </p:cNvCxnSpPr>
          <p:nvPr/>
        </p:nvCxnSpPr>
        <p:spPr>
          <a:xfrm flipV="1">
            <a:off x="3928433" y="1818306"/>
            <a:ext cx="7289" cy="4906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05" name="テキスト ボックス 1104">
            <a:extLst>
              <a:ext uri="{FF2B5EF4-FFF2-40B4-BE49-F238E27FC236}">
                <a16:creationId xmlns:a16="http://schemas.microsoft.com/office/drawing/2014/main" id="{7B72FDA6-B4BD-0712-79C4-3CF190CAC8CC}"/>
              </a:ext>
            </a:extLst>
          </p:cNvPr>
          <p:cNvSpPr txBox="1"/>
          <p:nvPr/>
        </p:nvSpPr>
        <p:spPr>
          <a:xfrm>
            <a:off x="5762646" y="2886606"/>
            <a:ext cx="16741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/>
              <a:t>内因性イベント</a:t>
            </a:r>
            <a:endParaRPr kumimoji="1" lang="ja-JP" altLang="en-US" sz="1600"/>
          </a:p>
        </p:txBody>
      </p:sp>
      <p:cxnSp>
        <p:nvCxnSpPr>
          <p:cNvPr id="1120" name="直線矢印コネクタ 1119">
            <a:extLst>
              <a:ext uri="{FF2B5EF4-FFF2-40B4-BE49-F238E27FC236}">
                <a16:creationId xmlns:a16="http://schemas.microsoft.com/office/drawing/2014/main" id="{C9A7AE66-18A3-F366-7B41-C3979A9B51F9}"/>
              </a:ext>
            </a:extLst>
          </p:cNvPr>
          <p:cNvCxnSpPr>
            <a:cxnSpLocks/>
          </p:cNvCxnSpPr>
          <p:nvPr/>
        </p:nvCxnSpPr>
        <p:spPr>
          <a:xfrm flipV="1">
            <a:off x="3266599" y="1848925"/>
            <a:ext cx="3644" cy="1897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2" name="テキスト ボックス 1121">
            <a:extLst>
              <a:ext uri="{FF2B5EF4-FFF2-40B4-BE49-F238E27FC236}">
                <a16:creationId xmlns:a16="http://schemas.microsoft.com/office/drawing/2014/main" id="{26302B5B-F891-845E-D918-9D0910605D71}"/>
              </a:ext>
            </a:extLst>
          </p:cNvPr>
          <p:cNvSpPr txBox="1"/>
          <p:nvPr/>
        </p:nvSpPr>
        <p:spPr>
          <a:xfrm>
            <a:off x="1270429" y="5630906"/>
            <a:ext cx="3468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ja-JP">
                <a:latin typeface="Consolas" panose="020B0609020204030204" pitchFamily="49" charset="0"/>
              </a:rPr>
              <a:t>NeneCollisionWorld(2D/3D)</a:t>
            </a:r>
            <a:endParaRPr kumimoji="1" lang="ja-JP" altLang="en-US">
              <a:latin typeface="Consolas" panose="020B0609020204030204" pitchFamily="49" charset="0"/>
            </a:endParaRPr>
          </a:p>
        </p:txBody>
      </p:sp>
      <p:sp>
        <p:nvSpPr>
          <p:cNvPr id="1123" name="テキスト ボックス 1122">
            <a:extLst>
              <a:ext uri="{FF2B5EF4-FFF2-40B4-BE49-F238E27FC236}">
                <a16:creationId xmlns:a16="http://schemas.microsoft.com/office/drawing/2014/main" id="{313C64C7-5362-85E1-78E8-C08C47A289B1}"/>
              </a:ext>
            </a:extLst>
          </p:cNvPr>
          <p:cNvSpPr txBox="1"/>
          <p:nvPr/>
        </p:nvSpPr>
        <p:spPr>
          <a:xfrm>
            <a:off x="1270429" y="5910949"/>
            <a:ext cx="3468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ja-JP">
                <a:latin typeface="Consolas" panose="020B0609020204030204" pitchFamily="49" charset="0"/>
              </a:rPr>
              <a:t>NeneSoundWorld(2D/3D)</a:t>
            </a:r>
            <a:endParaRPr kumimoji="1" lang="ja-JP" altLang="en-US">
              <a:latin typeface="Consolas" panose="020B0609020204030204" pitchFamily="49" charset="0"/>
            </a:endParaRPr>
          </a:p>
        </p:txBody>
      </p:sp>
      <p:sp>
        <p:nvSpPr>
          <p:cNvPr id="1127" name="テキスト ボックス 1126">
            <a:extLst>
              <a:ext uri="{FF2B5EF4-FFF2-40B4-BE49-F238E27FC236}">
                <a16:creationId xmlns:a16="http://schemas.microsoft.com/office/drawing/2014/main" id="{0B5A0157-3840-70B4-2FD7-42010105EB70}"/>
              </a:ext>
            </a:extLst>
          </p:cNvPr>
          <p:cNvSpPr txBox="1"/>
          <p:nvPr/>
        </p:nvSpPr>
        <p:spPr>
          <a:xfrm>
            <a:off x="180000" y="180000"/>
            <a:ext cx="38947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/>
              <a:t>ねねエンジンの仕組み</a:t>
            </a:r>
          </a:p>
        </p:txBody>
      </p:sp>
      <p:sp>
        <p:nvSpPr>
          <p:cNvPr id="1128" name="テキスト ボックス 1127">
            <a:extLst>
              <a:ext uri="{FF2B5EF4-FFF2-40B4-BE49-F238E27FC236}">
                <a16:creationId xmlns:a16="http://schemas.microsoft.com/office/drawing/2014/main" id="{8EE4A4FD-DD4E-DAC3-89F2-14BC60BCCB04}"/>
              </a:ext>
            </a:extLst>
          </p:cNvPr>
          <p:cNvSpPr txBox="1"/>
          <p:nvPr/>
        </p:nvSpPr>
        <p:spPr>
          <a:xfrm>
            <a:off x="7192691" y="4526280"/>
            <a:ext cx="4041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↑開発者はここの木構造を編集する</a:t>
            </a:r>
            <a:r>
              <a:rPr kumimoji="1" lang="en-US" altLang="ja-JP"/>
              <a:t>.</a:t>
            </a:r>
            <a:endParaRPr kumimoji="1" lang="ja-JP" altLang="en-US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BA39E5F4-A033-8F64-88E7-68E02E34FA07}"/>
              </a:ext>
            </a:extLst>
          </p:cNvPr>
          <p:cNvSpPr txBox="1"/>
          <p:nvPr/>
        </p:nvSpPr>
        <p:spPr>
          <a:xfrm>
            <a:off x="4834938" y="5390877"/>
            <a:ext cx="1612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>
                <a:latin typeface="Consolas" panose="020B0609020204030204" pitchFamily="49" charset="0"/>
              </a:rPr>
              <a:t>NeneServer</a:t>
            </a:r>
            <a:endParaRPr kumimoji="1" lang="ja-JP" altLang="en-US">
              <a:latin typeface="Consolas" panose="020B0609020204030204" pitchFamily="49" charset="0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611B773-3FB2-A79F-32BF-CDED31E9F418}"/>
              </a:ext>
            </a:extLst>
          </p:cNvPr>
          <p:cNvSpPr txBox="1"/>
          <p:nvPr/>
        </p:nvSpPr>
        <p:spPr>
          <a:xfrm>
            <a:off x="4817404" y="5735221"/>
            <a:ext cx="39841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/>
              <a:t>親子付けの際にポインタが共通される</a:t>
            </a:r>
          </a:p>
        </p:txBody>
      </p:sp>
    </p:spTree>
    <p:extLst>
      <p:ext uri="{BB962C8B-B14F-4D97-AF65-F5344CB8AC3E}">
        <p14:creationId xmlns:p14="http://schemas.microsoft.com/office/powerpoint/2010/main" val="4202733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楕円 3">
            <a:extLst>
              <a:ext uri="{FF2B5EF4-FFF2-40B4-BE49-F238E27FC236}">
                <a16:creationId xmlns:a16="http://schemas.microsoft.com/office/drawing/2014/main" id="{D4DEDDC1-246E-0DF2-4BA5-022B3B8B6DB8}"/>
              </a:ext>
            </a:extLst>
          </p:cNvPr>
          <p:cNvSpPr>
            <a:spLocks noChangeAspect="1"/>
          </p:cNvSpPr>
          <p:nvPr/>
        </p:nvSpPr>
        <p:spPr>
          <a:xfrm flipH="1" flipV="1">
            <a:off x="5385090" y="480785"/>
            <a:ext cx="360000" cy="360000"/>
          </a:xfrm>
          <a:prstGeom prst="ellipse">
            <a:avLst/>
          </a:prstGeom>
          <a:solidFill>
            <a:schemeClr val="tx2">
              <a:lumMod val="90000"/>
              <a:lumOff val="10000"/>
            </a:schemeClr>
          </a:solidFill>
          <a:ln w="28575"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68D635CE-86E9-0628-A7EE-3F74DC5452AE}"/>
              </a:ext>
            </a:extLst>
          </p:cNvPr>
          <p:cNvSpPr>
            <a:spLocks noChangeAspect="1"/>
          </p:cNvSpPr>
          <p:nvPr/>
        </p:nvSpPr>
        <p:spPr>
          <a:xfrm flipH="1" flipV="1">
            <a:off x="5385090" y="1830615"/>
            <a:ext cx="360000" cy="360000"/>
          </a:xfrm>
          <a:prstGeom prst="ellipse">
            <a:avLst/>
          </a:prstGeom>
          <a:solidFill>
            <a:schemeClr val="tx2">
              <a:lumMod val="90000"/>
              <a:lumOff val="10000"/>
            </a:schemeClr>
          </a:solidFill>
          <a:ln w="28575"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BAEA176-FB43-029D-666E-F06B21138743}"/>
              </a:ext>
            </a:extLst>
          </p:cNvPr>
          <p:cNvSpPr txBox="1"/>
          <p:nvPr/>
        </p:nvSpPr>
        <p:spPr>
          <a:xfrm>
            <a:off x="5812006" y="480785"/>
            <a:ext cx="1278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>
                <a:latin typeface="Consolas" panose="020B0609020204030204" pitchFamily="49" charset="0"/>
              </a:rPr>
              <a:t>NeneRoot</a:t>
            </a:r>
            <a:endParaRPr kumimoji="1" lang="ja-JP" altLang="en-US">
              <a:latin typeface="Consolas" panose="020B0609020204030204" pitchFamily="49" charset="0"/>
            </a:endParaRPr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E6F33D01-F333-A2FF-12CE-BEC49FE865BB}"/>
              </a:ext>
            </a:extLst>
          </p:cNvPr>
          <p:cNvCxnSpPr>
            <a:cxnSpLocks/>
            <a:endCxn id="5" idx="4"/>
          </p:cNvCxnSpPr>
          <p:nvPr/>
        </p:nvCxnSpPr>
        <p:spPr>
          <a:xfrm>
            <a:off x="5562337" y="840785"/>
            <a:ext cx="2753" cy="9898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9334C7B4-2AA2-E78D-BC13-81996C21E5FD}"/>
              </a:ext>
            </a:extLst>
          </p:cNvPr>
          <p:cNvSpPr txBox="1"/>
          <p:nvPr/>
        </p:nvSpPr>
        <p:spPr>
          <a:xfrm>
            <a:off x="5922337" y="1722634"/>
            <a:ext cx="1892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>
                <a:latin typeface="Consolas" panose="020B0609020204030204" pitchFamily="49" charset="0"/>
              </a:rPr>
              <a:t>NeneSwitch</a:t>
            </a:r>
            <a:endParaRPr kumimoji="1" lang="ja-JP" altLang="en-US">
              <a:latin typeface="Consolas" panose="020B0609020204030204" pitchFamily="49" charset="0"/>
            </a:endParaRPr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FFFAB010-17A7-97B8-3406-5B907DCCF414}"/>
              </a:ext>
            </a:extLst>
          </p:cNvPr>
          <p:cNvSpPr>
            <a:spLocks noChangeAspect="1"/>
          </p:cNvSpPr>
          <p:nvPr/>
        </p:nvSpPr>
        <p:spPr>
          <a:xfrm flipH="1" flipV="1">
            <a:off x="6271491" y="2839109"/>
            <a:ext cx="360000" cy="360000"/>
          </a:xfrm>
          <a:prstGeom prst="ellipse">
            <a:avLst/>
          </a:prstGeom>
          <a:solidFill>
            <a:schemeClr val="tx2">
              <a:lumMod val="90000"/>
              <a:lumOff val="10000"/>
            </a:schemeClr>
          </a:solidFill>
          <a:ln w="28575"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50E46404-51DE-1D1A-929F-E8C414A0B509}"/>
              </a:ext>
            </a:extLst>
          </p:cNvPr>
          <p:cNvCxnSpPr>
            <a:cxnSpLocks/>
            <a:endCxn id="11" idx="5"/>
          </p:cNvCxnSpPr>
          <p:nvPr/>
        </p:nvCxnSpPr>
        <p:spPr>
          <a:xfrm>
            <a:off x="5667064" y="2178293"/>
            <a:ext cx="657148" cy="7135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F80E825A-8F40-DE49-3586-9F57DDCD6A82}"/>
              </a:ext>
            </a:extLst>
          </p:cNvPr>
          <p:cNvCxnSpPr>
            <a:cxnSpLocks/>
          </p:cNvCxnSpPr>
          <p:nvPr/>
        </p:nvCxnSpPr>
        <p:spPr>
          <a:xfrm flipH="1">
            <a:off x="4782702" y="2176449"/>
            <a:ext cx="701912" cy="96993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08A14174-8114-8AE2-0C7A-7DF9115B4E37}"/>
              </a:ext>
            </a:extLst>
          </p:cNvPr>
          <p:cNvSpPr txBox="1"/>
          <p:nvPr/>
        </p:nvSpPr>
        <p:spPr>
          <a:xfrm>
            <a:off x="6722933" y="2413571"/>
            <a:ext cx="1892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>
                <a:latin typeface="Consolas" panose="020B0609020204030204" pitchFamily="49" charset="0"/>
              </a:rPr>
              <a:t>NeneGroup</a:t>
            </a:r>
            <a:endParaRPr kumimoji="1" lang="ja-JP" altLang="en-US">
              <a:latin typeface="Consolas" panose="020B0609020204030204" pitchFamily="49" charset="0"/>
            </a:endParaRPr>
          </a:p>
        </p:txBody>
      </p: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0C7679C0-B449-35BD-3B1C-573CF771FEE7}"/>
              </a:ext>
            </a:extLst>
          </p:cNvPr>
          <p:cNvCxnSpPr>
            <a:cxnSpLocks/>
            <a:stCxn id="11" idx="7"/>
            <a:endCxn id="21" idx="3"/>
          </p:cNvCxnSpPr>
          <p:nvPr/>
        </p:nvCxnSpPr>
        <p:spPr>
          <a:xfrm flipH="1">
            <a:off x="4729981" y="3146388"/>
            <a:ext cx="1594231" cy="9474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楕円 20">
            <a:extLst>
              <a:ext uri="{FF2B5EF4-FFF2-40B4-BE49-F238E27FC236}">
                <a16:creationId xmlns:a16="http://schemas.microsoft.com/office/drawing/2014/main" id="{55A21797-68C7-AE47-239D-932D245C3C32}"/>
              </a:ext>
            </a:extLst>
          </p:cNvPr>
          <p:cNvSpPr>
            <a:spLocks noChangeAspect="1"/>
          </p:cNvSpPr>
          <p:nvPr/>
        </p:nvSpPr>
        <p:spPr>
          <a:xfrm flipH="1" flipV="1">
            <a:off x="4422702" y="4041139"/>
            <a:ext cx="360000" cy="360000"/>
          </a:xfrm>
          <a:prstGeom prst="ellipse">
            <a:avLst/>
          </a:prstGeom>
          <a:solidFill>
            <a:schemeClr val="tx2">
              <a:lumMod val="90000"/>
              <a:lumOff val="10000"/>
            </a:schemeClr>
          </a:solidFill>
          <a:ln w="28575"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00B13786-C757-9F63-4175-F0A2105FE466}"/>
              </a:ext>
            </a:extLst>
          </p:cNvPr>
          <p:cNvSpPr txBox="1"/>
          <p:nvPr/>
        </p:nvSpPr>
        <p:spPr>
          <a:xfrm>
            <a:off x="5812006" y="741454"/>
            <a:ext cx="12789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>
                <a:latin typeface="Consolas" panose="020B0609020204030204" pitchFamily="49" charset="0"/>
              </a:rPr>
              <a:t>game</a:t>
            </a:r>
            <a:endParaRPr kumimoji="1" lang="ja-JP" altLang="en-US" sz="1600">
              <a:latin typeface="Consolas" panose="020B0609020204030204" pitchFamily="49" charset="0"/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71AC6C31-884B-5FFC-2061-6ADBEF426FD9}"/>
              </a:ext>
            </a:extLst>
          </p:cNvPr>
          <p:cNvSpPr txBox="1"/>
          <p:nvPr/>
        </p:nvSpPr>
        <p:spPr>
          <a:xfrm>
            <a:off x="5930300" y="2003575"/>
            <a:ext cx="17034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>
                <a:latin typeface="Consolas" panose="020B0609020204030204" pitchFamily="49" charset="0"/>
              </a:rPr>
              <a:t>scene_switch</a:t>
            </a:r>
            <a:endParaRPr kumimoji="1" lang="ja-JP" altLang="en-US" sz="1600">
              <a:latin typeface="Consolas" panose="020B0609020204030204" pitchFamily="49" charset="0"/>
            </a:endParaRP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6CC43650-E5FE-B4E2-8E59-A7E83BF57A4C}"/>
              </a:ext>
            </a:extLst>
          </p:cNvPr>
          <p:cNvSpPr txBox="1"/>
          <p:nvPr/>
        </p:nvSpPr>
        <p:spPr>
          <a:xfrm>
            <a:off x="6722933" y="2673623"/>
            <a:ext cx="24125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>
                <a:latin typeface="Consolas" panose="020B0609020204030204" pitchFamily="49" charset="0"/>
              </a:rPr>
              <a:t>[scene name]+_scene</a:t>
            </a:r>
            <a:endParaRPr kumimoji="1" lang="ja-JP" altLang="en-US" sz="1600">
              <a:latin typeface="Consolas" panose="020B0609020204030204" pitchFamily="49" charset="0"/>
            </a:endParaRPr>
          </a:p>
        </p:txBody>
      </p: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A29E4667-1EF1-49A9-8F1C-C222706C485F}"/>
              </a:ext>
            </a:extLst>
          </p:cNvPr>
          <p:cNvCxnSpPr>
            <a:cxnSpLocks/>
          </p:cNvCxnSpPr>
          <p:nvPr/>
        </p:nvCxnSpPr>
        <p:spPr>
          <a:xfrm>
            <a:off x="6599708" y="3130666"/>
            <a:ext cx="1943427" cy="11322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21175DEE-355C-43EC-1184-87FA4FD6706B}"/>
              </a:ext>
            </a:extLst>
          </p:cNvPr>
          <p:cNvSpPr txBox="1"/>
          <p:nvPr/>
        </p:nvSpPr>
        <p:spPr>
          <a:xfrm>
            <a:off x="2509848" y="3936821"/>
            <a:ext cx="1892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ja-JP">
                <a:latin typeface="Consolas" panose="020B0609020204030204" pitchFamily="49" charset="0"/>
              </a:rPr>
              <a:t>NeneSwitch</a:t>
            </a:r>
            <a:endParaRPr kumimoji="1" lang="ja-JP" altLang="en-US">
              <a:latin typeface="Consolas" panose="020B0609020204030204" pitchFamily="49" charset="0"/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5C3451A0-5056-440F-048B-AD6C44D3D63E}"/>
              </a:ext>
            </a:extLst>
          </p:cNvPr>
          <p:cNvSpPr txBox="1"/>
          <p:nvPr/>
        </p:nvSpPr>
        <p:spPr>
          <a:xfrm>
            <a:off x="2696553" y="4136876"/>
            <a:ext cx="17034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ja-JP" sz="1600">
                <a:latin typeface="Consolas" panose="020B0609020204030204" pitchFamily="49" charset="0"/>
              </a:rPr>
              <a:t>s</a:t>
            </a:r>
            <a:r>
              <a:rPr kumimoji="1" lang="en-US" altLang="ja-JP" sz="1600">
                <a:latin typeface="Consolas" panose="020B0609020204030204" pitchFamily="49" charset="0"/>
              </a:rPr>
              <a:t>uper_switch</a:t>
            </a:r>
            <a:endParaRPr kumimoji="1" lang="ja-JP" altLang="en-US" sz="1600">
              <a:latin typeface="Consolas" panose="020B0609020204030204" pitchFamily="49" charset="0"/>
            </a:endParaRPr>
          </a:p>
        </p:txBody>
      </p: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7E757F99-1B3A-8078-1B92-ED46D9CBFAEB}"/>
              </a:ext>
            </a:extLst>
          </p:cNvPr>
          <p:cNvCxnSpPr>
            <a:cxnSpLocks/>
          </p:cNvCxnSpPr>
          <p:nvPr/>
        </p:nvCxnSpPr>
        <p:spPr>
          <a:xfrm>
            <a:off x="4716076" y="4376988"/>
            <a:ext cx="304610" cy="6096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楕円 35">
            <a:extLst>
              <a:ext uri="{FF2B5EF4-FFF2-40B4-BE49-F238E27FC236}">
                <a16:creationId xmlns:a16="http://schemas.microsoft.com/office/drawing/2014/main" id="{D635A161-9BF7-28C9-B5A2-C5115803F5EA}"/>
              </a:ext>
            </a:extLst>
          </p:cNvPr>
          <p:cNvSpPr>
            <a:spLocks noChangeAspect="1"/>
          </p:cNvSpPr>
          <p:nvPr/>
        </p:nvSpPr>
        <p:spPr>
          <a:xfrm flipH="1" flipV="1">
            <a:off x="4919867" y="4977893"/>
            <a:ext cx="360000" cy="360000"/>
          </a:xfrm>
          <a:prstGeom prst="ellipse">
            <a:avLst/>
          </a:prstGeom>
          <a:solidFill>
            <a:schemeClr val="tx2">
              <a:lumMod val="90000"/>
              <a:lumOff val="10000"/>
            </a:schemeClr>
          </a:solidFill>
          <a:ln w="28575"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D114DD6A-F4DA-6ED3-C639-DEEF22B66BF5}"/>
              </a:ext>
            </a:extLst>
          </p:cNvPr>
          <p:cNvSpPr txBox="1"/>
          <p:nvPr/>
        </p:nvSpPr>
        <p:spPr>
          <a:xfrm>
            <a:off x="5336724" y="4801936"/>
            <a:ext cx="1892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>
                <a:latin typeface="Consolas" panose="020B0609020204030204" pitchFamily="49" charset="0"/>
              </a:rPr>
              <a:t>NeneGroup</a:t>
            </a:r>
            <a:endParaRPr kumimoji="1" lang="ja-JP" altLang="en-US">
              <a:latin typeface="Consolas" panose="020B0609020204030204" pitchFamily="49" charset="0"/>
            </a:endParaRP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EF2F1F08-BC21-B8FA-EE15-E4335AB65076}"/>
              </a:ext>
            </a:extLst>
          </p:cNvPr>
          <p:cNvSpPr txBox="1"/>
          <p:nvPr/>
        </p:nvSpPr>
        <p:spPr>
          <a:xfrm>
            <a:off x="5279867" y="5069007"/>
            <a:ext cx="33046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>
                <a:latin typeface="Consolas" panose="020B0609020204030204" pitchFamily="49" charset="0"/>
              </a:rPr>
              <a:t>[super group name]+_super</a:t>
            </a:r>
          </a:p>
          <a:p>
            <a:r>
              <a:rPr lang="en-US" altLang="ja-JP" sz="1600">
                <a:latin typeface="Consolas" panose="020B0609020204030204" pitchFamily="49" charset="0"/>
              </a:rPr>
              <a:t>e.g., playing, pause, inventory, save, talk, …</a:t>
            </a:r>
            <a:endParaRPr kumimoji="1" lang="ja-JP" altLang="en-US" sz="1600">
              <a:latin typeface="Consolas" panose="020B0609020204030204" pitchFamily="49" charset="0"/>
            </a:endParaRPr>
          </a:p>
        </p:txBody>
      </p: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30B76C3C-8271-AAE7-D6D0-264134AFDA2C}"/>
              </a:ext>
            </a:extLst>
          </p:cNvPr>
          <p:cNvCxnSpPr>
            <a:cxnSpLocks/>
          </p:cNvCxnSpPr>
          <p:nvPr/>
        </p:nvCxnSpPr>
        <p:spPr>
          <a:xfrm flipH="1">
            <a:off x="4262377" y="4419140"/>
            <a:ext cx="239322" cy="82871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9753D7B6-22F6-EDE2-BDE1-AC3A1B2262E1}"/>
              </a:ext>
            </a:extLst>
          </p:cNvPr>
          <p:cNvCxnSpPr>
            <a:cxnSpLocks/>
          </p:cNvCxnSpPr>
          <p:nvPr/>
        </p:nvCxnSpPr>
        <p:spPr>
          <a:xfrm flipH="1">
            <a:off x="4919867" y="5337893"/>
            <a:ext cx="156988" cy="7459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直線コネクタ 43">
            <a:extLst>
              <a:ext uri="{FF2B5EF4-FFF2-40B4-BE49-F238E27FC236}">
                <a16:creationId xmlns:a16="http://schemas.microsoft.com/office/drawing/2014/main" id="{5D0CCF43-9204-73E2-62C5-0E514D5FFFA3}"/>
              </a:ext>
            </a:extLst>
          </p:cNvPr>
          <p:cNvCxnSpPr>
            <a:cxnSpLocks/>
          </p:cNvCxnSpPr>
          <p:nvPr/>
        </p:nvCxnSpPr>
        <p:spPr>
          <a:xfrm>
            <a:off x="5145890" y="5314452"/>
            <a:ext cx="290965" cy="7463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楕円 47">
            <a:extLst>
              <a:ext uri="{FF2B5EF4-FFF2-40B4-BE49-F238E27FC236}">
                <a16:creationId xmlns:a16="http://schemas.microsoft.com/office/drawing/2014/main" id="{DE4226FE-37A2-51A0-5883-25E014EAB8DA}"/>
              </a:ext>
            </a:extLst>
          </p:cNvPr>
          <p:cNvSpPr>
            <a:spLocks noChangeAspect="1"/>
          </p:cNvSpPr>
          <p:nvPr/>
        </p:nvSpPr>
        <p:spPr>
          <a:xfrm flipH="1" flipV="1">
            <a:off x="4705350" y="6011514"/>
            <a:ext cx="360000" cy="360000"/>
          </a:xfrm>
          <a:prstGeom prst="ellipse">
            <a:avLst/>
          </a:prstGeom>
          <a:solidFill>
            <a:schemeClr val="tx2">
              <a:lumMod val="90000"/>
              <a:lumOff val="10000"/>
            </a:schemeClr>
          </a:solidFill>
          <a:ln w="28575"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楕円 48">
            <a:extLst>
              <a:ext uri="{FF2B5EF4-FFF2-40B4-BE49-F238E27FC236}">
                <a16:creationId xmlns:a16="http://schemas.microsoft.com/office/drawing/2014/main" id="{8E63B315-75DA-F78C-86DE-FD492EC59800}"/>
              </a:ext>
            </a:extLst>
          </p:cNvPr>
          <p:cNvSpPr>
            <a:spLocks noChangeAspect="1"/>
          </p:cNvSpPr>
          <p:nvPr/>
        </p:nvSpPr>
        <p:spPr>
          <a:xfrm flipH="1" flipV="1">
            <a:off x="5312034" y="6060788"/>
            <a:ext cx="360000" cy="360000"/>
          </a:xfrm>
          <a:prstGeom prst="ellipse">
            <a:avLst/>
          </a:prstGeom>
          <a:solidFill>
            <a:schemeClr val="tx2">
              <a:lumMod val="90000"/>
              <a:lumOff val="10000"/>
            </a:schemeClr>
          </a:solidFill>
          <a:ln w="28575"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6C3F090A-05AE-63A4-1CE8-80C5A852FF21}"/>
              </a:ext>
            </a:extLst>
          </p:cNvPr>
          <p:cNvSpPr txBox="1"/>
          <p:nvPr/>
        </p:nvSpPr>
        <p:spPr>
          <a:xfrm>
            <a:off x="5704643" y="6037639"/>
            <a:ext cx="1892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>
                <a:latin typeface="Consolas" panose="020B0609020204030204" pitchFamily="49" charset="0"/>
              </a:rPr>
              <a:t>NeneObject2D</a:t>
            </a:r>
            <a:endParaRPr kumimoji="1" lang="ja-JP" altLang="en-US">
              <a:latin typeface="Consolas" panose="020B0609020204030204" pitchFamily="49" charset="0"/>
            </a:endParaRPr>
          </a:p>
        </p:txBody>
      </p:sp>
      <p:sp>
        <p:nvSpPr>
          <p:cNvPr id="55" name="楕円 54">
            <a:extLst>
              <a:ext uri="{FF2B5EF4-FFF2-40B4-BE49-F238E27FC236}">
                <a16:creationId xmlns:a16="http://schemas.microsoft.com/office/drawing/2014/main" id="{EF171717-AE4A-10A6-3325-A464055513A6}"/>
              </a:ext>
            </a:extLst>
          </p:cNvPr>
          <p:cNvSpPr>
            <a:spLocks noChangeAspect="1"/>
          </p:cNvSpPr>
          <p:nvPr/>
        </p:nvSpPr>
        <p:spPr>
          <a:xfrm flipH="1" flipV="1">
            <a:off x="8531999" y="4173871"/>
            <a:ext cx="360000" cy="360000"/>
          </a:xfrm>
          <a:prstGeom prst="ellipse">
            <a:avLst/>
          </a:prstGeom>
          <a:solidFill>
            <a:schemeClr val="tx2">
              <a:lumMod val="90000"/>
              <a:lumOff val="10000"/>
            </a:schemeClr>
          </a:solidFill>
          <a:ln w="28575"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2FFAC07D-A273-F893-71AB-BE67B4C8C504}"/>
              </a:ext>
            </a:extLst>
          </p:cNvPr>
          <p:cNvSpPr txBox="1"/>
          <p:nvPr/>
        </p:nvSpPr>
        <p:spPr>
          <a:xfrm>
            <a:off x="8931963" y="4106098"/>
            <a:ext cx="1892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>
                <a:latin typeface="Consolas" panose="020B0609020204030204" pitchFamily="49" charset="0"/>
              </a:rPr>
              <a:t>NeneGroup</a:t>
            </a:r>
            <a:endParaRPr kumimoji="1" lang="ja-JP" altLang="en-US">
              <a:latin typeface="Consolas" panose="020B0609020204030204" pitchFamily="49" charset="0"/>
            </a:endParaRP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6DC85C46-525C-14CD-51BC-025E6EFE2443}"/>
              </a:ext>
            </a:extLst>
          </p:cNvPr>
          <p:cNvSpPr txBox="1"/>
          <p:nvPr/>
        </p:nvSpPr>
        <p:spPr>
          <a:xfrm>
            <a:off x="8931963" y="4343241"/>
            <a:ext cx="17034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>
                <a:latin typeface="Consolas" panose="020B0609020204030204" pitchFamily="49" charset="0"/>
              </a:rPr>
              <a:t>world</a:t>
            </a:r>
            <a:endParaRPr kumimoji="1" lang="ja-JP" altLang="en-US" sz="1600">
              <a:latin typeface="Consolas" panose="020B0609020204030204" pitchFamily="49" charset="0"/>
            </a:endParaRPr>
          </a:p>
        </p:txBody>
      </p:sp>
      <p:cxnSp>
        <p:nvCxnSpPr>
          <p:cNvPr id="63" name="直線コネクタ 62">
            <a:extLst>
              <a:ext uri="{FF2B5EF4-FFF2-40B4-BE49-F238E27FC236}">
                <a16:creationId xmlns:a16="http://schemas.microsoft.com/office/drawing/2014/main" id="{15FB829D-23AA-AFE8-7CF9-73595E01D74D}"/>
              </a:ext>
            </a:extLst>
          </p:cNvPr>
          <p:cNvCxnSpPr>
            <a:cxnSpLocks/>
          </p:cNvCxnSpPr>
          <p:nvPr/>
        </p:nvCxnSpPr>
        <p:spPr>
          <a:xfrm flipH="1">
            <a:off x="8552303" y="4543455"/>
            <a:ext cx="156988" cy="7459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直線コネクタ 63">
            <a:extLst>
              <a:ext uri="{FF2B5EF4-FFF2-40B4-BE49-F238E27FC236}">
                <a16:creationId xmlns:a16="http://schemas.microsoft.com/office/drawing/2014/main" id="{D86751D9-FF14-8AF0-96EA-9BFD0B59E327}"/>
              </a:ext>
            </a:extLst>
          </p:cNvPr>
          <p:cNvCxnSpPr>
            <a:cxnSpLocks/>
          </p:cNvCxnSpPr>
          <p:nvPr/>
        </p:nvCxnSpPr>
        <p:spPr>
          <a:xfrm>
            <a:off x="8778326" y="4520014"/>
            <a:ext cx="290965" cy="7463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楕円 64">
            <a:extLst>
              <a:ext uri="{FF2B5EF4-FFF2-40B4-BE49-F238E27FC236}">
                <a16:creationId xmlns:a16="http://schemas.microsoft.com/office/drawing/2014/main" id="{1966D98F-154F-69D4-A14B-73944D3910BA}"/>
              </a:ext>
            </a:extLst>
          </p:cNvPr>
          <p:cNvSpPr>
            <a:spLocks noChangeAspect="1"/>
          </p:cNvSpPr>
          <p:nvPr/>
        </p:nvSpPr>
        <p:spPr>
          <a:xfrm flipH="1" flipV="1">
            <a:off x="8337786" y="5217076"/>
            <a:ext cx="360000" cy="360000"/>
          </a:xfrm>
          <a:prstGeom prst="ellipse">
            <a:avLst/>
          </a:prstGeom>
          <a:solidFill>
            <a:schemeClr val="tx2">
              <a:lumMod val="90000"/>
              <a:lumOff val="10000"/>
            </a:schemeClr>
          </a:solidFill>
          <a:ln w="28575"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楕円 65">
            <a:extLst>
              <a:ext uri="{FF2B5EF4-FFF2-40B4-BE49-F238E27FC236}">
                <a16:creationId xmlns:a16="http://schemas.microsoft.com/office/drawing/2014/main" id="{743109CC-AB9A-D3AA-3A2B-CF2C4679E2B6}"/>
              </a:ext>
            </a:extLst>
          </p:cNvPr>
          <p:cNvSpPr>
            <a:spLocks noChangeAspect="1"/>
          </p:cNvSpPr>
          <p:nvPr/>
        </p:nvSpPr>
        <p:spPr>
          <a:xfrm flipH="1" flipV="1">
            <a:off x="8944470" y="5266350"/>
            <a:ext cx="360000" cy="360000"/>
          </a:xfrm>
          <a:prstGeom prst="ellipse">
            <a:avLst/>
          </a:prstGeom>
          <a:solidFill>
            <a:schemeClr val="tx2">
              <a:lumMod val="90000"/>
              <a:lumOff val="10000"/>
            </a:schemeClr>
          </a:solidFill>
          <a:ln w="28575"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8E818C94-8858-842C-00D0-5A297CA9309A}"/>
              </a:ext>
            </a:extLst>
          </p:cNvPr>
          <p:cNvSpPr txBox="1"/>
          <p:nvPr/>
        </p:nvSpPr>
        <p:spPr>
          <a:xfrm>
            <a:off x="9281028" y="5284450"/>
            <a:ext cx="1892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>
                <a:latin typeface="Consolas" panose="020B0609020204030204" pitchFamily="49" charset="0"/>
              </a:rPr>
              <a:t>NeneObject</a:t>
            </a:r>
            <a:endParaRPr kumimoji="1" lang="ja-JP" altLang="en-US">
              <a:latin typeface="Consolas" panose="020B0609020204030204" pitchFamily="49" charset="0"/>
            </a:endParaRPr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4F197216-A297-6ACF-63B6-7BB38F1231D8}"/>
              </a:ext>
            </a:extLst>
          </p:cNvPr>
          <p:cNvSpPr txBox="1"/>
          <p:nvPr/>
        </p:nvSpPr>
        <p:spPr>
          <a:xfrm>
            <a:off x="342479" y="5712806"/>
            <a:ext cx="40575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/>
              <a:t>ゲームオブジェクトはツリーの末端に来るようにし</a:t>
            </a:r>
            <a:r>
              <a:rPr kumimoji="1" lang="en-US" altLang="ja-JP" sz="1600"/>
              <a:t>, </a:t>
            </a:r>
            <a:r>
              <a:rPr kumimoji="1" lang="ja-JP" altLang="en-US" sz="1600"/>
              <a:t>それより上のノードは木構造や水門の制御のためだけに使用されるべき</a:t>
            </a:r>
            <a:r>
              <a:rPr kumimoji="1" lang="en-US" altLang="ja-JP" sz="1600"/>
              <a:t>.</a:t>
            </a:r>
            <a:endParaRPr kumimoji="1" lang="ja-JP" altLang="en-US" sz="1600"/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3BAF26C4-6E05-262A-BB53-9208076EE965}"/>
              </a:ext>
            </a:extLst>
          </p:cNvPr>
          <p:cNvSpPr txBox="1"/>
          <p:nvPr/>
        </p:nvSpPr>
        <p:spPr>
          <a:xfrm>
            <a:off x="6722933" y="2910862"/>
            <a:ext cx="48855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>
                <a:latin typeface="Consolas" panose="020B0609020204030204" pitchFamily="49" charset="0"/>
              </a:rPr>
              <a:t>e.g., title, menu, play, load, movie, …</a:t>
            </a:r>
            <a:endParaRPr kumimoji="1" lang="ja-JP" altLang="en-US" sz="1600">
              <a:latin typeface="Consolas" panose="020B0609020204030204" pitchFamily="49" charset="0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AE2C46F-D239-8170-02C5-2550C8178DE1}"/>
              </a:ext>
            </a:extLst>
          </p:cNvPr>
          <p:cNvSpPr txBox="1"/>
          <p:nvPr/>
        </p:nvSpPr>
        <p:spPr>
          <a:xfrm>
            <a:off x="180000" y="180000"/>
            <a:ext cx="38947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/>
              <a:t>ねねツリーの例</a:t>
            </a:r>
          </a:p>
        </p:txBody>
      </p:sp>
    </p:spTree>
    <p:extLst>
      <p:ext uri="{BB962C8B-B14F-4D97-AF65-F5344CB8AC3E}">
        <p14:creationId xmlns:p14="http://schemas.microsoft.com/office/powerpoint/2010/main" val="893580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491AD104-3CD9-C08E-72C5-E254CF0124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1111582"/>
              </p:ext>
            </p:extLst>
          </p:nvPr>
        </p:nvGraphicFramePr>
        <p:xfrm>
          <a:off x="7075912" y="1175352"/>
          <a:ext cx="3603272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3272">
                  <a:extLst>
                    <a:ext uri="{9D8B030D-6E8A-4147-A177-3AD203B41FA5}">
                      <a16:colId xmlns:a16="http://schemas.microsoft.com/office/drawing/2014/main" val="528784578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r>
                        <a:rPr kumimoji="1" lang="ja-JP" altLang="en-US">
                          <a:latin typeface="Consolas" panose="020B0609020204030204" pitchFamily="49" charset="0"/>
                        </a:rPr>
                        <a:t>依存性グループ</a:t>
                      </a:r>
                      <a:r>
                        <a:rPr kumimoji="1" lang="en-US" altLang="ja-JP">
                          <a:latin typeface="Consolas" panose="020B0609020204030204" pitchFamily="49" charset="0"/>
                        </a:rPr>
                        <a:t>A: NeneNode</a:t>
                      </a:r>
                      <a:endParaRPr kumimoji="1" lang="ja-JP" altLang="en-US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0236348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kumimoji="1" lang="en-US" altLang="ja-JP">
                          <a:latin typeface="Consolas" panose="020B0609020204030204" pitchFamily="49" charset="0"/>
                        </a:rPr>
                        <a:t>NeneNode</a:t>
                      </a:r>
                      <a:endParaRPr kumimoji="1" lang="ja-JP" altLang="en-US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412117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kumimoji="1" lang="en-US" altLang="ja-JP">
                          <a:latin typeface="Consolas" panose="020B0609020204030204" pitchFamily="49" charset="0"/>
                        </a:rPr>
                        <a:t>NeneRoot</a:t>
                      </a:r>
                      <a:endParaRPr kumimoji="1" lang="ja-JP" altLang="en-US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116668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kumimoji="1" lang="en-US" altLang="ja-JP">
                          <a:latin typeface="Consolas" panose="020B0609020204030204" pitchFamily="49" charset="0"/>
                        </a:rPr>
                        <a:t>NeneSwitch</a:t>
                      </a:r>
                      <a:endParaRPr kumimoji="1" lang="ja-JP" altLang="en-US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731708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kumimoji="1" lang="en-US" altLang="ja-JP">
                          <a:latin typeface="Consolas" panose="020B0609020204030204" pitchFamily="49" charset="0"/>
                        </a:rPr>
                        <a:t>NeneGroup</a:t>
                      </a:r>
                      <a:endParaRPr kumimoji="1" lang="ja-JP" altLang="en-US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295935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kumimoji="1" lang="en-US" altLang="ja-JP">
                          <a:latin typeface="Consolas" panose="020B0609020204030204" pitchFamily="49" charset="0"/>
                        </a:rPr>
                        <a:t>NeneLeaf</a:t>
                      </a:r>
                      <a:endParaRPr kumimoji="1" lang="ja-JP" altLang="en-US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8154981"/>
                  </a:ext>
                </a:extLst>
              </a:tr>
            </a:tbl>
          </a:graphicData>
        </a:graphic>
      </p:graphicFrame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3973104-7776-5E3C-A89B-9AD359D9321D}"/>
              </a:ext>
            </a:extLst>
          </p:cNvPr>
          <p:cNvSpPr txBox="1"/>
          <p:nvPr/>
        </p:nvSpPr>
        <p:spPr>
          <a:xfrm>
            <a:off x="1897510" y="1161477"/>
            <a:ext cx="5522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>
                <a:latin typeface="Consolas" panose="020B0609020204030204" pitchFamily="49" charset="0"/>
              </a:rPr>
              <a:t>include/NeneEngine/</a:t>
            </a:r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5BBC662C-4C53-7553-F042-71E817F6F014}"/>
              </a:ext>
            </a:extLst>
          </p:cNvPr>
          <p:cNvCxnSpPr>
            <a:cxnSpLocks/>
          </p:cNvCxnSpPr>
          <p:nvPr/>
        </p:nvCxnSpPr>
        <p:spPr>
          <a:xfrm>
            <a:off x="2738798" y="2998667"/>
            <a:ext cx="0" cy="6222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E5EFABDA-8CB1-8C5C-E1CA-946E35522F50}"/>
              </a:ext>
            </a:extLst>
          </p:cNvPr>
          <p:cNvSpPr txBox="1"/>
          <p:nvPr/>
        </p:nvSpPr>
        <p:spPr>
          <a:xfrm>
            <a:off x="2799134" y="3116765"/>
            <a:ext cx="1012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/>
              <a:t>include</a:t>
            </a:r>
            <a:endParaRPr kumimoji="1" lang="ja-JP" altLang="en-US"/>
          </a:p>
        </p:txBody>
      </p:sp>
      <p:graphicFrame>
        <p:nvGraphicFramePr>
          <p:cNvPr id="21" name="表 20">
            <a:extLst>
              <a:ext uri="{FF2B5EF4-FFF2-40B4-BE49-F238E27FC236}">
                <a16:creationId xmlns:a16="http://schemas.microsoft.com/office/drawing/2014/main" id="{B407FA37-F1A8-C3F1-A927-314E7ABE9E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707220"/>
              </p:ext>
            </p:extLst>
          </p:nvPr>
        </p:nvGraphicFramePr>
        <p:xfrm>
          <a:off x="7075912" y="5666760"/>
          <a:ext cx="3603273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3273">
                  <a:extLst>
                    <a:ext uri="{9D8B030D-6E8A-4147-A177-3AD203B41FA5}">
                      <a16:colId xmlns:a16="http://schemas.microsoft.com/office/drawing/2014/main" val="5287845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>
                          <a:latin typeface="Consolas" panose="020B0609020204030204" pitchFamily="49" charset="0"/>
                        </a:rPr>
                        <a:t>依存性グループ</a:t>
                      </a:r>
                      <a:r>
                        <a:rPr kumimoji="1" lang="en-US" altLang="ja-JP">
                          <a:latin typeface="Consolas" panose="020B0609020204030204" pitchFamily="49" charset="0"/>
                        </a:rPr>
                        <a:t>C: NeneObject</a:t>
                      </a:r>
                      <a:endParaRPr kumimoji="1" lang="ja-JP" altLang="en-US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9143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>
                          <a:latin typeface="Consolas" panose="020B0609020204030204" pitchFamily="49" charset="0"/>
                        </a:rPr>
                        <a:t>(</a:t>
                      </a:r>
                      <a:r>
                        <a:rPr kumimoji="1" lang="ja-JP" altLang="en-US">
                          <a:latin typeface="Consolas" panose="020B0609020204030204" pitchFamily="49" charset="0"/>
                        </a:rPr>
                        <a:t>基底クラス</a:t>
                      </a:r>
                      <a:r>
                        <a:rPr kumimoji="1" lang="en-US" altLang="ja-JP">
                          <a:latin typeface="Consolas" panose="020B0609020204030204" pitchFamily="49" charset="0"/>
                        </a:rPr>
                        <a:t>, </a:t>
                      </a:r>
                      <a:r>
                        <a:rPr kumimoji="1" lang="ja-JP" altLang="en-US">
                          <a:latin typeface="Consolas" panose="020B0609020204030204" pitchFamily="49" charset="0"/>
                        </a:rPr>
                        <a:t>構造体なし</a:t>
                      </a:r>
                      <a:r>
                        <a:rPr kumimoji="1" lang="en-US" altLang="ja-JP">
                          <a:latin typeface="Consolas" panose="020B0609020204030204" pitchFamily="49" charset="0"/>
                        </a:rPr>
                        <a:t>)</a:t>
                      </a:r>
                      <a:endParaRPr kumimoji="1" lang="ja-JP" altLang="en-US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4121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>
                          <a:latin typeface="Consolas" panose="020B0609020204030204" pitchFamily="49" charset="0"/>
                        </a:rPr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8154981"/>
                  </a:ext>
                </a:extLst>
              </a:tr>
            </a:tbl>
          </a:graphicData>
        </a:graphic>
      </p:graphicFrame>
      <p:pic>
        <p:nvPicPr>
          <p:cNvPr id="1026" name="Picture 2">
            <a:extLst>
              <a:ext uri="{FF2B5EF4-FFF2-40B4-BE49-F238E27FC236}">
                <a16:creationId xmlns:a16="http://schemas.microsoft.com/office/drawing/2014/main" id="{FE77B86C-5E0F-F7B5-D3E4-ACA4723FE8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7510" y="2171548"/>
            <a:ext cx="57150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7B8B377A-0F1D-B124-E24D-D995362F979B}"/>
              </a:ext>
            </a:extLst>
          </p:cNvPr>
          <p:cNvSpPr txBox="1"/>
          <p:nvPr/>
        </p:nvSpPr>
        <p:spPr>
          <a:xfrm>
            <a:off x="2469010" y="2272632"/>
            <a:ext cx="26404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>
                <a:latin typeface="Consolas" panose="020B0609020204030204" pitchFamily="49" charset="0"/>
              </a:rPr>
              <a:t>NeneNode.hpp(.cpp)</a:t>
            </a:r>
          </a:p>
        </p:txBody>
      </p:sp>
      <p:pic>
        <p:nvPicPr>
          <p:cNvPr id="27" name="Picture 2">
            <a:extLst>
              <a:ext uri="{FF2B5EF4-FFF2-40B4-BE49-F238E27FC236}">
                <a16:creationId xmlns:a16="http://schemas.microsoft.com/office/drawing/2014/main" id="{FBE46ECE-5BE1-888A-DB78-A7621E2B6D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9010" y="3776279"/>
            <a:ext cx="57150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1C24FAC9-D75C-B2D2-64BB-503D3921A00C}"/>
              </a:ext>
            </a:extLst>
          </p:cNvPr>
          <p:cNvSpPr txBox="1"/>
          <p:nvPr/>
        </p:nvSpPr>
        <p:spPr>
          <a:xfrm>
            <a:off x="3040510" y="3877363"/>
            <a:ext cx="28831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>
                <a:latin typeface="Consolas" panose="020B0609020204030204" pitchFamily="49" charset="0"/>
              </a:rPr>
              <a:t>NeneServer.hpp(.cpp)</a:t>
            </a:r>
          </a:p>
        </p:txBody>
      </p:sp>
      <p:pic>
        <p:nvPicPr>
          <p:cNvPr id="29" name="Picture 2">
            <a:extLst>
              <a:ext uri="{FF2B5EF4-FFF2-40B4-BE49-F238E27FC236}">
                <a16:creationId xmlns:a16="http://schemas.microsoft.com/office/drawing/2014/main" id="{D8C3AEEA-EA1F-06F1-5BC6-43F7BB6F71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7510" y="5471734"/>
            <a:ext cx="57150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AA5D3A97-FF8E-A8B2-D972-C1394D9ACE79}"/>
              </a:ext>
            </a:extLst>
          </p:cNvPr>
          <p:cNvSpPr txBox="1"/>
          <p:nvPr/>
        </p:nvSpPr>
        <p:spPr>
          <a:xfrm>
            <a:off x="2469010" y="5572818"/>
            <a:ext cx="28831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>
                <a:latin typeface="Consolas" panose="020B0609020204030204" pitchFamily="49" charset="0"/>
              </a:rPr>
              <a:t>NeneObject.hpp(.cpp)</a:t>
            </a:r>
          </a:p>
        </p:txBody>
      </p: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15F7CDE1-EF0C-23A3-7246-78142468C76E}"/>
              </a:ext>
            </a:extLst>
          </p:cNvPr>
          <p:cNvCxnSpPr>
            <a:cxnSpLocks/>
          </p:cNvCxnSpPr>
          <p:nvPr/>
        </p:nvCxnSpPr>
        <p:spPr>
          <a:xfrm>
            <a:off x="2738798" y="4620947"/>
            <a:ext cx="0" cy="6222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3" name="表 32">
            <a:extLst>
              <a:ext uri="{FF2B5EF4-FFF2-40B4-BE49-F238E27FC236}">
                <a16:creationId xmlns:a16="http://schemas.microsoft.com/office/drawing/2014/main" id="{A41BE4F6-4D30-A277-371D-39700B4C36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2958000"/>
              </p:ext>
            </p:extLst>
          </p:nvPr>
        </p:nvGraphicFramePr>
        <p:xfrm>
          <a:off x="7075912" y="3771099"/>
          <a:ext cx="3603273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3273">
                  <a:extLst>
                    <a:ext uri="{9D8B030D-6E8A-4147-A177-3AD203B41FA5}">
                      <a16:colId xmlns:a16="http://schemas.microsoft.com/office/drawing/2014/main" val="5287845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>
                          <a:latin typeface="Consolas" panose="020B0609020204030204" pitchFamily="49" charset="0"/>
                        </a:rPr>
                        <a:t>依存性グループ</a:t>
                      </a:r>
                      <a:r>
                        <a:rPr kumimoji="1" lang="en-US" altLang="ja-JP">
                          <a:latin typeface="Consolas" panose="020B0609020204030204" pitchFamily="49" charset="0"/>
                        </a:rPr>
                        <a:t>B: NeneServer</a:t>
                      </a:r>
                      <a:endParaRPr kumimoji="1" lang="ja-JP" altLang="en-US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9112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>
                          <a:latin typeface="Consolas" panose="020B0609020204030204" pitchFamily="49" charset="0"/>
                        </a:rPr>
                        <a:t>NeneServer</a:t>
                      </a:r>
                      <a:endParaRPr kumimoji="1" lang="ja-JP" altLang="en-US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4121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>
                          <a:latin typeface="Consolas" panose="020B0609020204030204" pitchFamily="49" charset="0"/>
                        </a:rPr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8154981"/>
                  </a:ext>
                </a:extLst>
              </a:tr>
            </a:tbl>
          </a:graphicData>
        </a:graphic>
      </p:graphicFrame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253F5DD9-A54A-F2F7-4C43-0C88084075FC}"/>
              </a:ext>
            </a:extLst>
          </p:cNvPr>
          <p:cNvCxnSpPr>
            <a:cxnSpLocks/>
            <a:stCxn id="26" idx="3"/>
            <a:endCxn id="4" idx="1"/>
          </p:cNvCxnSpPr>
          <p:nvPr/>
        </p:nvCxnSpPr>
        <p:spPr>
          <a:xfrm flipV="1">
            <a:off x="5109443" y="2272632"/>
            <a:ext cx="1966469" cy="18466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86C4FBF3-3864-C148-2E97-67A7E170591D}"/>
              </a:ext>
            </a:extLst>
          </p:cNvPr>
          <p:cNvCxnSpPr>
            <a:cxnSpLocks/>
            <a:stCxn id="28" idx="3"/>
            <a:endCxn id="33" idx="1"/>
          </p:cNvCxnSpPr>
          <p:nvPr/>
        </p:nvCxnSpPr>
        <p:spPr>
          <a:xfrm>
            <a:off x="5923676" y="4062029"/>
            <a:ext cx="1152236" cy="2653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13759765-4E94-F701-3041-C13BDED8335A}"/>
              </a:ext>
            </a:extLst>
          </p:cNvPr>
          <p:cNvCxnSpPr>
            <a:cxnSpLocks/>
            <a:stCxn id="30" idx="3"/>
            <a:endCxn id="21" idx="1"/>
          </p:cNvCxnSpPr>
          <p:nvPr/>
        </p:nvCxnSpPr>
        <p:spPr>
          <a:xfrm>
            <a:off x="5352176" y="5757484"/>
            <a:ext cx="1723736" cy="4655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D9376344-84B9-F385-0D25-9D4CDF623CAD}"/>
              </a:ext>
            </a:extLst>
          </p:cNvPr>
          <p:cNvCxnSpPr>
            <a:cxnSpLocks/>
          </p:cNvCxnSpPr>
          <p:nvPr/>
        </p:nvCxnSpPr>
        <p:spPr>
          <a:xfrm>
            <a:off x="2169744" y="3000807"/>
            <a:ext cx="0" cy="22423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A6B7F16-A03E-651D-998E-BB05952122D1}"/>
              </a:ext>
            </a:extLst>
          </p:cNvPr>
          <p:cNvSpPr txBox="1"/>
          <p:nvPr/>
        </p:nvSpPr>
        <p:spPr>
          <a:xfrm>
            <a:off x="180000" y="180000"/>
            <a:ext cx="38947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b="1"/>
              <a:t>依存性グループ</a:t>
            </a:r>
            <a:endParaRPr kumimoji="1" lang="ja-JP" altLang="en-US" sz="2800" b="1"/>
          </a:p>
        </p:txBody>
      </p:sp>
    </p:spTree>
    <p:extLst>
      <p:ext uri="{BB962C8B-B14F-4D97-AF65-F5344CB8AC3E}">
        <p14:creationId xmlns:p14="http://schemas.microsoft.com/office/powerpoint/2010/main" val="2735724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楕円 1">
            <a:extLst>
              <a:ext uri="{FF2B5EF4-FFF2-40B4-BE49-F238E27FC236}">
                <a16:creationId xmlns:a16="http://schemas.microsoft.com/office/drawing/2014/main" id="{28EAEEBA-6F76-3145-28E9-81D8BD9C5129}"/>
              </a:ext>
            </a:extLst>
          </p:cNvPr>
          <p:cNvSpPr>
            <a:spLocks noChangeAspect="1"/>
          </p:cNvSpPr>
          <p:nvPr/>
        </p:nvSpPr>
        <p:spPr>
          <a:xfrm>
            <a:off x="8496286" y="1272514"/>
            <a:ext cx="360000" cy="36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9FD8FE49-48FC-48C6-7954-6E8D0A1E35C9}"/>
              </a:ext>
            </a:extLst>
          </p:cNvPr>
          <p:cNvSpPr>
            <a:spLocks noChangeAspect="1"/>
          </p:cNvSpPr>
          <p:nvPr/>
        </p:nvSpPr>
        <p:spPr>
          <a:xfrm>
            <a:off x="8492741" y="4107011"/>
            <a:ext cx="360000" cy="36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6B91990-FA42-4133-7F55-7045D207FA75}"/>
              </a:ext>
            </a:extLst>
          </p:cNvPr>
          <p:cNvSpPr/>
          <p:nvPr/>
        </p:nvSpPr>
        <p:spPr>
          <a:xfrm>
            <a:off x="2565904" y="1254594"/>
            <a:ext cx="2551380" cy="329721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60F0066A-2C8D-8123-A52E-6D8717FA2564}"/>
              </a:ext>
            </a:extLst>
          </p:cNvPr>
          <p:cNvCxnSpPr>
            <a:stCxn id="2" idx="4"/>
            <a:endCxn id="3" idx="0"/>
          </p:cNvCxnSpPr>
          <p:nvPr/>
        </p:nvCxnSpPr>
        <p:spPr>
          <a:xfrm flipH="1">
            <a:off x="8672741" y="1632514"/>
            <a:ext cx="3545" cy="24744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486D549-A464-F564-C8AB-839DA86EEE12}"/>
              </a:ext>
            </a:extLst>
          </p:cNvPr>
          <p:cNvSpPr txBox="1"/>
          <p:nvPr/>
        </p:nvSpPr>
        <p:spPr>
          <a:xfrm>
            <a:off x="8712616" y="3257639"/>
            <a:ext cx="35157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>
                <a:latin typeface="Consolas" panose="020B0609020204030204" pitchFamily="49" charset="0"/>
              </a:rPr>
              <a:t>std::unique_ptr&lt;NeneNode&gt;</a:t>
            </a:r>
          </a:p>
          <a:p>
            <a:r>
              <a:rPr lang="ja-JP" altLang="en-US">
                <a:latin typeface="Consolas" panose="020B0609020204030204" pitchFamily="49" charset="0"/>
              </a:rPr>
              <a:t>で</a:t>
            </a:r>
            <a:r>
              <a:rPr lang="ja-JP" altLang="en-US" b="1">
                <a:latin typeface="Consolas" panose="020B0609020204030204" pitchFamily="49" charset="0"/>
              </a:rPr>
              <a:t>専有</a:t>
            </a:r>
            <a:endParaRPr lang="en-US" altLang="ja-JP" b="1">
              <a:latin typeface="Consolas" panose="020B0609020204030204" pitchFamily="49" charset="0"/>
            </a:endParaRP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927B5E92-549C-F664-0878-4FB1A204691E}"/>
              </a:ext>
            </a:extLst>
          </p:cNvPr>
          <p:cNvCxnSpPr>
            <a:cxnSpLocks/>
            <a:stCxn id="3" idx="2"/>
            <a:endCxn id="4" idx="3"/>
          </p:cNvCxnSpPr>
          <p:nvPr/>
        </p:nvCxnSpPr>
        <p:spPr>
          <a:xfrm flipH="1" flipV="1">
            <a:off x="5117284" y="2903199"/>
            <a:ext cx="3375457" cy="13838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81588763-6289-7AC7-88C8-BF6EBFAB71E3}"/>
              </a:ext>
            </a:extLst>
          </p:cNvPr>
          <p:cNvCxnSpPr>
            <a:cxnSpLocks/>
            <a:stCxn id="2" idx="2"/>
            <a:endCxn id="4" idx="3"/>
          </p:cNvCxnSpPr>
          <p:nvPr/>
        </p:nvCxnSpPr>
        <p:spPr>
          <a:xfrm flipH="1">
            <a:off x="5117284" y="1452514"/>
            <a:ext cx="3379002" cy="14506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E547533E-F0D8-C555-3479-D7B1839CC30B}"/>
              </a:ext>
            </a:extLst>
          </p:cNvPr>
          <p:cNvSpPr txBox="1"/>
          <p:nvPr/>
        </p:nvSpPr>
        <p:spPr>
          <a:xfrm>
            <a:off x="5973497" y="2425134"/>
            <a:ext cx="21262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>
                <a:latin typeface="Consolas" panose="020B0609020204030204" pitchFamily="49" charset="0"/>
              </a:rPr>
              <a:t>std::shared_ptr&lt;NeneServer&gt;</a:t>
            </a:r>
          </a:p>
          <a:p>
            <a:r>
              <a:rPr lang="ja-JP" altLang="en-US">
                <a:latin typeface="Consolas" panose="020B0609020204030204" pitchFamily="49" charset="0"/>
              </a:rPr>
              <a:t>で</a:t>
            </a:r>
            <a:r>
              <a:rPr lang="ja-JP" altLang="en-US" b="1">
                <a:latin typeface="Consolas" panose="020B0609020204030204" pitchFamily="49" charset="0"/>
              </a:rPr>
              <a:t>共有</a:t>
            </a:r>
            <a:endParaRPr lang="en-US" altLang="ja-JP" b="1">
              <a:latin typeface="Consolas" panose="020B0609020204030204" pitchFamily="49" charset="0"/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492D6DF4-CF62-2C84-1099-5BCFB5F82B1A}"/>
              </a:ext>
            </a:extLst>
          </p:cNvPr>
          <p:cNvSpPr/>
          <p:nvPr/>
        </p:nvSpPr>
        <p:spPr>
          <a:xfrm>
            <a:off x="2751353" y="2211907"/>
            <a:ext cx="1769928" cy="485428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二等辺三角形 19">
            <a:extLst>
              <a:ext uri="{FF2B5EF4-FFF2-40B4-BE49-F238E27FC236}">
                <a16:creationId xmlns:a16="http://schemas.microsoft.com/office/drawing/2014/main" id="{676156E8-3F96-A2DD-4B96-4D547EA1A44C}"/>
              </a:ext>
            </a:extLst>
          </p:cNvPr>
          <p:cNvSpPr>
            <a:spLocks/>
          </p:cNvSpPr>
          <p:nvPr/>
        </p:nvSpPr>
        <p:spPr>
          <a:xfrm>
            <a:off x="5998639" y="5192274"/>
            <a:ext cx="360000" cy="310345"/>
          </a:xfrm>
          <a:prstGeom prst="triangle">
            <a:avLst/>
          </a:prstGeom>
          <a:scene3d>
            <a:camera prst="orthographicFront">
              <a:rot lat="0" lon="0" rev="1800000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EEF1DB43-280B-13F7-8338-B5915FCE1D73}"/>
              </a:ext>
            </a:extLst>
          </p:cNvPr>
          <p:cNvCxnSpPr>
            <a:cxnSpLocks/>
            <a:stCxn id="3" idx="3"/>
          </p:cNvCxnSpPr>
          <p:nvPr/>
        </p:nvCxnSpPr>
        <p:spPr>
          <a:xfrm flipH="1">
            <a:off x="6501468" y="4414290"/>
            <a:ext cx="2043994" cy="9331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2C3AE4B5-139C-78D5-0A26-BF943D7F7988}"/>
              </a:ext>
            </a:extLst>
          </p:cNvPr>
          <p:cNvCxnSpPr>
            <a:cxnSpLocks/>
            <a:stCxn id="35" idx="2"/>
            <a:endCxn id="20" idx="1"/>
          </p:cNvCxnSpPr>
          <p:nvPr/>
        </p:nvCxnSpPr>
        <p:spPr>
          <a:xfrm>
            <a:off x="3636314" y="4389398"/>
            <a:ext cx="2452325" cy="9580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3DCA5423-DE0B-354B-1241-7138D5FCDBB5}"/>
              </a:ext>
            </a:extLst>
          </p:cNvPr>
          <p:cNvSpPr/>
          <p:nvPr/>
        </p:nvSpPr>
        <p:spPr>
          <a:xfrm>
            <a:off x="2751352" y="2775928"/>
            <a:ext cx="1769928" cy="485428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2DACD425-5EDA-CC06-57A2-273A8F3D9FC8}"/>
              </a:ext>
            </a:extLst>
          </p:cNvPr>
          <p:cNvSpPr/>
          <p:nvPr/>
        </p:nvSpPr>
        <p:spPr>
          <a:xfrm>
            <a:off x="2751350" y="3903970"/>
            <a:ext cx="1769927" cy="485428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57879013-6892-ABCD-7FA3-6D3E4E0365C0}"/>
                  </a:ext>
                </a:extLst>
              </p:cNvPr>
              <p:cNvSpPr txBox="1"/>
              <p:nvPr/>
            </p:nvSpPr>
            <p:spPr>
              <a:xfrm>
                <a:off x="3422117" y="3351830"/>
                <a:ext cx="42839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kumimoji="1" lang="en-US" altLang="ja-JP" sz="2400" b="0"/>
              </a:p>
            </p:txBody>
          </p:sp>
        </mc:Choice>
        <mc:Fallback xmlns="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57879013-6892-ABCD-7FA3-6D3E4E0365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2117" y="3351830"/>
                <a:ext cx="428392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1B7B19B0-7C75-C894-92DE-2A8D32FF2E32}"/>
              </a:ext>
            </a:extLst>
          </p:cNvPr>
          <p:cNvSpPr txBox="1"/>
          <p:nvPr/>
        </p:nvSpPr>
        <p:spPr>
          <a:xfrm>
            <a:off x="2825862" y="4714925"/>
            <a:ext cx="1733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ja-JP" altLang="en-US" sz="2400" b="1">
                <a:solidFill>
                  <a:srgbClr val="C00000"/>
                </a:solidFill>
              </a:rPr>
              <a:t>参照</a:t>
            </a:r>
            <a:endParaRPr kumimoji="1" lang="ja-JP" altLang="en-US" sz="2400" b="1">
              <a:solidFill>
                <a:srgbClr val="C00000"/>
              </a:solidFill>
            </a:endParaRP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8D6DC699-A15D-FD75-BE3F-D47A35C0BE48}"/>
              </a:ext>
            </a:extLst>
          </p:cNvPr>
          <p:cNvSpPr txBox="1"/>
          <p:nvPr/>
        </p:nvSpPr>
        <p:spPr>
          <a:xfrm>
            <a:off x="180000" y="5192274"/>
            <a:ext cx="70324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ゲームワールドはゲームオブジェクトを左辺値参照</a:t>
            </a:r>
            <a:endParaRPr kumimoji="1" lang="en-US" altLang="ja-JP"/>
          </a:p>
          <a:p>
            <a:r>
              <a:rPr kumimoji="1" lang="ja-JP" altLang="en-US"/>
              <a:t>イベントキューはイベントを右辺値参照</a:t>
            </a:r>
            <a:endParaRPr kumimoji="1" lang="en-US" altLang="ja-JP"/>
          </a:p>
          <a:p>
            <a:r>
              <a:rPr lang="en-US" altLang="ja-JP"/>
              <a:t>(</a:t>
            </a:r>
            <a:r>
              <a:rPr lang="ja-JP" altLang="en-US"/>
              <a:t>なんか偶然やりたいことが参照とまったく同じ概念だった</a:t>
            </a:r>
            <a:r>
              <a:rPr lang="en-US" altLang="ja-JP"/>
              <a:t>)</a:t>
            </a:r>
            <a:endParaRPr lang="ja-JP" altLang="en-US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47D02109-C7F3-8585-8D89-04D3D65E02CA}"/>
              </a:ext>
            </a:extLst>
          </p:cNvPr>
          <p:cNvSpPr txBox="1"/>
          <p:nvPr/>
        </p:nvSpPr>
        <p:spPr>
          <a:xfrm>
            <a:off x="2463493" y="839861"/>
            <a:ext cx="1611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>
                <a:latin typeface="Consolas" panose="020B0609020204030204" pitchFamily="49" charset="0"/>
              </a:rPr>
              <a:t>NeneServer</a:t>
            </a: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3E21C5C3-662A-47B4-D21D-C6941385BA1F}"/>
              </a:ext>
            </a:extLst>
          </p:cNvPr>
          <p:cNvSpPr txBox="1"/>
          <p:nvPr/>
        </p:nvSpPr>
        <p:spPr>
          <a:xfrm>
            <a:off x="2646918" y="1368930"/>
            <a:ext cx="14278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>
                <a:latin typeface="Consolas" panose="020B0609020204030204" pitchFamily="49" charset="0"/>
              </a:rPr>
              <a:t>各サービス</a:t>
            </a:r>
            <a:endParaRPr lang="en-US" altLang="ja-JP">
              <a:latin typeface="Consolas" panose="020B0609020204030204" pitchFamily="49" charset="0"/>
            </a:endParaRPr>
          </a:p>
          <a:p>
            <a:r>
              <a:rPr lang="en-US" altLang="ja-JP">
                <a:latin typeface="Consolas" panose="020B0609020204030204" pitchFamily="49" charset="0"/>
              </a:rPr>
              <a:t>(</a:t>
            </a:r>
            <a:r>
              <a:rPr lang="ja-JP" altLang="en-US">
                <a:latin typeface="Consolas" panose="020B0609020204030204" pitchFamily="49" charset="0"/>
              </a:rPr>
              <a:t>値メンバ</a:t>
            </a:r>
            <a:r>
              <a:rPr lang="en-US" altLang="ja-JP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275226D9-23AB-75DD-0053-57CA4E7735FD}"/>
              </a:ext>
            </a:extLst>
          </p:cNvPr>
          <p:cNvSpPr txBox="1"/>
          <p:nvPr/>
        </p:nvSpPr>
        <p:spPr>
          <a:xfrm>
            <a:off x="7384817" y="4841128"/>
            <a:ext cx="4172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>
                <a:latin typeface="Consolas" panose="020B0609020204030204" pitchFamily="49" charset="0"/>
              </a:rPr>
              <a:t>std::unique_ptr&lt;NeneObject&gt;</a:t>
            </a:r>
          </a:p>
          <a:p>
            <a:r>
              <a:rPr lang="ja-JP" altLang="en-US">
                <a:latin typeface="Consolas" panose="020B0609020204030204" pitchFamily="49" charset="0"/>
              </a:rPr>
              <a:t>で</a:t>
            </a:r>
            <a:r>
              <a:rPr lang="ja-JP" altLang="en-US" b="1">
                <a:latin typeface="Consolas" panose="020B0609020204030204" pitchFamily="49" charset="0"/>
              </a:rPr>
              <a:t>専有</a:t>
            </a:r>
            <a:endParaRPr lang="en-US" altLang="ja-JP" b="1">
              <a:latin typeface="Consolas" panose="020B0609020204030204" pitchFamily="49" charset="0"/>
            </a:endParaRPr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DF6CE647-BB97-C2B4-9A66-3E7A1779F124}"/>
              </a:ext>
            </a:extLst>
          </p:cNvPr>
          <p:cNvSpPr txBox="1"/>
          <p:nvPr/>
        </p:nvSpPr>
        <p:spPr>
          <a:xfrm>
            <a:off x="5483230" y="4667770"/>
            <a:ext cx="2367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>
                <a:latin typeface="Consolas" panose="020B0609020204030204" pitchFamily="49" charset="0"/>
              </a:rPr>
              <a:t>NeneObject</a:t>
            </a:r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2E4C5C5A-95D0-2F66-8548-0516F0922C4F}"/>
              </a:ext>
            </a:extLst>
          </p:cNvPr>
          <p:cNvSpPr txBox="1"/>
          <p:nvPr/>
        </p:nvSpPr>
        <p:spPr>
          <a:xfrm>
            <a:off x="7957080" y="889923"/>
            <a:ext cx="2367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>
                <a:latin typeface="Consolas" panose="020B0609020204030204" pitchFamily="49" charset="0"/>
              </a:rPr>
              <a:t>NeneNode</a:t>
            </a:r>
          </a:p>
        </p:txBody>
      </p:sp>
      <p:sp>
        <p:nvSpPr>
          <p:cNvPr id="100" name="テキスト ボックス 99">
            <a:extLst>
              <a:ext uri="{FF2B5EF4-FFF2-40B4-BE49-F238E27FC236}">
                <a16:creationId xmlns:a16="http://schemas.microsoft.com/office/drawing/2014/main" id="{4FEE12B8-C0DF-2AB7-D4CC-BF1732DE8DBA}"/>
              </a:ext>
            </a:extLst>
          </p:cNvPr>
          <p:cNvSpPr txBox="1"/>
          <p:nvPr/>
        </p:nvSpPr>
        <p:spPr>
          <a:xfrm>
            <a:off x="180000" y="180000"/>
            <a:ext cx="38947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b="1"/>
              <a:t>所有権とアクセス権</a:t>
            </a:r>
            <a:endParaRPr kumimoji="1" lang="ja-JP" altLang="en-US" sz="2800" b="1"/>
          </a:p>
        </p:txBody>
      </p:sp>
      <p:cxnSp>
        <p:nvCxnSpPr>
          <p:cNvPr id="142" name="直線矢印コネクタ 141">
            <a:extLst>
              <a:ext uri="{FF2B5EF4-FFF2-40B4-BE49-F238E27FC236}">
                <a16:creationId xmlns:a16="http://schemas.microsoft.com/office/drawing/2014/main" id="{2EB9C6E9-1CA4-198D-2E1A-8978D4F413BE}"/>
              </a:ext>
            </a:extLst>
          </p:cNvPr>
          <p:cNvCxnSpPr>
            <a:stCxn id="3" idx="2"/>
          </p:cNvCxnSpPr>
          <p:nvPr/>
        </p:nvCxnSpPr>
        <p:spPr>
          <a:xfrm flipH="1">
            <a:off x="4521277" y="4287011"/>
            <a:ext cx="3971464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B206BA5-A92F-D9E4-B736-D27F7C02AD07}"/>
              </a:ext>
            </a:extLst>
          </p:cNvPr>
          <p:cNvSpPr txBox="1"/>
          <p:nvPr/>
        </p:nvSpPr>
        <p:spPr>
          <a:xfrm>
            <a:off x="7384817" y="5548748"/>
            <a:ext cx="47166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/>
              <a:t>(</a:t>
            </a:r>
            <a:r>
              <a:rPr kumimoji="1" lang="ja-JP" altLang="en-US" sz="1600"/>
              <a:t>イベントは使い捨てなのでそもそも所有しない</a:t>
            </a:r>
            <a:r>
              <a:rPr kumimoji="1" lang="en-US" altLang="ja-JP" sz="1600"/>
              <a:t>)</a:t>
            </a:r>
            <a:endParaRPr kumimoji="1" lang="ja-JP" altLang="en-US" sz="160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7818BA9-CDAB-FCF1-C62B-7ED4C4D41D72}"/>
              </a:ext>
            </a:extLst>
          </p:cNvPr>
          <p:cNvSpPr txBox="1"/>
          <p:nvPr/>
        </p:nvSpPr>
        <p:spPr>
          <a:xfrm>
            <a:off x="5788052" y="3942930"/>
            <a:ext cx="865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>
                <a:solidFill>
                  <a:schemeClr val="bg1">
                    <a:lumMod val="50000"/>
                  </a:schemeClr>
                </a:solidFill>
              </a:rPr>
              <a:t>参照</a:t>
            </a:r>
          </a:p>
        </p:txBody>
      </p:sp>
    </p:spTree>
    <p:extLst>
      <p:ext uri="{BB962C8B-B14F-4D97-AF65-F5344CB8AC3E}">
        <p14:creationId xmlns:p14="http://schemas.microsoft.com/office/powerpoint/2010/main" val="35179181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0D443247-7AC7-5C4B-AA76-9909F147C2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1687454"/>
              </p:ext>
            </p:extLst>
          </p:nvPr>
        </p:nvGraphicFramePr>
        <p:xfrm>
          <a:off x="370980" y="887446"/>
          <a:ext cx="687711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0216">
                  <a:extLst>
                    <a:ext uri="{9D8B030D-6E8A-4147-A177-3AD203B41FA5}">
                      <a16:colId xmlns:a16="http://schemas.microsoft.com/office/drawing/2014/main" val="2566191639"/>
                    </a:ext>
                  </a:extLst>
                </a:gridCol>
                <a:gridCol w="1510019">
                  <a:extLst>
                    <a:ext uri="{9D8B030D-6E8A-4147-A177-3AD203B41FA5}">
                      <a16:colId xmlns:a16="http://schemas.microsoft.com/office/drawing/2014/main" val="3373910268"/>
                    </a:ext>
                  </a:extLst>
                </a:gridCol>
                <a:gridCol w="3296875">
                  <a:extLst>
                    <a:ext uri="{9D8B030D-6E8A-4147-A177-3AD203B41FA5}">
                      <a16:colId xmlns:a16="http://schemas.microsoft.com/office/drawing/2014/main" val="15653925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8063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>
                          <a:latin typeface="Consolas" panose="020B0609020204030204" pitchFamily="49" charset="0"/>
                        </a:rPr>
                        <a:t>NeneCamera</a:t>
                      </a:r>
                      <a:endParaRPr kumimoji="1" lang="ja-JP" altLang="en-US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>
                          <a:latin typeface="Consolas" panose="020B0609020204030204" pitchFamily="49" charset="0"/>
                        </a:rPr>
                        <a:t>camera</a:t>
                      </a:r>
                      <a:endParaRPr kumimoji="1" lang="ja-JP" altLang="en-US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27026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>
                          <a:latin typeface="Consolas" panose="020B0609020204030204" pitchFamily="49" charset="0"/>
                        </a:rPr>
                        <a:t>NeneCompositor</a:t>
                      </a:r>
                      <a:endParaRPr kumimoji="1" lang="ja-JP" altLang="en-US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>
                          <a:latin typeface="Consolas" panose="020B0609020204030204" pitchFamily="49" charset="0"/>
                        </a:rPr>
                        <a:t>compositor</a:t>
                      </a:r>
                      <a:endParaRPr kumimoji="1" lang="ja-JP" altLang="en-US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5720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>
                          <a:latin typeface="Consolas" panose="020B0609020204030204" pitchFamily="49" charset="0"/>
                        </a:rPr>
                        <a:t>NeneViewWorld</a:t>
                      </a:r>
                      <a:endParaRPr kumimoji="1" lang="ja-JP" altLang="en-US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73491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>
                          <a:latin typeface="Consolas" panose="020B0609020204030204" pitchFamily="49" charset="0"/>
                        </a:rPr>
                        <a:t>NeneSuperimpose</a:t>
                      </a:r>
                      <a:endParaRPr kumimoji="1" lang="ja-JP" altLang="en-US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36676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>
                          <a:latin typeface="Consolas" panose="020B0609020204030204" pitchFamily="49" charset="0"/>
                        </a:rPr>
                        <a:t>NeneEventQueue</a:t>
                      </a:r>
                      <a:endParaRPr kumimoji="1" lang="ja-JP" altLang="en-US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7560039"/>
                  </a:ext>
                </a:extLst>
              </a:tr>
            </a:tbl>
          </a:graphicData>
        </a:graphic>
      </p:graphicFrame>
      <p:sp>
        <p:nvSpPr>
          <p:cNvPr id="6" name="楕円 5">
            <a:extLst>
              <a:ext uri="{FF2B5EF4-FFF2-40B4-BE49-F238E27FC236}">
                <a16:creationId xmlns:a16="http://schemas.microsoft.com/office/drawing/2014/main" id="{2C312A40-138C-BCC9-57E2-7240AEE737B1}"/>
              </a:ext>
            </a:extLst>
          </p:cNvPr>
          <p:cNvSpPr>
            <a:spLocks noChangeAspect="1"/>
          </p:cNvSpPr>
          <p:nvPr/>
        </p:nvSpPr>
        <p:spPr>
          <a:xfrm>
            <a:off x="8613732" y="2157076"/>
            <a:ext cx="360000" cy="36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9F7D028-DDAA-6810-19EF-08FD924A3187}"/>
              </a:ext>
            </a:extLst>
          </p:cNvPr>
          <p:cNvSpPr txBox="1"/>
          <p:nvPr/>
        </p:nvSpPr>
        <p:spPr>
          <a:xfrm>
            <a:off x="9076889" y="2157076"/>
            <a:ext cx="14429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>
                <a:latin typeface="Consolas" panose="020B0609020204030204" pitchFamily="49" charset="0"/>
              </a:rPr>
              <a:t>window</a:t>
            </a:r>
          </a:p>
          <a:p>
            <a:r>
              <a:rPr lang="en-US" altLang="ja-JP">
                <a:latin typeface="Consolas" panose="020B0609020204030204" pitchFamily="49" charset="0"/>
              </a:rPr>
              <a:t>renderer</a:t>
            </a:r>
            <a:endParaRPr kumimoji="1" lang="ja-JP" altLang="en-US">
              <a:latin typeface="Consolas" panose="020B0609020204030204" pitchFamily="49" charset="0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FC177E4-D97A-BE51-2F5F-460D1CABC9C3}"/>
              </a:ext>
            </a:extLst>
          </p:cNvPr>
          <p:cNvSpPr txBox="1"/>
          <p:nvPr/>
        </p:nvSpPr>
        <p:spPr>
          <a:xfrm>
            <a:off x="8072278" y="1759918"/>
            <a:ext cx="1442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>
                <a:latin typeface="Consolas" panose="020B0609020204030204" pitchFamily="49" charset="0"/>
              </a:rPr>
              <a:t>NeneRoot</a:t>
            </a:r>
            <a:endParaRPr kumimoji="1" lang="ja-JP" altLang="en-US">
              <a:latin typeface="Consolas" panose="020B0609020204030204" pitchFamily="49" charset="0"/>
            </a:endParaRPr>
          </a:p>
        </p:txBody>
      </p:sp>
      <p:sp>
        <p:nvSpPr>
          <p:cNvPr id="9" name="左大かっこ 8">
            <a:extLst>
              <a:ext uri="{FF2B5EF4-FFF2-40B4-BE49-F238E27FC236}">
                <a16:creationId xmlns:a16="http://schemas.microsoft.com/office/drawing/2014/main" id="{83985517-85AF-F0F9-710B-1CFB59EB3FBF}"/>
              </a:ext>
            </a:extLst>
          </p:cNvPr>
          <p:cNvSpPr/>
          <p:nvPr/>
        </p:nvSpPr>
        <p:spPr>
          <a:xfrm rot="10800000">
            <a:off x="7429484" y="1291797"/>
            <a:ext cx="87051" cy="757158"/>
          </a:xfrm>
          <a:prstGeom prst="leftBracket">
            <a:avLst>
              <a:gd name="adj" fmla="val 0"/>
            </a:avLst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18911960-E5BA-1B02-320C-385ABFA6DA58}"/>
              </a:ext>
            </a:extLst>
          </p:cNvPr>
          <p:cNvSpPr txBox="1"/>
          <p:nvPr/>
        </p:nvSpPr>
        <p:spPr>
          <a:xfrm>
            <a:off x="7575259" y="1243231"/>
            <a:ext cx="32884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>
                <a:latin typeface="Consolas" panose="020B0609020204030204" pitchFamily="49" charset="0"/>
              </a:rPr>
              <a:t>shoot(), compose()</a:t>
            </a:r>
            <a:r>
              <a:rPr lang="ja-JP" altLang="en-US" sz="1400">
                <a:latin typeface="Consolas" panose="020B0609020204030204" pitchFamily="49" charset="0"/>
              </a:rPr>
              <a:t>は</a:t>
            </a:r>
            <a:r>
              <a:rPr lang="en-US" altLang="ja-JP" sz="1400">
                <a:latin typeface="Consolas" panose="020B0609020204030204" pitchFamily="49" charset="0"/>
              </a:rPr>
              <a:t>renderer</a:t>
            </a:r>
            <a:r>
              <a:rPr lang="ja-JP" altLang="en-US" sz="1400">
                <a:latin typeface="Consolas" panose="020B0609020204030204" pitchFamily="49" charset="0"/>
              </a:rPr>
              <a:t>を持ってるルートノードのみが実行可能</a:t>
            </a:r>
            <a:r>
              <a:rPr lang="en-US" altLang="ja-JP" sz="1400">
                <a:latin typeface="Consolas" panose="020B0609020204030204" pitchFamily="49" charset="0"/>
              </a:rPr>
              <a:t>.</a:t>
            </a:r>
            <a:endParaRPr kumimoji="1" lang="ja-JP" altLang="en-US" sz="14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0838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32BEEBD1-814D-041C-C419-706DC84565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4025516"/>
              </p:ext>
            </p:extLst>
          </p:nvPr>
        </p:nvGraphicFramePr>
        <p:xfrm>
          <a:off x="348342" y="833120"/>
          <a:ext cx="10372788" cy="519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5534">
                  <a:extLst>
                    <a:ext uri="{9D8B030D-6E8A-4147-A177-3AD203B41FA5}">
                      <a16:colId xmlns:a16="http://schemas.microsoft.com/office/drawing/2014/main" val="3606506004"/>
                    </a:ext>
                  </a:extLst>
                </a:gridCol>
                <a:gridCol w="7017254">
                  <a:extLst>
                    <a:ext uri="{9D8B030D-6E8A-4147-A177-3AD203B41FA5}">
                      <a16:colId xmlns:a16="http://schemas.microsoft.com/office/drawing/2014/main" val="11792390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/>
                        <a:t>ねねサイト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/>
                        <a:t>内容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00670872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l"/>
                      <a:r>
                        <a:rPr kumimoji="1" lang="ja-JP" altLang="en-US"/>
                        <a:t>ねねポータル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/>
                        <a:t>概要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367603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/>
                        <a:t>ダウンロード</a:t>
                      </a:r>
                      <a:r>
                        <a:rPr kumimoji="1" lang="en-US" altLang="ja-JP"/>
                        <a:t>, </a:t>
                      </a:r>
                      <a:r>
                        <a:rPr kumimoji="1" lang="ja-JP" altLang="en-US"/>
                        <a:t>更新ログ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900796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/>
                        <a:t>各種サービスへのリンク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8453362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l"/>
                      <a:r>
                        <a:rPr kumimoji="1" lang="ja-JP" altLang="en-US"/>
                        <a:t>ねねチュートリアル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/>
                        <a:t>環境構築の手順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9280833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l"/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/>
                        <a:t>ねねエンジンの仕組みについて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619307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l"/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/>
                        <a:t>ゲーム制作の手順とコツ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6685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/>
                        <a:t>ねねリファレンス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/>
                        <a:t>仕様の詳細な解説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5969674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l"/>
                      <a:r>
                        <a:rPr kumimoji="1" lang="ja-JP" altLang="en-US"/>
                        <a:t>ねねテンプレート</a:t>
                      </a:r>
                      <a:endParaRPr kumimoji="1" lang="en-US" altLang="ja-JP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/>
                        <a:t>基本的なゲームツリーとエントリーポイントのテンプレート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50681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l"/>
                      <a:endParaRPr kumimoji="1" lang="en-US" altLang="ja-JP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/>
                        <a:t>ねねノードのテンプレート</a:t>
                      </a:r>
                      <a:r>
                        <a:rPr kumimoji="1" lang="en-US" altLang="ja-JP"/>
                        <a:t>(</a:t>
                      </a:r>
                      <a:r>
                        <a:rPr kumimoji="1" lang="ja-JP" altLang="en-US"/>
                        <a:t>非同期ロードを行うスイッチとか</a:t>
                      </a:r>
                      <a:r>
                        <a:rPr kumimoji="1" lang="en-US" altLang="ja-JP"/>
                        <a:t>)</a:t>
                      </a:r>
                      <a:endParaRPr kumimoji="1" lang="ja-JP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234981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l"/>
                      <a:endParaRPr kumimoji="1" lang="en-US" altLang="ja-JP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/>
                        <a:t>アニメーション</a:t>
                      </a:r>
                      <a:r>
                        <a:rPr kumimoji="1" lang="en-US" altLang="ja-JP"/>
                        <a:t>, </a:t>
                      </a:r>
                      <a:r>
                        <a:rPr kumimoji="1" lang="ja-JP" altLang="en-US"/>
                        <a:t>力学シミュレーション</a:t>
                      </a:r>
                      <a:r>
                        <a:rPr kumimoji="1" lang="en-US" altLang="ja-JP"/>
                        <a:t>, </a:t>
                      </a:r>
                      <a:r>
                        <a:rPr kumimoji="1" lang="ja-JP" altLang="en-US"/>
                        <a:t>その他のテンプレート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6807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/>
                        <a:t>ねねタイルマップエディタ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/>
                        <a:t>レベルデザイン支援ツール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6526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/>
                        <a:t>ねねメジャー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/>
                        <a:t>ウィンドウにおける座標・サイズ取得ツール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7634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/>
                        <a:t>ねねツリーエディタ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/>
                        <a:t>ねねツリー編集ツール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02058879"/>
                  </a:ext>
                </a:extLst>
              </a:tr>
            </a:tbl>
          </a:graphicData>
        </a:graphic>
      </p:graphicFrame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B31E99A1-05C9-1F0A-E565-7F5DD72A7581}"/>
              </a:ext>
            </a:extLst>
          </p:cNvPr>
          <p:cNvSpPr txBox="1"/>
          <p:nvPr/>
        </p:nvSpPr>
        <p:spPr>
          <a:xfrm>
            <a:off x="348342" y="260675"/>
            <a:ext cx="55611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b="1"/>
              <a:t>ねねエンジンの</a:t>
            </a:r>
            <a:r>
              <a:rPr kumimoji="1" lang="en-US" altLang="ja-JP" sz="2000" b="1"/>
              <a:t>Web</a:t>
            </a:r>
            <a:r>
              <a:rPr kumimoji="1" lang="ja-JP" altLang="en-US" sz="2000" b="1"/>
              <a:t>サイト、ねねサイト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9C3F75EA-C181-C8B1-B63A-C1FD4D7B8794}"/>
              </a:ext>
            </a:extLst>
          </p:cNvPr>
          <p:cNvSpPr txBox="1"/>
          <p:nvPr/>
        </p:nvSpPr>
        <p:spPr>
          <a:xfrm>
            <a:off x="5712902" y="260675"/>
            <a:ext cx="1627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後で作る</a:t>
            </a:r>
          </a:p>
        </p:txBody>
      </p:sp>
    </p:spTree>
    <p:extLst>
      <p:ext uri="{BB962C8B-B14F-4D97-AF65-F5344CB8AC3E}">
        <p14:creationId xmlns:p14="http://schemas.microsoft.com/office/powerpoint/2010/main" val="38581084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2969</TotalTime>
  <Words>444</Words>
  <Application>Microsoft Office PowerPoint</Application>
  <PresentationFormat>ワイド画面</PresentationFormat>
  <Paragraphs>119</Paragraphs>
  <Slides>7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3" baseType="lpstr">
      <vt:lpstr>游ゴシック</vt:lpstr>
      <vt:lpstr>游ゴシック Light</vt:lpstr>
      <vt:lpstr>Arial</vt:lpstr>
      <vt:lpstr>Cambria Math</vt:lpstr>
      <vt:lpstr>Consolas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Rosmarinus Salvia</dc:creator>
  <cp:lastModifiedBy>Rosmarinus Salvia</cp:lastModifiedBy>
  <cp:revision>500</cp:revision>
  <dcterms:created xsi:type="dcterms:W3CDTF">2025-06-29T09:33:34Z</dcterms:created>
  <dcterms:modified xsi:type="dcterms:W3CDTF">2025-07-08T04:33:57Z</dcterms:modified>
</cp:coreProperties>
</file>