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35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insideairbnb.com/get-the-data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5">
            <a:extLst>
              <a:ext uri="{FF2B5EF4-FFF2-40B4-BE49-F238E27FC236}">
                <a16:creationId xmlns:a16="http://schemas.microsoft.com/office/drawing/2014/main" id="{6E0488BA-180E-40D8-8350-4B1791795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758A6EE3-A9DF-614F-929A-24D5E73C8A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0" name="标题 1">
            <a:extLst>
              <a:ext uri="{FF2B5EF4-FFF2-40B4-BE49-F238E27FC236}">
                <a16:creationId xmlns:a16="http://schemas.microsoft.com/office/drawing/2014/main" id="{3C7C9B0E-1CCC-BA40-8A2C-0108A68C4406}"/>
              </a:ext>
            </a:extLst>
          </p:cNvPr>
          <p:cNvSpPr txBox="1">
            <a:spLocks/>
          </p:cNvSpPr>
          <p:nvPr/>
        </p:nvSpPr>
        <p:spPr bwMode="gray">
          <a:xfrm>
            <a:off x="2270385" y="1474430"/>
            <a:ext cx="7651227" cy="861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kumimoji="1" lang="en-US" altLang="zh-CN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Shanghai</a:t>
            </a:r>
            <a:r>
              <a:rPr kumimoji="1" lang="zh-CN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Airbnb</a:t>
            </a:r>
            <a:r>
              <a:rPr kumimoji="1" lang="zh-CN" altLang="en-US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sz="4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Analysis</a:t>
            </a:r>
            <a:endParaRPr kumimoji="1" lang="zh-CN" altLang="en-US" sz="4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D48351-E217-3C46-9D85-AFC54A30FE22}"/>
              </a:ext>
            </a:extLst>
          </p:cNvPr>
          <p:cNvSpPr txBox="1"/>
          <p:nvPr/>
        </p:nvSpPr>
        <p:spPr>
          <a:xfrm>
            <a:off x="4632296" y="3627429"/>
            <a:ext cx="292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Qiren</a:t>
            </a:r>
            <a:r>
              <a:rPr kumimoji="1"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Wang</a:t>
            </a:r>
          </a:p>
          <a:p>
            <a:r>
              <a:rPr kumimoji="1" lang="en-US" altLang="zh-C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qiren.wang@rutgers.edu</a:t>
            </a:r>
          </a:p>
        </p:txBody>
      </p:sp>
    </p:spTree>
    <p:extLst>
      <p:ext uri="{BB962C8B-B14F-4D97-AF65-F5344CB8AC3E}">
        <p14:creationId xmlns:p14="http://schemas.microsoft.com/office/powerpoint/2010/main" val="193652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3C3EE7-70EC-3B4E-87B6-6D27FD0A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72" y="1296987"/>
            <a:ext cx="2942210" cy="1020232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Linear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Model</a:t>
            </a:r>
            <a:br>
              <a:rPr kumimoji="1" lang="en-US" altLang="zh-CN" dirty="0">
                <a:solidFill>
                  <a:schemeClr val="tx1"/>
                </a:solidFill>
              </a:rPr>
            </a:br>
            <a:br>
              <a:rPr kumimoji="1" lang="en-US" altLang="zh-CN" dirty="0">
                <a:solidFill>
                  <a:schemeClr val="tx1"/>
                </a:solidFill>
              </a:rPr>
            </a:br>
            <a:r>
              <a:rPr kumimoji="1" lang="en-US" altLang="zh-CN" dirty="0">
                <a:solidFill>
                  <a:schemeClr val="tx1"/>
                </a:solidFill>
              </a:rPr>
              <a:t>R^2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0.2357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816F6-DEAF-5640-9171-14D725C57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11" b="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378043-581A-434E-999F-8AF6838552A3}"/>
              </a:ext>
            </a:extLst>
          </p:cNvPr>
          <p:cNvSpPr txBox="1"/>
          <p:nvPr/>
        </p:nvSpPr>
        <p:spPr>
          <a:xfrm>
            <a:off x="831273" y="2894013"/>
            <a:ext cx="3359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lm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model,</a:t>
            </a:r>
            <a:r>
              <a:rPr kumimoji="1" lang="zh-CN" altLang="en-US" dirty="0"/>
              <a:t> </a:t>
            </a:r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good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E0E391-5A69-2342-AFD6-C7A550487CEE}"/>
              </a:ext>
            </a:extLst>
          </p:cNvPr>
          <p:cNvSpPr txBox="1"/>
          <p:nvPr/>
        </p:nvSpPr>
        <p:spPr>
          <a:xfrm>
            <a:off x="548641" y="4352905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It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will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not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be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used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in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price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prediction!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41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758A6EE3-A9DF-614F-929A-24D5E73C8A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96" r="-1" b="-1"/>
          <a:stretch/>
        </p:blipFill>
        <p:spPr>
          <a:xfrm>
            <a:off x="0" y="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3C7C9B0E-1CCC-BA40-8A2C-0108A68C4406}"/>
              </a:ext>
            </a:extLst>
          </p:cNvPr>
          <p:cNvSpPr txBox="1">
            <a:spLocks/>
          </p:cNvSpPr>
          <p:nvPr/>
        </p:nvSpPr>
        <p:spPr bwMode="gray">
          <a:xfrm>
            <a:off x="892199" y="4854346"/>
            <a:ext cx="10407602" cy="868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Aft>
                <a:spcPts val="600"/>
              </a:spcAft>
            </a:pPr>
            <a:r>
              <a:rPr kumimoji="1" lang="en-US" altLang="zh-CN" sz="4400" dirty="0">
                <a:solidFill>
                  <a:srgbClr val="EBEBEB"/>
                </a:solidFill>
              </a:rPr>
              <a:t>THANK</a:t>
            </a:r>
            <a:r>
              <a:rPr kumimoji="1" lang="zh-CN" altLang="en-US" sz="4400" dirty="0">
                <a:solidFill>
                  <a:srgbClr val="EBEBEB"/>
                </a:solidFill>
              </a:rPr>
              <a:t> </a:t>
            </a:r>
            <a:r>
              <a:rPr kumimoji="1" lang="en-US" altLang="zh-CN" sz="4400" dirty="0">
                <a:solidFill>
                  <a:srgbClr val="EBEBEB"/>
                </a:solidFill>
              </a:rPr>
              <a:t>YOU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BD48351-E217-3C46-9D85-AFC54A30FE22}"/>
              </a:ext>
            </a:extLst>
          </p:cNvPr>
          <p:cNvSpPr txBox="1"/>
          <p:nvPr/>
        </p:nvSpPr>
        <p:spPr>
          <a:xfrm>
            <a:off x="892199" y="5722374"/>
            <a:ext cx="10407602" cy="4879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1" lang="en-US" altLang="zh-CN" sz="9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Qiren Wang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kumimoji="1" lang="en-US" altLang="zh-CN" sz="900" cap="all">
                <a:solidFill>
                  <a:schemeClr val="tx2">
                    <a:lumMod val="40000"/>
                    <a:lumOff val="60000"/>
                  </a:schemeClr>
                </a:solidFill>
              </a:rPr>
              <a:t>qiren.wang@rutgers.edu</a:t>
            </a:r>
          </a:p>
        </p:txBody>
      </p:sp>
      <p:sp>
        <p:nvSpPr>
          <p:cNvPr id="7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1E844-6F5D-B844-B3C2-630AD006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Data</a:t>
            </a:r>
            <a:r>
              <a:rPr kumimoji="1" lang="zh-CN" altLang="en-US"/>
              <a:t> </a:t>
            </a:r>
            <a:r>
              <a:rPr kumimoji="1" lang="en-US" altLang="zh-CN"/>
              <a:t>Source/</a:t>
            </a:r>
            <a:r>
              <a:rPr kumimoji="1" lang="zh-CN" altLang="en-US"/>
              <a:t> </a:t>
            </a:r>
            <a:r>
              <a:rPr kumimoji="1" lang="en-US" altLang="zh-CN"/>
              <a:t>Dataset</a:t>
            </a:r>
            <a:r>
              <a:rPr kumimoji="1" lang="zh-CN" altLang="en-US"/>
              <a:t> </a:t>
            </a:r>
            <a:r>
              <a:rPr kumimoji="1" lang="en-US" altLang="zh-CN"/>
              <a:t>Description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62A1A-69FB-A246-80D9-03CDB29F2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http://insideairbnb.com/get-the-data.html</a:t>
            </a:r>
            <a:r>
              <a:rPr kumimoji="1" lang="zh-CN" altLang="en-US" dirty="0">
                <a:solidFill>
                  <a:srgbClr val="00B050"/>
                </a:solidFill>
              </a:rPr>
              <a:t> </a:t>
            </a:r>
            <a:endParaRPr kumimoji="1" lang="en-US" altLang="zh-CN" dirty="0">
              <a:solidFill>
                <a:srgbClr val="00B05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Shanghai</a:t>
            </a:r>
            <a:r>
              <a:rPr kumimoji="1" lang="zh-CN" altLang="en-US" dirty="0"/>
              <a:t> </a:t>
            </a:r>
            <a:r>
              <a:rPr kumimoji="1" lang="en-US" altLang="zh-CN" dirty="0"/>
              <a:t>Airbnb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airbnb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2021.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 name, host id, host name, Neighborhood-group, neighborhood, latitude, longitude, room-type, minimum-nights, number of reviews, last review, review per month, calculated host listings, and availability 365 days.</a:t>
            </a:r>
          </a:p>
          <a:p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kumimoji="1"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kumimoji="1" lang="en-US" altLang="zh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&lt;https://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rstudio.github.io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/DT/&gt; DT package instruction</a:t>
            </a:r>
          </a:p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&lt;https://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cran.r-project.org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/web/packages/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hrbrthemes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hrbrthemes.pdf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kumimoji="1"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hrbrthemes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instruction</a:t>
            </a:r>
            <a:endParaRPr kumimoji="1"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5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00F8BD4-2CAA-E941-81EE-A5CDDF2C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973668"/>
            <a:ext cx="4177867" cy="1391692"/>
          </a:xfrm>
        </p:spPr>
        <p:txBody>
          <a:bodyPr>
            <a:normAutofit/>
          </a:bodyPr>
          <a:lstStyle/>
          <a:p>
            <a:r>
              <a:rPr kumimoji="1" lang="en-US" altLang="zh-CN">
                <a:solidFill>
                  <a:schemeClr val="tx2"/>
                </a:solidFill>
              </a:rPr>
              <a:t>Data</a:t>
            </a:r>
            <a:r>
              <a:rPr kumimoji="1" lang="zh-CN" altLang="en-US">
                <a:solidFill>
                  <a:schemeClr val="tx2"/>
                </a:solidFill>
              </a:rPr>
              <a:t> </a:t>
            </a:r>
            <a:r>
              <a:rPr kumimoji="1" lang="en-US" altLang="zh-CN">
                <a:solidFill>
                  <a:schemeClr val="tx2"/>
                </a:solidFill>
              </a:rPr>
              <a:t>View/</a:t>
            </a:r>
            <a:r>
              <a:rPr kumimoji="1" lang="zh-CN" altLang="en-US">
                <a:solidFill>
                  <a:schemeClr val="tx2"/>
                </a:solidFill>
              </a:rPr>
              <a:t> </a:t>
            </a:r>
            <a:r>
              <a:rPr kumimoji="1" lang="en-US" altLang="zh-CN">
                <a:solidFill>
                  <a:schemeClr val="tx2"/>
                </a:solidFill>
              </a:rPr>
              <a:t>Preparation</a:t>
            </a:r>
            <a:endParaRPr kumimoji="1" lang="zh-CN" altLang="en-US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7B1B1-51CC-1E46-A021-65C24F5D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“DT”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display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HTML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city.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Shanghai</a:t>
            </a:r>
            <a:r>
              <a:rPr kumimoji="1" lang="zh-CN" altLang="en-US" dirty="0"/>
              <a:t> </a:t>
            </a:r>
            <a:r>
              <a:rPr kumimoji="1" lang="en-US" altLang="zh-CN" dirty="0"/>
              <a:t>City.</a:t>
            </a:r>
          </a:p>
        </p:txBody>
      </p:sp>
      <p:pic>
        <p:nvPicPr>
          <p:cNvPr id="8" name="图片 7" descr="图片包含 文本&#10;&#10;描述已自动生成">
            <a:extLst>
              <a:ext uri="{FF2B5EF4-FFF2-40B4-BE49-F238E27FC236}">
                <a16:creationId xmlns:a16="http://schemas.microsoft.com/office/drawing/2014/main" id="{B9E8FE16-642C-6A47-B347-3000E1634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7" r="12309" b="-2"/>
          <a:stretch/>
        </p:blipFill>
        <p:spPr>
          <a:xfrm>
            <a:off x="5120117" y="461681"/>
            <a:ext cx="6585549" cy="5934638"/>
          </a:xfrm>
          <a:custGeom>
            <a:avLst/>
            <a:gdLst/>
            <a:ahLst/>
            <a:cxnLst/>
            <a:rect l="l" t="t" r="r" b="b"/>
            <a:pathLst>
              <a:path w="6585549" h="5934638">
                <a:moveTo>
                  <a:pt x="225406" y="0"/>
                </a:moveTo>
                <a:lnTo>
                  <a:pt x="6585549" y="0"/>
                </a:lnTo>
                <a:lnTo>
                  <a:pt x="6585549" y="5934638"/>
                </a:lnTo>
                <a:lnTo>
                  <a:pt x="226600" y="5934638"/>
                </a:lnTo>
                <a:lnTo>
                  <a:pt x="214529" y="5856373"/>
                </a:lnTo>
                <a:lnTo>
                  <a:pt x="203238" y="5780097"/>
                </a:lnTo>
                <a:lnTo>
                  <a:pt x="191320" y="5689292"/>
                </a:lnTo>
                <a:lnTo>
                  <a:pt x="177049" y="5581536"/>
                </a:lnTo>
                <a:lnTo>
                  <a:pt x="161995" y="5462279"/>
                </a:lnTo>
                <a:lnTo>
                  <a:pt x="146156" y="5327888"/>
                </a:lnTo>
                <a:lnTo>
                  <a:pt x="129376" y="5181389"/>
                </a:lnTo>
                <a:lnTo>
                  <a:pt x="112596" y="5022177"/>
                </a:lnTo>
                <a:lnTo>
                  <a:pt x="95503" y="4852675"/>
                </a:lnTo>
                <a:lnTo>
                  <a:pt x="79664" y="4669854"/>
                </a:lnTo>
                <a:lnTo>
                  <a:pt x="64453" y="4478558"/>
                </a:lnTo>
                <a:lnTo>
                  <a:pt x="50652" y="4276365"/>
                </a:lnTo>
                <a:lnTo>
                  <a:pt x="37480" y="4065697"/>
                </a:lnTo>
                <a:lnTo>
                  <a:pt x="25091" y="3845949"/>
                </a:lnTo>
                <a:lnTo>
                  <a:pt x="20700" y="3733351"/>
                </a:lnTo>
                <a:lnTo>
                  <a:pt x="15838" y="3618331"/>
                </a:lnTo>
                <a:lnTo>
                  <a:pt x="11291" y="3501495"/>
                </a:lnTo>
                <a:lnTo>
                  <a:pt x="8311" y="3384054"/>
                </a:lnTo>
                <a:lnTo>
                  <a:pt x="5645" y="3264191"/>
                </a:lnTo>
                <a:lnTo>
                  <a:pt x="2822" y="3143118"/>
                </a:lnTo>
                <a:lnTo>
                  <a:pt x="941" y="3019623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6959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4CD2F81-E88C-054F-9A06-F87707B7D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1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1CBF48-8B91-3347-9B50-BA9E3F26A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00" y="571494"/>
            <a:ext cx="4810653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内容占位符 3" descr="图表&#10;&#10;描述已自动生成">
            <a:extLst>
              <a:ext uri="{FF2B5EF4-FFF2-40B4-BE49-F238E27FC236}">
                <a16:creationId xmlns:a16="http://schemas.microsoft.com/office/drawing/2014/main" id="{B15926B2-0CE8-EC4D-885E-B0A71D57D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9157" y="571495"/>
            <a:ext cx="4810653" cy="343961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495B63-EE61-B845-AE5F-EBF9DDD28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60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Price and Count/ Frequency</a:t>
            </a:r>
          </a:p>
        </p:txBody>
      </p:sp>
    </p:spTree>
    <p:extLst>
      <p:ext uri="{BB962C8B-B14F-4D97-AF65-F5344CB8AC3E}">
        <p14:creationId xmlns:p14="http://schemas.microsoft.com/office/powerpoint/2010/main" val="54369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CA5DFB-309D-CE43-8136-184333C9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232157" cy="44104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5400" dirty="0">
                <a:solidFill>
                  <a:srgbClr val="EBEBEB"/>
                </a:solidFill>
              </a:rPr>
              <a:t>Average</a:t>
            </a:r>
            <a:r>
              <a:rPr kumimoji="1" lang="zh-CN" altLang="en-US" sz="5400" dirty="0">
                <a:solidFill>
                  <a:srgbClr val="EBEBEB"/>
                </a:solidFill>
              </a:rPr>
              <a:t> </a:t>
            </a:r>
            <a:r>
              <a:rPr kumimoji="1" lang="en-US" altLang="zh-CN" sz="5400" dirty="0">
                <a:solidFill>
                  <a:srgbClr val="EBEBEB"/>
                </a:solidFill>
              </a:rPr>
              <a:t>price</a:t>
            </a:r>
            <a:r>
              <a:rPr kumimoji="1" lang="zh-CN" altLang="en-US" sz="5400" dirty="0">
                <a:solidFill>
                  <a:srgbClr val="EBEBEB"/>
                </a:solidFill>
              </a:rPr>
              <a:t> </a:t>
            </a:r>
            <a:r>
              <a:rPr kumimoji="1" lang="en-US" altLang="zh-CN" sz="5400" dirty="0">
                <a:solidFill>
                  <a:srgbClr val="EBEBEB"/>
                </a:solidFill>
              </a:rPr>
              <a:t>by</a:t>
            </a:r>
            <a:r>
              <a:rPr kumimoji="1" lang="zh-CN" altLang="en-US" sz="5400" dirty="0">
                <a:solidFill>
                  <a:srgbClr val="EBEBEB"/>
                </a:solidFill>
              </a:rPr>
              <a:t> </a:t>
            </a:r>
            <a:r>
              <a:rPr kumimoji="1" lang="en-US" altLang="zh-CN" sz="5400" dirty="0">
                <a:solidFill>
                  <a:srgbClr val="EBEBEB"/>
                </a:solidFill>
              </a:rPr>
              <a:t>three</a:t>
            </a:r>
            <a:r>
              <a:rPr kumimoji="1" lang="zh-CN" altLang="en-US" sz="5400" dirty="0">
                <a:solidFill>
                  <a:srgbClr val="EBEBEB"/>
                </a:solidFill>
              </a:rPr>
              <a:t> </a:t>
            </a:r>
            <a:r>
              <a:rPr kumimoji="1" lang="en-US" altLang="zh-CN" sz="5400" dirty="0">
                <a:solidFill>
                  <a:srgbClr val="EBEBEB"/>
                </a:solidFill>
              </a:rPr>
              <a:t>room</a:t>
            </a:r>
            <a:r>
              <a:rPr kumimoji="1" lang="zh-CN" altLang="en-US" sz="5400" dirty="0">
                <a:solidFill>
                  <a:srgbClr val="EBEBEB"/>
                </a:solidFill>
              </a:rPr>
              <a:t> </a:t>
            </a:r>
            <a:r>
              <a:rPr kumimoji="1" lang="en-US" altLang="zh-CN" sz="5400" dirty="0">
                <a:solidFill>
                  <a:srgbClr val="EBEBEB"/>
                </a:solidFill>
              </a:rPr>
              <a:t>types</a:t>
            </a:r>
            <a:endParaRPr kumimoji="1" lang="en-US" altLang="zh-CN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979DD5-9962-9841-97EA-8B72B0638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114093"/>
            <a:ext cx="6470907" cy="462669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72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5" name="Content Placeholder 19">
            <a:extLst>
              <a:ext uri="{FF2B5EF4-FFF2-40B4-BE49-F238E27FC236}">
                <a16:creationId xmlns:a16="http://schemas.microsoft.com/office/drawing/2014/main" id="{0588253A-C9BB-45BA-AC6C-AEA6F86A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03500"/>
            <a:ext cx="4072673" cy="34163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kumimoji="1" lang="en-US" altLang="zh-CN" b="1"/>
              <a:t>Songjiang</a:t>
            </a:r>
            <a:r>
              <a:rPr kumimoji="1" lang="zh-CN" altLang="en-US" b="1"/>
              <a:t> </a:t>
            </a:r>
            <a:r>
              <a:rPr kumimoji="1" lang="en-US" altLang="zh-CN" b="1"/>
              <a:t>District,</a:t>
            </a:r>
            <a:r>
              <a:rPr kumimoji="1" lang="zh-CN" altLang="en-US" b="1"/>
              <a:t> </a:t>
            </a:r>
            <a:r>
              <a:rPr kumimoji="1" lang="en-US" altLang="zh-CN" b="1"/>
              <a:t>Huangpu</a:t>
            </a:r>
            <a:r>
              <a:rPr kumimoji="1" lang="zh-CN" altLang="en-US" b="1"/>
              <a:t> </a:t>
            </a:r>
            <a:r>
              <a:rPr kumimoji="1" lang="en-US" altLang="zh-CN" b="1"/>
              <a:t>District,</a:t>
            </a:r>
            <a:r>
              <a:rPr kumimoji="1" lang="zh-CN" altLang="en-US" b="1"/>
              <a:t> </a:t>
            </a:r>
            <a:r>
              <a:rPr kumimoji="1" lang="en-US" altLang="zh-CN" b="1"/>
              <a:t>Xuhui</a:t>
            </a:r>
            <a:r>
              <a:rPr kumimoji="1" lang="zh-CN" altLang="en-US" b="1"/>
              <a:t> </a:t>
            </a:r>
            <a:r>
              <a:rPr kumimoji="1" lang="en-US" altLang="zh-CN" b="1"/>
              <a:t>District</a:t>
            </a:r>
            <a:r>
              <a:rPr kumimoji="1" lang="zh-CN" altLang="en-US"/>
              <a:t> </a:t>
            </a:r>
            <a:r>
              <a:rPr kumimoji="1" lang="en-US" altLang="zh-CN"/>
              <a:t>are</a:t>
            </a:r>
            <a:r>
              <a:rPr kumimoji="1" lang="zh-CN" altLang="en-US"/>
              <a:t> </a:t>
            </a:r>
            <a:r>
              <a:rPr kumimoji="1" lang="en-US" altLang="zh-CN"/>
              <a:t>the</a:t>
            </a:r>
            <a:r>
              <a:rPr kumimoji="1" lang="zh-CN" altLang="en-US"/>
              <a:t> </a:t>
            </a:r>
            <a:r>
              <a:rPr kumimoji="1" lang="en-US" altLang="zh-CN"/>
              <a:t>most</a:t>
            </a:r>
            <a:r>
              <a:rPr kumimoji="1" lang="zh-CN" altLang="en-US"/>
              <a:t> </a:t>
            </a:r>
            <a:r>
              <a:rPr kumimoji="1" lang="en-US" altLang="zh-CN"/>
              <a:t>frequent</a:t>
            </a:r>
            <a:r>
              <a:rPr kumimoji="1" lang="zh-CN" altLang="en-US"/>
              <a:t> </a:t>
            </a:r>
            <a:r>
              <a:rPr kumimoji="1" lang="en-US" altLang="zh-CN"/>
              <a:t>neighborhood</a:t>
            </a:r>
            <a:endParaRPr kumimoji="1" lang="en-US" altLang="zh-CN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143E045-C703-734D-A135-79CF1CE6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19897"/>
          <a:stretch/>
        </p:blipFill>
        <p:spPr>
          <a:xfrm>
            <a:off x="5273503" y="0"/>
            <a:ext cx="6793135" cy="3429002"/>
          </a:xfrm>
          <a:custGeom>
            <a:avLst/>
            <a:gdLst/>
            <a:ahLst/>
            <a:cxnLst/>
            <a:rect l="l" t="t" r="r" b="b"/>
            <a:pathLst>
              <a:path w="6585549" h="2967319">
                <a:moveTo>
                  <a:pt x="225406" y="0"/>
                </a:moveTo>
                <a:lnTo>
                  <a:pt x="6585549" y="0"/>
                </a:lnTo>
                <a:lnTo>
                  <a:pt x="6585549" y="2967319"/>
                </a:lnTo>
                <a:lnTo>
                  <a:pt x="941" y="2967319"/>
                </a:lnTo>
                <a:lnTo>
                  <a:pt x="941" y="2894918"/>
                </a:lnTo>
                <a:lnTo>
                  <a:pt x="0" y="2769001"/>
                </a:lnTo>
                <a:lnTo>
                  <a:pt x="941" y="2641874"/>
                </a:lnTo>
                <a:lnTo>
                  <a:pt x="2822" y="2512931"/>
                </a:lnTo>
                <a:lnTo>
                  <a:pt x="4547" y="2383988"/>
                </a:lnTo>
                <a:lnTo>
                  <a:pt x="8311" y="2253229"/>
                </a:lnTo>
                <a:lnTo>
                  <a:pt x="12232" y="2121259"/>
                </a:lnTo>
                <a:lnTo>
                  <a:pt x="16779" y="1989289"/>
                </a:lnTo>
                <a:lnTo>
                  <a:pt x="23209" y="1856108"/>
                </a:lnTo>
                <a:lnTo>
                  <a:pt x="30893" y="1721716"/>
                </a:lnTo>
                <a:lnTo>
                  <a:pt x="38264" y="1586720"/>
                </a:lnTo>
                <a:lnTo>
                  <a:pt x="47673" y="1451723"/>
                </a:lnTo>
                <a:lnTo>
                  <a:pt x="58964" y="1314910"/>
                </a:lnTo>
                <a:lnTo>
                  <a:pt x="70255" y="1179913"/>
                </a:lnTo>
                <a:lnTo>
                  <a:pt x="83271" y="1042495"/>
                </a:lnTo>
                <a:lnTo>
                  <a:pt x="97542" y="904471"/>
                </a:lnTo>
                <a:lnTo>
                  <a:pt x="112596" y="768263"/>
                </a:lnTo>
                <a:lnTo>
                  <a:pt x="130160" y="630240"/>
                </a:lnTo>
                <a:lnTo>
                  <a:pt x="148978" y="492821"/>
                </a:lnTo>
                <a:lnTo>
                  <a:pt x="167640" y="354798"/>
                </a:lnTo>
                <a:lnTo>
                  <a:pt x="189438" y="217380"/>
                </a:lnTo>
                <a:lnTo>
                  <a:pt x="211706" y="80567"/>
                </a:lnTo>
                <a:close/>
              </a:path>
            </a:pathLst>
          </a:cu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C73AEAD-18E7-4141-B844-EA13661F62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32" r="3" b="10956"/>
          <a:stretch/>
        </p:blipFill>
        <p:spPr>
          <a:xfrm>
            <a:off x="5273503" y="3637625"/>
            <a:ext cx="6584608" cy="3011751"/>
          </a:xfrm>
          <a:custGeom>
            <a:avLst/>
            <a:gdLst/>
            <a:ahLst/>
            <a:cxnLst/>
            <a:rect l="l" t="t" r="r" b="b"/>
            <a:pathLst>
              <a:path w="6584608" h="3011751">
                <a:moveTo>
                  <a:pt x="0" y="0"/>
                </a:moveTo>
                <a:lnTo>
                  <a:pt x="6584608" y="0"/>
                </a:lnTo>
                <a:lnTo>
                  <a:pt x="6584608" y="3011751"/>
                </a:lnTo>
                <a:lnTo>
                  <a:pt x="225659" y="3011751"/>
                </a:lnTo>
                <a:lnTo>
                  <a:pt x="213588" y="2933486"/>
                </a:lnTo>
                <a:lnTo>
                  <a:pt x="202297" y="2857210"/>
                </a:lnTo>
                <a:lnTo>
                  <a:pt x="190379" y="2766405"/>
                </a:lnTo>
                <a:lnTo>
                  <a:pt x="176108" y="2658649"/>
                </a:lnTo>
                <a:lnTo>
                  <a:pt x="161054" y="2539392"/>
                </a:lnTo>
                <a:lnTo>
                  <a:pt x="145215" y="2405001"/>
                </a:lnTo>
                <a:lnTo>
                  <a:pt x="128435" y="2258502"/>
                </a:lnTo>
                <a:lnTo>
                  <a:pt x="111655" y="2099290"/>
                </a:lnTo>
                <a:lnTo>
                  <a:pt x="94562" y="1929788"/>
                </a:lnTo>
                <a:lnTo>
                  <a:pt x="78723" y="1746967"/>
                </a:lnTo>
                <a:lnTo>
                  <a:pt x="63512" y="1555671"/>
                </a:lnTo>
                <a:lnTo>
                  <a:pt x="49711" y="1353478"/>
                </a:lnTo>
                <a:lnTo>
                  <a:pt x="36539" y="1142810"/>
                </a:lnTo>
                <a:lnTo>
                  <a:pt x="24150" y="923062"/>
                </a:lnTo>
                <a:lnTo>
                  <a:pt x="19759" y="810464"/>
                </a:lnTo>
                <a:lnTo>
                  <a:pt x="14897" y="695444"/>
                </a:lnTo>
                <a:lnTo>
                  <a:pt x="10350" y="578608"/>
                </a:lnTo>
                <a:lnTo>
                  <a:pt x="7370" y="461167"/>
                </a:lnTo>
                <a:lnTo>
                  <a:pt x="4704" y="341304"/>
                </a:lnTo>
                <a:lnTo>
                  <a:pt x="1881" y="220231"/>
                </a:lnTo>
                <a:lnTo>
                  <a:pt x="0" y="96736"/>
                </a:lnTo>
                <a:close/>
              </a:path>
            </a:pathLst>
          </a:custGeom>
        </p:spPr>
      </p:pic>
      <p:sp>
        <p:nvSpPr>
          <p:cNvPr id="4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623800" y="1903329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0611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19">
            <a:extLst>
              <a:ext uri="{FF2B5EF4-FFF2-40B4-BE49-F238E27FC236}">
                <a16:creationId xmlns:a16="http://schemas.microsoft.com/office/drawing/2014/main" id="{F0214F10-B73B-44BD-ADDA-1684F6E4B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CAF222-E4F2-40A9-B784-FEA6408B7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7FDBCBA2-AC51-4C14-B267-152AB09E4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9" name="Rectangle 23">
            <a:extLst>
              <a:ext uri="{FF2B5EF4-FFF2-40B4-BE49-F238E27FC236}">
                <a16:creationId xmlns:a16="http://schemas.microsoft.com/office/drawing/2014/main" id="{AA68CF9D-0697-4A3E-8837-0C39FCCDC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2856" y="3785499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D0EB62-A7BB-D646-B15D-6FF05EA8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99" y="776494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kumimoji="1" lang="en-US" altLang="zh-CN" sz="4400" dirty="0">
              <a:solidFill>
                <a:srgbClr val="EBEBEB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84E189-A992-3249-9006-1B2554A05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8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55" name="Rectangle 43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D0D8D6-5358-8D4F-91B9-43250CF9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290" y="4875429"/>
            <a:ext cx="1983662" cy="438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zh-CN" sz="1800" dirty="0"/>
              <a:t>Location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Map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CAB680-54FF-0843-B38E-874403C43A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7" r="2209" b="4"/>
          <a:stretch/>
        </p:blipFill>
        <p:spPr>
          <a:xfrm>
            <a:off x="1154954" y="1143006"/>
            <a:ext cx="4330966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85BDE45-76E5-2D4C-BF97-D46578687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4635" r="5061" b="4"/>
          <a:stretch/>
        </p:blipFill>
        <p:spPr>
          <a:xfrm>
            <a:off x="5649645" y="1143006"/>
            <a:ext cx="4330967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0DDC241-2480-2D40-9D3E-6B51BC186782}"/>
              </a:ext>
            </a:extLst>
          </p:cNvPr>
          <p:cNvSpPr txBox="1"/>
          <p:nvPr/>
        </p:nvSpPr>
        <p:spPr>
          <a:xfrm>
            <a:off x="6072503" y="4875429"/>
            <a:ext cx="348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Relationship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between</a:t>
            </a:r>
            <a:r>
              <a:rPr kumimoji="1" lang="zh-CN" altLang="en-US" dirty="0">
                <a:solidFill>
                  <a:schemeClr val="bg1"/>
                </a:solidFill>
              </a:rPr>
              <a:t>      </a:t>
            </a:r>
            <a:endParaRPr kumimoji="1" lang="en-US" altLang="zh-CN" dirty="0">
              <a:solidFill>
                <a:schemeClr val="bg1"/>
              </a:solidFill>
            </a:endParaRPr>
          </a:p>
          <a:p>
            <a:r>
              <a:rPr kumimoji="1" lang="en-US" altLang="zh-CN" dirty="0">
                <a:solidFill>
                  <a:schemeClr val="bg1"/>
                </a:solidFill>
              </a:rPr>
              <a:t>prices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and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number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of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</a:rPr>
              <a:t>reviews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98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802</TotalTime>
  <Words>242</Words>
  <Application>Microsoft Macintosh PowerPoint</Application>
  <PresentationFormat>宽屏</PresentationFormat>
  <Paragraphs>29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离子会议室</vt:lpstr>
      <vt:lpstr>PowerPoint 演示文稿</vt:lpstr>
      <vt:lpstr>Data Source/ Dataset Description</vt:lpstr>
      <vt:lpstr>Data View/ Preparation</vt:lpstr>
      <vt:lpstr>PowerPoint 演示文稿</vt:lpstr>
      <vt:lpstr>Price and Count/ Frequency</vt:lpstr>
      <vt:lpstr>Average price by three room types</vt:lpstr>
      <vt:lpstr>PowerPoint 演示文稿</vt:lpstr>
      <vt:lpstr>PowerPoint 演示文稿</vt:lpstr>
      <vt:lpstr>Location Map</vt:lpstr>
      <vt:lpstr>Linear Model  R^2 is 0.2357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Shanghai Airbnb Analysis</dc:title>
  <dc:creator>office</dc:creator>
  <cp:lastModifiedBy>office</cp:lastModifiedBy>
  <cp:revision>22</cp:revision>
  <dcterms:created xsi:type="dcterms:W3CDTF">2021-04-26T01:26:00Z</dcterms:created>
  <dcterms:modified xsi:type="dcterms:W3CDTF">2021-04-27T00:47:45Z</dcterms:modified>
</cp:coreProperties>
</file>