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75" r:id="rId4"/>
    <p:sldId id="277" r:id="rId5"/>
    <p:sldId id="283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>
          <p15:clr>
            <a:srgbClr val="A4A3A4"/>
          </p15:clr>
        </p15:guide>
        <p15:guide id="2" pos="1391">
          <p15:clr>
            <a:srgbClr val="A4A3A4"/>
          </p15:clr>
        </p15:guide>
        <p15:guide id="3" pos="2434">
          <p15:clr>
            <a:srgbClr val="A4A3A4"/>
          </p15:clr>
        </p15:guide>
        <p15:guide id="4" pos="3863">
          <p15:clr>
            <a:srgbClr val="A4A3A4"/>
          </p15:clr>
        </p15:guide>
        <p15:guide id="5" pos="6267">
          <p15:clr>
            <a:srgbClr val="A4A3A4"/>
          </p15:clr>
        </p15:guide>
        <p15:guide id="6" pos="66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42D"/>
    <a:srgbClr val="7EC499"/>
    <a:srgbClr val="DEF1E8"/>
    <a:srgbClr val="22200D"/>
    <a:srgbClr val="79C193"/>
    <a:srgbClr val="428E5D"/>
    <a:srgbClr val="7FC499"/>
    <a:srgbClr val="44546A"/>
    <a:srgbClr val="E6E6E6"/>
    <a:srgbClr val="285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9" y="67"/>
      </p:cViewPr>
      <p:guideLst>
        <p:guide orient="horz" pos="1979"/>
        <p:guide pos="1391"/>
        <p:guide pos="2434"/>
        <p:guide pos="3863"/>
        <p:guide pos="6267"/>
        <p:guide pos="66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11063-A34F-4024-B1BF-39398555E28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5D49-C6EE-4B1F-A716-605D233062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5D49-C6EE-4B1F-A716-605D2330627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5D49-C6EE-4B1F-A716-605D2330627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5D49-C6EE-4B1F-A716-605D2330627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5D49-C6EE-4B1F-A716-605D2330627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5D49-C6EE-4B1F-A716-605D2330627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 rot="21156089">
            <a:off x="6641247" y="1736449"/>
            <a:ext cx="741003" cy="919319"/>
            <a:chOff x="6686550" y="1697757"/>
            <a:chExt cx="741003" cy="919319"/>
          </a:xfrm>
        </p:grpSpPr>
        <p:sp>
          <p:nvSpPr>
            <p:cNvPr id="4" name="椭圆 3"/>
            <p:cNvSpPr/>
            <p:nvPr/>
          </p:nvSpPr>
          <p:spPr>
            <a:xfrm>
              <a:off x="6686550" y="2411074"/>
              <a:ext cx="206002" cy="20600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28E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4" idx="7"/>
            </p:cNvCxnSpPr>
            <p:nvPr/>
          </p:nvCxnSpPr>
          <p:spPr>
            <a:xfrm rot="443911" flipV="1">
              <a:off x="6910453" y="1697757"/>
              <a:ext cx="517100" cy="780026"/>
            </a:xfrm>
            <a:prstGeom prst="line">
              <a:avLst/>
            </a:prstGeom>
            <a:ln>
              <a:solidFill>
                <a:srgbClr val="428E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 flipV="1">
            <a:off x="7200900" y="1722612"/>
            <a:ext cx="668690" cy="932564"/>
          </a:xfrm>
          <a:prstGeom prst="line">
            <a:avLst/>
          </a:prstGeom>
          <a:ln>
            <a:solidFill>
              <a:srgbClr val="428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 rot="4575090" flipV="1">
            <a:off x="5124450" y="4388536"/>
            <a:ext cx="742950" cy="807326"/>
            <a:chOff x="6686550" y="1809750"/>
            <a:chExt cx="742950" cy="807326"/>
          </a:xfrm>
        </p:grpSpPr>
        <p:sp>
          <p:nvSpPr>
            <p:cNvPr id="23" name="椭圆 22"/>
            <p:cNvSpPr/>
            <p:nvPr/>
          </p:nvSpPr>
          <p:spPr>
            <a:xfrm>
              <a:off x="6686550" y="2411074"/>
              <a:ext cx="206002" cy="20600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28E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6862384" y="1809750"/>
              <a:ext cx="567116" cy="631492"/>
            </a:xfrm>
            <a:prstGeom prst="line">
              <a:avLst/>
            </a:prstGeom>
            <a:ln>
              <a:solidFill>
                <a:srgbClr val="428E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连接符 24"/>
          <p:cNvCxnSpPr/>
          <p:nvPr/>
        </p:nvCxnSpPr>
        <p:spPr>
          <a:xfrm flipH="1">
            <a:off x="5623217" y="4330610"/>
            <a:ext cx="646238" cy="965230"/>
          </a:xfrm>
          <a:prstGeom prst="line">
            <a:avLst/>
          </a:prstGeom>
          <a:ln>
            <a:solidFill>
              <a:srgbClr val="428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01595" y="2617470"/>
            <a:ext cx="6986905" cy="110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000" dirty="0">
                <a:solidFill>
                  <a:srgbClr val="428E5D"/>
                </a:solidFill>
                <a:latin typeface="+mj-ea"/>
                <a:ea typeface="+mj-ea"/>
                <a:cs typeface="+mn-ea"/>
                <a:sym typeface="+mn-lt"/>
              </a:rPr>
              <a:t>HTML</a:t>
            </a:r>
            <a:r>
              <a:rPr lang="zh-CN" altLang="en-US" sz="6000" dirty="0">
                <a:solidFill>
                  <a:srgbClr val="428E5D"/>
                </a:solidFill>
                <a:latin typeface="+mj-ea"/>
                <a:ea typeface="+mj-ea"/>
                <a:cs typeface="+mn-ea"/>
              </a:rPr>
              <a:t>语义化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FE8D9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0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314760" y="376099"/>
            <a:ext cx="4709485" cy="564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428E5D"/>
                </a:solidFill>
                <a:cs typeface="+mn-ea"/>
                <a:sym typeface="+mn-lt"/>
              </a:rPr>
              <a:t>语义化</a:t>
            </a:r>
          </a:p>
        </p:txBody>
      </p:sp>
      <p:sp>
        <p:nvSpPr>
          <p:cNvPr id="2" name="椭圆 1"/>
          <p:cNvSpPr/>
          <p:nvPr/>
        </p:nvSpPr>
        <p:spPr>
          <a:xfrm>
            <a:off x="573728" y="288602"/>
            <a:ext cx="740098" cy="740098"/>
          </a:xfrm>
          <a:prstGeom prst="ellipse">
            <a:avLst/>
          </a:prstGeom>
          <a:noFill/>
          <a:ln w="19050">
            <a:solidFill>
              <a:srgbClr val="428E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428E5D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428E5D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96" y="1960110"/>
            <a:ext cx="12207764" cy="3790209"/>
          </a:xfrm>
          <a:prstGeom prst="rect">
            <a:avLst/>
          </a:prstGeom>
          <a:solidFill>
            <a:srgbClr val="7EC49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3728" y="2426925"/>
            <a:ext cx="2326019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cs typeface="+mn-ea"/>
              </a:rPr>
              <a:t>什么是 </a:t>
            </a:r>
            <a:r>
              <a:rPr lang="zh-CN" altLang="en-US" sz="2800" dirty="0">
                <a:cs typeface="+mn-ea"/>
              </a:rPr>
              <a:t>语义化</a:t>
            </a:r>
            <a:r>
              <a:rPr lang="en-US" altLang="zh-CN" sz="2000" dirty="0">
                <a:cs typeface="+mn-ea"/>
              </a:rPr>
              <a:t> </a:t>
            </a:r>
            <a:r>
              <a:rPr lang="zh-CN" altLang="en-US" sz="2000" dirty="0">
                <a:cs typeface="+mn-ea"/>
              </a:rPr>
              <a:t>？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3427" y="2978051"/>
            <a:ext cx="11038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ea"/>
              </a:rPr>
              <a:t>1</a:t>
            </a:r>
            <a:r>
              <a:rPr lang="zh-CN" altLang="en-US" dirty="0">
                <a:cs typeface="+mn-ea"/>
              </a:rPr>
              <a:t>、即使在没有</a:t>
            </a:r>
            <a:r>
              <a:rPr lang="en-US" altLang="zh-CN" dirty="0">
                <a:cs typeface="+mn-ea"/>
              </a:rPr>
              <a:t>CSS</a:t>
            </a:r>
            <a:r>
              <a:rPr lang="zh-CN" altLang="en-US" dirty="0">
                <a:cs typeface="+mn-ea"/>
              </a:rPr>
              <a:t>样式的条件下，也能很好地呈现出内容结构、代码结构；</a:t>
            </a:r>
            <a:endParaRPr lang="en-US" altLang="zh-CN" dirty="0">
              <a:cs typeface="+mn-ea"/>
            </a:endParaRPr>
          </a:p>
          <a:p>
            <a:r>
              <a:rPr lang="en-US" altLang="zh-CN" dirty="0">
                <a:cs typeface="+mn-ea"/>
              </a:rPr>
              <a:t>2</a:t>
            </a:r>
            <a:r>
              <a:rPr lang="zh-CN" altLang="en-US" dirty="0">
                <a:cs typeface="+mn-ea"/>
              </a:rPr>
              <a:t>、语义化</a:t>
            </a:r>
            <a:r>
              <a:rPr lang="en-US" altLang="zh-CN" dirty="0">
                <a:cs typeface="+mn-ea"/>
              </a:rPr>
              <a:t>HTML</a:t>
            </a:r>
            <a:r>
              <a:rPr lang="zh-CN" altLang="en-US" dirty="0">
                <a:cs typeface="+mn-ea"/>
              </a:rPr>
              <a:t>会使</a:t>
            </a:r>
            <a:r>
              <a:rPr lang="en-US" altLang="zh-CN" dirty="0">
                <a:cs typeface="+mn-ea"/>
              </a:rPr>
              <a:t>HTML</a:t>
            </a:r>
            <a:r>
              <a:rPr lang="zh-CN" altLang="en-US" dirty="0">
                <a:cs typeface="+mn-ea"/>
              </a:rPr>
              <a:t>结构变的清晰，有利于维护代码和添加样式；</a:t>
            </a:r>
            <a:endParaRPr lang="en-US" altLang="zh-CN" dirty="0">
              <a:cs typeface="+mn-ea"/>
            </a:endParaRPr>
          </a:p>
          <a:p>
            <a:r>
              <a:rPr lang="en-US" altLang="zh-CN" dirty="0">
                <a:cs typeface="+mn-ea"/>
              </a:rPr>
              <a:t>3</a:t>
            </a:r>
            <a:r>
              <a:rPr lang="zh-CN" altLang="en-US" dirty="0">
                <a:cs typeface="+mn-ea"/>
              </a:rPr>
              <a:t>、方便其他设备解析（如屏幕阅读器、盲人阅读器、移动设备）以意义的方式来渲染网页；</a:t>
            </a:r>
            <a:endParaRPr lang="en-US" altLang="zh-CN" dirty="0">
              <a:cs typeface="+mn-ea"/>
            </a:endParaRPr>
          </a:p>
          <a:p>
            <a:r>
              <a:rPr lang="en-US" altLang="zh-CN" dirty="0">
                <a:cs typeface="+mn-ea"/>
              </a:rPr>
              <a:t>4</a:t>
            </a:r>
            <a:r>
              <a:rPr lang="zh-CN" altLang="en-US" dirty="0">
                <a:cs typeface="+mn-ea"/>
              </a:rPr>
              <a:t>、提升搜索引擎优化</a:t>
            </a:r>
            <a:r>
              <a:rPr lang="en-US" altLang="zh-CN" dirty="0">
                <a:cs typeface="+mn-ea"/>
              </a:rPr>
              <a:t>(SEO)</a:t>
            </a:r>
            <a:r>
              <a:rPr lang="zh-CN" altLang="en-US" dirty="0">
                <a:cs typeface="+mn-ea"/>
              </a:rPr>
              <a:t>的效果。和搜索引擎建立良好沟通，有助于爬虫抓取更多的有效信息：</a:t>
            </a:r>
            <a:endParaRPr lang="en-US" altLang="zh-CN" dirty="0">
              <a:cs typeface="+mn-ea"/>
            </a:endParaRPr>
          </a:p>
          <a:p>
            <a:r>
              <a:rPr lang="zh-CN" altLang="en-US" dirty="0">
                <a:cs typeface="+mn-ea"/>
              </a:rPr>
              <a:t>爬虫依赖于标签来确定上下文和各个关键字的权重；</a:t>
            </a:r>
            <a:endParaRPr lang="en-US" altLang="zh-CN" dirty="0">
              <a:cs typeface="+mn-ea"/>
            </a:endParaRPr>
          </a:p>
          <a:p>
            <a:r>
              <a:rPr lang="en-US" altLang="zh-CN" dirty="0">
                <a:cs typeface="+mn-ea"/>
              </a:rPr>
              <a:t>4</a:t>
            </a:r>
            <a:r>
              <a:rPr lang="zh-CN" altLang="en-US" dirty="0">
                <a:cs typeface="+mn-ea"/>
              </a:rPr>
              <a:t>、便于团队开发和维护，语义化更具可读性，是下一步吧网页的重要动向，遵循</a:t>
            </a:r>
            <a:r>
              <a:rPr lang="en-US" altLang="zh-CN" dirty="0">
                <a:cs typeface="+mn-ea"/>
              </a:rPr>
              <a:t>W3C</a:t>
            </a:r>
            <a:r>
              <a:rPr lang="zh-CN" altLang="en-US" dirty="0">
                <a:cs typeface="+mn-ea"/>
              </a:rPr>
              <a:t>标准的团队都遵               </a:t>
            </a:r>
            <a:r>
              <a:rPr lang="en-US" altLang="zh-CN" dirty="0">
                <a:cs typeface="+mn-ea"/>
              </a:rPr>
              <a:t>        </a:t>
            </a:r>
            <a:r>
              <a:rPr lang="zh-CN" altLang="en-US" dirty="0">
                <a:cs typeface="+mn-ea"/>
              </a:rPr>
              <a:t>循这个标准，可以减少差异化。</a:t>
            </a:r>
            <a:endParaRPr lang="en-US" altLang="zh-CN" dirty="0">
              <a:cs typeface="+mn-ea"/>
            </a:endParaRPr>
          </a:p>
          <a:p>
            <a:r>
              <a:rPr lang="en-US" altLang="zh-CN" dirty="0">
                <a:cs typeface="+mn-ea"/>
              </a:rPr>
              <a:t>5</a:t>
            </a:r>
            <a:r>
              <a:rPr lang="zh-CN" altLang="en-US" dirty="0">
                <a:cs typeface="+mn-ea"/>
              </a:rPr>
              <a:t>、通常语义化</a:t>
            </a:r>
            <a:r>
              <a:rPr lang="en-US" altLang="zh-CN" dirty="0">
                <a:cs typeface="+mn-ea"/>
              </a:rPr>
              <a:t>HTML</a:t>
            </a:r>
            <a:r>
              <a:rPr lang="zh-CN" altLang="en-US" dirty="0">
                <a:cs typeface="+mn-ea"/>
              </a:rPr>
              <a:t>会使代码变的更少，使页面加载更快。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95310"/>
            <a:ext cx="12192000" cy="7053309"/>
          </a:xfrm>
          <a:prstGeom prst="rect">
            <a:avLst/>
          </a:prstGeom>
          <a:solidFill>
            <a:srgbClr val="D0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6319" y="1308884"/>
            <a:ext cx="2921588" cy="454063"/>
          </a:xfrm>
          <a:prstGeom prst="rect">
            <a:avLst/>
          </a:prstGeom>
          <a:solidFill>
            <a:srgbClr val="79C19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641932" y="1363620"/>
            <a:ext cx="2921588" cy="36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</a:rPr>
              <a:t>语义化标签的特点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111295" y="1956110"/>
            <a:ext cx="6500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代码结构清晰，方便阅读，有利于团队合作开发。</a:t>
            </a:r>
          </a:p>
          <a:p>
            <a:r>
              <a:rPr lang="zh-CN" altLang="en-US" sz="1600" dirty="0"/>
              <a:t>方便其他设备解析（如屏幕阅读器、盲人阅读器、移动设备）以语义的方式来渲染网页。</a:t>
            </a:r>
          </a:p>
          <a:p>
            <a:r>
              <a:rPr lang="zh-CN" altLang="en-US" sz="1600" dirty="0"/>
              <a:t>有利于搜索引擎优化（</a:t>
            </a:r>
            <a:r>
              <a:rPr lang="en-US" altLang="zh-CN" sz="1600" dirty="0"/>
              <a:t>SEO</a:t>
            </a:r>
            <a:r>
              <a:rPr lang="zh-CN" altLang="en-US" sz="1600" dirty="0"/>
              <a:t>）。</a:t>
            </a:r>
          </a:p>
          <a:p>
            <a:r>
              <a:rPr lang="zh-CN" altLang="en-US" sz="1600" dirty="0"/>
              <a:t>便于团队开发和维护，语义化更具可读性，遵循</a:t>
            </a:r>
            <a:r>
              <a:rPr lang="en-US" altLang="zh-CN" sz="1600" dirty="0"/>
              <a:t>W3C</a:t>
            </a:r>
            <a:r>
              <a:rPr lang="zh-CN" altLang="en-US" sz="1600" dirty="0"/>
              <a:t>标准的团队都遵循这个标准，可以减少差异化。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E202C4-D270-4AF7-AF9F-D4758C9B349F}"/>
              </a:ext>
            </a:extLst>
          </p:cNvPr>
          <p:cNvSpPr/>
          <p:nvPr/>
        </p:nvSpPr>
        <p:spPr>
          <a:xfrm>
            <a:off x="1686319" y="3729024"/>
            <a:ext cx="2921588" cy="454063"/>
          </a:xfrm>
          <a:prstGeom prst="rect">
            <a:avLst/>
          </a:prstGeom>
          <a:solidFill>
            <a:srgbClr val="79C19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59F3A3-FE79-40DD-852F-D72E9D7E24F8}"/>
              </a:ext>
            </a:extLst>
          </p:cNvPr>
          <p:cNvSpPr txBox="1"/>
          <p:nvPr/>
        </p:nvSpPr>
        <p:spPr>
          <a:xfrm>
            <a:off x="1686319" y="3803393"/>
            <a:ext cx="2921588" cy="36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</a:rPr>
              <a:t>常见的语义化标签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BC5F09B-8F80-4AF8-A188-7E19853DE0EC}"/>
              </a:ext>
            </a:extLst>
          </p:cNvPr>
          <p:cNvSpPr txBox="1"/>
          <p:nvPr/>
        </p:nvSpPr>
        <p:spPr>
          <a:xfrm>
            <a:off x="2111295" y="4268727"/>
            <a:ext cx="85862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&lt;title&gt;</a:t>
            </a:r>
            <a:r>
              <a:rPr lang="zh-CN" altLang="en-US" sz="1600" dirty="0"/>
              <a:t>：页面主体内容。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hn</a:t>
            </a:r>
            <a:r>
              <a:rPr lang="en-US" altLang="zh-CN" sz="1600" dirty="0"/>
              <a:t>&gt;</a:t>
            </a:r>
            <a:r>
              <a:rPr lang="zh-CN" altLang="en-US" sz="1600" dirty="0"/>
              <a:t>：</a:t>
            </a:r>
            <a:r>
              <a:rPr lang="en-US" altLang="zh-CN" sz="1600" dirty="0"/>
              <a:t>h1~h6</a:t>
            </a:r>
            <a:r>
              <a:rPr lang="zh-CN" altLang="en-US" sz="1600" dirty="0"/>
              <a:t>，分级标题，</a:t>
            </a:r>
            <a:r>
              <a:rPr lang="en-US" altLang="zh-CN" sz="1600" dirty="0"/>
              <a:t>&lt;h1&gt; </a:t>
            </a:r>
            <a:r>
              <a:rPr lang="zh-CN" altLang="en-US" sz="1600" dirty="0"/>
              <a:t>与 </a:t>
            </a:r>
            <a:r>
              <a:rPr lang="en-US" altLang="zh-CN" sz="1600" dirty="0"/>
              <a:t>&lt;title&gt; </a:t>
            </a:r>
            <a:r>
              <a:rPr lang="zh-CN" altLang="en-US" sz="1600" dirty="0"/>
              <a:t>协调有利于搜索引擎优化。</a:t>
            </a:r>
          </a:p>
          <a:p>
            <a:r>
              <a:rPr lang="en-US" altLang="zh-CN" sz="1600" dirty="0"/>
              <a:t>&lt;ul&gt;</a:t>
            </a:r>
            <a:r>
              <a:rPr lang="zh-CN" altLang="en-US" sz="1600" dirty="0"/>
              <a:t>：无序列表。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ol</a:t>
            </a:r>
            <a:r>
              <a:rPr lang="en-US" altLang="zh-CN" sz="1600" dirty="0"/>
              <a:t>&gt;</a:t>
            </a:r>
            <a:r>
              <a:rPr lang="zh-CN" altLang="en-US" sz="1600" dirty="0"/>
              <a:t>：有序列表。</a:t>
            </a:r>
          </a:p>
          <a:p>
            <a:r>
              <a:rPr lang="en-US" altLang="zh-CN" sz="1600" dirty="0"/>
              <a:t>&lt;header&gt;</a:t>
            </a:r>
            <a:r>
              <a:rPr lang="zh-CN" altLang="en-US" sz="1600" dirty="0"/>
              <a:t>：页眉通常包括网站标志、主导航、全站链接以及搜索框。</a:t>
            </a:r>
          </a:p>
          <a:p>
            <a:r>
              <a:rPr lang="en-US" altLang="zh-CN" sz="1600" dirty="0"/>
              <a:t>&lt;nav&gt;</a:t>
            </a:r>
            <a:r>
              <a:rPr lang="zh-CN" altLang="en-US" sz="1600" dirty="0"/>
              <a:t>：标记导航，仅对文档中重要的链接群使用。</a:t>
            </a:r>
          </a:p>
          <a:p>
            <a:r>
              <a:rPr lang="en-US" altLang="zh-CN" sz="1600" dirty="0"/>
              <a:t>&lt;main&gt;</a:t>
            </a:r>
            <a:r>
              <a:rPr lang="zh-CN" altLang="en-US" sz="1600" dirty="0"/>
              <a:t>：页面主要内容，一个页面只能使用一次。如果是</a:t>
            </a:r>
            <a:r>
              <a:rPr lang="en-US" altLang="zh-CN" sz="1600" dirty="0"/>
              <a:t>web</a:t>
            </a:r>
            <a:r>
              <a:rPr lang="zh-CN" altLang="en-US" sz="1600" dirty="0"/>
              <a:t>应用，则包围其主要功能。</a:t>
            </a:r>
          </a:p>
          <a:p>
            <a:r>
              <a:rPr lang="en-US" altLang="zh-CN" sz="1600" dirty="0"/>
              <a:t>&lt;article&gt;</a:t>
            </a:r>
            <a:r>
              <a:rPr lang="zh-CN" altLang="en-US" sz="1600" dirty="0"/>
              <a:t>：定义外部的内容，其中的内容独立于文档的其余部分。</a:t>
            </a:r>
          </a:p>
          <a:p>
            <a:r>
              <a:rPr lang="en-US" altLang="zh-CN" sz="1600" dirty="0"/>
              <a:t>&lt;section&gt;</a:t>
            </a:r>
            <a:r>
              <a:rPr lang="zh-CN" altLang="en-US" sz="1600" dirty="0"/>
              <a:t>：定义文档中的节（</a:t>
            </a:r>
            <a:r>
              <a:rPr lang="en-US" altLang="zh-CN" sz="1600" dirty="0"/>
              <a:t>section</a:t>
            </a:r>
            <a:r>
              <a:rPr lang="zh-CN" altLang="en-US" sz="1600" dirty="0"/>
              <a:t>、区段）。比如章节、页眉、页脚或文档中的其他部分。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0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313825" y="376202"/>
            <a:ext cx="44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28E5D"/>
                </a:solidFill>
                <a:cs typeface="+mn-ea"/>
              </a:rPr>
              <a:t>在写</a:t>
            </a:r>
            <a:r>
              <a:rPr lang="en-US" altLang="zh-CN" sz="2800" dirty="0">
                <a:solidFill>
                  <a:srgbClr val="428E5D"/>
                </a:solidFill>
                <a:cs typeface="+mn-ea"/>
              </a:rPr>
              <a:t>HTML</a:t>
            </a:r>
            <a:r>
              <a:rPr lang="zh-CN" altLang="en-US" sz="2800" dirty="0">
                <a:solidFill>
                  <a:srgbClr val="428E5D"/>
                </a:solidFill>
                <a:cs typeface="+mn-ea"/>
              </a:rPr>
              <a:t>代码时应该注意</a:t>
            </a:r>
          </a:p>
        </p:txBody>
      </p:sp>
      <p:sp>
        <p:nvSpPr>
          <p:cNvPr id="78" name="椭圆 77"/>
          <p:cNvSpPr/>
          <p:nvPr/>
        </p:nvSpPr>
        <p:spPr>
          <a:xfrm>
            <a:off x="573728" y="288602"/>
            <a:ext cx="740098" cy="740098"/>
          </a:xfrm>
          <a:prstGeom prst="ellipse">
            <a:avLst/>
          </a:prstGeom>
          <a:noFill/>
          <a:ln w="19050">
            <a:solidFill>
              <a:srgbClr val="428E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428E5D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428E5D"/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A7E9D0-EC06-4F84-91F9-18F4776F2DC6}"/>
              </a:ext>
            </a:extLst>
          </p:cNvPr>
          <p:cNvSpPr/>
          <p:nvPr/>
        </p:nvSpPr>
        <p:spPr>
          <a:xfrm>
            <a:off x="0" y="2207591"/>
            <a:ext cx="12207764" cy="3551953"/>
          </a:xfrm>
          <a:prstGeom prst="rect">
            <a:avLst/>
          </a:prstGeom>
          <a:solidFill>
            <a:srgbClr val="7EC49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4BABAE2-585C-4048-BA20-CEBD481FE3DF}"/>
              </a:ext>
            </a:extLst>
          </p:cNvPr>
          <p:cNvSpPr txBox="1"/>
          <p:nvPr/>
        </p:nvSpPr>
        <p:spPr>
          <a:xfrm>
            <a:off x="1248129" y="2662478"/>
            <a:ext cx="10585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/>
              <a:t>尽可能少的使用无语义的标签</a:t>
            </a:r>
            <a:r>
              <a:rPr lang="en-US" altLang="zh-CN" dirty="0"/>
              <a:t>div</a:t>
            </a:r>
            <a:r>
              <a:rPr lang="zh-CN" altLang="en-US" dirty="0"/>
              <a:t>和</a:t>
            </a:r>
            <a:r>
              <a:rPr lang="en-US" altLang="zh-CN" dirty="0"/>
              <a:t>span</a:t>
            </a:r>
            <a:r>
              <a:rPr lang="zh-CN" altLang="en-US" dirty="0"/>
              <a:t>；在语义不明显时，既可以使用</a:t>
            </a:r>
            <a:r>
              <a:rPr lang="en-US" altLang="zh-CN" dirty="0"/>
              <a:t>div</a:t>
            </a:r>
            <a:r>
              <a:rPr lang="zh-CN" altLang="en-US" dirty="0"/>
              <a:t>或者</a:t>
            </a:r>
            <a:r>
              <a:rPr lang="en-US" altLang="zh-CN" dirty="0"/>
              <a:t>p</a:t>
            </a:r>
            <a:r>
              <a:rPr lang="zh-CN" altLang="en-US" dirty="0"/>
              <a:t>时，尽量用</a:t>
            </a:r>
            <a:r>
              <a:rPr lang="en-US" altLang="zh-CN" dirty="0"/>
              <a:t>p, </a:t>
            </a:r>
            <a:r>
              <a:rPr lang="zh-CN" altLang="en-US" dirty="0"/>
              <a:t>因为</a:t>
            </a:r>
            <a:r>
              <a:rPr lang="en-US" altLang="zh-CN" dirty="0"/>
              <a:t>p</a:t>
            </a:r>
            <a:r>
              <a:rPr lang="zh-CN" altLang="en-US" dirty="0"/>
              <a:t>在默认情况下有上下间距，对兼容特殊终端有利；不要使用纯样式标签，如：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font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等，改用</a:t>
            </a:r>
            <a:r>
              <a:rPr lang="en-US" altLang="zh-CN" dirty="0" err="1"/>
              <a:t>css</a:t>
            </a:r>
            <a:r>
              <a:rPr lang="zh-CN" altLang="en-US" dirty="0"/>
              <a:t>设置。需要强调的文本，可以包含在</a:t>
            </a:r>
            <a:r>
              <a:rPr lang="en-US" altLang="zh-CN" dirty="0"/>
              <a:t>strong</a:t>
            </a:r>
            <a:r>
              <a:rPr lang="zh-CN" altLang="en-US" dirty="0"/>
              <a:t>或者</a:t>
            </a:r>
            <a:r>
              <a:rPr lang="en-US" altLang="zh-CN" dirty="0" err="1"/>
              <a:t>em</a:t>
            </a:r>
            <a:r>
              <a:rPr lang="zh-CN" altLang="en-US" dirty="0"/>
              <a:t>标签中（浏览器预设样式，能用</a:t>
            </a:r>
            <a:r>
              <a:rPr lang="en-US" altLang="zh-CN" dirty="0"/>
              <a:t>CSS</a:t>
            </a:r>
            <a:r>
              <a:rPr lang="zh-CN" altLang="en-US" dirty="0"/>
              <a:t>指定就不用他们），</a:t>
            </a:r>
            <a:r>
              <a:rPr lang="en-US" altLang="zh-CN" dirty="0"/>
              <a:t>strong</a:t>
            </a:r>
            <a:r>
              <a:rPr lang="zh-CN" altLang="en-US" dirty="0"/>
              <a:t>默认样式是加粗（不要用</a:t>
            </a:r>
            <a:r>
              <a:rPr lang="en-US" altLang="zh-CN" dirty="0"/>
              <a:t>b</a:t>
            </a:r>
            <a:r>
              <a:rPr lang="zh-CN" altLang="en-US" dirty="0"/>
              <a:t>），</a:t>
            </a:r>
            <a:r>
              <a:rPr lang="en-US" altLang="zh-CN" dirty="0" err="1"/>
              <a:t>em</a:t>
            </a:r>
            <a:r>
              <a:rPr lang="zh-CN" altLang="en-US" dirty="0"/>
              <a:t>是斜体（不用</a:t>
            </a:r>
            <a:r>
              <a:rPr lang="en-US" altLang="zh-CN" dirty="0" err="1"/>
              <a:t>i</a:t>
            </a:r>
            <a:r>
              <a:rPr lang="zh-CN" altLang="en-US" dirty="0"/>
              <a:t>）；使用表格时，标题要用</a:t>
            </a:r>
            <a:r>
              <a:rPr lang="en-US" altLang="zh-CN" dirty="0"/>
              <a:t>caption</a:t>
            </a:r>
            <a:r>
              <a:rPr lang="zh-CN" altLang="en-US" dirty="0"/>
              <a:t>，表头用</a:t>
            </a:r>
            <a:r>
              <a:rPr lang="en-US" altLang="zh-CN" dirty="0" err="1"/>
              <a:t>thead</a:t>
            </a:r>
            <a:r>
              <a:rPr lang="zh-CN" altLang="en-US" dirty="0"/>
              <a:t>，主体部分用</a:t>
            </a:r>
            <a:r>
              <a:rPr lang="en-US" altLang="zh-CN" dirty="0" err="1"/>
              <a:t>tbody</a:t>
            </a:r>
            <a:r>
              <a:rPr lang="zh-CN" altLang="en-US" dirty="0"/>
              <a:t>包围，尾部用</a:t>
            </a:r>
            <a:r>
              <a:rPr lang="en-US" altLang="zh-CN" dirty="0" err="1"/>
              <a:t>tfoot</a:t>
            </a:r>
            <a:r>
              <a:rPr lang="zh-CN" altLang="en-US" dirty="0"/>
              <a:t>包围。表头和一般单元格要区分开，表头用</a:t>
            </a:r>
            <a:r>
              <a:rPr lang="en-US" altLang="zh-CN" dirty="0" err="1"/>
              <a:t>th</a:t>
            </a:r>
            <a:r>
              <a:rPr lang="zh-CN" altLang="en-US" dirty="0"/>
              <a:t>，单元格用</a:t>
            </a:r>
            <a:r>
              <a:rPr lang="en-US" altLang="zh-CN" dirty="0"/>
              <a:t>td</a:t>
            </a:r>
            <a:r>
              <a:rPr lang="zh-CN" altLang="en-US" dirty="0"/>
              <a:t>；表单域要用</a:t>
            </a:r>
            <a:r>
              <a:rPr lang="en-US" altLang="zh-CN" dirty="0" err="1"/>
              <a:t>fieldset</a:t>
            </a:r>
            <a:r>
              <a:rPr lang="zh-CN" altLang="en-US" dirty="0"/>
              <a:t>标签包起来，并用</a:t>
            </a:r>
            <a:r>
              <a:rPr lang="en-US" altLang="zh-CN" dirty="0"/>
              <a:t>legend</a:t>
            </a:r>
            <a:r>
              <a:rPr lang="zh-CN" altLang="en-US" dirty="0"/>
              <a:t>标签说明表单的用途；每个</a:t>
            </a:r>
            <a:r>
              <a:rPr lang="en-US" altLang="zh-CN" dirty="0"/>
              <a:t>input</a:t>
            </a:r>
            <a:r>
              <a:rPr lang="zh-CN" altLang="en-US" dirty="0"/>
              <a:t>标签对应的说明文本都需要使用</a:t>
            </a:r>
            <a:r>
              <a:rPr lang="en-US" altLang="zh-CN" dirty="0"/>
              <a:t>label</a:t>
            </a:r>
            <a:r>
              <a:rPr lang="zh-CN" altLang="en-US" dirty="0"/>
              <a:t>标签，并且通过为</a:t>
            </a:r>
            <a:r>
              <a:rPr lang="en-US" altLang="zh-CN" dirty="0"/>
              <a:t>input</a:t>
            </a:r>
            <a:r>
              <a:rPr lang="zh-CN" altLang="en-US" dirty="0"/>
              <a:t>设置</a:t>
            </a:r>
            <a:r>
              <a:rPr lang="en-US" altLang="zh-CN" dirty="0"/>
              <a:t>id</a:t>
            </a:r>
            <a:r>
              <a:rPr lang="zh-CN" altLang="en-US" dirty="0"/>
              <a:t>属性，在</a:t>
            </a:r>
            <a:r>
              <a:rPr lang="en-US" altLang="zh-CN" dirty="0" err="1"/>
              <a:t>lable</a:t>
            </a:r>
            <a:r>
              <a:rPr lang="zh-CN" altLang="en-US" dirty="0"/>
              <a:t>标签中设置</a:t>
            </a:r>
            <a:r>
              <a:rPr lang="en-US" altLang="zh-CN" dirty="0"/>
              <a:t>for=</a:t>
            </a:r>
            <a:r>
              <a:rPr lang="en-US" altLang="zh-CN" dirty="0" err="1"/>
              <a:t>someld</a:t>
            </a:r>
            <a:r>
              <a:rPr lang="zh-CN" altLang="en-US" dirty="0"/>
              <a:t>来让说明文本和相对应的</a:t>
            </a:r>
            <a:r>
              <a:rPr lang="en-US" altLang="zh-CN" dirty="0"/>
              <a:t>input</a:t>
            </a:r>
            <a:r>
              <a:rPr lang="zh-CN" altLang="en-US" dirty="0"/>
              <a:t>关联起来。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2747379" y="2417169"/>
            <a:ext cx="669724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6000" dirty="0">
                <a:solidFill>
                  <a:srgbClr val="428E5D"/>
                </a:solidFill>
                <a:latin typeface="+mn-ea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6476" y="3616154"/>
            <a:ext cx="4478779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b="1" dirty="0">
                <a:solidFill>
                  <a:srgbClr val="428E5D"/>
                </a:solidFill>
                <a:cs typeface="+mn-ea"/>
                <a:sym typeface="+mn-lt"/>
              </a:rPr>
              <a:t>Thank you for your download to watch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729504"/>
      </a:accent1>
      <a:accent2>
        <a:srgbClr val="91BD04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2brswpj0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729504"/>
    </a:accent1>
    <a:accent2>
      <a:srgbClr val="91BD04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729504"/>
    </a:accent1>
    <a:accent2>
      <a:srgbClr val="91BD04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729504"/>
    </a:accent1>
    <a:accent2>
      <a:srgbClr val="91BD04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729504"/>
    </a:accent1>
    <a:accent2>
      <a:srgbClr val="91BD04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729504"/>
    </a:accent1>
    <a:accent2>
      <a:srgbClr val="91BD04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646</Words>
  <Application>Microsoft Office PowerPoint</Application>
  <PresentationFormat>宽屏</PresentationFormat>
  <Paragraphs>36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于 超越</cp:lastModifiedBy>
  <cp:revision>193</cp:revision>
  <dcterms:created xsi:type="dcterms:W3CDTF">2019-09-23T13:49:00Z</dcterms:created>
  <dcterms:modified xsi:type="dcterms:W3CDTF">2019-12-11T08:38:00Z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