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灰常神奇且十分给力的好用到爆炸的一言不合就 AC 二话不说就 AK 的名字不长没人来的 C++ STL 基本用法小课堂"/>
          <p:cNvSpPr txBox="1"/>
          <p:nvPr/>
        </p:nvSpPr>
        <p:spPr>
          <a:xfrm>
            <a:off x="702121" y="4667249"/>
            <a:ext cx="1160055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灰常神奇且十分给力的好用到爆炸的一言不合就 AC 二话不说就 AK 的名字不长没人来的 C++ STL 基本用法小课堂</a:t>
            </a:r>
          </a:p>
        </p:txBody>
      </p:sp>
      <p:sp>
        <p:nvSpPr>
          <p:cNvPr id="134" name="欢迎来到"/>
          <p:cNvSpPr txBox="1"/>
          <p:nvPr/>
        </p:nvSpPr>
        <p:spPr>
          <a:xfrm>
            <a:off x="5226050" y="2374470"/>
            <a:ext cx="25527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欢迎来到</a:t>
            </a:r>
          </a:p>
        </p:txBody>
      </p:sp>
      <p:sp>
        <p:nvSpPr>
          <p:cNvPr id="135" name="by bLue"/>
          <p:cNvSpPr txBox="1"/>
          <p:nvPr/>
        </p:nvSpPr>
        <p:spPr>
          <a:xfrm>
            <a:off x="5993308" y="8459216"/>
            <a:ext cx="10181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by bLue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70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71" name="推荐题目…"/>
          <p:cNvSpPr txBox="1"/>
          <p:nvPr/>
        </p:nvSpPr>
        <p:spPr>
          <a:xfrm>
            <a:off x="4823329" y="4568981"/>
            <a:ext cx="335814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推荐题目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PAT 模拟EXCEL排序</a:t>
            </a:r>
          </a:p>
          <a:p>
            <a:pPr marL="313266" indent="-313266">
              <a:buSzPct val="75000"/>
              <a:buChar char="•"/>
            </a:pPr>
            <a:r>
              <a:t>PAT 堆中的路径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ector"/>
          <p:cNvSpPr txBox="1"/>
          <p:nvPr/>
        </p:nvSpPr>
        <p:spPr>
          <a:xfrm>
            <a:off x="5200228" y="1121131"/>
            <a:ext cx="260434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vector</a:t>
            </a:r>
          </a:p>
        </p:txBody>
      </p:sp>
      <p:sp>
        <p:nvSpPr>
          <p:cNvPr id="174" name="不定长数组，随用随加…"/>
          <p:cNvSpPr txBox="1"/>
          <p:nvPr/>
        </p:nvSpPr>
        <p:spPr>
          <a:xfrm>
            <a:off x="4298486" y="4073249"/>
            <a:ext cx="4407827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不定长数组，随用随加</a:t>
            </a:r>
          </a:p>
          <a:p>
            <a:pPr marL="313266" indent="-313266">
              <a:buSzPct val="75000"/>
              <a:buChar char="•"/>
            </a:pPr>
            <a:r>
              <a:t>适合不断向尾部追加元素</a:t>
            </a:r>
          </a:p>
          <a:p>
            <a:pPr marL="313266" indent="-313266">
              <a:buSzPct val="75000"/>
              <a:buChar char="•"/>
            </a:pPr>
            <a:r>
              <a:t>push_back() 向尾部插入元素</a:t>
            </a:r>
          </a:p>
          <a:p>
            <a:pPr marL="313266" indent="-313266">
              <a:buSzPct val="75000"/>
              <a:buChar char="•"/>
            </a:pPr>
            <a:r>
              <a:t>pop_back() 从尾部删除元素</a:t>
            </a:r>
          </a:p>
          <a:p>
            <a:pPr marL="313266" indent="-313266">
              <a:buSzPct val="75000"/>
              <a:buChar char="•"/>
            </a:pPr>
            <a:r>
              <a:t>front() 返回第一个元素</a:t>
            </a:r>
          </a:p>
          <a:p>
            <a:pPr marL="313266" indent="-313266">
              <a:buSzPct val="75000"/>
              <a:buChar char="•"/>
            </a:pPr>
            <a:r>
              <a:t>back() 返回最后一个元素</a:t>
            </a:r>
          </a:p>
          <a:p>
            <a:pPr marL="313266" indent="-313266">
              <a:buSzPct val="75000"/>
              <a:buChar char="•"/>
            </a:pPr>
            <a:r>
              <a:t>insert() 插入元素</a:t>
            </a:r>
          </a:p>
          <a:p>
            <a:pPr marL="313266" indent="-313266">
              <a:buSzPct val="75000"/>
              <a:buChar char="•"/>
            </a:pPr>
            <a:r>
              <a:t>erase() 删除元素</a:t>
            </a:r>
          </a:p>
          <a:p>
            <a:pPr marL="313266" indent="-313266">
              <a:buSzPct val="75000"/>
              <a:buChar char="•"/>
            </a:pPr>
            <a:r>
              <a:t>clear() 清空 vector</a:t>
            </a:r>
          </a:p>
        </p:txBody>
      </p:sp>
      <p:sp>
        <p:nvSpPr>
          <p:cNvPr id="175" name="——动态数组"/>
          <p:cNvSpPr txBox="1"/>
          <p:nvPr/>
        </p:nvSpPr>
        <p:spPr>
          <a:xfrm>
            <a:off x="5683250" y="2576063"/>
            <a:ext cx="163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——动态数组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ector"/>
          <p:cNvSpPr txBox="1"/>
          <p:nvPr/>
        </p:nvSpPr>
        <p:spPr>
          <a:xfrm>
            <a:off x="5200228" y="1121131"/>
            <a:ext cx="260434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vector</a:t>
            </a:r>
          </a:p>
        </p:txBody>
      </p:sp>
      <p:sp>
        <p:nvSpPr>
          <p:cNvPr id="178" name="推荐题目…"/>
          <p:cNvSpPr txBox="1"/>
          <p:nvPr/>
        </p:nvSpPr>
        <p:spPr>
          <a:xfrm>
            <a:off x="4713494" y="4568981"/>
            <a:ext cx="357781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推荐题目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PAT 说反话（加强版）</a:t>
            </a:r>
          </a:p>
          <a:p>
            <a:pPr marL="313266" indent="-313266">
              <a:buSzPct val="75000"/>
              <a:buChar char="•"/>
            </a:pPr>
            <a:r>
              <a:t>PAT 打印学生选课清单</a:t>
            </a:r>
          </a:p>
        </p:txBody>
      </p:sp>
      <p:sp>
        <p:nvSpPr>
          <p:cNvPr id="179" name="——动态数组"/>
          <p:cNvSpPr txBox="1"/>
          <p:nvPr/>
        </p:nvSpPr>
        <p:spPr>
          <a:xfrm>
            <a:off x="5683250" y="2576063"/>
            <a:ext cx="163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——动态数组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ack"/>
          <p:cNvSpPr txBox="1"/>
          <p:nvPr/>
        </p:nvSpPr>
        <p:spPr>
          <a:xfrm>
            <a:off x="5378152" y="1121131"/>
            <a:ext cx="224849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stack</a:t>
            </a:r>
          </a:p>
        </p:txBody>
      </p:sp>
      <p:sp>
        <p:nvSpPr>
          <p:cNvPr id="182" name="灵活方便…"/>
          <p:cNvSpPr txBox="1"/>
          <p:nvPr/>
        </p:nvSpPr>
        <p:spPr>
          <a:xfrm>
            <a:off x="4654558" y="4604768"/>
            <a:ext cx="3695684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灵活方便</a:t>
            </a:r>
          </a:p>
          <a:p>
            <a:pPr marL="313266" indent="-313266">
              <a:buSzPct val="75000"/>
              <a:buChar char="•"/>
            </a:pPr>
            <a:r>
              <a:t>push() 将元素压入栈</a:t>
            </a:r>
          </a:p>
          <a:p>
            <a:pPr marL="313266" indent="-313266">
              <a:buSzPct val="75000"/>
              <a:buChar char="•"/>
            </a:pPr>
            <a:r>
              <a:t>pop() 将栈顶元素弹出</a:t>
            </a:r>
          </a:p>
          <a:p>
            <a:pPr marL="313266" indent="-313266">
              <a:buSzPct val="75000"/>
              <a:buChar char="•"/>
            </a:pPr>
            <a:r>
              <a:t>top() 返回栈顶元素</a:t>
            </a:r>
          </a:p>
          <a:p>
            <a:pPr marL="313266" indent="-313266">
              <a:buSzPct val="75000"/>
              <a:buChar char="•"/>
            </a:pPr>
            <a:r>
              <a:t>empty() 栈是否为空</a:t>
            </a:r>
          </a:p>
          <a:p>
            <a:pPr marL="313266" indent="-313266">
              <a:buSzPct val="75000"/>
              <a:buChar char="•"/>
            </a:pPr>
            <a:r>
              <a:t>size() 返回栈内元素数量</a:t>
            </a:r>
          </a:p>
        </p:txBody>
      </p:sp>
      <p:sp>
        <p:nvSpPr>
          <p:cNvPr id="183" name="——栈"/>
          <p:cNvSpPr txBox="1"/>
          <p:nvPr/>
        </p:nvSpPr>
        <p:spPr>
          <a:xfrm>
            <a:off x="6064250" y="2576063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queue"/>
          <p:cNvSpPr txBox="1"/>
          <p:nvPr/>
        </p:nvSpPr>
        <p:spPr>
          <a:xfrm>
            <a:off x="5300885" y="1121131"/>
            <a:ext cx="26570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queue</a:t>
            </a:r>
          </a:p>
        </p:txBody>
      </p:sp>
      <p:sp>
        <p:nvSpPr>
          <p:cNvPr id="186" name="依旧灵活方便…"/>
          <p:cNvSpPr txBox="1"/>
          <p:nvPr/>
        </p:nvSpPr>
        <p:spPr>
          <a:xfrm>
            <a:off x="4629158" y="4604768"/>
            <a:ext cx="4000484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依旧灵活方便</a:t>
            </a:r>
          </a:p>
          <a:p>
            <a:pPr marL="313266" indent="-313266">
              <a:buSzPct val="75000"/>
              <a:buChar char="•"/>
            </a:pPr>
            <a:r>
              <a:t>push() 将元素加入队列</a:t>
            </a:r>
          </a:p>
          <a:p>
            <a:pPr marL="313266" indent="-313266">
              <a:buSzPct val="75000"/>
              <a:buChar char="•"/>
            </a:pPr>
            <a:r>
              <a:t>pop() 将队首元素弹出</a:t>
            </a:r>
          </a:p>
          <a:p>
            <a:pPr marL="313266" indent="-313266">
              <a:buSzPct val="75000"/>
              <a:buChar char="•"/>
            </a:pPr>
            <a:r>
              <a:rPr>
                <a:solidFill>
                  <a:srgbClr val="FF2600"/>
                </a:solidFill>
              </a:rPr>
              <a:t>front()</a:t>
            </a:r>
            <a:r>
              <a:t> 返回队首元素</a:t>
            </a:r>
          </a:p>
          <a:p>
            <a:pPr marL="313266" indent="-313266">
              <a:buSzPct val="75000"/>
              <a:buChar char="•"/>
            </a:pPr>
            <a:r>
              <a:t>empty() 队列是否为空</a:t>
            </a:r>
          </a:p>
          <a:p>
            <a:pPr marL="313266" indent="-313266">
              <a:buSzPct val="75000"/>
              <a:buChar char="•"/>
            </a:pPr>
            <a:r>
              <a:t>size() 返回队列内元素数量</a:t>
            </a:r>
          </a:p>
        </p:txBody>
      </p:sp>
      <p:sp>
        <p:nvSpPr>
          <p:cNvPr id="187" name="——队列"/>
          <p:cNvSpPr txBox="1"/>
          <p:nvPr/>
        </p:nvSpPr>
        <p:spPr>
          <a:xfrm>
            <a:off x="6064250" y="2576063"/>
            <a:ext cx="113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——队列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iority_queue"/>
          <p:cNvSpPr txBox="1"/>
          <p:nvPr/>
        </p:nvSpPr>
        <p:spPr>
          <a:xfrm>
            <a:off x="3674789" y="1121131"/>
            <a:ext cx="590922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priority_queue</a:t>
            </a:r>
          </a:p>
        </p:txBody>
      </p:sp>
      <p:sp>
        <p:nvSpPr>
          <p:cNvPr id="190" name="还是那么灵活方便…"/>
          <p:cNvSpPr txBox="1"/>
          <p:nvPr/>
        </p:nvSpPr>
        <p:spPr>
          <a:xfrm>
            <a:off x="4629158" y="4411406"/>
            <a:ext cx="400048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还是那么灵活方便</a:t>
            </a:r>
          </a:p>
          <a:p>
            <a:pPr marL="313266" indent="-313266">
              <a:buSzPct val="75000"/>
              <a:buChar char="•"/>
            </a:pPr>
            <a:r>
              <a:t>允许自定义优先级规则</a:t>
            </a:r>
          </a:p>
          <a:p>
            <a:pPr marL="313266" indent="-313266">
              <a:buSzPct val="75000"/>
              <a:buChar char="•"/>
            </a:pPr>
            <a:r>
              <a:t>push() 将元素加入队列</a:t>
            </a:r>
          </a:p>
          <a:p>
            <a:pPr marL="313266" indent="-313266">
              <a:buSzPct val="75000"/>
              <a:buChar char="•"/>
            </a:pPr>
            <a:r>
              <a:t>pop() 将队首元素弹出</a:t>
            </a:r>
          </a:p>
          <a:p>
            <a:pPr marL="313266" indent="-313266">
              <a:buSzPct val="75000"/>
              <a:buChar char="•"/>
            </a:pPr>
            <a:r>
              <a:t>top() 返回队首元素</a:t>
            </a:r>
          </a:p>
          <a:p>
            <a:pPr marL="313266" indent="-313266">
              <a:buSzPct val="75000"/>
              <a:buChar char="•"/>
            </a:pPr>
            <a:r>
              <a:t>empty() 队列是否为空</a:t>
            </a:r>
          </a:p>
          <a:p>
            <a:pPr marL="313266" indent="-313266">
              <a:buSzPct val="75000"/>
              <a:buChar char="•"/>
            </a:pPr>
            <a:r>
              <a:t>size() 返回队列内元素数量</a:t>
            </a:r>
          </a:p>
        </p:txBody>
      </p:sp>
      <p:sp>
        <p:nvSpPr>
          <p:cNvPr id="191" name="——传说中的优先队列"/>
          <p:cNvSpPr txBox="1"/>
          <p:nvPr/>
        </p:nvSpPr>
        <p:spPr>
          <a:xfrm>
            <a:off x="5302250" y="2576063"/>
            <a:ext cx="2654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——传说中的优先队列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iority_queue"/>
          <p:cNvSpPr txBox="1"/>
          <p:nvPr/>
        </p:nvSpPr>
        <p:spPr>
          <a:xfrm>
            <a:off x="3547789" y="1121131"/>
            <a:ext cx="590922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priority_queue</a:t>
            </a:r>
          </a:p>
        </p:txBody>
      </p:sp>
      <p:sp>
        <p:nvSpPr>
          <p:cNvPr id="194" name="——传说中的优先队列"/>
          <p:cNvSpPr txBox="1"/>
          <p:nvPr/>
        </p:nvSpPr>
        <p:spPr>
          <a:xfrm>
            <a:off x="5302250" y="2576063"/>
            <a:ext cx="2654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——传说中的优先队列</a:t>
            </a:r>
          </a:p>
        </p:txBody>
      </p:sp>
      <p:sp>
        <p:nvSpPr>
          <p:cNvPr id="195" name="推荐题目…"/>
          <p:cNvSpPr txBox="1"/>
          <p:nvPr/>
        </p:nvSpPr>
        <p:spPr>
          <a:xfrm>
            <a:off x="5213035" y="4908039"/>
            <a:ext cx="257873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推荐题目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PAT 寻找大富翁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et"/>
          <p:cNvSpPr txBox="1"/>
          <p:nvPr/>
        </p:nvSpPr>
        <p:spPr>
          <a:xfrm>
            <a:off x="5835352" y="1121131"/>
            <a:ext cx="133409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set</a:t>
            </a:r>
          </a:p>
        </p:txBody>
      </p:sp>
      <p:sp>
        <p:nvSpPr>
          <p:cNvPr id="198" name="就是传统意义上的集合…"/>
          <p:cNvSpPr txBox="1"/>
          <p:nvPr/>
        </p:nvSpPr>
        <p:spPr>
          <a:xfrm>
            <a:off x="4307416" y="4185668"/>
            <a:ext cx="438996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就是传统意义上的集合</a:t>
            </a:r>
          </a:p>
          <a:p>
            <a:pPr marL="313266" indent="-313266">
              <a:buSzPct val="75000"/>
              <a:buChar char="•"/>
            </a:pPr>
            <a:r>
              <a:t>元素不重复（自动去重）</a:t>
            </a:r>
          </a:p>
          <a:p>
            <a:pPr marL="313266" indent="-313266">
              <a:buSzPct val="75000"/>
              <a:buChar char="•"/>
            </a:pPr>
            <a:r>
              <a:t>自动保持有序</a:t>
            </a:r>
          </a:p>
          <a:p>
            <a:pPr marL="313266" indent="-313266">
              <a:buSzPct val="75000"/>
              <a:buChar char="•"/>
            </a:pPr>
            <a:r>
              <a:t>insert() 插入元素到集合</a:t>
            </a:r>
          </a:p>
          <a:p>
            <a:pPr marL="313266" indent="-313266">
              <a:buSzPct val="75000"/>
              <a:buChar char="•"/>
            </a:pPr>
            <a:r>
              <a:t>erase() 从集合删除元素</a:t>
            </a:r>
          </a:p>
          <a:p>
            <a:pPr marL="313266" indent="-313266">
              <a:buSzPct val="75000"/>
              <a:buChar char="•"/>
            </a:pPr>
            <a:r>
              <a:t>count() 判断元素是否存在</a:t>
            </a:r>
          </a:p>
          <a:p>
            <a:pPr marL="313266" indent="-313266">
              <a:buSzPct val="75000"/>
              <a:buChar char="•"/>
            </a:pPr>
            <a:r>
              <a:t>size() 返回集合中元素的个数</a:t>
            </a:r>
          </a:p>
          <a:p>
            <a:pPr marL="313266" indent="-313266">
              <a:buSzPct val="75000"/>
              <a:buChar char="•"/>
            </a:pPr>
            <a:r>
              <a:t>clear() 清空 set</a:t>
            </a:r>
          </a:p>
        </p:txBody>
      </p:sp>
      <p:sp>
        <p:nvSpPr>
          <p:cNvPr id="199" name="——集合"/>
          <p:cNvSpPr txBox="1"/>
          <p:nvPr/>
        </p:nvSpPr>
        <p:spPr>
          <a:xfrm>
            <a:off x="5937250" y="2576063"/>
            <a:ext cx="113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——集合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t"/>
          <p:cNvSpPr txBox="1"/>
          <p:nvPr/>
        </p:nvSpPr>
        <p:spPr>
          <a:xfrm>
            <a:off x="5835352" y="1121131"/>
            <a:ext cx="133409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set</a:t>
            </a:r>
          </a:p>
        </p:txBody>
      </p:sp>
      <p:sp>
        <p:nvSpPr>
          <p:cNvPr id="202" name="——集合"/>
          <p:cNvSpPr txBox="1"/>
          <p:nvPr/>
        </p:nvSpPr>
        <p:spPr>
          <a:xfrm>
            <a:off x="5937250" y="2576063"/>
            <a:ext cx="113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——集合</a:t>
            </a:r>
          </a:p>
        </p:txBody>
      </p:sp>
      <p:sp>
        <p:nvSpPr>
          <p:cNvPr id="203" name="推荐题目…"/>
          <p:cNvSpPr txBox="1"/>
          <p:nvPr/>
        </p:nvSpPr>
        <p:spPr>
          <a:xfrm>
            <a:off x="5170694" y="4568981"/>
            <a:ext cx="266341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推荐题目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PAT 集合相似度</a:t>
            </a:r>
          </a:p>
          <a:p>
            <a:pPr marL="313266" indent="-313266">
              <a:buSzPct val="75000"/>
              <a:buChar char="•"/>
            </a:pPr>
            <a:r>
              <a:t>PAT 列车厢调度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air"/>
          <p:cNvSpPr txBox="1"/>
          <p:nvPr/>
        </p:nvSpPr>
        <p:spPr>
          <a:xfrm>
            <a:off x="5682877" y="1121131"/>
            <a:ext cx="163904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pair</a:t>
            </a:r>
          </a:p>
        </p:txBody>
      </p:sp>
      <p:sp>
        <p:nvSpPr>
          <p:cNvPr id="206" name="存储形式：(first, second)…"/>
          <p:cNvSpPr txBox="1"/>
          <p:nvPr/>
        </p:nvSpPr>
        <p:spPr>
          <a:xfrm>
            <a:off x="3503000" y="4974400"/>
            <a:ext cx="599880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存储形式：(first, second)</a:t>
            </a:r>
          </a:p>
          <a:p>
            <a:pPr marL="313266" indent="-313266">
              <a:buSzPct val="75000"/>
              <a:buChar char="•"/>
            </a:pPr>
            <a:r>
              <a:t>例如平面上的点 (x, y) 就可以用 pair 表示</a:t>
            </a:r>
          </a:p>
          <a:p>
            <a:pPr marL="313266" indent="-313266">
              <a:buSzPct val="75000"/>
              <a:buChar char="•"/>
            </a:pPr>
            <a:r>
              <a:t>make_pair(a, b) 创建一个 pair</a:t>
            </a:r>
          </a:p>
        </p:txBody>
      </p:sp>
      <p:sp>
        <p:nvSpPr>
          <p:cNvPr id="207" name="——简单但好用的二元组"/>
          <p:cNvSpPr txBox="1"/>
          <p:nvPr/>
        </p:nvSpPr>
        <p:spPr>
          <a:xfrm>
            <a:off x="5048250" y="2579552"/>
            <a:ext cx="290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——简单但好用的二元组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38" name="非修改操作…"/>
          <p:cNvSpPr txBox="1"/>
          <p:nvPr/>
        </p:nvSpPr>
        <p:spPr>
          <a:xfrm>
            <a:off x="5484274" y="4427595"/>
            <a:ext cx="203625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非修改操作</a:t>
            </a:r>
          </a:p>
          <a:p>
            <a:pPr marL="313266" indent="-313266">
              <a:buSzPct val="75000"/>
              <a:buChar char="•"/>
            </a:pPr>
            <a:r>
              <a:t>修改操作</a:t>
            </a:r>
          </a:p>
          <a:p>
            <a:pPr marL="313266" indent="-313266">
              <a:buSzPct val="75000"/>
              <a:buChar char="•"/>
            </a:pPr>
            <a:r>
              <a:t>排序</a:t>
            </a:r>
          </a:p>
          <a:p>
            <a:pPr marL="313266" indent="-313266">
              <a:buSzPct val="75000"/>
              <a:buChar char="•"/>
            </a:pPr>
            <a:r>
              <a:t>二分查找</a:t>
            </a:r>
          </a:p>
          <a:p>
            <a:pPr marL="313266" indent="-313266">
              <a:buSzPct val="75000"/>
              <a:buChar char="•"/>
            </a:pPr>
            <a:r>
              <a:t>集合操作</a:t>
            </a:r>
          </a:p>
          <a:p>
            <a:pPr marL="313266" indent="-313266">
              <a:buSzPct val="75000"/>
              <a:buChar char="•"/>
            </a:pPr>
            <a:r>
              <a:t>堆</a:t>
            </a:r>
          </a:p>
          <a:p>
            <a:pPr marL="313266" indent="-313266">
              <a:buSzPct val="75000"/>
              <a:buChar char="•"/>
            </a:pPr>
            <a:r>
              <a:t>最值操作</a:t>
            </a:r>
          </a:p>
        </p:txBody>
      </p:sp>
      <p:sp>
        <p:nvSpPr>
          <p:cNvPr id="139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ap"/>
          <p:cNvSpPr txBox="1"/>
          <p:nvPr/>
        </p:nvSpPr>
        <p:spPr>
          <a:xfrm>
            <a:off x="5555853" y="1121131"/>
            <a:ext cx="18930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map</a:t>
            </a:r>
          </a:p>
        </p:txBody>
      </p:sp>
      <p:sp>
        <p:nvSpPr>
          <p:cNvPr id="210" name="按照&lt;键，值&gt;的形式映射…"/>
          <p:cNvSpPr txBox="1"/>
          <p:nvPr/>
        </p:nvSpPr>
        <p:spPr>
          <a:xfrm>
            <a:off x="2684892" y="4298987"/>
            <a:ext cx="7635016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>
              <a:buSzPct val="75000"/>
              <a:buChar char="•"/>
            </a:pPr>
            <a:r>
              <a:t>按照&lt;键，值&gt;的形式映射</a:t>
            </a:r>
          </a:p>
          <a:p>
            <a:pPr marL="313266" indent="-313266">
              <a:buSzPct val="75000"/>
              <a:buChar char="•"/>
            </a:pPr>
            <a:r>
              <a:t>简单易写，直接按数组形式操作</a:t>
            </a:r>
          </a:p>
          <a:p>
            <a:pPr marL="313266" indent="-313266">
              <a:buSzPct val="75000"/>
              <a:buChar char="•"/>
            </a:pPr>
            <a:r>
              <a:t>a[“abc”] = 1; 梦中的写法</a:t>
            </a:r>
          </a:p>
          <a:p>
            <a:pPr marL="313266" indent="-313266">
              <a:buSzPct val="75000"/>
              <a:buChar char="•"/>
            </a:pPr>
            <a:r>
              <a:t>b[123456789] = 2; 妈妈再也不用担心我开不了大数组</a:t>
            </a:r>
          </a:p>
          <a:p>
            <a:pPr marL="313266" indent="-313266">
              <a:buSzPct val="75000"/>
              <a:buChar char="•"/>
            </a:pPr>
            <a:r>
              <a:t>insert() 插入键值对</a:t>
            </a:r>
          </a:p>
          <a:p>
            <a:pPr marL="313266" indent="-313266">
              <a:buSzPct val="75000"/>
              <a:buChar char="•"/>
            </a:pPr>
            <a:r>
              <a:t>count() 判断键是否存在</a:t>
            </a:r>
          </a:p>
          <a:p>
            <a:pPr marL="313266" indent="-313266">
              <a:buSzPct val="75000"/>
              <a:buChar char="•"/>
            </a:pPr>
            <a:r>
              <a:t>erase() 删除键</a:t>
            </a:r>
          </a:p>
          <a:p>
            <a:pPr marL="313266" indent="-313266">
              <a:buSzPct val="75000"/>
              <a:buChar char="•"/>
            </a:pPr>
            <a:r>
              <a:t>clear() 清空 map</a:t>
            </a:r>
          </a:p>
        </p:txBody>
      </p:sp>
      <p:sp>
        <p:nvSpPr>
          <p:cNvPr id="211" name="——堪称神器的「映射」，虽然有些时候有点慢"/>
          <p:cNvSpPr txBox="1"/>
          <p:nvPr/>
        </p:nvSpPr>
        <p:spPr>
          <a:xfrm>
            <a:off x="3778250" y="2576063"/>
            <a:ext cx="544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——堪称神器的「映射」，虽然有些时候有点慢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map"/>
          <p:cNvSpPr txBox="1"/>
          <p:nvPr/>
        </p:nvSpPr>
        <p:spPr>
          <a:xfrm>
            <a:off x="5555853" y="1121131"/>
            <a:ext cx="18930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map</a:t>
            </a:r>
          </a:p>
        </p:txBody>
      </p:sp>
      <p:sp>
        <p:nvSpPr>
          <p:cNvPr id="214" name="——堪称神器的「映射」，虽然有些时候有点慢"/>
          <p:cNvSpPr txBox="1"/>
          <p:nvPr/>
        </p:nvSpPr>
        <p:spPr>
          <a:xfrm>
            <a:off x="3778250" y="2576063"/>
            <a:ext cx="544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——堪称神器的「映射」，虽然有些时候有点慢</a:t>
            </a:r>
          </a:p>
        </p:txBody>
      </p:sp>
      <p:sp>
        <p:nvSpPr>
          <p:cNvPr id="215" name="推荐题目…"/>
          <p:cNvSpPr txBox="1"/>
          <p:nvPr/>
        </p:nvSpPr>
        <p:spPr>
          <a:xfrm>
            <a:off x="4510194" y="4568981"/>
            <a:ext cx="398441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推荐题目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PAT 树种统计</a:t>
            </a:r>
          </a:p>
          <a:p>
            <a:pPr marL="313266" indent="-313266">
              <a:buSzPct val="75000"/>
              <a:buChar char="•"/>
            </a:pPr>
            <a:r>
              <a:t>PAT 航空公司VIP客户查询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bitset"/>
          <p:cNvSpPr txBox="1"/>
          <p:nvPr/>
        </p:nvSpPr>
        <p:spPr>
          <a:xfrm>
            <a:off x="5555853" y="1121131"/>
            <a:ext cx="22998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bitset</a:t>
            </a:r>
          </a:p>
        </p:txBody>
      </p:sp>
      <p:sp>
        <p:nvSpPr>
          <p:cNvPr id="218" name="欢迎自学！"/>
          <p:cNvSpPr txBox="1"/>
          <p:nvPr/>
        </p:nvSpPr>
        <p:spPr>
          <a:xfrm>
            <a:off x="5526616" y="5118295"/>
            <a:ext cx="195156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13266" indent="-313266">
              <a:buSzPct val="75000"/>
              <a:buChar char="•"/>
            </a:lvl1pPr>
          </a:lstStyle>
          <a:p>
            <a:pPr/>
            <a:r>
              <a:t>欢迎自学！</a:t>
            </a:r>
          </a:p>
        </p:txBody>
      </p:sp>
      <p:sp>
        <p:nvSpPr>
          <p:cNvPr id="219" name="——嫌二进制玩不够的菊苣们有福了"/>
          <p:cNvSpPr txBox="1"/>
          <p:nvPr/>
        </p:nvSpPr>
        <p:spPr>
          <a:xfrm>
            <a:off x="4413250" y="2576063"/>
            <a:ext cx="417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——嫌二进制玩不够的菊苣们有福了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42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43" name="非修改操作…"/>
          <p:cNvSpPr txBox="1"/>
          <p:nvPr/>
        </p:nvSpPr>
        <p:spPr>
          <a:xfrm>
            <a:off x="4552759" y="4568981"/>
            <a:ext cx="389928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非修改操作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find() 查找元素</a:t>
            </a:r>
          </a:p>
          <a:p>
            <a:pPr marL="313266" indent="-313266">
              <a:buSzPct val="75000"/>
              <a:buChar char="•"/>
            </a:pPr>
            <a:r>
              <a:t>count() 返回元素出现次数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46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47" name="修改操作…"/>
          <p:cNvSpPr txBox="1"/>
          <p:nvPr/>
        </p:nvSpPr>
        <p:spPr>
          <a:xfrm>
            <a:off x="3613059" y="3940331"/>
            <a:ext cx="5778682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修改操作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swap() 交换两个同类型变量</a:t>
            </a:r>
          </a:p>
          <a:p>
            <a:pPr marL="313266" indent="-313266">
              <a:buSzPct val="75000"/>
              <a:buChar char="•"/>
            </a:pPr>
            <a:r>
              <a:t>reverse() 反转数组（或容器等，下同）</a:t>
            </a:r>
          </a:p>
          <a:p>
            <a:pPr marL="313266" indent="-313266">
              <a:buSzPct val="75000"/>
              <a:buChar char="•"/>
            </a:pPr>
            <a:r>
              <a:t>unique() 数组去重（需保证有序）</a:t>
            </a:r>
          </a:p>
          <a:p>
            <a:pPr marL="313266" indent="-313266">
              <a:buSzPct val="75000"/>
              <a:buChar char="•"/>
            </a:pPr>
            <a:r>
              <a:t>fill()* 以指定值填充数组</a:t>
            </a:r>
          </a:p>
          <a:p>
            <a:pPr marL="313266" indent="-313266">
              <a:buSzPct val="75000"/>
              <a:buChar char="•"/>
            </a:pPr>
            <a:r>
              <a:t>copy()* 拷贝数组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50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51" name="排序…"/>
          <p:cNvSpPr txBox="1"/>
          <p:nvPr/>
        </p:nvSpPr>
        <p:spPr>
          <a:xfrm>
            <a:off x="4831886" y="4568981"/>
            <a:ext cx="334102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排序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sort() 排序</a:t>
            </a:r>
          </a:p>
          <a:p>
            <a:pPr marL="313266" indent="-313266">
              <a:buSzPct val="75000"/>
              <a:buChar char="•"/>
            </a:pPr>
            <a:r>
              <a:t>stable_sort* 稳定排序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54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55" name="二分查找…"/>
          <p:cNvSpPr txBox="1"/>
          <p:nvPr/>
        </p:nvSpPr>
        <p:spPr>
          <a:xfrm>
            <a:off x="2943704" y="4359431"/>
            <a:ext cx="7117392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二分查找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binary_search() 查找指定值是否存在</a:t>
            </a:r>
          </a:p>
          <a:p>
            <a:pPr marL="313266" indent="-313266">
              <a:buSzPct val="75000"/>
              <a:buChar char="•"/>
            </a:pPr>
            <a:r>
              <a:t>lower_bound() 返回第一个大于等于指定值的元素</a:t>
            </a:r>
          </a:p>
          <a:p>
            <a:pPr marL="313266" indent="-313266">
              <a:buSzPct val="75000"/>
              <a:buChar char="•"/>
            </a:pPr>
            <a:r>
              <a:t>upper_bound() 返回第一个大于指定值的元素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58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59" name="集合操作*…"/>
          <p:cNvSpPr txBox="1"/>
          <p:nvPr/>
        </p:nvSpPr>
        <p:spPr>
          <a:xfrm>
            <a:off x="4391951" y="4568981"/>
            <a:ext cx="422089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集合操作*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merge()* 归并两个有序数组</a:t>
            </a:r>
          </a:p>
          <a:p>
            <a:pPr marL="313266" indent="-313266">
              <a:buSzPct val="75000"/>
              <a:buChar char="•"/>
            </a:pPr>
            <a:r>
              <a:t>set_union()* 求并集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62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63" name="堆*…"/>
          <p:cNvSpPr txBox="1"/>
          <p:nvPr/>
        </p:nvSpPr>
        <p:spPr>
          <a:xfrm>
            <a:off x="5289012" y="4251481"/>
            <a:ext cx="2426776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堆*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make_heap()*</a:t>
            </a:r>
          </a:p>
          <a:p>
            <a:pPr marL="313266" indent="-313266">
              <a:buSzPct val="75000"/>
              <a:buChar char="•"/>
            </a:pPr>
            <a:r>
              <a:t>push_heap()*</a:t>
            </a:r>
          </a:p>
          <a:p>
            <a:pPr marL="313266" indent="-313266">
              <a:buSzPct val="75000"/>
              <a:buChar char="•"/>
            </a:pPr>
            <a:r>
              <a:t>pop_heap()*</a:t>
            </a:r>
          </a:p>
          <a:p>
            <a:pPr marL="313266" indent="-313266">
              <a:buSzPct val="75000"/>
              <a:buChar char="•"/>
            </a:pPr>
            <a:r>
              <a:t>sort_heap()*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lgorithm"/>
          <p:cNvSpPr txBox="1"/>
          <p:nvPr/>
        </p:nvSpPr>
        <p:spPr>
          <a:xfrm>
            <a:off x="4564881" y="1121131"/>
            <a:ext cx="38750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algorithm</a:t>
            </a:r>
          </a:p>
        </p:txBody>
      </p:sp>
      <p:sp>
        <p:nvSpPr>
          <p:cNvPr id="166" name="——强大的算法库"/>
          <p:cNvSpPr txBox="1"/>
          <p:nvPr/>
        </p:nvSpPr>
        <p:spPr>
          <a:xfrm>
            <a:off x="5429250" y="2576063"/>
            <a:ext cx="214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——强大的算法库</a:t>
            </a:r>
          </a:p>
        </p:txBody>
      </p:sp>
      <p:sp>
        <p:nvSpPr>
          <p:cNvPr id="167" name="最值操作…"/>
          <p:cNvSpPr txBox="1"/>
          <p:nvPr/>
        </p:nvSpPr>
        <p:spPr>
          <a:xfrm>
            <a:off x="3858327" y="4230823"/>
            <a:ext cx="5288146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600"/>
            </a:pPr>
            <a:r>
              <a:t>最值操作</a:t>
            </a:r>
          </a:p>
          <a:p>
            <a:pPr/>
          </a:p>
          <a:p>
            <a:pPr marL="313266" indent="-313266">
              <a:buSzPct val="75000"/>
              <a:buChar char="•"/>
            </a:pPr>
            <a:r>
              <a:t>min() 返回两者中的最小值</a:t>
            </a:r>
          </a:p>
          <a:p>
            <a:pPr marL="313266" indent="-313266">
              <a:buSzPct val="75000"/>
              <a:buChar char="•"/>
            </a:pPr>
            <a:r>
              <a:t>max() 返回两者中的最大值</a:t>
            </a:r>
          </a:p>
          <a:p>
            <a:pPr marL="313266" indent="-313266">
              <a:buSzPct val="75000"/>
              <a:buChar char="•"/>
            </a:pPr>
            <a:r>
              <a:t>min_element() 返回数组中的最小值</a:t>
            </a:r>
          </a:p>
          <a:p>
            <a:pPr marL="313266" indent="-313266">
              <a:buSzPct val="75000"/>
              <a:buChar char="•"/>
            </a:pPr>
            <a:r>
              <a:t>max_element() 返回数组中的最大值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