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2192000" cy="6858000"/>
  <p:notesSz cx="6858000" cy="9144000"/>
  <p:defaultTextStyle>
    <a:lvl1pPr defTabSz="457200">
      <a:defRPr>
        <a:latin typeface="Century Gothic"/>
        <a:ea typeface="Century Gothic"/>
        <a:cs typeface="Century Gothic"/>
        <a:sym typeface="Century Gothic"/>
      </a:defRPr>
    </a:lvl1pPr>
    <a:lvl2pPr indent="457200" defTabSz="457200">
      <a:defRPr>
        <a:latin typeface="Century Gothic"/>
        <a:ea typeface="Century Gothic"/>
        <a:cs typeface="Century Gothic"/>
        <a:sym typeface="Century Gothic"/>
      </a:defRPr>
    </a:lvl2pPr>
    <a:lvl3pPr indent="914400" defTabSz="457200">
      <a:defRPr>
        <a:latin typeface="Century Gothic"/>
        <a:ea typeface="Century Gothic"/>
        <a:cs typeface="Century Gothic"/>
        <a:sym typeface="Century Gothic"/>
      </a:defRPr>
    </a:lvl3pPr>
    <a:lvl4pPr indent="1371600" defTabSz="457200">
      <a:defRPr>
        <a:latin typeface="Century Gothic"/>
        <a:ea typeface="Century Gothic"/>
        <a:cs typeface="Century Gothic"/>
        <a:sym typeface="Century Gothic"/>
      </a:defRPr>
    </a:lvl4pPr>
    <a:lvl5pPr indent="1828800" defTabSz="457200">
      <a:defRPr>
        <a:latin typeface="Century Gothic"/>
        <a:ea typeface="Century Gothic"/>
        <a:cs typeface="Century Gothic"/>
        <a:sym typeface="Century Gothic"/>
      </a:defRPr>
    </a:lvl5pPr>
    <a:lvl6pPr indent="2286000" defTabSz="457200">
      <a:defRPr>
        <a:latin typeface="Century Gothic"/>
        <a:ea typeface="Century Gothic"/>
        <a:cs typeface="Century Gothic"/>
        <a:sym typeface="Century Gothic"/>
      </a:defRPr>
    </a:lvl6pPr>
    <a:lvl7pPr indent="2743200" defTabSz="457200">
      <a:defRPr>
        <a:latin typeface="Century Gothic"/>
        <a:ea typeface="Century Gothic"/>
        <a:cs typeface="Century Gothic"/>
        <a:sym typeface="Century Gothic"/>
      </a:defRPr>
    </a:lvl7pPr>
    <a:lvl8pPr indent="3200400" defTabSz="457200">
      <a:defRPr>
        <a:latin typeface="Century Gothic"/>
        <a:ea typeface="Century Gothic"/>
        <a:cs typeface="Century Gothic"/>
        <a:sym typeface="Century Gothic"/>
      </a:defRPr>
    </a:lvl8pPr>
    <a:lvl9pPr indent="3657600" defTabSz="457200">
      <a:defRPr>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CD1"/>
          </a:solidFill>
        </a:fill>
      </a:tcStyle>
    </a:wholeTbl>
    <a:band2H>
      <a:tcTxStyle b="def" i="def"/>
      <a:tcStyle>
        <a:tcBdr/>
        <a:fill>
          <a:solidFill>
            <a:srgbClr val="E6E7EA"/>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52F61"/>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52F61"/>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52F61"/>
          </a:solidFill>
        </a:fill>
      </a:tcStyle>
    </a:firstRow>
  </a:tblStyle>
  <a:tblStyle styleId="{C7B018BB-80A7-4F77-B60F-C8B233D01FF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CD6"/>
          </a:solidFill>
        </a:fill>
      </a:tcStyle>
    </a:wholeTbl>
    <a:band2H>
      <a:tcTxStyle b="def" i="def"/>
      <a:tcStyle>
        <a:tcBdr/>
        <a:fill>
          <a:solidFill>
            <a:srgbClr val="E7EEEC"/>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4967C"/>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4967C"/>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4967C"/>
          </a:solidFill>
        </a:fill>
      </a:tcStyle>
    </a:firstRow>
  </a:tblStyle>
  <a:tblStyle styleId="{EEE7283C-3CF3-47DC-8721-378D4A62B22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ACBCB"/>
          </a:solidFill>
        </a:fill>
      </a:tcStyle>
    </a:wholeTbl>
    <a:band2H>
      <a:tcTxStyle b="def" i="def"/>
      <a:tcStyle>
        <a:tcBdr/>
        <a:fill>
          <a:solidFill>
            <a:srgbClr val="F5E7E7"/>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62324"/>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62324"/>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62324"/>
          </a:solidFill>
        </a:fill>
      </a:tcStyle>
    </a:firstRow>
  </a:tblStyle>
  <a:tblStyle styleId="{CF821DB8-F4EB-4A41-A1BA-3FCAFE7338EE}" styleName="">
    <a:tblBg/>
    <a:wholeTbl>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52F61"/>
          </a:solidFill>
        </a:fill>
      </a:tcStyle>
    </a:firstCol>
    <a:lastRow>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52F61"/>
          </a:solidFill>
        </a:fill>
      </a:tcStyle>
    </a:firstRow>
  </a:tblStyle>
  <a:tblStyle styleId="{33BA23B1-9221-436E-865A-0063620EA4FD}"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p:nvPr>
            <p:ph type="sldImg"/>
          </p:nvPr>
        </p:nvSpPr>
        <p:spPr>
          <a:xfrm>
            <a:off x="1143000" y="685800"/>
            <a:ext cx="4572000" cy="3429000"/>
          </a:xfrm>
          <a:prstGeom prst="rect">
            <a:avLst/>
          </a:prstGeom>
        </p:spPr>
        <p:txBody>
          <a:bodyPr/>
          <a:lstStyle/>
          <a:p>
            <a:pPr lvl="0"/>
          </a:p>
        </p:txBody>
      </p:sp>
      <p:sp>
        <p:nvSpPr>
          <p:cNvPr id="86" name="Shape 8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sp>
        <p:nvSpPr>
          <p:cNvPr id="12" name="Shape 12"/>
          <p:cNvSpPr/>
          <p:nvPr>
            <p:ph type="title"/>
          </p:nvPr>
        </p:nvSpPr>
        <p:spPr>
          <a:xfrm>
            <a:off x="684212" y="0"/>
            <a:ext cx="8001001" cy="3657600"/>
          </a:xfrm>
          <a:prstGeom prst="rect">
            <a:avLst/>
          </a:prstGeom>
        </p:spPr>
        <p:txBody>
          <a:bodyPr anchor="b"/>
          <a:lstStyle>
            <a:lvl1pPr>
              <a:defRPr sz="4800"/>
            </a:lvl1pPr>
          </a:lstStyle>
          <a:p>
            <a:pPr lvl="0">
              <a:defRPr cap="none" sz="1800">
                <a:solidFill>
                  <a:srgbClr val="000000"/>
                </a:solidFill>
              </a:defRPr>
            </a:pPr>
            <a:r>
              <a:rPr cap="all" sz="4800">
                <a:solidFill>
                  <a:srgbClr val="FFFFFF"/>
                </a:solidFill>
              </a:rPr>
              <a:t>标题文本</a:t>
            </a:r>
          </a:p>
        </p:txBody>
      </p:sp>
      <p:sp>
        <p:nvSpPr>
          <p:cNvPr id="13" name="Shape 13"/>
          <p:cNvSpPr/>
          <p:nvPr>
            <p:ph type="body" idx="1"/>
          </p:nvPr>
        </p:nvSpPr>
        <p:spPr>
          <a:xfrm>
            <a:off x="684212" y="3843866"/>
            <a:ext cx="6400801" cy="3014134"/>
          </a:xfrm>
          <a:prstGeom prst="rect">
            <a:avLst/>
          </a:prstGeom>
        </p:spPr>
        <p:txBody>
          <a:bodyPr/>
          <a:lstStyle>
            <a:lvl1pPr marL="0" indent="0">
              <a:buClrTx/>
              <a:buSzTx/>
              <a:buFontTx/>
              <a:buNone/>
              <a:defRPr sz="2100"/>
            </a:lvl1pPr>
            <a:lvl2pPr marL="0" indent="457200">
              <a:buClrTx/>
              <a:buSzTx/>
              <a:buFontTx/>
              <a:buNone/>
              <a:defRPr sz="2100"/>
            </a:lvl2pPr>
            <a:lvl3pPr marL="0" indent="914400">
              <a:buClrTx/>
              <a:buSzTx/>
              <a:buFontTx/>
              <a:buNone/>
              <a:defRPr sz="2100"/>
            </a:lvl3pPr>
            <a:lvl4pPr marL="0" indent="1371600">
              <a:buClrTx/>
              <a:buSzTx/>
              <a:buFontTx/>
              <a:buNone/>
              <a:defRPr sz="2100"/>
            </a:lvl4pPr>
            <a:lvl5pPr marL="0" indent="1828800">
              <a:buClrTx/>
              <a:buSzTx/>
              <a:buFontTx/>
              <a:buNone/>
              <a:defRPr sz="2100"/>
            </a:lvl5pPr>
          </a:lstStyle>
          <a:p>
            <a:pPr lvl="0">
              <a:defRPr sz="1800">
                <a:solidFill>
                  <a:srgbClr val="000000"/>
                </a:solidFill>
              </a:defRPr>
            </a:pPr>
            <a:r>
              <a:rPr sz="2100">
                <a:solidFill>
                  <a:srgbClr val="0F496F"/>
                </a:solidFill>
              </a:rPr>
              <a:t>正文级别 1</a:t>
            </a:r>
            <a:endParaRPr sz="2100">
              <a:solidFill>
                <a:srgbClr val="0F496F"/>
              </a:solidFill>
            </a:endParaRPr>
          </a:p>
          <a:p>
            <a:pPr lvl="1">
              <a:defRPr sz="1800">
                <a:solidFill>
                  <a:srgbClr val="000000"/>
                </a:solidFill>
              </a:defRPr>
            </a:pPr>
            <a:r>
              <a:rPr sz="2100">
                <a:solidFill>
                  <a:srgbClr val="0F496F"/>
                </a:solidFill>
              </a:rPr>
              <a:t>正文级别 2</a:t>
            </a:r>
            <a:endParaRPr sz="2100">
              <a:solidFill>
                <a:srgbClr val="0F496F"/>
              </a:solidFill>
            </a:endParaRPr>
          </a:p>
          <a:p>
            <a:pPr lvl="2">
              <a:defRPr sz="1800">
                <a:solidFill>
                  <a:srgbClr val="000000"/>
                </a:solidFill>
              </a:defRPr>
            </a:pPr>
            <a:r>
              <a:rPr sz="2100">
                <a:solidFill>
                  <a:srgbClr val="0F496F"/>
                </a:solidFill>
              </a:rPr>
              <a:t>正文级别 3</a:t>
            </a:r>
            <a:endParaRPr sz="2100">
              <a:solidFill>
                <a:srgbClr val="0F496F"/>
              </a:solidFill>
            </a:endParaRPr>
          </a:p>
          <a:p>
            <a:pPr lvl="3">
              <a:defRPr sz="1800">
                <a:solidFill>
                  <a:srgbClr val="000000"/>
                </a:solidFill>
              </a:defRPr>
            </a:pPr>
            <a:r>
              <a:rPr sz="2100">
                <a:solidFill>
                  <a:srgbClr val="0F496F"/>
                </a:solidFill>
              </a:rPr>
              <a:t>正文级别 4</a:t>
            </a:r>
            <a:endParaRPr sz="2100">
              <a:solidFill>
                <a:srgbClr val="0F496F"/>
              </a:solidFill>
            </a:endParaRPr>
          </a:p>
          <a:p>
            <a:pPr lvl="4">
              <a:defRPr sz="1800">
                <a:solidFill>
                  <a:srgbClr val="000000"/>
                </a:solidFill>
              </a:defRPr>
            </a:pPr>
            <a:r>
              <a:rPr sz="2100">
                <a:solidFill>
                  <a:srgbClr val="0F496F"/>
                </a:solidFill>
              </a:rPr>
              <a:t>正文级别 5</a:t>
            </a:r>
          </a:p>
        </p:txBody>
      </p:sp>
      <p:sp>
        <p:nvSpPr>
          <p:cNvPr id="14" name="Shape 14"/>
          <p:cNvSpPr/>
          <p:nvPr>
            <p:ph type="sldNum" sz="quarter" idx="2"/>
          </p:nvPr>
        </p:nvSpPr>
        <p:spPr>
          <a:prstGeom prst="rect">
            <a:avLst/>
          </a:prstGeom>
        </p:spPr>
        <p:txBody>
          <a:bodyPr/>
          <a:lstStyle/>
          <a:p>
            <a:pPr lvl="0"/>
            <a:fld id="{86CB4B4D-7CA3-9044-876B-883B54F8677D}" type="slidenum"/>
          </a:p>
        </p:txBody>
      </p:sp>
      <p:sp>
        <p:nvSpPr>
          <p:cNvPr id="15" name="Shape 15"/>
          <p:cNvSpPr/>
          <p:nvPr/>
        </p:nvSpPr>
        <p:spPr>
          <a:xfrm flipH="1">
            <a:off x="8228011" y="8467"/>
            <a:ext cx="3810001" cy="3810001"/>
          </a:xfrm>
          <a:prstGeom prst="line">
            <a:avLst/>
          </a:prstGeom>
          <a:ln w="12700" cap="rnd">
            <a:solidFill>
              <a:srgbClr val="FFFFFF"/>
            </a:solidFill>
          </a:ln>
        </p:spPr>
        <p:txBody>
          <a:bodyPr lIns="0" tIns="0" rIns="0" bIns="0"/>
          <a:lstStyle/>
          <a:p>
            <a:pPr lvl="0">
              <a:defRPr sz="1200">
                <a:latin typeface="+mj-lt"/>
                <a:ea typeface="+mj-ea"/>
                <a:cs typeface="+mj-cs"/>
                <a:sym typeface="Helvetica"/>
              </a:defRPr>
            </a:pPr>
          </a:p>
        </p:txBody>
      </p:sp>
      <p:sp>
        <p:nvSpPr>
          <p:cNvPr id="16" name="Shape 16"/>
          <p:cNvSpPr/>
          <p:nvPr/>
        </p:nvSpPr>
        <p:spPr>
          <a:xfrm flipH="1">
            <a:off x="6108169" y="91544"/>
            <a:ext cx="6080656" cy="6080656"/>
          </a:xfrm>
          <a:prstGeom prst="line">
            <a:avLst/>
          </a:prstGeom>
          <a:ln w="12700" cap="rnd">
            <a:solidFill>
              <a:srgbClr val="FFFFFF"/>
            </a:solidFill>
          </a:ln>
        </p:spPr>
        <p:txBody>
          <a:bodyPr lIns="0" tIns="0" rIns="0" bIns="0"/>
          <a:lstStyle/>
          <a:p>
            <a:pPr lvl="0">
              <a:defRPr sz="1200">
                <a:latin typeface="+mj-lt"/>
                <a:ea typeface="+mj-ea"/>
                <a:cs typeface="+mj-cs"/>
                <a:sym typeface="Helvetica"/>
              </a:defRPr>
            </a:pPr>
          </a:p>
        </p:txBody>
      </p:sp>
      <p:sp>
        <p:nvSpPr>
          <p:cNvPr id="17" name="Shape 17"/>
          <p:cNvSpPr/>
          <p:nvPr/>
        </p:nvSpPr>
        <p:spPr>
          <a:xfrm flipH="1">
            <a:off x="7235825" y="228600"/>
            <a:ext cx="4953000" cy="4953000"/>
          </a:xfrm>
          <a:prstGeom prst="line">
            <a:avLst/>
          </a:prstGeom>
          <a:ln w="12700" cap="rnd">
            <a:solidFill>
              <a:srgbClr val="FFFFFF"/>
            </a:solidFill>
          </a:ln>
        </p:spPr>
        <p:txBody>
          <a:bodyPr lIns="0" tIns="0" rIns="0" bIns="0"/>
          <a:lstStyle/>
          <a:p>
            <a:pPr lvl="0">
              <a:defRPr sz="1200">
                <a:latin typeface="+mj-lt"/>
                <a:ea typeface="+mj-ea"/>
                <a:cs typeface="+mj-cs"/>
                <a:sym typeface="Helvetica"/>
              </a:defRPr>
            </a:pPr>
          </a:p>
        </p:txBody>
      </p:sp>
      <p:sp>
        <p:nvSpPr>
          <p:cNvPr id="18" name="Shape 18"/>
          <p:cNvSpPr/>
          <p:nvPr/>
        </p:nvSpPr>
        <p:spPr>
          <a:xfrm flipH="1">
            <a:off x="7335836" y="32277"/>
            <a:ext cx="4852990" cy="4852991"/>
          </a:xfrm>
          <a:prstGeom prst="line">
            <a:avLst/>
          </a:prstGeom>
          <a:ln w="31750" cap="rnd">
            <a:solidFill>
              <a:srgbClr val="FFFFFF"/>
            </a:solidFill>
          </a:ln>
        </p:spPr>
        <p:txBody>
          <a:bodyPr lIns="0" tIns="0" rIns="0" bIns="0"/>
          <a:lstStyle/>
          <a:p>
            <a:pPr lvl="0">
              <a:defRPr sz="1200">
                <a:latin typeface="+mj-lt"/>
                <a:ea typeface="+mj-ea"/>
                <a:cs typeface="+mj-cs"/>
                <a:sym typeface="Helvetica"/>
              </a:defRPr>
            </a:pPr>
          </a:p>
        </p:txBody>
      </p:sp>
      <p:sp>
        <p:nvSpPr>
          <p:cNvPr id="19" name="Shape 19"/>
          <p:cNvSpPr/>
          <p:nvPr/>
        </p:nvSpPr>
        <p:spPr>
          <a:xfrm flipH="1">
            <a:off x="7845425" y="609601"/>
            <a:ext cx="4343400" cy="4343399"/>
          </a:xfrm>
          <a:prstGeom prst="line">
            <a:avLst/>
          </a:prstGeom>
          <a:ln w="31750" cap="rnd">
            <a:solidFill>
              <a:srgbClr val="FFFFFF"/>
            </a:solidFill>
          </a:ln>
        </p:spPr>
        <p:txBody>
          <a:bodyPr lIns="0" tIns="0" rIns="0" bIns="0"/>
          <a:lstStyle/>
          <a:p>
            <a:pPr lvl="0">
              <a:defRPr sz="1200">
                <a:latin typeface="+mj-lt"/>
                <a:ea typeface="+mj-ea"/>
                <a:cs typeface="+mj-cs"/>
                <a:sym typeface="Helvetica"/>
              </a:defRPr>
            </a:pP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带标题的全景图片">
    <p:spTree>
      <p:nvGrpSpPr>
        <p:cNvPr id="1" name=""/>
        <p:cNvGrpSpPr/>
        <p:nvPr/>
      </p:nvGrpSpPr>
      <p:grpSpPr>
        <a:xfrm>
          <a:off x="0" y="0"/>
          <a:ext cx="0" cy="0"/>
          <a:chOff x="0" y="0"/>
          <a:chExt cx="0" cy="0"/>
        </a:xfrm>
      </p:grpSpPr>
      <p:sp>
        <p:nvSpPr>
          <p:cNvPr id="50" name="Shape 50"/>
          <p:cNvSpPr/>
          <p:nvPr>
            <p:ph type="title"/>
          </p:nvPr>
        </p:nvSpPr>
        <p:spPr>
          <a:xfrm>
            <a:off x="684212" y="4425243"/>
            <a:ext cx="8534401" cy="1631245"/>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51" name="Shape 51"/>
          <p:cNvSpPr/>
          <p:nvPr>
            <p:ph type="body" idx="1"/>
          </p:nvPr>
        </p:nvSpPr>
        <p:spPr>
          <a:xfrm>
            <a:off x="914402" y="3843866"/>
            <a:ext cx="8304211" cy="581378"/>
          </a:xfrm>
          <a:prstGeom prst="rect">
            <a:avLst/>
          </a:prstGeom>
        </p:spPr>
        <p:txBody>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pPr lvl="0">
              <a:defRPr sz="1800">
                <a:solidFill>
                  <a:srgbClr val="000000"/>
                </a:solidFill>
              </a:defRPr>
            </a:pPr>
            <a:r>
              <a:rPr sz="1600">
                <a:solidFill>
                  <a:srgbClr val="0F496F"/>
                </a:solidFill>
              </a:rPr>
              <a:t>正文级别 1</a:t>
            </a:r>
            <a:endParaRPr sz="1600">
              <a:solidFill>
                <a:srgbClr val="0F496F"/>
              </a:solidFill>
            </a:endParaRPr>
          </a:p>
          <a:p>
            <a:pPr lvl="1">
              <a:defRPr sz="1800">
                <a:solidFill>
                  <a:srgbClr val="000000"/>
                </a:solidFill>
              </a:defRPr>
            </a:pPr>
            <a:r>
              <a:rPr sz="1600">
                <a:solidFill>
                  <a:srgbClr val="0F496F"/>
                </a:solidFill>
              </a:rPr>
              <a:t>正文级别 2</a:t>
            </a:r>
            <a:endParaRPr sz="1600">
              <a:solidFill>
                <a:srgbClr val="0F496F"/>
              </a:solidFill>
            </a:endParaRPr>
          </a:p>
          <a:p>
            <a:pPr lvl="2">
              <a:defRPr sz="1800">
                <a:solidFill>
                  <a:srgbClr val="000000"/>
                </a:solidFill>
              </a:defRPr>
            </a:pPr>
            <a:r>
              <a:rPr sz="1600">
                <a:solidFill>
                  <a:srgbClr val="0F496F"/>
                </a:solidFill>
              </a:rPr>
              <a:t>正文级别 3</a:t>
            </a:r>
            <a:endParaRPr sz="1600">
              <a:solidFill>
                <a:srgbClr val="0F496F"/>
              </a:solidFill>
            </a:endParaRPr>
          </a:p>
          <a:p>
            <a:pPr lvl="3">
              <a:defRPr sz="1800">
                <a:solidFill>
                  <a:srgbClr val="000000"/>
                </a:solidFill>
              </a:defRPr>
            </a:pPr>
            <a:r>
              <a:rPr sz="1600">
                <a:solidFill>
                  <a:srgbClr val="0F496F"/>
                </a:solidFill>
              </a:rPr>
              <a:t>正文级别 4</a:t>
            </a:r>
            <a:endParaRPr sz="1600">
              <a:solidFill>
                <a:srgbClr val="0F496F"/>
              </a:solidFill>
            </a:endParaRPr>
          </a:p>
          <a:p>
            <a:pPr lvl="4">
              <a:defRPr sz="1800">
                <a:solidFill>
                  <a:srgbClr val="000000"/>
                </a:solidFill>
              </a:defRPr>
            </a:pPr>
            <a:r>
              <a:rPr sz="1600">
                <a:solidFill>
                  <a:srgbClr val="0F496F"/>
                </a:solidFill>
              </a:rPr>
              <a:t>正文级别 5</a:t>
            </a:r>
          </a:p>
        </p:txBody>
      </p:sp>
      <p:sp>
        <p:nvSpPr>
          <p:cNvPr id="52" name="Shape 5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标题和题注">
    <p:spTree>
      <p:nvGrpSpPr>
        <p:cNvPr id="1" name=""/>
        <p:cNvGrpSpPr/>
        <p:nvPr/>
      </p:nvGrpSpPr>
      <p:grpSpPr>
        <a:xfrm>
          <a:off x="0" y="0"/>
          <a:ext cx="0" cy="0"/>
          <a:chOff x="0" y="0"/>
          <a:chExt cx="0" cy="0"/>
        </a:xfrm>
      </p:grpSpPr>
      <p:sp>
        <p:nvSpPr>
          <p:cNvPr id="54" name="Shape 54"/>
          <p:cNvSpPr/>
          <p:nvPr>
            <p:ph type="title"/>
          </p:nvPr>
        </p:nvSpPr>
        <p:spPr>
          <a:xfrm>
            <a:off x="684212" y="381000"/>
            <a:ext cx="10058401" cy="3352800"/>
          </a:xfrm>
          <a:prstGeom prst="rect">
            <a:avLst/>
          </a:prstGeom>
        </p:spPr>
        <p:txBody>
          <a:bodyPr/>
          <a:lstStyle>
            <a:lvl1pPr>
              <a:defRPr sz="3200"/>
            </a:lvl1pPr>
          </a:lstStyle>
          <a:p>
            <a:pPr lvl="0">
              <a:defRPr cap="none" sz="1800">
                <a:solidFill>
                  <a:srgbClr val="000000"/>
                </a:solidFill>
              </a:defRPr>
            </a:pPr>
            <a:r>
              <a:rPr cap="all" sz="3200">
                <a:solidFill>
                  <a:srgbClr val="FFFFFF"/>
                </a:solidFill>
              </a:rPr>
              <a:t>标题文本</a:t>
            </a:r>
          </a:p>
        </p:txBody>
      </p:sp>
      <p:sp>
        <p:nvSpPr>
          <p:cNvPr id="55" name="Shape 55"/>
          <p:cNvSpPr/>
          <p:nvPr>
            <p:ph type="body" idx="1"/>
          </p:nvPr>
        </p:nvSpPr>
        <p:spPr>
          <a:xfrm>
            <a:off x="684212" y="3733800"/>
            <a:ext cx="8535989" cy="2641600"/>
          </a:xfrm>
          <a:prstGeom prst="rect">
            <a:avLst/>
          </a:prstGeom>
        </p:spPr>
        <p:txBody>
          <a:bodyPr anchor="ct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56" name="Shape 5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带标题的引述">
    <p:spTree>
      <p:nvGrpSpPr>
        <p:cNvPr id="1" name=""/>
        <p:cNvGrpSpPr/>
        <p:nvPr/>
      </p:nvGrpSpPr>
      <p:grpSpPr>
        <a:xfrm>
          <a:off x="0" y="0"/>
          <a:ext cx="0" cy="0"/>
          <a:chOff x="0" y="0"/>
          <a:chExt cx="0" cy="0"/>
        </a:xfrm>
      </p:grpSpPr>
      <p:sp>
        <p:nvSpPr>
          <p:cNvPr id="58" name="Shape 58"/>
          <p:cNvSpPr/>
          <p:nvPr>
            <p:ph type="title"/>
          </p:nvPr>
        </p:nvSpPr>
        <p:spPr>
          <a:xfrm>
            <a:off x="1141411" y="685800"/>
            <a:ext cx="9144001" cy="2743200"/>
          </a:xfrm>
          <a:prstGeom prst="rect">
            <a:avLst/>
          </a:prstGeom>
        </p:spPr>
        <p:txBody>
          <a:bodyPr/>
          <a:lstStyle>
            <a:lvl1pPr>
              <a:defRPr sz="3200"/>
            </a:lvl1pPr>
          </a:lstStyle>
          <a:p>
            <a:pPr lvl="0">
              <a:defRPr cap="none" sz="1800">
                <a:solidFill>
                  <a:srgbClr val="000000"/>
                </a:solidFill>
              </a:defRPr>
            </a:pPr>
            <a:r>
              <a:rPr cap="all" sz="3200">
                <a:solidFill>
                  <a:srgbClr val="FFFFFF"/>
                </a:solidFill>
              </a:rPr>
              <a:t>标题文本</a:t>
            </a:r>
          </a:p>
        </p:txBody>
      </p:sp>
      <p:sp>
        <p:nvSpPr>
          <p:cNvPr id="59" name="Shape 59"/>
          <p:cNvSpPr/>
          <p:nvPr>
            <p:ph type="body" idx="1"/>
          </p:nvPr>
        </p:nvSpPr>
        <p:spPr>
          <a:xfrm>
            <a:off x="1446212" y="3429000"/>
            <a:ext cx="8534401" cy="381000"/>
          </a:xfrm>
          <a:prstGeom prst="rect">
            <a:avLst/>
          </a:prstGeom>
        </p:spPr>
        <p:txBody>
          <a:bodyPr anchor="ct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60" name="Shape 60"/>
          <p:cNvSpPr/>
          <p:nvPr>
            <p:ph type="sldNum" sz="quarter" idx="2"/>
          </p:nvPr>
        </p:nvSpPr>
        <p:spPr>
          <a:prstGeom prst="rect">
            <a:avLst/>
          </a:prstGeom>
        </p:spPr>
        <p:txBody>
          <a:bodyPr/>
          <a:lstStyle/>
          <a:p>
            <a:pPr lvl="0"/>
            <a:fld id="{86CB4B4D-7CA3-9044-876B-883B54F8677D}" type="slidenum"/>
          </a:p>
        </p:txBody>
      </p:sp>
      <p:sp>
        <p:nvSpPr>
          <p:cNvPr id="61" name="Shape 61"/>
          <p:cNvSpPr/>
          <p:nvPr/>
        </p:nvSpPr>
        <p:spPr>
          <a:xfrm>
            <a:off x="531812" y="436590"/>
            <a:ext cx="609601" cy="13360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FFFFFF"/>
                </a:solidFill>
              </a:defRPr>
            </a:lvl1pPr>
          </a:lstStyle>
          <a:p>
            <a:pPr lvl="0">
              <a:defRPr sz="1800">
                <a:solidFill>
                  <a:srgbClr val="000000"/>
                </a:solidFill>
              </a:defRPr>
            </a:pPr>
            <a:r>
              <a:rPr sz="8000">
                <a:solidFill>
                  <a:srgbClr val="FFFFFF"/>
                </a:solidFill>
              </a:rPr>
              <a:t>“</a:t>
            </a:r>
          </a:p>
        </p:txBody>
      </p:sp>
      <p:sp>
        <p:nvSpPr>
          <p:cNvPr id="62" name="Shape 62"/>
          <p:cNvSpPr/>
          <p:nvPr/>
        </p:nvSpPr>
        <p:spPr>
          <a:xfrm>
            <a:off x="10285411" y="2392968"/>
            <a:ext cx="609601" cy="13360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8000">
                <a:solidFill>
                  <a:srgbClr val="FFFFFF"/>
                </a:solidFill>
              </a:defRPr>
            </a:lvl1pPr>
          </a:lstStyle>
          <a:p>
            <a:pPr lvl="0">
              <a:defRPr sz="1800">
                <a:solidFill>
                  <a:srgbClr val="000000"/>
                </a:solidFill>
              </a:defRPr>
            </a:pPr>
            <a:r>
              <a:rPr sz="8000">
                <a:solidFill>
                  <a:srgbClr val="FFFFFF"/>
                </a:solidFill>
              </a:rPr>
              <a: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名片">
    <p:spTree>
      <p:nvGrpSpPr>
        <p:cNvPr id="1" name=""/>
        <p:cNvGrpSpPr/>
        <p:nvPr/>
      </p:nvGrpSpPr>
      <p:grpSpPr>
        <a:xfrm>
          <a:off x="0" y="0"/>
          <a:ext cx="0" cy="0"/>
          <a:chOff x="0" y="0"/>
          <a:chExt cx="0" cy="0"/>
        </a:xfrm>
      </p:grpSpPr>
      <p:sp>
        <p:nvSpPr>
          <p:cNvPr id="64" name="Shape 64"/>
          <p:cNvSpPr/>
          <p:nvPr>
            <p:ph type="title"/>
          </p:nvPr>
        </p:nvSpPr>
        <p:spPr>
          <a:xfrm>
            <a:off x="684212" y="1714500"/>
            <a:ext cx="8534401" cy="3411901"/>
          </a:xfrm>
          <a:prstGeom prst="rect">
            <a:avLst/>
          </a:prstGeom>
        </p:spPr>
        <p:txBody>
          <a:bodyPr anchor="b"/>
          <a:lstStyle>
            <a:lvl1pPr>
              <a:defRPr sz="3200"/>
            </a:lvl1pPr>
          </a:lstStyle>
          <a:p>
            <a:pPr lvl="0">
              <a:defRPr cap="none" sz="1800">
                <a:solidFill>
                  <a:srgbClr val="000000"/>
                </a:solidFill>
              </a:defRPr>
            </a:pPr>
            <a:r>
              <a:rPr cap="all" sz="3200">
                <a:solidFill>
                  <a:srgbClr val="FFFFFF"/>
                </a:solidFill>
              </a:rPr>
              <a:t>标题文本</a:t>
            </a:r>
          </a:p>
        </p:txBody>
      </p:sp>
      <p:sp>
        <p:nvSpPr>
          <p:cNvPr id="65" name="Shape 65"/>
          <p:cNvSpPr/>
          <p:nvPr>
            <p:ph type="body" idx="1"/>
          </p:nvPr>
        </p:nvSpPr>
        <p:spPr>
          <a:xfrm>
            <a:off x="684210" y="5132980"/>
            <a:ext cx="8535991" cy="1725021"/>
          </a:xfrm>
          <a:prstGeom prst="rect">
            <a:avLst/>
          </a:prstGeom>
        </p:spPr>
        <p:txBody>
          <a:bodyP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66" name="Shape 6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名片引述">
    <p:spTree>
      <p:nvGrpSpPr>
        <p:cNvPr id="1" name=""/>
        <p:cNvGrpSpPr/>
        <p:nvPr/>
      </p:nvGrpSpPr>
      <p:grpSpPr>
        <a:xfrm>
          <a:off x="0" y="0"/>
          <a:ext cx="0" cy="0"/>
          <a:chOff x="0" y="0"/>
          <a:chExt cx="0" cy="0"/>
        </a:xfrm>
      </p:grpSpPr>
      <p:sp>
        <p:nvSpPr>
          <p:cNvPr id="68" name="Shape 68"/>
          <p:cNvSpPr/>
          <p:nvPr>
            <p:ph type="title"/>
          </p:nvPr>
        </p:nvSpPr>
        <p:spPr>
          <a:xfrm>
            <a:off x="1141412" y="543076"/>
            <a:ext cx="9144001" cy="3028648"/>
          </a:xfrm>
          <a:prstGeom prst="rect">
            <a:avLst/>
          </a:prstGeom>
        </p:spPr>
        <p:txBody>
          <a:bodyPr/>
          <a:lstStyle>
            <a:lvl1pPr>
              <a:defRPr sz="3200"/>
            </a:lvl1pPr>
          </a:lstStyle>
          <a:p>
            <a:pPr lvl="0">
              <a:defRPr cap="none" sz="1800">
                <a:solidFill>
                  <a:srgbClr val="000000"/>
                </a:solidFill>
              </a:defRPr>
            </a:pPr>
            <a:r>
              <a:rPr cap="all" sz="3200">
                <a:solidFill>
                  <a:srgbClr val="FFFFFF"/>
                </a:solidFill>
              </a:rPr>
              <a:t>标题文本</a:t>
            </a:r>
          </a:p>
        </p:txBody>
      </p:sp>
      <p:sp>
        <p:nvSpPr>
          <p:cNvPr id="69" name="Shape 69"/>
          <p:cNvSpPr/>
          <p:nvPr>
            <p:ph type="body" idx="1"/>
          </p:nvPr>
        </p:nvSpPr>
        <p:spPr>
          <a:xfrm>
            <a:off x="684212" y="3571723"/>
            <a:ext cx="8534401" cy="1406677"/>
          </a:xfrm>
          <a:prstGeom prst="rect">
            <a:avLst/>
          </a:prstGeom>
        </p:spPr>
        <p:txBody>
          <a:bodyPr anchor="b"/>
          <a:lstStyle>
            <a:lvl1pPr indent="-571500">
              <a:buClrTx/>
              <a:buSzTx/>
              <a:buFontTx/>
              <a:buNone/>
              <a:defRPr cap="all" sz="2400">
                <a:solidFill>
                  <a:srgbClr val="FFFFFF"/>
                </a:solidFill>
              </a:defRPr>
            </a:lvl1pPr>
            <a:lvl2pPr marL="838200" indent="-381000">
              <a:buClrTx/>
              <a:buFontTx/>
              <a:defRPr cap="all" sz="2400">
                <a:solidFill>
                  <a:srgbClr val="FFFFFF"/>
                </a:solidFill>
              </a:defRPr>
            </a:lvl2pPr>
            <a:lvl3pPr marL="1343025" indent="-428625">
              <a:buClrTx/>
              <a:buFontTx/>
              <a:defRPr cap="all" sz="2400">
                <a:solidFill>
                  <a:srgbClr val="FFFFFF"/>
                </a:solidFill>
              </a:defRPr>
            </a:lvl3pPr>
            <a:lvl4pPr marL="1665514" indent="-293914">
              <a:buClrTx/>
              <a:buFontTx/>
              <a:defRPr cap="all" sz="2400">
                <a:solidFill>
                  <a:srgbClr val="FFFFFF"/>
                </a:solidFill>
              </a:defRPr>
            </a:lvl4pPr>
            <a:lvl5pPr marL="2122714" indent="-293914">
              <a:buClrTx/>
              <a:buFontTx/>
              <a:defRPr cap="all" sz="2400">
                <a:solidFill>
                  <a:srgbClr val="FFFFFF"/>
                </a:solidFill>
              </a:defRPr>
            </a:lvl5pPr>
          </a:lstStyle>
          <a:p>
            <a:pPr lvl="0">
              <a:defRPr cap="none" sz="1800">
                <a:solidFill>
                  <a:srgbClr val="000000"/>
                </a:solidFill>
              </a:defRPr>
            </a:pPr>
            <a:r>
              <a:rPr cap="all" sz="2400">
                <a:solidFill>
                  <a:srgbClr val="FFFFFF"/>
                </a:solidFill>
              </a:rPr>
              <a:t>正文级别 1</a:t>
            </a:r>
            <a:endParaRPr cap="all" sz="2400">
              <a:solidFill>
                <a:srgbClr val="FFFFFF"/>
              </a:solidFill>
            </a:endParaRPr>
          </a:p>
          <a:p>
            <a:pPr lvl="1">
              <a:defRPr cap="none" sz="1800">
                <a:solidFill>
                  <a:srgbClr val="000000"/>
                </a:solidFill>
              </a:defRPr>
            </a:pPr>
            <a:r>
              <a:rPr cap="all" sz="2400">
                <a:solidFill>
                  <a:srgbClr val="FFFFFF"/>
                </a:solidFill>
              </a:rPr>
              <a:t>正文级别 2</a:t>
            </a:r>
            <a:endParaRPr cap="all" sz="2400">
              <a:solidFill>
                <a:srgbClr val="FFFFFF"/>
              </a:solidFill>
            </a:endParaRPr>
          </a:p>
          <a:p>
            <a:pPr lvl="2">
              <a:defRPr cap="none" sz="1800">
                <a:solidFill>
                  <a:srgbClr val="000000"/>
                </a:solidFill>
              </a:defRPr>
            </a:pPr>
            <a:r>
              <a:rPr cap="all" sz="2400">
                <a:solidFill>
                  <a:srgbClr val="FFFFFF"/>
                </a:solidFill>
              </a:rPr>
              <a:t>正文级别 3</a:t>
            </a:r>
            <a:endParaRPr cap="all" sz="2400">
              <a:solidFill>
                <a:srgbClr val="FFFFFF"/>
              </a:solidFill>
            </a:endParaRPr>
          </a:p>
          <a:p>
            <a:pPr lvl="3">
              <a:defRPr cap="none" sz="1800">
                <a:solidFill>
                  <a:srgbClr val="000000"/>
                </a:solidFill>
              </a:defRPr>
            </a:pPr>
            <a:r>
              <a:rPr cap="all" sz="2400">
                <a:solidFill>
                  <a:srgbClr val="FFFFFF"/>
                </a:solidFill>
              </a:rPr>
              <a:t>正文级别 4</a:t>
            </a:r>
            <a:endParaRPr cap="all" sz="2400">
              <a:solidFill>
                <a:srgbClr val="FFFFFF"/>
              </a:solidFill>
            </a:endParaRPr>
          </a:p>
          <a:p>
            <a:pPr lvl="4">
              <a:defRPr cap="none" sz="1800">
                <a:solidFill>
                  <a:srgbClr val="000000"/>
                </a:solidFill>
              </a:defRPr>
            </a:pPr>
            <a:r>
              <a:rPr cap="all" sz="2400">
                <a:solidFill>
                  <a:srgbClr val="FFFFFF"/>
                </a:solidFill>
              </a:rPr>
              <a:t>正文级别 5</a:t>
            </a:r>
          </a:p>
        </p:txBody>
      </p:sp>
      <p:sp>
        <p:nvSpPr>
          <p:cNvPr id="70" name="Shape 70"/>
          <p:cNvSpPr/>
          <p:nvPr>
            <p:ph type="sldNum" sz="quarter" idx="2"/>
          </p:nvPr>
        </p:nvSpPr>
        <p:spPr>
          <a:prstGeom prst="rect">
            <a:avLst/>
          </a:prstGeom>
        </p:spPr>
        <p:txBody>
          <a:bodyPr/>
          <a:lstStyle/>
          <a:p>
            <a:pPr lvl="0"/>
            <a:fld id="{86CB4B4D-7CA3-9044-876B-883B54F8677D}" type="slidenum"/>
          </a:p>
        </p:txBody>
      </p:sp>
      <p:sp>
        <p:nvSpPr>
          <p:cNvPr id="71" name="Shape 71"/>
          <p:cNvSpPr/>
          <p:nvPr/>
        </p:nvSpPr>
        <p:spPr>
          <a:xfrm>
            <a:off x="531812" y="436590"/>
            <a:ext cx="609601" cy="13360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FFFFFF"/>
                </a:solidFill>
              </a:defRPr>
            </a:lvl1pPr>
          </a:lstStyle>
          <a:p>
            <a:pPr lvl="0">
              <a:defRPr sz="1800">
                <a:solidFill>
                  <a:srgbClr val="000000"/>
                </a:solidFill>
              </a:defRPr>
            </a:pPr>
            <a:r>
              <a:rPr sz="8000">
                <a:solidFill>
                  <a:srgbClr val="FFFFFF"/>
                </a:solidFill>
              </a:rPr>
              <a:t>“</a:t>
            </a:r>
          </a:p>
        </p:txBody>
      </p:sp>
      <p:sp>
        <p:nvSpPr>
          <p:cNvPr id="72" name="Shape 72"/>
          <p:cNvSpPr/>
          <p:nvPr/>
        </p:nvSpPr>
        <p:spPr>
          <a:xfrm>
            <a:off x="10285411" y="2392968"/>
            <a:ext cx="609601" cy="13360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8000">
                <a:solidFill>
                  <a:srgbClr val="FFFFFF"/>
                </a:solidFill>
              </a:defRPr>
            </a:lvl1pPr>
          </a:lstStyle>
          <a:p>
            <a:pPr lvl="0">
              <a:defRPr sz="1800">
                <a:solidFill>
                  <a:srgbClr val="000000"/>
                </a:solidFill>
              </a:defRPr>
            </a:pPr>
            <a:r>
              <a:rPr sz="8000">
                <a:solidFill>
                  <a:srgbClr val="FFFFFF"/>
                </a:solidFill>
              </a:rPr>
              <a: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真或假">
    <p:spTree>
      <p:nvGrpSpPr>
        <p:cNvPr id="1" name=""/>
        <p:cNvGrpSpPr/>
        <p:nvPr/>
      </p:nvGrpSpPr>
      <p:grpSpPr>
        <a:xfrm>
          <a:off x="0" y="0"/>
          <a:ext cx="0" cy="0"/>
          <a:chOff x="0" y="0"/>
          <a:chExt cx="0" cy="0"/>
        </a:xfrm>
      </p:grpSpPr>
      <p:sp>
        <p:nvSpPr>
          <p:cNvPr id="74" name="Shape 74"/>
          <p:cNvSpPr/>
          <p:nvPr>
            <p:ph type="title"/>
          </p:nvPr>
        </p:nvSpPr>
        <p:spPr>
          <a:xfrm>
            <a:off x="684212" y="543076"/>
            <a:ext cx="10058401" cy="3028648"/>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75" name="Shape 75"/>
          <p:cNvSpPr/>
          <p:nvPr>
            <p:ph type="body" idx="1"/>
          </p:nvPr>
        </p:nvSpPr>
        <p:spPr>
          <a:xfrm>
            <a:off x="684212" y="3571723"/>
            <a:ext cx="8534401" cy="1195011"/>
          </a:xfrm>
          <a:prstGeom prst="rect">
            <a:avLst/>
          </a:prstGeom>
        </p:spPr>
        <p:txBody>
          <a:bodyPr anchor="b"/>
          <a:lstStyle>
            <a:lvl1pPr indent="-571500">
              <a:buClrTx/>
              <a:buSzTx/>
              <a:buFontTx/>
              <a:buNone/>
              <a:defRPr cap="all" sz="2400">
                <a:solidFill>
                  <a:srgbClr val="FFFFFF"/>
                </a:solidFill>
              </a:defRPr>
            </a:lvl1pPr>
            <a:lvl2pPr marL="838200" indent="-381000">
              <a:buClrTx/>
              <a:buFontTx/>
              <a:defRPr cap="all" sz="2400">
                <a:solidFill>
                  <a:srgbClr val="FFFFFF"/>
                </a:solidFill>
              </a:defRPr>
            </a:lvl2pPr>
            <a:lvl3pPr marL="1343025" indent="-428625">
              <a:buClrTx/>
              <a:buFontTx/>
              <a:defRPr cap="all" sz="2400">
                <a:solidFill>
                  <a:srgbClr val="FFFFFF"/>
                </a:solidFill>
              </a:defRPr>
            </a:lvl3pPr>
            <a:lvl4pPr marL="1665514" indent="-293914">
              <a:buClrTx/>
              <a:buFontTx/>
              <a:defRPr cap="all" sz="2400">
                <a:solidFill>
                  <a:srgbClr val="FFFFFF"/>
                </a:solidFill>
              </a:defRPr>
            </a:lvl4pPr>
            <a:lvl5pPr marL="2122714" indent="-293914">
              <a:buClrTx/>
              <a:buFontTx/>
              <a:defRPr cap="all" sz="2400">
                <a:solidFill>
                  <a:srgbClr val="FFFFFF"/>
                </a:solidFill>
              </a:defRPr>
            </a:lvl5pPr>
          </a:lstStyle>
          <a:p>
            <a:pPr lvl="0">
              <a:defRPr cap="none" sz="1800">
                <a:solidFill>
                  <a:srgbClr val="000000"/>
                </a:solidFill>
              </a:defRPr>
            </a:pPr>
            <a:r>
              <a:rPr cap="all" sz="2400">
                <a:solidFill>
                  <a:srgbClr val="FFFFFF"/>
                </a:solidFill>
              </a:rPr>
              <a:t>正文级别 1</a:t>
            </a:r>
            <a:endParaRPr cap="all" sz="2400">
              <a:solidFill>
                <a:srgbClr val="FFFFFF"/>
              </a:solidFill>
            </a:endParaRPr>
          </a:p>
          <a:p>
            <a:pPr lvl="1">
              <a:defRPr cap="none" sz="1800">
                <a:solidFill>
                  <a:srgbClr val="000000"/>
                </a:solidFill>
              </a:defRPr>
            </a:pPr>
            <a:r>
              <a:rPr cap="all" sz="2400">
                <a:solidFill>
                  <a:srgbClr val="FFFFFF"/>
                </a:solidFill>
              </a:rPr>
              <a:t>正文级别 2</a:t>
            </a:r>
            <a:endParaRPr cap="all" sz="2400">
              <a:solidFill>
                <a:srgbClr val="FFFFFF"/>
              </a:solidFill>
            </a:endParaRPr>
          </a:p>
          <a:p>
            <a:pPr lvl="2">
              <a:defRPr cap="none" sz="1800">
                <a:solidFill>
                  <a:srgbClr val="000000"/>
                </a:solidFill>
              </a:defRPr>
            </a:pPr>
            <a:r>
              <a:rPr cap="all" sz="2400">
                <a:solidFill>
                  <a:srgbClr val="FFFFFF"/>
                </a:solidFill>
              </a:rPr>
              <a:t>正文级别 3</a:t>
            </a:r>
            <a:endParaRPr cap="all" sz="2400">
              <a:solidFill>
                <a:srgbClr val="FFFFFF"/>
              </a:solidFill>
            </a:endParaRPr>
          </a:p>
          <a:p>
            <a:pPr lvl="3">
              <a:defRPr cap="none" sz="1800">
                <a:solidFill>
                  <a:srgbClr val="000000"/>
                </a:solidFill>
              </a:defRPr>
            </a:pPr>
            <a:r>
              <a:rPr cap="all" sz="2400">
                <a:solidFill>
                  <a:srgbClr val="FFFFFF"/>
                </a:solidFill>
              </a:rPr>
              <a:t>正文级别 4</a:t>
            </a:r>
            <a:endParaRPr cap="all" sz="2400">
              <a:solidFill>
                <a:srgbClr val="FFFFFF"/>
              </a:solidFill>
            </a:endParaRPr>
          </a:p>
          <a:p>
            <a:pPr lvl="4">
              <a:defRPr cap="none" sz="1800">
                <a:solidFill>
                  <a:srgbClr val="000000"/>
                </a:solidFill>
              </a:defRPr>
            </a:pPr>
            <a:r>
              <a:rPr cap="all" sz="2400">
                <a:solidFill>
                  <a:srgbClr val="FFFFFF"/>
                </a:solidFill>
              </a:rPr>
              <a:t>正文级别 5</a:t>
            </a:r>
          </a:p>
        </p:txBody>
      </p:sp>
      <p:sp>
        <p:nvSpPr>
          <p:cNvPr id="76" name="Shape 7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本">
    <p:spTree>
      <p:nvGrpSpPr>
        <p:cNvPr id="1" name=""/>
        <p:cNvGrpSpPr/>
        <p:nvPr/>
      </p:nvGrpSpPr>
      <p:grpSpPr>
        <a:xfrm>
          <a:off x="0" y="0"/>
          <a:ext cx="0" cy="0"/>
          <a:chOff x="0" y="0"/>
          <a:chExt cx="0" cy="0"/>
        </a:xfrm>
      </p:grpSpPr>
      <p:sp>
        <p:nvSpPr>
          <p:cNvPr id="78" name="Shape 78"/>
          <p:cNvSpPr/>
          <p:nvPr>
            <p:ph type="title"/>
          </p:nvPr>
        </p:nvSpPr>
        <p:spPr>
          <a:xfrm>
            <a:off x="684212" y="4425243"/>
            <a:ext cx="8534401" cy="1631245"/>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79" name="Shape 79"/>
          <p:cNvSpPr/>
          <p:nvPr>
            <p:ph type="body" idx="1"/>
          </p:nvPr>
        </p:nvSpPr>
        <p:spPr>
          <a:xfrm>
            <a:off x="684212" y="685800"/>
            <a:ext cx="8534401" cy="3739444"/>
          </a:xfrm>
          <a:prstGeom prst="rect">
            <a:avLst/>
          </a:prstGeom>
        </p:spPr>
        <p:txBody>
          <a:bodyP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80" name="Shape 8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竖排标题和文本">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83" name="Shape 83"/>
          <p:cNvSpPr/>
          <p:nvPr>
            <p:ph type="body" idx="1"/>
          </p:nvPr>
        </p:nvSpPr>
        <p:spPr>
          <a:prstGeom prst="rect">
            <a:avLst/>
          </a:prstGeom>
        </p:spPr>
        <p:txBody>
          <a:bodyP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84" name="Shape 8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1" name="Shape 21"/>
          <p:cNvSpPr/>
          <p:nvPr>
            <p:ph type="title"/>
          </p:nvPr>
        </p:nvSpPr>
        <p:spPr>
          <a:xfrm>
            <a:off x="684212" y="4383851"/>
            <a:ext cx="8534401" cy="1714029"/>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22" name="Shape 22"/>
          <p:cNvSpPr/>
          <p:nvPr>
            <p:ph type="body" idx="1"/>
          </p:nvPr>
        </p:nvSpPr>
        <p:spPr>
          <a:xfrm>
            <a:off x="684212" y="603015"/>
            <a:ext cx="8534401" cy="3780837"/>
          </a:xfrm>
          <a:prstGeom prst="rect">
            <a:avLst/>
          </a:prstGeom>
        </p:spPr>
        <p:txBody>
          <a:bodyPr anchor="ct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23" name="Shape 2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5" name="Shape 25"/>
          <p:cNvSpPr/>
          <p:nvPr>
            <p:ph type="title"/>
          </p:nvPr>
        </p:nvSpPr>
        <p:spPr>
          <a:xfrm>
            <a:off x="684210" y="292100"/>
            <a:ext cx="8534402" cy="3996101"/>
          </a:xfrm>
          <a:prstGeom prst="rect">
            <a:avLst/>
          </a:prstGeom>
        </p:spPr>
        <p:txBody>
          <a:bodyPr anchor="b"/>
          <a:lstStyle/>
          <a:p>
            <a:pPr lvl="0">
              <a:defRPr cap="none" sz="1800">
                <a:solidFill>
                  <a:srgbClr val="000000"/>
                </a:solidFill>
              </a:defRPr>
            </a:pPr>
            <a:r>
              <a:rPr cap="all" sz="3600">
                <a:solidFill>
                  <a:srgbClr val="FFFFFF"/>
                </a:solidFill>
              </a:rPr>
              <a:t>标题文本</a:t>
            </a:r>
          </a:p>
        </p:txBody>
      </p:sp>
      <p:sp>
        <p:nvSpPr>
          <p:cNvPr id="26" name="Shape 26"/>
          <p:cNvSpPr/>
          <p:nvPr>
            <p:ph type="body" idx="1"/>
          </p:nvPr>
        </p:nvSpPr>
        <p:spPr>
          <a:xfrm>
            <a:off x="684212" y="4495800"/>
            <a:ext cx="8534401" cy="2362200"/>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lvl="0">
              <a:defRPr>
                <a:solidFill>
                  <a:srgbClr val="000000"/>
                </a:solidFill>
              </a:defRPr>
            </a:pPr>
            <a:r>
              <a:rPr>
                <a:solidFill>
                  <a:srgbClr val="0F496F"/>
                </a:solidFill>
              </a:rPr>
              <a:t>正文级别 1</a:t>
            </a:r>
            <a:endParaRPr>
              <a:solidFill>
                <a:srgbClr val="0F496F"/>
              </a:solidFill>
            </a:endParaRPr>
          </a:p>
          <a:p>
            <a:pPr lvl="1">
              <a:defRPr>
                <a:solidFill>
                  <a:srgbClr val="000000"/>
                </a:solidFill>
              </a:defRPr>
            </a:pPr>
            <a:r>
              <a:rPr>
                <a:solidFill>
                  <a:srgbClr val="0F496F"/>
                </a:solidFill>
              </a:rPr>
              <a:t>正文级别 2</a:t>
            </a:r>
            <a:endParaRPr>
              <a:solidFill>
                <a:srgbClr val="0F496F"/>
              </a:solidFill>
            </a:endParaRPr>
          </a:p>
          <a:p>
            <a:pPr lvl="2">
              <a:defRPr>
                <a:solidFill>
                  <a:srgbClr val="000000"/>
                </a:solidFill>
              </a:defRPr>
            </a:pPr>
            <a:r>
              <a:rPr>
                <a:solidFill>
                  <a:srgbClr val="0F496F"/>
                </a:solidFill>
              </a:rPr>
              <a:t>正文级别 3</a:t>
            </a:r>
            <a:endParaRPr>
              <a:solidFill>
                <a:srgbClr val="0F496F"/>
              </a:solidFill>
            </a:endParaRPr>
          </a:p>
          <a:p>
            <a:pPr lvl="3">
              <a:defRPr>
                <a:solidFill>
                  <a:srgbClr val="000000"/>
                </a:solidFill>
              </a:defRPr>
            </a:pPr>
            <a:r>
              <a:rPr>
                <a:solidFill>
                  <a:srgbClr val="0F496F"/>
                </a:solidFill>
              </a:rPr>
              <a:t>正文级别 4</a:t>
            </a:r>
            <a:endParaRPr>
              <a:solidFill>
                <a:srgbClr val="0F496F"/>
              </a:solidFill>
            </a:endParaRPr>
          </a:p>
          <a:p>
            <a:pPr lvl="4">
              <a:defRPr>
                <a:solidFill>
                  <a:srgbClr val="000000"/>
                </a:solidFill>
              </a:defRPr>
            </a:pPr>
            <a:r>
              <a:rPr>
                <a:solidFill>
                  <a:srgbClr val="0F496F"/>
                </a:solidFill>
              </a:rPr>
              <a:t>正文级别 5</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项内容">
    <p:spTree>
      <p:nvGrpSpPr>
        <p:cNvPr id="1" name=""/>
        <p:cNvGrpSpPr/>
        <p:nvPr/>
      </p:nvGrpSpPr>
      <p:grpSpPr>
        <a:xfrm>
          <a:off x="0" y="0"/>
          <a:ext cx="0" cy="0"/>
          <a:chOff x="0" y="0"/>
          <a:chExt cx="0" cy="0"/>
        </a:xfrm>
      </p:grpSpPr>
      <p:sp>
        <p:nvSpPr>
          <p:cNvPr id="29" name="Shape 29"/>
          <p:cNvSpPr/>
          <p:nvPr>
            <p:ph type="title"/>
          </p:nvPr>
        </p:nvSpPr>
        <p:spPr>
          <a:xfrm>
            <a:off x="684212" y="4383851"/>
            <a:ext cx="8534401" cy="1714029"/>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30" name="Shape 30"/>
          <p:cNvSpPr/>
          <p:nvPr>
            <p:ph type="body" idx="1"/>
          </p:nvPr>
        </p:nvSpPr>
        <p:spPr>
          <a:xfrm>
            <a:off x="684210" y="603015"/>
            <a:ext cx="4937656" cy="3780837"/>
          </a:xfrm>
          <a:prstGeom prst="rect">
            <a:avLst/>
          </a:prstGeom>
        </p:spPr>
        <p:txBody>
          <a:bodyPr anchor="ct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31" name="Shape 3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33" name="Shape 33"/>
          <p:cNvSpPr/>
          <p:nvPr>
            <p:ph type="title"/>
          </p:nvPr>
        </p:nvSpPr>
        <p:spPr>
          <a:xfrm>
            <a:off x="684212" y="3630081"/>
            <a:ext cx="8534401" cy="3221568"/>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34" name="Shape 34"/>
          <p:cNvSpPr/>
          <p:nvPr>
            <p:ph type="body" idx="1"/>
          </p:nvPr>
        </p:nvSpPr>
        <p:spPr>
          <a:xfrm>
            <a:off x="972080" y="0"/>
            <a:ext cx="4649788" cy="1262063"/>
          </a:xfrm>
          <a:prstGeom prst="rect">
            <a:avLst/>
          </a:prstGeom>
        </p:spPr>
        <p:txBody>
          <a:bodyPr anchor="b">
            <a:noAutofit/>
          </a:bodyPr>
          <a:lstStyle>
            <a:lvl1pPr marL="0" indent="0">
              <a:buClrTx/>
              <a:buSzTx/>
              <a:buFontTx/>
              <a:buNone/>
              <a:defRPr sz="2800">
                <a:solidFill>
                  <a:srgbClr val="FFFFFF"/>
                </a:solidFill>
              </a:defRPr>
            </a:lvl1pPr>
            <a:lvl2pPr marL="0" indent="457200">
              <a:buClrTx/>
              <a:buSzTx/>
              <a:buFontTx/>
              <a:buNone/>
              <a:defRPr sz="2800">
                <a:solidFill>
                  <a:srgbClr val="FFFFFF"/>
                </a:solidFill>
              </a:defRPr>
            </a:lvl2pPr>
            <a:lvl3pPr marL="0" indent="914400">
              <a:buClrTx/>
              <a:buSzTx/>
              <a:buFontTx/>
              <a:buNone/>
              <a:defRPr sz="2800">
                <a:solidFill>
                  <a:srgbClr val="FFFFFF"/>
                </a:solidFill>
              </a:defRPr>
            </a:lvl3pPr>
            <a:lvl4pPr marL="0" indent="1371600">
              <a:buClrTx/>
              <a:buSzTx/>
              <a:buFontTx/>
              <a:buNone/>
              <a:defRPr sz="2800">
                <a:solidFill>
                  <a:srgbClr val="FFFFFF"/>
                </a:solidFill>
              </a:defRPr>
            </a:lvl4pPr>
            <a:lvl5pPr marL="0" indent="1828800">
              <a:buClrTx/>
              <a:buSzTx/>
              <a:buFontTx/>
              <a:buNone/>
              <a:defRPr sz="2800">
                <a:solidFill>
                  <a:srgbClr val="FFFFFF"/>
                </a:solidFill>
              </a:defRPr>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37" name="Shape 37"/>
          <p:cNvSpPr/>
          <p:nvPr>
            <p:ph type="title"/>
          </p:nvPr>
        </p:nvSpPr>
        <p:spPr>
          <a:xfrm>
            <a:off x="684212" y="4487331"/>
            <a:ext cx="8534401" cy="1507068"/>
          </a:xfrm>
          <a:prstGeom prst="rect">
            <a:avLst/>
          </a:prstGeom>
        </p:spPr>
        <p:txBody>
          <a:bodyPr/>
          <a:lstStyle/>
          <a:p>
            <a:pPr lvl="0">
              <a:defRPr cap="none" sz="1800">
                <a:solidFill>
                  <a:srgbClr val="000000"/>
                </a:solidFill>
              </a:defRPr>
            </a:pPr>
            <a:r>
              <a:rPr cap="all" sz="3600">
                <a:solidFill>
                  <a:srgbClr val="FFFFFF"/>
                </a:solidFill>
              </a:rPr>
              <a:t>标题文本</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40" name="Shape 4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42" name="Shape 42"/>
          <p:cNvSpPr/>
          <p:nvPr>
            <p:ph type="title"/>
          </p:nvPr>
        </p:nvSpPr>
        <p:spPr>
          <a:xfrm>
            <a:off x="7085011" y="0"/>
            <a:ext cx="3657601" cy="2057400"/>
          </a:xfrm>
          <a:prstGeom prst="rect">
            <a:avLst/>
          </a:prstGeom>
        </p:spPr>
        <p:txBody>
          <a:bodyPr anchor="b"/>
          <a:lstStyle>
            <a:lvl1pPr>
              <a:defRPr sz="2400"/>
            </a:lvl1pPr>
          </a:lstStyle>
          <a:p>
            <a:pPr lvl="0">
              <a:defRPr cap="none" sz="1800">
                <a:solidFill>
                  <a:srgbClr val="000000"/>
                </a:solidFill>
              </a:defRPr>
            </a:pPr>
            <a:r>
              <a:rPr cap="all" sz="2400">
                <a:solidFill>
                  <a:srgbClr val="FFFFFF"/>
                </a:solidFill>
              </a:rPr>
              <a:t>标题文本</a:t>
            </a:r>
          </a:p>
        </p:txBody>
      </p:sp>
      <p:sp>
        <p:nvSpPr>
          <p:cNvPr id="43" name="Shape 43"/>
          <p:cNvSpPr/>
          <p:nvPr>
            <p:ph type="body" idx="1"/>
          </p:nvPr>
        </p:nvSpPr>
        <p:spPr>
          <a:xfrm>
            <a:off x="684212" y="0"/>
            <a:ext cx="5943602" cy="6680200"/>
          </a:xfrm>
          <a:prstGeom prst="rect">
            <a:avLst/>
          </a:prstGeom>
        </p:spPr>
        <p:txBody>
          <a:bodyPr anchor="ct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44" name="Shape 4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46" name="Shape 46"/>
          <p:cNvSpPr/>
          <p:nvPr>
            <p:ph type="title"/>
          </p:nvPr>
        </p:nvSpPr>
        <p:spPr>
          <a:xfrm>
            <a:off x="4722812" y="0"/>
            <a:ext cx="6019801" cy="2590800"/>
          </a:xfrm>
          <a:prstGeom prst="rect">
            <a:avLst/>
          </a:prstGeom>
        </p:spPr>
        <p:txBody>
          <a:bodyPr anchor="b"/>
          <a:lstStyle>
            <a:lvl1pPr>
              <a:defRPr sz="2800"/>
            </a:lvl1pPr>
          </a:lstStyle>
          <a:p>
            <a:pPr lvl="0">
              <a:defRPr cap="none" sz="1800">
                <a:solidFill>
                  <a:srgbClr val="000000"/>
                </a:solidFill>
              </a:defRPr>
            </a:pPr>
            <a:r>
              <a:rPr cap="all" sz="2800">
                <a:solidFill>
                  <a:srgbClr val="FFFFFF"/>
                </a:solidFill>
              </a:rPr>
              <a:t>标题文本</a:t>
            </a:r>
          </a:p>
        </p:txBody>
      </p:sp>
      <p:sp>
        <p:nvSpPr>
          <p:cNvPr id="47" name="Shape 47"/>
          <p:cNvSpPr/>
          <p:nvPr>
            <p:ph type="body" idx="1"/>
          </p:nvPr>
        </p:nvSpPr>
        <p:spPr>
          <a:xfrm>
            <a:off x="4722812" y="2777065"/>
            <a:ext cx="6021388" cy="3763435"/>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lvl="0">
              <a:defRPr>
                <a:solidFill>
                  <a:srgbClr val="000000"/>
                </a:solidFill>
              </a:defRPr>
            </a:pPr>
            <a:r>
              <a:rPr>
                <a:solidFill>
                  <a:srgbClr val="0F496F"/>
                </a:solidFill>
              </a:rPr>
              <a:t>正文级别 1</a:t>
            </a:r>
            <a:endParaRPr>
              <a:solidFill>
                <a:srgbClr val="0F496F"/>
              </a:solidFill>
            </a:endParaRPr>
          </a:p>
          <a:p>
            <a:pPr lvl="1">
              <a:defRPr>
                <a:solidFill>
                  <a:srgbClr val="000000"/>
                </a:solidFill>
              </a:defRPr>
            </a:pPr>
            <a:r>
              <a:rPr>
                <a:solidFill>
                  <a:srgbClr val="0F496F"/>
                </a:solidFill>
              </a:rPr>
              <a:t>正文级别 2</a:t>
            </a:r>
            <a:endParaRPr>
              <a:solidFill>
                <a:srgbClr val="0F496F"/>
              </a:solidFill>
            </a:endParaRPr>
          </a:p>
          <a:p>
            <a:pPr lvl="2">
              <a:defRPr>
                <a:solidFill>
                  <a:srgbClr val="000000"/>
                </a:solidFill>
              </a:defRPr>
            </a:pPr>
            <a:r>
              <a:rPr>
                <a:solidFill>
                  <a:srgbClr val="0F496F"/>
                </a:solidFill>
              </a:rPr>
              <a:t>正文级别 3</a:t>
            </a:r>
            <a:endParaRPr>
              <a:solidFill>
                <a:srgbClr val="0F496F"/>
              </a:solidFill>
            </a:endParaRPr>
          </a:p>
          <a:p>
            <a:pPr lvl="3">
              <a:defRPr>
                <a:solidFill>
                  <a:srgbClr val="000000"/>
                </a:solidFill>
              </a:defRPr>
            </a:pPr>
            <a:r>
              <a:rPr>
                <a:solidFill>
                  <a:srgbClr val="0F496F"/>
                </a:solidFill>
              </a:rPr>
              <a:t>正文级别 4</a:t>
            </a:r>
            <a:endParaRPr>
              <a:solidFill>
                <a:srgbClr val="0F496F"/>
              </a:solidFill>
            </a:endParaRPr>
          </a:p>
          <a:p>
            <a:pPr lvl="4">
              <a:defRPr>
                <a:solidFill>
                  <a:srgbClr val="000000"/>
                </a:solidFill>
              </a:defRPr>
            </a:pPr>
            <a:r>
              <a:rPr>
                <a:solidFill>
                  <a:srgbClr val="0F496F"/>
                </a:solidFill>
              </a:rPr>
              <a:t>正文级别 5</a:t>
            </a:r>
          </a:p>
        </p:txBody>
      </p:sp>
      <p:sp>
        <p:nvSpPr>
          <p:cNvPr id="48" name="Shape 4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66D3EE"/>
            </a:gs>
            <a:gs pos="100000">
              <a:srgbClr val="06588E"/>
            </a:gs>
          </a:gsLst>
          <a:lin ang="6120001" scaled="0"/>
        </a:gradFill>
      </p:bgPr>
    </p:bg>
    <p:spTree>
      <p:nvGrpSpPr>
        <p:cNvPr id="1" name=""/>
        <p:cNvGrpSpPr/>
        <p:nvPr/>
      </p:nvGrpSpPr>
      <p:grpSpPr>
        <a:xfrm>
          <a:off x="0" y="0"/>
          <a:ext cx="0" cy="0"/>
          <a:chOff x="0" y="0"/>
          <a:chExt cx="0" cy="0"/>
        </a:xfrm>
      </p:grpSpPr>
      <p:grpSp>
        <p:nvGrpSpPr>
          <p:cNvPr id="7" name="Group 7"/>
          <p:cNvGrpSpPr/>
          <p:nvPr/>
        </p:nvGrpSpPr>
        <p:grpSpPr>
          <a:xfrm>
            <a:off x="9206969" y="2963332"/>
            <a:ext cx="2981859" cy="3208869"/>
            <a:chOff x="0" y="0"/>
            <a:chExt cx="2981857" cy="3208867"/>
          </a:xfrm>
        </p:grpSpPr>
        <p:sp>
          <p:nvSpPr>
            <p:cNvPr id="2" name="Shape 2"/>
            <p:cNvSpPr/>
            <p:nvPr/>
          </p:nvSpPr>
          <p:spPr>
            <a:xfrm flipH="1">
              <a:off x="2069043" y="-1"/>
              <a:ext cx="912815" cy="912813"/>
            </a:xfrm>
            <a:prstGeom prst="line">
              <a:avLst/>
            </a:prstGeom>
            <a:noFill/>
            <a:ln w="9525" cap="rnd">
              <a:solidFill>
                <a:srgbClr val="FFFFFF"/>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3" name="Shape 3"/>
            <p:cNvSpPr/>
            <p:nvPr/>
          </p:nvSpPr>
          <p:spPr>
            <a:xfrm flipH="1">
              <a:off x="0" y="227010"/>
              <a:ext cx="2981857" cy="2981858"/>
            </a:xfrm>
            <a:prstGeom prst="line">
              <a:avLst/>
            </a:prstGeom>
            <a:noFill/>
            <a:ln w="9525" cap="rnd">
              <a:solidFill>
                <a:srgbClr val="FFFFFF"/>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4" name="Shape 4"/>
            <p:cNvSpPr/>
            <p:nvPr/>
          </p:nvSpPr>
          <p:spPr>
            <a:xfrm flipH="1">
              <a:off x="1085322" y="321733"/>
              <a:ext cx="1896535" cy="1896534"/>
            </a:xfrm>
            <a:prstGeom prst="line">
              <a:avLst/>
            </a:prstGeom>
            <a:noFill/>
            <a:ln w="9525" cap="rnd">
              <a:solidFill>
                <a:srgbClr val="FFFFFF"/>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5" name="Shape 5"/>
            <p:cNvSpPr/>
            <p:nvPr/>
          </p:nvSpPr>
          <p:spPr>
            <a:xfrm flipH="1">
              <a:off x="1236134" y="167746"/>
              <a:ext cx="1745722" cy="1745721"/>
            </a:xfrm>
            <a:prstGeom prst="line">
              <a:avLst/>
            </a:prstGeom>
            <a:noFill/>
            <a:ln w="28575" cap="rnd">
              <a:solidFill>
                <a:srgbClr val="FFFFFF"/>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6" name="Shape 6"/>
            <p:cNvSpPr/>
            <p:nvPr/>
          </p:nvSpPr>
          <p:spPr>
            <a:xfrm flipH="1">
              <a:off x="1711857" y="719667"/>
              <a:ext cx="1270002" cy="1270000"/>
            </a:xfrm>
            <a:prstGeom prst="line">
              <a:avLst/>
            </a:prstGeom>
            <a:noFill/>
            <a:ln w="28575" cap="rnd">
              <a:solidFill>
                <a:srgbClr val="FFFFFF"/>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grpSp>
      <p:sp>
        <p:nvSpPr>
          <p:cNvPr id="8" name="Shape 8"/>
          <p:cNvSpPr/>
          <p:nvPr>
            <p:ph type="title"/>
          </p:nvPr>
        </p:nvSpPr>
        <p:spPr>
          <a:xfrm>
            <a:off x="8685211" y="0"/>
            <a:ext cx="2057401" cy="59436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cap="none" sz="1800">
                <a:solidFill>
                  <a:srgbClr val="000000"/>
                </a:solidFill>
              </a:defRPr>
            </a:pPr>
            <a:r>
              <a:rPr cap="all" sz="3600">
                <a:solidFill>
                  <a:srgbClr val="FFFFFF"/>
                </a:solidFill>
              </a:rPr>
              <a:t>标题文本</a:t>
            </a:r>
          </a:p>
        </p:txBody>
      </p:sp>
      <p:sp>
        <p:nvSpPr>
          <p:cNvPr id="9" name="Shape 9"/>
          <p:cNvSpPr/>
          <p:nvPr>
            <p:ph type="body" idx="1"/>
          </p:nvPr>
        </p:nvSpPr>
        <p:spPr>
          <a:xfrm>
            <a:off x="685800" y="685800"/>
            <a:ext cx="7823200" cy="6172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solidFill>
                  <a:srgbClr val="000000"/>
                </a:solidFill>
              </a:defRPr>
            </a:pPr>
            <a:r>
              <a:rPr sz="2000">
                <a:solidFill>
                  <a:srgbClr val="0F496F"/>
                </a:solidFill>
              </a:rPr>
              <a:t>正文级别 1</a:t>
            </a:r>
            <a:endParaRPr sz="2000">
              <a:solidFill>
                <a:srgbClr val="0F496F"/>
              </a:solidFill>
            </a:endParaRPr>
          </a:p>
          <a:p>
            <a:pPr lvl="1">
              <a:defRPr sz="1800">
                <a:solidFill>
                  <a:srgbClr val="000000"/>
                </a:solidFill>
              </a:defRPr>
            </a:pPr>
            <a:r>
              <a:rPr sz="2000">
                <a:solidFill>
                  <a:srgbClr val="0F496F"/>
                </a:solidFill>
              </a:rPr>
              <a:t>正文级别 2</a:t>
            </a:r>
            <a:endParaRPr sz="2000">
              <a:solidFill>
                <a:srgbClr val="0F496F"/>
              </a:solidFill>
            </a:endParaRPr>
          </a:p>
          <a:p>
            <a:pPr lvl="2">
              <a:defRPr sz="1800">
                <a:solidFill>
                  <a:srgbClr val="000000"/>
                </a:solidFill>
              </a:defRPr>
            </a:pPr>
            <a:r>
              <a:rPr sz="2000">
                <a:solidFill>
                  <a:srgbClr val="0F496F"/>
                </a:solidFill>
              </a:rPr>
              <a:t>正文级别 3</a:t>
            </a:r>
            <a:endParaRPr sz="2000">
              <a:solidFill>
                <a:srgbClr val="0F496F"/>
              </a:solidFill>
            </a:endParaRPr>
          </a:p>
          <a:p>
            <a:pPr lvl="3">
              <a:defRPr sz="1800">
                <a:solidFill>
                  <a:srgbClr val="000000"/>
                </a:solidFill>
              </a:defRPr>
            </a:pPr>
            <a:r>
              <a:rPr sz="2000">
                <a:solidFill>
                  <a:srgbClr val="0F496F"/>
                </a:solidFill>
              </a:rPr>
              <a:t>正文级别 4</a:t>
            </a:r>
            <a:endParaRPr sz="2000">
              <a:solidFill>
                <a:srgbClr val="0F496F"/>
              </a:solidFill>
            </a:endParaRPr>
          </a:p>
          <a:p>
            <a:pPr lvl="4">
              <a:defRPr sz="1800">
                <a:solidFill>
                  <a:srgbClr val="000000"/>
                </a:solidFill>
              </a:defRPr>
            </a:pPr>
            <a:r>
              <a:rPr sz="2000">
                <a:solidFill>
                  <a:srgbClr val="0F496F"/>
                </a:solidFill>
              </a:rPr>
              <a:t>正文级别 5</a:t>
            </a:r>
          </a:p>
        </p:txBody>
      </p:sp>
      <p:sp>
        <p:nvSpPr>
          <p:cNvPr id="10" name="Shape 10"/>
          <p:cNvSpPr/>
          <p:nvPr>
            <p:ph type="sldNum" sz="quarter" idx="2"/>
          </p:nvPr>
        </p:nvSpPr>
        <p:spPr>
          <a:xfrm>
            <a:off x="10363200" y="5661659"/>
            <a:ext cx="1142246" cy="586741"/>
          </a:xfrm>
          <a:prstGeom prst="rect">
            <a:avLst/>
          </a:prstGeom>
          <a:ln w="12700">
            <a:miter lim="400000"/>
          </a:ln>
        </p:spPr>
        <p:txBody>
          <a:bodyPr lIns="45719" rIns="45719" anchor="b">
            <a:spAutoFit/>
          </a:bodyPr>
          <a:lstStyle>
            <a:lvl1pPr algn="r">
              <a:defRPr sz="3200">
                <a:solidFill>
                  <a:srgbClr val="0A314A"/>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spd="med" advClick="1"/>
  <p:txStyles>
    <p:titleStyle>
      <a:lvl1pPr defTabSz="457200">
        <a:defRPr cap="all" sz="3600">
          <a:solidFill>
            <a:srgbClr val="FFFFFF"/>
          </a:solidFill>
          <a:latin typeface="Century Gothic"/>
          <a:ea typeface="Century Gothic"/>
          <a:cs typeface="Century Gothic"/>
          <a:sym typeface="Century Gothic"/>
        </a:defRPr>
      </a:lvl1pPr>
      <a:lvl2pPr defTabSz="457200">
        <a:defRPr cap="all" sz="3600">
          <a:solidFill>
            <a:srgbClr val="FFFFFF"/>
          </a:solidFill>
          <a:latin typeface="Century Gothic"/>
          <a:ea typeface="Century Gothic"/>
          <a:cs typeface="Century Gothic"/>
          <a:sym typeface="Century Gothic"/>
        </a:defRPr>
      </a:lvl2pPr>
      <a:lvl3pPr defTabSz="457200">
        <a:defRPr cap="all" sz="3600">
          <a:solidFill>
            <a:srgbClr val="FFFFFF"/>
          </a:solidFill>
          <a:latin typeface="Century Gothic"/>
          <a:ea typeface="Century Gothic"/>
          <a:cs typeface="Century Gothic"/>
          <a:sym typeface="Century Gothic"/>
        </a:defRPr>
      </a:lvl3pPr>
      <a:lvl4pPr defTabSz="457200">
        <a:defRPr cap="all" sz="3600">
          <a:solidFill>
            <a:srgbClr val="FFFFFF"/>
          </a:solidFill>
          <a:latin typeface="Century Gothic"/>
          <a:ea typeface="Century Gothic"/>
          <a:cs typeface="Century Gothic"/>
          <a:sym typeface="Century Gothic"/>
        </a:defRPr>
      </a:lvl4pPr>
      <a:lvl5pPr defTabSz="457200">
        <a:defRPr cap="all" sz="3600">
          <a:solidFill>
            <a:srgbClr val="FFFFFF"/>
          </a:solidFill>
          <a:latin typeface="Century Gothic"/>
          <a:ea typeface="Century Gothic"/>
          <a:cs typeface="Century Gothic"/>
          <a:sym typeface="Century Gothic"/>
        </a:defRPr>
      </a:lvl5pPr>
      <a:lvl6pPr defTabSz="457200">
        <a:defRPr cap="all" sz="3600">
          <a:solidFill>
            <a:srgbClr val="FFFFFF"/>
          </a:solidFill>
          <a:latin typeface="Century Gothic"/>
          <a:ea typeface="Century Gothic"/>
          <a:cs typeface="Century Gothic"/>
          <a:sym typeface="Century Gothic"/>
        </a:defRPr>
      </a:lvl6pPr>
      <a:lvl7pPr defTabSz="457200">
        <a:defRPr cap="all" sz="3600">
          <a:solidFill>
            <a:srgbClr val="FFFFFF"/>
          </a:solidFill>
          <a:latin typeface="Century Gothic"/>
          <a:ea typeface="Century Gothic"/>
          <a:cs typeface="Century Gothic"/>
          <a:sym typeface="Century Gothic"/>
        </a:defRPr>
      </a:lvl7pPr>
      <a:lvl8pPr defTabSz="457200">
        <a:defRPr cap="all" sz="3600">
          <a:solidFill>
            <a:srgbClr val="FFFFFF"/>
          </a:solidFill>
          <a:latin typeface="Century Gothic"/>
          <a:ea typeface="Century Gothic"/>
          <a:cs typeface="Century Gothic"/>
          <a:sym typeface="Century Gothic"/>
        </a:defRPr>
      </a:lvl8pPr>
      <a:lvl9pPr defTabSz="457200">
        <a:defRPr cap="all" sz="3600">
          <a:solidFill>
            <a:srgbClr val="FFFFFF"/>
          </a:solidFill>
          <a:latin typeface="Century Gothic"/>
          <a:ea typeface="Century Gothic"/>
          <a:cs typeface="Century Gothic"/>
          <a:sym typeface="Century Gothic"/>
        </a:defRPr>
      </a:lvl9pPr>
    </p:titleStyle>
    <p:bodyStyle>
      <a:lvl1pPr marL="285750" indent="-285750"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1pPr>
      <a:lvl2pPr marL="774700" indent="-317500"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2pPr>
      <a:lvl3pPr marL="1271587" indent="-357187"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3pPr>
      <a:lvl4pPr marL="1616528" indent="-244928"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4pPr>
      <a:lvl5pPr marL="2073728" indent="-244928"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5pPr>
      <a:lvl6pPr marL="2612571" indent="-326571"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6pPr>
      <a:lvl7pPr marL="3069771" indent="-326571"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7pPr>
      <a:lvl8pPr marL="3526971" indent="-326571"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8pPr>
      <a:lvl9pPr marL="3984171" indent="-326571" defTabSz="457200">
        <a:spcBef>
          <a:spcPts val="600"/>
        </a:spcBef>
        <a:buClr>
          <a:srgbClr val="FFFFFF"/>
        </a:buClr>
        <a:buSzPct val="80000"/>
        <a:buFont typeface="Wingdings 3"/>
        <a:buChar char=""/>
        <a:defRPr sz="2000">
          <a:solidFill>
            <a:srgbClr val="0F496F"/>
          </a:solidFill>
          <a:latin typeface="Century Gothic"/>
          <a:ea typeface="Century Gothic"/>
          <a:cs typeface="Century Gothic"/>
          <a:sym typeface="Century Gothic"/>
        </a:defRPr>
      </a:lvl9pPr>
    </p:bodyStyle>
    <p:otherStyle>
      <a:lvl1pPr algn="r" defTabSz="457200">
        <a:defRPr sz="3200">
          <a:solidFill>
            <a:schemeClr val="tx1"/>
          </a:solidFill>
          <a:latin typeface="+mn-lt"/>
          <a:ea typeface="+mn-ea"/>
          <a:cs typeface="+mn-cs"/>
          <a:sym typeface="Century Gothic"/>
        </a:defRPr>
      </a:lvl1pPr>
      <a:lvl2pPr indent="457200" algn="r" defTabSz="457200">
        <a:defRPr sz="3200">
          <a:solidFill>
            <a:schemeClr val="tx1"/>
          </a:solidFill>
          <a:latin typeface="+mn-lt"/>
          <a:ea typeface="+mn-ea"/>
          <a:cs typeface="+mn-cs"/>
          <a:sym typeface="Century Gothic"/>
        </a:defRPr>
      </a:lvl2pPr>
      <a:lvl3pPr indent="914400" algn="r" defTabSz="457200">
        <a:defRPr sz="3200">
          <a:solidFill>
            <a:schemeClr val="tx1"/>
          </a:solidFill>
          <a:latin typeface="+mn-lt"/>
          <a:ea typeface="+mn-ea"/>
          <a:cs typeface="+mn-cs"/>
          <a:sym typeface="Century Gothic"/>
        </a:defRPr>
      </a:lvl3pPr>
      <a:lvl4pPr indent="1371600" algn="r" defTabSz="457200">
        <a:defRPr sz="3200">
          <a:solidFill>
            <a:schemeClr val="tx1"/>
          </a:solidFill>
          <a:latin typeface="+mn-lt"/>
          <a:ea typeface="+mn-ea"/>
          <a:cs typeface="+mn-cs"/>
          <a:sym typeface="Century Gothic"/>
        </a:defRPr>
      </a:lvl4pPr>
      <a:lvl5pPr indent="1828800" algn="r" defTabSz="457200">
        <a:defRPr sz="3200">
          <a:solidFill>
            <a:schemeClr val="tx1"/>
          </a:solidFill>
          <a:latin typeface="+mn-lt"/>
          <a:ea typeface="+mn-ea"/>
          <a:cs typeface="+mn-cs"/>
          <a:sym typeface="Century Gothic"/>
        </a:defRPr>
      </a:lvl5pPr>
      <a:lvl6pPr indent="2286000" algn="r" defTabSz="457200">
        <a:defRPr sz="3200">
          <a:solidFill>
            <a:schemeClr val="tx1"/>
          </a:solidFill>
          <a:latin typeface="+mn-lt"/>
          <a:ea typeface="+mn-ea"/>
          <a:cs typeface="+mn-cs"/>
          <a:sym typeface="Century Gothic"/>
        </a:defRPr>
      </a:lvl6pPr>
      <a:lvl7pPr indent="2743200" algn="r" defTabSz="457200">
        <a:defRPr sz="3200">
          <a:solidFill>
            <a:schemeClr val="tx1"/>
          </a:solidFill>
          <a:latin typeface="+mn-lt"/>
          <a:ea typeface="+mn-ea"/>
          <a:cs typeface="+mn-cs"/>
          <a:sym typeface="Century Gothic"/>
        </a:defRPr>
      </a:lvl7pPr>
      <a:lvl8pPr indent="3200400" algn="r" defTabSz="457200">
        <a:defRPr sz="3200">
          <a:solidFill>
            <a:schemeClr val="tx1"/>
          </a:solidFill>
          <a:latin typeface="+mn-lt"/>
          <a:ea typeface="+mn-ea"/>
          <a:cs typeface="+mn-cs"/>
          <a:sym typeface="Century Gothic"/>
        </a:defRPr>
      </a:lvl8pPr>
      <a:lvl9pPr indent="3657600" algn="r" defTabSz="457200">
        <a:defRPr sz="3200">
          <a:solidFill>
            <a:schemeClr val="tx1"/>
          </a:solidFill>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297739.htm" TargetMode="External"/><Relationship Id="rId3" Type="http://schemas.openxmlformats.org/officeDocument/2006/relationships/hyperlink" Target="http://baike.baidu.com/view/38785.htm"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9900.htm" TargetMode="External"/><Relationship Id="rId3" Type="http://schemas.openxmlformats.org/officeDocument/2006/relationships/hyperlink" Target="http://baike.baidu.com/view/297739.htm" TargetMode="External"/><Relationship Id="rId4" Type="http://schemas.openxmlformats.org/officeDocument/2006/relationships/hyperlink" Target="http://baike.baidu.com/view/209670.htm"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684212" y="1136734"/>
            <a:ext cx="8001001" cy="1882039"/>
          </a:xfrm>
          <a:prstGeom prst="rect">
            <a:avLst/>
          </a:prstGeom>
        </p:spPr>
        <p:txBody>
          <a:bodyPr/>
          <a:lstStyle/>
          <a:p>
            <a:pPr lvl="0">
              <a:defRPr cap="none" sz="1800">
                <a:solidFill>
                  <a:srgbClr val="000000"/>
                </a:solidFill>
              </a:defRPr>
            </a:pPr>
            <a:r>
              <a:rPr cap="all" sz="4800">
                <a:solidFill>
                  <a:srgbClr val="FFFFFF"/>
                </a:solidFill>
              </a:rPr>
              <a:t>               排序算法</a:t>
            </a:r>
          </a:p>
        </p:txBody>
      </p:sp>
      <p:sp>
        <p:nvSpPr>
          <p:cNvPr id="89" name="Shape 89"/>
          <p:cNvSpPr/>
          <p:nvPr>
            <p:ph type="body" idx="1"/>
          </p:nvPr>
        </p:nvSpPr>
        <p:spPr>
          <a:xfrm>
            <a:off x="684212" y="3843866"/>
            <a:ext cx="6400801" cy="1947334"/>
          </a:xfrm>
          <a:prstGeom prst="rect">
            <a:avLst/>
          </a:prstGeom>
        </p:spPr>
        <p:txBody>
          <a:bodyPr/>
          <a:lstStyle/>
          <a:p>
            <a:pPr lvl="0">
              <a:defRPr sz="1800">
                <a:solidFill>
                  <a:srgbClr val="000000"/>
                </a:solidFill>
              </a:defRPr>
            </a:pPr>
            <a:r>
              <a:rPr sz="2100">
                <a:solidFill>
                  <a:srgbClr val="0F496F"/>
                </a:solidFill>
              </a:rPr>
              <a:t>                   				邢琛聪</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body" idx="1"/>
          </p:nvPr>
        </p:nvSpPr>
        <p:spPr>
          <a:xfrm>
            <a:off x="684212" y="685800"/>
            <a:ext cx="8534401" cy="5777630"/>
          </a:xfrm>
          <a:prstGeom prst="rect">
            <a:avLst/>
          </a:prstGeom>
        </p:spPr>
        <p:txBody>
          <a:bodyPr/>
          <a:lstStyle/>
          <a:p>
            <a:pPr lvl="0" marL="457200" indent="-457200">
              <a:lnSpc>
                <a:spcPct val="80000"/>
              </a:lnSpc>
              <a:defRPr sz="1800">
                <a:solidFill>
                  <a:srgbClr val="000000"/>
                </a:solidFill>
              </a:defRPr>
            </a:pPr>
            <a:r>
              <a:rPr sz="2400">
                <a:solidFill>
                  <a:srgbClr val="0F496F"/>
                </a:solidFill>
              </a:rPr>
              <a:t>伪代码：</a:t>
            </a:r>
            <a:endParaRPr sz="1500">
              <a:solidFill>
                <a:srgbClr val="0F496F"/>
              </a:solidFill>
            </a:endParaRPr>
          </a:p>
          <a:p>
            <a:pPr lvl="0">
              <a:lnSpc>
                <a:spcPct val="80000"/>
              </a:lnSpc>
              <a:defRPr sz="1800">
                <a:solidFill>
                  <a:srgbClr val="000000"/>
                </a:solidFill>
              </a:defRPr>
            </a:pPr>
            <a:endParaRPr sz="3200">
              <a:solidFill>
                <a:srgbClr val="0F496F"/>
              </a:solidFill>
            </a:endParaRPr>
          </a:p>
          <a:p>
            <a:pPr lvl="0">
              <a:lnSpc>
                <a:spcPct val="80000"/>
              </a:lnSpc>
              <a:defRPr sz="1800">
                <a:solidFill>
                  <a:srgbClr val="000000"/>
                </a:solidFill>
              </a:defRPr>
            </a:pPr>
            <a:endParaRPr sz="3200">
              <a:solidFill>
                <a:srgbClr val="0F496F"/>
              </a:solidFill>
            </a:endParaRPr>
          </a:p>
          <a:p>
            <a:pPr lvl="0" marL="457200" indent="-457200">
              <a:lnSpc>
                <a:spcPct val="80000"/>
              </a:lnSpc>
              <a:defRPr sz="1800">
                <a:solidFill>
                  <a:srgbClr val="000000"/>
                </a:solidFill>
              </a:defRPr>
            </a:pPr>
            <a:r>
              <a:rPr sz="2400">
                <a:solidFill>
                  <a:srgbClr val="0F496F"/>
                </a:solidFill>
              </a:rPr>
              <a:t> </a:t>
            </a:r>
            <a:r>
              <a:rPr sz="2400">
                <a:solidFill>
                  <a:srgbClr val="0F496F"/>
                </a:solidFill>
              </a:rPr>
              <a:t>INSORTION-SORT(A)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1     for j &lt;- 2 to length[A]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2        do key &lt;- A[j]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3           △Insert A[j] into the sorted sequence A[1..j-1]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4           i &lt;- j-1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5         while i&gt;0 and A[i]&gt;key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6             do A[i+1] &lt;- A[i]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7                i &lt;- i-1 </a:t>
            </a:r>
            <a:endParaRPr sz="1500">
              <a:solidFill>
                <a:srgbClr val="0F496F"/>
              </a:solidFill>
            </a:endParaRPr>
          </a:p>
          <a:p>
            <a:pPr lvl="0" marL="457200" indent="-457200">
              <a:lnSpc>
                <a:spcPct val="80000"/>
              </a:lnSpc>
              <a:defRPr sz="1800">
                <a:solidFill>
                  <a:srgbClr val="000000"/>
                </a:solidFill>
              </a:defRPr>
            </a:pPr>
            <a:r>
              <a:rPr sz="2400">
                <a:solidFill>
                  <a:srgbClr val="0F496F"/>
                </a:solidFill>
              </a:rPr>
              <a:t>8         A[i+1] &lt;- key </a:t>
            </a:r>
            <a:endParaRPr sz="1500">
              <a:solidFill>
                <a:srgbClr val="0F496F"/>
              </a:solidFill>
            </a:endParaRP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body" idx="1"/>
          </p:nvPr>
        </p:nvSpPr>
        <p:spPr>
          <a:xfrm>
            <a:off x="684211" y="397700"/>
            <a:ext cx="9186300" cy="5927945"/>
          </a:xfrm>
          <a:prstGeom prst="rect">
            <a:avLst/>
          </a:prstGeom>
        </p:spPr>
        <p:txBody>
          <a:bodyPr/>
          <a:lstStyle/>
          <a:p>
            <a:pPr lvl="0" marL="400050" indent="-400050">
              <a:defRPr sz="1800">
                <a:solidFill>
                  <a:srgbClr val="000000"/>
                </a:solidFill>
              </a:defRPr>
            </a:pPr>
            <a:r>
              <a:rPr b="1" sz="2800">
                <a:solidFill>
                  <a:srgbClr val="0F496F"/>
                </a:solidFill>
              </a:rPr>
              <a:t>效率分析</a:t>
            </a:r>
            <a:endParaRPr b="1" sz="2800">
              <a:solidFill>
                <a:srgbClr val="0F496F"/>
              </a:solidFill>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稳定排序 </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空间复杂度</a:t>
            </a:r>
            <a:r>
              <a:rPr sz="2000">
                <a:solidFill>
                  <a:srgbClr val="FFFFFF"/>
                </a:solidFill>
                <a:latin typeface="Yuanti SC Regular"/>
                <a:ea typeface="Yuanti SC Regular"/>
                <a:cs typeface="Yuanti SC Regular"/>
                <a:sym typeface="Yuanti SC Regular"/>
              </a:rPr>
              <a:t>O(1) </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时间复杂度</a:t>
            </a:r>
            <a:r>
              <a:rPr sz="2000">
                <a:solidFill>
                  <a:srgbClr val="FFFFFF"/>
                </a:solidFill>
                <a:latin typeface="Yuanti SC Regular"/>
                <a:ea typeface="Yuanti SC Regular"/>
                <a:cs typeface="Yuanti SC Regular"/>
                <a:sym typeface="Yuanti SC Regular"/>
              </a:rPr>
              <a:t>O(n</a:t>
            </a:r>
            <a:r>
              <a:rPr baseline="30000" sz="2000">
                <a:solidFill>
                  <a:srgbClr val="FFFFFF"/>
                </a:solidFill>
                <a:latin typeface="Yuanti SC Regular"/>
                <a:ea typeface="Yuanti SC Regular"/>
                <a:cs typeface="Yuanti SC Regular"/>
                <a:sym typeface="Yuanti SC Regular"/>
              </a:rPr>
              <a:t>2</a:t>
            </a:r>
            <a:r>
              <a:rPr sz="2000">
                <a:solidFill>
                  <a:srgbClr val="FFFFFF"/>
                </a:solidFill>
                <a:latin typeface="Yuanti SC Regular"/>
                <a:ea typeface="Yuanti SC Regular"/>
                <a:cs typeface="Yuanti SC Regular"/>
                <a:sym typeface="Yuanti SC Regular"/>
              </a:rPr>
              <a:t>) </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最差情况：反序，需要移动</a:t>
            </a:r>
            <a:r>
              <a:rPr sz="2000">
                <a:solidFill>
                  <a:srgbClr val="FFFFFF"/>
                </a:solidFill>
                <a:latin typeface="Yuanti SC Regular"/>
                <a:ea typeface="Yuanti SC Regular"/>
                <a:cs typeface="Yuanti SC Regular"/>
                <a:sym typeface="Yuanti SC Regular"/>
              </a:rPr>
              <a:t>n*(n-1)/2</a:t>
            </a:r>
            <a:r>
              <a:rPr sz="2000">
                <a:solidFill>
                  <a:srgbClr val="FFFFFF"/>
                </a:solidFill>
                <a:latin typeface="Yuanti SC Regular"/>
                <a:ea typeface="Yuanti SC Regular"/>
                <a:cs typeface="Yuanti SC Regular"/>
                <a:sym typeface="Yuanti SC Regular"/>
              </a:rPr>
              <a:t>个元素 </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最好情况：正序，不需要移动元素</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数组在已排序或者是“近似排序”时，插入排序效率的最好情况运行时间为</a:t>
            </a:r>
            <a:r>
              <a:rPr sz="2000">
                <a:solidFill>
                  <a:srgbClr val="FFFFFF"/>
                </a:solidFill>
                <a:latin typeface="Yuanti SC Regular"/>
                <a:ea typeface="Yuanti SC Regular"/>
                <a:cs typeface="Yuanti SC Regular"/>
                <a:sym typeface="Yuanti SC Regular"/>
              </a:rPr>
              <a:t>O(n)</a:t>
            </a:r>
            <a:r>
              <a:rPr sz="2000">
                <a:solidFill>
                  <a:srgbClr val="FFFFFF"/>
                </a:solidFill>
                <a:latin typeface="Yuanti SC Regular"/>
                <a:ea typeface="Yuanti SC Regular"/>
                <a:cs typeface="Yuanti SC Regular"/>
                <a:sym typeface="Yuanti SC Regular"/>
              </a:rPr>
              <a:t>；</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插入排序最坏情况运行时间和平均情况运行时间都为</a:t>
            </a:r>
            <a:r>
              <a:rPr sz="2000">
                <a:solidFill>
                  <a:srgbClr val="FFFFFF"/>
                </a:solidFill>
                <a:latin typeface="Yuanti SC Regular"/>
                <a:ea typeface="Yuanti SC Regular"/>
                <a:cs typeface="Yuanti SC Regular"/>
                <a:sym typeface="Yuanti SC Regular"/>
              </a:rPr>
              <a:t>O(n</a:t>
            </a:r>
            <a:r>
              <a:rPr baseline="30000" sz="2000">
                <a:solidFill>
                  <a:srgbClr val="FFFFFF"/>
                </a:solidFill>
                <a:latin typeface="Yuanti SC Regular"/>
                <a:ea typeface="Yuanti SC Regular"/>
                <a:cs typeface="Yuanti SC Regular"/>
                <a:sym typeface="Yuanti SC Regular"/>
              </a:rPr>
              <a:t>2</a:t>
            </a:r>
            <a:r>
              <a:rPr sz="2000">
                <a:solidFill>
                  <a:srgbClr val="FFFFFF"/>
                </a:solidFill>
                <a:latin typeface="Yuanti SC Regular"/>
                <a:ea typeface="Yuanti SC Regular"/>
                <a:cs typeface="Yuanti SC Regular"/>
                <a:sym typeface="Yuanti SC Regular"/>
              </a:rPr>
              <a:t>)</a:t>
            </a:r>
            <a:r>
              <a:rPr sz="2000">
                <a:solidFill>
                  <a:srgbClr val="FFFFFF"/>
                </a:solidFill>
                <a:latin typeface="Yuanti SC Regular"/>
                <a:ea typeface="Yuanti SC Regular"/>
                <a:cs typeface="Yuanti SC Regular"/>
                <a:sym typeface="Yuanti SC Regular"/>
              </a:rPr>
              <a:t>。</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通常，插入排序呈现出二次排序算法中的最佳性能。</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对于具有较少元素（如</a:t>
            </a:r>
            <a:r>
              <a:rPr sz="2000">
                <a:solidFill>
                  <a:srgbClr val="FFFFFF"/>
                </a:solidFill>
                <a:latin typeface="Yuanti SC Regular"/>
                <a:ea typeface="Yuanti SC Regular"/>
                <a:cs typeface="Yuanti SC Regular"/>
                <a:sym typeface="Yuanti SC Regular"/>
              </a:rPr>
              <a:t>n&lt;=15</a:t>
            </a:r>
            <a:r>
              <a:rPr sz="2000">
                <a:solidFill>
                  <a:srgbClr val="FFFFFF"/>
                </a:solidFill>
                <a:latin typeface="Yuanti SC Regular"/>
                <a:ea typeface="Yuanti SC Regular"/>
                <a:cs typeface="Yuanti SC Regular"/>
                <a:sym typeface="Yuanti SC Regular"/>
              </a:rPr>
              <a:t>）的列表来说，二次算法十分有效。</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在列表已被排序时，插入排序是线性算法</a:t>
            </a:r>
            <a:r>
              <a:rPr sz="2000">
                <a:solidFill>
                  <a:srgbClr val="FFFFFF"/>
                </a:solidFill>
                <a:latin typeface="Yuanti SC Regular"/>
                <a:ea typeface="Yuanti SC Regular"/>
                <a:cs typeface="Yuanti SC Regular"/>
                <a:sym typeface="Yuanti SC Regular"/>
              </a:rPr>
              <a:t>O(n)</a:t>
            </a:r>
            <a:r>
              <a:rPr sz="2000">
                <a:solidFill>
                  <a:srgbClr val="FFFFFF"/>
                </a:solidFill>
                <a:latin typeface="Yuanti SC Regular"/>
                <a:ea typeface="Yuanti SC Regular"/>
                <a:cs typeface="Yuanti SC Regular"/>
                <a:sym typeface="Yuanti SC Regular"/>
              </a:rPr>
              <a:t>。</a:t>
            </a:r>
            <a:endParaRPr sz="2000">
              <a:solidFill>
                <a:srgbClr val="FFFFFF"/>
              </a:solidFill>
              <a:latin typeface="Yuanti SC Regular"/>
              <a:ea typeface="Yuanti SC Regular"/>
              <a:cs typeface="Yuanti SC Regular"/>
              <a:sym typeface="Yuanti SC Regular"/>
            </a:endParaRPr>
          </a:p>
          <a:p>
            <a:pPr lvl="0">
              <a:defRPr sz="1800">
                <a:solidFill>
                  <a:srgbClr val="000000"/>
                </a:solidFill>
              </a:defRPr>
            </a:pPr>
            <a:r>
              <a:rPr sz="2000">
                <a:solidFill>
                  <a:srgbClr val="FFFFFF"/>
                </a:solidFill>
                <a:latin typeface="Yuanti SC Regular"/>
                <a:ea typeface="Yuanti SC Regular"/>
                <a:cs typeface="Yuanti SC Regular"/>
                <a:sym typeface="Yuanti SC Regular"/>
              </a:rPr>
              <a:t>在列表“近似排序”时，插入排序仍然是线性算法。</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body" idx="1"/>
          </p:nvPr>
        </p:nvSpPr>
        <p:spPr>
          <a:xfrm>
            <a:off x="684212" y="685800"/>
            <a:ext cx="8534401" cy="3615267"/>
          </a:xfrm>
          <a:prstGeom prst="rect">
            <a:avLst/>
          </a:prstGeom>
        </p:spPr>
        <p:txBody>
          <a:bodyPr/>
          <a:lstStyle/>
          <a:p>
            <a:pPr lvl="0" marL="457200" indent="-457200">
              <a:spcBef>
                <a:spcPts val="700"/>
              </a:spcBef>
              <a:defRPr sz="1800">
                <a:solidFill>
                  <a:srgbClr val="000000"/>
                </a:solidFill>
              </a:defRPr>
            </a:pPr>
            <a:r>
              <a:rPr sz="3200">
                <a:solidFill>
                  <a:srgbClr val="0F496F"/>
                </a:solidFill>
              </a:rPr>
              <a:t>比较排序</a:t>
            </a:r>
            <a:r>
              <a:rPr sz="3200">
                <a:solidFill>
                  <a:srgbClr val="0F496F"/>
                </a:solidFill>
              </a:rPr>
              <a:t>:</a:t>
            </a:r>
            <a:r>
              <a:rPr sz="3200">
                <a:solidFill>
                  <a:srgbClr val="0F496F"/>
                </a:solidFill>
              </a:rPr>
              <a:t>希尔排序</a:t>
            </a:r>
            <a:endParaRPr sz="3200">
              <a:solidFill>
                <a:srgbClr val="0F496F"/>
              </a:solidFill>
            </a:endParaRPr>
          </a:p>
          <a:p>
            <a:pPr lvl="0" marL="0" indent="0">
              <a:buSzTx/>
              <a:buNone/>
              <a:defRPr sz="1800">
                <a:solidFill>
                  <a:srgbClr val="000000"/>
                </a:solidFill>
              </a:defRPr>
            </a:pPr>
            <a:endParaRPr sz="2400">
              <a:solidFill>
                <a:srgbClr val="0F496F"/>
              </a:solidFill>
            </a:endParaRPr>
          </a:p>
          <a:p>
            <a:pPr lvl="0" marL="0" indent="0">
              <a:buSzTx/>
              <a:buNone/>
              <a:defRPr sz="1800">
                <a:solidFill>
                  <a:srgbClr val="000000"/>
                </a:solidFill>
              </a:defRPr>
            </a:pPr>
            <a:r>
              <a:rPr sz="2400">
                <a:solidFill>
                  <a:srgbClr val="0F496F"/>
                </a:solidFill>
                <a:latin typeface="Yuanti SC Regular"/>
                <a:ea typeface="Yuanti SC Regular"/>
                <a:cs typeface="Yuanti SC Regular"/>
                <a:sym typeface="Yuanti SC Regular"/>
              </a:rPr>
              <a:t>基本思想是： 先将整个待排序记录序列分割成若干个子序列，在在序列内分别进行直接插入排序，待整个序列基本有序时，再对全体记录进行一次直接插入排序</a:t>
            </a:r>
            <a:r>
              <a:rPr sz="2400">
                <a:solidFill>
                  <a:srgbClr val="0F496F"/>
                </a:solidFill>
              </a:rPr>
              <a:t>。</a:t>
            </a:r>
            <a:endParaRPr sz="2400">
              <a:solidFill>
                <a:srgbClr val="0F496F"/>
              </a:solidFill>
            </a:endParaR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684212" y="4487331"/>
            <a:ext cx="8534401" cy="1507068"/>
          </a:xfrm>
          <a:prstGeom prst="rect">
            <a:avLst/>
          </a:prstGeom>
        </p:spPr>
        <p:txBody>
          <a:bodyPr/>
          <a:lstStyle/>
          <a:p>
            <a:pPr lvl="0"/>
          </a:p>
        </p:txBody>
      </p:sp>
      <p:pic>
        <p:nvPicPr>
          <p:cNvPr id="116" name="image2.jpg"/>
          <p:cNvPicPr/>
          <p:nvPr/>
        </p:nvPicPr>
        <p:blipFill>
          <a:blip r:embed="rId2">
            <a:extLst/>
          </a:blip>
          <a:stretch>
            <a:fillRect/>
          </a:stretch>
        </p:blipFill>
        <p:spPr>
          <a:xfrm>
            <a:off x="325676" y="831107"/>
            <a:ext cx="11574051" cy="525097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body" idx="1"/>
          </p:nvPr>
        </p:nvSpPr>
        <p:spPr>
          <a:xfrm>
            <a:off x="684210" y="713983"/>
            <a:ext cx="9937861" cy="5887234"/>
          </a:xfrm>
          <a:prstGeom prst="rect">
            <a:avLst/>
          </a:prstGeom>
        </p:spPr>
        <p:txBody>
          <a:bodyPr/>
          <a:lstStyle/>
          <a:p>
            <a:pPr lvl="0" marL="400050" indent="-400050">
              <a:lnSpc>
                <a:spcPct val="90000"/>
              </a:lnSpc>
              <a:defRPr sz="1800">
                <a:solidFill>
                  <a:srgbClr val="000000"/>
                </a:solidFill>
              </a:defRPr>
            </a:pPr>
            <a:r>
              <a:rPr sz="2800">
                <a:solidFill>
                  <a:srgbClr val="0F496F"/>
                </a:solidFill>
                <a:latin typeface="Yuanti SC Regular"/>
                <a:ea typeface="Yuanti SC Regular"/>
                <a:cs typeface="Yuanti SC Regular"/>
                <a:sym typeface="Yuanti SC Regular"/>
              </a:rPr>
              <a:t>伪代码</a:t>
            </a:r>
            <a:endParaRPr sz="2800">
              <a:solidFill>
                <a:srgbClr val="0F496F"/>
              </a:solidFill>
              <a:latin typeface="Yuanti SC Regular"/>
              <a:ea typeface="Yuanti SC Regular"/>
              <a:cs typeface="Yuanti SC Regular"/>
              <a:sym typeface="Yuanti SC Regular"/>
            </a:endParaRPr>
          </a:p>
          <a:p>
            <a:pPr lvl="0">
              <a:lnSpc>
                <a:spcPct val="90000"/>
              </a:lnSpc>
              <a:defRPr sz="1800">
                <a:solidFill>
                  <a:srgbClr val="000000"/>
                </a:solidFill>
              </a:defRPr>
            </a:pPr>
            <a:endParaRPr sz="2800">
              <a:solidFill>
                <a:srgbClr val="0F496F"/>
              </a:solidFill>
              <a:latin typeface="Yuanti SC Regular"/>
              <a:ea typeface="Yuanti SC Regular"/>
              <a:cs typeface="Yuanti SC Regular"/>
              <a:sym typeface="Yuanti SC Regular"/>
            </a:endParaRPr>
          </a:p>
          <a:p>
            <a:pPr lvl="0">
              <a:lnSpc>
                <a:spcPct val="90000"/>
              </a:lnSpc>
              <a:defRPr sz="1800">
                <a:solidFill>
                  <a:srgbClr val="000000"/>
                </a:solidFill>
              </a:defRPr>
            </a:pPr>
            <a:r>
              <a:rPr sz="2000">
                <a:solidFill>
                  <a:srgbClr val="FFFFFF"/>
                </a:solidFill>
              </a:rPr>
              <a:t>input: an array a of length n with array elements numbered 0 to n − 1</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inc ← round(n/2)</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while inc &gt; 0 do: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for i = inc .. n − 1 do: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temp ← a[i]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j ← i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while j ≥ inc and a[j − inc] &gt; temp do: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a[j] ← a[j − inc]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j ← j − inc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a[j] ← temp </a:t>
            </a:r>
            <a:endParaRPr sz="2000">
              <a:solidFill>
                <a:srgbClr val="FFFFFF"/>
              </a:solidFill>
            </a:endParaRPr>
          </a:p>
          <a:p>
            <a:pPr lvl="0">
              <a:lnSpc>
                <a:spcPct val="90000"/>
              </a:lnSpc>
              <a:defRPr sz="1800">
                <a:solidFill>
                  <a:srgbClr val="000000"/>
                </a:solidFill>
              </a:defRPr>
            </a:pPr>
            <a:r>
              <a:rPr sz="2000">
                <a:solidFill>
                  <a:srgbClr val="FFFFFF"/>
                </a:solidFill>
              </a:rPr>
              <a:t>　　</a:t>
            </a:r>
            <a:r>
              <a:rPr sz="2000">
                <a:solidFill>
                  <a:srgbClr val="FFFFFF"/>
                </a:solidFill>
              </a:rPr>
              <a:t>inc ← round(inc / 2.2)</a:t>
            </a:r>
            <a:endParaRPr sz="2000">
              <a:solidFill>
                <a:srgbClr val="FFFFFF"/>
              </a:solidFill>
            </a:endParaRPr>
          </a:p>
          <a:p>
            <a:pPr lvl="0">
              <a:lnSpc>
                <a:spcPct val="90000"/>
              </a:lnSpc>
              <a:defRPr sz="1800">
                <a:solidFill>
                  <a:srgbClr val="000000"/>
                </a:solidFill>
              </a:defRPr>
            </a:pPr>
            <a:endParaRPr sz="2000">
              <a:solidFill>
                <a:srgbClr val="FFFFFF"/>
              </a:solidFill>
            </a:endParaR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body" idx="1"/>
          </p:nvPr>
        </p:nvSpPr>
        <p:spPr>
          <a:xfrm>
            <a:off x="684210" y="685800"/>
            <a:ext cx="10526585" cy="5527110"/>
          </a:xfrm>
          <a:prstGeom prst="rect">
            <a:avLst/>
          </a:prstGeom>
        </p:spPr>
        <p:txBody>
          <a:bodyPr/>
          <a:lstStyle/>
          <a:p>
            <a:pPr lvl="0" marL="400050" indent="-400050">
              <a:defRPr sz="1800">
                <a:solidFill>
                  <a:srgbClr val="000000"/>
                </a:solidFill>
              </a:defRPr>
            </a:pPr>
            <a:r>
              <a:rPr sz="2800">
                <a:solidFill>
                  <a:srgbClr val="0F496F"/>
                </a:solidFill>
                <a:latin typeface="Yuanti SC Regular"/>
                <a:ea typeface="Yuanti SC Regular"/>
                <a:cs typeface="Yuanti SC Regular"/>
                <a:sym typeface="Yuanti SC Regular"/>
              </a:rPr>
              <a:t>效率分析</a:t>
            </a:r>
            <a:endParaRPr sz="2800">
              <a:solidFill>
                <a:srgbClr val="0F496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不稳定 </a:t>
            </a: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空间复杂度</a:t>
            </a:r>
            <a:r>
              <a:rPr sz="2400">
                <a:solidFill>
                  <a:srgbClr val="FFFFFF"/>
                </a:solidFill>
                <a:latin typeface="Yuanti SC Regular"/>
                <a:ea typeface="Yuanti SC Regular"/>
                <a:cs typeface="Yuanti SC Regular"/>
                <a:sym typeface="Yuanti SC Regular"/>
              </a:rPr>
              <a:t>O(1) </a:t>
            </a: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时间复杂度</a:t>
            </a:r>
            <a:r>
              <a:rPr sz="2400">
                <a:solidFill>
                  <a:srgbClr val="FFFFFF"/>
                </a:solidFill>
              </a:rPr>
              <a:t>O</a:t>
            </a:r>
            <a:r>
              <a:rPr sz="2400">
                <a:solidFill>
                  <a:srgbClr val="FFFFFF"/>
                </a:solidFill>
              </a:rPr>
              <a:t>(</a:t>
            </a:r>
            <a:r>
              <a:rPr sz="2400">
                <a:solidFill>
                  <a:srgbClr val="FFFFFF"/>
                </a:solidFill>
              </a:rPr>
              <a:t>nlogn</a:t>
            </a:r>
            <a:r>
              <a:rPr sz="2400">
                <a:solidFill>
                  <a:srgbClr val="FFFFFF"/>
                </a:solidFill>
              </a:rPr>
              <a:t>)</a:t>
            </a:r>
            <a:r>
              <a:rPr sz="2400">
                <a:solidFill>
                  <a:srgbClr val="FFFFFF"/>
                </a:solidFill>
              </a:rPr>
              <a:t>～</a:t>
            </a:r>
            <a:r>
              <a:rPr sz="2400">
                <a:solidFill>
                  <a:srgbClr val="FFFFFF"/>
                </a:solidFill>
                <a:latin typeface="Yuanti SC Regular"/>
                <a:ea typeface="Yuanti SC Regular"/>
                <a:cs typeface="Yuanti SC Regular"/>
                <a:sym typeface="Yuanti SC Regular"/>
              </a:rPr>
              <a:t>O(n</a:t>
            </a:r>
            <a:r>
              <a:rPr baseline="30000" sz="2400">
                <a:solidFill>
                  <a:srgbClr val="FFFFFF"/>
                </a:solidFill>
                <a:latin typeface="Yuanti SC Regular"/>
                <a:ea typeface="Yuanti SC Regular"/>
                <a:cs typeface="Yuanti SC Regular"/>
                <a:sym typeface="Yuanti SC Regular"/>
              </a:rPr>
              <a:t>2</a:t>
            </a:r>
            <a:r>
              <a:rPr sz="2400">
                <a:solidFill>
                  <a:srgbClr val="FFFFFF"/>
                </a:solidFill>
                <a:latin typeface="Yuanti SC Regular"/>
                <a:ea typeface="Yuanti SC Regular"/>
                <a:cs typeface="Yuanti SC Regular"/>
                <a:sym typeface="Yuanti SC Regular"/>
              </a:rPr>
              <a:t>)</a:t>
            </a:r>
            <a:endParaRPr sz="2400">
              <a:solidFill>
                <a:srgbClr val="FFFFFF"/>
              </a:solidFill>
              <a:latin typeface="Yuanti SC Regular"/>
              <a:ea typeface="Yuanti SC Regular"/>
              <a:cs typeface="Yuanti SC Regular"/>
              <a:sym typeface="Yuanti SC Regular"/>
            </a:endParaRPr>
          </a:p>
          <a:p>
            <a:pPr lvl="0">
              <a:defRPr sz="1800">
                <a:solidFill>
                  <a:srgbClr val="000000"/>
                </a:solidFill>
              </a:defRPr>
            </a:pP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rPr>
              <a:t>Shell</a:t>
            </a:r>
            <a:r>
              <a:rPr sz="2400">
                <a:solidFill>
                  <a:srgbClr val="FFFFFF"/>
                </a:solidFill>
              </a:rPr>
              <a:t>算法的性能与所选取的分组长度序列有很大关系。只对特定的待排序记录序列，可以准确地估算关键词的比较次数和对象移动次数。想要弄清关键词比较次数和记录移动次数与增量选择之间的关系，并给出完整的数学分析，至今仍然是数学难题。</a:t>
            </a:r>
            <a:endParaRPr sz="2400">
              <a:solidFill>
                <a:srgbClr val="FFFFFF"/>
              </a:solidFill>
              <a:latin typeface="Yuanti SC Regular"/>
              <a:ea typeface="Yuanti SC Regular"/>
              <a:cs typeface="Yuanti SC Regular"/>
              <a:sym typeface="Yuanti SC Regular"/>
            </a:endParaRPr>
          </a:p>
          <a:p>
            <a:pPr lvl="0">
              <a:defRPr sz="1800">
                <a:solidFill>
                  <a:srgbClr val="000000"/>
                </a:solidFill>
              </a:defRPr>
            </a:pPr>
            <a:endParaRPr sz="2400">
              <a:solidFill>
                <a:srgbClr val="FFFFFF"/>
              </a:solidFill>
              <a:latin typeface="Yuanti SC Regular"/>
              <a:ea typeface="Yuanti SC Regular"/>
              <a:cs typeface="Yuanti SC Regular"/>
              <a:sym typeface="Yuanti SC Regular"/>
            </a:endParaRPr>
          </a:p>
        </p:txBody>
      </p:sp>
      <p:pic>
        <p:nvPicPr>
          <p:cNvPr id="121" name="image3.png"/>
          <p:cNvPicPr/>
          <p:nvPr/>
        </p:nvPicPr>
        <p:blipFill>
          <a:blip r:embed="rId2">
            <a:extLst/>
          </a:blip>
          <a:stretch>
            <a:fillRect/>
          </a:stretch>
        </p:blipFill>
        <p:spPr>
          <a:xfrm>
            <a:off x="0" y="457200"/>
            <a:ext cx="203200" cy="203200"/>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body" idx="1"/>
          </p:nvPr>
        </p:nvSpPr>
        <p:spPr>
          <a:xfrm>
            <a:off x="684212" y="685800"/>
            <a:ext cx="10251011" cy="5527110"/>
          </a:xfrm>
          <a:prstGeom prst="rect">
            <a:avLst/>
          </a:prstGeom>
        </p:spPr>
        <p:txBody>
          <a:bodyPr/>
          <a:lstStyle/>
          <a:p>
            <a:pPr lvl="0" marL="457200" indent="-457200">
              <a:spcBef>
                <a:spcPts val="700"/>
              </a:spcBef>
              <a:defRPr sz="1800">
                <a:solidFill>
                  <a:srgbClr val="000000"/>
                </a:solidFill>
              </a:defRPr>
            </a:pPr>
            <a:r>
              <a:rPr sz="3200">
                <a:solidFill>
                  <a:srgbClr val="0F496F"/>
                </a:solidFill>
                <a:latin typeface="Yuanti SC Regular"/>
                <a:ea typeface="Yuanti SC Regular"/>
                <a:cs typeface="Yuanti SC Regular"/>
                <a:sym typeface="Yuanti SC Regular"/>
              </a:rPr>
              <a:t>比较排序</a:t>
            </a:r>
            <a:r>
              <a:rPr sz="3200">
                <a:solidFill>
                  <a:srgbClr val="0F496F"/>
                </a:solidFill>
                <a:latin typeface="Yuanti SC Regular"/>
                <a:ea typeface="Yuanti SC Regular"/>
                <a:cs typeface="Yuanti SC Regular"/>
                <a:sym typeface="Yuanti SC Regular"/>
              </a:rPr>
              <a:t>:</a:t>
            </a:r>
            <a:r>
              <a:rPr sz="3200">
                <a:solidFill>
                  <a:srgbClr val="0F496F"/>
                </a:solidFill>
                <a:latin typeface="Yuanti SC Regular"/>
                <a:ea typeface="Yuanti SC Regular"/>
                <a:cs typeface="Yuanti SC Regular"/>
                <a:sym typeface="Yuanti SC Regular"/>
              </a:rPr>
              <a:t>冒泡排序</a:t>
            </a:r>
            <a:endParaRPr sz="3200">
              <a:solidFill>
                <a:srgbClr val="0F496F"/>
              </a:solidFill>
              <a:latin typeface="Yuanti SC Regular"/>
              <a:ea typeface="Yuanti SC Regular"/>
              <a:cs typeface="Yuanti SC Regular"/>
              <a:sym typeface="Yuanti SC Regular"/>
            </a:endParaRPr>
          </a:p>
          <a:p>
            <a:pPr lvl="0" marL="400050" indent="-400050">
              <a:defRPr sz="1800">
                <a:solidFill>
                  <a:srgbClr val="000000"/>
                </a:solidFill>
              </a:defRPr>
            </a:pPr>
            <a:r>
              <a:rPr sz="2800">
                <a:solidFill>
                  <a:srgbClr val="FFFFFF"/>
                </a:solidFill>
              </a:rPr>
              <a:t>冒泡排序（</a:t>
            </a:r>
            <a:r>
              <a:rPr sz="2800">
                <a:solidFill>
                  <a:srgbClr val="FFFFFF"/>
                </a:solidFill>
              </a:rPr>
              <a:t>Bubble Sort</a:t>
            </a:r>
            <a:r>
              <a:rPr sz="2800">
                <a:solidFill>
                  <a:srgbClr val="FFFFFF"/>
                </a:solidFill>
              </a:rPr>
              <a:t>），是一种简单基础的排序算法</a:t>
            </a:r>
            <a:endParaRPr sz="2800">
              <a:solidFill>
                <a:srgbClr val="FFFFFF"/>
              </a:solidFill>
            </a:endParaRPr>
          </a:p>
          <a:p>
            <a:pPr lvl="0" marL="400050" indent="-400050">
              <a:defRPr sz="1800">
                <a:solidFill>
                  <a:srgbClr val="000000"/>
                </a:solidFill>
              </a:defRPr>
            </a:pPr>
            <a:r>
              <a:rPr sz="2800">
                <a:solidFill>
                  <a:srgbClr val="FFFFFF"/>
                </a:solidFill>
              </a:rPr>
              <a:t>它重复地走访过要排序的数列，一次比较两个元素，如果他们的顺序错误就把他们交换过来。走访数列的工作是重复地进行直到没有再需要交换，也就是说该数列已经排序完成。</a:t>
            </a:r>
            <a:endParaRPr sz="2800">
              <a:solidFill>
                <a:srgbClr val="FFFFFF"/>
              </a:solidFill>
            </a:endParaRPr>
          </a:p>
          <a:p>
            <a:pPr lvl="0" marL="400050" indent="-400050">
              <a:defRPr sz="1800">
                <a:solidFill>
                  <a:srgbClr val="000000"/>
                </a:solidFill>
              </a:defRPr>
            </a:pPr>
            <a:r>
              <a:rPr sz="2800">
                <a:solidFill>
                  <a:srgbClr val="FFFFFF"/>
                </a:solidFill>
              </a:rPr>
              <a:t>这个算法的名字由来是因为越大的元素会经由交换慢慢</a:t>
            </a:r>
            <a:r>
              <a:rPr sz="2800">
                <a:solidFill>
                  <a:srgbClr val="FFFFFF"/>
                </a:solidFill>
              </a:rPr>
              <a:t>“</a:t>
            </a:r>
            <a:r>
              <a:rPr sz="2800">
                <a:solidFill>
                  <a:srgbClr val="FFFFFF"/>
                </a:solidFill>
              </a:rPr>
              <a:t>浮</a:t>
            </a:r>
            <a:r>
              <a:rPr sz="2800">
                <a:solidFill>
                  <a:srgbClr val="FFFFFF"/>
                </a:solidFill>
              </a:rPr>
              <a:t>”</a:t>
            </a:r>
            <a:r>
              <a:rPr sz="2800">
                <a:solidFill>
                  <a:srgbClr val="FFFFFF"/>
                </a:solidFill>
              </a:rPr>
              <a:t>到数列的顶端，故名。</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684212" y="4487331"/>
            <a:ext cx="8534401" cy="1507068"/>
          </a:xfrm>
          <a:prstGeom prst="rect">
            <a:avLst/>
          </a:prstGeom>
        </p:spPr>
        <p:txBody>
          <a:bodyPr/>
          <a:lstStyle/>
          <a:p>
            <a:pPr lvl="0"/>
          </a:p>
        </p:txBody>
      </p:sp>
      <p:pic>
        <p:nvPicPr>
          <p:cNvPr id="126" name="image4.png"/>
          <p:cNvPicPr/>
          <p:nvPr/>
        </p:nvPicPr>
        <p:blipFill>
          <a:blip r:embed="rId2">
            <a:extLst/>
          </a:blip>
          <a:stretch>
            <a:fillRect/>
          </a:stretch>
        </p:blipFill>
        <p:spPr>
          <a:xfrm>
            <a:off x="476851" y="1560185"/>
            <a:ext cx="10922811" cy="4434215"/>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body" idx="1"/>
          </p:nvPr>
        </p:nvSpPr>
        <p:spPr>
          <a:xfrm>
            <a:off x="634107" y="475988"/>
            <a:ext cx="9787547" cy="5924813"/>
          </a:xfrm>
          <a:prstGeom prst="rect">
            <a:avLst/>
          </a:prstGeom>
        </p:spPr>
        <p:txBody>
          <a:bodyPr/>
          <a:lstStyle/>
          <a:p>
            <a:pPr lvl="0">
              <a:lnSpc>
                <a:spcPct val="90000"/>
              </a:lnSpc>
              <a:defRPr sz="1800">
                <a:solidFill>
                  <a:srgbClr val="000000"/>
                </a:solidFill>
              </a:defRPr>
            </a:pPr>
            <a:r>
              <a:rPr>
                <a:solidFill>
                  <a:srgbClr val="0F496F"/>
                </a:solidFill>
              </a:rPr>
              <a:t>伪代码：</a:t>
            </a:r>
            <a:endParaRPr>
              <a:solidFill>
                <a:srgbClr val="0F496F"/>
              </a:solidFill>
            </a:endParaRPr>
          </a:p>
          <a:p>
            <a:pPr lvl="0">
              <a:lnSpc>
                <a:spcPct val="90000"/>
              </a:lnSpc>
              <a:defRPr sz="1800">
                <a:solidFill>
                  <a:srgbClr val="000000"/>
                </a:solidFill>
              </a:defRPr>
            </a:pPr>
            <a:r>
              <a:rPr>
                <a:solidFill>
                  <a:srgbClr val="0F496F"/>
                </a:solidFill>
              </a:rPr>
              <a:t>bubblesort(A)</a:t>
            </a:r>
            <a:endParaRPr>
              <a:solidFill>
                <a:srgbClr val="0F496F"/>
              </a:solidFill>
            </a:endParaRPr>
          </a:p>
          <a:p>
            <a:pPr lvl="0">
              <a:lnSpc>
                <a:spcPct val="90000"/>
              </a:lnSpc>
              <a:defRPr sz="1800">
                <a:solidFill>
                  <a:srgbClr val="000000"/>
                </a:solidFill>
              </a:defRPr>
            </a:pPr>
            <a:r>
              <a:rPr>
                <a:solidFill>
                  <a:srgbClr val="0F496F"/>
                </a:solidFill>
              </a:rPr>
              <a:t>{</a:t>
            </a:r>
            <a:endParaRPr>
              <a:solidFill>
                <a:srgbClr val="0F496F"/>
              </a:solidFill>
            </a:endParaRPr>
          </a:p>
          <a:p>
            <a:pPr lvl="0">
              <a:lnSpc>
                <a:spcPct val="90000"/>
              </a:lnSpc>
              <a:defRPr sz="1800">
                <a:solidFill>
                  <a:srgbClr val="000000"/>
                </a:solidFill>
              </a:defRPr>
            </a:pPr>
            <a:r>
              <a:rPr>
                <a:solidFill>
                  <a:srgbClr val="0F496F"/>
                </a:solidFill>
              </a:rPr>
              <a:t>   for i = 1 to length[A]</a:t>
            </a:r>
            <a:endParaRPr>
              <a:solidFill>
                <a:srgbClr val="0F496F"/>
              </a:solidFill>
            </a:endParaRPr>
          </a:p>
          <a:p>
            <a:pPr lvl="0">
              <a:lnSpc>
                <a:spcPct val="90000"/>
              </a:lnSpc>
              <a:defRPr sz="1800">
                <a:solidFill>
                  <a:srgbClr val="000000"/>
                </a:solidFill>
              </a:defRPr>
            </a:pPr>
            <a:r>
              <a:rPr>
                <a:solidFill>
                  <a:srgbClr val="0F496F"/>
                </a:solidFill>
              </a:rPr>
              <a:t>   {</a:t>
            </a:r>
            <a:endParaRPr>
              <a:solidFill>
                <a:srgbClr val="0F496F"/>
              </a:solidFill>
            </a:endParaRPr>
          </a:p>
          <a:p>
            <a:pPr lvl="0">
              <a:lnSpc>
                <a:spcPct val="90000"/>
              </a:lnSpc>
              <a:defRPr sz="1800">
                <a:solidFill>
                  <a:srgbClr val="000000"/>
                </a:solidFill>
              </a:defRPr>
            </a:pPr>
            <a:r>
              <a:rPr>
                <a:solidFill>
                  <a:srgbClr val="0F496F"/>
                </a:solidFill>
              </a:rPr>
              <a:t>       for j = length[A] to i+1</a:t>
            </a:r>
            <a:endParaRPr>
              <a:solidFill>
                <a:srgbClr val="0F496F"/>
              </a:solidFill>
            </a:endParaRPr>
          </a:p>
          <a:p>
            <a:pPr lvl="0">
              <a:lnSpc>
                <a:spcPct val="90000"/>
              </a:lnSpc>
              <a:defRPr sz="1800">
                <a:solidFill>
                  <a:srgbClr val="000000"/>
                </a:solidFill>
              </a:defRPr>
            </a:pPr>
            <a:r>
              <a:rPr>
                <a:solidFill>
                  <a:srgbClr val="0F496F"/>
                </a:solidFill>
              </a:rPr>
              <a:t>       {</a:t>
            </a:r>
            <a:endParaRPr>
              <a:solidFill>
                <a:srgbClr val="0F496F"/>
              </a:solidFill>
            </a:endParaRPr>
          </a:p>
          <a:p>
            <a:pPr lvl="0">
              <a:lnSpc>
                <a:spcPct val="90000"/>
              </a:lnSpc>
              <a:defRPr sz="1800">
                <a:solidFill>
                  <a:srgbClr val="000000"/>
                </a:solidFill>
              </a:defRPr>
            </a:pPr>
            <a:r>
              <a:rPr>
                <a:solidFill>
                  <a:srgbClr val="0F496F"/>
                </a:solidFill>
              </a:rPr>
              <a:t>           if A[j] &lt; A[j-1]</a:t>
            </a:r>
            <a:endParaRPr>
              <a:solidFill>
                <a:srgbClr val="0F496F"/>
              </a:solidFill>
            </a:endParaRPr>
          </a:p>
          <a:p>
            <a:pPr lvl="0">
              <a:lnSpc>
                <a:spcPct val="90000"/>
              </a:lnSpc>
              <a:defRPr sz="1800">
                <a:solidFill>
                  <a:srgbClr val="000000"/>
                </a:solidFill>
              </a:defRPr>
            </a:pPr>
            <a:r>
              <a:rPr>
                <a:solidFill>
                  <a:srgbClr val="0F496F"/>
                </a:solidFill>
              </a:rPr>
              <a:t>           {</a:t>
            </a:r>
            <a:endParaRPr>
              <a:solidFill>
                <a:srgbClr val="0F496F"/>
              </a:solidFill>
            </a:endParaRPr>
          </a:p>
          <a:p>
            <a:pPr lvl="0">
              <a:lnSpc>
                <a:spcPct val="90000"/>
              </a:lnSpc>
              <a:defRPr sz="1800">
                <a:solidFill>
                  <a:srgbClr val="000000"/>
                </a:solidFill>
              </a:defRPr>
            </a:pPr>
            <a:r>
              <a:rPr>
                <a:solidFill>
                  <a:srgbClr val="0F496F"/>
                </a:solidFill>
              </a:rPr>
              <a:t>                exchane A[j] and A[j-1];</a:t>
            </a:r>
            <a:endParaRPr>
              <a:solidFill>
                <a:srgbClr val="0F496F"/>
              </a:solidFill>
            </a:endParaRPr>
          </a:p>
          <a:p>
            <a:pPr lvl="0">
              <a:lnSpc>
                <a:spcPct val="90000"/>
              </a:lnSpc>
              <a:defRPr sz="1800">
                <a:solidFill>
                  <a:srgbClr val="000000"/>
                </a:solidFill>
              </a:defRPr>
            </a:pPr>
            <a:r>
              <a:rPr>
                <a:solidFill>
                  <a:srgbClr val="0F496F"/>
                </a:solidFill>
              </a:rPr>
              <a:t>           }</a:t>
            </a:r>
            <a:endParaRPr>
              <a:solidFill>
                <a:srgbClr val="0F496F"/>
              </a:solidFill>
            </a:endParaRPr>
          </a:p>
          <a:p>
            <a:pPr lvl="0">
              <a:lnSpc>
                <a:spcPct val="90000"/>
              </a:lnSpc>
              <a:defRPr sz="1800">
                <a:solidFill>
                  <a:srgbClr val="000000"/>
                </a:solidFill>
              </a:defRPr>
            </a:pPr>
            <a:r>
              <a:rPr>
                <a:solidFill>
                  <a:srgbClr val="0F496F"/>
                </a:solidFill>
              </a:rPr>
              <a:t>       }</a:t>
            </a:r>
            <a:endParaRPr>
              <a:solidFill>
                <a:srgbClr val="0F496F"/>
              </a:solidFill>
            </a:endParaRPr>
          </a:p>
          <a:p>
            <a:pPr lvl="0">
              <a:lnSpc>
                <a:spcPct val="90000"/>
              </a:lnSpc>
              <a:defRPr sz="1800">
                <a:solidFill>
                  <a:srgbClr val="000000"/>
                </a:solidFill>
              </a:defRPr>
            </a:pPr>
            <a:r>
              <a:rPr>
                <a:solidFill>
                  <a:srgbClr val="0F496F"/>
                </a:solidFill>
              </a:rPr>
              <a:t>   }</a:t>
            </a:r>
            <a:endParaRPr>
              <a:solidFill>
                <a:srgbClr val="0F496F"/>
              </a:solidFill>
            </a:endParaRPr>
          </a:p>
          <a:p>
            <a:pPr lvl="0">
              <a:lnSpc>
                <a:spcPct val="90000"/>
              </a:lnSpc>
              <a:defRPr sz="1800">
                <a:solidFill>
                  <a:srgbClr val="000000"/>
                </a:solidFill>
              </a:defRPr>
            </a:pPr>
            <a:r>
              <a:rPr>
                <a:solidFill>
                  <a:srgbClr val="0F496F"/>
                </a:solidFill>
              </a:rPr>
              <a:t>}</a:t>
            </a:r>
            <a:endParaRPr>
              <a:solidFill>
                <a:srgbClr val="0F496F"/>
              </a:solidFill>
            </a:endParaRP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body" idx="1"/>
          </p:nvPr>
        </p:nvSpPr>
        <p:spPr>
          <a:xfrm>
            <a:off x="847050" y="551145"/>
            <a:ext cx="8534401" cy="4647156"/>
          </a:xfrm>
          <a:prstGeom prst="rect">
            <a:avLst/>
          </a:prstGeom>
        </p:spPr>
        <p:txBody>
          <a:bodyPr/>
          <a:lstStyle/>
          <a:p>
            <a:pPr lvl="0" marL="400050" indent="-400050">
              <a:defRPr sz="1800">
                <a:solidFill>
                  <a:srgbClr val="000000"/>
                </a:solidFill>
              </a:defRPr>
            </a:pPr>
            <a:r>
              <a:rPr sz="2800">
                <a:solidFill>
                  <a:srgbClr val="0F496F"/>
                </a:solidFill>
              </a:rPr>
              <a:t>效率分析：</a:t>
            </a:r>
            <a:endParaRPr sz="2800">
              <a:solidFill>
                <a:srgbClr val="0F496F"/>
              </a:solidFill>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稳定的排序</a:t>
            </a: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空间复杂度</a:t>
            </a:r>
            <a:r>
              <a:rPr sz="2400">
                <a:solidFill>
                  <a:srgbClr val="FFFFFF"/>
                </a:solidFill>
                <a:latin typeface="Yuanti SC Regular"/>
                <a:ea typeface="Yuanti SC Regular"/>
                <a:cs typeface="Yuanti SC Regular"/>
                <a:sym typeface="Yuanti SC Regular"/>
              </a:rPr>
              <a:t>:O(1)</a:t>
            </a: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时间复杂度</a:t>
            </a:r>
            <a:r>
              <a:rPr sz="2400">
                <a:solidFill>
                  <a:srgbClr val="FFFFFF"/>
                </a:solidFill>
                <a:latin typeface="Yuanti SC Regular"/>
                <a:ea typeface="Yuanti SC Regular"/>
                <a:cs typeface="Yuanti SC Regular"/>
                <a:sym typeface="Yuanti SC Regular"/>
              </a:rPr>
              <a:t>O(n^2)</a:t>
            </a: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最好情况：已经按从小到大的顺序排列，</a:t>
            </a:r>
            <a:r>
              <a:rPr sz="2400">
                <a:solidFill>
                  <a:srgbClr val="FFFFFF"/>
                </a:solidFill>
                <a:latin typeface="Yuanti SC Regular"/>
                <a:ea typeface="Yuanti SC Regular"/>
                <a:cs typeface="Yuanti SC Regular"/>
                <a:sym typeface="Yuanti SC Regular"/>
              </a:rPr>
              <a:t>O(n)</a:t>
            </a:r>
            <a:endParaRPr sz="2400">
              <a:solidFill>
                <a:srgbClr val="FFFFF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latin typeface="Yuanti SC Regular"/>
                <a:ea typeface="Yuanti SC Regular"/>
                <a:cs typeface="Yuanti SC Regular"/>
                <a:sym typeface="Yuanti SC Regular"/>
              </a:rPr>
              <a:t>最坏情况：按从大到小顺序排列</a:t>
            </a:r>
            <a:r>
              <a:rPr sz="2400">
                <a:solidFill>
                  <a:srgbClr val="FFFFFF"/>
                </a:solidFill>
                <a:latin typeface="Yuanti SC Regular"/>
                <a:ea typeface="Yuanti SC Regular"/>
                <a:cs typeface="Yuanti SC Regular"/>
                <a:sym typeface="Yuanti SC Regular"/>
              </a:rPr>
              <a:t>,O(n^2)</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body" idx="1"/>
          </p:nvPr>
        </p:nvSpPr>
        <p:spPr>
          <a:xfrm>
            <a:off x="1473350" y="635695"/>
            <a:ext cx="8534401" cy="5326695"/>
          </a:xfrm>
          <a:prstGeom prst="rect">
            <a:avLst/>
          </a:prstGeom>
        </p:spPr>
        <p:txBody>
          <a:bodyPr/>
          <a:lstStyle/>
          <a:p>
            <a:pPr lvl="0" marL="457200" indent="-457200">
              <a:spcBef>
                <a:spcPts val="700"/>
              </a:spcBef>
              <a:defRPr sz="1800">
                <a:solidFill>
                  <a:srgbClr val="000000"/>
                </a:solidFill>
              </a:defRPr>
            </a:pPr>
            <a:r>
              <a:rPr sz="3200">
                <a:solidFill>
                  <a:srgbClr val="0F496F"/>
                </a:solidFill>
                <a:latin typeface="Yuanti SC Regular"/>
                <a:ea typeface="Yuanti SC Regular"/>
                <a:cs typeface="Yuanti SC Regular"/>
                <a:sym typeface="Yuanti SC Regular"/>
              </a:rPr>
              <a:t>评价</a:t>
            </a:r>
            <a:r>
              <a:rPr sz="3200">
                <a:solidFill>
                  <a:srgbClr val="0F496F"/>
                </a:solidFill>
                <a:latin typeface="Yuanti SC Regular"/>
                <a:ea typeface="Yuanti SC Regular"/>
                <a:cs typeface="Yuanti SC Regular"/>
                <a:sym typeface="Yuanti SC Regular"/>
              </a:rPr>
              <a:t>(</a:t>
            </a:r>
            <a:r>
              <a:rPr sz="3200">
                <a:solidFill>
                  <a:srgbClr val="0F496F"/>
                </a:solidFill>
                <a:latin typeface="Yuanti SC Regular"/>
                <a:ea typeface="Yuanti SC Regular"/>
                <a:cs typeface="Yuanti SC Regular"/>
                <a:sym typeface="Yuanti SC Regular"/>
              </a:rPr>
              <a:t>排序</a:t>
            </a:r>
            <a:r>
              <a:rPr sz="3200">
                <a:solidFill>
                  <a:srgbClr val="0F496F"/>
                </a:solidFill>
                <a:latin typeface="Yuanti SC Regular"/>
                <a:ea typeface="Yuanti SC Regular"/>
                <a:cs typeface="Yuanti SC Regular"/>
                <a:sym typeface="Yuanti SC Regular"/>
              </a:rPr>
              <a:t>)</a:t>
            </a:r>
            <a:r>
              <a:rPr sz="3200">
                <a:solidFill>
                  <a:srgbClr val="0F496F"/>
                </a:solidFill>
                <a:latin typeface="Yuanti SC Regular"/>
                <a:ea typeface="Yuanti SC Regular"/>
                <a:cs typeface="Yuanti SC Regular"/>
                <a:sym typeface="Yuanti SC Regular"/>
              </a:rPr>
              <a:t>算法的</a:t>
            </a:r>
            <a:r>
              <a:rPr sz="3200">
                <a:solidFill>
                  <a:srgbClr val="0F496F"/>
                </a:solidFill>
                <a:latin typeface="Yuanti SC Regular"/>
                <a:ea typeface="Yuanti SC Regular"/>
                <a:cs typeface="Yuanti SC Regular"/>
                <a:sym typeface="Yuanti SC Regular"/>
              </a:rPr>
              <a:t>3</a:t>
            </a:r>
            <a:r>
              <a:rPr sz="3200">
                <a:solidFill>
                  <a:srgbClr val="0F496F"/>
                </a:solidFill>
                <a:latin typeface="Yuanti SC Regular"/>
                <a:ea typeface="Yuanti SC Regular"/>
                <a:cs typeface="Yuanti SC Regular"/>
                <a:sym typeface="Yuanti SC Regular"/>
              </a:rPr>
              <a:t>个方面</a:t>
            </a:r>
            <a:endParaRPr sz="3200">
              <a:solidFill>
                <a:srgbClr val="0F496F"/>
              </a:solidFill>
              <a:latin typeface="Yuanti SC Regular"/>
              <a:ea typeface="Yuanti SC Regular"/>
              <a:cs typeface="Yuanti SC Regular"/>
              <a:sym typeface="Yuanti SC Regular"/>
            </a:endParaRPr>
          </a:p>
          <a:p>
            <a:pPr lvl="0">
              <a:defRPr sz="1800">
                <a:solidFill>
                  <a:srgbClr val="000000"/>
                </a:solidFill>
              </a:defRPr>
            </a:pPr>
            <a:r>
              <a:rPr sz="2000">
                <a:solidFill>
                  <a:srgbClr val="0F496F"/>
                </a:solidFill>
                <a:latin typeface="Yuanti SC Regular"/>
                <a:ea typeface="Yuanti SC Regular"/>
                <a:cs typeface="Yuanti SC Regular"/>
                <a:sym typeface="Yuanti SC Regular"/>
              </a:rPr>
              <a:t>时间复杂度</a:t>
            </a:r>
            <a:endParaRPr sz="2000">
              <a:solidFill>
                <a:srgbClr val="0F496F"/>
              </a:solidFill>
              <a:latin typeface="Yuanti SC Regular"/>
              <a:ea typeface="Yuanti SC Regular"/>
              <a:cs typeface="Yuanti SC Regular"/>
              <a:sym typeface="Yuanti SC Regular"/>
            </a:endParaRPr>
          </a:p>
          <a:p>
            <a:pPr lvl="0">
              <a:defRPr sz="1800">
                <a:solidFill>
                  <a:srgbClr val="000000"/>
                </a:solidFill>
              </a:defRPr>
            </a:pPr>
            <a:r>
              <a:rPr sz="2000">
                <a:solidFill>
                  <a:srgbClr val="0F496F"/>
                </a:solidFill>
                <a:latin typeface="Yuanti SC Regular"/>
                <a:ea typeface="Yuanti SC Regular"/>
                <a:cs typeface="Yuanti SC Regular"/>
                <a:sym typeface="Yuanti SC Regular"/>
              </a:rPr>
              <a:t>空间复杂度</a:t>
            </a:r>
            <a:endParaRPr sz="2000">
              <a:solidFill>
                <a:srgbClr val="0F496F"/>
              </a:solidFill>
              <a:latin typeface="Yuanti SC Regular"/>
              <a:ea typeface="Yuanti SC Regular"/>
              <a:cs typeface="Yuanti SC Regular"/>
              <a:sym typeface="Yuanti SC Regular"/>
            </a:endParaRPr>
          </a:p>
          <a:p>
            <a:pPr lvl="0">
              <a:defRPr sz="1800">
                <a:solidFill>
                  <a:srgbClr val="000000"/>
                </a:solidFill>
              </a:defRPr>
            </a:pPr>
            <a:r>
              <a:rPr sz="2000">
                <a:solidFill>
                  <a:srgbClr val="0F496F"/>
                </a:solidFill>
                <a:latin typeface="Yuanti SC Regular"/>
                <a:ea typeface="Yuanti SC Regular"/>
                <a:cs typeface="Yuanti SC Regular"/>
                <a:sym typeface="Yuanti SC Regular"/>
              </a:rPr>
              <a:t>(</a:t>
            </a:r>
            <a:r>
              <a:rPr sz="2000">
                <a:solidFill>
                  <a:srgbClr val="0F496F"/>
                </a:solidFill>
                <a:latin typeface="Yuanti SC Regular"/>
                <a:ea typeface="Yuanti SC Regular"/>
                <a:cs typeface="Yuanti SC Regular"/>
                <a:sym typeface="Yuanti SC Regular"/>
              </a:rPr>
              <a:t>稳定度</a:t>
            </a:r>
            <a:r>
              <a:rPr sz="2000">
                <a:solidFill>
                  <a:srgbClr val="0F496F"/>
                </a:solidFill>
                <a:latin typeface="Yuanti SC Regular"/>
                <a:ea typeface="Yuanti SC Regular"/>
                <a:cs typeface="Yuanti SC Regular"/>
                <a:sym typeface="Yuanti SC Regular"/>
              </a:rPr>
              <a:t>)</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body" idx="1"/>
          </p:nvPr>
        </p:nvSpPr>
        <p:spPr>
          <a:xfrm>
            <a:off x="684211" y="685799"/>
            <a:ext cx="10363746" cy="4875758"/>
          </a:xfrm>
          <a:prstGeom prst="rect">
            <a:avLst/>
          </a:prstGeom>
        </p:spPr>
        <p:txBody>
          <a:bodyPr/>
          <a:lstStyle/>
          <a:p>
            <a:pPr lvl="0" marL="400050" indent="-400050">
              <a:defRPr sz="1800">
                <a:solidFill>
                  <a:srgbClr val="000000"/>
                </a:solidFill>
              </a:defRPr>
            </a:pPr>
            <a:r>
              <a:rPr sz="2800">
                <a:solidFill>
                  <a:srgbClr val="0F496F"/>
                </a:solidFill>
                <a:latin typeface="Yuanti SC Regular"/>
                <a:ea typeface="Yuanti SC Regular"/>
                <a:cs typeface="Yuanti SC Regular"/>
                <a:sym typeface="Yuanti SC Regular"/>
              </a:rPr>
              <a:t>比较排序：快速排序</a:t>
            </a:r>
            <a:endParaRPr sz="2800">
              <a:solidFill>
                <a:srgbClr val="0F496F"/>
              </a:solidFill>
              <a:latin typeface="Yuanti SC Regular"/>
              <a:ea typeface="Yuanti SC Regular"/>
              <a:cs typeface="Yuanti SC Regular"/>
              <a:sym typeface="Yuanti SC Regular"/>
            </a:endParaRPr>
          </a:p>
          <a:p>
            <a:pPr lvl="0" marL="400050" indent="-400050">
              <a:defRPr sz="1800">
                <a:solidFill>
                  <a:srgbClr val="000000"/>
                </a:solidFill>
              </a:defRPr>
            </a:pPr>
            <a:r>
              <a:rPr sz="2800">
                <a:solidFill>
                  <a:srgbClr val="FFFFFF"/>
                </a:solidFill>
                <a:latin typeface="Yuanti SC Regular"/>
                <a:ea typeface="Yuanti SC Regular"/>
                <a:cs typeface="Yuanti SC Regular"/>
                <a:sym typeface="Yuanti SC Regular"/>
              </a:rPr>
              <a:t>通过一趟排序将要排序的数据分割成独立的两部分，其中一部分的所有数据都比另外一部分的所有数据都要小，然后再按此方法对这两部分数据分别进行快速排序，整个排序过程可以递归进行，直到完成排序。</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image5.jpg"/>
          <p:cNvPicPr/>
          <p:nvPr/>
        </p:nvPicPr>
        <p:blipFill>
          <a:blip r:embed="rId2">
            <a:extLst/>
          </a:blip>
          <a:stretch>
            <a:fillRect/>
          </a:stretch>
        </p:blipFill>
        <p:spPr>
          <a:xfrm>
            <a:off x="609055" y="2378281"/>
            <a:ext cx="11065580" cy="2519397"/>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image6.jpg"/>
          <p:cNvPicPr/>
          <p:nvPr/>
        </p:nvPicPr>
        <p:blipFill>
          <a:blip r:embed="rId2">
            <a:extLst/>
          </a:blip>
          <a:stretch>
            <a:fillRect/>
          </a:stretch>
        </p:blipFill>
        <p:spPr>
          <a:xfrm>
            <a:off x="1240075" y="0"/>
            <a:ext cx="9933142" cy="6858000"/>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 name="image7.jpg"/>
          <p:cNvPicPr/>
          <p:nvPr/>
        </p:nvPicPr>
        <p:blipFill>
          <a:blip r:embed="rId2">
            <a:extLst/>
          </a:blip>
          <a:stretch>
            <a:fillRect/>
          </a:stretch>
        </p:blipFill>
        <p:spPr>
          <a:xfrm>
            <a:off x="13378" y="1189973"/>
            <a:ext cx="12178622" cy="4446740"/>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body" idx="1"/>
          </p:nvPr>
        </p:nvSpPr>
        <p:spPr>
          <a:xfrm>
            <a:off x="333483" y="322545"/>
            <a:ext cx="4839766" cy="6140886"/>
          </a:xfrm>
          <a:prstGeom prst="rect">
            <a:avLst/>
          </a:prstGeom>
        </p:spPr>
        <p:txBody>
          <a:bodyPr/>
          <a:lstStyle/>
          <a:p>
            <a:pPr lvl="0">
              <a:lnSpc>
                <a:spcPct val="80000"/>
              </a:lnSpc>
              <a:defRPr sz="1800">
                <a:solidFill>
                  <a:srgbClr val="000000"/>
                </a:solidFill>
              </a:defRPr>
            </a:pPr>
            <a:r>
              <a:rPr>
                <a:solidFill>
                  <a:srgbClr val="0F496F"/>
                </a:solidFill>
              </a:rPr>
              <a:t>伪代码：</a:t>
            </a:r>
            <a:endParaRPr>
              <a:solidFill>
                <a:srgbClr val="0F496F"/>
              </a:solidFill>
            </a:endParaRPr>
          </a:p>
          <a:p>
            <a:pPr lvl="0" marL="317500" indent="-317500">
              <a:lnSpc>
                <a:spcPct val="80000"/>
              </a:lnSpc>
              <a:defRPr sz="1800">
                <a:solidFill>
                  <a:srgbClr val="000000"/>
                </a:solidFill>
              </a:defRPr>
            </a:pPr>
            <a:r>
              <a:rPr sz="2000">
                <a:solidFill>
                  <a:srgbClr val="FFFFFF"/>
                </a:solidFill>
              </a:rPr>
              <a:t>int partition(A, p, r)</a:t>
            </a:r>
            <a:endParaRPr>
              <a:solidFill>
                <a:srgbClr val="0F496F"/>
              </a:solidFill>
            </a:endParaRPr>
          </a:p>
          <a:p>
            <a:pPr lvl="0" marL="317500" indent="-317500">
              <a:lnSpc>
                <a:spcPct val="80000"/>
              </a:lnSpc>
              <a:defRPr sz="1800">
                <a:solidFill>
                  <a:srgbClr val="000000"/>
                </a:solidFill>
              </a:defRPr>
            </a:pPr>
            <a:r>
              <a:rPr sz="2000">
                <a:solidFill>
                  <a:srgbClr val="FFFFFF"/>
                </a:solidFill>
              </a:rPr>
              <a:t>{</a:t>
            </a:r>
            <a:endParaRPr>
              <a:solidFill>
                <a:srgbClr val="0F496F"/>
              </a:solidFill>
            </a:endParaRPr>
          </a:p>
          <a:p>
            <a:pPr lvl="0" marL="317500" indent="-317500">
              <a:lnSpc>
                <a:spcPct val="80000"/>
              </a:lnSpc>
              <a:defRPr sz="1800">
                <a:solidFill>
                  <a:srgbClr val="000000"/>
                </a:solidFill>
              </a:defRPr>
            </a:pPr>
            <a:r>
              <a:rPr sz="2000">
                <a:solidFill>
                  <a:srgbClr val="FFFFFF"/>
                </a:solidFill>
              </a:rPr>
              <a:t>    x = A[r];</a:t>
            </a:r>
            <a:endParaRPr>
              <a:solidFill>
                <a:srgbClr val="0F496F"/>
              </a:solidFill>
            </a:endParaRPr>
          </a:p>
          <a:p>
            <a:pPr lvl="0" marL="317500" indent="-317500">
              <a:lnSpc>
                <a:spcPct val="80000"/>
              </a:lnSpc>
              <a:defRPr sz="1800">
                <a:solidFill>
                  <a:srgbClr val="000000"/>
                </a:solidFill>
              </a:defRPr>
            </a:pPr>
            <a:r>
              <a:rPr sz="2000">
                <a:solidFill>
                  <a:srgbClr val="FFFFFF"/>
                </a:solidFill>
              </a:rPr>
              <a:t>    i = p-1;</a:t>
            </a:r>
            <a:endParaRPr>
              <a:solidFill>
                <a:srgbClr val="0F496F"/>
              </a:solidFill>
            </a:endParaRPr>
          </a:p>
          <a:p>
            <a:pPr lvl="0" marL="317500" indent="-317500">
              <a:lnSpc>
                <a:spcPct val="80000"/>
              </a:lnSpc>
              <a:defRPr sz="1800">
                <a:solidFill>
                  <a:srgbClr val="000000"/>
                </a:solidFill>
              </a:defRPr>
            </a:pPr>
            <a:r>
              <a:rPr sz="2000">
                <a:solidFill>
                  <a:srgbClr val="FFFFFF"/>
                </a:solidFill>
              </a:rPr>
              <a:t>    for j = p  to r-1</a:t>
            </a:r>
            <a:endParaRPr>
              <a:solidFill>
                <a:srgbClr val="0F496F"/>
              </a:solidFill>
            </a:endParaRPr>
          </a:p>
          <a:p>
            <a:pPr lvl="0" marL="317500" indent="-317500">
              <a:lnSpc>
                <a:spcPct val="80000"/>
              </a:lnSpc>
              <a:defRPr sz="1800">
                <a:solidFill>
                  <a:srgbClr val="000000"/>
                </a:solidFill>
              </a:defRPr>
            </a:pPr>
            <a:r>
              <a:rPr sz="2000">
                <a:solidFill>
                  <a:srgbClr val="FFFFFF"/>
                </a:solidFill>
              </a:rPr>
              <a:t>    {</a:t>
            </a:r>
            <a:endParaRPr>
              <a:solidFill>
                <a:srgbClr val="0F496F"/>
              </a:solidFill>
            </a:endParaRPr>
          </a:p>
          <a:p>
            <a:pPr lvl="0" marL="317500" indent="-317500">
              <a:lnSpc>
                <a:spcPct val="80000"/>
              </a:lnSpc>
              <a:defRPr sz="1800">
                <a:solidFill>
                  <a:srgbClr val="000000"/>
                </a:solidFill>
              </a:defRPr>
            </a:pPr>
            <a:r>
              <a:rPr sz="2000">
                <a:solidFill>
                  <a:srgbClr val="FFFFFF"/>
                </a:solidFill>
              </a:rPr>
              <a:t>      if A[j] &lt;= x</a:t>
            </a:r>
            <a:endParaRPr>
              <a:solidFill>
                <a:srgbClr val="0F496F"/>
              </a:solidFill>
            </a:endParaRPr>
          </a:p>
          <a:p>
            <a:pPr lvl="0" marL="317500" indent="-317500">
              <a:lnSpc>
                <a:spcPct val="80000"/>
              </a:lnSpc>
              <a:defRPr sz="1800">
                <a:solidFill>
                  <a:srgbClr val="000000"/>
                </a:solidFill>
              </a:defRPr>
            </a:pPr>
            <a:r>
              <a:rPr sz="2000">
                <a:solidFill>
                  <a:srgbClr val="FFFFFF"/>
                </a:solidFill>
              </a:rPr>
              <a:t>      {</a:t>
            </a:r>
            <a:endParaRPr>
              <a:solidFill>
                <a:srgbClr val="0F496F"/>
              </a:solidFill>
            </a:endParaRPr>
          </a:p>
          <a:p>
            <a:pPr lvl="0" marL="317500" indent="-317500">
              <a:lnSpc>
                <a:spcPct val="80000"/>
              </a:lnSpc>
              <a:defRPr sz="1800">
                <a:solidFill>
                  <a:srgbClr val="000000"/>
                </a:solidFill>
              </a:defRPr>
            </a:pPr>
            <a:r>
              <a:rPr sz="2000">
                <a:solidFill>
                  <a:srgbClr val="FFFFFF"/>
                </a:solidFill>
              </a:rPr>
              <a:t>        i = i+1;</a:t>
            </a:r>
            <a:endParaRPr>
              <a:solidFill>
                <a:srgbClr val="0F496F"/>
              </a:solidFill>
            </a:endParaRPr>
          </a:p>
          <a:p>
            <a:pPr lvl="0" marL="317500" indent="-317500">
              <a:lnSpc>
                <a:spcPct val="80000"/>
              </a:lnSpc>
              <a:defRPr sz="1800">
                <a:solidFill>
                  <a:srgbClr val="000000"/>
                </a:solidFill>
              </a:defRPr>
            </a:pPr>
            <a:r>
              <a:rPr sz="2000">
                <a:solidFill>
                  <a:srgbClr val="FFFFFF"/>
                </a:solidFill>
              </a:rPr>
              <a:t>        exchange A[i] and A[j];</a:t>
            </a:r>
            <a:endParaRPr>
              <a:solidFill>
                <a:srgbClr val="0F496F"/>
              </a:solidFill>
            </a:endParaRPr>
          </a:p>
          <a:p>
            <a:pPr lvl="0" marL="317500" indent="-317500">
              <a:lnSpc>
                <a:spcPct val="80000"/>
              </a:lnSpc>
              <a:defRPr sz="1800">
                <a:solidFill>
                  <a:srgbClr val="000000"/>
                </a:solidFill>
              </a:defRPr>
            </a:pPr>
            <a:r>
              <a:rPr sz="2000">
                <a:solidFill>
                  <a:srgbClr val="FFFFFF"/>
                </a:solidFill>
              </a:rPr>
              <a:t>      }</a:t>
            </a:r>
            <a:endParaRPr>
              <a:solidFill>
                <a:srgbClr val="0F496F"/>
              </a:solidFill>
            </a:endParaRPr>
          </a:p>
          <a:p>
            <a:pPr lvl="0" marL="317500" indent="-317500">
              <a:lnSpc>
                <a:spcPct val="80000"/>
              </a:lnSpc>
              <a:defRPr sz="1800">
                <a:solidFill>
                  <a:srgbClr val="000000"/>
                </a:solidFill>
              </a:defRPr>
            </a:pPr>
            <a:r>
              <a:rPr sz="2000">
                <a:solidFill>
                  <a:srgbClr val="FFFFFF"/>
                </a:solidFill>
              </a:rPr>
              <a:t>    }</a:t>
            </a:r>
            <a:endParaRPr>
              <a:solidFill>
                <a:srgbClr val="0F496F"/>
              </a:solidFill>
            </a:endParaRPr>
          </a:p>
          <a:p>
            <a:pPr lvl="0" marL="317500" indent="-317500">
              <a:lnSpc>
                <a:spcPct val="80000"/>
              </a:lnSpc>
              <a:defRPr sz="1800">
                <a:solidFill>
                  <a:srgbClr val="000000"/>
                </a:solidFill>
              </a:defRPr>
            </a:pPr>
            <a:r>
              <a:rPr sz="2000">
                <a:solidFill>
                  <a:srgbClr val="FFFFFF"/>
                </a:solidFill>
              </a:rPr>
              <a:t>    exchange A[i+1] and A[r];</a:t>
            </a:r>
            <a:endParaRPr>
              <a:solidFill>
                <a:srgbClr val="0F496F"/>
              </a:solidFill>
            </a:endParaRPr>
          </a:p>
          <a:p>
            <a:pPr lvl="0" marL="317500" indent="-317500">
              <a:lnSpc>
                <a:spcPct val="80000"/>
              </a:lnSpc>
              <a:defRPr sz="1800">
                <a:solidFill>
                  <a:srgbClr val="000000"/>
                </a:solidFill>
              </a:defRPr>
            </a:pPr>
            <a:r>
              <a:rPr sz="2000">
                <a:solidFill>
                  <a:srgbClr val="FFFFFF"/>
                </a:solidFill>
              </a:rPr>
              <a:t>    return i+1;</a:t>
            </a:r>
            <a:endParaRPr>
              <a:solidFill>
                <a:srgbClr val="0F496F"/>
              </a:solidFill>
            </a:endParaRPr>
          </a:p>
          <a:p>
            <a:pPr lvl="0" marL="317500" indent="-317500">
              <a:lnSpc>
                <a:spcPct val="80000"/>
              </a:lnSpc>
              <a:defRPr sz="1800">
                <a:solidFill>
                  <a:srgbClr val="000000"/>
                </a:solidFill>
              </a:defRPr>
            </a:pPr>
            <a:r>
              <a:rPr sz="2000">
                <a:solidFill>
                  <a:srgbClr val="FFFFFF"/>
                </a:solidFill>
              </a:rPr>
              <a:t>}</a:t>
            </a:r>
          </a:p>
        </p:txBody>
      </p:sp>
      <p:sp>
        <p:nvSpPr>
          <p:cNvPr id="141" name="Shape 141"/>
          <p:cNvSpPr/>
          <p:nvPr/>
        </p:nvSpPr>
        <p:spPr>
          <a:xfrm>
            <a:off x="5636712" y="851770"/>
            <a:ext cx="4033382" cy="283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000">
                <a:solidFill>
                  <a:srgbClr val="FFFFFF"/>
                </a:solidFill>
              </a:rPr>
              <a:t>quicksort(A, p, r)</a:t>
            </a:r>
            <a:endParaRPr>
              <a:solidFill>
                <a:srgbClr val="FFFFFF"/>
              </a:solidFill>
            </a:endParaRPr>
          </a:p>
          <a:p>
            <a:pPr lvl="0"/>
            <a:r>
              <a:rPr sz="2000">
                <a:solidFill>
                  <a:srgbClr val="FFFFFF"/>
                </a:solidFill>
              </a:rPr>
              <a:t>{</a:t>
            </a:r>
            <a:endParaRPr>
              <a:solidFill>
                <a:srgbClr val="FFFFFF"/>
              </a:solidFill>
            </a:endParaRPr>
          </a:p>
          <a:p>
            <a:pPr lvl="0"/>
            <a:r>
              <a:rPr sz="2000">
                <a:solidFill>
                  <a:srgbClr val="FFFFFF"/>
                </a:solidFill>
              </a:rPr>
              <a:t>   if p &lt; r</a:t>
            </a:r>
            <a:endParaRPr>
              <a:solidFill>
                <a:srgbClr val="FFFFFF"/>
              </a:solidFill>
            </a:endParaRPr>
          </a:p>
          <a:p>
            <a:pPr lvl="0"/>
            <a:r>
              <a:rPr sz="2000">
                <a:solidFill>
                  <a:srgbClr val="FFFFFF"/>
                </a:solidFill>
              </a:rPr>
              <a:t>   {</a:t>
            </a:r>
            <a:endParaRPr>
              <a:solidFill>
                <a:srgbClr val="FFFFFF"/>
              </a:solidFill>
            </a:endParaRPr>
          </a:p>
          <a:p>
            <a:pPr lvl="0"/>
            <a:r>
              <a:rPr sz="2000">
                <a:solidFill>
                  <a:srgbClr val="FFFFFF"/>
                </a:solidFill>
              </a:rPr>
              <a:t>      q = partition(A, p , r);</a:t>
            </a:r>
            <a:endParaRPr>
              <a:solidFill>
                <a:srgbClr val="FFFFFF"/>
              </a:solidFill>
            </a:endParaRPr>
          </a:p>
          <a:p>
            <a:pPr lvl="0"/>
            <a:r>
              <a:rPr sz="2000">
                <a:solidFill>
                  <a:srgbClr val="FFFFFF"/>
                </a:solidFill>
              </a:rPr>
              <a:t>      quicksort(A, p, q-1);</a:t>
            </a:r>
            <a:endParaRPr>
              <a:solidFill>
                <a:srgbClr val="FFFFFF"/>
              </a:solidFill>
            </a:endParaRPr>
          </a:p>
          <a:p>
            <a:pPr lvl="0"/>
            <a:r>
              <a:rPr sz="2000">
                <a:solidFill>
                  <a:srgbClr val="FFFFFF"/>
                </a:solidFill>
              </a:rPr>
              <a:t>      quicksort(A, q+1, r);</a:t>
            </a:r>
            <a:endParaRPr>
              <a:solidFill>
                <a:srgbClr val="FFFFFF"/>
              </a:solidFill>
            </a:endParaRPr>
          </a:p>
          <a:p>
            <a:pPr lvl="0"/>
            <a:r>
              <a:rPr sz="2000">
                <a:solidFill>
                  <a:srgbClr val="FFFFFF"/>
                </a:solidFill>
              </a:rPr>
              <a:t>   }</a:t>
            </a:r>
            <a:endParaRPr>
              <a:solidFill>
                <a:srgbClr val="FFFFFF"/>
              </a:solidFill>
            </a:endParaRPr>
          </a:p>
          <a:p>
            <a:pPr lvl="0"/>
            <a:r>
              <a:rPr sz="2000">
                <a:solidFill>
                  <a:srgbClr val="FFFFFF"/>
                </a:solidFill>
              </a:rPr>
              <a:t>}</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body" idx="1"/>
          </p:nvPr>
        </p:nvSpPr>
        <p:spPr>
          <a:xfrm>
            <a:off x="684212" y="685800"/>
            <a:ext cx="9264353" cy="5148445"/>
          </a:xfrm>
          <a:prstGeom prst="rect">
            <a:avLst/>
          </a:prstGeom>
        </p:spPr>
        <p:txBody>
          <a:bodyPr/>
          <a:lstStyle/>
          <a:p>
            <a:pPr lvl="0" marL="285750" indent="-285750">
              <a:defRPr sz="1800">
                <a:solidFill>
                  <a:srgbClr val="000000"/>
                </a:solidFill>
              </a:defRPr>
            </a:pPr>
            <a:r>
              <a:rPr sz="3500">
                <a:solidFill>
                  <a:srgbClr val="0F496F"/>
                </a:solidFill>
              </a:rPr>
              <a:t>效率分析：</a:t>
            </a:r>
            <a:endParaRPr sz="3500">
              <a:solidFill>
                <a:srgbClr val="0F496F"/>
              </a:solidFill>
            </a:endParaRPr>
          </a:p>
          <a:p>
            <a:pPr lvl="0">
              <a:defRPr sz="1800">
                <a:solidFill>
                  <a:srgbClr val="000000"/>
                </a:solidFill>
              </a:defRPr>
            </a:pPr>
            <a:r>
              <a:rPr sz="2000">
                <a:solidFill>
                  <a:srgbClr val="FFFFFF"/>
                </a:solidFill>
              </a:rPr>
              <a:t>不稳定</a:t>
            </a:r>
            <a:endParaRPr sz="2000">
              <a:solidFill>
                <a:srgbClr val="FFFFFF"/>
              </a:solidFill>
            </a:endParaRPr>
          </a:p>
          <a:p>
            <a:pPr lvl="0">
              <a:defRPr sz="1800">
                <a:solidFill>
                  <a:srgbClr val="000000"/>
                </a:solidFill>
              </a:defRPr>
            </a:pPr>
            <a:r>
              <a:rPr sz="2000">
                <a:solidFill>
                  <a:srgbClr val="FFFFFF"/>
                </a:solidFill>
              </a:rPr>
              <a:t>空间复杂度：O(nlogn)</a:t>
            </a:r>
            <a:endParaRPr sz="2000">
              <a:solidFill>
                <a:srgbClr val="FFFFFF"/>
              </a:solidFill>
            </a:endParaRPr>
          </a:p>
          <a:p>
            <a:pPr lvl="0">
              <a:defRPr sz="1800">
                <a:solidFill>
                  <a:srgbClr val="000000"/>
                </a:solidFill>
              </a:defRPr>
            </a:pPr>
            <a:r>
              <a:rPr sz="2000">
                <a:solidFill>
                  <a:srgbClr val="FFFFFF"/>
                </a:solidFill>
              </a:rPr>
              <a:t>时间复杂度:  O(nlogn)</a:t>
            </a:r>
            <a:endParaRPr sz="2000">
              <a:solidFill>
                <a:srgbClr val="FFFFFF"/>
              </a:solidFill>
            </a:endParaRPr>
          </a:p>
          <a:p>
            <a:pPr lvl="0">
              <a:defRPr sz="1800">
                <a:solidFill>
                  <a:srgbClr val="000000"/>
                </a:solidFill>
              </a:defRPr>
            </a:pPr>
            <a:r>
              <a:rPr sz="2000">
                <a:solidFill>
                  <a:srgbClr val="FFFFFF"/>
                </a:solidFill>
              </a:rPr>
              <a:t>最好情况：每次划分过程产生的区间大小都为n/2,O(nlogn)</a:t>
            </a:r>
            <a:endParaRPr sz="2000">
              <a:solidFill>
                <a:srgbClr val="FFFFFF"/>
              </a:solidFill>
            </a:endParaRPr>
          </a:p>
          <a:p>
            <a:pPr lvl="0">
              <a:defRPr sz="1800">
                <a:solidFill>
                  <a:srgbClr val="000000"/>
                </a:solidFill>
              </a:defRPr>
            </a:pPr>
            <a:r>
              <a:rPr sz="2000">
                <a:solidFill>
                  <a:srgbClr val="FFFFFF"/>
                </a:solidFill>
              </a:rPr>
              <a:t>最坏情况：每次划分过程产生的两个区间分别包含n-1个元素和1个元素的候,O(n^2)</a:t>
            </a:r>
            <a:endParaRPr sz="2000">
              <a:solidFill>
                <a:srgbClr val="FFFFFF"/>
              </a:solidFill>
            </a:endParaRPr>
          </a:p>
          <a:p>
            <a:pPr lvl="0">
              <a:defRPr sz="1800">
                <a:solidFill>
                  <a:srgbClr val="000000"/>
                </a:solidFill>
              </a:defRPr>
            </a:pPr>
            <a:endParaRPr sz="2000">
              <a:solidFill>
                <a:srgbClr val="0F496F"/>
              </a:solidFill>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body" idx="1"/>
          </p:nvPr>
        </p:nvSpPr>
        <p:spPr>
          <a:xfrm>
            <a:off x="684212" y="685800"/>
            <a:ext cx="9710589" cy="4674973"/>
          </a:xfrm>
          <a:prstGeom prst="rect">
            <a:avLst/>
          </a:prstGeom>
        </p:spPr>
        <p:txBody>
          <a:bodyPr/>
          <a:lstStyle/>
          <a:p>
            <a:pPr lvl="0" marL="285750" indent="-285750">
              <a:defRPr sz="1800">
                <a:solidFill>
                  <a:srgbClr val="000000"/>
                </a:solidFill>
              </a:defRPr>
            </a:pPr>
            <a:r>
              <a:rPr sz="3200">
                <a:solidFill>
                  <a:srgbClr val="0F496F"/>
                </a:solidFill>
              </a:rPr>
              <a:t>比较排序：选择排序</a:t>
            </a:r>
            <a:endParaRPr sz="3200">
              <a:solidFill>
                <a:srgbClr val="0F496F"/>
              </a:solidFill>
            </a:endParaRPr>
          </a:p>
          <a:p>
            <a:pPr lvl="0" marL="0" indent="0">
              <a:spcBef>
                <a:spcPts val="0"/>
              </a:spcBef>
              <a:buClrTx/>
              <a:buSzTx/>
              <a:buFontTx/>
              <a:buNone/>
              <a:defRPr sz="1800">
                <a:solidFill>
                  <a:srgbClr val="000000"/>
                </a:solidFill>
              </a:defRPr>
            </a:pPr>
            <a:r>
              <a:rPr sz="2500">
                <a:latin typeface="Arial"/>
                <a:ea typeface="Arial"/>
                <a:cs typeface="Arial"/>
                <a:sym typeface="Arial"/>
              </a:rPr>
              <a:t>        选择排序是一种简单直观的</a:t>
            </a:r>
            <a:r>
              <a:rPr sz="2500">
                <a:latin typeface="Arial"/>
                <a:ea typeface="Arial"/>
                <a:cs typeface="Arial"/>
                <a:sym typeface="Arial"/>
                <a:hlinkClick r:id="rId2" invalidUrl="" action="" tgtFrame="" tooltip="" history="1" highlightClick="0" endSnd="0"/>
              </a:rPr>
              <a:t>排序算法</a:t>
            </a:r>
            <a:r>
              <a:rPr sz="2500">
                <a:latin typeface="Arial"/>
                <a:ea typeface="Arial"/>
                <a:cs typeface="Arial"/>
                <a:sym typeface="Arial"/>
              </a:rPr>
              <a:t>。它的工作原理是每一次从待排序的</a:t>
            </a:r>
            <a:r>
              <a:rPr sz="2500">
                <a:latin typeface="Arial"/>
                <a:ea typeface="Arial"/>
                <a:cs typeface="Arial"/>
                <a:sym typeface="Arial"/>
                <a:hlinkClick r:id="rId3" invalidUrl="" action="" tgtFrame="" tooltip="" history="1" highlightClick="0" endSnd="0"/>
              </a:rPr>
              <a:t>数据元素</a:t>
            </a:r>
            <a:r>
              <a:rPr sz="2500">
                <a:latin typeface="Arial"/>
                <a:ea typeface="Arial"/>
                <a:cs typeface="Arial"/>
                <a:sym typeface="Arial"/>
              </a:rPr>
              <a:t>中选出最小（或最大）的一个元素，存放在序列的起始位置，直到全部待排序的数据元素排完。</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684212" y="4487331"/>
            <a:ext cx="8534401" cy="1507068"/>
          </a:xfrm>
          <a:prstGeom prst="rect">
            <a:avLst/>
          </a:prstGeom>
        </p:spPr>
        <p:txBody>
          <a:bodyPr/>
          <a:lstStyle/>
          <a:p>
            <a:pPr lvl="0"/>
          </a:p>
        </p:txBody>
      </p:sp>
      <p:sp>
        <p:nvSpPr>
          <p:cNvPr id="148" name="Shape 148"/>
          <p:cNvSpPr/>
          <p:nvPr>
            <p:ph type="body" idx="1"/>
          </p:nvPr>
        </p:nvSpPr>
        <p:spPr>
          <a:xfrm>
            <a:off x="684212" y="685800"/>
            <a:ext cx="8534401" cy="3615267"/>
          </a:xfrm>
          <a:prstGeom prst="rect">
            <a:avLst/>
          </a:prstGeom>
        </p:spPr>
        <p:txBody>
          <a:bodyPr/>
          <a:lstStyle/>
          <a:p>
            <a:pPr lvl="0"/>
          </a:p>
        </p:txBody>
      </p:sp>
      <p:pic>
        <p:nvPicPr>
          <p:cNvPr id="149" name="1362982677_7833.png"/>
          <p:cNvPicPr/>
          <p:nvPr/>
        </p:nvPicPr>
        <p:blipFill>
          <a:blip r:embed="rId2">
            <a:extLst/>
          </a:blip>
          <a:stretch>
            <a:fillRect/>
          </a:stretch>
        </p:blipFill>
        <p:spPr>
          <a:xfrm>
            <a:off x="1120489" y="2819"/>
            <a:ext cx="3496545" cy="6852362"/>
          </a:xfrm>
          <a:prstGeom prst="rect">
            <a:avLst/>
          </a:prstGeom>
          <a:ln w="12700">
            <a:miter lim="400000"/>
          </a:ln>
        </p:spPr>
      </p:pic>
      <p:pic>
        <p:nvPicPr>
          <p:cNvPr id="150" name="1362982776_7504.png"/>
          <p:cNvPicPr/>
          <p:nvPr/>
        </p:nvPicPr>
        <p:blipFill>
          <a:blip r:embed="rId3">
            <a:extLst/>
          </a:blip>
          <a:stretch>
            <a:fillRect/>
          </a:stretch>
        </p:blipFill>
        <p:spPr>
          <a:xfrm>
            <a:off x="6732981" y="0"/>
            <a:ext cx="3552038" cy="6858000"/>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body" idx="1"/>
          </p:nvPr>
        </p:nvSpPr>
        <p:spPr>
          <a:xfrm>
            <a:off x="430212" y="279400"/>
            <a:ext cx="10172750" cy="6116374"/>
          </a:xfrm>
          <a:prstGeom prst="rect">
            <a:avLst/>
          </a:prstGeom>
        </p:spPr>
        <p:txBody>
          <a:bodyPr/>
          <a:lstStyle/>
          <a:p>
            <a:pPr lvl="0" marL="282892" indent="-282892" defTabSz="452627">
              <a:spcBef>
                <a:spcPts val="500"/>
              </a:spcBef>
              <a:defRPr sz="1800">
                <a:solidFill>
                  <a:srgbClr val="000000"/>
                </a:solidFill>
              </a:defRPr>
            </a:pPr>
            <a:r>
              <a:rPr sz="2673">
                <a:solidFill>
                  <a:srgbClr val="0F496F"/>
                </a:solidFill>
              </a:rPr>
              <a:t>伪代码：</a:t>
            </a:r>
            <a:endParaRPr sz="2673">
              <a:solidFill>
                <a:srgbClr val="0F496F"/>
              </a:solidFill>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select-sort(A)</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for i = 1 to length[A]-1</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key = A[i];</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k = i;</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for j = i+1 to length[A]</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if A[j] &lt; key</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k = j;</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exchange A[i] and A[k];</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    }</a:t>
            </a:r>
            <a:endParaRPr sz="2178">
              <a:solidFill>
                <a:srgbClr val="FFFFFF"/>
              </a:solidFill>
              <a:latin typeface="Times"/>
              <a:ea typeface="Times"/>
              <a:cs typeface="Times"/>
              <a:sym typeface="Times"/>
            </a:endParaRPr>
          </a:p>
          <a:p>
            <a:pPr lvl="0" marL="0" indent="0" defTabSz="452627">
              <a:spcBef>
                <a:spcPts val="0"/>
              </a:spcBef>
              <a:buClrTx/>
              <a:buSzTx/>
              <a:buFontTx/>
              <a:buNone/>
              <a:defRPr sz="1800">
                <a:solidFill>
                  <a:srgbClr val="000000"/>
                </a:solidFill>
              </a:defRPr>
            </a:pPr>
            <a:r>
              <a:rPr sz="2178">
                <a:solidFill>
                  <a:srgbClr val="FFFFFF"/>
                </a:solidFill>
                <a:latin typeface="Times"/>
                <a:ea typeface="Times"/>
                <a:cs typeface="Times"/>
                <a:sym typeface="Times"/>
              </a:rPr>
              <a:t>}</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body" idx="1"/>
          </p:nvPr>
        </p:nvSpPr>
        <p:spPr>
          <a:xfrm>
            <a:off x="735012" y="368300"/>
            <a:ext cx="9765011" cy="4710593"/>
          </a:xfrm>
          <a:prstGeom prst="rect">
            <a:avLst/>
          </a:prstGeom>
        </p:spPr>
        <p:txBody>
          <a:bodyPr/>
          <a:lstStyle/>
          <a:p>
            <a:pPr lvl="0">
              <a:defRPr sz="1800">
                <a:solidFill>
                  <a:srgbClr val="000000"/>
                </a:solidFill>
              </a:defRPr>
            </a:pPr>
            <a:r>
              <a:rPr sz="3200">
                <a:solidFill>
                  <a:srgbClr val="0F496F"/>
                </a:solidFill>
              </a:rPr>
              <a:t>效率分析：</a:t>
            </a:r>
            <a:endParaRPr sz="3200">
              <a:solidFill>
                <a:srgbClr val="0F496F"/>
              </a:solidFill>
            </a:endParaRPr>
          </a:p>
          <a:p>
            <a:pPr lvl="0">
              <a:defRPr sz="1800">
                <a:solidFill>
                  <a:srgbClr val="000000"/>
                </a:solidFill>
              </a:defRPr>
            </a:pPr>
            <a:r>
              <a:rPr sz="2900">
                <a:solidFill>
                  <a:srgbClr val="0F496F"/>
                </a:solidFill>
              </a:rPr>
              <a:t>不稳定</a:t>
            </a:r>
            <a:endParaRPr sz="2900">
              <a:solidFill>
                <a:srgbClr val="0F496F"/>
              </a:solidFill>
            </a:endParaRPr>
          </a:p>
          <a:p>
            <a:pPr lvl="0">
              <a:defRPr sz="1800">
                <a:solidFill>
                  <a:srgbClr val="000000"/>
                </a:solidFill>
              </a:defRPr>
            </a:pPr>
            <a:r>
              <a:rPr sz="2900">
                <a:solidFill>
                  <a:srgbClr val="0F496F"/>
                </a:solidFill>
              </a:rPr>
              <a:t>空间复杂度：O(1)</a:t>
            </a:r>
            <a:endParaRPr sz="2900">
              <a:solidFill>
                <a:srgbClr val="0F496F"/>
              </a:solidFill>
            </a:endParaRPr>
          </a:p>
          <a:p>
            <a:pPr lvl="0">
              <a:defRPr sz="1800">
                <a:solidFill>
                  <a:srgbClr val="000000"/>
                </a:solidFill>
              </a:defRPr>
            </a:pPr>
            <a:r>
              <a:rPr sz="2900">
                <a:solidFill>
                  <a:srgbClr val="0F496F"/>
                </a:solidFill>
              </a:rPr>
              <a:t>时间复杂度：O(n^2)</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xfrm>
            <a:off x="533899" y="1293194"/>
            <a:ext cx="8534401" cy="4932243"/>
          </a:xfrm>
          <a:prstGeom prst="rect">
            <a:avLst/>
          </a:prstGeom>
        </p:spPr>
        <p:txBody>
          <a:bodyPr/>
          <a:lstStyle/>
          <a:p>
            <a:pPr lvl="0">
              <a:defRPr cap="none" sz="1800">
                <a:solidFill>
                  <a:srgbClr val="000000"/>
                </a:solidFill>
              </a:defRPr>
            </a:pPr>
            <a:r>
              <a:rPr cap="all" sz="2400">
                <a:solidFill>
                  <a:srgbClr val="FFFFFF"/>
                </a:solidFill>
              </a:rPr>
              <a:t>计算机科学中，算法的</a:t>
            </a:r>
            <a:r>
              <a:rPr b="1" cap="all" sz="2400">
                <a:solidFill>
                  <a:srgbClr val="FFFFFF"/>
                </a:solidFill>
              </a:rPr>
              <a:t>时间复杂度</a:t>
            </a:r>
            <a:r>
              <a:rPr cap="all" sz="2400">
                <a:solidFill>
                  <a:srgbClr val="FFFFFF"/>
                </a:solidFill>
              </a:rPr>
              <a:t>是一个函数，它定量描述了该算法的运行时间。时间复杂度常用符号</a:t>
            </a:r>
            <a:r>
              <a:rPr cap="all" sz="2400">
                <a:solidFill>
                  <a:srgbClr val="FFFFFF"/>
                </a:solidFill>
              </a:rPr>
              <a:t>O</a:t>
            </a:r>
            <a:r>
              <a:rPr cap="all" sz="2400">
                <a:solidFill>
                  <a:srgbClr val="FFFFFF"/>
                </a:solidFill>
              </a:rPr>
              <a:t>表示。</a:t>
            </a:r>
            <a:br>
              <a:rPr cap="all" sz="2400">
                <a:solidFill>
                  <a:srgbClr val="FFFFFF"/>
                </a:solidFill>
              </a:rPr>
            </a:br>
            <a:br>
              <a:rPr cap="all" sz="2400">
                <a:solidFill>
                  <a:srgbClr val="FFFFFF"/>
                </a:solidFill>
              </a:rPr>
            </a:br>
            <a:r>
              <a:rPr b="1" cap="all" sz="2400"/>
              <a:t>时间复杂度的定义</a:t>
            </a:r>
            <a:r>
              <a:rPr cap="all" sz="2400"/>
              <a:t> </a:t>
            </a:r>
            <a:r>
              <a:rPr cap="all" sz="2400"/>
              <a:t>:</a:t>
            </a:r>
            <a:br>
              <a:rPr cap="all" sz="2400"/>
            </a:br>
            <a:r>
              <a:rPr cap="all" sz="2400">
                <a:solidFill>
                  <a:srgbClr val="FFFFFF"/>
                </a:solidFill>
              </a:rPr>
              <a:t>    </a:t>
            </a:r>
            <a:r>
              <a:rPr cap="all" sz="2400">
                <a:solidFill>
                  <a:srgbClr val="FFFFFF"/>
                </a:solidFill>
              </a:rPr>
              <a:t>一般情况下，算法中基本操作重复执行的次数是问题规模</a:t>
            </a:r>
            <a:r>
              <a:rPr cap="all" sz="2400">
                <a:solidFill>
                  <a:srgbClr val="FFFFFF"/>
                </a:solidFill>
              </a:rPr>
              <a:t>n</a:t>
            </a:r>
            <a:r>
              <a:rPr cap="all" sz="2400">
                <a:solidFill>
                  <a:srgbClr val="FFFFFF"/>
                </a:solidFill>
              </a:rPr>
              <a:t>的某个函数，用</a:t>
            </a:r>
            <a:r>
              <a:rPr cap="all" sz="2400">
                <a:solidFill>
                  <a:srgbClr val="FFFFFF"/>
                </a:solidFill>
              </a:rPr>
              <a:t>T(n)</a:t>
            </a:r>
            <a:r>
              <a:rPr cap="all" sz="2400">
                <a:solidFill>
                  <a:srgbClr val="FFFFFF"/>
                </a:solidFill>
              </a:rPr>
              <a:t>表示，若有某个辅助函数</a:t>
            </a:r>
            <a:r>
              <a:rPr cap="all" sz="2400">
                <a:solidFill>
                  <a:srgbClr val="FFFFFF"/>
                </a:solidFill>
              </a:rPr>
              <a:t>f(n)</a:t>
            </a:r>
            <a:r>
              <a:rPr cap="all" sz="2400">
                <a:solidFill>
                  <a:srgbClr val="FFFFFF"/>
                </a:solidFill>
              </a:rPr>
              <a:t>，使得当</a:t>
            </a:r>
            <a:r>
              <a:rPr cap="all" sz="2400">
                <a:solidFill>
                  <a:srgbClr val="FFFFFF"/>
                </a:solidFill>
              </a:rPr>
              <a:t>n</a:t>
            </a:r>
            <a:r>
              <a:rPr cap="all" sz="2400">
                <a:solidFill>
                  <a:srgbClr val="FFFFFF"/>
                </a:solidFill>
              </a:rPr>
              <a:t>趋近于无穷大时，</a:t>
            </a:r>
            <a:r>
              <a:rPr cap="all" sz="2400">
                <a:solidFill>
                  <a:srgbClr val="FFFFFF"/>
                </a:solidFill>
              </a:rPr>
              <a:t>T(n)/f(n)</a:t>
            </a:r>
            <a:r>
              <a:rPr cap="all" sz="2400">
                <a:solidFill>
                  <a:srgbClr val="FFFFFF"/>
                </a:solidFill>
              </a:rPr>
              <a:t>的极限值为不等于零的常数，则称</a:t>
            </a:r>
            <a:r>
              <a:rPr cap="all" sz="2400">
                <a:solidFill>
                  <a:srgbClr val="FFFFFF"/>
                </a:solidFill>
              </a:rPr>
              <a:t>f(n)</a:t>
            </a:r>
            <a:r>
              <a:rPr cap="all" sz="2400">
                <a:solidFill>
                  <a:srgbClr val="FFFFFF"/>
                </a:solidFill>
              </a:rPr>
              <a:t>是</a:t>
            </a:r>
            <a:r>
              <a:rPr cap="all" sz="2400">
                <a:solidFill>
                  <a:srgbClr val="FFFFFF"/>
                </a:solidFill>
              </a:rPr>
              <a:t>T(n)</a:t>
            </a:r>
            <a:r>
              <a:rPr cap="all" sz="2400">
                <a:solidFill>
                  <a:srgbClr val="FFFFFF"/>
                </a:solidFill>
              </a:rPr>
              <a:t>的同数量级函数。记作</a:t>
            </a:r>
            <a:r>
              <a:rPr cap="all" sz="2400">
                <a:solidFill>
                  <a:srgbClr val="FFFFFF"/>
                </a:solidFill>
              </a:rPr>
              <a:t>T(n)=O(f(n))</a:t>
            </a:r>
            <a:r>
              <a:rPr cap="all" sz="2400">
                <a:solidFill>
                  <a:srgbClr val="FFFFFF"/>
                </a:solidFill>
              </a:rPr>
              <a:t>，称</a:t>
            </a:r>
            <a:r>
              <a:rPr cap="all" sz="2400">
                <a:solidFill>
                  <a:srgbClr val="FFFFFF"/>
                </a:solidFill>
              </a:rPr>
              <a:t>O(f(n))</a:t>
            </a:r>
            <a:r>
              <a:rPr cap="all" sz="2400">
                <a:solidFill>
                  <a:srgbClr val="FFFFFF"/>
                </a:solidFill>
              </a:rPr>
              <a:t>为算法的渐进时间复杂度</a:t>
            </a:r>
            <a:r>
              <a:rPr cap="all" sz="2400">
                <a:solidFill>
                  <a:srgbClr val="FFFFFF"/>
                </a:solidFill>
              </a:rPr>
              <a:t>(</a:t>
            </a:r>
            <a:r>
              <a:rPr cap="all" i="1" sz="2400">
                <a:solidFill>
                  <a:srgbClr val="FFFFFF"/>
                </a:solidFill>
              </a:rPr>
              <a:t>O</a:t>
            </a:r>
            <a:r>
              <a:rPr cap="all" i="1" sz="2400">
                <a:solidFill>
                  <a:srgbClr val="FFFFFF"/>
                </a:solidFill>
              </a:rPr>
              <a:t>是数量级的符号</a:t>
            </a:r>
            <a:r>
              <a:rPr cap="all" sz="2400">
                <a:solidFill>
                  <a:srgbClr val="FFFFFF"/>
                </a:solidFill>
              </a:rPr>
              <a:t> </a:t>
            </a:r>
            <a:r>
              <a:rPr cap="all" sz="2400">
                <a:solidFill>
                  <a:srgbClr val="FFFFFF"/>
                </a:solidFill>
              </a:rPr>
              <a:t>)</a:t>
            </a:r>
            <a:r>
              <a:rPr cap="all" sz="2400">
                <a:solidFill>
                  <a:srgbClr val="FFFFFF"/>
                </a:solidFill>
              </a:rPr>
              <a:t>，简称时间复杂度。</a:t>
            </a:r>
          </a:p>
        </p:txBody>
      </p:sp>
      <p:sp>
        <p:nvSpPr>
          <p:cNvPr id="94" name="Shape 94"/>
          <p:cNvSpPr/>
          <p:nvPr>
            <p:ph type="body" idx="1"/>
          </p:nvPr>
        </p:nvSpPr>
        <p:spPr>
          <a:xfrm>
            <a:off x="533899" y="360124"/>
            <a:ext cx="8534401" cy="1130476"/>
          </a:xfrm>
          <a:prstGeom prst="rect">
            <a:avLst/>
          </a:prstGeom>
        </p:spPr>
        <p:txBody>
          <a:bodyPr/>
          <a:lstStyle>
            <a:lvl1pPr marL="457200" indent="-457200">
              <a:spcBef>
                <a:spcPts val="700"/>
              </a:spcBef>
              <a:defRPr sz="3200">
                <a:latin typeface="Yuanti SC Regular"/>
                <a:ea typeface="Yuanti SC Regular"/>
                <a:cs typeface="Yuanti SC Regular"/>
                <a:sym typeface="Yuanti SC Regular"/>
              </a:defRPr>
            </a:lvl1pPr>
          </a:lstStyle>
          <a:p>
            <a:pPr lvl="0">
              <a:defRPr sz="1800">
                <a:solidFill>
                  <a:srgbClr val="000000"/>
                </a:solidFill>
              </a:defRPr>
            </a:pPr>
            <a:r>
              <a:rPr sz="3200">
                <a:solidFill>
                  <a:srgbClr val="0F496F"/>
                </a:solidFill>
              </a:rPr>
              <a:t>时间复杂度</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body" idx="1"/>
          </p:nvPr>
        </p:nvSpPr>
        <p:spPr>
          <a:xfrm>
            <a:off x="684212" y="685800"/>
            <a:ext cx="10418019" cy="5486401"/>
          </a:xfrm>
          <a:prstGeom prst="rect">
            <a:avLst/>
          </a:prstGeom>
        </p:spPr>
        <p:txBody>
          <a:bodyPr/>
          <a:lstStyle/>
          <a:p>
            <a:pPr lvl="0">
              <a:defRPr sz="1800">
                <a:solidFill>
                  <a:srgbClr val="000000"/>
                </a:solidFill>
              </a:defRPr>
            </a:pPr>
            <a:r>
              <a:rPr sz="3200">
                <a:solidFill>
                  <a:srgbClr val="0F496F"/>
                </a:solidFill>
              </a:rPr>
              <a:t>比较排序：堆排序</a:t>
            </a:r>
            <a:endParaRPr sz="3200">
              <a:solidFill>
                <a:srgbClr val="0F496F"/>
              </a:solidFill>
            </a:endParaRPr>
          </a:p>
          <a:p>
            <a:pPr lvl="0" marL="0" indent="0">
              <a:spcBef>
                <a:spcPts val="0"/>
              </a:spcBef>
              <a:buClrTx/>
              <a:buSzTx/>
              <a:buFontTx/>
              <a:buNone/>
              <a:defRPr sz="1800">
                <a:solidFill>
                  <a:srgbClr val="000000"/>
                </a:solidFill>
              </a:defRPr>
            </a:pPr>
            <a:r>
              <a:rPr sz="2300">
                <a:solidFill>
                  <a:srgbClr val="04264E"/>
                </a:solidFill>
                <a:latin typeface="Arial"/>
                <a:ea typeface="Arial"/>
                <a:cs typeface="Arial"/>
                <a:sym typeface="Arial"/>
              </a:rPr>
              <a:t>堆排序(Heapsort)是指利用堆积树（堆）这种</a:t>
            </a:r>
            <a:r>
              <a:rPr sz="2300">
                <a:solidFill>
                  <a:srgbClr val="04264E"/>
                </a:solidFill>
                <a:latin typeface="Arial"/>
                <a:ea typeface="Arial"/>
                <a:cs typeface="Arial"/>
                <a:sym typeface="Arial"/>
                <a:hlinkClick r:id="rId2" invalidUrl="" action="" tgtFrame="" tooltip="" history="1" highlightClick="0" endSnd="0"/>
              </a:rPr>
              <a:t>数据结构</a:t>
            </a:r>
            <a:r>
              <a:rPr sz="2300">
                <a:solidFill>
                  <a:srgbClr val="04264E"/>
                </a:solidFill>
                <a:latin typeface="Arial"/>
                <a:ea typeface="Arial"/>
                <a:cs typeface="Arial"/>
                <a:sym typeface="Arial"/>
              </a:rPr>
              <a:t>所设计的一种</a:t>
            </a:r>
            <a:r>
              <a:rPr sz="2300">
                <a:solidFill>
                  <a:srgbClr val="04264E"/>
                </a:solidFill>
                <a:latin typeface="Arial"/>
                <a:ea typeface="Arial"/>
                <a:cs typeface="Arial"/>
                <a:sym typeface="Arial"/>
                <a:hlinkClick r:id="rId3" invalidUrl="" action="" tgtFrame="" tooltip="" history="1" highlightClick="0" endSnd="0"/>
              </a:rPr>
              <a:t>排序算法</a:t>
            </a:r>
            <a:r>
              <a:rPr sz="2300">
                <a:solidFill>
                  <a:srgbClr val="04264E"/>
                </a:solidFill>
                <a:latin typeface="Arial"/>
                <a:ea typeface="Arial"/>
                <a:cs typeface="Arial"/>
                <a:sym typeface="Arial"/>
              </a:rPr>
              <a:t>，它是选择排序的一种。可以利用</a:t>
            </a:r>
            <a:r>
              <a:rPr sz="2300">
                <a:solidFill>
                  <a:srgbClr val="04264E"/>
                </a:solidFill>
                <a:latin typeface="Arial"/>
                <a:ea typeface="Arial"/>
                <a:cs typeface="Arial"/>
                <a:sym typeface="Arial"/>
                <a:hlinkClick r:id="rId4" invalidUrl="" action="" tgtFrame="" tooltip="" history="1" highlightClick="0" endSnd="0"/>
              </a:rPr>
              <a:t>数组</a:t>
            </a:r>
            <a:r>
              <a:rPr sz="2300">
                <a:solidFill>
                  <a:srgbClr val="04264E"/>
                </a:solidFill>
                <a:latin typeface="Arial"/>
                <a:ea typeface="Arial"/>
                <a:cs typeface="Arial"/>
                <a:sym typeface="Arial"/>
              </a:rPr>
              <a:t>的特点快速定位指定索引的元素。堆分为大根堆和小根堆，是</a:t>
            </a:r>
            <a:r>
              <a:rPr b="1" sz="2300">
                <a:solidFill>
                  <a:srgbClr val="04264E"/>
                </a:solidFill>
                <a:latin typeface="Arial"/>
                <a:ea typeface="Arial"/>
                <a:cs typeface="Arial"/>
                <a:sym typeface="Arial"/>
              </a:rPr>
              <a:t>完全二叉树</a:t>
            </a:r>
            <a:r>
              <a:rPr sz="2300">
                <a:solidFill>
                  <a:srgbClr val="04264E"/>
                </a:solidFill>
                <a:latin typeface="Arial"/>
                <a:ea typeface="Arial"/>
                <a:cs typeface="Arial"/>
                <a:sym typeface="Arial"/>
              </a:rPr>
              <a:t>。大根堆的要求是每个节点的值都不大于其父节点的值，即</a:t>
            </a:r>
            <a:r>
              <a:rPr b="1" sz="2300">
                <a:solidFill>
                  <a:srgbClr val="04264E"/>
                </a:solidFill>
                <a:latin typeface="Arial"/>
                <a:ea typeface="Arial"/>
                <a:cs typeface="Arial"/>
                <a:sym typeface="Arial"/>
              </a:rPr>
              <a:t>A[PARENT[i]] &gt;= A[i]。</a:t>
            </a:r>
            <a:r>
              <a:rPr sz="2300">
                <a:solidFill>
                  <a:srgbClr val="04264E"/>
                </a:solidFill>
                <a:latin typeface="Arial"/>
                <a:ea typeface="Arial"/>
                <a:cs typeface="Arial"/>
                <a:sym typeface="Arial"/>
              </a:rPr>
              <a:t>在数组的非降序排序中，需要使用的就是大根堆，因为根据大根堆的要求可知，最大的值一定在堆顶。</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body" idx="1"/>
          </p:nvPr>
        </p:nvSpPr>
        <p:spPr>
          <a:xfrm>
            <a:off x="684212" y="685800"/>
            <a:ext cx="8534401" cy="3615267"/>
          </a:xfrm>
          <a:prstGeom prst="rect">
            <a:avLst/>
          </a:prstGeom>
        </p:spPr>
        <p:txBody>
          <a:bodyPr/>
          <a:lstStyle/>
          <a:p>
            <a:pPr lvl="0"/>
          </a:p>
        </p:txBody>
      </p:sp>
      <p:pic>
        <p:nvPicPr>
          <p:cNvPr id="159" name="201211050819467949.png"/>
          <p:cNvPicPr/>
          <p:nvPr/>
        </p:nvPicPr>
        <p:blipFill>
          <a:blip r:embed="rId2">
            <a:extLst/>
          </a:blip>
          <a:stretch>
            <a:fillRect/>
          </a:stretch>
        </p:blipFill>
        <p:spPr>
          <a:xfrm>
            <a:off x="2586632" y="0"/>
            <a:ext cx="7018736" cy="6858000"/>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
          </p:nvPr>
        </p:nvSpPr>
        <p:spPr>
          <a:xfrm>
            <a:off x="684212" y="685800"/>
            <a:ext cx="9992470" cy="5721632"/>
          </a:xfrm>
          <a:prstGeom prst="rect">
            <a:avLst/>
          </a:prstGeom>
        </p:spPr>
        <p:txBody>
          <a:bodyPr/>
          <a:lstStyle/>
          <a:p>
            <a:pPr lvl="0">
              <a:defRPr sz="1800">
                <a:solidFill>
                  <a:srgbClr val="000000"/>
                </a:solidFill>
              </a:defRPr>
            </a:pPr>
            <a:r>
              <a:rPr sz="3200">
                <a:solidFill>
                  <a:srgbClr val="0F496F"/>
                </a:solidFill>
              </a:rPr>
              <a:t>堆的基本操作：</a:t>
            </a:r>
            <a:endParaRPr sz="3200">
              <a:solidFill>
                <a:srgbClr val="0F496F"/>
              </a:solidFill>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323333"/>
                </a:solidFill>
                <a:latin typeface="Georgia"/>
                <a:ea typeface="Georgia"/>
                <a:cs typeface="Georgia"/>
                <a:sym typeface="Georgia"/>
              </a:rPr>
              <a:t>	</a:t>
            </a:r>
            <a:r>
              <a:rPr sz="2400">
                <a:solidFill>
                  <a:srgbClr val="FFFFFF"/>
                </a:solidFill>
                <a:latin typeface="Georgia"/>
                <a:ea typeface="Georgia"/>
                <a:cs typeface="Georgia"/>
                <a:sym typeface="Georgia"/>
              </a:rPr>
              <a:t>•</a:t>
            </a:r>
            <a:r>
              <a:rPr sz="1200">
                <a:solidFill>
                  <a:srgbClr val="FFFFFF"/>
                </a:solidFill>
                <a:latin typeface="Georgia"/>
                <a:ea typeface="Georgia"/>
                <a:cs typeface="Georgia"/>
                <a:sym typeface="Georgia"/>
              </a:rPr>
              <a:t>	</a:t>
            </a:r>
            <a:r>
              <a:rPr sz="2200">
                <a:solidFill>
                  <a:srgbClr val="FFFFFF"/>
                </a:solidFill>
                <a:latin typeface="Georgia"/>
                <a:ea typeface="Georgia"/>
                <a:cs typeface="Georgia"/>
                <a:sym typeface="Georgia"/>
              </a:rPr>
              <a:t>MaxHeapify( A, i ):</a:t>
            </a:r>
            <a:endParaRPr sz="2200">
              <a:solidFill>
                <a:srgbClr val="FFFFFF"/>
              </a:solidFill>
              <a:latin typeface="Georgia"/>
              <a:ea typeface="Georgia"/>
              <a:cs typeface="Georgia"/>
              <a:sym typeface="Georgia"/>
            </a:endParaRPr>
          </a:p>
          <a:p>
            <a:pPr lvl="0" marL="457200" indent="-457200">
              <a:spcBef>
                <a:spcPts val="0"/>
              </a:spcBef>
              <a:buClrTx/>
              <a:buSzTx/>
              <a:buFontTx/>
              <a:buNone/>
              <a:tabLst>
                <a:tab pos="139700" algn="l"/>
                <a:tab pos="457200" algn="l"/>
              </a:tabLst>
              <a:defRPr sz="1800">
                <a:solidFill>
                  <a:srgbClr val="000000"/>
                </a:solidFill>
              </a:defRPr>
            </a:pPr>
            <a:r>
              <a:rPr sz="2200">
                <a:solidFill>
                  <a:srgbClr val="FFFFFF"/>
                </a:solidFill>
                <a:latin typeface="Georgia"/>
                <a:ea typeface="Georgia"/>
                <a:cs typeface="Georgia"/>
                <a:sym typeface="Georgia"/>
              </a:rPr>
              <a:t>	•	保持堆的性质。假设数组A和下标i，假定以Left(i)和Right(i)为根结点的左右两棵子树都已经是最大堆，节点i的值可能小于其子节点。调整节点i的位置。</a:t>
            </a:r>
            <a:endParaRPr sz="2200">
              <a:solidFill>
                <a:srgbClr val="FFFFFF"/>
              </a:solidFill>
              <a:latin typeface="Georgia"/>
              <a:ea typeface="Georgia"/>
              <a:cs typeface="Georgia"/>
              <a:sym typeface="Georgia"/>
            </a:endParaRPr>
          </a:p>
          <a:p>
            <a:pPr lvl="0" marL="457200" indent="-457200">
              <a:spcBef>
                <a:spcPts val="0"/>
              </a:spcBef>
              <a:buClrTx/>
              <a:buSzTx/>
              <a:buFontTx/>
              <a:buNone/>
              <a:tabLst>
                <a:tab pos="139700" algn="l"/>
                <a:tab pos="457200" algn="l"/>
              </a:tabLst>
              <a:defRPr sz="1800">
                <a:solidFill>
                  <a:srgbClr val="000000"/>
                </a:solidFill>
              </a:defRPr>
            </a:pPr>
            <a:r>
              <a:rPr sz="2200">
                <a:solidFill>
                  <a:srgbClr val="FFFFFF"/>
                </a:solidFill>
                <a:latin typeface="Georgia"/>
                <a:ea typeface="Georgia"/>
                <a:cs typeface="Georgia"/>
                <a:sym typeface="Georgia"/>
              </a:rPr>
              <a:t>	•	BuildMaxHeap( A ):</a:t>
            </a:r>
            <a:endParaRPr sz="2200">
              <a:solidFill>
                <a:srgbClr val="FFFFFF"/>
              </a:solidFill>
              <a:latin typeface="Georgia"/>
              <a:ea typeface="Georgia"/>
              <a:cs typeface="Georgia"/>
              <a:sym typeface="Georgia"/>
            </a:endParaRPr>
          </a:p>
          <a:p>
            <a:pPr lvl="0" marL="457200" indent="-457200">
              <a:spcBef>
                <a:spcPts val="0"/>
              </a:spcBef>
              <a:buClrTx/>
              <a:buSzTx/>
              <a:buFontTx/>
              <a:buNone/>
              <a:tabLst>
                <a:tab pos="139700" algn="l"/>
                <a:tab pos="457200" algn="l"/>
              </a:tabLst>
              <a:defRPr sz="1800">
                <a:solidFill>
                  <a:srgbClr val="000000"/>
                </a:solidFill>
              </a:defRPr>
            </a:pPr>
            <a:r>
              <a:rPr sz="2200">
                <a:solidFill>
                  <a:srgbClr val="FFFFFF"/>
                </a:solidFill>
                <a:latin typeface="Georgia"/>
                <a:ea typeface="Georgia"/>
                <a:cs typeface="Georgia"/>
                <a:sym typeface="Georgia"/>
              </a:rPr>
              <a:t>	•	从一个给定的数组建立最大堆。子数组A[ floor(n/2)+1 .... ... n]中的元素都是树的叶节点(完全二叉树的基本性质)。从索引 ceiling(n/2)开始一直到1，对每一个元素都执行MaxHeapify，最终得到一个最大堆。</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body" idx="1"/>
          </p:nvPr>
        </p:nvSpPr>
        <p:spPr>
          <a:xfrm>
            <a:off x="1014412" y="393700"/>
            <a:ext cx="8534401" cy="3615267"/>
          </a:xfrm>
          <a:prstGeom prst="rect">
            <a:avLst/>
          </a:prstGeom>
        </p:spPr>
        <p:txBody>
          <a:bodyPr/>
          <a:lstStyle/>
          <a:p>
            <a:pPr lvl="0">
              <a:defRPr sz="1800">
                <a:solidFill>
                  <a:srgbClr val="000000"/>
                </a:solidFill>
              </a:defRPr>
            </a:pPr>
            <a:r>
              <a:rPr sz="2000">
                <a:solidFill>
                  <a:srgbClr val="0F496F"/>
                </a:solidFill>
              </a:rPr>
              <a:t>伪代码：</a:t>
            </a:r>
            <a:endParaRPr sz="2000">
              <a:solidFill>
                <a:srgbClr val="0F496F"/>
              </a:solidFill>
            </a:endParaRPr>
          </a:p>
          <a:p>
            <a:pPr lvl="0" marL="0" indent="0">
              <a:spcBef>
                <a:spcPts val="0"/>
              </a:spcBef>
              <a:buClrTx/>
              <a:buSzTx/>
              <a:buFontTx/>
              <a:buNone/>
              <a:defRPr sz="1800">
                <a:solidFill>
                  <a:srgbClr val="000000"/>
                </a:solidFill>
              </a:defRPr>
            </a:pPr>
            <a:r>
              <a:rPr sz="2800">
                <a:latin typeface="Songti SC Regular"/>
                <a:ea typeface="Songti SC Regular"/>
                <a:cs typeface="Songti SC Regular"/>
                <a:sym typeface="Songti SC Regular"/>
              </a:rPr>
              <a:t>MaxHeapfiy：</a:t>
            </a:r>
            <a:endParaRPr sz="2800">
              <a:latin typeface="Songti SC Regular"/>
              <a:ea typeface="Songti SC Regular"/>
              <a:cs typeface="Songti SC Regular"/>
              <a:sym typeface="Songti SC Regular"/>
            </a:endParaRPr>
          </a:p>
          <a:p>
            <a:pPr lvl="0" marL="0" indent="0">
              <a:spcBef>
                <a:spcPts val="0"/>
              </a:spcBef>
              <a:buClrTx/>
              <a:buSzTx/>
              <a:buFontTx/>
              <a:buNone/>
              <a:defRPr sz="1800">
                <a:solidFill>
                  <a:srgbClr val="000000"/>
                </a:solidFill>
              </a:defRPr>
            </a:pPr>
            <a:endParaRPr sz="2800">
              <a:latin typeface="Songti SC Regular"/>
              <a:ea typeface="Songti SC Regular"/>
              <a:cs typeface="Songti SC Regular"/>
              <a:sym typeface="Songti SC Regular"/>
            </a:endParaRPr>
          </a:p>
          <a:p>
            <a:pPr lvl="0" marL="0" indent="0">
              <a:spcBef>
                <a:spcPts val="0"/>
              </a:spcBef>
              <a:buClrTx/>
              <a:buSzTx/>
              <a:buFontTx/>
              <a:buNone/>
              <a:defRPr sz="1800">
                <a:solidFill>
                  <a:srgbClr val="000000"/>
                </a:solidFill>
              </a:defRPr>
            </a:pPr>
            <a:endParaRPr sz="2800">
              <a:latin typeface="Songti SC Regular"/>
              <a:ea typeface="Songti SC Regular"/>
              <a:cs typeface="Songti SC Regular"/>
              <a:sym typeface="Songti SC Regular"/>
            </a:endParaRPr>
          </a:p>
          <a:p>
            <a:pPr lvl="0" marL="0" indent="0">
              <a:spcBef>
                <a:spcPts val="0"/>
              </a:spcBef>
              <a:buClrTx/>
              <a:buSzTx/>
              <a:buFontTx/>
              <a:buNone/>
              <a:defRPr sz="1800">
                <a:solidFill>
                  <a:srgbClr val="000000"/>
                </a:solidFill>
              </a:defRPr>
            </a:pPr>
            <a:endParaRPr sz="2800">
              <a:latin typeface="Songti SC Regular"/>
              <a:ea typeface="Songti SC Regular"/>
              <a:cs typeface="Songti SC Regular"/>
              <a:sym typeface="Songti SC Regular"/>
            </a:endParaRPr>
          </a:p>
          <a:p>
            <a:pPr lvl="0" marL="0" indent="0">
              <a:spcBef>
                <a:spcPts val="0"/>
              </a:spcBef>
              <a:buClrTx/>
              <a:buSzTx/>
              <a:buFontTx/>
              <a:buNone/>
              <a:defRPr sz="1800">
                <a:solidFill>
                  <a:srgbClr val="000000"/>
                </a:solidFill>
              </a:defRPr>
            </a:pPr>
            <a:endParaRPr sz="1400">
              <a:latin typeface="Songti SC Regular"/>
              <a:ea typeface="Songti SC Regular"/>
              <a:cs typeface="Songti SC Regular"/>
              <a:sym typeface="Songti SC Regular"/>
            </a:endParaRPr>
          </a:p>
          <a:p>
            <a:pPr lvl="0" marL="0" indent="0">
              <a:spcBef>
                <a:spcPts val="0"/>
              </a:spcBef>
              <a:buClrTx/>
              <a:buSzTx/>
              <a:buFontTx/>
              <a:buNone/>
              <a:defRPr sz="1800">
                <a:solidFill>
                  <a:srgbClr val="000000"/>
                </a:solidFill>
              </a:defRPr>
            </a:pPr>
            <a:endParaRPr sz="1400">
              <a:latin typeface="Songti SC Regular"/>
              <a:ea typeface="Songti SC Regular"/>
              <a:cs typeface="Songti SC Regular"/>
              <a:sym typeface="Songti SC Regular"/>
            </a:endParaRPr>
          </a:p>
        </p:txBody>
      </p:sp>
      <p:pic>
        <p:nvPicPr>
          <p:cNvPr id="164" name="algorithm_13.jpg"/>
          <p:cNvPicPr/>
          <p:nvPr/>
        </p:nvPicPr>
        <p:blipFill>
          <a:blip r:embed="rId2">
            <a:extLst/>
          </a:blip>
          <a:stretch>
            <a:fillRect/>
          </a:stretch>
        </p:blipFill>
        <p:spPr>
          <a:xfrm>
            <a:off x="1079500" y="1599545"/>
            <a:ext cx="10269722" cy="3710352"/>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idx="1"/>
          </p:nvPr>
        </p:nvSpPr>
        <p:spPr>
          <a:xfrm>
            <a:off x="544512" y="292100"/>
            <a:ext cx="8534401" cy="3615267"/>
          </a:xfrm>
          <a:prstGeom prst="rect">
            <a:avLst/>
          </a:prstGeom>
        </p:spPr>
        <p:txBody>
          <a:bodyPr/>
          <a:lstStyle/>
          <a:p>
            <a:pPr lvl="0">
              <a:defRPr sz="1800">
                <a:solidFill>
                  <a:srgbClr val="000000"/>
                </a:solidFill>
              </a:defRPr>
            </a:pPr>
            <a:r>
              <a:rPr sz="2900">
                <a:solidFill>
                  <a:srgbClr val="0F496F"/>
                </a:solidFill>
              </a:rPr>
              <a:t>BuildMaxHeap：</a:t>
            </a:r>
            <a:endParaRPr sz="2900">
              <a:solidFill>
                <a:srgbClr val="0F496F"/>
              </a:solidFill>
            </a:endParaRPr>
          </a:p>
          <a:p>
            <a:pPr lvl="0">
              <a:defRPr sz="1800">
                <a:solidFill>
                  <a:srgbClr val="000000"/>
                </a:solidFill>
              </a:defRPr>
            </a:pPr>
            <a:endParaRPr sz="2000">
              <a:solidFill>
                <a:srgbClr val="0F496F"/>
              </a:solidFill>
            </a:endParaRPr>
          </a:p>
          <a:p>
            <a:pPr lvl="0">
              <a:defRPr sz="1800">
                <a:solidFill>
                  <a:srgbClr val="000000"/>
                </a:solidFill>
              </a:defRPr>
            </a:pPr>
            <a:endParaRPr sz="2000">
              <a:solidFill>
                <a:srgbClr val="0F496F"/>
              </a:solidFill>
            </a:endParaRPr>
          </a:p>
          <a:p>
            <a:pPr lvl="0">
              <a:defRPr sz="1800">
                <a:solidFill>
                  <a:srgbClr val="000000"/>
                </a:solidFill>
              </a:defRPr>
            </a:pPr>
            <a:endParaRPr sz="2000">
              <a:solidFill>
                <a:srgbClr val="0F496F"/>
              </a:solidFill>
            </a:endParaRPr>
          </a:p>
          <a:p>
            <a:pPr lvl="0">
              <a:defRPr sz="1800">
                <a:solidFill>
                  <a:srgbClr val="000000"/>
                </a:solidFill>
              </a:defRPr>
            </a:pPr>
            <a:endParaRPr sz="2000">
              <a:solidFill>
                <a:srgbClr val="0F496F"/>
              </a:solidFill>
            </a:endParaRPr>
          </a:p>
          <a:p>
            <a:pPr lvl="0">
              <a:defRPr sz="1800">
                <a:solidFill>
                  <a:srgbClr val="000000"/>
                </a:solidFill>
              </a:defRPr>
            </a:pPr>
            <a:endParaRPr sz="2000">
              <a:solidFill>
                <a:srgbClr val="0F496F"/>
              </a:solidFill>
            </a:endParaRPr>
          </a:p>
          <a:p>
            <a:pPr lvl="0">
              <a:defRPr sz="1800">
                <a:solidFill>
                  <a:srgbClr val="000000"/>
                </a:solidFill>
              </a:defRPr>
            </a:pPr>
            <a:r>
              <a:rPr sz="2000">
                <a:solidFill>
                  <a:srgbClr val="0F496F"/>
                </a:solidFill>
              </a:rPr>
              <a:t>HeapSort：</a:t>
            </a:r>
          </a:p>
        </p:txBody>
      </p:sp>
      <p:pic>
        <p:nvPicPr>
          <p:cNvPr id="167" name="algorithm_14.jpg"/>
          <p:cNvPicPr/>
          <p:nvPr/>
        </p:nvPicPr>
        <p:blipFill>
          <a:blip r:embed="rId2">
            <a:extLst/>
          </a:blip>
          <a:stretch>
            <a:fillRect/>
          </a:stretch>
        </p:blipFill>
        <p:spPr>
          <a:xfrm>
            <a:off x="742950" y="1485076"/>
            <a:ext cx="8137525" cy="1229315"/>
          </a:xfrm>
          <a:prstGeom prst="rect">
            <a:avLst/>
          </a:prstGeom>
          <a:ln w="12700">
            <a:miter lim="400000"/>
          </a:ln>
        </p:spPr>
      </p:pic>
      <p:pic>
        <p:nvPicPr>
          <p:cNvPr id="168" name="algorithm_15.jpg"/>
          <p:cNvPicPr/>
          <p:nvPr/>
        </p:nvPicPr>
        <p:blipFill>
          <a:blip r:embed="rId3">
            <a:extLst/>
          </a:blip>
          <a:stretch>
            <a:fillRect/>
          </a:stretch>
        </p:blipFill>
        <p:spPr>
          <a:xfrm>
            <a:off x="747712" y="3685116"/>
            <a:ext cx="8128001" cy="1765301"/>
          </a:xfrm>
          <a:prstGeom prst="rect">
            <a:avLst/>
          </a:prstGeom>
          <a:ln w="12700">
            <a:miter lim="400000"/>
          </a:ln>
        </p:spPr>
      </p:pic>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idx="1"/>
          </p:nvPr>
        </p:nvSpPr>
        <p:spPr>
          <a:xfrm>
            <a:off x="684212" y="685800"/>
            <a:ext cx="8534401" cy="3615267"/>
          </a:xfrm>
          <a:prstGeom prst="rect">
            <a:avLst/>
          </a:prstGeom>
        </p:spPr>
        <p:txBody>
          <a:bodyPr/>
          <a:lstStyle/>
          <a:p>
            <a:pPr lvl="0">
              <a:defRPr sz="1800">
                <a:solidFill>
                  <a:srgbClr val="000000"/>
                </a:solidFill>
              </a:defRPr>
            </a:pPr>
            <a:r>
              <a:rPr sz="3200">
                <a:solidFill>
                  <a:srgbClr val="0F496F"/>
                </a:solidFill>
              </a:rPr>
              <a:t>效率分析：</a:t>
            </a:r>
            <a:endParaRPr sz="3200">
              <a:solidFill>
                <a:srgbClr val="0F496F"/>
              </a:solidFill>
            </a:endParaRPr>
          </a:p>
          <a:p>
            <a:pPr lvl="0">
              <a:defRPr sz="1800">
                <a:solidFill>
                  <a:srgbClr val="000000"/>
                </a:solidFill>
              </a:defRPr>
            </a:pPr>
            <a:r>
              <a:rPr sz="2800">
                <a:solidFill>
                  <a:srgbClr val="FFFFFF"/>
                </a:solidFill>
              </a:rPr>
              <a:t>不稳定</a:t>
            </a:r>
            <a:endParaRPr sz="2800">
              <a:solidFill>
                <a:srgbClr val="FFFFFF"/>
              </a:solidFill>
            </a:endParaRPr>
          </a:p>
          <a:p>
            <a:pPr lvl="0">
              <a:defRPr sz="1800">
                <a:solidFill>
                  <a:srgbClr val="000000"/>
                </a:solidFill>
              </a:defRPr>
            </a:pPr>
            <a:r>
              <a:rPr sz="2800">
                <a:solidFill>
                  <a:srgbClr val="FFFFFF"/>
                </a:solidFill>
              </a:rPr>
              <a:t>空间复杂度：O(1)</a:t>
            </a:r>
            <a:endParaRPr sz="2800">
              <a:solidFill>
                <a:srgbClr val="FFFFFF"/>
              </a:solidFill>
            </a:endParaRPr>
          </a:p>
          <a:p>
            <a:pPr lvl="0">
              <a:defRPr sz="1800">
                <a:solidFill>
                  <a:srgbClr val="000000"/>
                </a:solidFill>
              </a:defRPr>
            </a:pPr>
            <a:r>
              <a:rPr sz="2800">
                <a:solidFill>
                  <a:srgbClr val="FFFFFF"/>
                </a:solidFill>
              </a:rPr>
              <a:t>时间复杂度：O(nlogn)</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
          </p:nvPr>
        </p:nvSpPr>
        <p:spPr>
          <a:xfrm>
            <a:off x="684212" y="685800"/>
            <a:ext cx="10056664" cy="4603536"/>
          </a:xfrm>
          <a:prstGeom prst="rect">
            <a:avLst/>
          </a:prstGeom>
        </p:spPr>
        <p:txBody>
          <a:bodyPr/>
          <a:lstStyle/>
          <a:p>
            <a:pPr lvl="0">
              <a:defRPr sz="1800">
                <a:solidFill>
                  <a:srgbClr val="000000"/>
                </a:solidFill>
              </a:defRPr>
            </a:pPr>
            <a:r>
              <a:rPr sz="3200">
                <a:solidFill>
                  <a:srgbClr val="0F496F"/>
                </a:solidFill>
              </a:rPr>
              <a:t>比较排序：归并排序</a:t>
            </a:r>
            <a:endParaRPr sz="3200">
              <a:solidFill>
                <a:srgbClr val="0F496F"/>
              </a:solidFill>
            </a:endParaRPr>
          </a:p>
          <a:p>
            <a:pPr lvl="0" marL="0" indent="0">
              <a:spcBef>
                <a:spcPts val="0"/>
              </a:spcBef>
              <a:buClrTx/>
              <a:buSzTx/>
              <a:buFontTx/>
              <a:buNone/>
              <a:defRPr sz="1800">
                <a:solidFill>
                  <a:srgbClr val="000000"/>
                </a:solidFill>
              </a:defRPr>
            </a:pPr>
            <a:r>
              <a:rPr sz="2200">
                <a:solidFill>
                  <a:srgbClr val="04264E"/>
                </a:solidFill>
                <a:latin typeface="Arial"/>
                <a:ea typeface="Arial"/>
                <a:cs typeface="Arial"/>
                <a:sym typeface="Arial"/>
              </a:rPr>
              <a:t>归并排序是建立在归并操作上的一种有效的排序算法,该算法是采用分治法的一个非常典型的应用。将已有序的子序列合并，得到完全有序的序列；即先使每个子序列有序，再使子序列段间有序。若将两个有序表合并成一个有序表，称为二路归并。</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MergeSort.jpg"/>
          <p:cNvPicPr/>
          <p:nvPr/>
        </p:nvPicPr>
        <p:blipFill>
          <a:blip r:embed="rId2">
            <a:extLst/>
          </a:blip>
          <a:stretch>
            <a:fillRect/>
          </a:stretch>
        </p:blipFill>
        <p:spPr>
          <a:xfrm>
            <a:off x="2592049" y="0"/>
            <a:ext cx="7007902" cy="6858000"/>
          </a:xfrm>
          <a:prstGeom prst="rect">
            <a:avLst/>
          </a:prstGeom>
          <a:ln w="12700">
            <a:miter lim="400000"/>
          </a:ln>
        </p:spPr>
      </p:pic>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6" name="1346230675_7613.jpg"/>
          <p:cNvPicPr/>
          <p:nvPr/>
        </p:nvPicPr>
        <p:blipFill>
          <a:blip r:embed="rId2">
            <a:extLst/>
          </a:blip>
          <a:stretch>
            <a:fillRect/>
          </a:stretch>
        </p:blipFill>
        <p:spPr>
          <a:xfrm>
            <a:off x="2647950" y="0"/>
            <a:ext cx="7124503" cy="6858000"/>
          </a:xfrm>
          <a:prstGeom prst="rect">
            <a:avLst/>
          </a:prstGeom>
          <a:ln w="12700">
            <a:miter lim="400000"/>
          </a:ln>
        </p:spPr>
      </p:pic>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
          </p:nvPr>
        </p:nvSpPr>
        <p:spPr>
          <a:xfrm>
            <a:off x="3148012" y="304956"/>
            <a:ext cx="6418313" cy="6248088"/>
          </a:xfrm>
          <a:prstGeom prst="rect">
            <a:avLst/>
          </a:prstGeom>
        </p:spPr>
        <p:txBody>
          <a:bodyPr/>
          <a:lstStyle/>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MERGE（A，p,q,r）</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N1←q-p+1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N2←r-q</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Create arrays L[1……n1+1] and R[1….n2+1]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For i←1 to n1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Do l[i]←A[p+i-1]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For j←1 to n2</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Do R[j]←A[q+j]</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L[n1+1]←∞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R[n2+1]←∞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i←1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j←1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for k←p to r</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do if Li]&lt;=R[j]</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then A[k]←l[j]</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i←i+1	</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else A[k]←R[j]</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j←j+1</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MERGE_SORT(A,p,r)</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If p&lt;r</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Then q←[(p+r)/2]</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	MERGE_SORT(A,p,q)</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MERGE_SORT(A,p+1,q)</a:t>
            </a:r>
            <a:endParaRPr sz="1638">
              <a:solidFill>
                <a:srgbClr val="FFFFFF"/>
              </a:solidFill>
              <a:latin typeface="Arial"/>
              <a:ea typeface="Arial"/>
              <a:cs typeface="Arial"/>
              <a:sym typeface="Arial"/>
            </a:endParaRPr>
          </a:p>
          <a:p>
            <a:pPr lvl="0" marL="0" indent="0" defTabSz="416052">
              <a:spcBef>
                <a:spcPts val="0"/>
              </a:spcBef>
              <a:buClrTx/>
              <a:buSzTx/>
              <a:buFontTx/>
              <a:buNone/>
              <a:defRPr sz="1800">
                <a:solidFill>
                  <a:srgbClr val="000000"/>
                </a:solidFill>
              </a:defRPr>
            </a:pPr>
            <a:r>
              <a:rPr sz="1638">
                <a:solidFill>
                  <a:srgbClr val="FFFFFF"/>
                </a:solidFill>
                <a:latin typeface="Arial"/>
                <a:ea typeface="Arial"/>
                <a:cs typeface="Arial"/>
                <a:sym typeface="Arial"/>
              </a:rPr>
              <a:t>MERGE_SORT(A,p,q,r)</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body" idx="1"/>
          </p:nvPr>
        </p:nvSpPr>
        <p:spPr>
          <a:xfrm>
            <a:off x="821997" y="1186840"/>
            <a:ext cx="8534401" cy="4737972"/>
          </a:xfrm>
          <a:prstGeom prst="rect">
            <a:avLst/>
          </a:prstGeom>
        </p:spPr>
        <p:txBody>
          <a:bodyPr/>
          <a:lstStyle/>
          <a:p>
            <a:pPr lvl="0" marL="457200" indent="-457200">
              <a:spcBef>
                <a:spcPts val="700"/>
              </a:spcBef>
              <a:defRPr sz="1800">
                <a:solidFill>
                  <a:srgbClr val="000000"/>
                </a:solidFill>
              </a:defRPr>
            </a:pPr>
            <a:r>
              <a:rPr sz="3200">
                <a:solidFill>
                  <a:srgbClr val="0F496F"/>
                </a:solidFill>
                <a:latin typeface="Yuanti SC Regular"/>
                <a:ea typeface="Yuanti SC Regular"/>
                <a:cs typeface="Yuanti SC Regular"/>
                <a:sym typeface="Yuanti SC Regular"/>
              </a:rPr>
              <a:t>时间复杂度的计算方法</a:t>
            </a:r>
            <a:endParaRPr sz="3200">
              <a:solidFill>
                <a:srgbClr val="0F496F"/>
              </a:solidFill>
              <a:latin typeface="Yuanti SC Regular"/>
              <a:ea typeface="Yuanti SC Regular"/>
              <a:cs typeface="Yuanti SC Regular"/>
              <a:sym typeface="Yuanti SC Regular"/>
            </a:endParaRPr>
          </a:p>
          <a:p>
            <a:pPr lvl="0" marL="0" indent="0">
              <a:buSzTx/>
              <a:buNone/>
              <a:defRPr sz="1800">
                <a:solidFill>
                  <a:srgbClr val="000000"/>
                </a:solidFill>
              </a:defRPr>
            </a:pPr>
            <a:endParaRPr sz="3200">
              <a:solidFill>
                <a:srgbClr val="0F496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0F496F"/>
                </a:solidFill>
                <a:latin typeface="Yuanti SC Regular"/>
                <a:ea typeface="Yuanti SC Regular"/>
                <a:cs typeface="Yuanti SC Regular"/>
                <a:sym typeface="Yuanti SC Regular"/>
              </a:rPr>
              <a:t>简化方法</a:t>
            </a:r>
            <a:r>
              <a:rPr sz="2400">
                <a:solidFill>
                  <a:srgbClr val="0F496F"/>
                </a:solidFill>
                <a:latin typeface="Yuanti SC Regular"/>
                <a:ea typeface="Yuanti SC Regular"/>
                <a:cs typeface="Yuanti SC Regular"/>
                <a:sym typeface="Yuanti SC Regular"/>
              </a:rPr>
              <a:t>:</a:t>
            </a:r>
            <a:endParaRPr sz="2400">
              <a:solidFill>
                <a:srgbClr val="0F496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0F496F"/>
                </a:solidFill>
                <a:latin typeface="Yuanti SC Regular"/>
                <a:ea typeface="Yuanti SC Regular"/>
                <a:cs typeface="Yuanti SC Regular"/>
                <a:sym typeface="Yuanti SC Regular"/>
              </a:rPr>
              <a:t>1. </a:t>
            </a:r>
            <a:r>
              <a:rPr sz="2400">
                <a:solidFill>
                  <a:srgbClr val="0F496F"/>
                </a:solidFill>
                <a:latin typeface="Yuanti SC Regular"/>
                <a:ea typeface="Yuanti SC Regular"/>
                <a:cs typeface="Yuanti SC Regular"/>
                <a:sym typeface="Yuanti SC Regular"/>
              </a:rPr>
              <a:t>找到执行次数最多的语句 </a:t>
            </a:r>
            <a:endParaRPr sz="2400">
              <a:solidFill>
                <a:srgbClr val="0F496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0F496F"/>
                </a:solidFill>
                <a:latin typeface="Yuanti SC Regular"/>
                <a:ea typeface="Yuanti SC Regular"/>
                <a:cs typeface="Yuanti SC Regular"/>
                <a:sym typeface="Yuanti SC Regular"/>
              </a:rPr>
              <a:t>2. </a:t>
            </a:r>
            <a:r>
              <a:rPr sz="2400">
                <a:solidFill>
                  <a:srgbClr val="0F496F"/>
                </a:solidFill>
                <a:latin typeface="Yuanti SC Regular"/>
                <a:ea typeface="Yuanti SC Regular"/>
                <a:cs typeface="Yuanti SC Regular"/>
                <a:sym typeface="Yuanti SC Regular"/>
              </a:rPr>
              <a:t>计算语句执行次数的数量级</a:t>
            </a:r>
            <a:br>
              <a:rPr sz="2400">
                <a:solidFill>
                  <a:srgbClr val="0F496F"/>
                </a:solidFill>
                <a:latin typeface="Yuanti SC Regular"/>
                <a:ea typeface="Yuanti SC Regular"/>
                <a:cs typeface="Yuanti SC Regular"/>
                <a:sym typeface="Yuanti SC Regular"/>
              </a:rPr>
            </a:br>
            <a:endParaRPr sz="2400">
              <a:solidFill>
                <a:srgbClr val="0F496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0F496F"/>
                </a:solidFill>
                <a:latin typeface="Yuanti SC Regular"/>
                <a:ea typeface="Yuanti SC Regular"/>
                <a:cs typeface="Yuanti SC Regular"/>
                <a:sym typeface="Yuanti SC Regular"/>
              </a:rPr>
              <a:t>3. </a:t>
            </a:r>
            <a:r>
              <a:rPr sz="2400">
                <a:solidFill>
                  <a:srgbClr val="0F496F"/>
                </a:solidFill>
                <a:latin typeface="Yuanti SC Regular"/>
                <a:ea typeface="Yuanti SC Regular"/>
                <a:cs typeface="Yuanti SC Regular"/>
                <a:sym typeface="Yuanti SC Regular"/>
              </a:rPr>
              <a:t>用大</a:t>
            </a:r>
            <a:r>
              <a:rPr sz="2400">
                <a:solidFill>
                  <a:srgbClr val="0F496F"/>
                </a:solidFill>
                <a:latin typeface="Yuanti SC Regular"/>
                <a:ea typeface="Yuanti SC Regular"/>
                <a:cs typeface="Yuanti SC Regular"/>
                <a:sym typeface="Yuanti SC Regular"/>
              </a:rPr>
              <a:t>O</a:t>
            </a:r>
            <a:r>
              <a:rPr sz="2400">
                <a:solidFill>
                  <a:srgbClr val="0F496F"/>
                </a:solidFill>
                <a:latin typeface="Yuanti SC Regular"/>
                <a:ea typeface="Yuanti SC Regular"/>
                <a:cs typeface="Yuanti SC Regular"/>
                <a:sym typeface="Yuanti SC Regular"/>
              </a:rPr>
              <a:t>来表示结果 </a:t>
            </a:r>
            <a:endParaRPr sz="2400">
              <a:solidFill>
                <a:srgbClr val="0F496F"/>
              </a:solidFill>
              <a:latin typeface="Yuanti SC Regular"/>
              <a:ea typeface="Yuanti SC Regular"/>
              <a:cs typeface="Yuanti SC Regular"/>
              <a:sym typeface="Yuanti SC Regular"/>
            </a:endParaRP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body" idx="1"/>
          </p:nvPr>
        </p:nvSpPr>
        <p:spPr>
          <a:xfrm>
            <a:off x="1268412" y="673100"/>
            <a:ext cx="5430739" cy="3615267"/>
          </a:xfrm>
          <a:prstGeom prst="rect">
            <a:avLst/>
          </a:prstGeom>
        </p:spPr>
        <p:txBody>
          <a:bodyPr/>
          <a:lstStyle/>
          <a:p>
            <a:pPr lvl="0">
              <a:defRPr sz="1800">
                <a:solidFill>
                  <a:srgbClr val="000000"/>
                </a:solidFill>
              </a:defRPr>
            </a:pPr>
            <a:r>
              <a:rPr sz="3200">
                <a:solidFill>
                  <a:srgbClr val="0F496F"/>
                </a:solidFill>
              </a:rPr>
              <a:t>效率分析：</a:t>
            </a:r>
            <a:endParaRPr sz="3200">
              <a:solidFill>
                <a:srgbClr val="0F496F"/>
              </a:solidFill>
            </a:endParaRPr>
          </a:p>
          <a:p>
            <a:pPr lvl="0">
              <a:defRPr sz="1800">
                <a:solidFill>
                  <a:srgbClr val="000000"/>
                </a:solidFill>
              </a:defRPr>
            </a:pPr>
            <a:r>
              <a:rPr sz="2800">
                <a:solidFill>
                  <a:srgbClr val="FFFFFF"/>
                </a:solidFill>
              </a:rPr>
              <a:t>稳定排序</a:t>
            </a:r>
            <a:endParaRPr sz="2800">
              <a:solidFill>
                <a:srgbClr val="FFFFFF"/>
              </a:solidFill>
            </a:endParaRPr>
          </a:p>
          <a:p>
            <a:pPr lvl="0">
              <a:defRPr sz="1800">
                <a:solidFill>
                  <a:srgbClr val="000000"/>
                </a:solidFill>
              </a:defRPr>
            </a:pPr>
            <a:r>
              <a:rPr sz="2800">
                <a:solidFill>
                  <a:srgbClr val="FFFFFF"/>
                </a:solidFill>
              </a:rPr>
              <a:t>空间复杂度：O(n)</a:t>
            </a:r>
            <a:endParaRPr sz="2800">
              <a:solidFill>
                <a:srgbClr val="FFFFFF"/>
              </a:solidFill>
            </a:endParaRPr>
          </a:p>
          <a:p>
            <a:pPr lvl="0">
              <a:defRPr sz="1800">
                <a:solidFill>
                  <a:srgbClr val="000000"/>
                </a:solidFill>
              </a:defRPr>
            </a:pPr>
            <a:r>
              <a:rPr sz="2800">
                <a:solidFill>
                  <a:srgbClr val="FFFFFF"/>
                </a:solidFill>
              </a:rPr>
              <a:t>时间复杂度：O(nlogn)</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body" idx="1"/>
          </p:nvPr>
        </p:nvSpPr>
        <p:spPr>
          <a:xfrm>
            <a:off x="684212" y="685800"/>
            <a:ext cx="10201027" cy="5022189"/>
          </a:xfrm>
          <a:prstGeom prst="rect">
            <a:avLst/>
          </a:prstGeom>
        </p:spPr>
        <p:txBody>
          <a:bodyPr/>
          <a:lstStyle/>
          <a:p>
            <a:pPr lvl="0">
              <a:defRPr sz="1800">
                <a:solidFill>
                  <a:srgbClr val="000000"/>
                </a:solidFill>
              </a:defRPr>
            </a:pPr>
            <a:r>
              <a:rPr sz="3200">
                <a:solidFill>
                  <a:srgbClr val="0F496F"/>
                </a:solidFill>
              </a:rPr>
              <a:t>非比较排序：计数排序</a:t>
            </a:r>
            <a:endParaRPr sz="3200">
              <a:solidFill>
                <a:srgbClr val="0F496F"/>
              </a:solidFill>
            </a:endParaRPr>
          </a:p>
          <a:p>
            <a:pPr lvl="0" marL="0" indent="0">
              <a:spcBef>
                <a:spcPts val="0"/>
              </a:spcBef>
              <a:buClrTx/>
              <a:buSzTx/>
              <a:buFontTx/>
              <a:buNone/>
              <a:defRPr sz="1800">
                <a:solidFill>
                  <a:srgbClr val="000000"/>
                </a:solidFill>
              </a:defRPr>
            </a:pPr>
            <a:r>
              <a:rPr sz="2400">
                <a:solidFill>
                  <a:srgbClr val="FFFFFF"/>
                </a:solidFill>
                <a:latin typeface="Arial"/>
                <a:ea typeface="Arial"/>
                <a:cs typeface="Arial"/>
                <a:sym typeface="Arial"/>
              </a:rPr>
              <a:t>     计数排序是一个非基于比较的排序算法，它的优势在于在对一定范围内的整数排序时，它的复杂度为Ο(n+k)（其中k是整数的范围），快于任何比较排序算法。</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
          </p:nvPr>
        </p:nvSpPr>
        <p:spPr>
          <a:xfrm>
            <a:off x="684212" y="685800"/>
            <a:ext cx="9920040" cy="4799542"/>
          </a:xfrm>
          <a:prstGeom prst="rect">
            <a:avLst/>
          </a:prstGeom>
        </p:spPr>
        <p:txBody>
          <a:bodyPr/>
          <a:lstStyle/>
          <a:p>
            <a:pPr lvl="0">
              <a:defRPr sz="1800">
                <a:solidFill>
                  <a:srgbClr val="000000"/>
                </a:solidFill>
              </a:defRPr>
            </a:pPr>
            <a:r>
              <a:rPr sz="3200">
                <a:solidFill>
                  <a:srgbClr val="0F496F"/>
                </a:solidFill>
              </a:rPr>
              <a:t>基本思想：</a:t>
            </a:r>
            <a:endParaRPr sz="3200">
              <a:solidFill>
                <a:srgbClr val="0F496F"/>
              </a:solidFill>
            </a:endParaRPr>
          </a:p>
          <a:p>
            <a:pPr lvl="0" marL="0" indent="0">
              <a:spcBef>
                <a:spcPts val="0"/>
              </a:spcBef>
              <a:buClrTx/>
              <a:buSzTx/>
              <a:buFontTx/>
              <a:buNone/>
              <a:defRPr sz="1800">
                <a:solidFill>
                  <a:srgbClr val="000000"/>
                </a:solidFill>
              </a:defRPr>
            </a:pPr>
            <a:r>
              <a:rPr sz="2400">
                <a:solidFill>
                  <a:srgbClr val="FFFFFF"/>
                </a:solidFill>
                <a:latin typeface="Arial"/>
                <a:ea typeface="Arial"/>
                <a:cs typeface="Arial"/>
                <a:sym typeface="Arial"/>
              </a:rPr>
              <a:t>计数排序的基本思想是对于给定的输入序列中的每一个元素x，确定该序列中值小于x的元素的个数。一旦有了这个信息，就可以将x直接存放到最终的输出序列的正确位置上。例如，如果输入序列中只有17个元素的值小于x的值，则x可以直接存放在输出序列的第18个位置上。当然，如果有多个元素具有相同的值时，我们不能将这些元素放在输出序列的同一个位置上。</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684212" y="4487331"/>
            <a:ext cx="8534401" cy="1507068"/>
          </a:xfrm>
          <a:prstGeom prst="rect">
            <a:avLst/>
          </a:prstGeom>
        </p:spPr>
        <p:txBody>
          <a:bodyPr/>
          <a:lstStyle/>
          <a:p>
            <a:pPr lvl="0"/>
          </a:p>
        </p:txBody>
      </p:sp>
      <p:sp>
        <p:nvSpPr>
          <p:cNvPr id="187" name="Shape 187"/>
          <p:cNvSpPr/>
          <p:nvPr>
            <p:ph type="body" idx="1"/>
          </p:nvPr>
        </p:nvSpPr>
        <p:spPr>
          <a:xfrm>
            <a:off x="684212" y="685800"/>
            <a:ext cx="8534401" cy="3615267"/>
          </a:xfrm>
          <a:prstGeom prst="rect">
            <a:avLst/>
          </a:prstGeom>
        </p:spPr>
        <p:txBody>
          <a:bodyPr/>
          <a:lstStyle/>
          <a:p>
            <a:pPr lvl="0"/>
          </a:p>
        </p:txBody>
      </p:sp>
      <p:pic>
        <p:nvPicPr>
          <p:cNvPr id="188" name="111.jpg"/>
          <p:cNvPicPr/>
          <p:nvPr/>
        </p:nvPicPr>
        <p:blipFill>
          <a:blip r:embed="rId2">
            <a:extLst/>
          </a:blip>
          <a:stretch>
            <a:fillRect/>
          </a:stretch>
        </p:blipFill>
        <p:spPr>
          <a:xfrm>
            <a:off x="1009650" y="1022350"/>
            <a:ext cx="9585125" cy="4430100"/>
          </a:xfrm>
          <a:prstGeom prst="rect">
            <a:avLst/>
          </a:prstGeom>
          <a:ln w="12700">
            <a:miter lim="400000"/>
          </a:ln>
        </p:spPr>
      </p:pic>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
          </p:nvPr>
        </p:nvSpPr>
        <p:spPr>
          <a:xfrm>
            <a:off x="684212" y="685800"/>
            <a:ext cx="8534401" cy="5486401"/>
          </a:xfrm>
          <a:prstGeom prst="rect">
            <a:avLst/>
          </a:prstGeom>
        </p:spPr>
        <p:txBody>
          <a:bodyPr/>
          <a:lstStyle/>
          <a:p>
            <a:pPr lvl="0" marL="265747" indent="-265747" defTabSz="425195">
              <a:spcBef>
                <a:spcPts val="500"/>
              </a:spcBef>
              <a:defRPr sz="1800">
                <a:solidFill>
                  <a:srgbClr val="000000"/>
                </a:solidFill>
              </a:defRPr>
            </a:pPr>
            <a:r>
              <a:rPr sz="2976">
                <a:solidFill>
                  <a:srgbClr val="0F496F"/>
                </a:solidFill>
              </a:rPr>
              <a:t>伪代码：</a:t>
            </a:r>
            <a:endParaRPr sz="2976">
              <a:solidFill>
                <a:srgbClr val="0F496F"/>
              </a:solidFill>
            </a:endParaRPr>
          </a:p>
          <a:p>
            <a:pPr lvl="0" marL="265747" indent="-265747" defTabSz="425195">
              <a:spcBef>
                <a:spcPts val="500"/>
              </a:spcBef>
              <a:defRPr sz="1800">
                <a:solidFill>
                  <a:srgbClr val="000000"/>
                </a:solidFill>
              </a:defRPr>
            </a:pPr>
            <a:r>
              <a:rPr b="1" sz="2232">
                <a:solidFill>
                  <a:srgbClr val="FFFFFF"/>
                </a:solidFill>
              </a:rPr>
              <a:t>memset(C,sizeof(C),0);       //C数组置零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for i=1 to n do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    C[A[i]]++;               //统计输入数组中相同元素的个数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for i=2 to k do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    C[i] = C[i]+C[i-1];       //C[i]表示输入数组中小于或者等于i的元素个数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for i=n downto 1 do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    B[C[A[i]]] = A[i];       //把每一个A[i]放到输出数组中相应位置上  </a:t>
            </a:r>
            <a:endParaRPr b="1" sz="2232">
              <a:solidFill>
                <a:srgbClr val="FFFFFF"/>
              </a:solidFill>
            </a:endParaRPr>
          </a:p>
          <a:p>
            <a:pPr lvl="0" marL="265747" indent="-265747" defTabSz="425195">
              <a:spcBef>
                <a:spcPts val="500"/>
              </a:spcBef>
              <a:defRPr sz="1800">
                <a:solidFill>
                  <a:srgbClr val="000000"/>
                </a:solidFill>
              </a:defRPr>
            </a:pPr>
            <a:r>
              <a:rPr b="1" sz="2232">
                <a:solidFill>
                  <a:srgbClr val="FFFFFF"/>
                </a:solidFill>
              </a:rPr>
              <a:t>    C[A[i]]--;             //如果有几个相同元素时,当然不能放在同一个位置了。</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body" idx="1"/>
          </p:nvPr>
        </p:nvSpPr>
        <p:spPr>
          <a:xfrm>
            <a:off x="684212" y="685800"/>
            <a:ext cx="8534401" cy="3615267"/>
          </a:xfrm>
          <a:prstGeom prst="rect">
            <a:avLst/>
          </a:prstGeom>
        </p:spPr>
        <p:txBody>
          <a:bodyPr/>
          <a:lstStyle/>
          <a:p>
            <a:pPr lvl="0">
              <a:defRPr sz="1800">
                <a:solidFill>
                  <a:srgbClr val="000000"/>
                </a:solidFill>
              </a:defRPr>
            </a:pPr>
            <a:r>
              <a:rPr sz="2800">
                <a:solidFill>
                  <a:srgbClr val="0F496F"/>
                </a:solidFill>
              </a:rPr>
              <a:t>效率分析：</a:t>
            </a:r>
            <a:endParaRPr sz="2800">
              <a:solidFill>
                <a:srgbClr val="0F496F"/>
              </a:solidFill>
            </a:endParaRPr>
          </a:p>
          <a:p>
            <a:pPr lvl="0">
              <a:defRPr sz="1800">
                <a:solidFill>
                  <a:srgbClr val="000000"/>
                </a:solidFill>
              </a:defRPr>
            </a:pPr>
            <a:r>
              <a:rPr sz="2600">
                <a:solidFill>
                  <a:srgbClr val="0F496F"/>
                </a:solidFill>
              </a:rPr>
              <a:t>稳定</a:t>
            </a:r>
            <a:endParaRPr sz="2600">
              <a:solidFill>
                <a:srgbClr val="0F496F"/>
              </a:solidFill>
            </a:endParaRPr>
          </a:p>
          <a:p>
            <a:pPr lvl="0">
              <a:defRPr sz="1800">
                <a:solidFill>
                  <a:srgbClr val="000000"/>
                </a:solidFill>
              </a:defRPr>
            </a:pPr>
            <a:r>
              <a:rPr sz="2600">
                <a:solidFill>
                  <a:srgbClr val="0F496F"/>
                </a:solidFill>
              </a:rPr>
              <a:t>空间复杂度：O(K)</a:t>
            </a:r>
            <a:endParaRPr sz="2600">
              <a:solidFill>
                <a:srgbClr val="0F496F"/>
              </a:solidFill>
            </a:endParaRPr>
          </a:p>
          <a:p>
            <a:pPr lvl="0">
              <a:defRPr sz="1800">
                <a:solidFill>
                  <a:srgbClr val="000000"/>
                </a:solidFill>
              </a:defRPr>
            </a:pPr>
            <a:r>
              <a:rPr sz="2600">
                <a:solidFill>
                  <a:srgbClr val="0F496F"/>
                </a:solidFill>
              </a:rPr>
              <a:t>时间复杂度:O(n+k)</a:t>
            </a:r>
            <a:endParaRPr sz="2600">
              <a:solidFill>
                <a:srgbClr val="0F496F"/>
              </a:solidFill>
            </a:endParaRPr>
          </a:p>
          <a:p>
            <a:pPr lvl="0">
              <a:defRPr sz="1800">
                <a:solidFill>
                  <a:srgbClr val="000000"/>
                </a:solidFill>
              </a:defRPr>
            </a:pPr>
            <a:r>
              <a:rPr sz="2600">
                <a:solidFill>
                  <a:srgbClr val="0F496F"/>
                </a:solidFill>
              </a:rPr>
              <a:t>其中k为被排序数的最大值</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body" idx="1"/>
          </p:nvPr>
        </p:nvSpPr>
        <p:spPr>
          <a:xfrm>
            <a:off x="684212" y="685800"/>
            <a:ext cx="9918849" cy="4339416"/>
          </a:xfrm>
          <a:prstGeom prst="rect">
            <a:avLst/>
          </a:prstGeom>
        </p:spPr>
        <p:txBody>
          <a:bodyPr/>
          <a:lstStyle/>
          <a:p>
            <a:pPr lvl="0">
              <a:defRPr sz="1800">
                <a:solidFill>
                  <a:srgbClr val="000000"/>
                </a:solidFill>
              </a:defRPr>
            </a:pPr>
            <a:r>
              <a:rPr sz="3200">
                <a:solidFill>
                  <a:srgbClr val="0F496F"/>
                </a:solidFill>
              </a:rPr>
              <a:t>非比较排序：基数排序</a:t>
            </a:r>
            <a:endParaRPr sz="3200">
              <a:solidFill>
                <a:srgbClr val="0F496F"/>
              </a:solidFill>
            </a:endParaRPr>
          </a:p>
          <a:p>
            <a:pPr lvl="0" marL="0" indent="0">
              <a:spcBef>
                <a:spcPts val="0"/>
              </a:spcBef>
              <a:buClrTx/>
              <a:buSzTx/>
              <a:buFontTx/>
              <a:buNone/>
              <a:defRPr sz="1800">
                <a:solidFill>
                  <a:srgbClr val="000000"/>
                </a:solidFill>
              </a:defRPr>
            </a:pPr>
            <a:r>
              <a:rPr sz="2300">
                <a:solidFill>
                  <a:srgbClr val="04264E"/>
                </a:solidFill>
                <a:latin typeface="Arial"/>
                <a:ea typeface="Arial"/>
                <a:cs typeface="Arial"/>
                <a:sym typeface="Arial"/>
              </a:rPr>
              <a:t>基数排序（radix sort）属于“分配式排序”（distribution sort），又称“桶子法”（bucket sort）或bin sort，顾名思义，它是透过键值的部份资讯，将要排序的元素分配至某些“桶”中，藉以达到排序的作用，</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735999" y="472863"/>
            <a:ext cx="3731826"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rPr sz="1500">
                <a:solidFill>
                  <a:srgbClr val="393939"/>
                </a:solidFill>
                <a:latin typeface="Verdana"/>
                <a:ea typeface="Verdana"/>
                <a:cs typeface="Verdana"/>
                <a:sym typeface="Verdana"/>
              </a:rPr>
              <a:t>（1）假设有欲排数据序列如下所示：</a:t>
            </a:r>
            <a:endParaRPr sz="1400">
              <a:solidFill>
                <a:srgbClr val="393939"/>
              </a:solidFill>
              <a:latin typeface="Verdana"/>
              <a:ea typeface="Verdana"/>
              <a:cs typeface="Verdana"/>
              <a:sym typeface="Verdana"/>
            </a:endParaRPr>
          </a:p>
          <a:p>
            <a:pPr lvl="0"/>
            <a:r>
              <a:rPr sz="1500">
                <a:solidFill>
                  <a:srgbClr val="393939"/>
                </a:solidFill>
                <a:latin typeface="Verdana"/>
                <a:ea typeface="Verdana"/>
                <a:cs typeface="Verdana"/>
                <a:sym typeface="Verdana"/>
              </a:rPr>
              <a:t>73  22  93  43  55  14  28  65  39  81</a:t>
            </a:r>
          </a:p>
        </p:txBody>
      </p:sp>
      <p:pic>
        <p:nvPicPr>
          <p:cNvPr id="197" name="21184846-adf7d6848b5b4378b396746e9af24ccb.png"/>
          <p:cNvPicPr/>
          <p:nvPr/>
        </p:nvPicPr>
        <p:blipFill>
          <a:blip r:embed="rId2">
            <a:extLst/>
          </a:blip>
          <a:stretch>
            <a:fillRect/>
          </a:stretch>
        </p:blipFill>
        <p:spPr>
          <a:xfrm>
            <a:off x="908050" y="1060450"/>
            <a:ext cx="3136900" cy="5651500"/>
          </a:xfrm>
          <a:prstGeom prst="rect">
            <a:avLst/>
          </a:prstGeom>
          <a:ln w="12700">
            <a:miter lim="400000"/>
          </a:ln>
        </p:spPr>
      </p:pic>
      <p:sp>
        <p:nvSpPr>
          <p:cNvPr id="198" name="Shape 198"/>
          <p:cNvSpPr/>
          <p:nvPr/>
        </p:nvSpPr>
        <p:spPr>
          <a:xfrm>
            <a:off x="5902874" y="472863"/>
            <a:ext cx="6076613"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rPr sz="1500">
                <a:solidFill>
                  <a:srgbClr val="393939"/>
                </a:solidFill>
                <a:latin typeface="Verdana"/>
                <a:ea typeface="Verdana"/>
                <a:cs typeface="Verdana"/>
                <a:sym typeface="Verdana"/>
              </a:rPr>
              <a:t>分配结束后。接下来将所有桶中所盛数据按照桶号依次重新收集串起来</a:t>
            </a:r>
            <a:endParaRPr sz="1500">
              <a:solidFill>
                <a:srgbClr val="393939"/>
              </a:solidFill>
              <a:latin typeface="Verdana"/>
              <a:ea typeface="Verdana"/>
              <a:cs typeface="Verdana"/>
              <a:sym typeface="Verdana"/>
            </a:endParaRPr>
          </a:p>
          <a:p>
            <a:pPr lvl="0"/>
            <a:r>
              <a:rPr sz="1500">
                <a:solidFill>
                  <a:srgbClr val="393939"/>
                </a:solidFill>
                <a:latin typeface="Verdana"/>
                <a:ea typeface="Verdana"/>
                <a:cs typeface="Verdana"/>
                <a:sym typeface="Verdana"/>
              </a:rPr>
              <a:t>81  22  73  93  43  14  55  65  28  39</a:t>
            </a:r>
          </a:p>
        </p:txBody>
      </p:sp>
      <p:pic>
        <p:nvPicPr>
          <p:cNvPr id="199" name="21184914-ac11c70e387249e89e5ef16aa0ce4566.png"/>
          <p:cNvPicPr/>
          <p:nvPr/>
        </p:nvPicPr>
        <p:blipFill>
          <a:blip r:embed="rId3">
            <a:extLst/>
          </a:blip>
          <a:stretch>
            <a:fillRect/>
          </a:stretch>
        </p:blipFill>
        <p:spPr>
          <a:xfrm>
            <a:off x="6146800" y="1066800"/>
            <a:ext cx="3175000" cy="5638800"/>
          </a:xfrm>
          <a:prstGeom prst="rect">
            <a:avLst/>
          </a:prstGeom>
          <a:ln w="12700">
            <a:miter lim="400000"/>
          </a:ln>
        </p:spPr>
      </p:pic>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
          </p:nvPr>
        </p:nvSpPr>
        <p:spPr>
          <a:xfrm>
            <a:off x="684212" y="685800"/>
            <a:ext cx="10439797" cy="4328849"/>
          </a:xfrm>
          <a:prstGeom prst="rect">
            <a:avLst/>
          </a:prstGeom>
        </p:spPr>
        <p:txBody>
          <a:bodyPr/>
          <a:lstStyle/>
          <a:p>
            <a:pPr lvl="0">
              <a:defRPr sz="1800">
                <a:solidFill>
                  <a:srgbClr val="000000"/>
                </a:solidFill>
              </a:defRPr>
            </a:pPr>
            <a:r>
              <a:rPr sz="3200">
                <a:solidFill>
                  <a:srgbClr val="0F496F"/>
                </a:solidFill>
              </a:rPr>
              <a:t>伪代码：</a:t>
            </a:r>
            <a:endParaRPr sz="3200">
              <a:solidFill>
                <a:srgbClr val="0F496F"/>
              </a:solidFill>
            </a:endParaRPr>
          </a:p>
          <a:p>
            <a:pPr lvl="0" marL="457200" indent="-457200">
              <a:spcBef>
                <a:spcPts val="0"/>
              </a:spcBef>
              <a:buClrTx/>
              <a:buSzTx/>
              <a:buFontTx/>
              <a:buNone/>
              <a:tabLst>
                <a:tab pos="139700" algn="l"/>
                <a:tab pos="457200" algn="l"/>
              </a:tabLst>
              <a:defRPr sz="1800">
                <a:solidFill>
                  <a:srgbClr val="000000"/>
                </a:solidFill>
              </a:defRPr>
            </a:pPr>
            <a:r>
              <a:rPr sz="1200">
                <a:solidFill>
                  <a:srgbClr val="5C5C5C"/>
                </a:solidFill>
                <a:latin typeface="Courier"/>
                <a:ea typeface="Courier"/>
                <a:cs typeface="Courier"/>
                <a:sym typeface="Courier"/>
              </a:rPr>
              <a:t>		</a:t>
            </a:r>
            <a:r>
              <a:rPr sz="2500">
                <a:solidFill>
                  <a:srgbClr val="5C5C5C"/>
                </a:solidFill>
                <a:latin typeface="Courier"/>
                <a:ea typeface="Courier"/>
                <a:cs typeface="Courier"/>
                <a:sym typeface="Courier"/>
              </a:rPr>
              <a:t>RADIX_SORT</a:t>
            </a:r>
            <a:r>
              <a:rPr sz="2500">
                <a:solidFill>
                  <a:srgbClr val="0326CC"/>
                </a:solidFill>
                <a:latin typeface="Courier"/>
                <a:ea typeface="Courier"/>
                <a:cs typeface="Courier"/>
                <a:sym typeface="Courier"/>
              </a:rPr>
              <a:t>(</a:t>
            </a:r>
            <a:r>
              <a:rPr sz="2500">
                <a:solidFill>
                  <a:srgbClr val="5C5C5C"/>
                </a:solidFill>
                <a:latin typeface="Courier"/>
                <a:ea typeface="Courier"/>
                <a:cs typeface="Courier"/>
                <a:sym typeface="Courier"/>
              </a:rPr>
              <a:t>A</a:t>
            </a:r>
            <a:r>
              <a:rPr sz="2500">
                <a:solidFill>
                  <a:srgbClr val="0326CC"/>
                </a:solidFill>
                <a:latin typeface="Courier"/>
                <a:ea typeface="Courier"/>
                <a:cs typeface="Courier"/>
                <a:sym typeface="Courier"/>
              </a:rPr>
              <a:t>,</a:t>
            </a:r>
            <a:r>
              <a:rPr sz="2500">
                <a:solidFill>
                  <a:srgbClr val="5C5C5C"/>
                </a:solidFill>
                <a:latin typeface="Courier"/>
                <a:ea typeface="Courier"/>
                <a:cs typeface="Courier"/>
                <a:sym typeface="Courier"/>
              </a:rPr>
              <a:t> d</a:t>
            </a:r>
            <a:r>
              <a:rPr sz="2500">
                <a:solidFill>
                  <a:srgbClr val="0326CC"/>
                </a:solidFill>
                <a:latin typeface="Courier"/>
                <a:ea typeface="Courier"/>
                <a:cs typeface="Courier"/>
                <a:sym typeface="Courier"/>
              </a:rPr>
              <a:t>)</a:t>
            </a:r>
            <a:r>
              <a:rPr sz="2500">
                <a:solidFill>
                  <a:srgbClr val="5C5C5C"/>
                </a:solidFill>
                <a:latin typeface="Courier"/>
                <a:ea typeface="Courier"/>
                <a:cs typeface="Courier"/>
                <a:sym typeface="Courier"/>
              </a:rPr>
              <a:t> </a:t>
            </a:r>
            <a:r>
              <a:rPr sz="2500">
                <a:solidFill>
                  <a:srgbClr val="0326CC"/>
                </a:solidFill>
                <a:latin typeface="Courier"/>
                <a:ea typeface="Courier"/>
                <a:cs typeface="Courier"/>
                <a:sym typeface="Courier"/>
              </a:rPr>
              <a:t>{</a:t>
            </a:r>
            <a:endParaRPr sz="25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500">
                <a:solidFill>
                  <a:srgbClr val="5C5C5C"/>
                </a:solidFill>
                <a:latin typeface="Courier"/>
                <a:ea typeface="Courier"/>
                <a:cs typeface="Courier"/>
                <a:sym typeface="Courier"/>
              </a:rPr>
              <a:t>		1    </a:t>
            </a:r>
            <a:r>
              <a:rPr sz="2500">
                <a:solidFill>
                  <a:srgbClr val="0433FF"/>
                </a:solidFill>
                <a:latin typeface="Courier"/>
                <a:ea typeface="Courier"/>
                <a:cs typeface="Courier"/>
                <a:sym typeface="Courier"/>
              </a:rPr>
              <a:t>for</a:t>
            </a:r>
            <a:r>
              <a:rPr sz="2500">
                <a:solidFill>
                  <a:srgbClr val="5C5C5C"/>
                </a:solidFill>
                <a:latin typeface="Courier"/>
                <a:ea typeface="Courier"/>
                <a:cs typeface="Courier"/>
                <a:sym typeface="Courier"/>
              </a:rPr>
              <a:t> i </a:t>
            </a:r>
            <a:r>
              <a:rPr sz="2500">
                <a:solidFill>
                  <a:srgbClr val="0326CC"/>
                </a:solidFill>
                <a:latin typeface="Courier"/>
                <a:ea typeface="Courier"/>
                <a:cs typeface="Courier"/>
                <a:sym typeface="Courier"/>
              </a:rPr>
              <a:t>=</a:t>
            </a:r>
            <a:r>
              <a:rPr sz="2500">
                <a:solidFill>
                  <a:srgbClr val="5C5C5C"/>
                </a:solidFill>
                <a:latin typeface="Courier"/>
                <a:ea typeface="Courier"/>
                <a:cs typeface="Courier"/>
                <a:sym typeface="Courier"/>
              </a:rPr>
              <a:t> 1 </a:t>
            </a:r>
            <a:r>
              <a:rPr sz="2500">
                <a:solidFill>
                  <a:srgbClr val="0433FF"/>
                </a:solidFill>
                <a:latin typeface="Courier"/>
                <a:ea typeface="Courier"/>
                <a:cs typeface="Courier"/>
                <a:sym typeface="Courier"/>
              </a:rPr>
              <a:t>to</a:t>
            </a:r>
            <a:r>
              <a:rPr sz="2500">
                <a:solidFill>
                  <a:srgbClr val="5C5C5C"/>
                </a:solidFill>
                <a:latin typeface="Courier"/>
                <a:ea typeface="Courier"/>
                <a:cs typeface="Courier"/>
                <a:sym typeface="Courier"/>
              </a:rPr>
              <a:t> d</a:t>
            </a:r>
            <a:endParaRPr sz="25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500">
                <a:solidFill>
                  <a:srgbClr val="5C5C5C"/>
                </a:solidFill>
                <a:latin typeface="Courier"/>
                <a:ea typeface="Courier"/>
                <a:cs typeface="Courier"/>
                <a:sym typeface="Courier"/>
              </a:rPr>
              <a:t>		2       use a stable sort </a:t>
            </a:r>
            <a:r>
              <a:rPr sz="2500">
                <a:solidFill>
                  <a:srgbClr val="0433FF"/>
                </a:solidFill>
                <a:latin typeface="Courier"/>
                <a:ea typeface="Courier"/>
                <a:cs typeface="Courier"/>
                <a:sym typeface="Courier"/>
              </a:rPr>
              <a:t>to</a:t>
            </a:r>
            <a:r>
              <a:rPr sz="2500">
                <a:solidFill>
                  <a:srgbClr val="5C5C5C"/>
                </a:solidFill>
                <a:latin typeface="Courier"/>
                <a:ea typeface="Courier"/>
                <a:cs typeface="Courier"/>
                <a:sym typeface="Courier"/>
              </a:rPr>
              <a:t> sort </a:t>
            </a:r>
            <a:r>
              <a:rPr sz="2500">
                <a:solidFill>
                  <a:srgbClr val="FF2500"/>
                </a:solidFill>
                <a:latin typeface="Courier"/>
                <a:ea typeface="Courier"/>
                <a:cs typeface="Courier"/>
                <a:sym typeface="Courier"/>
              </a:rPr>
              <a:t>array</a:t>
            </a:r>
            <a:r>
              <a:rPr sz="2500">
                <a:solidFill>
                  <a:srgbClr val="5C5C5C"/>
                </a:solidFill>
                <a:latin typeface="Courier"/>
                <a:ea typeface="Courier"/>
                <a:cs typeface="Courier"/>
                <a:sym typeface="Courier"/>
              </a:rPr>
              <a:t> A </a:t>
            </a:r>
            <a:r>
              <a:rPr sz="2500">
                <a:solidFill>
                  <a:srgbClr val="0433FF"/>
                </a:solidFill>
                <a:latin typeface="Courier"/>
                <a:ea typeface="Courier"/>
                <a:cs typeface="Courier"/>
                <a:sym typeface="Courier"/>
              </a:rPr>
              <a:t>on</a:t>
            </a:r>
            <a:r>
              <a:rPr sz="2500">
                <a:solidFill>
                  <a:srgbClr val="5C5C5C"/>
                </a:solidFill>
                <a:latin typeface="Courier"/>
                <a:ea typeface="Courier"/>
                <a:cs typeface="Courier"/>
                <a:sym typeface="Courier"/>
              </a:rPr>
              <a:t> digit i</a:t>
            </a:r>
            <a:endParaRPr sz="25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500">
                <a:solidFill>
                  <a:srgbClr val="0326CC"/>
                </a:solidFill>
                <a:latin typeface="Courier"/>
                <a:ea typeface="Courier"/>
                <a:cs typeface="Courier"/>
                <a:sym typeface="Courier"/>
              </a:rPr>
              <a:t>		</a:t>
            </a:r>
            <a:r>
              <a:rPr sz="2500">
                <a:solidFill>
                  <a:srgbClr val="0326CC"/>
                </a:solidFill>
                <a:latin typeface="Courier"/>
                <a:ea typeface="Courier"/>
                <a:cs typeface="Courier"/>
                <a:sym typeface="Courier"/>
              </a:rPr>
              <a:t>}</a:t>
            </a:r>
            <a:endParaRPr sz="2500">
              <a:solidFill>
                <a:srgbClr val="0326C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500">
                <a:solidFill>
                  <a:srgbClr val="0326CC"/>
                </a:solidFill>
                <a:latin typeface="Courier"/>
                <a:ea typeface="Courier"/>
                <a:cs typeface="Courier"/>
                <a:sym typeface="Courier"/>
              </a:rPr>
              <a:t>   通常选择计数排序</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body" idx="1"/>
          </p:nvPr>
        </p:nvSpPr>
        <p:spPr>
          <a:xfrm>
            <a:off x="684212" y="685800"/>
            <a:ext cx="8534401" cy="3615267"/>
          </a:xfrm>
          <a:prstGeom prst="rect">
            <a:avLst/>
          </a:prstGeom>
        </p:spPr>
        <p:txBody>
          <a:bodyPr/>
          <a:lstStyle/>
          <a:p>
            <a:pPr lvl="0">
              <a:defRPr sz="1800">
                <a:solidFill>
                  <a:srgbClr val="000000"/>
                </a:solidFill>
              </a:defRPr>
            </a:pPr>
            <a:r>
              <a:rPr sz="3200">
                <a:solidFill>
                  <a:srgbClr val="0F496F"/>
                </a:solidFill>
              </a:rPr>
              <a:t>效率分析：</a:t>
            </a:r>
            <a:endParaRPr sz="3200">
              <a:solidFill>
                <a:srgbClr val="0F496F"/>
              </a:solidFill>
            </a:endParaRPr>
          </a:p>
          <a:p>
            <a:pPr lvl="0">
              <a:defRPr sz="1800">
                <a:solidFill>
                  <a:srgbClr val="000000"/>
                </a:solidFill>
              </a:defRPr>
            </a:pPr>
            <a:r>
              <a:rPr sz="2500">
                <a:solidFill>
                  <a:srgbClr val="0F496F"/>
                </a:solidFill>
              </a:rPr>
              <a:t>稳定</a:t>
            </a:r>
            <a:endParaRPr sz="2500">
              <a:solidFill>
                <a:srgbClr val="0F496F"/>
              </a:solidFill>
            </a:endParaRPr>
          </a:p>
          <a:p>
            <a:pPr lvl="0">
              <a:defRPr sz="1800">
                <a:solidFill>
                  <a:srgbClr val="000000"/>
                </a:solidFill>
              </a:defRPr>
            </a:pPr>
            <a:r>
              <a:rPr sz="2500">
                <a:solidFill>
                  <a:srgbClr val="0F496F"/>
                </a:solidFill>
              </a:rPr>
              <a:t>空间复杂度：O(rd+n)</a:t>
            </a:r>
            <a:endParaRPr sz="2500">
              <a:solidFill>
                <a:srgbClr val="0F496F"/>
              </a:solidFill>
            </a:endParaRPr>
          </a:p>
          <a:p>
            <a:pPr lvl="0">
              <a:defRPr sz="1800">
                <a:solidFill>
                  <a:srgbClr val="000000"/>
                </a:solidFill>
              </a:defRPr>
            </a:pPr>
            <a:r>
              <a:rPr sz="2500">
                <a:solidFill>
                  <a:srgbClr val="0F496F"/>
                </a:solidFill>
              </a:rPr>
              <a:t>时间复杂度: O(d(r+n))</a:t>
            </a:r>
            <a:endParaRPr sz="2500">
              <a:solidFill>
                <a:srgbClr val="0F496F"/>
              </a:solidFill>
            </a:endParaRPr>
          </a:p>
          <a:p>
            <a:pPr lvl="0">
              <a:defRPr sz="1800">
                <a:solidFill>
                  <a:srgbClr val="000000"/>
                </a:solidFill>
              </a:defRPr>
            </a:pPr>
            <a:r>
              <a:rPr sz="2500">
                <a:solidFill>
                  <a:srgbClr val="0F496F"/>
                </a:solidFill>
              </a:rPr>
              <a:t>r代表关键字的基数，d代表关键字的长度</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body" idx="1"/>
          </p:nvPr>
        </p:nvSpPr>
        <p:spPr>
          <a:xfrm>
            <a:off x="270852" y="147180"/>
            <a:ext cx="9775022" cy="6190991"/>
          </a:xfrm>
          <a:prstGeom prst="rect">
            <a:avLst/>
          </a:prstGeom>
        </p:spPr>
        <p:txBody>
          <a:bodyPr/>
          <a:lstStyle/>
          <a:p>
            <a:pPr lvl="0" marL="457200" indent="-457200">
              <a:spcBef>
                <a:spcPts val="700"/>
              </a:spcBef>
              <a:defRPr sz="1800">
                <a:solidFill>
                  <a:srgbClr val="000000"/>
                </a:solidFill>
              </a:defRPr>
            </a:pPr>
            <a:r>
              <a:rPr sz="3200">
                <a:solidFill>
                  <a:srgbClr val="0F496F"/>
                </a:solidFill>
                <a:latin typeface="Yuanti SC Regular"/>
                <a:ea typeface="Yuanti SC Regular"/>
                <a:cs typeface="Yuanti SC Regular"/>
                <a:sym typeface="Yuanti SC Regular"/>
              </a:rPr>
              <a:t>空间复杂度</a:t>
            </a:r>
            <a:endParaRPr sz="3200">
              <a:solidFill>
                <a:srgbClr val="0F496F"/>
              </a:solidFill>
              <a:latin typeface="Yuanti SC Regular"/>
              <a:ea typeface="Yuanti SC Regular"/>
              <a:cs typeface="Yuanti SC Regular"/>
              <a:sym typeface="Yuanti SC Regular"/>
            </a:endParaRPr>
          </a:p>
          <a:p>
            <a:pPr lvl="0" marL="342900" indent="-342900">
              <a:defRPr sz="1800">
                <a:solidFill>
                  <a:srgbClr val="000000"/>
                </a:solidFill>
              </a:defRPr>
            </a:pPr>
            <a:r>
              <a:rPr sz="2400">
                <a:solidFill>
                  <a:srgbClr val="FFFFFF"/>
                </a:solidFill>
              </a:rPr>
              <a:t>空间复杂度</a:t>
            </a:r>
            <a:r>
              <a:rPr sz="2400">
                <a:solidFill>
                  <a:srgbClr val="FFFFFF"/>
                </a:solidFill>
              </a:rPr>
              <a:t>(Space Complexity)</a:t>
            </a:r>
            <a:r>
              <a:rPr sz="2400">
                <a:solidFill>
                  <a:srgbClr val="FFFFFF"/>
                </a:solidFill>
              </a:rPr>
              <a:t>是对一个算法在运行过程中临时占用存储空间大小的量度，记做</a:t>
            </a:r>
            <a:r>
              <a:rPr sz="2400">
                <a:solidFill>
                  <a:srgbClr val="FFFFFF"/>
                </a:solidFill>
              </a:rPr>
              <a:t>S(n)=O(f(n))</a:t>
            </a:r>
            <a:r>
              <a:rPr sz="2400">
                <a:solidFill>
                  <a:srgbClr val="FFFFFF"/>
                </a:solidFill>
              </a:rPr>
              <a:t>。</a:t>
            </a:r>
            <a:endParaRPr sz="2400">
              <a:solidFill>
                <a:srgbClr val="FFFFFF"/>
              </a:solidFill>
            </a:endParaRPr>
          </a:p>
          <a:p>
            <a:pPr lvl="0" marL="342900" indent="-342900">
              <a:defRPr sz="1800">
                <a:solidFill>
                  <a:srgbClr val="000000"/>
                </a:solidFill>
              </a:defRPr>
            </a:pPr>
            <a:r>
              <a:rPr sz="2400">
                <a:solidFill>
                  <a:srgbClr val="FFFFFF"/>
                </a:solidFill>
              </a:rPr>
              <a:t>一个算法在计算机存储器上所占用的存储空间，包括</a:t>
            </a:r>
            <a:r>
              <a:rPr sz="2400">
                <a:solidFill>
                  <a:srgbClr val="002060"/>
                </a:solidFill>
              </a:rPr>
              <a:t>存储算法</a:t>
            </a:r>
            <a:r>
              <a:rPr sz="2400">
                <a:solidFill>
                  <a:srgbClr val="FFFFFF"/>
                </a:solidFill>
              </a:rPr>
              <a:t>本身所占用的存储空间，算法的</a:t>
            </a:r>
            <a:r>
              <a:rPr sz="2400">
                <a:solidFill>
                  <a:srgbClr val="002060"/>
                </a:solidFill>
              </a:rPr>
              <a:t>输入输出数据</a:t>
            </a:r>
            <a:r>
              <a:rPr sz="2400">
                <a:solidFill>
                  <a:srgbClr val="FFFFFF"/>
                </a:solidFill>
              </a:rPr>
              <a:t>所占用的存储空间和算法在</a:t>
            </a:r>
            <a:r>
              <a:rPr sz="2400">
                <a:solidFill>
                  <a:srgbClr val="002060"/>
                </a:solidFill>
              </a:rPr>
              <a:t>运行过程中临时占用</a:t>
            </a:r>
            <a:r>
              <a:rPr sz="2400">
                <a:solidFill>
                  <a:srgbClr val="FFFFFF"/>
                </a:solidFill>
              </a:rPr>
              <a:t>的存储空间这三个方面。算法的输入输出数据所占用的存储空间是由要解决的问题决定的，是通过参数表由调用函数传递而来的，它不随本算法的不同而改变。存储算法本身所占用的存储空间与算法书写的长短成正比，要压缩这方面的存储空间，就必须编写出较短的算法。算法在运行过程中临时占用的存储空间随算法的不同而异，有的算法只需要占用少量的临时工作单元，而且不随问题规模的大小而改变，我们称这种算法是</a:t>
            </a:r>
            <a:r>
              <a:rPr sz="2400">
                <a:solidFill>
                  <a:srgbClr val="FFFFFF"/>
                </a:solidFill>
              </a:rPr>
              <a:t>“</a:t>
            </a:r>
            <a:r>
              <a:rPr sz="2400">
                <a:solidFill>
                  <a:srgbClr val="FFFFFF"/>
                </a:solidFill>
              </a:rPr>
              <a:t>就地</a:t>
            </a:r>
            <a:r>
              <a:rPr sz="2400">
                <a:solidFill>
                  <a:srgbClr val="FFFFFF"/>
                </a:solidFill>
              </a:rPr>
              <a:t>"</a:t>
            </a:r>
            <a:r>
              <a:rPr sz="2400">
                <a:solidFill>
                  <a:srgbClr val="FFFFFF"/>
                </a:solidFill>
              </a:rPr>
              <a:t>进行的，是节省存储的算法，</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
          </p:nvPr>
        </p:nvSpPr>
        <p:spPr>
          <a:xfrm>
            <a:off x="684212" y="685800"/>
            <a:ext cx="9311134" cy="4228390"/>
          </a:xfrm>
          <a:prstGeom prst="rect">
            <a:avLst/>
          </a:prstGeom>
        </p:spPr>
        <p:txBody>
          <a:bodyPr/>
          <a:lstStyle/>
          <a:p>
            <a:pPr lvl="0">
              <a:defRPr sz="1800">
                <a:solidFill>
                  <a:srgbClr val="000000"/>
                </a:solidFill>
              </a:defRPr>
            </a:pPr>
            <a:r>
              <a:rPr sz="3200">
                <a:solidFill>
                  <a:srgbClr val="0F496F"/>
                </a:solidFill>
              </a:rPr>
              <a:t>非比较排序：桶排序</a:t>
            </a:r>
            <a:endParaRPr sz="3200">
              <a:solidFill>
                <a:srgbClr val="0F496F"/>
              </a:solidFill>
            </a:endParaRPr>
          </a:p>
          <a:p>
            <a:pPr lvl="0" marL="0" indent="0">
              <a:spcBef>
                <a:spcPts val="0"/>
              </a:spcBef>
              <a:buClrTx/>
              <a:buSzTx/>
              <a:buFontTx/>
              <a:buNone/>
              <a:defRPr sz="1800">
                <a:solidFill>
                  <a:srgbClr val="000000"/>
                </a:solidFill>
              </a:defRPr>
            </a:pPr>
            <a:r>
              <a:rPr sz="2400">
                <a:solidFill>
                  <a:srgbClr val="04264E"/>
                </a:solidFill>
                <a:latin typeface="Arial"/>
                <a:ea typeface="Arial"/>
                <a:cs typeface="Arial"/>
                <a:sym typeface="Arial"/>
              </a:rPr>
              <a:t>桶排序 (Bucket sort)或所谓的箱排序，是一个排序算法，工作的原理是将数组分到有限数量的桶子里。每个桶子再个别排序（有可能再使用别的排序算法或是以递归方式继续使用桶排序进行排序）</a:t>
            </a: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nvSpPr>
        <p:spPr>
          <a:xfrm>
            <a:off x="48835" y="439608"/>
            <a:ext cx="12106162" cy="19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FFFFFF"/>
                </a:solidFill>
                <a:latin typeface="Arial"/>
                <a:ea typeface="Arial"/>
                <a:cs typeface="Arial"/>
                <a:sym typeface="Arial"/>
              </a:defRPr>
            </a:lvl1pPr>
          </a:lstStyle>
          <a:p>
            <a:pPr lvl="0">
              <a:defRPr sz="1800">
                <a:solidFill>
                  <a:srgbClr val="000000"/>
                </a:solidFill>
              </a:defRPr>
            </a:pPr>
            <a:r>
              <a:rPr sz="2100">
                <a:solidFill>
                  <a:srgbClr val="FFFFFF"/>
                </a:solidFill>
              </a:rPr>
              <a:t>A为待排序的数组，所有的元素都均匀而独立地落在[0,1)的区间里。一个辅助数组B，分成与A中元素个数相同的区间，每个区间都称为一个桶，它是一个链表。我们将A中的元素A[i]放入到B[floor(n*A[i])]里， 比如A中共10个元素，值为0.1的元素就放到B[floor(10*0.1)]，即B[1]里的桶里。可以看到，B中每个桶里的元素都要大于其前一个桶 里的元素，比如B[6]里的元素都要比B[5]里的元素大。如果我们再对每个桶里的链表里的元素进行排序的话，我们便可以在B中得到一个有序数列。</a:t>
            </a:r>
          </a:p>
        </p:txBody>
      </p:sp>
      <p:pic>
        <p:nvPicPr>
          <p:cNvPr id="208" name="26822401_1333619311dj0i.png"/>
          <p:cNvPicPr/>
          <p:nvPr/>
        </p:nvPicPr>
        <p:blipFill>
          <a:blip r:embed="rId2">
            <a:extLst/>
          </a:blip>
          <a:stretch>
            <a:fillRect/>
          </a:stretch>
        </p:blipFill>
        <p:spPr>
          <a:xfrm>
            <a:off x="2546350" y="2357419"/>
            <a:ext cx="7507873" cy="4420695"/>
          </a:xfrm>
          <a:prstGeom prst="rect">
            <a:avLst/>
          </a:prstGeom>
          <a:ln w="12700">
            <a:miter lim="400000"/>
          </a:ln>
        </p:spPr>
      </p:pic>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body" idx="1"/>
          </p:nvPr>
        </p:nvSpPr>
        <p:spPr>
          <a:xfrm>
            <a:off x="684212" y="685800"/>
            <a:ext cx="10937925" cy="4889038"/>
          </a:xfrm>
          <a:prstGeom prst="rect">
            <a:avLst/>
          </a:prstGeom>
        </p:spPr>
        <p:txBody>
          <a:bodyPr/>
          <a:lstStyle/>
          <a:p>
            <a:pPr lvl="0">
              <a:defRPr sz="1800">
                <a:solidFill>
                  <a:srgbClr val="000000"/>
                </a:solidFill>
              </a:defRPr>
            </a:pPr>
            <a:r>
              <a:rPr sz="3200">
                <a:solidFill>
                  <a:srgbClr val="0F496F"/>
                </a:solidFill>
              </a:rPr>
              <a:t>伪代码：</a:t>
            </a:r>
            <a:endParaRPr sz="3200">
              <a:solidFill>
                <a:srgbClr val="0F496F"/>
              </a:solidFill>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BUCKET_SORT</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A</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a:t>
            </a:r>
            <a:r>
              <a:rPr sz="2400">
                <a:solidFill>
                  <a:srgbClr val="0326CC"/>
                </a:solidFill>
                <a:latin typeface="Courier"/>
                <a:ea typeface="Courier"/>
                <a:cs typeface="Courier"/>
                <a:sym typeface="Courier"/>
              </a:rPr>
              <a:t>{</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1    n </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A</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length</a:t>
            </a:r>
            <a:r>
              <a:rPr sz="2400">
                <a:solidFill>
                  <a:srgbClr val="0326CC"/>
                </a:solidFill>
                <a:latin typeface="Courier"/>
                <a:ea typeface="Courier"/>
                <a:cs typeface="Courier"/>
                <a:sym typeface="Courier"/>
              </a:rPr>
              <a:t>;</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2    </a:t>
            </a:r>
            <a:r>
              <a:rPr sz="2400">
                <a:solidFill>
                  <a:srgbClr val="0433FF"/>
                </a:solidFill>
                <a:latin typeface="Courier"/>
                <a:ea typeface="Courier"/>
                <a:cs typeface="Courier"/>
                <a:sym typeface="Courier"/>
              </a:rPr>
              <a:t>for</a:t>
            </a:r>
            <a:r>
              <a:rPr sz="2400">
                <a:solidFill>
                  <a:srgbClr val="5C5C5C"/>
                </a:solidFill>
                <a:latin typeface="Courier"/>
                <a:ea typeface="Courier"/>
                <a:cs typeface="Courier"/>
                <a:sym typeface="Courier"/>
              </a:rPr>
              <a:t> i </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1 </a:t>
            </a:r>
            <a:r>
              <a:rPr sz="2400">
                <a:solidFill>
                  <a:srgbClr val="0433FF"/>
                </a:solidFill>
                <a:latin typeface="Courier"/>
                <a:ea typeface="Courier"/>
                <a:cs typeface="Courier"/>
                <a:sym typeface="Courier"/>
              </a:rPr>
              <a:t>to</a:t>
            </a:r>
            <a:r>
              <a:rPr sz="2400">
                <a:solidFill>
                  <a:srgbClr val="5C5C5C"/>
                </a:solidFill>
                <a:latin typeface="Courier"/>
                <a:ea typeface="Courier"/>
                <a:cs typeface="Courier"/>
                <a:sym typeface="Courier"/>
              </a:rPr>
              <a:t> n</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3       insert A</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i</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into list B</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floor</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n</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A</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i</a:t>
            </a:r>
            <a:r>
              <a:rPr sz="2400">
                <a:solidFill>
                  <a:srgbClr val="0326CC"/>
                </a:solidFill>
                <a:latin typeface="Courier"/>
                <a:ea typeface="Courier"/>
                <a:cs typeface="Courier"/>
                <a:sym typeface="Courier"/>
              </a:rPr>
              <a:t>])];</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4    </a:t>
            </a:r>
            <a:r>
              <a:rPr sz="2400">
                <a:solidFill>
                  <a:srgbClr val="0433FF"/>
                </a:solidFill>
                <a:latin typeface="Courier"/>
                <a:ea typeface="Courier"/>
                <a:cs typeface="Courier"/>
                <a:sym typeface="Courier"/>
              </a:rPr>
              <a:t>for</a:t>
            </a:r>
            <a:r>
              <a:rPr sz="2400">
                <a:solidFill>
                  <a:srgbClr val="5C5C5C"/>
                </a:solidFill>
                <a:latin typeface="Courier"/>
                <a:ea typeface="Courier"/>
                <a:cs typeface="Courier"/>
                <a:sym typeface="Courier"/>
              </a:rPr>
              <a:t> i </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0 </a:t>
            </a:r>
            <a:r>
              <a:rPr sz="2400">
                <a:solidFill>
                  <a:srgbClr val="0433FF"/>
                </a:solidFill>
                <a:latin typeface="Courier"/>
                <a:ea typeface="Courier"/>
                <a:cs typeface="Courier"/>
                <a:sym typeface="Courier"/>
              </a:rPr>
              <a:t>to</a:t>
            </a:r>
            <a:r>
              <a:rPr sz="2400">
                <a:solidFill>
                  <a:srgbClr val="5C5C5C"/>
                </a:solidFill>
                <a:latin typeface="Courier"/>
                <a:ea typeface="Courier"/>
                <a:cs typeface="Courier"/>
                <a:sym typeface="Courier"/>
              </a:rPr>
              <a:t> n</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1</a:t>
            </a:r>
            <a:r>
              <a:rPr sz="2400">
                <a:solidFill>
                  <a:srgbClr val="0326CC"/>
                </a:solidFill>
                <a:latin typeface="Courier"/>
                <a:ea typeface="Courier"/>
                <a:cs typeface="Courier"/>
                <a:sym typeface="Courier"/>
              </a:rPr>
              <a:t>;</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5       sort list B</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i</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with insertion sort</a:t>
            </a:r>
            <a:r>
              <a:rPr sz="2400">
                <a:solidFill>
                  <a:srgbClr val="0326CC"/>
                </a:solidFill>
                <a:latin typeface="Courier"/>
                <a:ea typeface="Courier"/>
                <a:cs typeface="Courier"/>
                <a:sym typeface="Courier"/>
              </a:rPr>
              <a:t>;</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5C5C5C"/>
                </a:solidFill>
                <a:latin typeface="Courier"/>
                <a:ea typeface="Courier"/>
                <a:cs typeface="Courier"/>
                <a:sym typeface="Courier"/>
              </a:rPr>
              <a:t>		6    concatenate the lists B</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0</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B</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1</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B</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n</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1</a:t>
            </a:r>
            <a:r>
              <a:rPr sz="2400">
                <a:solidFill>
                  <a:srgbClr val="0326CC"/>
                </a:solidFill>
                <a:latin typeface="Courier"/>
                <a:ea typeface="Courier"/>
                <a:cs typeface="Courier"/>
                <a:sym typeface="Courier"/>
              </a:rPr>
              <a:t>]</a:t>
            </a:r>
            <a:r>
              <a:rPr sz="2400">
                <a:solidFill>
                  <a:srgbClr val="5C5C5C"/>
                </a:solidFill>
                <a:latin typeface="Courier"/>
                <a:ea typeface="Courier"/>
                <a:cs typeface="Courier"/>
                <a:sym typeface="Courier"/>
              </a:rPr>
              <a:t> together </a:t>
            </a:r>
            <a:r>
              <a:rPr sz="2400">
                <a:solidFill>
                  <a:srgbClr val="0433FF"/>
                </a:solidFill>
                <a:latin typeface="Courier"/>
                <a:ea typeface="Courier"/>
                <a:cs typeface="Courier"/>
                <a:sym typeface="Courier"/>
              </a:rPr>
              <a:t>in</a:t>
            </a:r>
            <a:r>
              <a:rPr sz="2400">
                <a:solidFill>
                  <a:srgbClr val="5C5C5C"/>
                </a:solidFill>
                <a:latin typeface="Courier"/>
                <a:ea typeface="Courier"/>
                <a:cs typeface="Courier"/>
                <a:sym typeface="Courier"/>
              </a:rPr>
              <a:t> order</a:t>
            </a:r>
            <a:endParaRPr sz="2400">
              <a:solidFill>
                <a:srgbClr val="5C5C5C"/>
              </a:solidFill>
              <a:latin typeface="Courier"/>
              <a:ea typeface="Courier"/>
              <a:cs typeface="Courier"/>
              <a:sym typeface="Courier"/>
            </a:endParaRPr>
          </a:p>
          <a:p>
            <a:pPr lvl="0" marL="457200" indent="-457200">
              <a:spcBef>
                <a:spcPts val="0"/>
              </a:spcBef>
              <a:buClrTx/>
              <a:buSzTx/>
              <a:buFontTx/>
              <a:buNone/>
              <a:tabLst>
                <a:tab pos="139700" algn="l"/>
                <a:tab pos="457200" algn="l"/>
              </a:tabLst>
              <a:defRPr sz="1800">
                <a:solidFill>
                  <a:srgbClr val="000000"/>
                </a:solidFill>
              </a:defRPr>
            </a:pPr>
            <a:r>
              <a:rPr sz="2400">
                <a:solidFill>
                  <a:srgbClr val="0326CC"/>
                </a:solidFill>
                <a:latin typeface="Courier"/>
                <a:ea typeface="Courier"/>
                <a:cs typeface="Courier"/>
                <a:sym typeface="Courier"/>
              </a:rPr>
              <a:t>		</a:t>
            </a:r>
            <a:r>
              <a:rPr sz="2400">
                <a:solidFill>
                  <a:srgbClr val="0326CC"/>
                </a:solidFill>
                <a:latin typeface="Courier"/>
                <a:ea typeface="Courier"/>
                <a:cs typeface="Courier"/>
                <a:sym typeface="Courier"/>
              </a:rPr>
              <a:t>}</a:t>
            </a: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
          </p:nvPr>
        </p:nvSpPr>
        <p:spPr>
          <a:xfrm>
            <a:off x="684212" y="685800"/>
            <a:ext cx="8534401" cy="3615267"/>
          </a:xfrm>
          <a:prstGeom prst="rect">
            <a:avLst/>
          </a:prstGeom>
        </p:spPr>
        <p:txBody>
          <a:bodyPr/>
          <a:lstStyle/>
          <a:p>
            <a:pPr lvl="0">
              <a:defRPr sz="1800">
                <a:solidFill>
                  <a:srgbClr val="000000"/>
                </a:solidFill>
              </a:defRPr>
            </a:pPr>
            <a:r>
              <a:rPr sz="3200">
                <a:solidFill>
                  <a:srgbClr val="0F496F"/>
                </a:solidFill>
              </a:rPr>
              <a:t>效率分析：</a:t>
            </a:r>
            <a:endParaRPr sz="3200">
              <a:solidFill>
                <a:srgbClr val="0F496F"/>
              </a:solidFill>
            </a:endParaRPr>
          </a:p>
          <a:p>
            <a:pPr lvl="0">
              <a:defRPr sz="1800">
                <a:solidFill>
                  <a:srgbClr val="000000"/>
                </a:solidFill>
              </a:defRPr>
            </a:pPr>
            <a:r>
              <a:rPr sz="2500">
                <a:solidFill>
                  <a:srgbClr val="0F496F"/>
                </a:solidFill>
              </a:rPr>
              <a:t>稳定</a:t>
            </a:r>
            <a:endParaRPr sz="2500">
              <a:solidFill>
                <a:srgbClr val="0F496F"/>
              </a:solidFill>
            </a:endParaRPr>
          </a:p>
          <a:p>
            <a:pPr lvl="0">
              <a:defRPr sz="1800">
                <a:solidFill>
                  <a:srgbClr val="000000"/>
                </a:solidFill>
              </a:defRPr>
            </a:pPr>
            <a:r>
              <a:rPr sz="2500">
                <a:solidFill>
                  <a:srgbClr val="0F496F"/>
                </a:solidFill>
              </a:rPr>
              <a:t>空间复杂度：O(n+m)</a:t>
            </a:r>
            <a:endParaRPr sz="2500">
              <a:solidFill>
                <a:srgbClr val="0F496F"/>
              </a:solidFill>
            </a:endParaRPr>
          </a:p>
          <a:p>
            <a:pPr lvl="0">
              <a:defRPr sz="1800">
                <a:solidFill>
                  <a:srgbClr val="000000"/>
                </a:solidFill>
              </a:defRPr>
            </a:pPr>
            <a:r>
              <a:rPr sz="2500">
                <a:solidFill>
                  <a:srgbClr val="0F496F"/>
                </a:solidFill>
              </a:rPr>
              <a:t>时间复杂度：O(n+c)</a:t>
            </a:r>
            <a:endParaRPr sz="2500">
              <a:solidFill>
                <a:srgbClr val="0F496F"/>
              </a:solidFill>
            </a:endParaRPr>
          </a:p>
          <a:p>
            <a:pPr lvl="0" marL="0" indent="0">
              <a:buClrTx/>
              <a:buSzTx/>
              <a:buFontTx/>
              <a:buNone/>
              <a:defRPr sz="1800">
                <a:solidFill>
                  <a:srgbClr val="000000"/>
                </a:solidFill>
              </a:defRPr>
            </a:pPr>
            <a:r>
              <a:rPr sz="2400">
                <a:solidFill>
                  <a:srgbClr val="0F496F"/>
                </a:solidFill>
              </a:rPr>
              <a:t>   其中C=N*(logN-logM)</a:t>
            </a: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21457204_1326898064RUxx.jpg"/>
          <p:cNvPicPr/>
          <p:nvPr/>
        </p:nvPicPr>
        <p:blipFill>
          <a:blip r:embed="rId2">
            <a:extLst/>
          </a:blip>
          <a:stretch>
            <a:fillRect/>
          </a:stretch>
        </p:blipFill>
        <p:spPr>
          <a:xfrm>
            <a:off x="762000" y="397386"/>
            <a:ext cx="10465298" cy="6063228"/>
          </a:xfrm>
          <a:prstGeom prst="rect">
            <a:avLst/>
          </a:prstGeom>
          <a:ln w="12700">
            <a:miter lim="400000"/>
          </a:ln>
        </p:spPr>
      </p:pic>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
          </p:nvPr>
        </p:nvSpPr>
        <p:spPr>
          <a:xfrm>
            <a:off x="684212" y="685800"/>
            <a:ext cx="9845527" cy="4800832"/>
          </a:xfrm>
          <a:prstGeom prst="rect">
            <a:avLst/>
          </a:prstGeom>
        </p:spPr>
        <p:txBody>
          <a:bodyPr/>
          <a:lstStyle/>
          <a:p>
            <a:pPr lvl="0">
              <a:defRPr sz="1800">
                <a:solidFill>
                  <a:srgbClr val="000000"/>
                </a:solidFill>
              </a:defRPr>
            </a:pPr>
            <a:r>
              <a:rPr sz="3200">
                <a:solidFill>
                  <a:srgbClr val="0F496F"/>
                </a:solidFill>
              </a:rPr>
              <a:t>C++中STL模板库：</a:t>
            </a:r>
            <a:endParaRPr sz="3200">
              <a:solidFill>
                <a:srgbClr val="0F496F"/>
              </a:solidFill>
            </a:endParaRPr>
          </a:p>
          <a:p>
            <a:pPr lvl="0" marL="0" indent="0">
              <a:spcBef>
                <a:spcPts val="0"/>
              </a:spcBef>
              <a:buClrTx/>
              <a:buSzTx/>
              <a:buFontTx/>
              <a:buNone/>
              <a:defRPr sz="1800">
                <a:solidFill>
                  <a:srgbClr val="000000"/>
                </a:solidFill>
              </a:defRPr>
            </a:pPr>
            <a:r>
              <a:rPr sz="2400">
                <a:latin typeface="Comic Sans MS"/>
                <a:ea typeface="Comic Sans MS"/>
                <a:cs typeface="Comic Sans MS"/>
                <a:sym typeface="Comic Sans MS"/>
              </a:rPr>
              <a:t>stl &lt;algorithm&gt; 中的sort算法实现，采用快排的思想，平均的时间复杂度是 N(logN);算法中还提供了其他的集中排序函数 sort_heap()  stable_sort()  时间复杂度都在 N(logN)</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
          </p:nvPr>
        </p:nvSpPr>
        <p:spPr>
          <a:xfrm>
            <a:off x="4413150" y="1943100"/>
            <a:ext cx="3365700" cy="2511657"/>
          </a:xfrm>
          <a:prstGeom prst="rect">
            <a:avLst/>
          </a:prstGeom>
        </p:spPr>
        <p:txBody>
          <a:bodyPr/>
          <a:lstStyle>
            <a:lvl1pPr>
              <a:defRPr sz="3300"/>
            </a:lvl1pPr>
          </a:lstStyle>
          <a:p>
            <a:pPr lvl="0">
              <a:defRPr sz="1800">
                <a:solidFill>
                  <a:srgbClr val="000000"/>
                </a:solidFill>
              </a:defRPr>
            </a:pPr>
            <a:r>
              <a:rPr sz="3300">
                <a:solidFill>
                  <a:srgbClr val="0F496F"/>
                </a:solidFill>
              </a:rPr>
              <a:t>The end！</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body" idx="1"/>
          </p:nvPr>
        </p:nvSpPr>
        <p:spPr>
          <a:xfrm>
            <a:off x="684212" y="685800"/>
            <a:ext cx="8534401" cy="3615267"/>
          </a:xfrm>
          <a:prstGeom prst="rect">
            <a:avLst/>
          </a:prstGeom>
        </p:spPr>
        <p:txBody>
          <a:bodyPr/>
          <a:lstStyle/>
          <a:p>
            <a:pPr lvl="0" marL="0" indent="0">
              <a:spcBef>
                <a:spcPts val="700"/>
              </a:spcBef>
              <a:buSzTx/>
              <a:buNone/>
              <a:defRPr sz="1800">
                <a:solidFill>
                  <a:srgbClr val="000000"/>
                </a:solidFill>
              </a:defRPr>
            </a:pPr>
            <a:r>
              <a:rPr sz="3200">
                <a:solidFill>
                  <a:srgbClr val="0F496F"/>
                </a:solidFill>
                <a:latin typeface="Yuanti SC Regular"/>
                <a:ea typeface="Yuanti SC Regular"/>
                <a:cs typeface="Yuanti SC Regular"/>
                <a:sym typeface="Yuanti SC Regular"/>
              </a:rPr>
              <a:t>稳定度</a:t>
            </a:r>
            <a:endParaRPr sz="3200">
              <a:solidFill>
                <a:srgbClr val="0F496F"/>
              </a:solidFill>
              <a:latin typeface="Yuanti SC Regular"/>
              <a:ea typeface="Yuanti SC Regular"/>
              <a:cs typeface="Yuanti SC Regular"/>
              <a:sym typeface="Yuanti SC Regular"/>
            </a:endParaRPr>
          </a:p>
          <a:p>
            <a:pPr lvl="0" marL="0" indent="0">
              <a:buSzTx/>
              <a:buNone/>
              <a:defRPr sz="1800">
                <a:solidFill>
                  <a:srgbClr val="000000"/>
                </a:solidFill>
              </a:defRPr>
            </a:pPr>
            <a:r>
              <a:rPr sz="2400">
                <a:solidFill>
                  <a:srgbClr val="FFFFFF"/>
                </a:solidFill>
              </a:rPr>
              <a:t>假定在待排序的记录序列中，存在多个具有相同的关键字的记录，若经过排序，这些记录的相对次序保持不变，即在原序列中，</a:t>
            </a:r>
            <a:r>
              <a:rPr sz="2400">
                <a:solidFill>
                  <a:srgbClr val="FFFFFF"/>
                </a:solidFill>
              </a:rPr>
              <a:t>ri=rj</a:t>
            </a:r>
            <a:r>
              <a:rPr sz="2400">
                <a:solidFill>
                  <a:srgbClr val="FFFFFF"/>
                </a:solidFill>
              </a:rPr>
              <a:t>，且</a:t>
            </a:r>
            <a:r>
              <a:rPr sz="2400">
                <a:solidFill>
                  <a:srgbClr val="FFFFFF"/>
                </a:solidFill>
              </a:rPr>
              <a:t>ri</a:t>
            </a:r>
            <a:r>
              <a:rPr sz="2400">
                <a:solidFill>
                  <a:srgbClr val="FFFFFF"/>
                </a:solidFill>
              </a:rPr>
              <a:t>在</a:t>
            </a:r>
            <a:r>
              <a:rPr sz="2400">
                <a:solidFill>
                  <a:srgbClr val="FFFFFF"/>
                </a:solidFill>
              </a:rPr>
              <a:t>rj</a:t>
            </a:r>
            <a:r>
              <a:rPr sz="2400">
                <a:solidFill>
                  <a:srgbClr val="FFFFFF"/>
                </a:solidFill>
              </a:rPr>
              <a:t>之前，而在排序后的序列中，</a:t>
            </a:r>
            <a:r>
              <a:rPr sz="2400">
                <a:solidFill>
                  <a:srgbClr val="FFFFFF"/>
                </a:solidFill>
              </a:rPr>
              <a:t>ri</a:t>
            </a:r>
            <a:r>
              <a:rPr sz="2400">
                <a:solidFill>
                  <a:srgbClr val="FFFFFF"/>
                </a:solidFill>
              </a:rPr>
              <a:t>仍在</a:t>
            </a:r>
            <a:r>
              <a:rPr sz="2400">
                <a:solidFill>
                  <a:srgbClr val="FFFFFF"/>
                </a:solidFill>
              </a:rPr>
              <a:t>rj</a:t>
            </a:r>
            <a:r>
              <a:rPr sz="2400">
                <a:solidFill>
                  <a:srgbClr val="FFFFFF"/>
                </a:solidFill>
              </a:rPr>
              <a:t>之前，则称这种排序算法是稳定的；否则称为不稳定的。</a:t>
            </a:r>
            <a:endParaRPr sz="2400">
              <a:solidFill>
                <a:srgbClr val="FFFFFF"/>
              </a:solidFill>
              <a:latin typeface="Yuanti SC Regular"/>
              <a:ea typeface="Yuanti SC Regular"/>
              <a:cs typeface="Yuanti SC Regular"/>
              <a:sym typeface="Yuanti SC Regular"/>
            </a:endParaR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body" idx="1"/>
          </p:nvPr>
        </p:nvSpPr>
        <p:spPr>
          <a:xfrm>
            <a:off x="684212" y="685800"/>
            <a:ext cx="8534401" cy="3615267"/>
          </a:xfrm>
          <a:prstGeom prst="rect">
            <a:avLst/>
          </a:prstGeom>
        </p:spPr>
        <p:txBody>
          <a:bodyPr/>
          <a:lstStyle/>
          <a:p>
            <a:pPr lvl="0" marL="0" indent="0">
              <a:spcBef>
                <a:spcPts val="700"/>
              </a:spcBef>
              <a:buSzTx/>
              <a:buNone/>
              <a:defRPr sz="1800">
                <a:solidFill>
                  <a:srgbClr val="000000"/>
                </a:solidFill>
              </a:defRPr>
            </a:pPr>
            <a:r>
              <a:rPr sz="3200">
                <a:solidFill>
                  <a:srgbClr val="0F496F"/>
                </a:solidFill>
                <a:latin typeface="Yuanti SC Regular"/>
                <a:ea typeface="Yuanti SC Regular"/>
                <a:cs typeface="Yuanti SC Regular"/>
                <a:sym typeface="Yuanti SC Regular"/>
              </a:rPr>
              <a:t>                                  排序算法</a:t>
            </a:r>
            <a:endParaRPr sz="3200">
              <a:solidFill>
                <a:srgbClr val="0F496F"/>
              </a:solidFill>
              <a:latin typeface="Yuanti SC Regular"/>
              <a:ea typeface="Yuanti SC Regular"/>
              <a:cs typeface="Yuanti SC Regular"/>
              <a:sym typeface="Yuanti SC Regular"/>
            </a:endParaRPr>
          </a:p>
          <a:p>
            <a:pPr lvl="0" marL="0" indent="0">
              <a:buSzTx/>
              <a:buNone/>
              <a:defRPr sz="1800">
                <a:solidFill>
                  <a:srgbClr val="000000"/>
                </a:solidFill>
              </a:defRPr>
            </a:pPr>
            <a:endParaRPr sz="3200">
              <a:solidFill>
                <a:srgbClr val="0F496F"/>
              </a:solidFill>
              <a:latin typeface="Yuanti SC Regular"/>
              <a:ea typeface="Yuanti SC Regular"/>
              <a:cs typeface="Yuanti SC Regular"/>
              <a:sym typeface="Yuanti SC Regular"/>
            </a:endParaRPr>
          </a:p>
          <a:p>
            <a:pPr lvl="0" marL="0" indent="0">
              <a:buSzTx/>
              <a:buNone/>
              <a:defRPr sz="1800">
                <a:solidFill>
                  <a:srgbClr val="000000"/>
                </a:solidFill>
              </a:defRPr>
            </a:pPr>
            <a:r>
              <a:rPr sz="2400">
                <a:solidFill>
                  <a:srgbClr val="0F496F"/>
                </a:solidFill>
                <a:latin typeface="Yuanti SC Regular"/>
                <a:ea typeface="Yuanti SC Regular"/>
                <a:cs typeface="Yuanti SC Regular"/>
                <a:sym typeface="Yuanti SC Regular"/>
              </a:rPr>
              <a:t>                                  比较排序算法</a:t>
            </a:r>
            <a:endParaRPr sz="2400">
              <a:solidFill>
                <a:srgbClr val="0F496F"/>
              </a:solidFill>
              <a:latin typeface="Yuanti SC Regular"/>
              <a:ea typeface="Yuanti SC Regular"/>
              <a:cs typeface="Yuanti SC Regular"/>
              <a:sym typeface="Yuanti SC Regular"/>
            </a:endParaRPr>
          </a:p>
          <a:p>
            <a:pPr lvl="0" marL="0" indent="0">
              <a:buSzTx/>
              <a:buNone/>
              <a:defRPr sz="1800">
                <a:solidFill>
                  <a:srgbClr val="000000"/>
                </a:solidFill>
              </a:defRPr>
            </a:pPr>
            <a:r>
              <a:rPr sz="2400">
                <a:solidFill>
                  <a:srgbClr val="0F496F"/>
                </a:solidFill>
                <a:latin typeface="Yuanti SC Regular"/>
                <a:ea typeface="Yuanti SC Regular"/>
                <a:cs typeface="Yuanti SC Regular"/>
                <a:sym typeface="Yuanti SC Regular"/>
              </a:rPr>
              <a:t>                                非比较排序算法</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body" idx="1"/>
          </p:nvPr>
        </p:nvSpPr>
        <p:spPr>
          <a:xfrm>
            <a:off x="934731" y="1349678"/>
            <a:ext cx="8534401" cy="3615268"/>
          </a:xfrm>
          <a:prstGeom prst="rect">
            <a:avLst/>
          </a:prstGeom>
        </p:spPr>
        <p:txBody>
          <a:bodyPr/>
          <a:lstStyle/>
          <a:p>
            <a:pPr lvl="0" marL="416052" indent="-416052" defTabSz="416052">
              <a:defRPr sz="1800">
                <a:solidFill>
                  <a:srgbClr val="000000"/>
                </a:solidFill>
              </a:defRPr>
            </a:pPr>
            <a:r>
              <a:rPr sz="2912">
                <a:solidFill>
                  <a:srgbClr val="0F496F"/>
                </a:solidFill>
                <a:latin typeface="Yuanti SC Regular"/>
                <a:ea typeface="Yuanti SC Regular"/>
                <a:cs typeface="Yuanti SC Regular"/>
                <a:sym typeface="Yuanti SC Regular"/>
              </a:rPr>
              <a:t>比较排序算法</a:t>
            </a:r>
            <a:r>
              <a:rPr sz="2912">
                <a:solidFill>
                  <a:srgbClr val="0F496F"/>
                </a:solidFill>
                <a:latin typeface="Yuanti SC Regular"/>
                <a:ea typeface="Yuanti SC Regular"/>
                <a:cs typeface="Yuanti SC Regular"/>
                <a:sym typeface="Yuanti SC Regular"/>
              </a:rPr>
              <a:t>:</a:t>
            </a:r>
            <a:r>
              <a:rPr sz="2912">
                <a:solidFill>
                  <a:srgbClr val="0F496F"/>
                </a:solidFill>
                <a:latin typeface="Yuanti SC Regular"/>
                <a:ea typeface="Yuanti SC Regular"/>
                <a:cs typeface="Yuanti SC Regular"/>
                <a:sym typeface="Yuanti SC Regular"/>
              </a:rPr>
              <a:t>插入排序</a:t>
            </a:r>
            <a:endParaRPr sz="2912">
              <a:solidFill>
                <a:srgbClr val="0F496F"/>
              </a:solidFill>
              <a:latin typeface="Yuanti SC Regular"/>
              <a:ea typeface="Yuanti SC Regular"/>
              <a:cs typeface="Yuanti SC Regular"/>
              <a:sym typeface="Yuanti SC Regular"/>
            </a:endParaRPr>
          </a:p>
          <a:p>
            <a:pPr lvl="0" marL="260032" indent="-260032" defTabSz="416052">
              <a:spcBef>
                <a:spcPts val="500"/>
              </a:spcBef>
              <a:defRPr sz="1800">
                <a:solidFill>
                  <a:srgbClr val="000000"/>
                </a:solidFill>
              </a:defRPr>
            </a:pPr>
            <a:endParaRPr sz="2912">
              <a:solidFill>
                <a:srgbClr val="0F496F"/>
              </a:solidFill>
              <a:latin typeface="Yuanti SC Regular"/>
              <a:ea typeface="Yuanti SC Regular"/>
              <a:cs typeface="Yuanti SC Regular"/>
              <a:sym typeface="Yuanti SC Regular"/>
            </a:endParaRPr>
          </a:p>
          <a:p>
            <a:pPr lvl="0" marL="0" indent="0" defTabSz="416052">
              <a:buSzTx/>
              <a:buNone/>
              <a:defRPr sz="1800">
                <a:solidFill>
                  <a:srgbClr val="000000"/>
                </a:solidFill>
              </a:defRPr>
            </a:pPr>
            <a:r>
              <a:rPr sz="2548">
                <a:solidFill>
                  <a:srgbClr val="0F496F"/>
                </a:solidFill>
                <a:latin typeface="Yuanti SC Regular"/>
                <a:ea typeface="Yuanti SC Regular"/>
                <a:cs typeface="Yuanti SC Regular"/>
                <a:sym typeface="Yuanti SC Regular"/>
              </a:rPr>
              <a:t>基本思想：每次将一个待排序的记录按其关键码的大小插入到一个已经排好序的有序序列中，直到全部记录排好序。</a:t>
            </a:r>
            <a:endParaRPr sz="2548">
              <a:solidFill>
                <a:srgbClr val="0F496F"/>
              </a:solidFill>
              <a:latin typeface="Yuanti SC Regular"/>
              <a:ea typeface="Yuanti SC Regular"/>
              <a:cs typeface="Yuanti SC Regular"/>
              <a:sym typeface="Yuanti SC Regular"/>
            </a:endParaRPr>
          </a:p>
          <a:p>
            <a:pPr lvl="0" marL="260032" indent="-260032" defTabSz="416052">
              <a:spcBef>
                <a:spcPts val="500"/>
              </a:spcBef>
              <a:defRPr sz="1800">
                <a:solidFill>
                  <a:srgbClr val="000000"/>
                </a:solidFill>
              </a:defRPr>
            </a:pPr>
            <a:endParaRPr sz="2912">
              <a:solidFill>
                <a:srgbClr val="0F496F"/>
              </a:solidFill>
              <a:latin typeface="Yuanti SC Regular"/>
              <a:ea typeface="Yuanti SC Regular"/>
              <a:cs typeface="Yuanti SC Regular"/>
              <a:sym typeface="Yuanti SC Regular"/>
            </a:endParaR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684212" y="4487331"/>
            <a:ext cx="8534401" cy="1507068"/>
          </a:xfrm>
          <a:prstGeom prst="rect">
            <a:avLst/>
          </a:prstGeom>
        </p:spPr>
        <p:txBody>
          <a:bodyPr/>
          <a:lstStyle/>
          <a:p>
            <a:pPr lvl="0"/>
          </a:p>
        </p:txBody>
      </p:sp>
      <p:pic>
        <p:nvPicPr>
          <p:cNvPr id="107" name="image1.jpg"/>
          <p:cNvPicPr/>
          <p:nvPr/>
        </p:nvPicPr>
        <p:blipFill>
          <a:blip r:embed="rId2">
            <a:extLst/>
          </a:blip>
          <a:stretch>
            <a:fillRect/>
          </a:stretch>
        </p:blipFill>
        <p:spPr>
          <a:xfrm>
            <a:off x="1078495" y="159707"/>
            <a:ext cx="9981989" cy="6570985"/>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rgbClr val="054361"/>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rgbClr val="05436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rgbClr val="054361"/>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rgbClr val="05436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