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422" r:id="rId2"/>
    <p:sldId id="4423" r:id="rId3"/>
    <p:sldId id="4424" r:id="rId4"/>
    <p:sldId id="4433" r:id="rId5"/>
    <p:sldId id="4432" r:id="rId6"/>
    <p:sldId id="4431" r:id="rId7"/>
    <p:sldId id="4268" r:id="rId8"/>
    <p:sldId id="4427" r:id="rId9"/>
    <p:sldId id="4428" r:id="rId10"/>
    <p:sldId id="4435" r:id="rId11"/>
    <p:sldId id="4436" r:id="rId12"/>
    <p:sldId id="4430" r:id="rId13"/>
  </p:sldIdLst>
  <p:sldSz cx="9144000" cy="6858000" type="screen4x3"/>
  <p:notesSz cx="6858000" cy="9144000"/>
  <p:custDataLst>
    <p:tags r:id="rId1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9">
          <p15:clr>
            <a:srgbClr val="A4A3A4"/>
          </p15:clr>
        </p15:guide>
        <p15:guide id="2" pos="28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589F"/>
    <a:srgbClr val="183F6E"/>
    <a:srgbClr val="989AA0"/>
    <a:srgbClr val="385D8A"/>
    <a:srgbClr val="0070C0"/>
    <a:srgbClr val="FFFFFF"/>
    <a:srgbClr val="FF99FF"/>
    <a:srgbClr val="DEEFF7"/>
    <a:srgbClr val="4EA9D2"/>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5" autoAdjust="0"/>
    <p:restoredTop sz="86307" autoAdjust="0"/>
  </p:normalViewPr>
  <p:slideViewPr>
    <p:cSldViewPr showGuides="1">
      <p:cViewPr varScale="1">
        <p:scale>
          <a:sx n="137" d="100"/>
          <a:sy n="137" d="100"/>
        </p:scale>
        <p:origin x="2712" y="96"/>
      </p:cViewPr>
      <p:guideLst>
        <p:guide orient="horz" pos="2069"/>
        <p:guide pos="2878"/>
      </p:guideLst>
    </p:cSldViewPr>
  </p:slideViewPr>
  <p:notesTextViewPr>
    <p:cViewPr>
      <p:scale>
        <a:sx n="100" d="100"/>
        <a:sy n="100" d="100"/>
      </p:scale>
      <p:origin x="0" y="0"/>
    </p:cViewPr>
  </p:notesTextViewPr>
  <p:sorterViewPr>
    <p:cViewPr>
      <p:scale>
        <a:sx n="100" d="100"/>
        <a:sy n="100" d="100"/>
      </p:scale>
      <p:origin x="0" y="42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6E9438BF-45A8-44AA-81EA-D36F4107E06C}" type="datetimeFigureOut">
              <a:rPr lang="zh-CN" altLang="en-US"/>
              <a:t>2023/12/20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7112553A-6458-4C94-8EE2-8093B5AA22D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12553A-6458-4C94-8EE2-8093B5AA22D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t>10</a:t>
            </a:fld>
            <a:endParaRPr lang="zh-CN" altLang="en-US"/>
          </a:p>
        </p:txBody>
      </p:sp>
    </p:spTree>
    <p:extLst>
      <p:ext uri="{BB962C8B-B14F-4D97-AF65-F5344CB8AC3E}">
        <p14:creationId xmlns:p14="http://schemas.microsoft.com/office/powerpoint/2010/main" val="1763390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t>11</a:t>
            </a:fld>
            <a:endParaRPr lang="zh-CN" altLang="en-US"/>
          </a:p>
        </p:txBody>
      </p:sp>
    </p:spTree>
    <p:extLst>
      <p:ext uri="{BB962C8B-B14F-4D97-AF65-F5344CB8AC3E}">
        <p14:creationId xmlns:p14="http://schemas.microsoft.com/office/powerpoint/2010/main" val="3532204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b="1" dirty="0"/>
          </a:p>
        </p:txBody>
      </p:sp>
      <p:sp>
        <p:nvSpPr>
          <p:cNvPr id="10244" name="灯片编号占位符 3"/>
          <p:cNvSpPr>
            <a:spLocks noGrp="1"/>
          </p:cNvSpPr>
          <p:nvPr>
            <p:ph type="sldNum" sz="quarter" idx="5"/>
          </p:nvPr>
        </p:nvSpPr>
        <p:spPr bwMode="auto">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C099A90-55AC-4C08-B686-5D8ADEBE0471}"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a:t>
            </a:fld>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t>4</a:t>
            </a:fld>
            <a:endParaRPr lang="zh-CN" altLang="en-US"/>
          </a:p>
        </p:txBody>
      </p:sp>
    </p:spTree>
    <p:extLst>
      <p:ext uri="{BB962C8B-B14F-4D97-AF65-F5344CB8AC3E}">
        <p14:creationId xmlns:p14="http://schemas.microsoft.com/office/powerpoint/2010/main" val="392337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b="1" dirty="0">
              <a:solidFill>
                <a:srgbClr val="FF0000"/>
              </a:solidFill>
            </a:endParaRPr>
          </a:p>
        </p:txBody>
      </p:sp>
      <p:sp>
        <p:nvSpPr>
          <p:cNvPr id="4" name="灯片编号占位符 3"/>
          <p:cNvSpPr>
            <a:spLocks noGrp="1"/>
          </p:cNvSpPr>
          <p:nvPr>
            <p:ph type="sldNum" sz="quarter" idx="5"/>
          </p:nvPr>
        </p:nvSpPr>
        <p:spPr/>
        <p:txBody>
          <a:bodyPr/>
          <a:lstStyle/>
          <a:p>
            <a:fld id="{583AA302-B138-4FA8-AB7F-9CD2AF46A3D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83AA302-B138-4FA8-AB7F-9CD2AF46A3D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33BE7B2-1808-4534-BEC6-5ABAB7293B95}" type="datetime1">
              <a:rPr lang="zh-CN" altLang="en-US"/>
              <a:t>2023/12/20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F37A205-6BE3-46D7-B065-C72395D2F557}"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B1CB0C-9EF0-4510-B010-04D006BBE83B}" type="datetime1">
              <a:rPr lang="zh-CN" altLang="en-US"/>
              <a:t>2023/12/20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F2AA99-2FC3-4B1C-88B8-B600A01681A9}"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BBC87FC-CEE5-4029-81E4-0E20D5E5F5D6}" type="datetime1">
              <a:rPr lang="zh-CN" altLang="en-US"/>
              <a:t>2023/12/20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2747C0A-31E1-49D2-AF53-7EB277A1DDF0}"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0" y="-9525"/>
            <a:ext cx="9144000" cy="722313"/>
          </a:xfrm>
          <a:prstGeom prst="rect">
            <a:avLst/>
          </a:prstGeom>
          <a:solidFill>
            <a:srgbClr val="183F6E"/>
          </a:solidFill>
          <a:ln>
            <a:solidFill>
              <a:srgbClr val="0070C0"/>
            </a:solidFill>
          </a:ln>
        </p:spPr>
        <p:txBody>
          <a:bodyPr anchor="ctr"/>
          <a:lstStyle>
            <a:defPPr>
              <a:defRPr lang="zh-CN"/>
            </a:defPPr>
            <a:lvl1pPr algn="ctr" eaLnBrk="0" fontAlgn="base" hangingPunct="0">
              <a:spcBef>
                <a:spcPct val="20000"/>
              </a:spcBef>
              <a:spcAft>
                <a:spcPct val="0"/>
              </a:spcAft>
              <a:buClr>
                <a:srgbClr val="20B6F0"/>
              </a:buClr>
              <a:buFont typeface="Arial" panose="020B0604020202020204" pitchFamily="34" charset="0"/>
              <a:buNone/>
              <a:defRPr sz="3200" b="1">
                <a:solidFill>
                  <a:srgbClr val="FFFFFF"/>
                </a:solidFill>
                <a:latin typeface="微软雅黑" panose="020B0503020204020204" pitchFamily="34" charset="-122"/>
                <a:ea typeface="微软雅黑" panose="020B0503020204020204" pitchFamily="34" charset="-122"/>
              </a:defRPr>
            </a:lvl1pPr>
            <a:lvl2pPr marL="742950" indent="-285750" eaLnBrk="0" hangingPunct="0">
              <a:defRPr sz="2000">
                <a:latin typeface="Arial" panose="020B0604020202020204" pitchFamily="34" charset="0"/>
                <a:ea typeface="宋体" panose="02010600030101010101" pitchFamily="2" charset="-122"/>
              </a:defRPr>
            </a:lvl2pPr>
            <a:lvl3pPr marL="1143000" indent="-228600" eaLnBrk="0" hangingPunct="0">
              <a:defRPr sz="2000">
                <a:latin typeface="Arial" panose="020B0604020202020204" pitchFamily="34" charset="0"/>
                <a:ea typeface="宋体" panose="02010600030101010101" pitchFamily="2" charset="-122"/>
              </a:defRPr>
            </a:lvl3pPr>
            <a:lvl4pPr marL="1600200" indent="-228600" eaLnBrk="0" hangingPunct="0">
              <a:defRPr sz="2000">
                <a:latin typeface="Arial" panose="020B0604020202020204" pitchFamily="34" charset="0"/>
                <a:ea typeface="宋体" panose="02010600030101010101" pitchFamily="2" charset="-122"/>
              </a:defRPr>
            </a:lvl4pPr>
            <a:lvl5pPr marL="2057400" indent="-228600" eaLnBrk="0" hangingPunct="0">
              <a:defRPr sz="20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defRPr/>
            </a:pPr>
            <a:endParaRPr lang="zh-CN" altLang="en-US" dirty="0"/>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CE5438C0-6B2D-4BAA-B99C-D4968E4758D1}" type="datetime1">
              <a:rPr lang="zh-CN" altLang="en-US"/>
              <a:t>2023/12/20</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0432" y="8696"/>
            <a:ext cx="666488" cy="68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E931332-97F0-47AB-98FA-093AA8C3F937}" type="datetime1">
              <a:rPr lang="zh-CN" altLang="en-US"/>
              <a:t>2023/12/20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E855C44-1169-4B5E-A17D-49C5C3F4C7C4}"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CB25313-986C-4DB8-9639-A53550EF36FF}" type="datetime1">
              <a:rPr lang="zh-CN" altLang="en-US"/>
              <a:t>2023/12/20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4822637-A2A7-400B-99D3-157A9E3294C7}"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D23CDBD-7955-4EC0-804B-FA087228985B}" type="datetime1">
              <a:rPr lang="zh-CN" altLang="en-US"/>
              <a:t>2023/12/20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4A57207-EEEA-4130-BA75-87E5F00DB26D}"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1A9B681-5E35-4C49-A893-969EBB190588}" type="datetime1">
              <a:rPr lang="zh-CN" altLang="en-US"/>
              <a:t>2023/12/20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2600B80-CF77-4455-8AE3-8223F1037D9D}"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txBox="1">
            <a:spLocks noChangeArrowheads="1"/>
          </p:cNvSpPr>
          <p:nvPr userDrawn="1"/>
        </p:nvSpPr>
        <p:spPr bwMode="auto">
          <a:xfrm>
            <a:off x="0" y="-9525"/>
            <a:ext cx="9144000" cy="722313"/>
          </a:xfrm>
          <a:prstGeom prst="rect">
            <a:avLst/>
          </a:prstGeom>
          <a:solidFill>
            <a:srgbClr val="183F6E"/>
          </a:solidFill>
          <a:ln>
            <a:noFill/>
          </a:ln>
        </p:spPr>
        <p:txBody>
          <a:bodyPr anchor="ctr"/>
          <a:lstStyle>
            <a:defPPr>
              <a:defRPr lang="zh-CN"/>
            </a:defPPr>
            <a:lvl1pPr algn="ctr" eaLnBrk="0" fontAlgn="base" hangingPunct="0">
              <a:spcBef>
                <a:spcPct val="20000"/>
              </a:spcBef>
              <a:spcAft>
                <a:spcPct val="0"/>
              </a:spcAft>
              <a:buClr>
                <a:srgbClr val="20B6F0"/>
              </a:buClr>
              <a:buFont typeface="Arial" panose="020B0604020202020204" pitchFamily="34" charset="0"/>
              <a:buNone/>
              <a:defRPr sz="3200" b="1">
                <a:solidFill>
                  <a:srgbClr val="FFFFFF"/>
                </a:solidFill>
                <a:latin typeface="微软雅黑" panose="020B0503020204020204" pitchFamily="34" charset="-122"/>
                <a:ea typeface="微软雅黑" panose="020B0503020204020204" pitchFamily="34" charset="-122"/>
              </a:defRPr>
            </a:lvl1pPr>
            <a:lvl2pPr marL="742950" indent="-285750" eaLnBrk="0" hangingPunct="0">
              <a:defRPr sz="2000">
                <a:latin typeface="Arial" panose="020B0604020202020204" pitchFamily="34" charset="0"/>
                <a:ea typeface="宋体" panose="02010600030101010101" pitchFamily="2" charset="-122"/>
              </a:defRPr>
            </a:lvl2pPr>
            <a:lvl3pPr marL="1143000" indent="-228600" eaLnBrk="0" hangingPunct="0">
              <a:defRPr sz="2000">
                <a:latin typeface="Arial" panose="020B0604020202020204" pitchFamily="34" charset="0"/>
                <a:ea typeface="宋体" panose="02010600030101010101" pitchFamily="2" charset="-122"/>
              </a:defRPr>
            </a:lvl3pPr>
            <a:lvl4pPr marL="1600200" indent="-228600" eaLnBrk="0" hangingPunct="0">
              <a:defRPr sz="2000">
                <a:latin typeface="Arial" panose="020B0604020202020204" pitchFamily="34" charset="0"/>
                <a:ea typeface="宋体" panose="02010600030101010101" pitchFamily="2" charset="-122"/>
              </a:defRPr>
            </a:lvl4pPr>
            <a:lvl5pPr marL="2057400" indent="-228600" eaLnBrk="0" hangingPunct="0">
              <a:defRPr sz="20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defRPr/>
            </a:pPr>
            <a:endParaRPr lang="zh-CN" altLang="en-US" dirty="0"/>
          </a:p>
        </p:txBody>
      </p:sp>
      <p:sp>
        <p:nvSpPr>
          <p:cNvPr id="4" name="日期占位符 3"/>
          <p:cNvSpPr>
            <a:spLocks noGrp="1"/>
          </p:cNvSpPr>
          <p:nvPr>
            <p:ph type="dt" sz="half" idx="10"/>
          </p:nvPr>
        </p:nvSpPr>
        <p:spPr/>
        <p:txBody>
          <a:bodyPr/>
          <a:lstStyle>
            <a:lvl1pPr>
              <a:defRPr/>
            </a:lvl1pPr>
          </a:lstStyle>
          <a:p>
            <a:pPr>
              <a:defRPr/>
            </a:pPr>
            <a:fld id="{900EBA4E-51DC-4F12-802F-D0704AEE746D}" type="datetime1">
              <a:rPr lang="zh-CN" altLang="en-US"/>
              <a:t>2023/12/20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pic>
        <p:nvPicPr>
          <p:cNvPr id="7" name="Picture 2" descr="F:\01_博后研究工作\08 华中科技大学\华中科技大学\01 LOGO图标\国重.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4032" y="0"/>
            <a:ext cx="720000" cy="7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53A7131-9034-49EF-A371-4CB51EAF60B4}" type="datetime1">
              <a:rPr lang="zh-CN" altLang="en-US"/>
              <a:t>2023/12/20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8CE7F48-7F67-4D7B-A094-B3C832E3EC57}"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D752894-89F7-4D61-ACE8-A4AF8F65ED51}" type="datetime1">
              <a:rPr lang="zh-CN" altLang="en-US"/>
              <a:t>2023/12/20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FD89292-1043-440B-B78F-D8569544A233}"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CC75937-D3E9-48F2-9C67-F9493244DB9C}" type="datetime1">
              <a:rPr lang="zh-CN" altLang="en-US"/>
              <a:t>2023/12/20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7FB99BCB-AB71-4C63-A433-A3F48C22962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25.xml"/><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2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29.xml"/><Relationship Id="rId7"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3.png"/><Relationship Id="rId5" Type="http://schemas.openxmlformats.org/officeDocument/2006/relationships/tags" Target="../tags/tag31.xml"/><Relationship Id="rId10" Type="http://schemas.openxmlformats.org/officeDocument/2006/relationships/image" Target="../media/image5.png"/><Relationship Id="rId4" Type="http://schemas.openxmlformats.org/officeDocument/2006/relationships/tags" Target="../tags/tag30.xml"/><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3.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5.png"/><Relationship Id="rId2" Type="http://schemas.openxmlformats.org/officeDocument/2006/relationships/tags" Target="../tags/tag3.xml"/><Relationship Id="rId16" Type="http://schemas.openxmlformats.org/officeDocument/2006/relationships/slide" Target="slide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notesSlide" Target="../notesSlides/notesSlide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7.xml"/><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1.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24.xml"/><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email"/>
          <a:srcRect/>
          <a:stretch>
            <a:fillRect/>
          </a:stretch>
        </p:blipFill>
        <p:spPr>
          <a:xfrm>
            <a:off x="0" y="0"/>
            <a:ext cx="9144000" cy="4996923"/>
          </a:xfrm>
          <a:prstGeom prst="rect">
            <a:avLst/>
          </a:prstGeom>
        </p:spPr>
      </p:pic>
      <p:sp>
        <p:nvSpPr>
          <p:cNvPr id="6" name="矩形 5"/>
          <p:cNvSpPr/>
          <p:nvPr/>
        </p:nvSpPr>
        <p:spPr>
          <a:xfrm>
            <a:off x="0" y="2187575"/>
            <a:ext cx="9144000" cy="1559701"/>
          </a:xfrm>
          <a:prstGeom prst="rect">
            <a:avLst/>
          </a:prstGeom>
          <a:solidFill>
            <a:srgbClr val="02549D"/>
          </a:solidFill>
          <a:ln>
            <a:no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zh-CN" altLang="en-US" sz="2800">
              <a:solidFill>
                <a:srgbClr val="00B0F0"/>
              </a:solidFill>
              <a:cs typeface="+mn-ea"/>
            </a:endParaRPr>
          </a:p>
        </p:txBody>
      </p:sp>
      <p:sp>
        <p:nvSpPr>
          <p:cNvPr id="7" name="文本框 6"/>
          <p:cNvSpPr txBox="1"/>
          <p:nvPr/>
        </p:nvSpPr>
        <p:spPr>
          <a:xfrm>
            <a:off x="323528" y="2380349"/>
            <a:ext cx="8643119" cy="1204790"/>
          </a:xfrm>
          <a:prstGeom prst="rect">
            <a:avLst/>
          </a:prstGeom>
          <a:noFill/>
        </p:spPr>
        <p:txBody>
          <a:bodyPr wrap="square">
            <a:noAutofit/>
          </a:bodyPr>
          <a:lstStyle/>
          <a:p>
            <a:pPr algn="ctr">
              <a:lnSpc>
                <a:spcPts val="4500"/>
              </a:lnSpc>
            </a:pPr>
            <a:r>
              <a:rPr lang="en-US" altLang="zh-CN" sz="3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Optimizing Dynamic Neural Networks With Brainstorm</a:t>
            </a:r>
          </a:p>
        </p:txBody>
      </p:sp>
      <p:sp>
        <p:nvSpPr>
          <p:cNvPr id="8" name="文本框 7"/>
          <p:cNvSpPr txBox="1"/>
          <p:nvPr/>
        </p:nvSpPr>
        <p:spPr>
          <a:xfrm>
            <a:off x="-2527" y="4154662"/>
            <a:ext cx="9143999" cy="615553"/>
          </a:xfrm>
          <a:prstGeom prst="rect">
            <a:avLst/>
          </a:prstGeom>
          <a:noFill/>
        </p:spPr>
        <p:txBody>
          <a:bodyPr wrap="square">
            <a:spAutoFit/>
          </a:bodyPr>
          <a:lstStyle/>
          <a:p>
            <a:pPr algn="ctr"/>
            <a:r>
              <a:rPr lang="en-US" altLang="zh-CN" sz="2800" b="1" dirty="0">
                <a:solidFill>
                  <a:srgbClr val="02549D"/>
                </a:solidFill>
                <a:latin typeface="微软雅黑" panose="020B0503020204020204" pitchFamily="34" charset="-122"/>
                <a:ea typeface="微软雅黑" panose="020B0503020204020204" pitchFamily="34" charset="-122"/>
                <a:cs typeface="+mj-cs"/>
              </a:rPr>
              <a:t> </a:t>
            </a:r>
            <a:r>
              <a:rPr lang="zh-CN" altLang="en-US" sz="3400" b="1" dirty="0">
                <a:solidFill>
                  <a:srgbClr val="02549D"/>
                </a:solidFill>
                <a:latin typeface="微软雅黑" panose="020B0503020204020204" pitchFamily="34" charset="-122"/>
                <a:ea typeface="微软雅黑" panose="020B0503020204020204" pitchFamily="34" charset="-122"/>
                <a:cs typeface="+mj-cs"/>
              </a:rPr>
              <a:t>汇报人：</a:t>
            </a:r>
            <a:r>
              <a:rPr lang="zh-CN" altLang="en-US" sz="3400" b="1" dirty="0">
                <a:solidFill>
                  <a:schemeClr val="tx2"/>
                </a:solidFill>
                <a:latin typeface="微软雅黑" panose="020B0503020204020204" pitchFamily="34" charset="-122"/>
                <a:ea typeface="微软雅黑" panose="020B0503020204020204" pitchFamily="34" charset="-122"/>
                <a:cs typeface="+mj-cs"/>
              </a:rPr>
              <a:t>胡海</a:t>
            </a:r>
            <a:endParaRPr lang="en-US" altLang="zh-CN" sz="3400" b="1" dirty="0">
              <a:solidFill>
                <a:schemeClr val="tx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1336" y="5146231"/>
            <a:ext cx="9144000" cy="533288"/>
          </a:xfrm>
          <a:prstGeom prst="rect">
            <a:avLst/>
          </a:prstGeom>
          <a:noFill/>
        </p:spPr>
        <p:txBody>
          <a:bodyPr wrap="square">
            <a:spAutoFit/>
          </a:bodyPr>
          <a:lstStyle/>
          <a:p>
            <a:pPr algn="ctr">
              <a:lnSpc>
                <a:spcPct val="110000"/>
              </a:lnSpc>
            </a:pPr>
            <a:r>
              <a:rPr lang="zh-CN" altLang="en-US" sz="2800" b="1" dirty="0">
                <a:solidFill>
                  <a:srgbClr val="02549D"/>
                </a:solidFill>
                <a:latin typeface="微软雅黑" panose="020B0503020204020204" pitchFamily="34" charset="-122"/>
                <a:ea typeface="微软雅黑" panose="020B0503020204020204" pitchFamily="34" charset="-122"/>
                <a:cs typeface="+mj-cs"/>
                <a:sym typeface="+mn-ea"/>
              </a:rPr>
              <a:t>土木与水利工程学院</a:t>
            </a:r>
          </a:p>
        </p:txBody>
      </p:sp>
      <p:cxnSp>
        <p:nvCxnSpPr>
          <p:cNvPr id="11" name="直接连接符 10"/>
          <p:cNvCxnSpPr/>
          <p:nvPr/>
        </p:nvCxnSpPr>
        <p:spPr>
          <a:xfrm flipH="1">
            <a:off x="1242776" y="4414630"/>
            <a:ext cx="1040271" cy="0"/>
          </a:xfrm>
          <a:prstGeom prst="line">
            <a:avLst/>
          </a:prstGeom>
          <a:ln w="9525">
            <a:gradFill>
              <a:gsLst>
                <a:gs pos="0">
                  <a:schemeClr val="accent1">
                    <a:lumMod val="5000"/>
                    <a:lumOff val="95000"/>
                  </a:schemeClr>
                </a:gs>
                <a:gs pos="100000">
                  <a:srgbClr val="02549D"/>
                </a:gs>
              </a:gsLst>
              <a:lin ang="10800000" scaled="0"/>
            </a:gradFill>
            <a:headEnd type="diamond" w="lg" len="lg"/>
            <a:tailEnd type="diamond" w="lg"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948264" y="4436859"/>
            <a:ext cx="1040271" cy="0"/>
          </a:xfrm>
          <a:prstGeom prst="line">
            <a:avLst/>
          </a:prstGeom>
          <a:ln w="9525">
            <a:gradFill>
              <a:gsLst>
                <a:gs pos="0">
                  <a:schemeClr val="accent1">
                    <a:lumMod val="5000"/>
                    <a:lumOff val="95000"/>
                  </a:schemeClr>
                </a:gs>
                <a:gs pos="100000">
                  <a:srgbClr val="02549D"/>
                </a:gs>
              </a:gsLst>
              <a:lin ang="10800000" scaled="0"/>
            </a:gradFill>
            <a:headEnd type="diamond" w="lg" len="lg"/>
            <a:tailEnd type="diamond" w="lg"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283047" y="339381"/>
            <a:ext cx="4550531" cy="1235881"/>
            <a:chOff x="2931144" y="392058"/>
            <a:chExt cx="2939749" cy="720723"/>
          </a:xfrm>
        </p:grpSpPr>
        <p:grpSp>
          <p:nvGrpSpPr>
            <p:cNvPr id="14" name="组合 13"/>
            <p:cNvGrpSpPr/>
            <p:nvPr/>
          </p:nvGrpSpPr>
          <p:grpSpPr>
            <a:xfrm>
              <a:off x="3779374" y="761847"/>
              <a:ext cx="2091519" cy="350377"/>
              <a:chOff x="10098895" y="508824"/>
              <a:chExt cx="2091518" cy="350377"/>
            </a:xfrm>
          </p:grpSpPr>
          <p:sp>
            <p:nvSpPr>
              <p:cNvPr id="17" name="文本框 16"/>
              <p:cNvSpPr txBox="1"/>
              <p:nvPr userDrawn="1"/>
            </p:nvSpPr>
            <p:spPr>
              <a:xfrm>
                <a:off x="10306924" y="508824"/>
                <a:ext cx="1675458" cy="184666"/>
              </a:xfrm>
              <a:prstGeom prst="rect">
                <a:avLst/>
              </a:prstGeom>
              <a:noFill/>
            </p:spPr>
            <p:txBody>
              <a:bodyPr wrap="none" rtlCol="0">
                <a:spAutoFit/>
              </a:bodyPr>
              <a:lstStyle/>
              <a:p>
                <a:pPr algn="ctr"/>
                <a:r>
                  <a:rPr lang="en-US" altLang="zh-CN" sz="600" dirty="0">
                    <a:solidFill>
                      <a:srgbClr val="02549D"/>
                    </a:solidFill>
                  </a:rPr>
                  <a:t>Huazhong University of Science</a:t>
                </a:r>
                <a:r>
                  <a:rPr lang="en-US" altLang="zh-CN" sz="600" baseline="0" dirty="0">
                    <a:solidFill>
                      <a:srgbClr val="02549D"/>
                    </a:solidFill>
                  </a:rPr>
                  <a:t> and Technology</a:t>
                </a:r>
                <a:endParaRPr lang="zh-CN" altLang="en-US" sz="600" dirty="0">
                  <a:solidFill>
                    <a:srgbClr val="02549D"/>
                  </a:solidFill>
                </a:endParaRPr>
              </a:p>
            </p:txBody>
          </p:sp>
          <p:sp>
            <p:nvSpPr>
              <p:cNvPr id="18" name="文本框 17"/>
              <p:cNvSpPr txBox="1"/>
              <p:nvPr userDrawn="1"/>
            </p:nvSpPr>
            <p:spPr>
              <a:xfrm>
                <a:off x="10098895" y="628369"/>
                <a:ext cx="2091518" cy="230832"/>
              </a:xfrm>
              <a:prstGeom prst="rect">
                <a:avLst/>
              </a:prstGeom>
              <a:noFill/>
            </p:spPr>
            <p:txBody>
              <a:bodyPr wrap="square" rtlCol="0">
                <a:spAutoFit/>
              </a:bodyPr>
              <a:lstStyle/>
              <a:p>
                <a:pPr algn="ct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明德  厚学 </a:t>
                </a: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求是  创新 </a:t>
                </a:r>
                <a:r>
                  <a:rPr lang="en-US" altLang="zh-CN" sz="900" b="1" dirty="0">
                    <a:solidFill>
                      <a:srgbClr val="02549D"/>
                    </a:solidFill>
                    <a:latin typeface="幼圆" panose="02010509060101010101" pitchFamily="49" charset="-122"/>
                    <a:ea typeface="幼圆" panose="02010509060101010101" pitchFamily="49" charset="-122"/>
                  </a:rPr>
                  <a:t>|</a:t>
                </a:r>
                <a:endParaRPr lang="zh-CN" altLang="en-US" sz="900" b="1" dirty="0">
                  <a:solidFill>
                    <a:srgbClr val="02549D"/>
                  </a:solidFill>
                  <a:latin typeface="幼圆" panose="02010509060101010101" pitchFamily="49" charset="-122"/>
                  <a:ea typeface="幼圆" panose="02010509060101010101" pitchFamily="49" charset="-122"/>
                </a:endParaRPr>
              </a:p>
            </p:txBody>
          </p:sp>
        </p:gr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7730" y="392058"/>
              <a:ext cx="1574800" cy="451967"/>
            </a:xfrm>
            <a:prstGeom prst="rect">
              <a:avLst/>
            </a:prstGeom>
          </p:spPr>
        </p:pic>
        <p:pic>
          <p:nvPicPr>
            <p:cNvPr id="16" name="图片 15"/>
            <p:cNvPicPr>
              <a:picLocks noChangeAspect="1"/>
            </p:cNvPicPr>
            <p:nvPr/>
          </p:nvPicPr>
          <p:blipFill>
            <a:blip r:embed="rId5"/>
            <a:stretch>
              <a:fillRect/>
            </a:stretch>
          </p:blipFill>
          <p:spPr>
            <a:xfrm>
              <a:off x="2931144" y="423873"/>
              <a:ext cx="1005927" cy="688908"/>
            </a:xfrm>
            <a:prstGeom prst="rect">
              <a:avLst/>
            </a:prstGeom>
          </p:spPr>
        </p:pic>
      </p:grpSp>
      <p:sp>
        <p:nvSpPr>
          <p:cNvPr id="19" name="文本框 6"/>
          <p:cNvSpPr txBox="1">
            <a:spLocks noChangeArrowheads="1"/>
          </p:cNvSpPr>
          <p:nvPr/>
        </p:nvSpPr>
        <p:spPr bwMode="auto">
          <a:xfrm>
            <a:off x="-2" y="6042266"/>
            <a:ext cx="9144000" cy="581057"/>
          </a:xfrm>
          <a:prstGeom prst="rect">
            <a:avLst/>
          </a:prstGeom>
          <a:noFill/>
          <a:ln w="9525">
            <a:noFill/>
            <a:miter lim="800000"/>
          </a:ln>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lang="en-US" altLang="zh-CN" sz="2400" b="1" dirty="0">
                <a:solidFill>
                  <a:srgbClr val="02549D"/>
                </a:solidFill>
                <a:latin typeface="微软雅黑" panose="020B0503020204020204" pitchFamily="34" charset="-122"/>
                <a:ea typeface="微软雅黑" panose="020B0503020204020204" pitchFamily="34" charset="-122"/>
                <a:cs typeface="+mj-cs"/>
              </a:rPr>
              <a:t>2023.12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3000">
              <a:schemeClr val="tx2">
                <a:lumMod val="20000"/>
                <a:lumOff val="80000"/>
              </a:schemeClr>
            </a:gs>
            <a:gs pos="45000">
              <a:schemeClr val="bg1"/>
            </a:gs>
            <a:gs pos="9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10" name="标题 1"/>
          <p:cNvSpPr txBox="1"/>
          <p:nvPr>
            <p:custDataLst>
              <p:tags r:id="rId1"/>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04 </a:t>
            </a:r>
            <a:r>
              <a:rPr lang="zh-CN" altLang="en-US" kern="0" dirty="0">
                <a:latin typeface="Times New Roman" panose="02020603050405020304" pitchFamily="18" charset="0"/>
                <a:cs typeface="Times New Roman" panose="02020603050405020304" pitchFamily="18" charset="0"/>
                <a:sym typeface="+mn-ea"/>
              </a:rPr>
              <a:t>实现</a:t>
            </a:r>
            <a:endParaRPr lang="zh-CN" kern="0" dirty="0">
              <a:latin typeface="Times New Roman" panose="02020603050405020304" pitchFamily="18" charset="0"/>
              <a:cs typeface="Times New Roman" panose="02020603050405020304" pitchFamily="18" charset="0"/>
              <a:sym typeface="+mn-ea"/>
            </a:endParaRPr>
          </a:p>
        </p:txBody>
      </p:sp>
      <p:sp>
        <p:nvSpPr>
          <p:cNvPr id="55" name="Rectangle 2"/>
          <p:cNvSpPr>
            <a:spLocks noChangeArrowheads="1"/>
          </p:cNvSpPr>
          <p:nvPr/>
        </p:nvSpPr>
        <p:spPr bwMode="auto">
          <a:xfrm>
            <a:off x="1765687" y="2531842"/>
            <a:ext cx="81021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a:extLst>
              <a:ext uri="{FF2B5EF4-FFF2-40B4-BE49-F238E27FC236}">
                <a16:creationId xmlns:a16="http://schemas.microsoft.com/office/drawing/2014/main" id="{BAED1EC5-653D-0437-ABDE-8C9D62DF4BFE}"/>
              </a:ext>
            </a:extLst>
          </p:cNvPr>
          <p:cNvSpPr txBox="1"/>
          <p:nvPr/>
        </p:nvSpPr>
        <p:spPr>
          <a:xfrm>
            <a:off x="213728" y="1052736"/>
            <a:ext cx="8462728" cy="1477328"/>
          </a:xfrm>
          <a:prstGeom prst="rect">
            <a:avLst/>
          </a:prstGeom>
          <a:noFill/>
        </p:spPr>
        <p:txBody>
          <a:bodyPr wrap="square" rtlCol="0">
            <a:spAutoFit/>
          </a:bodyPr>
          <a:lstStyle/>
          <a:p>
            <a:pPr algn="just"/>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高效的</a:t>
            </a:r>
            <a:r>
              <a:rPr lang="en-US"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路由</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采用动态优化的动态</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调度，使模型开发人员专注于路由算法的设计。对于单个</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上的</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路由，我们使用自定义</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内核根据路由决策重新排列张量内的</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。提供了</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更灵活的稀疏通信</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，稀疏通信的底层实现是点对点通信的集合。但它能适应动态优化的要求，提供最有效的通信机制。</a:t>
            </a:r>
          </a:p>
          <a:p>
            <a:endParaRPr lang="zh-CN" altLang="en-US" dirty="0"/>
          </a:p>
        </p:txBody>
      </p:sp>
      <p:sp>
        <p:nvSpPr>
          <p:cNvPr id="3" name="文本框 2">
            <a:extLst>
              <a:ext uri="{FF2B5EF4-FFF2-40B4-BE49-F238E27FC236}">
                <a16:creationId xmlns:a16="http://schemas.microsoft.com/office/drawing/2014/main" id="{9B3F1F1A-11A4-4ED3-DF32-91A5DC22EA25}"/>
              </a:ext>
            </a:extLst>
          </p:cNvPr>
          <p:cNvSpPr txBox="1"/>
          <p:nvPr/>
        </p:nvSpPr>
        <p:spPr>
          <a:xfrm>
            <a:off x="213728" y="2204864"/>
            <a:ext cx="8462728" cy="1477328"/>
          </a:xfrm>
          <a:prstGeom prst="rect">
            <a:avLst/>
          </a:prstGeom>
          <a:noFill/>
        </p:spPr>
        <p:txBody>
          <a:bodyPr wrap="square" rtlCol="0">
            <a:spAutoFit/>
          </a:bodyPr>
          <a:lstStyle/>
          <a:p>
            <a:pPr algn="just"/>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核融合的过多候选</a:t>
            </a:r>
            <a:r>
              <a:rPr lang="zh-CN" altLang="en-US"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将多个分支融合到一个内核函数中</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，每个内核函数包含几个潜在的候选函数。在运行时，</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根据分派的</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触发合适的候选者。当内核过多时，</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只融合每个分支的有限候选集合。同时，如果融合分支是齐次的</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同一算子只是权值不同</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，则分支之间可以共享候选核。</a:t>
            </a:r>
          </a:p>
          <a:p>
            <a:endParaRPr lang="zh-CN" altLang="en-US" dirty="0"/>
          </a:p>
        </p:txBody>
      </p:sp>
      <p:sp>
        <p:nvSpPr>
          <p:cNvPr id="4" name="文本框 3">
            <a:extLst>
              <a:ext uri="{FF2B5EF4-FFF2-40B4-BE49-F238E27FC236}">
                <a16:creationId xmlns:a16="http://schemas.microsoft.com/office/drawing/2014/main" id="{066B2BB3-02A8-1BEE-E0EC-B1012683F724}"/>
              </a:ext>
            </a:extLst>
          </p:cNvPr>
          <p:cNvSpPr txBox="1"/>
          <p:nvPr/>
        </p:nvSpPr>
        <p:spPr>
          <a:xfrm>
            <a:off x="213728" y="3392017"/>
            <a:ext cx="8462728" cy="1477328"/>
          </a:xfrm>
          <a:prstGeom prst="rect">
            <a:avLst/>
          </a:prstGeom>
          <a:noFill/>
        </p:spPr>
        <p:txBody>
          <a:bodyPr wrap="square" rtlCol="0">
            <a:spAutoFit/>
          </a:bodyPr>
          <a:lstStyle/>
          <a:p>
            <a:pPr algn="just"/>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优化通过</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：我们将数据流图中的多个分支算子替换为生成的多个形状的融合核，并</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在路由</a:t>
            </a:r>
            <a:r>
              <a:rPr lang="en-US"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时将</a:t>
            </a:r>
            <a:r>
              <a:rPr lang="en-US"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Router</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更改为将张量填充到支持的形状</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。对于推测路由，我们重新排序数据流图中的运算符以跳过和展开路由逻辑。对于推测的权重加载，我们收集分支的参数，并插入额外的操作符，以便在运行时加载和卸载它们。</a:t>
            </a:r>
          </a:p>
          <a:p>
            <a:endParaRPr lang="zh-CN" altLang="en-US" dirty="0"/>
          </a:p>
        </p:txBody>
      </p:sp>
      <p:sp>
        <p:nvSpPr>
          <p:cNvPr id="5" name="文本框 4">
            <a:extLst>
              <a:ext uri="{FF2B5EF4-FFF2-40B4-BE49-F238E27FC236}">
                <a16:creationId xmlns:a16="http://schemas.microsoft.com/office/drawing/2014/main" id="{E317D065-75BD-3A7A-2A1A-11DC76C887E2}"/>
              </a:ext>
            </a:extLst>
          </p:cNvPr>
          <p:cNvSpPr txBox="1"/>
          <p:nvPr/>
        </p:nvSpPr>
        <p:spPr>
          <a:xfrm>
            <a:off x="213728" y="4544145"/>
            <a:ext cx="8462728" cy="1754326"/>
          </a:xfrm>
          <a:prstGeom prst="rect">
            <a:avLst/>
          </a:prstGeom>
          <a:noFill/>
        </p:spPr>
        <p:txBody>
          <a:bodyPr wrap="square" rtlCol="0">
            <a:spAutoFit/>
          </a:bodyPr>
          <a:lstStyle/>
          <a:p>
            <a:pPr algn="just"/>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选择动态优化</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给定一个动态模型，我们使用基于规则的策略来选择动态优化。在单个分支无法饱和</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核的情况下，采用动态水平融合的方法对具有并行分支的模型进行融合。轮廓引导模型放置用于多</a:t>
            </a:r>
            <a:r>
              <a:rPr lang="en-US" altLang="zh-CN" sz="1800" kern="100" dirty="0" err="1">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推理。当路由器阻塞</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内核提交时，启用推测路由和权重预加载。当</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内存有限时，使用推测权重预加载，并使用分页。</a:t>
            </a:r>
          </a:p>
          <a:p>
            <a:endParaRPr lang="zh-CN" altLang="en-US" dirty="0"/>
          </a:p>
        </p:txBody>
      </p:sp>
      <p:pic>
        <p:nvPicPr>
          <p:cNvPr id="6" name="图片 5">
            <a:extLst>
              <a:ext uri="{FF2B5EF4-FFF2-40B4-BE49-F238E27FC236}">
                <a16:creationId xmlns:a16="http://schemas.microsoft.com/office/drawing/2014/main" id="{39FB2D2E-B330-398C-4F7B-CA46A5FE9CEC}"/>
              </a:ext>
            </a:extLst>
          </p:cNvPr>
          <p:cNvPicPr>
            <a:picLocks noChangeAspect="1"/>
          </p:cNvPicPr>
          <p:nvPr/>
        </p:nvPicPr>
        <p:blipFill>
          <a:blip r:embed="rId5"/>
          <a:stretch>
            <a:fillRect/>
          </a:stretch>
        </p:blipFill>
        <p:spPr>
          <a:xfrm>
            <a:off x="2682967" y="5805264"/>
            <a:ext cx="3524250" cy="913551"/>
          </a:xfrm>
          <a:prstGeom prst="rect">
            <a:avLst/>
          </a:prstGeom>
        </p:spPr>
      </p:pic>
    </p:spTree>
    <p:extLst>
      <p:ext uri="{BB962C8B-B14F-4D97-AF65-F5344CB8AC3E}">
        <p14:creationId xmlns:p14="http://schemas.microsoft.com/office/powerpoint/2010/main" val="40751169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3000">
              <a:schemeClr val="tx2">
                <a:lumMod val="20000"/>
                <a:lumOff val="80000"/>
              </a:schemeClr>
            </a:gs>
            <a:gs pos="45000">
              <a:schemeClr val="bg1"/>
            </a:gs>
            <a:gs pos="9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10" name="标题 1"/>
          <p:cNvSpPr txBox="1"/>
          <p:nvPr>
            <p:custDataLst>
              <p:tags r:id="rId1"/>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04 </a:t>
            </a:r>
            <a:r>
              <a:rPr lang="zh-CN" altLang="en-US" kern="0" dirty="0">
                <a:latin typeface="Times New Roman" panose="02020603050405020304" pitchFamily="18" charset="0"/>
                <a:cs typeface="Times New Roman" panose="02020603050405020304" pitchFamily="18" charset="0"/>
                <a:sym typeface="+mn-ea"/>
              </a:rPr>
              <a:t>结论</a:t>
            </a:r>
            <a:endParaRPr lang="zh-CN" kern="0" dirty="0">
              <a:latin typeface="Times New Roman" panose="02020603050405020304" pitchFamily="18" charset="0"/>
              <a:cs typeface="Times New Roman" panose="02020603050405020304" pitchFamily="18" charset="0"/>
              <a:sym typeface="+mn-ea"/>
            </a:endParaRPr>
          </a:p>
        </p:txBody>
      </p:sp>
      <p:sp>
        <p:nvSpPr>
          <p:cNvPr id="55" name="Rectangle 2"/>
          <p:cNvSpPr>
            <a:spLocks noChangeArrowheads="1"/>
          </p:cNvSpPr>
          <p:nvPr/>
        </p:nvSpPr>
        <p:spPr bwMode="auto">
          <a:xfrm>
            <a:off x="1765687" y="2531842"/>
            <a:ext cx="81021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a:extLst>
              <a:ext uri="{FF2B5EF4-FFF2-40B4-BE49-F238E27FC236}">
                <a16:creationId xmlns:a16="http://schemas.microsoft.com/office/drawing/2014/main" id="{A0EC8228-0835-8EF3-6AEF-533958073669}"/>
              </a:ext>
            </a:extLst>
          </p:cNvPr>
          <p:cNvSpPr txBox="1"/>
          <p:nvPr/>
        </p:nvSpPr>
        <p:spPr>
          <a:xfrm>
            <a:off x="183043" y="1574415"/>
            <a:ext cx="8777913" cy="2308324"/>
          </a:xfrm>
          <a:prstGeom prst="rect">
            <a:avLst/>
          </a:prstGeom>
          <a:noFill/>
        </p:spPr>
        <p:txBody>
          <a:bodyPr wrap="square" rtlCol="0">
            <a:spAutoFit/>
          </a:bodyPr>
          <a:lstStyle/>
          <a:p>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通过收集和分析运行时概况来识别动态神经网络的动态优化的新空间，以使模型执行专门化到动态分布。提出</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 </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，这是第一个优化动态神经网络执行的深度学习框架。</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的核心是</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Router</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，它允许模型开发人员在动态粒度上表达动态神经网络，以便跟踪动态优化所需的信息。模型开发人员可以专注于设计动态模型体系结构，而将优化工作留给</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框架。在</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中，我们提出了利用不同粒度的运行时概要文件的四种动态优化。我们的评估表明，</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可以加速流行的动态神经网络高达</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11.7</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倍</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平均</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3.29</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倍</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或减少</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内存使用</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42</a:t>
            </a:r>
            <a:r>
              <a:rPr lang="en-US" altLang="zh-CN" sz="1800" kern="100" dirty="0">
                <a:solidFill>
                  <a:schemeClr val="accent1"/>
                </a:solidFill>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solidFill>
                  <a:schemeClr val="accent1"/>
                </a:solidFill>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solidFill>
                <a:schemeClr val="accent1"/>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299820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Grp="1" noUngrp="1" noRot="1" noMove="1" noResize="1"/>
          </p:cNvGrpSpPr>
          <p:nvPr/>
        </p:nvGrpSpPr>
        <p:grpSpPr>
          <a:xfrm flipH="1">
            <a:off x="2104" y="-99392"/>
            <a:ext cx="9143999" cy="7197281"/>
            <a:chOff x="-1" y="-310"/>
            <a:chExt cx="10512853" cy="10080626"/>
          </a:xfrm>
        </p:grpSpPr>
        <p:pic>
          <p:nvPicPr>
            <p:cNvPr id="3" name="图片 2"/>
            <p:cNvPicPr>
              <a:picLocks noGrp="1" noRot="1" noChangeAspect="1" noMove="1" noResize="1" noEditPoints="1" noAdjustHandles="1" noChangeArrowheads="1" noChangeShapeType="1" noCrop="1"/>
            </p:cNvPicPr>
            <p:nvPr/>
          </p:nvPicPr>
          <p:blipFill rotWithShape="1">
            <a:blip r:embed="rId9" cstate="email"/>
            <a:srcRect/>
            <a:stretch>
              <a:fillRect/>
            </a:stretch>
          </p:blipFill>
          <p:spPr>
            <a:xfrm>
              <a:off x="0" y="-1"/>
              <a:ext cx="10011404" cy="10080316"/>
            </a:xfrm>
            <a:prstGeom prst="rect">
              <a:avLst/>
            </a:prstGeom>
          </p:spPr>
        </p:pic>
        <p:sp>
          <p:nvSpPr>
            <p:cNvPr id="4" name="矩形 3"/>
            <p:cNvSpPr>
              <a:spLocks noGrp="1" noRot="1" noMove="1" noResize="1" noEditPoints="1" noAdjustHandles="1" noChangeArrowheads="1" noChangeShapeType="1"/>
            </p:cNvSpPr>
            <p:nvPr/>
          </p:nvSpPr>
          <p:spPr>
            <a:xfrm rot="5400000">
              <a:off x="216113" y="-216424"/>
              <a:ext cx="10080626" cy="10512853"/>
            </a:xfrm>
            <a:prstGeom prst="rect">
              <a:avLst/>
            </a:prstGeom>
            <a:gradFill>
              <a:gsLst>
                <a:gs pos="0">
                  <a:schemeClr val="bg1"/>
                </a:gs>
                <a:gs pos="84000">
                  <a:schemeClr val="bg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cxnSp>
        <p:nvCxnSpPr>
          <p:cNvPr id="6" name="直接连接符 5"/>
          <p:cNvCxnSpPr/>
          <p:nvPr/>
        </p:nvCxnSpPr>
        <p:spPr>
          <a:xfrm>
            <a:off x="874946" y="4653136"/>
            <a:ext cx="8163983" cy="0"/>
          </a:xfrm>
          <a:prstGeom prst="line">
            <a:avLst/>
          </a:prstGeom>
          <a:ln w="50800">
            <a:gradFill flip="none" rotWithShape="1">
              <a:gsLst>
                <a:gs pos="0">
                  <a:srgbClr val="0E5596">
                    <a:alpha val="0"/>
                  </a:srgbClr>
                </a:gs>
                <a:gs pos="50000">
                  <a:srgbClr val="0E5596"/>
                </a:gs>
                <a:gs pos="100000">
                  <a:srgbClr val="0E5596">
                    <a:alpha val="0"/>
                  </a:srgbClr>
                </a:gs>
              </a:gsLst>
              <a:lin ang="0" scaled="1"/>
              <a:tileRect/>
            </a:gradFill>
          </a:ln>
          <a:effectLst>
            <a:outerShdw blurRad="50800" dist="38100" dir="7200000" algn="t" rotWithShape="0">
              <a:prstClr val="black">
                <a:alpha val="42000"/>
              </a:prstClr>
            </a:outerShdw>
          </a:effectLst>
        </p:spPr>
        <p:style>
          <a:lnRef idx="1">
            <a:schemeClr val="accent1"/>
          </a:lnRef>
          <a:fillRef idx="0">
            <a:schemeClr val="accent1"/>
          </a:fillRef>
          <a:effectRef idx="0">
            <a:schemeClr val="accent1"/>
          </a:effectRef>
          <a:fontRef idx="minor">
            <a:schemeClr val="tx1"/>
          </a:fontRef>
        </p:style>
      </p:cxnSp>
      <p:grpSp>
        <p:nvGrpSpPr>
          <p:cNvPr id="7" name="PA-组合 6"/>
          <p:cNvGrpSpPr/>
          <p:nvPr>
            <p:custDataLst>
              <p:tags r:id="rId1"/>
            </p:custDataLst>
          </p:nvPr>
        </p:nvGrpSpPr>
        <p:grpSpPr>
          <a:xfrm>
            <a:off x="3102126" y="753024"/>
            <a:ext cx="2939749" cy="720723"/>
            <a:chOff x="2931144" y="392058"/>
            <a:chExt cx="2939749" cy="720723"/>
          </a:xfrm>
        </p:grpSpPr>
        <p:grpSp>
          <p:nvGrpSpPr>
            <p:cNvPr id="8" name="组合 7"/>
            <p:cNvGrpSpPr/>
            <p:nvPr/>
          </p:nvGrpSpPr>
          <p:grpSpPr>
            <a:xfrm>
              <a:off x="3779374" y="761847"/>
              <a:ext cx="2091519" cy="350377"/>
              <a:chOff x="10098895" y="508824"/>
              <a:chExt cx="2091518" cy="350377"/>
            </a:xfrm>
          </p:grpSpPr>
          <p:sp>
            <p:nvSpPr>
              <p:cNvPr id="11" name="PA-文本框 10"/>
              <p:cNvSpPr txBox="1"/>
              <p:nvPr userDrawn="1">
                <p:custDataLst>
                  <p:tags r:id="rId5"/>
                </p:custDataLst>
              </p:nvPr>
            </p:nvSpPr>
            <p:spPr>
              <a:xfrm>
                <a:off x="10306924" y="508824"/>
                <a:ext cx="1675458" cy="184666"/>
              </a:xfrm>
              <a:prstGeom prst="rect">
                <a:avLst/>
              </a:prstGeom>
              <a:noFill/>
            </p:spPr>
            <p:txBody>
              <a:bodyPr wrap="none" rtlCol="0">
                <a:spAutoFit/>
              </a:bodyPr>
              <a:lstStyle/>
              <a:p>
                <a:pPr algn="ctr"/>
                <a:r>
                  <a:rPr lang="en-US" altLang="zh-CN" sz="600" dirty="0">
                    <a:solidFill>
                      <a:srgbClr val="02549D"/>
                    </a:solidFill>
                  </a:rPr>
                  <a:t>Huazhong University of Science</a:t>
                </a:r>
                <a:r>
                  <a:rPr lang="en-US" altLang="zh-CN" sz="600" baseline="0" dirty="0">
                    <a:solidFill>
                      <a:srgbClr val="02549D"/>
                    </a:solidFill>
                  </a:rPr>
                  <a:t> and Technology</a:t>
                </a:r>
                <a:endParaRPr lang="zh-CN" altLang="en-US" sz="600" dirty="0">
                  <a:solidFill>
                    <a:srgbClr val="02549D"/>
                  </a:solidFill>
                </a:endParaRPr>
              </a:p>
            </p:txBody>
          </p:sp>
          <p:sp>
            <p:nvSpPr>
              <p:cNvPr id="12" name="PA-文本框 11"/>
              <p:cNvSpPr txBox="1"/>
              <p:nvPr userDrawn="1">
                <p:custDataLst>
                  <p:tags r:id="rId6"/>
                </p:custDataLst>
              </p:nvPr>
            </p:nvSpPr>
            <p:spPr>
              <a:xfrm>
                <a:off x="10098895" y="628369"/>
                <a:ext cx="2091518" cy="230832"/>
              </a:xfrm>
              <a:prstGeom prst="rect">
                <a:avLst/>
              </a:prstGeom>
              <a:noFill/>
            </p:spPr>
            <p:txBody>
              <a:bodyPr wrap="square" rtlCol="0">
                <a:spAutoFit/>
              </a:bodyPr>
              <a:lstStyle/>
              <a:p>
                <a:pPr algn="ct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明德  厚学 </a:t>
                </a: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求是  创新 </a:t>
                </a:r>
                <a:r>
                  <a:rPr lang="en-US" altLang="zh-CN" sz="900" b="1" dirty="0">
                    <a:solidFill>
                      <a:srgbClr val="02549D"/>
                    </a:solidFill>
                    <a:latin typeface="幼圆" panose="02010509060101010101" pitchFamily="49" charset="-122"/>
                    <a:ea typeface="幼圆" panose="02010509060101010101" pitchFamily="49" charset="-122"/>
                  </a:rPr>
                  <a:t>|</a:t>
                </a:r>
                <a:endParaRPr lang="zh-CN" altLang="en-US" sz="900" b="1" dirty="0">
                  <a:solidFill>
                    <a:srgbClr val="02549D"/>
                  </a:solidFill>
                  <a:latin typeface="幼圆" panose="02010509060101010101" pitchFamily="49" charset="-122"/>
                  <a:ea typeface="幼圆" panose="02010509060101010101" pitchFamily="49" charset="-122"/>
                </a:endParaRPr>
              </a:p>
            </p:txBody>
          </p:sp>
        </p:grpSp>
        <p:pic>
          <p:nvPicPr>
            <p:cNvPr id="9" name="PA-图片 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037730" y="392058"/>
              <a:ext cx="1574800" cy="451967"/>
            </a:xfrm>
            <a:prstGeom prst="rect">
              <a:avLst/>
            </a:prstGeom>
          </p:spPr>
        </p:pic>
        <p:pic>
          <p:nvPicPr>
            <p:cNvPr id="10" name="PA-图片 9"/>
            <p:cNvPicPr>
              <a:picLocks noChangeAspect="1"/>
            </p:cNvPicPr>
            <p:nvPr>
              <p:custDataLst>
                <p:tags r:id="rId4"/>
              </p:custDataLst>
            </p:nvPr>
          </p:nvPicPr>
          <p:blipFill>
            <a:blip r:embed="rId11"/>
            <a:stretch>
              <a:fillRect/>
            </a:stretch>
          </p:blipFill>
          <p:spPr>
            <a:xfrm>
              <a:off x="2931144" y="423873"/>
              <a:ext cx="1005927" cy="688908"/>
            </a:xfrm>
            <a:prstGeom prst="rect">
              <a:avLst/>
            </a:prstGeom>
          </p:spPr>
        </p:pic>
      </p:grpSp>
      <p:sp>
        <p:nvSpPr>
          <p:cNvPr id="14" name="灯片编号占位符 1"/>
          <p:cNvSpPr txBox="1"/>
          <p:nvPr>
            <p:custDataLst>
              <p:tags r:id="rId2"/>
            </p:custDataLst>
          </p:nvPr>
        </p:nvSpPr>
        <p:spPr>
          <a:xfrm>
            <a:off x="8676501" y="6579399"/>
            <a:ext cx="467498" cy="278602"/>
          </a:xfrm>
          <a:prstGeom prst="rect">
            <a:avLst/>
          </a:prstGeom>
        </p:spPr>
        <p:txBody>
          <a:bodyPr vert="horz" wrap="square" lIns="91440" tIns="45720" rIns="91440" bIns="45720" numCol="1" anchor="ctr" anchorCtr="0" compatLnSpc="1">
            <a:noAutofit/>
          </a:bodyPr>
          <a:lstStyle>
            <a:defPPr>
              <a:defRPr lang="zh-CN"/>
            </a:defPPr>
            <a:lvl1pPr algn="r" eaLnBrk="1" hangingPunct="1">
              <a:defRPr sz="1200">
                <a:solidFill>
                  <a:srgbClr val="898989"/>
                </a:solidFil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buClrTx/>
              <a:buSzTx/>
              <a:buFontTx/>
            </a:pPr>
            <a:endParaRPr lang="zh-CN" altLang="en-US" dirty="0">
              <a:sym typeface="+mn-ea"/>
            </a:endParaRPr>
          </a:p>
        </p:txBody>
      </p:sp>
      <p:sp>
        <p:nvSpPr>
          <p:cNvPr id="5" name="矩形 4"/>
          <p:cNvSpPr/>
          <p:nvPr/>
        </p:nvSpPr>
        <p:spPr>
          <a:xfrm>
            <a:off x="541757" y="2519212"/>
            <a:ext cx="8163983" cy="1938992"/>
          </a:xfrm>
          <a:prstGeom prst="rect">
            <a:avLst/>
          </a:prstGeom>
        </p:spPr>
        <p:txBody>
          <a:bodyPr wrap="square">
            <a:spAutoFit/>
          </a:bodyPr>
          <a:lstStyle/>
          <a:p>
            <a:pPr algn="ctr">
              <a:lnSpc>
                <a:spcPct val="100000"/>
              </a:lnSpc>
            </a:pPr>
            <a:r>
              <a:rPr lang="en-US" altLang="zh-CN" sz="6000" b="1" dirty="0">
                <a:solidFill>
                  <a:srgbClr val="0E5596"/>
                </a:solidFill>
                <a:effectLst>
                  <a:glow rad="88900">
                    <a:schemeClr val="bg1"/>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for listening</a:t>
            </a:r>
            <a:r>
              <a:rPr lang="zh-CN" altLang="en-US" sz="6000" b="1" dirty="0">
                <a:solidFill>
                  <a:srgbClr val="0E5596"/>
                </a:solidFill>
                <a:effectLst>
                  <a:glow rad="88900">
                    <a:schemeClr val="bg1"/>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748211" y="6492875"/>
            <a:ext cx="343727" cy="365125"/>
          </a:xfrm>
        </p:spPr>
        <p:txBody>
          <a:bodyPr/>
          <a:lstStyle/>
          <a:p>
            <a:fld id="{830510F2-D2E6-4BF8-B917-2EA17AD54C30}" type="slidenum">
              <a:rPr lang="zh-CN" altLang="en-US" smtClean="0"/>
              <a:t>2</a:t>
            </a:fld>
            <a:endParaRPr lang="zh-CN" altLang="en-US" dirty="0"/>
          </a:p>
        </p:txBody>
      </p:sp>
      <p:sp>
        <p:nvSpPr>
          <p:cNvPr id="5" name="MH_Others_1"/>
          <p:cNvSpPr txBox="1"/>
          <p:nvPr>
            <p:custDataLst>
              <p:tags r:id="rId1"/>
            </p:custDataLst>
          </p:nvPr>
        </p:nvSpPr>
        <p:spPr bwMode="auto">
          <a:xfrm>
            <a:off x="210543" y="714107"/>
            <a:ext cx="2777281" cy="65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b="1">
                <a:solidFill>
                  <a:srgbClr val="02549D"/>
                </a:solidFill>
                <a:latin typeface="Times New Roman" panose="02020603050405020304" pitchFamily="18" charset="0"/>
                <a:ea typeface="方正姚体" panose="02010601030101010101" pitchFamily="2" charset="-122"/>
                <a:cs typeface="Times New Roman" panose="02020603050405020304" pitchFamily="18" charset="0"/>
              </a:rPr>
              <a:t>Report outline</a:t>
            </a:r>
            <a:endParaRPr lang="en-US" altLang="zh-CN" sz="3200" b="1" dirty="0">
              <a:solidFill>
                <a:srgbClr val="02549D"/>
              </a:solidFill>
              <a:latin typeface="Times New Roman" panose="02020603050405020304" pitchFamily="18" charset="0"/>
              <a:ea typeface="方正姚体" panose="02010601030101010101" pitchFamily="2" charset="-122"/>
              <a:cs typeface="Times New Roman" panose="02020603050405020304" pitchFamily="18" charset="0"/>
            </a:endParaRPr>
          </a:p>
        </p:txBody>
      </p:sp>
      <p:cxnSp>
        <p:nvCxnSpPr>
          <p:cNvPr id="6" name="MH_Others_2"/>
          <p:cNvCxnSpPr>
            <a:cxnSpLocks noChangeShapeType="1"/>
          </p:cNvCxnSpPr>
          <p:nvPr>
            <p:custDataLst>
              <p:tags r:id="rId2"/>
            </p:custDataLst>
          </p:nvPr>
        </p:nvCxnSpPr>
        <p:spPr bwMode="auto">
          <a:xfrm>
            <a:off x="436284" y="1564373"/>
            <a:ext cx="2988371" cy="0"/>
          </a:xfrm>
          <a:prstGeom prst="line">
            <a:avLst/>
          </a:prstGeom>
          <a:noFill/>
          <a:ln w="12700" algn="ctr">
            <a:solidFill>
              <a:srgbClr val="CFCFCF"/>
            </a:solidFill>
            <a:round/>
          </a:ln>
          <a:extLst>
            <a:ext uri="{909E8E84-426E-40DD-AFC4-6F175D3DCCD1}">
              <a14:hiddenFill xmlns:a14="http://schemas.microsoft.com/office/drawing/2010/main">
                <a:noFill/>
              </a14:hiddenFill>
            </a:ext>
          </a:extLst>
        </p:spPr>
      </p:cxnSp>
      <p:cxnSp>
        <p:nvCxnSpPr>
          <p:cNvPr id="7" name="MH_Others_3"/>
          <p:cNvCxnSpPr>
            <a:cxnSpLocks noChangeShapeType="1"/>
          </p:cNvCxnSpPr>
          <p:nvPr>
            <p:custDataLst>
              <p:tags r:id="rId3"/>
            </p:custDataLst>
          </p:nvPr>
        </p:nvCxnSpPr>
        <p:spPr bwMode="auto">
          <a:xfrm>
            <a:off x="3038672" y="568547"/>
            <a:ext cx="0" cy="5596757"/>
          </a:xfrm>
          <a:prstGeom prst="line">
            <a:avLst/>
          </a:prstGeom>
          <a:noFill/>
          <a:ln w="12700" algn="ctr">
            <a:solidFill>
              <a:srgbClr val="CFCFCF"/>
            </a:solidFill>
            <a:round/>
          </a:ln>
          <a:extLst>
            <a:ext uri="{909E8E84-426E-40DD-AFC4-6F175D3DCCD1}">
              <a14:hiddenFill xmlns:a14="http://schemas.microsoft.com/office/drawing/2010/main">
                <a:noFill/>
              </a14:hiddenFill>
            </a:ext>
          </a:extLst>
        </p:spPr>
      </p:cxnSp>
      <p:sp>
        <p:nvSpPr>
          <p:cNvPr id="12" name="MH_Number_2">
            <a:hlinkClick r:id="rId16" action="ppaction://hlinksldjump"/>
          </p:cNvPr>
          <p:cNvSpPr txBox="1"/>
          <p:nvPr>
            <p:custDataLst>
              <p:tags r:id="rId4"/>
            </p:custDataLst>
          </p:nvPr>
        </p:nvSpPr>
        <p:spPr>
          <a:xfrm>
            <a:off x="2259613" y="1681423"/>
            <a:ext cx="703580" cy="681990"/>
          </a:xfrm>
          <a:prstGeom prst="rect">
            <a:avLst/>
          </a:prstGeom>
          <a:noFill/>
        </p:spPr>
        <p:txBody>
          <a:bodyPr>
            <a:spAutoFit/>
          </a:bodyPr>
          <a:lstStyle/>
          <a:p>
            <a:pPr algn="r">
              <a:lnSpc>
                <a:spcPct val="120000"/>
              </a:lnSpc>
              <a:defRPr/>
            </a:pPr>
            <a:r>
              <a:rPr lang="en-US" altLang="zh-CN"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rPr>
              <a:t>01</a:t>
            </a:r>
            <a:endParaRPr lang="en-US"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endParaRPr>
          </a:p>
        </p:txBody>
      </p:sp>
      <p:sp>
        <p:nvSpPr>
          <p:cNvPr id="13" name="MH_Entry_2">
            <a:hlinkClick r:id="rId16" action="ppaction://hlinksldjump"/>
          </p:cNvPr>
          <p:cNvSpPr/>
          <p:nvPr>
            <p:custDataLst>
              <p:tags r:id="rId5"/>
            </p:custDataLst>
          </p:nvPr>
        </p:nvSpPr>
        <p:spPr>
          <a:xfrm>
            <a:off x="3038672" y="1633971"/>
            <a:ext cx="4947285" cy="685165"/>
          </a:xfrm>
          <a:prstGeom prst="rect">
            <a:avLst/>
          </a:prstGeom>
          <a:solidFill>
            <a:schemeClr val="accent1">
              <a:lumMod val="60000"/>
              <a:lumOff val="40000"/>
            </a:schemeClr>
          </a:solidFill>
          <a:ln w="25400" cap="flat" cmpd="sng" algn="ctr">
            <a:noFill/>
            <a:prstDash val="solid"/>
          </a:ln>
          <a:effectLst/>
        </p:spPr>
        <p:txBody>
          <a:bodyPr wrap="square" lIns="0" tIns="0" rIns="0" bIns="0" anchor="ctr">
            <a:noAutofit/>
          </a:bodyPr>
          <a:lstStyle/>
          <a:p>
            <a:pPr lvl="0" algn="ctr">
              <a:buClrTx/>
              <a:buSzTx/>
              <a:buFontTx/>
              <a:defRPr/>
            </a:pPr>
            <a:r>
              <a:rPr lang="zh-CN" altLang="en-US"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研究背景</a:t>
            </a:r>
          </a:p>
        </p:txBody>
      </p:sp>
      <p:grpSp>
        <p:nvGrpSpPr>
          <p:cNvPr id="14" name="组合 13"/>
          <p:cNvGrpSpPr/>
          <p:nvPr/>
        </p:nvGrpSpPr>
        <p:grpSpPr>
          <a:xfrm>
            <a:off x="2174192" y="2583380"/>
            <a:ext cx="5811765" cy="685478"/>
            <a:chOff x="2278542" y="4069742"/>
            <a:chExt cx="5811765" cy="685478"/>
          </a:xfrm>
        </p:grpSpPr>
        <p:sp>
          <p:nvSpPr>
            <p:cNvPr id="15" name="MH_Number_3">
              <a:hlinkClick r:id="rId16" action="ppaction://hlinksldjump"/>
            </p:cNvPr>
            <p:cNvSpPr txBox="1"/>
            <p:nvPr>
              <p:custDataLst>
                <p:tags r:id="rId12"/>
              </p:custDataLst>
            </p:nvPr>
          </p:nvSpPr>
          <p:spPr>
            <a:xfrm>
              <a:off x="2278542" y="4073230"/>
              <a:ext cx="703263" cy="681990"/>
            </a:xfrm>
            <a:prstGeom prst="rect">
              <a:avLst/>
            </a:prstGeom>
            <a:noFill/>
          </p:spPr>
          <p:txBody>
            <a:bodyPr>
              <a:spAutoFit/>
            </a:bodyPr>
            <a:lstStyle>
              <a:defPPr>
                <a:defRPr lang="zh-CN"/>
              </a:defPPr>
              <a:lvl1pPr algn="r">
                <a:lnSpc>
                  <a:spcPct val="120000"/>
                </a:lnSpc>
                <a:defRPr sz="3200" b="1" kern="0">
                  <a:solidFill>
                    <a:srgbClr val="02549D"/>
                  </a:solidFill>
                  <a:latin typeface="方正姚体" panose="02010601030101010101" pitchFamily="2" charset="-122"/>
                  <a:ea typeface="方正姚体" panose="02010601030101010101" pitchFamily="2" charset="-122"/>
                  <a:cs typeface="Verdana" panose="020B0604030504040204" pitchFamily="34" charset="0"/>
                </a:defRPr>
              </a:lvl1pPr>
            </a:lstStyle>
            <a:p>
              <a:r>
                <a:rPr lang="en-US" altLang="zh-CN" dirty="0"/>
                <a:t>02</a:t>
              </a:r>
              <a:endParaRPr lang="en-US" dirty="0"/>
            </a:p>
          </p:txBody>
        </p:sp>
        <p:sp>
          <p:nvSpPr>
            <p:cNvPr id="16" name="MH_Entry_3">
              <a:hlinkClick r:id="rId16" action="ppaction://hlinksldjump"/>
            </p:cNvPr>
            <p:cNvSpPr/>
            <p:nvPr>
              <p:custDataLst>
                <p:tags r:id="rId13"/>
              </p:custDataLst>
            </p:nvPr>
          </p:nvSpPr>
          <p:spPr>
            <a:xfrm>
              <a:off x="3142923" y="4069742"/>
              <a:ext cx="4947384" cy="685157"/>
            </a:xfrm>
            <a:prstGeom prst="rect">
              <a:avLst/>
            </a:prstGeom>
            <a:solidFill>
              <a:srgbClr val="02549D">
                <a:alpha val="44000"/>
              </a:srgbClr>
            </a:solidFill>
            <a:ln w="25400" cap="flat" cmpd="sng" algn="ctr">
              <a:noFill/>
              <a:prstDash val="solid"/>
            </a:ln>
            <a:effectLst/>
          </p:spPr>
          <p:txBody>
            <a:bodyPr wrap="square" lIns="0" tIns="0" rIns="0" bIns="0" anchor="ctr">
              <a:noAutofit/>
            </a:bodyPr>
            <a:lstStyle/>
            <a:p>
              <a:pPr algn="ctr"/>
              <a:r>
                <a:rPr lang="zh-CN" altLang="en-US"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创新点</a:t>
              </a:r>
              <a:endParaRPr lang="en-US" altLang="zh-CN"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grpSp>
        <p:nvGrpSpPr>
          <p:cNvPr id="17" name="组合 16"/>
          <p:cNvGrpSpPr/>
          <p:nvPr/>
        </p:nvGrpSpPr>
        <p:grpSpPr>
          <a:xfrm>
            <a:off x="6168757" y="148905"/>
            <a:ext cx="2975243" cy="831823"/>
            <a:chOff x="6300946" y="101168"/>
            <a:chExt cx="2939749" cy="720166"/>
          </a:xfrm>
        </p:grpSpPr>
        <p:grpSp>
          <p:nvGrpSpPr>
            <p:cNvPr id="18" name="组合 17"/>
            <p:cNvGrpSpPr/>
            <p:nvPr userDrawn="1"/>
          </p:nvGrpSpPr>
          <p:grpSpPr>
            <a:xfrm>
              <a:off x="7149176" y="470957"/>
              <a:ext cx="2091519" cy="350377"/>
              <a:chOff x="10098895" y="508824"/>
              <a:chExt cx="2091518" cy="350377"/>
            </a:xfrm>
          </p:grpSpPr>
          <p:sp>
            <p:nvSpPr>
              <p:cNvPr id="21" name="文本框 20"/>
              <p:cNvSpPr txBox="1"/>
              <p:nvPr userDrawn="1"/>
            </p:nvSpPr>
            <p:spPr>
              <a:xfrm>
                <a:off x="10306924" y="508824"/>
                <a:ext cx="1675458" cy="184666"/>
              </a:xfrm>
              <a:prstGeom prst="rect">
                <a:avLst/>
              </a:prstGeom>
              <a:noFill/>
            </p:spPr>
            <p:txBody>
              <a:bodyPr wrap="none" rtlCol="0">
                <a:spAutoFit/>
              </a:bodyPr>
              <a:lstStyle/>
              <a:p>
                <a:pPr algn="ctr"/>
                <a:r>
                  <a:rPr lang="en-US" altLang="zh-CN" sz="600" dirty="0">
                    <a:solidFill>
                      <a:srgbClr val="02549D"/>
                    </a:solidFill>
                  </a:rPr>
                  <a:t>Huazhong University of Science</a:t>
                </a:r>
                <a:r>
                  <a:rPr lang="en-US" altLang="zh-CN" sz="600" baseline="0" dirty="0">
                    <a:solidFill>
                      <a:srgbClr val="02549D"/>
                    </a:solidFill>
                  </a:rPr>
                  <a:t> and Technology</a:t>
                </a:r>
                <a:endParaRPr lang="zh-CN" altLang="en-US" sz="600" dirty="0">
                  <a:solidFill>
                    <a:srgbClr val="02549D"/>
                  </a:solidFill>
                </a:endParaRPr>
              </a:p>
            </p:txBody>
          </p:sp>
          <p:sp>
            <p:nvSpPr>
              <p:cNvPr id="22" name="文本框 21"/>
              <p:cNvSpPr txBox="1"/>
              <p:nvPr userDrawn="1"/>
            </p:nvSpPr>
            <p:spPr>
              <a:xfrm>
                <a:off x="10098895" y="628369"/>
                <a:ext cx="2091518" cy="230832"/>
              </a:xfrm>
              <a:prstGeom prst="rect">
                <a:avLst/>
              </a:prstGeom>
              <a:noFill/>
            </p:spPr>
            <p:txBody>
              <a:bodyPr wrap="square" rtlCol="0">
                <a:spAutoFit/>
              </a:bodyPr>
              <a:lstStyle/>
              <a:p>
                <a:pPr algn="ct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明德  厚学 </a:t>
                </a: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求是  创新 </a:t>
                </a:r>
                <a:r>
                  <a:rPr lang="en-US" altLang="zh-CN" sz="900" b="1" dirty="0">
                    <a:solidFill>
                      <a:srgbClr val="02549D"/>
                    </a:solidFill>
                    <a:latin typeface="幼圆" panose="02010509060101010101" pitchFamily="49" charset="-122"/>
                    <a:ea typeface="幼圆" panose="02010509060101010101" pitchFamily="49" charset="-122"/>
                  </a:rPr>
                  <a:t>|</a:t>
                </a:r>
                <a:endParaRPr lang="zh-CN" altLang="en-US" sz="900" b="1" dirty="0">
                  <a:solidFill>
                    <a:srgbClr val="02549D"/>
                  </a:solidFill>
                  <a:latin typeface="幼圆" panose="02010509060101010101" pitchFamily="49" charset="-122"/>
                  <a:ea typeface="幼圆" panose="02010509060101010101" pitchFamily="49" charset="-122"/>
                </a:endParaRPr>
              </a:p>
            </p:txBody>
          </p:sp>
        </p:grpSp>
        <p:pic>
          <p:nvPicPr>
            <p:cNvPr id="19" name="图片 1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407532" y="101168"/>
              <a:ext cx="1574800" cy="451967"/>
            </a:xfrm>
            <a:prstGeom prst="rect">
              <a:avLst/>
            </a:prstGeom>
          </p:spPr>
        </p:pic>
        <p:pic>
          <p:nvPicPr>
            <p:cNvPr id="20" name="图片 19"/>
            <p:cNvPicPr>
              <a:picLocks noChangeAspect="1"/>
            </p:cNvPicPr>
            <p:nvPr userDrawn="1"/>
          </p:nvPicPr>
          <p:blipFill>
            <a:blip r:embed="rId18"/>
            <a:stretch>
              <a:fillRect/>
            </a:stretch>
          </p:blipFill>
          <p:spPr>
            <a:xfrm>
              <a:off x="6300946" y="132426"/>
              <a:ext cx="1005927" cy="688908"/>
            </a:xfrm>
            <a:prstGeom prst="rect">
              <a:avLst/>
            </a:prstGeom>
          </p:spPr>
        </p:pic>
      </p:grpSp>
      <p:grpSp>
        <p:nvGrpSpPr>
          <p:cNvPr id="23" name="组合 22"/>
          <p:cNvGrpSpPr/>
          <p:nvPr/>
        </p:nvGrpSpPr>
        <p:grpSpPr>
          <a:xfrm>
            <a:off x="2174192" y="3424780"/>
            <a:ext cx="5811765" cy="685478"/>
            <a:chOff x="2278542" y="4069742"/>
            <a:chExt cx="5811765" cy="685478"/>
          </a:xfrm>
        </p:grpSpPr>
        <p:sp>
          <p:nvSpPr>
            <p:cNvPr id="24" name="MH_Number_3">
              <a:hlinkClick r:id="rId16" action="ppaction://hlinksldjump"/>
            </p:cNvPr>
            <p:cNvSpPr txBox="1"/>
            <p:nvPr>
              <p:custDataLst>
                <p:tags r:id="rId10"/>
              </p:custDataLst>
            </p:nvPr>
          </p:nvSpPr>
          <p:spPr>
            <a:xfrm>
              <a:off x="2278542" y="4073230"/>
              <a:ext cx="703263" cy="681990"/>
            </a:xfrm>
            <a:prstGeom prst="rect">
              <a:avLst/>
            </a:prstGeom>
            <a:noFill/>
          </p:spPr>
          <p:txBody>
            <a:bodyPr>
              <a:spAutoFit/>
            </a:bodyPr>
            <a:lstStyle/>
            <a:p>
              <a:pPr algn="r">
                <a:lnSpc>
                  <a:spcPct val="120000"/>
                </a:lnSpc>
                <a:defRPr/>
              </a:pPr>
              <a:r>
                <a:rPr lang="en-US" altLang="zh-CN"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rPr>
                <a:t>03</a:t>
              </a:r>
              <a:endParaRPr lang="en-US"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endParaRPr>
            </a:p>
          </p:txBody>
        </p:sp>
        <p:sp>
          <p:nvSpPr>
            <p:cNvPr id="25" name="MH_Entry_3">
              <a:hlinkClick r:id="rId16" action="ppaction://hlinksldjump"/>
            </p:cNvPr>
            <p:cNvSpPr/>
            <p:nvPr>
              <p:custDataLst>
                <p:tags r:id="rId11"/>
              </p:custDataLst>
            </p:nvPr>
          </p:nvSpPr>
          <p:spPr>
            <a:xfrm>
              <a:off x="3142923" y="4069742"/>
              <a:ext cx="4947384" cy="685157"/>
            </a:xfrm>
            <a:prstGeom prst="rect">
              <a:avLst/>
            </a:prstGeom>
            <a:solidFill>
              <a:srgbClr val="02549D">
                <a:alpha val="44000"/>
              </a:srgbClr>
            </a:solidFill>
            <a:ln w="25400" cap="flat" cmpd="sng" algn="ctr">
              <a:noFill/>
              <a:prstDash val="solid"/>
            </a:ln>
            <a:effectLst/>
          </p:spPr>
          <p:txBody>
            <a:bodyPr wrap="square" lIns="0" tIns="0" rIns="0" bIns="0" anchor="ctr">
              <a:noAutofit/>
            </a:bodyPr>
            <a:lstStyle/>
            <a:p>
              <a:pPr algn="ctr"/>
              <a:r>
                <a:rPr lang="zh-CN" altLang="en-US"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动态优化</a:t>
              </a:r>
              <a:endParaRPr lang="en-US" altLang="zh-CN"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grpSp>
        <p:nvGrpSpPr>
          <p:cNvPr id="2" name="组合 1">
            <a:extLst>
              <a:ext uri="{FF2B5EF4-FFF2-40B4-BE49-F238E27FC236}">
                <a16:creationId xmlns:a16="http://schemas.microsoft.com/office/drawing/2014/main" id="{1401C968-557A-BEF4-1E6B-E2E9D70ED429}"/>
              </a:ext>
            </a:extLst>
          </p:cNvPr>
          <p:cNvGrpSpPr/>
          <p:nvPr/>
        </p:nvGrpSpPr>
        <p:grpSpPr>
          <a:xfrm>
            <a:off x="2174192" y="4196126"/>
            <a:ext cx="5811765" cy="685157"/>
            <a:chOff x="2278542" y="4069742"/>
            <a:chExt cx="5811765" cy="685157"/>
          </a:xfrm>
        </p:grpSpPr>
        <p:sp>
          <p:nvSpPr>
            <p:cNvPr id="3" name="MH_Number_3">
              <a:hlinkClick r:id="rId16" action="ppaction://hlinksldjump"/>
              <a:extLst>
                <a:ext uri="{FF2B5EF4-FFF2-40B4-BE49-F238E27FC236}">
                  <a16:creationId xmlns:a16="http://schemas.microsoft.com/office/drawing/2014/main" id="{9BBDB615-753C-B876-D669-E6D6D65E08E4}"/>
                </a:ext>
              </a:extLst>
            </p:cNvPr>
            <p:cNvSpPr txBox="1"/>
            <p:nvPr>
              <p:custDataLst>
                <p:tags r:id="rId8"/>
              </p:custDataLst>
            </p:nvPr>
          </p:nvSpPr>
          <p:spPr>
            <a:xfrm>
              <a:off x="2278542" y="4073230"/>
              <a:ext cx="703263" cy="596895"/>
            </a:xfrm>
            <a:prstGeom prst="rect">
              <a:avLst/>
            </a:prstGeom>
            <a:noFill/>
          </p:spPr>
          <p:txBody>
            <a:bodyPr>
              <a:spAutoFit/>
            </a:bodyPr>
            <a:lstStyle/>
            <a:p>
              <a:pPr algn="r">
                <a:lnSpc>
                  <a:spcPct val="120000"/>
                </a:lnSpc>
                <a:defRPr/>
              </a:pPr>
              <a:r>
                <a:rPr lang="en-US" altLang="zh-CN"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rPr>
                <a:t>04</a:t>
              </a:r>
              <a:endParaRPr lang="en-US"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endParaRPr>
            </a:p>
          </p:txBody>
        </p:sp>
        <p:sp>
          <p:nvSpPr>
            <p:cNvPr id="8" name="MH_Entry_3">
              <a:hlinkClick r:id="rId16" action="ppaction://hlinksldjump"/>
              <a:extLst>
                <a:ext uri="{FF2B5EF4-FFF2-40B4-BE49-F238E27FC236}">
                  <a16:creationId xmlns:a16="http://schemas.microsoft.com/office/drawing/2014/main" id="{1D98A55C-79F2-CF68-D705-758A70CAFAC0}"/>
                </a:ext>
              </a:extLst>
            </p:cNvPr>
            <p:cNvSpPr/>
            <p:nvPr>
              <p:custDataLst>
                <p:tags r:id="rId9"/>
              </p:custDataLst>
            </p:nvPr>
          </p:nvSpPr>
          <p:spPr>
            <a:xfrm>
              <a:off x="3142923" y="4069742"/>
              <a:ext cx="4947384" cy="685157"/>
            </a:xfrm>
            <a:prstGeom prst="rect">
              <a:avLst/>
            </a:prstGeom>
            <a:solidFill>
              <a:srgbClr val="02549D">
                <a:alpha val="44000"/>
              </a:srgbClr>
            </a:solidFill>
            <a:ln w="25400" cap="flat" cmpd="sng" algn="ctr">
              <a:noFill/>
              <a:prstDash val="solid"/>
            </a:ln>
            <a:effectLst/>
          </p:spPr>
          <p:txBody>
            <a:bodyPr wrap="square" lIns="0" tIns="0" rIns="0" bIns="0" anchor="ctr">
              <a:noAutofit/>
            </a:bodyPr>
            <a:lstStyle/>
            <a:p>
              <a:pPr algn="ctr"/>
              <a:r>
                <a:rPr lang="zh-CN" altLang="en-US"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动态优化的实现</a:t>
              </a:r>
              <a:endParaRPr lang="en-US" altLang="zh-CN"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grpSp>
        <p:nvGrpSpPr>
          <p:cNvPr id="9" name="组合 8">
            <a:extLst>
              <a:ext uri="{FF2B5EF4-FFF2-40B4-BE49-F238E27FC236}">
                <a16:creationId xmlns:a16="http://schemas.microsoft.com/office/drawing/2014/main" id="{FA391A40-3FE9-27D7-FEBC-6F36EC45F36F}"/>
              </a:ext>
            </a:extLst>
          </p:cNvPr>
          <p:cNvGrpSpPr/>
          <p:nvPr/>
        </p:nvGrpSpPr>
        <p:grpSpPr>
          <a:xfrm>
            <a:off x="2174192" y="4971575"/>
            <a:ext cx="5811765" cy="685157"/>
            <a:chOff x="2278542" y="4069742"/>
            <a:chExt cx="5811765" cy="685157"/>
          </a:xfrm>
        </p:grpSpPr>
        <p:sp>
          <p:nvSpPr>
            <p:cNvPr id="10" name="MH_Number_3">
              <a:hlinkClick r:id="rId16" action="ppaction://hlinksldjump"/>
              <a:extLst>
                <a:ext uri="{FF2B5EF4-FFF2-40B4-BE49-F238E27FC236}">
                  <a16:creationId xmlns:a16="http://schemas.microsoft.com/office/drawing/2014/main" id="{DEDD96BC-1309-130D-A0BF-E91D1FCF21AA}"/>
                </a:ext>
              </a:extLst>
            </p:cNvPr>
            <p:cNvSpPr txBox="1"/>
            <p:nvPr>
              <p:custDataLst>
                <p:tags r:id="rId6"/>
              </p:custDataLst>
            </p:nvPr>
          </p:nvSpPr>
          <p:spPr>
            <a:xfrm>
              <a:off x="2278542" y="4073230"/>
              <a:ext cx="703263" cy="596895"/>
            </a:xfrm>
            <a:prstGeom prst="rect">
              <a:avLst/>
            </a:prstGeom>
            <a:noFill/>
          </p:spPr>
          <p:txBody>
            <a:bodyPr>
              <a:spAutoFit/>
            </a:bodyPr>
            <a:lstStyle/>
            <a:p>
              <a:pPr algn="r">
                <a:lnSpc>
                  <a:spcPct val="120000"/>
                </a:lnSpc>
                <a:defRPr/>
              </a:pPr>
              <a:r>
                <a:rPr lang="en-US" altLang="zh-CN"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rPr>
                <a:t>05</a:t>
              </a:r>
              <a:endParaRPr lang="en-US"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endParaRPr>
            </a:p>
          </p:txBody>
        </p:sp>
        <p:sp>
          <p:nvSpPr>
            <p:cNvPr id="11" name="MH_Entry_3">
              <a:hlinkClick r:id="rId16" action="ppaction://hlinksldjump"/>
              <a:extLst>
                <a:ext uri="{FF2B5EF4-FFF2-40B4-BE49-F238E27FC236}">
                  <a16:creationId xmlns:a16="http://schemas.microsoft.com/office/drawing/2014/main" id="{EA43D728-C899-E78D-174A-5F784B6FFE6E}"/>
                </a:ext>
              </a:extLst>
            </p:cNvPr>
            <p:cNvSpPr/>
            <p:nvPr>
              <p:custDataLst>
                <p:tags r:id="rId7"/>
              </p:custDataLst>
            </p:nvPr>
          </p:nvSpPr>
          <p:spPr>
            <a:xfrm>
              <a:off x="3142923" y="4069742"/>
              <a:ext cx="4947384" cy="685157"/>
            </a:xfrm>
            <a:prstGeom prst="rect">
              <a:avLst/>
            </a:prstGeom>
            <a:solidFill>
              <a:srgbClr val="02549D">
                <a:alpha val="44000"/>
              </a:srgbClr>
            </a:solidFill>
            <a:ln w="25400" cap="flat" cmpd="sng" algn="ctr">
              <a:noFill/>
              <a:prstDash val="solid"/>
            </a:ln>
            <a:effectLst/>
          </p:spPr>
          <p:txBody>
            <a:bodyPr wrap="square" lIns="0" tIns="0" rIns="0" bIns="0" anchor="ctr">
              <a:noAutofit/>
            </a:bodyPr>
            <a:lstStyle/>
            <a:p>
              <a:pPr algn="ctr"/>
              <a:r>
                <a:rPr lang="zh-CN" altLang="en-US"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结论</a:t>
              </a:r>
              <a:endParaRPr lang="en-US" altLang="zh-CN"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spTree>
  </p:cSld>
  <p:clrMapOvr>
    <a:masterClrMapping/>
  </p:clrMapOvr>
  <p:transition spd="med" advTm="4120"/>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5" name="标题 1"/>
          <p:cNvSpPr txBox="1"/>
          <p:nvPr>
            <p:custDataLst>
              <p:tags r:id="rId1"/>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sz="3200" kern="0" dirty="0">
                <a:latin typeface="Times New Roman" panose="02020603050405020304" pitchFamily="18" charset="0"/>
                <a:cs typeface="Times New Roman" panose="02020603050405020304" pitchFamily="18" charset="0"/>
                <a:sym typeface="+mn-ea"/>
              </a:rPr>
              <a:t>0</a:t>
            </a:r>
            <a:r>
              <a:rPr lang="en-US" altLang="zh-CN" sz="3200" kern="0" dirty="0">
                <a:latin typeface="Times New Roman" panose="02020603050405020304" pitchFamily="18" charset="0"/>
                <a:ea typeface="方正姚体" panose="02010601030101010101" pitchFamily="2" charset="-122"/>
                <a:cs typeface="Times New Roman" panose="02020603050405020304" pitchFamily="18" charset="0"/>
                <a:sym typeface="+mn-ea"/>
              </a:rPr>
              <a:t>1</a:t>
            </a:r>
            <a:r>
              <a:rPr lang="en-US" altLang="zh-CN" sz="3200" kern="0" dirty="0">
                <a:cs typeface="Times New Roman" panose="02020603050405020304" pitchFamily="18" charset="0"/>
                <a:sym typeface="+mn-ea"/>
              </a:rPr>
              <a:t> </a:t>
            </a:r>
            <a:r>
              <a:rPr lang="zh-CN" altLang="en-US" sz="3200" kern="0" dirty="0">
                <a:latin typeface="Times New Roman" panose="02020603050405020304" pitchFamily="18" charset="0"/>
                <a:cs typeface="Times New Roman" panose="02020603050405020304" pitchFamily="18" charset="0"/>
                <a:sym typeface="+mn-ea"/>
              </a:rPr>
              <a:t>背景</a:t>
            </a:r>
            <a:endParaRPr lang="zh-CN" sz="3200" kern="0" dirty="0">
              <a:latin typeface="Times New Roman" panose="02020603050405020304" pitchFamily="18" charset="0"/>
              <a:cs typeface="Times New Roman" panose="02020603050405020304" pitchFamily="18" charset="0"/>
              <a:sym typeface="+mn-ea"/>
            </a:endParaRPr>
          </a:p>
        </p:txBody>
      </p:sp>
      <p:sp>
        <p:nvSpPr>
          <p:cNvPr id="4" name="文本框 3">
            <a:extLst>
              <a:ext uri="{FF2B5EF4-FFF2-40B4-BE49-F238E27FC236}">
                <a16:creationId xmlns:a16="http://schemas.microsoft.com/office/drawing/2014/main" id="{3C45A904-D3D9-CCC0-1A0F-6528D0324E51}"/>
              </a:ext>
            </a:extLst>
          </p:cNvPr>
          <p:cNvSpPr txBox="1"/>
          <p:nvPr/>
        </p:nvSpPr>
        <p:spPr>
          <a:xfrm>
            <a:off x="539552" y="1412776"/>
            <a:ext cx="7992888" cy="4247317"/>
          </a:xfrm>
          <a:prstGeom prst="rect">
            <a:avLst/>
          </a:prstGeom>
          <a:noFill/>
        </p:spPr>
        <p:txBody>
          <a:bodyPr wrap="squar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所遇问题</a:t>
            </a:r>
            <a:r>
              <a:rPr lang="zh-CN" altLang="en-US" dirty="0">
                <a:solidFill>
                  <a:schemeClr val="accent1"/>
                </a:solidFill>
                <a:latin typeface="微软雅黑" panose="020B0503020204020204" pitchFamily="34" charset="-122"/>
                <a:ea typeface="微软雅黑" panose="020B0503020204020204" pitchFamily="34" charset="-122"/>
              </a:rPr>
              <a:t>：</a:t>
            </a:r>
            <a:r>
              <a:rPr lang="zh-CN" altLang="en-US" b="0" i="0" dirty="0">
                <a:solidFill>
                  <a:schemeClr val="accent1"/>
                </a:solidFill>
                <a:effectLst/>
                <a:latin typeface="微软雅黑" panose="020B0503020204020204" pitchFamily="34" charset="-122"/>
                <a:ea typeface="微软雅黑" panose="020B0503020204020204" pitchFamily="34" charset="-122"/>
              </a:rPr>
              <a:t>随着深度神经网络模型变得越来越庞大和复杂，由于计算需求的增加，维持模型规模的增长越来越具有挑战性。</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endParaRPr lang="en-US" altLang="zh-CN" b="0" i="0" dirty="0">
              <a:solidFill>
                <a:schemeClr val="accent1"/>
              </a:solidFill>
              <a:effectLst/>
              <a:latin typeface="微软雅黑" panose="020B0503020204020204" pitchFamily="34" charset="-122"/>
              <a:ea typeface="微软雅黑" panose="020B0503020204020204" pitchFamily="34" charset="-122"/>
            </a:endParaRPr>
          </a:p>
          <a:p>
            <a:r>
              <a:rPr lang="zh-CN" altLang="en-US" b="0" i="0" dirty="0">
                <a:solidFill>
                  <a:schemeClr val="tx2"/>
                </a:solidFill>
                <a:effectLst/>
                <a:latin typeface="微软雅黑" panose="020B0503020204020204" pitchFamily="34" charset="-122"/>
                <a:ea typeface="微软雅黑" panose="020B0503020204020204" pitchFamily="34" charset="-122"/>
              </a:rPr>
              <a:t>局限性</a:t>
            </a:r>
            <a:r>
              <a:rPr lang="zh-CN" altLang="en-US" b="0" i="0" dirty="0">
                <a:solidFill>
                  <a:schemeClr val="accent1"/>
                </a:solidFill>
                <a:effectLst/>
                <a:latin typeface="微软雅黑" panose="020B0503020204020204" pitchFamily="34" charset="-122"/>
                <a:ea typeface="微软雅黑" panose="020B0503020204020204" pitchFamily="34" charset="-122"/>
              </a:rPr>
              <a:t>：整个网络的静态激活，而不管输入是什么，这比人类大脑可以动态地、零星地激活与感知信息相关的神经元的效率要低得多。</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tx2"/>
                </a:solidFill>
                <a:latin typeface="微软雅黑" panose="020B0503020204020204" pitchFamily="34" charset="-122"/>
                <a:ea typeface="微软雅黑" panose="020B0503020204020204" pitchFamily="34" charset="-122"/>
              </a:rPr>
              <a:t>当前发展现状</a:t>
            </a:r>
            <a:r>
              <a:rPr lang="zh-CN" altLang="en-US" dirty="0">
                <a:solidFill>
                  <a:schemeClr val="accent1"/>
                </a:solidFill>
              </a:rPr>
              <a:t>：</a:t>
            </a:r>
            <a:r>
              <a:rPr lang="zh-CN" altLang="en-US" b="0" i="0" dirty="0">
                <a:solidFill>
                  <a:schemeClr val="accent1"/>
                </a:solidFill>
                <a:effectLst/>
                <a:latin typeface="微软雅黑" panose="020B0503020204020204" pitchFamily="34" charset="-122"/>
                <a:ea typeface="微软雅黑" panose="020B0503020204020204" pitchFamily="34" charset="-122"/>
              </a:rPr>
              <a:t>现有的深度学习</a:t>
            </a:r>
            <a:r>
              <a:rPr lang="en-US" altLang="zh-CN" b="0" i="0" dirty="0">
                <a:solidFill>
                  <a:schemeClr val="accent1"/>
                </a:solidFill>
                <a:effectLst/>
                <a:latin typeface="微软雅黑" panose="020B0503020204020204" pitchFamily="34" charset="-122"/>
                <a:ea typeface="微软雅黑" panose="020B0503020204020204" pitchFamily="34" charset="-122"/>
              </a:rPr>
              <a:t>(DL)</a:t>
            </a:r>
            <a:r>
              <a:rPr lang="zh-CN" altLang="en-US" b="0" i="0" dirty="0">
                <a:solidFill>
                  <a:schemeClr val="accent1"/>
                </a:solidFill>
                <a:effectLst/>
                <a:latin typeface="微软雅黑" panose="020B0503020204020204" pitchFamily="34" charset="-122"/>
                <a:ea typeface="微软雅黑" panose="020B0503020204020204" pitchFamily="34" charset="-122"/>
              </a:rPr>
              <a:t>框架还不能有效地运行动态神经网络。它们的优化主要集中在静态神经网络上，其算子的执行顺序对所有输入都是确定的。</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endParaRPr lang="en-US" altLang="zh-CN" dirty="0">
              <a:solidFill>
                <a:schemeClr val="accent1"/>
              </a:solidFill>
              <a:latin typeface="微软雅黑" panose="020B0503020204020204" pitchFamily="34" charset="-122"/>
              <a:ea typeface="微软雅黑" panose="020B0503020204020204" pitchFamily="34" charset="-122"/>
            </a:endParaRPr>
          </a:p>
          <a:p>
            <a:pPr algn="just"/>
            <a:r>
              <a:rPr lang="zh-CN" altLang="en-US" dirty="0">
                <a:solidFill>
                  <a:schemeClr val="tx2"/>
                </a:solidFill>
                <a:latin typeface="微软雅黑" panose="020B0503020204020204" pitchFamily="34" charset="-122"/>
                <a:ea typeface="微软雅黑" panose="020B0503020204020204" pitchFamily="34" charset="-122"/>
              </a:rPr>
              <a:t>主要挑战</a:t>
            </a:r>
            <a:r>
              <a:rPr lang="zh-CN" altLang="en-US" dirty="0">
                <a:solidFill>
                  <a:schemeClr val="accent1"/>
                </a:solidFill>
                <a:latin typeface="微软雅黑" panose="020B0503020204020204" pitchFamily="34" charset="-122"/>
                <a:ea typeface="微软雅黑" panose="020B0503020204020204" pitchFamily="34" charset="-122"/>
              </a:rPr>
              <a:t>：</a:t>
            </a:r>
            <a:r>
              <a:rPr lang="zh-CN" altLang="en-US" b="0" i="0" dirty="0">
                <a:solidFill>
                  <a:schemeClr val="accent1"/>
                </a:solidFill>
                <a:effectLst/>
                <a:latin typeface="微软雅黑" panose="020B0503020204020204" pitchFamily="34" charset="-122"/>
                <a:ea typeface="微软雅黑" panose="020B0503020204020204" pitchFamily="34" charset="-122"/>
              </a:rPr>
              <a:t>现有的以张量（多维数组）为中心的规划模型不能很好地支持动态优化。主要的挑战是表达式</a:t>
            </a:r>
            <a:r>
              <a:rPr lang="zh-CN" altLang="en-US" b="0" i="0" dirty="0">
                <a:solidFill>
                  <a:srgbClr val="FF0000"/>
                </a:solidFill>
                <a:effectLst/>
                <a:latin typeface="微软雅黑" panose="020B0503020204020204" pitchFamily="34" charset="-122"/>
                <a:ea typeface="微软雅黑" panose="020B0503020204020204" pitchFamily="34" charset="-122"/>
              </a:rPr>
              <a:t>粒度</a:t>
            </a:r>
            <a:r>
              <a:rPr lang="zh-CN" altLang="en-US" b="0" i="0" dirty="0">
                <a:solidFill>
                  <a:schemeClr val="accent1"/>
                </a:solidFill>
                <a:effectLst/>
                <a:latin typeface="微软雅黑" panose="020B0503020204020204" pitchFamily="34" charset="-122"/>
                <a:ea typeface="微软雅黑" panose="020B0503020204020204" pitchFamily="34" charset="-122"/>
              </a:rPr>
              <a:t>不一致，即以张量为中心的编译器只能在静态数据流图</a:t>
            </a:r>
            <a:r>
              <a:rPr lang="en-US" altLang="zh-CN" b="0" i="0" dirty="0">
                <a:solidFill>
                  <a:schemeClr val="accent1"/>
                </a:solidFill>
                <a:effectLst/>
                <a:latin typeface="微软雅黑" panose="020B0503020204020204" pitchFamily="34" charset="-122"/>
                <a:ea typeface="微软雅黑" panose="020B0503020204020204" pitchFamily="34" charset="-122"/>
              </a:rPr>
              <a:t>(DFG)</a:t>
            </a:r>
            <a:r>
              <a:rPr lang="zh-CN" altLang="en-US" b="0" i="0" dirty="0">
                <a:solidFill>
                  <a:schemeClr val="accent1"/>
                </a:solidFill>
                <a:effectLst/>
                <a:latin typeface="微软雅黑" panose="020B0503020204020204" pitchFamily="34" charset="-122"/>
                <a:ea typeface="微软雅黑" panose="020B0503020204020204" pitchFamily="34" charset="-122"/>
              </a:rPr>
              <a:t>中跟踪张量级别的数据流，但动态神经网络通常发生在</a:t>
            </a:r>
            <a:r>
              <a:rPr lang="zh-CN" altLang="en-US" b="0" i="0" dirty="0">
                <a:solidFill>
                  <a:srgbClr val="FF0000"/>
                </a:solidFill>
                <a:effectLst/>
                <a:latin typeface="微软雅黑" panose="020B0503020204020204" pitchFamily="34" charset="-122"/>
                <a:ea typeface="微软雅黑" panose="020B0503020204020204" pitchFamily="34" charset="-122"/>
              </a:rPr>
              <a:t>子张量级别</a:t>
            </a:r>
            <a:r>
              <a:rPr lang="zh-CN" altLang="en-US" b="0" i="0" dirty="0">
                <a:solidFill>
                  <a:schemeClr val="accent1"/>
                </a:solidFill>
                <a:effectLst/>
                <a:latin typeface="微软雅黑" panose="020B0503020204020204" pitchFamily="34" charset="-122"/>
                <a:ea typeface="微软雅黑" panose="020B0503020204020204" pitchFamily="34" charset="-122"/>
              </a:rPr>
              <a:t>。对于动态优化来说，</a:t>
            </a:r>
            <a:r>
              <a:rPr lang="zh-CN" altLang="en-US" b="0" i="0" dirty="0">
                <a:solidFill>
                  <a:srgbClr val="FF0000"/>
                </a:solidFill>
                <a:effectLst/>
                <a:latin typeface="微软雅黑" panose="020B0503020204020204" pitchFamily="34" charset="-122"/>
                <a:ea typeface="微软雅黑" panose="020B0503020204020204" pitchFamily="34" charset="-122"/>
              </a:rPr>
              <a:t>收集动态配置文件</a:t>
            </a:r>
            <a:r>
              <a:rPr lang="zh-CN" altLang="en-US" b="0" i="0" dirty="0">
                <a:solidFill>
                  <a:schemeClr val="accent1"/>
                </a:solidFill>
                <a:effectLst/>
                <a:latin typeface="微软雅黑" panose="020B0503020204020204" pitchFamily="34" charset="-122"/>
                <a:ea typeface="微软雅黑" panose="020B0503020204020204" pitchFamily="34" charset="-122"/>
              </a:rPr>
              <a:t>是至关重要的，这对于现有的编译器来说是很难做到的，它们不知道是如何动态分配的。</a:t>
            </a:r>
            <a:endParaRPr lang="zh-CN" altLang="en-US"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5" name="标题 1"/>
          <p:cNvSpPr txBox="1"/>
          <p:nvPr>
            <p:custDataLst>
              <p:tags r:id="rId1"/>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sz="3200" kern="0" dirty="0">
                <a:latin typeface="Times New Roman" panose="02020603050405020304" pitchFamily="18" charset="0"/>
                <a:cs typeface="Times New Roman" panose="02020603050405020304" pitchFamily="18" charset="0"/>
                <a:sym typeface="+mn-ea"/>
              </a:rPr>
              <a:t>0</a:t>
            </a:r>
            <a:r>
              <a:rPr lang="en-US" altLang="zh-CN" sz="3200" kern="0" dirty="0">
                <a:latin typeface="Times New Roman" panose="02020603050405020304" pitchFamily="18" charset="0"/>
                <a:ea typeface="方正姚体" panose="02010601030101010101" pitchFamily="2" charset="-122"/>
                <a:cs typeface="Times New Roman" panose="02020603050405020304" pitchFamily="18" charset="0"/>
                <a:sym typeface="+mn-ea"/>
              </a:rPr>
              <a:t>1</a:t>
            </a:r>
            <a:r>
              <a:rPr lang="en-US" altLang="zh-CN" sz="3200" kern="0" dirty="0">
                <a:cs typeface="Times New Roman" panose="02020603050405020304" pitchFamily="18" charset="0"/>
                <a:sym typeface="+mn-ea"/>
              </a:rPr>
              <a:t> </a:t>
            </a:r>
            <a:r>
              <a:rPr lang="zh-CN" altLang="en-US" sz="3200" kern="0" dirty="0">
                <a:latin typeface="Times New Roman" panose="02020603050405020304" pitchFamily="18" charset="0"/>
                <a:cs typeface="Times New Roman" panose="02020603050405020304" pitchFamily="18" charset="0"/>
                <a:sym typeface="+mn-ea"/>
              </a:rPr>
              <a:t>背景</a:t>
            </a:r>
            <a:endParaRPr lang="zh-CN" sz="3200" kern="0" dirty="0">
              <a:latin typeface="Times New Roman" panose="02020603050405020304" pitchFamily="18" charset="0"/>
              <a:cs typeface="Times New Roman" panose="02020603050405020304" pitchFamily="18" charset="0"/>
              <a:sym typeface="+mn-ea"/>
            </a:endParaRPr>
          </a:p>
        </p:txBody>
      </p:sp>
      <p:sp>
        <p:nvSpPr>
          <p:cNvPr id="4" name="文本框 3">
            <a:extLst>
              <a:ext uri="{FF2B5EF4-FFF2-40B4-BE49-F238E27FC236}">
                <a16:creationId xmlns:a16="http://schemas.microsoft.com/office/drawing/2014/main" id="{3C45A904-D3D9-CCC0-1A0F-6528D0324E51}"/>
              </a:ext>
            </a:extLst>
          </p:cNvPr>
          <p:cNvSpPr txBox="1"/>
          <p:nvPr/>
        </p:nvSpPr>
        <p:spPr>
          <a:xfrm>
            <a:off x="575556" y="1124744"/>
            <a:ext cx="7992888" cy="1815882"/>
          </a:xfrm>
          <a:prstGeom prst="rect">
            <a:avLst/>
          </a:prstGeom>
          <a:noFill/>
        </p:spPr>
        <p:txBody>
          <a:bodyPr wrap="square" rtlCol="0">
            <a:spAutoFit/>
          </a:bodyPr>
          <a:lstStyle/>
          <a:p>
            <a:pPr algn="just"/>
            <a:r>
              <a:rPr lang="zh-CN" altLang="en-US" sz="1600" dirty="0">
                <a:solidFill>
                  <a:schemeClr val="tx2"/>
                </a:solidFill>
                <a:latin typeface="微软雅黑" panose="020B0503020204020204" pitchFamily="34" charset="-122"/>
                <a:ea typeface="微软雅黑" panose="020B0503020204020204" pitchFamily="34" charset="-122"/>
              </a:rPr>
              <a:t>动态神经网络</a:t>
            </a:r>
            <a:r>
              <a:rPr lang="zh-CN" altLang="en-US" sz="1600" dirty="0">
                <a:solidFill>
                  <a:schemeClr val="accent1"/>
                </a:solidFill>
                <a:latin typeface="微软雅黑" panose="020B0503020204020204" pitchFamily="34" charset="-122"/>
                <a:ea typeface="微软雅黑" panose="020B0503020204020204" pitchFamily="34" charset="-122"/>
              </a:rPr>
              <a:t>：</a:t>
            </a:r>
            <a:r>
              <a:rPr lang="zh-CN" altLang="zh-CN" sz="16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动态神经网络</a:t>
            </a:r>
            <a:r>
              <a:rPr lang="en-US" altLang="zh-CN" sz="16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(NNs)</a:t>
            </a:r>
            <a:r>
              <a:rPr lang="zh-CN" altLang="zh-CN" sz="16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可以在推理过程中</a:t>
            </a:r>
            <a:r>
              <a:rPr lang="zh-CN" altLang="zh-CN" sz="1600" spc="75"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使稀疏激活的子网络适应输入</a:t>
            </a:r>
            <a:r>
              <a:rPr lang="zh-CN" altLang="zh-CN" sz="16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在准确性、计算效率和自适应性方面比静态神经网络具有显著的优势。然而、现有的深度学习框架和编译器主要侧重于优化具有确定性执行的静态神经网络，而忽略了动态神经网络中激活分布不均匀带来的优化机会。优化动态神经网络的关键是</a:t>
            </a:r>
            <a:r>
              <a:rPr lang="zh-CN" altLang="zh-CN" sz="1600" spc="75"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数据在推理时如何动态分配到不同路径的可追溯性</a:t>
            </a:r>
            <a:r>
              <a:rPr lang="zh-CN" altLang="zh-CN" sz="16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。这种动态通常发生在子张量级别</a:t>
            </a:r>
            <a:r>
              <a:rPr lang="en-US" altLang="zh-CN" sz="16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例如，张量的条件调度令牌</a:t>
            </a:r>
            <a:r>
              <a:rPr lang="en-US" altLang="zh-CN" sz="16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，因此由于表达式粒度不一致，现有的以张量为中心的框架很难跟踪。</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76360CB-44AE-4C91-4046-AD9FAFC8D672}"/>
              </a:ext>
            </a:extLst>
          </p:cNvPr>
          <p:cNvSpPr txBox="1"/>
          <p:nvPr/>
        </p:nvSpPr>
        <p:spPr>
          <a:xfrm>
            <a:off x="559515" y="2940626"/>
            <a:ext cx="7992888" cy="2308324"/>
          </a:xfrm>
          <a:prstGeom prst="rect">
            <a:avLst/>
          </a:prstGeom>
          <a:noFill/>
        </p:spPr>
        <p:txBody>
          <a:bodyPr wrap="square" rtlCol="0">
            <a:spAutoFit/>
          </a:bodyPr>
          <a:lstStyle/>
          <a:p>
            <a:pPr algn="just"/>
            <a:r>
              <a:rPr lang="zh-CN" altLang="en-US" sz="1600" dirty="0">
                <a:solidFill>
                  <a:schemeClr val="tx2"/>
                </a:solidFill>
                <a:latin typeface="微软雅黑" panose="020B0503020204020204" pitchFamily="34" charset="-122"/>
                <a:ea typeface="微软雅黑" panose="020B0503020204020204" pitchFamily="34" charset="-122"/>
              </a:rPr>
              <a:t>动态神经网络和静态神经网络的区别</a:t>
            </a:r>
            <a:r>
              <a:rPr lang="zh-CN" altLang="en-US" sz="1600" dirty="0">
                <a:solidFill>
                  <a:schemeClr val="accent1"/>
                </a:solidFill>
                <a:latin typeface="微软雅黑" panose="020B0503020204020204" pitchFamily="34" charset="-122"/>
                <a:ea typeface="微软雅黑" panose="020B0503020204020204" pitchFamily="34" charset="-122"/>
              </a:rPr>
              <a:t>：</a:t>
            </a:r>
            <a:r>
              <a:rPr lang="zh-CN" altLang="zh-CN" sz="1600" kern="100" dirty="0">
                <a:solidFill>
                  <a:schemeClr val="accent1"/>
                </a:solidFill>
                <a:effectLst/>
                <a:latin typeface="等线" panose="02010600030101010101" pitchFamily="2" charset="-122"/>
                <a:ea typeface="宋体" panose="02010600030101010101" pitchFamily="2" charset="-122"/>
                <a:cs typeface="Times New Roman" panose="02020603050405020304" pitchFamily="18" charset="0"/>
              </a:rPr>
              <a:t>静态（前馈）网络没有反馈元素，也没有延迟。 通过前馈连接直接从输入中计算输出。 在动态网络中，输出不仅取决于网络的当前输入，还取决于网络的当前或先前的输入，输出或状态。动态神经网络在效率、适应性、通用性和可解释性上显示出良好的特性。在运行动态神经网络时可有条件的激活其中的一小部分，而静态神经网络通常是指在训练过程中</a:t>
            </a:r>
            <a:r>
              <a:rPr lang="zh-CN" altLang="zh-CN" sz="1600" kern="100" dirty="0">
                <a:solidFill>
                  <a:schemeClr val="accent2"/>
                </a:solidFill>
                <a:effectLst/>
                <a:latin typeface="等线" panose="02010600030101010101" pitchFamily="2" charset="-122"/>
                <a:ea typeface="宋体" panose="02010600030101010101" pitchFamily="2" charset="-122"/>
                <a:cs typeface="Times New Roman" panose="02020603050405020304" pitchFamily="18" charset="0"/>
              </a:rPr>
              <a:t>权重和结构固定</a:t>
            </a:r>
            <a:r>
              <a:rPr lang="zh-CN" altLang="zh-CN" sz="1600" kern="100" dirty="0">
                <a:solidFill>
                  <a:schemeClr val="accent1"/>
                </a:solidFill>
                <a:effectLst/>
                <a:latin typeface="等线" panose="02010600030101010101" pitchFamily="2" charset="-122"/>
                <a:ea typeface="宋体" panose="02010600030101010101" pitchFamily="2" charset="-122"/>
                <a:cs typeface="Times New Roman" panose="02020603050405020304" pitchFamily="18" charset="0"/>
              </a:rPr>
              <a:t>的神经网络，也就是说，一旦训练完成，其结构和参数不再发生变化。因此，在静态神经网络中无法像动态神经网络那样部分启动。动态神经网络，在处理序列数据时具有一定的动态性，可以根据序列的不同部分进行不同程度的激活和计算。</a:t>
            </a:r>
            <a:endParaRPr lang="zh-CN" altLang="zh-CN" sz="1600" kern="100" dirty="0">
              <a:solidFill>
                <a:schemeClr val="accent1"/>
              </a:solidFill>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en-US" sz="1600" dirty="0">
              <a:solidFill>
                <a:schemeClr val="accent1"/>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9592AA5A-5FD5-9435-A24C-D0554F9D1071}"/>
              </a:ext>
            </a:extLst>
          </p:cNvPr>
          <p:cNvPicPr>
            <a:picLocks noChangeAspect="1"/>
          </p:cNvPicPr>
          <p:nvPr/>
        </p:nvPicPr>
        <p:blipFill>
          <a:blip r:embed="rId5"/>
          <a:stretch>
            <a:fillRect/>
          </a:stretch>
        </p:blipFill>
        <p:spPr>
          <a:xfrm>
            <a:off x="0" y="4941168"/>
            <a:ext cx="4571999" cy="1916832"/>
          </a:xfrm>
          <a:prstGeom prst="rect">
            <a:avLst/>
          </a:prstGeom>
        </p:spPr>
      </p:pic>
      <p:pic>
        <p:nvPicPr>
          <p:cNvPr id="11" name="图片 10">
            <a:extLst>
              <a:ext uri="{FF2B5EF4-FFF2-40B4-BE49-F238E27FC236}">
                <a16:creationId xmlns:a16="http://schemas.microsoft.com/office/drawing/2014/main" id="{E20EF79C-7531-A31A-3212-4C98A9E407BF}"/>
              </a:ext>
            </a:extLst>
          </p:cNvPr>
          <p:cNvPicPr>
            <a:picLocks noChangeAspect="1"/>
          </p:cNvPicPr>
          <p:nvPr/>
        </p:nvPicPr>
        <p:blipFill>
          <a:blip r:embed="rId6"/>
          <a:stretch>
            <a:fillRect/>
          </a:stretch>
        </p:blipFill>
        <p:spPr>
          <a:xfrm>
            <a:off x="4572000" y="4941168"/>
            <a:ext cx="4571999" cy="1916832"/>
          </a:xfrm>
          <a:prstGeom prst="rect">
            <a:avLst/>
          </a:prstGeom>
        </p:spPr>
      </p:pic>
    </p:spTree>
    <p:extLst>
      <p:ext uri="{BB962C8B-B14F-4D97-AF65-F5344CB8AC3E}">
        <p14:creationId xmlns:p14="http://schemas.microsoft.com/office/powerpoint/2010/main" val="42546858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2" name="标题 3"/>
          <p:cNvSpPr txBox="1"/>
          <p:nvPr/>
        </p:nvSpPr>
        <p:spPr>
          <a:xfrm>
            <a:off x="54629" y="155830"/>
            <a:ext cx="5253788" cy="74939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400"/>
            <a:r>
              <a:rPr lang="en-US" altLang="zh-CN" sz="3600" b="1" dirty="0">
                <a:solidFill>
                  <a:srgbClr val="02549D"/>
                </a:solidFill>
                <a:latin typeface="Times New Roman" panose="02020603050405020304" pitchFamily="18" charset="0"/>
                <a:ea typeface="华文行楷" panose="02010800040101010101" pitchFamily="2" charset="-122"/>
                <a:cs typeface="Times New Roman" panose="02020603050405020304" pitchFamily="18" charset="0"/>
              </a:rPr>
              <a:t>02</a:t>
            </a:r>
            <a:r>
              <a:rPr lang="en-US" altLang="zh-CN" sz="3600" b="1" dirty="0">
                <a:solidFill>
                  <a:srgbClr val="02549D"/>
                </a:solidFill>
                <a:latin typeface="微软雅黑" panose="020B0503020204020204" pitchFamily="34" charset="-122"/>
                <a:ea typeface="微软雅黑" panose="020B0503020204020204" pitchFamily="34" charset="-122"/>
              </a:rPr>
              <a:t> </a:t>
            </a:r>
            <a:r>
              <a:rPr lang="zh-CN" altLang="en-US" sz="3600" b="1" dirty="0">
                <a:solidFill>
                  <a:srgbClr val="02549D"/>
                </a:solidFill>
                <a:latin typeface="Times New Roman" panose="02020603050405020304" pitchFamily="18" charset="0"/>
                <a:ea typeface="微软雅黑" panose="020B0503020204020204" pitchFamily="34" charset="-122"/>
                <a:cs typeface="Times New Roman" panose="02020603050405020304" pitchFamily="18" charset="0"/>
              </a:rPr>
              <a:t>创新点</a:t>
            </a:r>
          </a:p>
        </p:txBody>
      </p:sp>
      <p:sp>
        <p:nvSpPr>
          <p:cNvPr id="31" name="Rectangle 18"/>
          <p:cNvSpPr/>
          <p:nvPr/>
        </p:nvSpPr>
        <p:spPr>
          <a:xfrm>
            <a:off x="806717" y="1549782"/>
            <a:ext cx="7530565" cy="94102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lIns="36000" rIns="36000" anchor="ctr"/>
          <a:lstStyle/>
          <a:p>
            <a:pPr fontAlgn="auto">
              <a:spcBef>
                <a:spcPts val="0"/>
              </a:spcBef>
              <a:spcAft>
                <a:spcPts val="0"/>
              </a:spcAft>
            </a:pPr>
            <a:endParaRPr kumimoji="1" lang="en-US" altLang="zh-CN" sz="1400" b="1" dirty="0">
              <a:solidFill>
                <a:srgbClr val="FF0000"/>
              </a:solidFill>
              <a:effectLst>
                <a:glow rad="76200">
                  <a:prstClr val="white"/>
                </a:glo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等腰三角形 42"/>
          <p:cNvSpPr/>
          <p:nvPr>
            <p:custDataLst>
              <p:tags r:id="rId1"/>
            </p:custDataLst>
          </p:nvPr>
        </p:nvSpPr>
        <p:spPr>
          <a:xfrm flipV="1">
            <a:off x="1331640" y="923857"/>
            <a:ext cx="6051488" cy="310358"/>
          </a:xfrm>
          <a:prstGeom prst="triangle">
            <a:avLst/>
          </a:prstGeom>
          <a:gradFill>
            <a:gsLst>
              <a:gs pos="0">
                <a:srgbClr val="02549D">
                  <a:alpha val="27000"/>
                </a:srgbClr>
              </a:gs>
              <a:gs pos="79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0A88F6B-DF11-3D7C-C85F-6338DD067325}"/>
              </a:ext>
            </a:extLst>
          </p:cNvPr>
          <p:cNvSpPr txBox="1"/>
          <p:nvPr/>
        </p:nvSpPr>
        <p:spPr>
          <a:xfrm>
            <a:off x="323528" y="1072071"/>
            <a:ext cx="7992888" cy="2585323"/>
          </a:xfrm>
          <a:prstGeom prst="rect">
            <a:avLst/>
          </a:prstGeom>
          <a:noFill/>
        </p:spPr>
        <p:txBody>
          <a:bodyPr wrap="square" rtlCol="0">
            <a:spAutoFit/>
          </a:bodyPr>
          <a:lstStyle/>
          <a:p>
            <a:pPr algn="just"/>
            <a:r>
              <a:rPr lang="en-US" altLang="zh-CN" dirty="0">
                <a:solidFill>
                  <a:schemeClr val="tx2"/>
                </a:solidFill>
                <a:latin typeface="微软雅黑" panose="020B0503020204020204" pitchFamily="34" charset="-122"/>
                <a:ea typeface="微软雅黑" panose="020B0503020204020204" pitchFamily="34" charset="-122"/>
              </a:rPr>
              <a:t>Brainstorm:</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用于优化动态神经网络的深度学习框架，它通过统一动态应该如何表达来弥合差距。</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提出</a:t>
            </a:r>
            <a:r>
              <a:rPr lang="en-US"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(1)Cell</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关键的数据抽象，允许模型开发人员表达动态存在的数据粒度（数据粒度是指数据仓库中数据的详细程度和精度）</a:t>
            </a:r>
            <a:r>
              <a:rPr lang="en-US"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;(2)Router</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一个统一的接口，让模型开发人员表达应该如何动态分配</a:t>
            </a:r>
            <a:r>
              <a:rPr lang="en-US"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Brainstorm</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处理路由行动的有效执行。这种设计允许</a:t>
            </a:r>
            <a:r>
              <a:rPr lang="en-US"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以正确的粒度收集细粒度数据流的概要文件。可追溯性进一步为动态神经网络的动态优化开辟了新的空间，使其执行专门化到运行时动态分布。广泛的评估表明，</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Brainstorm</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带来了</a:t>
            </a:r>
            <a:r>
              <a:rPr lang="en-US"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11.7</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倍的加速</a:t>
            </a:r>
            <a:r>
              <a:rPr lang="en-US"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平均</a:t>
            </a:r>
            <a:r>
              <a:rPr lang="en-US"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3.29</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倍</a:t>
            </a:r>
            <a:r>
              <a:rPr lang="en-US"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或导致</a:t>
            </a:r>
            <a:r>
              <a:rPr lang="en-US"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42%</a:t>
            </a:r>
            <a:r>
              <a:rPr lang="zh-CN" altLang="zh-CN"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的内存消耗减少流行的动态神经网络与提出的动态优化</a:t>
            </a:r>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8D9E9F5-BC47-494E-4AC9-ADED2F491439}"/>
              </a:ext>
            </a:extLst>
          </p:cNvPr>
          <p:cNvPicPr>
            <a:picLocks noChangeAspect="1"/>
          </p:cNvPicPr>
          <p:nvPr/>
        </p:nvPicPr>
        <p:blipFill>
          <a:blip r:embed="rId5"/>
          <a:stretch>
            <a:fillRect/>
          </a:stretch>
        </p:blipFill>
        <p:spPr>
          <a:xfrm>
            <a:off x="323528" y="3717032"/>
            <a:ext cx="8208912" cy="2376264"/>
          </a:xfrm>
          <a:prstGeom prst="rect">
            <a:avLst/>
          </a:prstGeom>
        </p:spPr>
      </p:pic>
      <p:sp>
        <p:nvSpPr>
          <p:cNvPr id="8" name="文本框 7">
            <a:extLst>
              <a:ext uri="{FF2B5EF4-FFF2-40B4-BE49-F238E27FC236}">
                <a16:creationId xmlns:a16="http://schemas.microsoft.com/office/drawing/2014/main" id="{5B12F95C-D45F-5A78-2BCB-A245B9C4011E}"/>
              </a:ext>
            </a:extLst>
          </p:cNvPr>
          <p:cNvSpPr txBox="1"/>
          <p:nvPr/>
        </p:nvSpPr>
        <p:spPr>
          <a:xfrm>
            <a:off x="2707279" y="6237312"/>
            <a:ext cx="3744416" cy="369332"/>
          </a:xfrm>
          <a:prstGeom prst="rect">
            <a:avLst/>
          </a:prstGeom>
          <a:noFill/>
        </p:spPr>
        <p:txBody>
          <a:bodyPr wrap="square" rtlCol="0">
            <a:spAutoFit/>
          </a:bodyPr>
          <a:lstStyle/>
          <a:p>
            <a:pPr algn="ctr"/>
            <a:r>
              <a:rPr lang="en-US"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的架构</a:t>
            </a:r>
          </a:p>
        </p:txBody>
      </p:sp>
    </p:spTree>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36720"/>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10" name="标题 1"/>
          <p:cNvSpPr txBox="1"/>
          <p:nvPr>
            <p:custDataLst>
              <p:tags r:id="rId1"/>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03 </a:t>
            </a:r>
            <a:r>
              <a:rPr lang="zh-CN" altLang="en-US" kern="0" dirty="0">
                <a:latin typeface="Times New Roman" panose="02020603050405020304" pitchFamily="18" charset="0"/>
                <a:cs typeface="Times New Roman" panose="02020603050405020304" pitchFamily="18" charset="0"/>
                <a:sym typeface="+mn-ea"/>
              </a:rPr>
              <a:t>动态优化 </a:t>
            </a:r>
            <a:endParaRPr lang="zh-CN" altLang="zh-CN" kern="0" dirty="0">
              <a:latin typeface="Times New Roman" panose="02020603050405020304" pitchFamily="18" charset="0"/>
              <a:cs typeface="Times New Roman" panose="02020603050405020304" pitchFamily="18" charset="0"/>
              <a:sym typeface="+mn-ea"/>
            </a:endParaRPr>
          </a:p>
        </p:txBody>
      </p:sp>
      <p:sp>
        <p:nvSpPr>
          <p:cNvPr id="29" name="等腰三角形 28"/>
          <p:cNvSpPr/>
          <p:nvPr>
            <p:custDataLst>
              <p:tags r:id="rId2"/>
            </p:custDataLst>
          </p:nvPr>
        </p:nvSpPr>
        <p:spPr>
          <a:xfrm flipV="1">
            <a:off x="1286481" y="883365"/>
            <a:ext cx="6051488" cy="318661"/>
          </a:xfrm>
          <a:prstGeom prst="triangle">
            <a:avLst>
              <a:gd name="adj" fmla="val 50000"/>
            </a:avLst>
          </a:prstGeom>
          <a:gradFill>
            <a:gsLst>
              <a:gs pos="25000">
                <a:srgbClr val="02549D">
                  <a:alpha val="27000"/>
                </a:srgbClr>
              </a:gs>
              <a:gs pos="86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custDataLst>
              <p:tags r:id="rId3"/>
            </p:custDataLst>
          </p:nvPr>
        </p:nvSpPr>
        <p:spPr>
          <a:xfrm rot="10800000" flipV="1">
            <a:off x="1286481" y="6549358"/>
            <a:ext cx="6051488" cy="318661"/>
          </a:xfrm>
          <a:prstGeom prst="triangle">
            <a:avLst>
              <a:gd name="adj" fmla="val 50000"/>
            </a:avLst>
          </a:prstGeom>
          <a:gradFill>
            <a:gsLst>
              <a:gs pos="25000">
                <a:srgbClr val="02549D">
                  <a:alpha val="27000"/>
                </a:srgbClr>
              </a:gs>
              <a:gs pos="86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5BAF18C6-8E19-16F0-DF71-D02F4368AF99}"/>
              </a:ext>
            </a:extLst>
          </p:cNvPr>
          <p:cNvSpPr txBox="1"/>
          <p:nvPr/>
        </p:nvSpPr>
        <p:spPr>
          <a:xfrm>
            <a:off x="135760" y="1055373"/>
            <a:ext cx="8352928" cy="1200329"/>
          </a:xfrm>
          <a:prstGeom prst="rect">
            <a:avLst/>
          </a:prstGeom>
          <a:noFill/>
        </p:spPr>
        <p:txBody>
          <a:bodyPr wrap="square" rtlCol="0">
            <a:spAutoFit/>
          </a:bodyPr>
          <a:lstStyle/>
          <a:p>
            <a:pPr algn="just"/>
            <a:r>
              <a:rPr lang="zh-CN" altLang="en-US" b="0" i="0" dirty="0">
                <a:solidFill>
                  <a:schemeClr val="tx2"/>
                </a:solidFill>
                <a:effectLst/>
                <a:latin typeface="微软雅黑" panose="020B0503020204020204" pitchFamily="34" charset="-122"/>
                <a:ea typeface="微软雅黑" panose="020B0503020204020204" pitchFamily="34" charset="-122"/>
              </a:rPr>
              <a:t>动态优化</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chemeClr val="accent1"/>
                </a:solidFill>
                <a:effectLst/>
                <a:latin typeface="微软雅黑" panose="020B0503020204020204" pitchFamily="34" charset="-122"/>
                <a:ea typeface="微软雅黑" panose="020B0503020204020204" pitchFamily="34" charset="-122"/>
              </a:rPr>
              <a:t>Brainstorm</a:t>
            </a:r>
            <a:r>
              <a:rPr lang="zh-CN" altLang="en-US" b="0" i="0" dirty="0">
                <a:solidFill>
                  <a:schemeClr val="accent1"/>
                </a:solidFill>
                <a:effectLst/>
                <a:latin typeface="微软雅黑" panose="020B0503020204020204" pitchFamily="34" charset="-122"/>
                <a:ea typeface="微软雅黑" panose="020B0503020204020204" pitchFamily="34" charset="-122"/>
              </a:rPr>
              <a:t>分析收集的程序执行概要文件，以改进运行时性能。与传统的分析程序函数或代码块调用的动态优化不同，优化动态神经网络的关键是</a:t>
            </a:r>
            <a:r>
              <a:rPr lang="zh-CN" altLang="en-US" b="0" i="0" dirty="0">
                <a:solidFill>
                  <a:schemeClr val="accent2"/>
                </a:solidFill>
                <a:effectLst/>
                <a:latin typeface="微软雅黑" panose="020B0503020204020204" pitchFamily="34" charset="-122"/>
                <a:ea typeface="微软雅黑" panose="020B0503020204020204" pitchFamily="34" charset="-122"/>
              </a:rPr>
              <a:t>分析单元级数据流</a:t>
            </a:r>
            <a:r>
              <a:rPr lang="zh-CN" altLang="en-US" b="0" i="0" dirty="0">
                <a:solidFill>
                  <a:schemeClr val="accent1"/>
                </a:solidFill>
                <a:effectLst/>
                <a:latin typeface="微软雅黑" panose="020B0503020204020204" pitchFamily="34" charset="-122"/>
                <a:ea typeface="微软雅黑" panose="020B0503020204020204" pitchFamily="34" charset="-122"/>
              </a:rPr>
              <a:t>，将模型执行专门化到运行时动态分布。此篇文章介绍了四种动态优化。</a:t>
            </a:r>
            <a:endParaRPr lang="zh-CN" altLang="en-US" dirty="0">
              <a:solidFill>
                <a:schemeClr val="accent1"/>
              </a:solidFill>
            </a:endParaRPr>
          </a:p>
        </p:txBody>
      </p:sp>
      <p:pic>
        <p:nvPicPr>
          <p:cNvPr id="4" name="图片 3">
            <a:extLst>
              <a:ext uri="{FF2B5EF4-FFF2-40B4-BE49-F238E27FC236}">
                <a16:creationId xmlns:a16="http://schemas.microsoft.com/office/drawing/2014/main" id="{2DE53FAE-3F15-04A4-753A-420A1D93C0E6}"/>
              </a:ext>
            </a:extLst>
          </p:cNvPr>
          <p:cNvPicPr>
            <a:picLocks noChangeAspect="1"/>
          </p:cNvPicPr>
          <p:nvPr/>
        </p:nvPicPr>
        <p:blipFill>
          <a:blip r:embed="rId7"/>
          <a:stretch>
            <a:fillRect/>
          </a:stretch>
        </p:blipFill>
        <p:spPr>
          <a:xfrm>
            <a:off x="611560" y="2622508"/>
            <a:ext cx="7203617" cy="2102636"/>
          </a:xfrm>
          <a:prstGeom prst="rect">
            <a:avLst/>
          </a:prstGeom>
        </p:spPr>
      </p:pic>
      <p:sp>
        <p:nvSpPr>
          <p:cNvPr id="5" name="文本框 4">
            <a:extLst>
              <a:ext uri="{FF2B5EF4-FFF2-40B4-BE49-F238E27FC236}">
                <a16:creationId xmlns:a16="http://schemas.microsoft.com/office/drawing/2014/main" id="{EB1CB776-6F03-8786-AF2D-125207A609A0}"/>
              </a:ext>
            </a:extLst>
          </p:cNvPr>
          <p:cNvSpPr txBox="1"/>
          <p:nvPr/>
        </p:nvSpPr>
        <p:spPr>
          <a:xfrm>
            <a:off x="1286480" y="4869160"/>
            <a:ext cx="6381864" cy="369332"/>
          </a:xfrm>
          <a:prstGeom prst="rect">
            <a:avLst/>
          </a:prstGeom>
          <a:noFill/>
        </p:spPr>
        <p:txBody>
          <a:bodyPr wrap="square" rtlCol="0">
            <a:spAutoFit/>
          </a:bodyPr>
          <a:lstStyle/>
          <a:p>
            <a:pPr algn="ctr"/>
            <a:r>
              <a:rPr lang="zh-CN" altLang="en-US" b="0" i="0" dirty="0">
                <a:solidFill>
                  <a:schemeClr val="accent1"/>
                </a:solidFill>
                <a:effectLst/>
                <a:latin typeface="微软雅黑" panose="020B0503020204020204" pitchFamily="34" charset="-122"/>
                <a:ea typeface="微软雅黑" panose="020B0503020204020204" pitchFamily="34" charset="-122"/>
              </a:rPr>
              <a:t>不同动态优化策略所使用的统计信息</a:t>
            </a:r>
            <a:endParaRPr lang="zh-CN" altLang="en-US"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41" name="标题 1"/>
          <p:cNvSpPr txBox="1"/>
          <p:nvPr>
            <p:custDataLst>
              <p:tags r:id="rId1"/>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03 </a:t>
            </a:r>
            <a:r>
              <a:rPr lang="zh-CN" altLang="en-US" kern="0" dirty="0">
                <a:latin typeface="Times New Roman" panose="02020603050405020304" pitchFamily="18" charset="0"/>
                <a:cs typeface="Times New Roman" panose="02020603050405020304" pitchFamily="18" charset="0"/>
                <a:sym typeface="+mn-ea"/>
              </a:rPr>
              <a:t>动态优化</a:t>
            </a:r>
            <a:endParaRPr lang="zh-CN" altLang="zh-CN" kern="0" dirty="0">
              <a:latin typeface="Times New Roman" panose="02020603050405020304" pitchFamily="18" charset="0"/>
              <a:cs typeface="Times New Roman" panose="02020603050405020304" pitchFamily="18" charset="0"/>
              <a:sym typeface="+mn-ea"/>
            </a:endParaRPr>
          </a:p>
        </p:txBody>
      </p:sp>
      <p:cxnSp>
        <p:nvCxnSpPr>
          <p:cNvPr id="26" name="Straight Connector 160"/>
          <p:cNvCxnSpPr>
            <a:cxnSpLocks/>
          </p:cNvCxnSpPr>
          <p:nvPr/>
        </p:nvCxnSpPr>
        <p:spPr>
          <a:xfrm>
            <a:off x="42559" y="4221088"/>
            <a:ext cx="9101441" cy="0"/>
          </a:xfrm>
          <a:prstGeom prst="line">
            <a:avLst/>
          </a:prstGeom>
          <a:ln w="76200">
            <a:gradFill flip="none" rotWithShape="1">
              <a:gsLst>
                <a:gs pos="9000">
                  <a:schemeClr val="accent1">
                    <a:lumMod val="5000"/>
                    <a:lumOff val="95000"/>
                  </a:schemeClr>
                </a:gs>
                <a:gs pos="79000">
                  <a:schemeClr val="accent5">
                    <a:lumMod val="60000"/>
                    <a:lumOff val="40000"/>
                  </a:schemeClr>
                </a:gs>
                <a:gs pos="22000">
                  <a:schemeClr val="accent5">
                    <a:lumMod val="60000"/>
                    <a:lumOff val="40000"/>
                  </a:schemeClr>
                </a:gs>
                <a:gs pos="100000">
                  <a:schemeClr val="bg1"/>
                </a:gs>
                <a:gs pos="55000">
                  <a:schemeClr val="accent5">
                    <a:lumMod val="75000"/>
                  </a:schemeClr>
                </a:gs>
              </a:gsLst>
              <a:lin ang="5400000" scaled="1"/>
              <a:tileRect/>
            </a:gradFill>
          </a:ln>
        </p:spPr>
        <p:style>
          <a:lnRef idx="3">
            <a:schemeClr val="accent1"/>
          </a:lnRef>
          <a:fillRef idx="0">
            <a:schemeClr val="accent1"/>
          </a:fillRef>
          <a:effectRef idx="2">
            <a:schemeClr val="accent1"/>
          </a:effectRef>
          <a:fontRef idx="minor">
            <a:schemeClr val="tx1"/>
          </a:fontRef>
        </p:style>
      </p:cxnSp>
      <p:sp>
        <p:nvSpPr>
          <p:cNvPr id="28" name="等腰三角形 27"/>
          <p:cNvSpPr/>
          <p:nvPr>
            <p:custDataLst>
              <p:tags r:id="rId2"/>
            </p:custDataLst>
          </p:nvPr>
        </p:nvSpPr>
        <p:spPr>
          <a:xfrm flipV="1">
            <a:off x="1251882" y="1620919"/>
            <a:ext cx="6011118" cy="181491"/>
          </a:xfrm>
          <a:prstGeom prst="triangle">
            <a:avLst>
              <a:gd name="adj" fmla="val 50000"/>
            </a:avLst>
          </a:prstGeom>
          <a:gradFill>
            <a:gsLst>
              <a:gs pos="25000">
                <a:srgbClr val="02549D">
                  <a:alpha val="27000"/>
                </a:srgbClr>
              </a:gs>
              <a:gs pos="86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A3D59B2-BFCD-1E86-E3DA-2847A8EF06FA}"/>
              </a:ext>
            </a:extLst>
          </p:cNvPr>
          <p:cNvSpPr txBox="1"/>
          <p:nvPr/>
        </p:nvSpPr>
        <p:spPr>
          <a:xfrm>
            <a:off x="107503" y="1052736"/>
            <a:ext cx="4549249" cy="3416320"/>
          </a:xfrm>
          <a:prstGeom prst="rect">
            <a:avLst/>
          </a:prstGeom>
          <a:noFill/>
        </p:spPr>
        <p:txBody>
          <a:bodyPr wrap="square" rtlCol="0">
            <a:spAutoFit/>
          </a:bodyPr>
          <a:lstStyle/>
          <a:p>
            <a:pPr algn="just"/>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动态水平融合</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Dynamic Horizontal Fusion</a:t>
            </a:r>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水平融合是一种编译器优化，将模型的并发分支融合为一个融合算子来改进</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 (Compute Unit)</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利用率，降低启动</a:t>
            </a:r>
            <a:r>
              <a:rPr lang="zh-CN" altLang="en-US"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消耗</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。现有的方法不能应用于动态神经网络，因为它们假设一个静态数据流图，其分支都是用相同的输入激活的。</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引入了一个</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动态水平融合优化，支持动态和稀疏激活的分支，以便它们可以同时在</a:t>
            </a:r>
            <a:r>
              <a:rPr lang="en-US"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上执行</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。根据每个分支上的单元数调整</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内核。</a:t>
            </a:r>
          </a:p>
          <a:p>
            <a:endParaRPr lang="zh-CN" altLang="en-US" dirty="0"/>
          </a:p>
        </p:txBody>
      </p:sp>
      <p:pic>
        <p:nvPicPr>
          <p:cNvPr id="9" name="图片 8">
            <a:extLst>
              <a:ext uri="{FF2B5EF4-FFF2-40B4-BE49-F238E27FC236}">
                <a16:creationId xmlns:a16="http://schemas.microsoft.com/office/drawing/2014/main" id="{56146139-8A0B-9E07-5C5F-57A157C70DEE}"/>
              </a:ext>
            </a:extLst>
          </p:cNvPr>
          <p:cNvPicPr>
            <a:picLocks noChangeAspect="1"/>
          </p:cNvPicPr>
          <p:nvPr/>
        </p:nvPicPr>
        <p:blipFill>
          <a:blip r:embed="rId6"/>
          <a:stretch>
            <a:fillRect/>
          </a:stretch>
        </p:blipFill>
        <p:spPr>
          <a:xfrm>
            <a:off x="4656753" y="1080151"/>
            <a:ext cx="4487248" cy="3068928"/>
          </a:xfrm>
          <a:prstGeom prst="rect">
            <a:avLst/>
          </a:prstGeom>
        </p:spPr>
      </p:pic>
      <p:sp>
        <p:nvSpPr>
          <p:cNvPr id="10" name="文本框 9">
            <a:extLst>
              <a:ext uri="{FF2B5EF4-FFF2-40B4-BE49-F238E27FC236}">
                <a16:creationId xmlns:a16="http://schemas.microsoft.com/office/drawing/2014/main" id="{6620CD18-DC57-F972-166E-E76B3B2D5B56}"/>
              </a:ext>
            </a:extLst>
          </p:cNvPr>
          <p:cNvSpPr txBox="1"/>
          <p:nvPr/>
        </p:nvSpPr>
        <p:spPr>
          <a:xfrm>
            <a:off x="121378" y="4384207"/>
            <a:ext cx="4549249" cy="2585323"/>
          </a:xfrm>
          <a:prstGeom prst="rect">
            <a:avLst/>
          </a:prstGeom>
          <a:noFill/>
        </p:spPr>
        <p:txBody>
          <a:bodyPr wrap="square" rtlCol="0">
            <a:spAutoFit/>
          </a:bodyPr>
          <a:lstStyle/>
          <a:p>
            <a:pPr algn="just"/>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轮廓引导模型放置（</a:t>
            </a:r>
            <a:r>
              <a:rPr lang="en-US"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Profile-Guided Model Placement</a:t>
            </a:r>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人类大脑的大脑皮层被组织成不同的区域，这些区域内具有某一功能的神经元分布紧密，通过分析统计路由决策，我们在人为设计的动态神经网络中观察到类似的效果。</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可以</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在同一</a:t>
            </a:r>
            <a:r>
              <a:rPr lang="en-US"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上共定位相关子网，以减少</a:t>
            </a:r>
            <a:r>
              <a:rPr lang="en-US"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间的通信。</a:t>
            </a:r>
          </a:p>
          <a:p>
            <a:endParaRPr lang="zh-CN" altLang="en-US" dirty="0"/>
          </a:p>
        </p:txBody>
      </p:sp>
      <p:pic>
        <p:nvPicPr>
          <p:cNvPr id="12" name="图片 11">
            <a:extLst>
              <a:ext uri="{FF2B5EF4-FFF2-40B4-BE49-F238E27FC236}">
                <a16:creationId xmlns:a16="http://schemas.microsoft.com/office/drawing/2014/main" id="{8B023894-8223-7039-1F14-52D0C05CAC3E}"/>
              </a:ext>
            </a:extLst>
          </p:cNvPr>
          <p:cNvPicPr>
            <a:picLocks noChangeAspect="1"/>
          </p:cNvPicPr>
          <p:nvPr/>
        </p:nvPicPr>
        <p:blipFill>
          <a:blip r:embed="rId7"/>
          <a:stretch>
            <a:fillRect/>
          </a:stretch>
        </p:blipFill>
        <p:spPr>
          <a:xfrm>
            <a:off x="4620409" y="4496471"/>
            <a:ext cx="4523591" cy="20712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41" name="标题 1"/>
          <p:cNvSpPr txBox="1"/>
          <p:nvPr>
            <p:custDataLst>
              <p:tags r:id="rId1"/>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03 </a:t>
            </a:r>
            <a:r>
              <a:rPr lang="zh-CN" altLang="en-US" kern="0" dirty="0">
                <a:latin typeface="Times New Roman" panose="02020603050405020304" pitchFamily="18" charset="0"/>
                <a:cs typeface="Times New Roman" panose="02020603050405020304" pitchFamily="18" charset="0"/>
                <a:sym typeface="+mn-ea"/>
              </a:rPr>
              <a:t>动态优化</a:t>
            </a:r>
            <a:endParaRPr lang="zh-CN" altLang="zh-CN" kern="0" dirty="0">
              <a:latin typeface="Times New Roman" panose="02020603050405020304" pitchFamily="18" charset="0"/>
              <a:cs typeface="Times New Roman" panose="02020603050405020304" pitchFamily="18" charset="0"/>
              <a:sym typeface="+mn-ea"/>
            </a:endParaRPr>
          </a:p>
        </p:txBody>
      </p:sp>
      <p:cxnSp>
        <p:nvCxnSpPr>
          <p:cNvPr id="5" name="Straight Connector 160">
            <a:extLst>
              <a:ext uri="{FF2B5EF4-FFF2-40B4-BE49-F238E27FC236}">
                <a16:creationId xmlns:a16="http://schemas.microsoft.com/office/drawing/2014/main" id="{2CCFAD2B-563A-166A-EDDF-0BF3D1C3333B}"/>
              </a:ext>
            </a:extLst>
          </p:cNvPr>
          <p:cNvCxnSpPr>
            <a:cxnSpLocks/>
          </p:cNvCxnSpPr>
          <p:nvPr/>
        </p:nvCxnSpPr>
        <p:spPr>
          <a:xfrm>
            <a:off x="0" y="3482341"/>
            <a:ext cx="9144000" cy="0"/>
          </a:xfrm>
          <a:prstGeom prst="line">
            <a:avLst/>
          </a:prstGeom>
          <a:ln w="76200">
            <a:gradFill flip="none" rotWithShape="1">
              <a:gsLst>
                <a:gs pos="9000">
                  <a:schemeClr val="accent1">
                    <a:lumMod val="5000"/>
                    <a:lumOff val="95000"/>
                  </a:schemeClr>
                </a:gs>
                <a:gs pos="79000">
                  <a:schemeClr val="accent5">
                    <a:lumMod val="60000"/>
                    <a:lumOff val="40000"/>
                  </a:schemeClr>
                </a:gs>
                <a:gs pos="22000">
                  <a:schemeClr val="accent5">
                    <a:lumMod val="60000"/>
                    <a:lumOff val="40000"/>
                  </a:schemeClr>
                </a:gs>
                <a:gs pos="100000">
                  <a:schemeClr val="bg1"/>
                </a:gs>
                <a:gs pos="55000">
                  <a:schemeClr val="accent5">
                    <a:lumMod val="75000"/>
                  </a:schemeClr>
                </a:gs>
              </a:gsLst>
              <a:lin ang="5400000" scaled="1"/>
              <a:tileRect/>
            </a:gradFill>
          </a:ln>
        </p:spPr>
        <p:style>
          <a:lnRef idx="3">
            <a:schemeClr val="accent1"/>
          </a:lnRef>
          <a:fillRef idx="0">
            <a:schemeClr val="accent1"/>
          </a:fillRef>
          <a:effectRef idx="2">
            <a:schemeClr val="accent1"/>
          </a:effectRef>
          <a:fontRef idx="minor">
            <a:schemeClr val="tx1"/>
          </a:fontRef>
        </p:style>
      </p:cxnSp>
      <p:sp>
        <p:nvSpPr>
          <p:cNvPr id="9" name="文本框 8">
            <a:extLst>
              <a:ext uri="{FF2B5EF4-FFF2-40B4-BE49-F238E27FC236}">
                <a16:creationId xmlns:a16="http://schemas.microsoft.com/office/drawing/2014/main" id="{52994A0A-FC53-B592-8F59-9A98B05D6977}"/>
              </a:ext>
            </a:extLst>
          </p:cNvPr>
          <p:cNvSpPr txBox="1"/>
          <p:nvPr/>
        </p:nvSpPr>
        <p:spPr>
          <a:xfrm>
            <a:off x="22751" y="897018"/>
            <a:ext cx="4549249" cy="2585323"/>
          </a:xfrm>
          <a:prstGeom prst="rect">
            <a:avLst/>
          </a:prstGeom>
          <a:noFill/>
        </p:spPr>
        <p:txBody>
          <a:bodyPr wrap="square" rtlCol="0">
            <a:spAutoFit/>
          </a:bodyPr>
          <a:lstStyle/>
          <a:p>
            <a:pPr algn="just"/>
            <a:r>
              <a:rPr lang="zh-CN" altLang="zh-CN" sz="18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推测性的路由（</a:t>
            </a:r>
            <a:r>
              <a:rPr lang="en-US" altLang="zh-CN" sz="18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Speculative Routing</a:t>
            </a:r>
            <a:r>
              <a:rPr lang="zh-CN" altLang="zh-CN" sz="18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模型开发人员经常构建涉及控制流的路由逻辑，这可能需要</a:t>
            </a:r>
            <a:r>
              <a:rPr lang="en-US"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处理并导致</a:t>
            </a:r>
            <a:r>
              <a:rPr lang="en-US"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CPU</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同步</a:t>
            </a:r>
            <a:r>
              <a:rPr lang="zh-CN" altLang="en-US"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消耗</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。与它们的理论性能</a:t>
            </a:r>
            <a:r>
              <a:rPr lang="en-US"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FLOPs)</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相比，路由开销可能主导推理延迟</a:t>
            </a:r>
            <a:r>
              <a:rPr lang="zh-CN" altLang="en-US"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的路由器概要显示，许多路由器是</a:t>
            </a:r>
            <a:r>
              <a:rPr lang="zh-CN" altLang="zh-CN" sz="18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高度可预测的</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可以通过</a:t>
            </a:r>
            <a:r>
              <a:rPr lang="zh-CN" altLang="zh-CN" sz="18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选择最频繁出现的分支来预测</a:t>
            </a:r>
            <a:r>
              <a:rPr lang="en-US" altLang="zh-CN" sz="1800" dirty="0" err="1">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DynamicRouting</a:t>
            </a:r>
            <a:r>
              <a:rPr lang="zh-CN" altLang="zh-CN" sz="18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的决策</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，准确率超过</a:t>
            </a:r>
            <a:r>
              <a:rPr lang="en-US"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90%</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117456F-3747-3D83-9837-021B37CFF8ED}"/>
              </a:ext>
            </a:extLst>
          </p:cNvPr>
          <p:cNvPicPr>
            <a:picLocks noChangeAspect="1"/>
          </p:cNvPicPr>
          <p:nvPr/>
        </p:nvPicPr>
        <p:blipFill>
          <a:blip r:embed="rId5"/>
          <a:stretch>
            <a:fillRect/>
          </a:stretch>
        </p:blipFill>
        <p:spPr>
          <a:xfrm>
            <a:off x="4618259" y="913013"/>
            <a:ext cx="4549249" cy="2515987"/>
          </a:xfrm>
          <a:prstGeom prst="rect">
            <a:avLst/>
          </a:prstGeom>
        </p:spPr>
      </p:pic>
      <p:sp>
        <p:nvSpPr>
          <p:cNvPr id="15" name="文本框 14">
            <a:extLst>
              <a:ext uri="{FF2B5EF4-FFF2-40B4-BE49-F238E27FC236}">
                <a16:creationId xmlns:a16="http://schemas.microsoft.com/office/drawing/2014/main" id="{79CC0714-CD66-6206-5B3C-E1251ED84111}"/>
              </a:ext>
            </a:extLst>
          </p:cNvPr>
          <p:cNvSpPr txBox="1"/>
          <p:nvPr/>
        </p:nvSpPr>
        <p:spPr>
          <a:xfrm>
            <a:off x="0" y="3560054"/>
            <a:ext cx="5364088" cy="3139321"/>
          </a:xfrm>
          <a:prstGeom prst="rect">
            <a:avLst/>
          </a:prstGeom>
          <a:noFill/>
        </p:spPr>
        <p:txBody>
          <a:bodyPr wrap="square" rtlCol="0">
            <a:spAutoFit/>
          </a:bodyPr>
          <a:lstStyle/>
          <a:p>
            <a:pPr algn="just"/>
            <a:r>
              <a:rPr lang="zh-CN" altLang="zh-CN" sz="18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推测重量预载</a:t>
            </a:r>
            <a:r>
              <a:rPr lang="zh-CN" altLang="en-US" sz="18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b="0" i="0" dirty="0">
                <a:solidFill>
                  <a:schemeClr val="tx2"/>
                </a:solidFill>
                <a:effectLst/>
                <a:latin typeface="微软雅黑" panose="020B0503020204020204" pitchFamily="34" charset="-122"/>
                <a:ea typeface="微软雅黑" panose="020B0503020204020204" pitchFamily="34" charset="-122"/>
              </a:rPr>
              <a:t>Speculative Weight Preloading</a:t>
            </a:r>
            <a:r>
              <a:rPr lang="zh-CN" altLang="en-US" sz="18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为了在有限的</a:t>
            </a:r>
            <a:r>
              <a:rPr lang="en-US"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内存上运行大型模型的推理，通常需要在</a:t>
            </a:r>
            <a:r>
              <a:rPr lang="en-US"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内存和主机内存之间交换层的权重，以减少</a:t>
            </a:r>
            <a:r>
              <a:rPr lang="en-US"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内存需求。为了隐藏内存迁移延迟，现有的解决方案需要知道层的执行顺序，以便在以流水线方式执行前一层时预加载必要的权重</a:t>
            </a:r>
            <a:r>
              <a:rPr lang="zh-CN" altLang="en-US"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动态神经网络没有一个静态的层执行顺序。只有在做出路由决策时才知道动态激活的分支的执行情况。这使得现有的解决方案很难预加载动态层的权重。</a:t>
            </a:r>
            <a:r>
              <a:rPr lang="en-US" altLang="zh-CN" sz="18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利用分支激活分布的统计概要来推测可以以高概率激活的分支的预加载权重</a:t>
            </a:r>
            <a:r>
              <a:rPr lang="zh-CN" altLang="zh-CN" sz="18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solidFill>
                <a:schemeClr val="tx2"/>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5FC27542-F50C-B3D5-8F74-ECC740516488}"/>
              </a:ext>
            </a:extLst>
          </p:cNvPr>
          <p:cNvPicPr>
            <a:picLocks noChangeAspect="1"/>
          </p:cNvPicPr>
          <p:nvPr/>
        </p:nvPicPr>
        <p:blipFill>
          <a:blip r:embed="rId6"/>
          <a:stretch>
            <a:fillRect/>
          </a:stretch>
        </p:blipFill>
        <p:spPr>
          <a:xfrm>
            <a:off x="5364087" y="3784747"/>
            <a:ext cx="3779913" cy="21602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3000">
              <a:schemeClr val="tx2">
                <a:lumMod val="20000"/>
                <a:lumOff val="80000"/>
              </a:schemeClr>
            </a:gs>
            <a:gs pos="45000">
              <a:schemeClr val="bg1"/>
            </a:gs>
            <a:gs pos="9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10" name="标题 1"/>
          <p:cNvSpPr txBox="1"/>
          <p:nvPr>
            <p:custDataLst>
              <p:tags r:id="rId1"/>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03 </a:t>
            </a:r>
            <a:r>
              <a:rPr lang="zh-CN" altLang="en-US" kern="0" dirty="0">
                <a:latin typeface="Times New Roman" panose="02020603050405020304" pitchFamily="18" charset="0"/>
                <a:cs typeface="Times New Roman" panose="02020603050405020304" pitchFamily="18" charset="0"/>
                <a:sym typeface="+mn-ea"/>
              </a:rPr>
              <a:t>动态优化</a:t>
            </a:r>
            <a:endParaRPr lang="zh-CN" altLang="zh-CN" kern="0" dirty="0">
              <a:latin typeface="Times New Roman" panose="02020603050405020304" pitchFamily="18" charset="0"/>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EADE2472-86C6-D698-E861-4CB80AB3762B}"/>
              </a:ext>
            </a:extLst>
          </p:cNvPr>
          <p:cNvSpPr txBox="1"/>
          <p:nvPr/>
        </p:nvSpPr>
        <p:spPr>
          <a:xfrm>
            <a:off x="107504" y="1124744"/>
            <a:ext cx="8496944" cy="1477328"/>
          </a:xfrm>
          <a:prstGeom prst="rect">
            <a:avLst/>
          </a:prstGeom>
          <a:noFill/>
        </p:spPr>
        <p:txBody>
          <a:bodyPr wrap="square" rtlCol="0">
            <a:spAutoFit/>
          </a:bodyPr>
          <a:lstStyle/>
          <a:p>
            <a:pPr algn="just"/>
            <a:r>
              <a:rPr lang="zh-CN" altLang="zh-CN" sz="1800" kern="100" spc="75"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跟踪单元级数据流</a:t>
            </a:r>
            <a:r>
              <a:rPr lang="zh-CN" altLang="zh-CN" sz="1800" kern="100" spc="75"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为了实现优化，重要的是要了解</a:t>
            </a:r>
            <a:r>
              <a:rPr lang="en-US" altLang="zh-CN" sz="1800" kern="100" spc="75"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spc="75"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是如何沿着网络传输的</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，以便编译器可以利用</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级数据流来优化模型执行。在动态神经网络中，有两种类型的</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级数据流</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静态数据流</a:t>
            </a:r>
            <a:r>
              <a:rPr lang="zh-CN" altLang="zh-CN" sz="1800" kern="100" spc="75"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存在于大多数静态运算符</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Conv2D)</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中，它对所有输入都是固定的</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动态数据流，由</a:t>
            </a:r>
            <a:r>
              <a:rPr lang="zh-CN" altLang="zh-CN" sz="1800" kern="100" spc="75"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路由器在运行时确定</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。前者是理解</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在静态层之间的关系</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后者用于识别分支之间的</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路由。</a:t>
            </a:r>
            <a:endPar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121062BB-8361-63C4-CFBD-A05F286B3A10}"/>
              </a:ext>
            </a:extLst>
          </p:cNvPr>
          <p:cNvSpPr txBox="1"/>
          <p:nvPr/>
        </p:nvSpPr>
        <p:spPr>
          <a:xfrm>
            <a:off x="107504" y="2602072"/>
            <a:ext cx="8496944" cy="1754326"/>
          </a:xfrm>
          <a:prstGeom prst="rect">
            <a:avLst/>
          </a:prstGeom>
          <a:noFill/>
        </p:spPr>
        <p:txBody>
          <a:bodyPr wrap="square" rtlCol="0">
            <a:spAutoFit/>
          </a:bodyPr>
          <a:lstStyle/>
          <a:p>
            <a:pPr algn="just"/>
            <a:r>
              <a:rPr lang="zh-CN" altLang="zh-CN" sz="1800" kern="100" spc="75"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静态单元级数据流</a:t>
            </a:r>
            <a:r>
              <a:rPr lang="zh-CN" altLang="zh-CN" sz="1800" kern="100" spc="75"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利用算子的张量表达式</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DL</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编译器中广泛使用来构建算子的计算逻辑。通过检查符号计算的结果，</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 Brainstorm</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了解细胞是如何在静态运算符中传输的。静态的</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级数据流分析是导出</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跨层关系的必要条件，这在数据移动优化中具有重要意义。它允许</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级探索数据移动，在优化多</a:t>
            </a:r>
            <a:r>
              <a:rPr lang="en-US" altLang="zh-CN" sz="1800" kern="100" spc="75" dirty="0" err="1">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gpu</a:t>
            </a:r>
            <a:r>
              <a:rPr lang="zh-CN" altLang="zh-CN" sz="1800" kern="100" spc="75"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执行时打破了张量级数据移动的限制</a:t>
            </a:r>
            <a:endPar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6" name="文本框 5">
            <a:extLst>
              <a:ext uri="{FF2B5EF4-FFF2-40B4-BE49-F238E27FC236}">
                <a16:creationId xmlns:a16="http://schemas.microsoft.com/office/drawing/2014/main" id="{50489E89-C170-0CC4-5732-6037A3C4FD91}"/>
              </a:ext>
            </a:extLst>
          </p:cNvPr>
          <p:cNvSpPr txBox="1"/>
          <p:nvPr/>
        </p:nvSpPr>
        <p:spPr>
          <a:xfrm>
            <a:off x="101533" y="3978930"/>
            <a:ext cx="8496944" cy="1754326"/>
          </a:xfrm>
          <a:prstGeom prst="rect">
            <a:avLst/>
          </a:prstGeom>
          <a:noFill/>
        </p:spPr>
        <p:txBody>
          <a:bodyPr wrap="square" rtlCol="0">
            <a:spAutoFit/>
          </a:bodyPr>
          <a:lstStyle/>
          <a:p>
            <a:pPr algn="just"/>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动态单元数据流：</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中，模型开发人员使用</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Router</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来表达动态。路由逻辑在</a:t>
            </a:r>
            <a:r>
              <a:rPr lang="en-US" altLang="zh-CN" sz="1800" kern="100" dirty="0" err="1">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router_fn</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中定义，它在运行时生成</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cell</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的路由决策。</a:t>
            </a:r>
            <a:r>
              <a:rPr lang="en-US" altLang="zh-CN"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的路由器抽象使得跟踪必要的信息变得容易。与传统编程语言的动态优化类似，</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专注于</a:t>
            </a:r>
            <a:r>
              <a:rPr lang="zh-CN" altLang="zh-CN" sz="1800" kern="100" dirty="0">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收集路由决策的统计配置文件</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，而不关心它们是如何生成的。如果启用了单元级分析，则每次调用</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Router</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时，</a:t>
            </a:r>
            <a:r>
              <a:rPr lang="en-US"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Brainstorm</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将其路由决策记录到缓冲区中</a:t>
            </a:r>
            <a:r>
              <a:rPr lang="zh-CN" altLang="zh-CN" sz="1800" kern="100" dirty="0">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p>
            <a:endParaRPr lang="zh-CN" altLang="en-US" dirty="0"/>
          </a:p>
        </p:txBody>
      </p:sp>
      <p:pic>
        <p:nvPicPr>
          <p:cNvPr id="16" name="图片 15">
            <a:extLst>
              <a:ext uri="{FF2B5EF4-FFF2-40B4-BE49-F238E27FC236}">
                <a16:creationId xmlns:a16="http://schemas.microsoft.com/office/drawing/2014/main" id="{2C18FEC8-0200-952E-6FFF-47C263520752}"/>
              </a:ext>
            </a:extLst>
          </p:cNvPr>
          <p:cNvPicPr>
            <a:picLocks noChangeAspect="1"/>
          </p:cNvPicPr>
          <p:nvPr/>
        </p:nvPicPr>
        <p:blipFill>
          <a:blip r:embed="rId5"/>
          <a:stretch>
            <a:fillRect/>
          </a:stretch>
        </p:blipFill>
        <p:spPr>
          <a:xfrm>
            <a:off x="2195736" y="5373216"/>
            <a:ext cx="4413477" cy="148478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4fe4f60e-ed47-4936-b7a0-5449a53efabe"/>
  <p:tag name="COMMONDATA" val="eyJoZGlkIjoiY2U3NzRhNTk2NDM2YmQ2NGE1OGFlN2NhNGY4NDM0NDMifQ=="/>
</p:tagLst>
</file>

<file path=ppt/tags/tag10.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ENTRY"/>
  <p:tag name="ID" val="547143"/>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NUMBER"/>
  <p:tag name="ID" val="547143"/>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ENTRY"/>
  <p:tag name="ID" val="547143"/>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NUMBER"/>
  <p:tag name="ID" val="547143"/>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ENTRY"/>
  <p:tag name="ID" val="547143"/>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OTHERS"/>
  <p:tag name="ID" val="547143"/>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PA" val="v5.2.11"/>
</p:tagLst>
</file>

<file path=ppt/tags/tag28.xml><?xml version="1.0" encoding="utf-8"?>
<p:tagLst xmlns:a="http://schemas.openxmlformats.org/drawingml/2006/main" xmlns:r="http://schemas.openxmlformats.org/officeDocument/2006/relationships" xmlns:p="http://schemas.openxmlformats.org/presentationml/2006/main">
  <p:tag name="ISLIDE.ADDREMOVEWATERMARK" val="hZqCBhlYCn"/>
</p:tagLst>
</file>

<file path=ppt/tags/tag29.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OTHERS"/>
  <p:tag name="ID" val="547143"/>
</p:tagLst>
</file>

<file path=ppt/tags/tag30.xml><?xml version="1.0" encoding="utf-8"?>
<p:tagLst xmlns:a="http://schemas.openxmlformats.org/drawingml/2006/main" xmlns:r="http://schemas.openxmlformats.org/officeDocument/2006/relationships" xmlns:p="http://schemas.openxmlformats.org/presentationml/2006/main">
  <p:tag name="PA" val="v5.2.11"/>
</p:tagLst>
</file>

<file path=ppt/tags/tag31.xml><?xml version="1.0" encoding="utf-8"?>
<p:tagLst xmlns:a="http://schemas.openxmlformats.org/drawingml/2006/main" xmlns:r="http://schemas.openxmlformats.org/officeDocument/2006/relationships" xmlns:p="http://schemas.openxmlformats.org/presentationml/2006/main">
  <p:tag name="PA" val="v5.2.11"/>
</p:tagLst>
</file>

<file path=ppt/tags/tag32.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OTHERS"/>
  <p:tag name="ID" val="547143"/>
</p:tagLst>
</file>

<file path=ppt/tags/tag5.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NUMBER"/>
  <p:tag name="ID" val="547143"/>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ENTRY"/>
  <p:tag name="ID" val="547143"/>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NUMBER"/>
  <p:tag name="ID" val="547143"/>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ENTRY"/>
  <p:tag name="ID" val="547143"/>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80125145827"/>
  <p:tag name="MH_LIBRARY" val="CONTENTS"/>
  <p:tag name="MH_TYPE" val="NUMBER"/>
  <p:tag name="ID" val="547143"/>
  <p:tag name="MH_ORDER"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2020</Words>
  <Application>Microsoft Office PowerPoint</Application>
  <PresentationFormat>全屏显示(4:3)</PresentationFormat>
  <Paragraphs>69</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方正姚体</vt:lpstr>
      <vt:lpstr>微软雅黑</vt:lpstr>
      <vt:lpstr>幼圆</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数字化智能化制造技术与应用 协同创新中心</dc:title>
  <dc:creator>zhxh</dc:creator>
  <cp:lastModifiedBy>海 胡</cp:lastModifiedBy>
  <cp:revision>1658</cp:revision>
  <dcterms:created xsi:type="dcterms:W3CDTF">2014-05-27T15:11:00Z</dcterms:created>
  <dcterms:modified xsi:type="dcterms:W3CDTF">2023-12-20T13:27:08Z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753939CD140F42E79677D79DA66D584D</vt:lpwstr>
  </property>
</Properties>
</file>