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85" r:id="rId3"/>
    <p:sldId id="257" r:id="rId4"/>
    <p:sldId id="263" r:id="rId5"/>
    <p:sldId id="261" r:id="rId6"/>
    <p:sldId id="286" r:id="rId7"/>
    <p:sldId id="262" r:id="rId8"/>
    <p:sldId id="259" r:id="rId9"/>
    <p:sldId id="266" r:id="rId10"/>
    <p:sldId id="258" r:id="rId11"/>
    <p:sldId id="265" r:id="rId12"/>
    <p:sldId id="267" r:id="rId13"/>
    <p:sldId id="268" r:id="rId14"/>
    <p:sldId id="269" r:id="rId15"/>
    <p:sldId id="282" r:id="rId16"/>
    <p:sldId id="283" r:id="rId17"/>
    <p:sldId id="270" r:id="rId18"/>
    <p:sldId id="271" r:id="rId19"/>
    <p:sldId id="272" r:id="rId20"/>
    <p:sldId id="284" r:id="rId21"/>
    <p:sldId id="287" r:id="rId22"/>
    <p:sldId id="273" r:id="rId23"/>
    <p:sldId id="274" r:id="rId24"/>
    <p:sldId id="275" r:id="rId25"/>
    <p:sldId id="276" r:id="rId26"/>
    <p:sldId id="277" r:id="rId27"/>
    <p:sldId id="288" r:id="rId28"/>
    <p:sldId id="278"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6CA9025-DDBE-469F-BD48-49F62D1FF267}">
          <p14:sldIdLst>
            <p14:sldId id="256"/>
            <p14:sldId id="285"/>
            <p14:sldId id="257"/>
            <p14:sldId id="263"/>
            <p14:sldId id="261"/>
            <p14:sldId id="286"/>
            <p14:sldId id="262"/>
            <p14:sldId id="259"/>
            <p14:sldId id="266"/>
            <p14:sldId id="258"/>
            <p14:sldId id="265"/>
            <p14:sldId id="267"/>
            <p14:sldId id="268"/>
            <p14:sldId id="269"/>
            <p14:sldId id="282"/>
            <p14:sldId id="283"/>
            <p14:sldId id="270"/>
            <p14:sldId id="271"/>
            <p14:sldId id="272"/>
            <p14:sldId id="284"/>
            <p14:sldId id="287"/>
            <p14:sldId id="273"/>
            <p14:sldId id="274"/>
            <p14:sldId id="275"/>
            <p14:sldId id="276"/>
            <p14:sldId id="277"/>
            <p14:sldId id="288"/>
            <p14:sldId id="278"/>
            <p14:sldId id="2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sp h" initials="hh" lastIdx="1" clrIdx="0">
    <p:extLst>
      <p:ext uri="{19B8F6BF-5375-455C-9EA6-DF929625EA0E}">
        <p15:presenceInfo xmlns:p15="http://schemas.microsoft.com/office/powerpoint/2012/main" userId="605648dbd010d1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3C879-E6BA-4840-8AB2-BBDAE0EF4ABE}" type="datetimeFigureOut">
              <a:rPr lang="zh-CN" altLang="en-US" smtClean="0"/>
              <a:t>2023/12/28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2480-A97E-4FAB-B703-BB78DE196BA6}" type="slidenum">
              <a:rPr lang="zh-CN" altLang="en-US" smtClean="0"/>
              <a:t>‹#›</a:t>
            </a:fld>
            <a:endParaRPr lang="zh-CN" altLang="en-US"/>
          </a:p>
        </p:txBody>
      </p:sp>
    </p:spTree>
    <p:extLst>
      <p:ext uri="{BB962C8B-B14F-4D97-AF65-F5344CB8AC3E}">
        <p14:creationId xmlns:p14="http://schemas.microsoft.com/office/powerpoint/2010/main" val="321728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8333CF-9A1E-4125-9174-80CB5B31F83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445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2053378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2118647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losing">
    <p:spTree>
      <p:nvGrpSpPr>
        <p:cNvPr id="1" name=""/>
        <p:cNvGrpSpPr/>
        <p:nvPr/>
      </p:nvGrpSpPr>
      <p:grpSpPr>
        <a:xfrm>
          <a:off x="0" y="0"/>
          <a:ext cx="0" cy="0"/>
          <a:chOff x="0" y="0"/>
          <a:chExt cx="0" cy="0"/>
        </a:xfrm>
      </p:grpSpPr>
      <p:grpSp>
        <p:nvGrpSpPr>
          <p:cNvPr id="3" name="组合 2"/>
          <p:cNvGrpSpPr/>
          <p:nvPr/>
        </p:nvGrpSpPr>
        <p:grpSpPr>
          <a:xfrm>
            <a:off x="666751" y="1157429"/>
            <a:ext cx="10858499" cy="4839511"/>
            <a:chOff x="1547426" y="1571106"/>
            <a:chExt cx="8733332" cy="3892348"/>
          </a:xfrm>
        </p:grpSpPr>
        <p:sp>
          <p:nvSpPr>
            <p:cNvPr id="6" name="等腰三角形 5"/>
            <p:cNvSpPr/>
            <p:nvPr/>
          </p:nvSpPr>
          <p:spPr>
            <a:xfrm rot="10800000">
              <a:off x="5485987" y="4725341"/>
              <a:ext cx="856211" cy="738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547426" y="1571106"/>
              <a:ext cx="8733332" cy="3455567"/>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 name="标题 1"/>
          <p:cNvSpPr>
            <a:spLocks noGrp="1"/>
          </p:cNvSpPr>
          <p:nvPr>
            <p:ph type="title" hasCustomPrompt="1"/>
          </p:nvPr>
        </p:nvSpPr>
        <p:spPr>
          <a:xfrm>
            <a:off x="1422400" y="3038152"/>
            <a:ext cx="9347200" cy="781696"/>
          </a:xfrm>
        </p:spPr>
        <p:txBody>
          <a:bodyPr anchor="ctr">
            <a:noAutofit/>
          </a:bodyPr>
          <a:lstStyle>
            <a:lvl1pPr algn="ctr">
              <a:defRPr sz="5400">
                <a:solidFill>
                  <a:schemeClr val="bg1"/>
                </a:solidFill>
              </a:defRPr>
            </a:lvl1pPr>
          </a:lstStyle>
          <a:p>
            <a:pPr lvl="0"/>
            <a:r>
              <a:rPr lang="en-US"/>
              <a:t>Click to add title</a:t>
            </a:r>
          </a:p>
        </p:txBody>
      </p:sp>
      <p:sp>
        <p:nvSpPr>
          <p:cNvPr id="4" name="文本占位符 3"/>
          <p:cNvSpPr>
            <a:spLocks noGrp="1"/>
          </p:cNvSpPr>
          <p:nvPr>
            <p:ph type="body" sz="quarter" idx="13" hasCustomPrompt="1"/>
          </p:nvPr>
        </p:nvSpPr>
        <p:spPr>
          <a:xfrm>
            <a:off x="7001013" y="5859780"/>
            <a:ext cx="4517887" cy="274320"/>
          </a:xfrm>
        </p:spPr>
        <p:txBody>
          <a:bodyPr anchor="ctr">
            <a:noAutofit/>
          </a:bodyPr>
          <a:lstStyle>
            <a:lvl1pPr marL="0" indent="0" algn="r">
              <a:lnSpc>
                <a:spcPct val="100000"/>
              </a:lnSpc>
              <a:spcBef>
                <a:spcPts val="0"/>
              </a:spcBef>
              <a:buNone/>
              <a:defRPr lang="en-US" sz="1200" dirty="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4454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www.officeplus.cn</a:t>
            </a:r>
          </a:p>
        </p:txBody>
      </p:sp>
    </p:spTree>
    <p:extLst>
      <p:ext uri="{BB962C8B-B14F-4D97-AF65-F5344CB8AC3E}">
        <p14:creationId xmlns:p14="http://schemas.microsoft.com/office/powerpoint/2010/main" val="50898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6" name="标题 19">
            <a:extLst>
              <a:ext uri="{FF2B5EF4-FFF2-40B4-BE49-F238E27FC236}">
                <a16:creationId xmlns:a16="http://schemas.microsoft.com/office/drawing/2014/main" id="{155DB55A-C97C-37B4-4EF3-B4915DCAF8CA}"/>
              </a:ext>
            </a:extLst>
          </p:cNvPr>
          <p:cNvSpPr>
            <a:spLocks noGrp="1"/>
          </p:cNvSpPr>
          <p:nvPr>
            <p:ph type="title"/>
          </p:nvPr>
        </p:nvSpPr>
        <p:spPr>
          <a:xfrm>
            <a:off x="6096000" y="267697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0">
            <a:extLst>
              <a:ext uri="{FF2B5EF4-FFF2-40B4-BE49-F238E27FC236}">
                <a16:creationId xmlns:a16="http://schemas.microsoft.com/office/drawing/2014/main" id="{62553087-EAE2-4B7D-AE2C-9F57C95C41D9}"/>
              </a:ext>
            </a:extLst>
          </p:cNvPr>
          <p:cNvSpPr>
            <a:spLocks noGrp="1"/>
          </p:cNvSpPr>
          <p:nvPr>
            <p:ph type="body" idx="1"/>
          </p:nvPr>
        </p:nvSpPr>
        <p:spPr>
          <a:xfrm>
            <a:off x="6097116" y="357232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8" name="任意多边形: 形状 7">
            <a:extLst>
              <a:ext uri="{FF2B5EF4-FFF2-40B4-BE49-F238E27FC236}">
                <a16:creationId xmlns:a16="http://schemas.microsoft.com/office/drawing/2014/main" id="{19800A3D-E771-6C49-41A7-7604FFD08465}"/>
              </a:ext>
            </a:extLst>
          </p:cNvPr>
          <p:cNvSpPr>
            <a:spLocks/>
          </p:cNvSpPr>
          <p:nvPr userDrawn="1"/>
        </p:nvSpPr>
        <p:spPr bwMode="auto">
          <a:xfrm flipH="1">
            <a:off x="2343621" y="0"/>
            <a:ext cx="3636963" cy="6858000"/>
          </a:xfrm>
          <a:custGeom>
            <a:avLst/>
            <a:gdLst>
              <a:gd name="T0" fmla="*/ 2291 w 2291"/>
              <a:gd name="T1" fmla="*/ 4312 h 4312"/>
              <a:gd name="T2" fmla="*/ 988 w 2291"/>
              <a:gd name="T3" fmla="*/ 2156 h 4312"/>
              <a:gd name="T4" fmla="*/ 987 w 2291"/>
              <a:gd name="T5" fmla="*/ 2156 h 4312"/>
              <a:gd name="T6" fmla="*/ 2289 w 2291"/>
              <a:gd name="T7" fmla="*/ 0 h 4312"/>
              <a:gd name="T8" fmla="*/ 1304 w 2291"/>
              <a:gd name="T9" fmla="*/ 0 h 4312"/>
              <a:gd name="T10" fmla="*/ 0 w 2291"/>
              <a:gd name="T11" fmla="*/ 2157 h 4312"/>
              <a:gd name="T12" fmla="*/ 2 w 2291"/>
              <a:gd name="T13" fmla="*/ 2157 h 4312"/>
              <a:gd name="T14" fmla="*/ 1305 w 2291"/>
              <a:gd name="T15" fmla="*/ 4312 h 4312"/>
              <a:gd name="T16" fmla="*/ 2291 w 2291"/>
              <a:gd name="T17" fmla="*/ 4312 h 4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1" h="4312">
                <a:moveTo>
                  <a:pt x="2291" y="4312"/>
                </a:moveTo>
                <a:lnTo>
                  <a:pt x="988" y="2156"/>
                </a:lnTo>
                <a:lnTo>
                  <a:pt x="987" y="2156"/>
                </a:lnTo>
                <a:lnTo>
                  <a:pt x="2289" y="0"/>
                </a:lnTo>
                <a:lnTo>
                  <a:pt x="1304" y="0"/>
                </a:lnTo>
                <a:lnTo>
                  <a:pt x="0" y="2157"/>
                </a:lnTo>
                <a:lnTo>
                  <a:pt x="2" y="2157"/>
                </a:lnTo>
                <a:lnTo>
                  <a:pt x="1305" y="4312"/>
                </a:lnTo>
                <a:lnTo>
                  <a:pt x="2291" y="4312"/>
                </a:lnTo>
                <a:close/>
              </a:path>
            </a:pathLst>
          </a:custGeom>
          <a:gradFill>
            <a:gsLst>
              <a:gs pos="0">
                <a:schemeClr val="accent4"/>
              </a:gs>
              <a:gs pos="100000">
                <a:schemeClr val="accent3"/>
              </a:gs>
            </a:gsLst>
            <a:lin ang="5400000" scaled="1"/>
          </a:gra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形状 8">
            <a:extLst>
              <a:ext uri="{FF2B5EF4-FFF2-40B4-BE49-F238E27FC236}">
                <a16:creationId xmlns:a16="http://schemas.microsoft.com/office/drawing/2014/main" id="{C3E68CBD-D7DA-9001-3B07-BE71DFAD9755}"/>
              </a:ext>
            </a:extLst>
          </p:cNvPr>
          <p:cNvSpPr>
            <a:spLocks/>
          </p:cNvSpPr>
          <p:nvPr userDrawn="1"/>
        </p:nvSpPr>
        <p:spPr bwMode="auto">
          <a:xfrm>
            <a:off x="860373" y="0"/>
            <a:ext cx="3636963" cy="6858000"/>
          </a:xfrm>
          <a:custGeom>
            <a:avLst/>
            <a:gdLst>
              <a:gd name="T0" fmla="*/ 2291 w 2291"/>
              <a:gd name="T1" fmla="*/ 4312 h 4312"/>
              <a:gd name="T2" fmla="*/ 988 w 2291"/>
              <a:gd name="T3" fmla="*/ 2156 h 4312"/>
              <a:gd name="T4" fmla="*/ 987 w 2291"/>
              <a:gd name="T5" fmla="*/ 2156 h 4312"/>
              <a:gd name="T6" fmla="*/ 2289 w 2291"/>
              <a:gd name="T7" fmla="*/ 0 h 4312"/>
              <a:gd name="T8" fmla="*/ 1304 w 2291"/>
              <a:gd name="T9" fmla="*/ 0 h 4312"/>
              <a:gd name="T10" fmla="*/ 0 w 2291"/>
              <a:gd name="T11" fmla="*/ 2157 h 4312"/>
              <a:gd name="T12" fmla="*/ 3 w 2291"/>
              <a:gd name="T13" fmla="*/ 2157 h 4312"/>
              <a:gd name="T14" fmla="*/ 1305 w 2291"/>
              <a:gd name="T15" fmla="*/ 4312 h 4312"/>
              <a:gd name="T16" fmla="*/ 2291 w 2291"/>
              <a:gd name="T17" fmla="*/ 4312 h 4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1" h="4312">
                <a:moveTo>
                  <a:pt x="2291" y="4312"/>
                </a:moveTo>
                <a:lnTo>
                  <a:pt x="988" y="2156"/>
                </a:lnTo>
                <a:lnTo>
                  <a:pt x="987" y="2156"/>
                </a:lnTo>
                <a:lnTo>
                  <a:pt x="2289" y="0"/>
                </a:lnTo>
                <a:lnTo>
                  <a:pt x="1304" y="0"/>
                </a:lnTo>
                <a:lnTo>
                  <a:pt x="0" y="2157"/>
                </a:lnTo>
                <a:lnTo>
                  <a:pt x="3" y="2157"/>
                </a:lnTo>
                <a:lnTo>
                  <a:pt x="1305" y="4312"/>
                </a:lnTo>
                <a:lnTo>
                  <a:pt x="2291" y="4312"/>
                </a:lnTo>
                <a:close/>
              </a:path>
            </a:pathLst>
          </a:custGeom>
          <a:gradFill flip="none" rotWithShape="1">
            <a:gsLst>
              <a:gs pos="0">
                <a:schemeClr val="accent2"/>
              </a:gs>
              <a:gs pos="100000">
                <a:schemeClr val="accent1"/>
              </a:gs>
            </a:gsLst>
            <a:lin ang="5400000" scaled="1"/>
            <a:tileRect/>
          </a:gra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12839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38948259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A8333CF-9A1E-4125-9174-80CB5B31F83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122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3972806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2548668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1355537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781499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9EEE87-DC4A-489D-85AF-46F37892256A}" type="datetimeFigureOut">
              <a:rPr lang="zh-CN" altLang="en-US" smtClean="0"/>
              <a:t>2023/12/28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2795383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9EEE87-DC4A-489D-85AF-46F37892256A}" type="datetimeFigureOut">
              <a:rPr lang="zh-CN" altLang="en-US" smtClean="0"/>
              <a:t>2023/12/28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A8333CF-9A1E-4125-9174-80CB5B31F833}" type="slidenum">
              <a:rPr lang="zh-CN" altLang="en-US" smtClean="0"/>
              <a:t>‹#›</a:t>
            </a:fld>
            <a:endParaRPr lang="zh-CN" altLang="en-US"/>
          </a:p>
        </p:txBody>
      </p:sp>
    </p:spTree>
    <p:extLst>
      <p:ext uri="{BB962C8B-B14F-4D97-AF65-F5344CB8AC3E}">
        <p14:creationId xmlns:p14="http://schemas.microsoft.com/office/powerpoint/2010/main" val="3345933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9EEE87-DC4A-489D-85AF-46F37892256A}" type="datetimeFigureOut">
              <a:rPr lang="zh-CN" altLang="en-US" smtClean="0"/>
              <a:t>2023/12/28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8333CF-9A1E-4125-9174-80CB5B31F83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1279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28E24-05F7-1F2E-6966-194AF47F330E}"/>
              </a:ext>
            </a:extLst>
          </p:cNvPr>
          <p:cNvSpPr>
            <a:spLocks noGrp="1"/>
          </p:cNvSpPr>
          <p:nvPr>
            <p:ph type="ctrTitle"/>
          </p:nvPr>
        </p:nvSpPr>
        <p:spPr/>
        <p:txBody>
          <a:bodyPr>
            <a:normAutofit/>
          </a:bodyPr>
          <a:lstStyle/>
          <a:p>
            <a:r>
              <a:rPr lang="en-US" altLang="zh-CN" sz="6600" dirty="0"/>
              <a:t>Global capacity management with Flux</a:t>
            </a:r>
            <a:br>
              <a:rPr lang="en-US" altLang="zh-CN" sz="6600" dirty="0"/>
            </a:br>
            <a:r>
              <a:rPr lang="zh-CN" altLang="en-US" sz="6600" dirty="0"/>
              <a:t>基于</a:t>
            </a:r>
            <a:r>
              <a:rPr lang="en-US" altLang="zh-CN" sz="6600" dirty="0"/>
              <a:t>Flux</a:t>
            </a:r>
            <a:r>
              <a:rPr lang="zh-CN" altLang="en-US" sz="6600" dirty="0"/>
              <a:t>的全球容量管理</a:t>
            </a:r>
          </a:p>
        </p:txBody>
      </p:sp>
      <p:sp>
        <p:nvSpPr>
          <p:cNvPr id="3" name="副标题 2">
            <a:extLst>
              <a:ext uri="{FF2B5EF4-FFF2-40B4-BE49-F238E27FC236}">
                <a16:creationId xmlns:a16="http://schemas.microsoft.com/office/drawing/2014/main" id="{CF42EC73-5728-7DFB-8D2F-16776FC8D016}"/>
              </a:ext>
            </a:extLst>
          </p:cNvPr>
          <p:cNvSpPr>
            <a:spLocks noGrp="1"/>
          </p:cNvSpPr>
          <p:nvPr>
            <p:ph type="subTitle" idx="1"/>
          </p:nvPr>
        </p:nvSpPr>
        <p:spPr/>
        <p:txBody>
          <a:bodyPr/>
          <a:lstStyle/>
          <a:p>
            <a:r>
              <a:rPr lang="zh-CN" altLang="en-US" dirty="0"/>
              <a:t>汇报人：韩晔生鹏</a:t>
            </a:r>
          </a:p>
        </p:txBody>
      </p:sp>
    </p:spTree>
    <p:extLst>
      <p:ext uri="{BB962C8B-B14F-4D97-AF65-F5344CB8AC3E}">
        <p14:creationId xmlns:p14="http://schemas.microsoft.com/office/powerpoint/2010/main" val="1769799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C8C8F-B2E6-351A-84B9-9099AFA1A5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2110AD-4A2E-4D97-7EE2-F293AB52439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46B48A2-8570-14AA-73D5-344896DAE0FA}"/>
              </a:ext>
            </a:extLst>
          </p:cNvPr>
          <p:cNvPicPr>
            <a:picLocks noChangeAspect="1"/>
          </p:cNvPicPr>
          <p:nvPr/>
        </p:nvPicPr>
        <p:blipFill>
          <a:blip r:embed="rId2"/>
          <a:stretch>
            <a:fillRect/>
          </a:stretch>
        </p:blipFill>
        <p:spPr>
          <a:xfrm>
            <a:off x="0" y="-1"/>
            <a:ext cx="12192000" cy="6346757"/>
          </a:xfrm>
          <a:prstGeom prst="rect">
            <a:avLst/>
          </a:prstGeom>
          <a:effectLst>
            <a:softEdge rad="0"/>
          </a:effectLst>
        </p:spPr>
      </p:pic>
    </p:spTree>
    <p:extLst>
      <p:ext uri="{BB962C8B-B14F-4D97-AF65-F5344CB8AC3E}">
        <p14:creationId xmlns:p14="http://schemas.microsoft.com/office/powerpoint/2010/main" val="224586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582E2-ECA4-E387-D9BC-FF8FF0F5115A}"/>
              </a:ext>
            </a:extLst>
          </p:cNvPr>
          <p:cNvSpPr>
            <a:spLocks noGrp="1"/>
          </p:cNvSpPr>
          <p:nvPr>
            <p:ph type="title"/>
          </p:nvPr>
        </p:nvSpPr>
        <p:spPr>
          <a:xfrm>
            <a:off x="1097280" y="788894"/>
            <a:ext cx="10058400" cy="948466"/>
          </a:xfrm>
        </p:spPr>
        <p:txBody>
          <a:bodyPr/>
          <a:lstStyle/>
          <a:p>
            <a:r>
              <a:rPr lang="zh-CN" altLang="en-US" dirty="0">
                <a:solidFill>
                  <a:srgbClr val="FF0000"/>
                </a:solidFill>
              </a:rPr>
              <a:t>服务容量数学建模</a:t>
            </a:r>
          </a:p>
        </p:txBody>
      </p:sp>
      <p:sp>
        <p:nvSpPr>
          <p:cNvPr id="9" name="内容占位符 8">
            <a:extLst>
              <a:ext uri="{FF2B5EF4-FFF2-40B4-BE49-F238E27FC236}">
                <a16:creationId xmlns:a16="http://schemas.microsoft.com/office/drawing/2014/main" id="{B410DEE7-4379-427B-1738-169F732CE9EB}"/>
              </a:ext>
            </a:extLst>
          </p:cNvPr>
          <p:cNvSpPr>
            <a:spLocks noGrp="1"/>
          </p:cNvSpPr>
          <p:nvPr>
            <p:ph idx="1"/>
          </p:nvPr>
        </p:nvSpPr>
        <p:spPr>
          <a:xfrm>
            <a:off x="1097280" y="1737360"/>
            <a:ext cx="10058400" cy="4023360"/>
          </a:xfrm>
        </p:spPr>
        <p:txBody>
          <a:bodyPr>
            <a:normAutofit fontScale="92500"/>
          </a:bodyPr>
          <a:lstStyle/>
          <a:p>
            <a:pPr>
              <a:lnSpc>
                <a:spcPct val="150000"/>
              </a:lnSpc>
            </a:pPr>
            <a:r>
              <a:rPr lang="zh-CN" altLang="en-US" sz="2400" dirty="0"/>
              <a:t>在区域</a:t>
            </a:r>
            <a:r>
              <a:rPr lang="en-US" altLang="zh-CN" sz="2400" dirty="0"/>
              <a:t>r</a:t>
            </a:r>
            <a:r>
              <a:rPr lang="zh-CN" altLang="en-US" sz="2400" dirty="0"/>
              <a:t>，</a:t>
            </a:r>
            <a:r>
              <a:rPr lang="en-US" altLang="zh-CN" sz="2400" dirty="0"/>
              <a:t>C</a:t>
            </a:r>
            <a:r>
              <a:rPr lang="zh-CN" altLang="en-US" sz="2400" dirty="0"/>
              <a:t>的服务能力</a:t>
            </a:r>
            <a:r>
              <a:rPr lang="en-US" altLang="zh-CN" sz="2400" dirty="0"/>
              <a:t>s</a:t>
            </a:r>
            <a:r>
              <a:rPr lang="zh-CN" altLang="en-US" sz="2400" dirty="0"/>
              <a:t>的模型</a:t>
            </a:r>
            <a:r>
              <a:rPr lang="en-US" altLang="zh-CN" sz="2400" dirty="0" err="1"/>
              <a:t>Cs,r</a:t>
            </a:r>
            <a:r>
              <a:rPr lang="zh-CN" altLang="en-US" sz="2400" dirty="0"/>
              <a:t>，由各产品的产能贡献的线性组合给出：</a:t>
            </a:r>
            <a:endParaRPr lang="en-US" altLang="zh-CN" sz="2400" dirty="0"/>
          </a:p>
          <a:p>
            <a:pPr algn="just">
              <a:lnSpc>
                <a:spcPct val="150000"/>
              </a:lnSpc>
            </a:pPr>
            <a:endParaRPr lang="en-US" altLang="zh-CN" sz="2400" dirty="0"/>
          </a:p>
          <a:p>
            <a:pPr algn="just">
              <a:lnSpc>
                <a:spcPct val="150000"/>
              </a:lnSpc>
            </a:pPr>
            <a:r>
              <a:rPr lang="el-GR" altLang="zh-CN" sz="2400" dirty="0"/>
              <a:t>α</a:t>
            </a:r>
            <a:r>
              <a:rPr lang="en-US" altLang="zh-CN" sz="2400" dirty="0" err="1"/>
              <a:t>s,p</a:t>
            </a:r>
            <a:r>
              <a:rPr lang="en-US" altLang="zh-CN" sz="2400" dirty="0"/>
              <a:t> </a:t>
            </a:r>
            <a:r>
              <a:rPr lang="zh-CN" altLang="en-US" sz="2400" dirty="0"/>
              <a:t>是属于产品 </a:t>
            </a:r>
            <a:r>
              <a:rPr lang="en-US" altLang="zh-CN" sz="2400" dirty="0"/>
              <a:t>p </a:t>
            </a:r>
            <a:r>
              <a:rPr lang="zh-CN" altLang="en-US" sz="2400" dirty="0"/>
              <a:t>的服务 </a:t>
            </a:r>
            <a:r>
              <a:rPr lang="en-US" altLang="zh-CN" sz="2400" dirty="0"/>
              <a:t>s </a:t>
            </a:r>
            <a:r>
              <a:rPr lang="zh-CN" altLang="en-US" sz="2400" dirty="0"/>
              <a:t>的容量</a:t>
            </a:r>
            <a:endParaRPr lang="en-US" altLang="zh-CN" sz="2400" dirty="0"/>
          </a:p>
          <a:p>
            <a:pPr algn="just">
              <a:lnSpc>
                <a:spcPct val="150000"/>
              </a:lnSpc>
            </a:pPr>
            <a:r>
              <a:rPr lang="el-GR" altLang="zh-CN" sz="2400" dirty="0"/>
              <a:t>ρ</a:t>
            </a:r>
            <a:r>
              <a:rPr lang="en-US" altLang="zh-CN" sz="2400" dirty="0" err="1"/>
              <a:t>p,r</a:t>
            </a:r>
            <a:r>
              <a:rPr lang="en-US" altLang="zh-CN" sz="2400" dirty="0"/>
              <a:t> </a:t>
            </a:r>
            <a:r>
              <a:rPr lang="zh-CN" altLang="en-US" sz="2400" dirty="0"/>
              <a:t>是产品 </a:t>
            </a:r>
            <a:r>
              <a:rPr lang="en-US" altLang="zh-CN" sz="2400" dirty="0"/>
              <a:t>p </a:t>
            </a:r>
            <a:r>
              <a:rPr lang="zh-CN" altLang="en-US" sz="2400" dirty="0"/>
              <a:t>分配到区域 </a:t>
            </a:r>
            <a:r>
              <a:rPr lang="en-US" altLang="zh-CN" sz="2400" dirty="0"/>
              <a:t>r </a:t>
            </a:r>
            <a:r>
              <a:rPr lang="zh-CN" altLang="en-US" sz="2400" dirty="0"/>
              <a:t>的存在度或全球流量的比例</a:t>
            </a:r>
            <a:endParaRPr lang="en-US" altLang="zh-CN" sz="2400" dirty="0"/>
          </a:p>
          <a:p>
            <a:pPr algn="just">
              <a:lnSpc>
                <a:spcPct val="150000"/>
              </a:lnSpc>
            </a:pPr>
            <a:r>
              <a:rPr lang="el-GR" altLang="zh-CN" sz="2400" dirty="0"/>
              <a:t>δ</a:t>
            </a:r>
            <a:r>
              <a:rPr lang="en-US" altLang="zh-CN" sz="2400" dirty="0" err="1"/>
              <a:t>s,r</a:t>
            </a:r>
            <a:r>
              <a:rPr lang="en-US" altLang="zh-CN" sz="2400" dirty="0"/>
              <a:t> </a:t>
            </a:r>
            <a:r>
              <a:rPr lang="zh-CN" altLang="en-US" sz="2400" dirty="0"/>
              <a:t>为区域 </a:t>
            </a:r>
            <a:r>
              <a:rPr lang="en-US" altLang="zh-CN" sz="2400" dirty="0"/>
              <a:t>r </a:t>
            </a:r>
            <a:r>
              <a:rPr lang="zh-CN" altLang="en-US" sz="2400" dirty="0"/>
              <a:t>内服务 </a:t>
            </a:r>
            <a:r>
              <a:rPr lang="en-US" altLang="zh-CN" sz="2400" dirty="0"/>
              <a:t>s </a:t>
            </a:r>
            <a:r>
              <a:rPr lang="zh-CN" altLang="en-US" sz="2400" dirty="0"/>
              <a:t>的模型残差</a:t>
            </a:r>
            <a:r>
              <a:rPr lang="en-US" altLang="zh-CN" sz="2400" dirty="0"/>
              <a:t>,</a:t>
            </a:r>
            <a:r>
              <a:rPr lang="zh-CN" altLang="en-US" sz="2400" dirty="0"/>
              <a:t>建模残差可能是由于现有的容量不平衡，或由于非线性效应未被模型捕获。服务业主在规划期间可以参与管理剩余的处理。</a:t>
            </a:r>
            <a:endParaRPr lang="zh-CN" altLang="zh-CN" sz="2400" kern="100" dirty="0">
              <a:effectLst/>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9BCF2CF2-BFBA-6347-F430-9738FBFD52AC}"/>
              </a:ext>
            </a:extLst>
          </p:cNvPr>
          <p:cNvPicPr>
            <a:picLocks noChangeAspect="1"/>
          </p:cNvPicPr>
          <p:nvPr/>
        </p:nvPicPr>
        <p:blipFill>
          <a:blip r:embed="rId2"/>
          <a:stretch>
            <a:fillRect/>
          </a:stretch>
        </p:blipFill>
        <p:spPr>
          <a:xfrm>
            <a:off x="614683" y="2475564"/>
            <a:ext cx="6232509" cy="579170"/>
          </a:xfrm>
          <a:prstGeom prst="rect">
            <a:avLst/>
          </a:prstGeom>
        </p:spPr>
      </p:pic>
    </p:spTree>
    <p:extLst>
      <p:ext uri="{BB962C8B-B14F-4D97-AF65-F5344CB8AC3E}">
        <p14:creationId xmlns:p14="http://schemas.microsoft.com/office/powerpoint/2010/main" val="984442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6DC6D-897F-BAD1-7AE3-996916AE0178}"/>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p>
        </p:txBody>
      </p:sp>
      <p:sp>
        <p:nvSpPr>
          <p:cNvPr id="3" name="内容占位符 2">
            <a:extLst>
              <a:ext uri="{FF2B5EF4-FFF2-40B4-BE49-F238E27FC236}">
                <a16:creationId xmlns:a16="http://schemas.microsoft.com/office/drawing/2014/main" id="{46B0483A-FE3E-ACEB-8723-A724FFE8470B}"/>
              </a:ext>
            </a:extLst>
          </p:cNvPr>
          <p:cNvSpPr>
            <a:spLocks noGrp="1"/>
          </p:cNvSpPr>
          <p:nvPr>
            <p:ph idx="1"/>
          </p:nvPr>
        </p:nvSpPr>
        <p:spPr/>
        <p:txBody>
          <a:bodyPr>
            <a:normAutofit/>
          </a:bodyPr>
          <a:lstStyle/>
          <a:p>
            <a:pPr>
              <a:lnSpc>
                <a:spcPct val="150000"/>
              </a:lnSpc>
            </a:pPr>
            <a:r>
              <a:rPr lang="en-US" altLang="zh-CN" sz="2400" dirty="0">
                <a:latin typeface="+mj-ea"/>
                <a:ea typeface="+mj-ea"/>
              </a:rPr>
              <a:t>1</a:t>
            </a:r>
            <a:r>
              <a:rPr lang="zh-CN" altLang="en-US" sz="2400" dirty="0">
                <a:latin typeface="+mj-ea"/>
                <a:ea typeface="+mj-ea"/>
              </a:rPr>
              <a:t>、基线调整</a:t>
            </a:r>
            <a:endParaRPr lang="en-US" altLang="zh-CN" sz="2400" dirty="0">
              <a:latin typeface="+mj-ea"/>
              <a:ea typeface="+mj-ea"/>
            </a:endParaRPr>
          </a:p>
          <a:p>
            <a:pPr>
              <a:lnSpc>
                <a:spcPct val="150000"/>
              </a:lnSpc>
            </a:pPr>
            <a:r>
              <a:rPr lang="en-US" altLang="zh-CN" sz="2400" dirty="0">
                <a:latin typeface="+mj-ea"/>
                <a:ea typeface="+mj-ea"/>
              </a:rPr>
              <a:t>Flux</a:t>
            </a:r>
            <a:r>
              <a:rPr lang="zh-CN" altLang="en-US" sz="2400" dirty="0">
                <a:latin typeface="+mj-ea"/>
                <a:ea typeface="+mj-ea"/>
              </a:rPr>
              <a:t>调整现有的基线，以匹配计划的容量和产品分布变化。这些计划的更改被编码为事件，并在容量分类帐中维护，</a:t>
            </a:r>
            <a:r>
              <a:rPr lang="en-US" altLang="zh-CN" sz="2400" dirty="0">
                <a:latin typeface="+mj-ea"/>
                <a:ea typeface="+mj-ea"/>
              </a:rPr>
              <a:t>Flux </a:t>
            </a:r>
            <a:r>
              <a:rPr lang="zh-CN" altLang="en-US" sz="2400" dirty="0">
                <a:latin typeface="+mj-ea"/>
                <a:ea typeface="+mj-ea"/>
              </a:rPr>
              <a:t>把它的计划提交到账簿以及其他容量规划系统</a:t>
            </a:r>
          </a:p>
        </p:txBody>
      </p:sp>
    </p:spTree>
    <p:extLst>
      <p:ext uri="{BB962C8B-B14F-4D97-AF65-F5344CB8AC3E}">
        <p14:creationId xmlns:p14="http://schemas.microsoft.com/office/powerpoint/2010/main" val="2454382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A4254-AAD3-CDE9-6675-2915098685F5}"/>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p>
        </p:txBody>
      </p:sp>
      <p:sp>
        <p:nvSpPr>
          <p:cNvPr id="7" name="内容占位符 6">
            <a:extLst>
              <a:ext uri="{FF2B5EF4-FFF2-40B4-BE49-F238E27FC236}">
                <a16:creationId xmlns:a16="http://schemas.microsoft.com/office/drawing/2014/main" id="{3E430818-F275-F445-3169-3F04C4EA238F}"/>
              </a:ext>
            </a:extLst>
          </p:cNvPr>
          <p:cNvSpPr>
            <a:spLocks noGrp="1"/>
          </p:cNvSpPr>
          <p:nvPr>
            <p:ph idx="1"/>
          </p:nvPr>
        </p:nvSpPr>
        <p:spPr/>
        <p:txBody>
          <a:bodyPr>
            <a:noAutofit/>
          </a:bodyPr>
          <a:lstStyle/>
          <a:p>
            <a:pPr marL="0" indent="0">
              <a:lnSpc>
                <a:spcPct val="100000"/>
              </a:lnSpc>
              <a:buNone/>
            </a:pPr>
            <a:r>
              <a:rPr lang="en-US" altLang="zh-CN" dirty="0">
                <a:latin typeface="+mj-ea"/>
                <a:ea typeface="+mj-ea"/>
              </a:rPr>
              <a:t>2</a:t>
            </a:r>
            <a:r>
              <a:rPr lang="zh-CN" altLang="en-US" dirty="0">
                <a:latin typeface="+mj-ea"/>
                <a:ea typeface="+mj-ea"/>
              </a:rPr>
              <a:t>、区域容量池</a:t>
            </a:r>
            <a:endParaRPr lang="en-US" altLang="zh-CN" dirty="0">
              <a:latin typeface="+mj-ea"/>
              <a:ea typeface="+mj-ea"/>
            </a:endParaRPr>
          </a:p>
          <a:p>
            <a:pPr marL="0" indent="0">
              <a:lnSpc>
                <a:spcPct val="100000"/>
              </a:lnSpc>
              <a:buNone/>
            </a:pPr>
            <a:r>
              <a:rPr lang="en-US" altLang="zh-CN" dirty="0">
                <a:latin typeface="+mj-ea"/>
                <a:ea typeface="+mj-ea"/>
              </a:rPr>
              <a:t>Flux </a:t>
            </a:r>
            <a:r>
              <a:rPr lang="zh-CN" altLang="en-US" dirty="0">
                <a:latin typeface="+mj-ea"/>
                <a:ea typeface="+mj-ea"/>
              </a:rPr>
              <a:t>将每个区域的容量划分为每个硬件类型的共享池。容量预留系统 </a:t>
            </a:r>
            <a:r>
              <a:rPr lang="en-US" altLang="zh-CN" dirty="0">
                <a:latin typeface="+mj-ea"/>
                <a:ea typeface="+mj-ea"/>
              </a:rPr>
              <a:t>RAS</a:t>
            </a:r>
            <a:r>
              <a:rPr lang="zh-CN" altLang="en-US" dirty="0">
                <a:latin typeface="+mj-ea"/>
                <a:ea typeface="+mj-ea"/>
              </a:rPr>
              <a:t>将这些池提供为我们所构建的区域抽象（</a:t>
            </a:r>
            <a:r>
              <a:rPr lang="en-US" altLang="zh-CN" dirty="0">
                <a:latin typeface="+mj-ea"/>
                <a:ea typeface="+mj-ea"/>
              </a:rPr>
              <a:t>regional  abstraction</a:t>
            </a:r>
            <a:r>
              <a:rPr lang="zh-CN" altLang="en-US" dirty="0">
                <a:latin typeface="+mj-ea"/>
                <a:ea typeface="+mj-ea"/>
              </a:rPr>
              <a:t>），并让我们可替代地应对每个池中的容量</a:t>
            </a:r>
            <a:endParaRPr lang="en-US" altLang="zh-CN" dirty="0">
              <a:latin typeface="+mj-ea"/>
              <a:ea typeface="+mj-ea"/>
            </a:endParaRPr>
          </a:p>
          <a:p>
            <a:pPr marL="0" indent="0">
              <a:lnSpc>
                <a:spcPct val="100000"/>
              </a:lnSpc>
              <a:buNone/>
            </a:pPr>
            <a:r>
              <a:rPr lang="zh-CN" altLang="en-US" dirty="0">
                <a:latin typeface="+mj-ea"/>
                <a:ea typeface="+mj-ea"/>
              </a:rPr>
              <a:t>同时为每种硬件类型分配一个容量度量，该度量代表该硬件类型的常见瓶颈</a:t>
            </a:r>
            <a:endParaRPr lang="en-US" altLang="zh-CN" dirty="0">
              <a:latin typeface="+mj-ea"/>
              <a:ea typeface="+mj-ea"/>
            </a:endParaRPr>
          </a:p>
          <a:p>
            <a:pPr marL="0" indent="0">
              <a:lnSpc>
                <a:spcPct val="100000"/>
              </a:lnSpc>
              <a:buNone/>
            </a:pPr>
            <a:r>
              <a:rPr lang="zh-CN" altLang="en-US" dirty="0">
                <a:latin typeface="+mj-ea"/>
                <a:ea typeface="+mj-ea"/>
              </a:rPr>
              <a:t>如通用计算池是通过标准化的 </a:t>
            </a:r>
            <a:r>
              <a:rPr lang="en-US" altLang="zh-CN" dirty="0">
                <a:latin typeface="+mj-ea"/>
                <a:ea typeface="+mj-ea"/>
              </a:rPr>
              <a:t>CPU </a:t>
            </a:r>
            <a:r>
              <a:rPr lang="zh-CN" altLang="en-US" dirty="0">
                <a:latin typeface="+mj-ea"/>
                <a:ea typeface="+mj-ea"/>
              </a:rPr>
              <a:t>吞吐量度量来衡量，而</a:t>
            </a:r>
            <a:r>
              <a:rPr lang="en-US" altLang="zh-CN" dirty="0">
                <a:latin typeface="+mj-ea"/>
                <a:ea typeface="+mj-ea"/>
              </a:rPr>
              <a:t>SSD</a:t>
            </a:r>
            <a:r>
              <a:rPr lang="zh-CN" altLang="en-US" dirty="0">
                <a:latin typeface="+mj-ea"/>
                <a:ea typeface="+mj-ea"/>
              </a:rPr>
              <a:t>硬件通常是 </a:t>
            </a:r>
            <a:r>
              <a:rPr lang="en-US" altLang="zh-CN" dirty="0">
                <a:latin typeface="+mj-ea"/>
                <a:ea typeface="+mj-ea"/>
              </a:rPr>
              <a:t>I/O </a:t>
            </a:r>
            <a:r>
              <a:rPr lang="zh-CN" altLang="en-US" dirty="0">
                <a:latin typeface="+mj-ea"/>
                <a:ea typeface="+mj-ea"/>
              </a:rPr>
              <a:t>绑定的。容量度量在相同硬件类型的所有代之间标准化。有些服务可以在多种硬件类型上运行</a:t>
            </a:r>
            <a:r>
              <a:rPr lang="en-US" altLang="zh-CN" dirty="0">
                <a:latin typeface="+mj-ea"/>
                <a:ea typeface="+mj-ea"/>
              </a:rPr>
              <a:t>:</a:t>
            </a:r>
            <a:r>
              <a:rPr lang="zh-CN" altLang="en-US" dirty="0">
                <a:latin typeface="+mj-ea"/>
                <a:ea typeface="+mj-ea"/>
              </a:rPr>
              <a:t>通过一组可替换规则将这些知识编码，这些规则建立了不同硬件类型之间的服务会话比率</a:t>
            </a:r>
          </a:p>
        </p:txBody>
      </p:sp>
    </p:spTree>
    <p:extLst>
      <p:ext uri="{BB962C8B-B14F-4D97-AF65-F5344CB8AC3E}">
        <p14:creationId xmlns:p14="http://schemas.microsoft.com/office/powerpoint/2010/main" val="281132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53CF6-BCBA-8829-4EBA-343D8C0F68E5}"/>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endParaRPr lang="zh-CN" altLang="en-US" dirty="0"/>
          </a:p>
        </p:txBody>
      </p:sp>
      <p:sp>
        <p:nvSpPr>
          <p:cNvPr id="3" name="内容占位符 2">
            <a:extLst>
              <a:ext uri="{FF2B5EF4-FFF2-40B4-BE49-F238E27FC236}">
                <a16:creationId xmlns:a16="http://schemas.microsoft.com/office/drawing/2014/main" id="{BD074835-42F9-F026-3991-D81C97D1B481}"/>
              </a:ext>
            </a:extLst>
          </p:cNvPr>
          <p:cNvSpPr>
            <a:spLocks noGrp="1"/>
          </p:cNvSpPr>
          <p:nvPr>
            <p:ph idx="1"/>
          </p:nvPr>
        </p:nvSpPr>
        <p:spPr/>
        <p:txBody>
          <a:bodyPr>
            <a:normAutofit/>
          </a:bodyPr>
          <a:lstStyle/>
          <a:p>
            <a:pPr marL="0" indent="0">
              <a:lnSpc>
                <a:spcPct val="150000"/>
              </a:lnSpc>
              <a:buNone/>
            </a:pPr>
            <a:r>
              <a:rPr lang="en-US" altLang="zh-CN" sz="2400" dirty="0">
                <a:latin typeface="+mj-ea"/>
                <a:ea typeface="+mj-ea"/>
              </a:rPr>
              <a:t>3</a:t>
            </a:r>
            <a:r>
              <a:rPr lang="zh-CN" altLang="en-US" sz="2400" dirty="0">
                <a:latin typeface="+mj-ea"/>
                <a:ea typeface="+mj-ea"/>
              </a:rPr>
              <a:t>、服务容量需求</a:t>
            </a:r>
            <a:endParaRPr lang="en-US" altLang="zh-CN" sz="2400" dirty="0">
              <a:latin typeface="+mj-ea"/>
              <a:ea typeface="+mj-ea"/>
            </a:endParaRPr>
          </a:p>
          <a:p>
            <a:pPr marL="0" indent="0">
              <a:lnSpc>
                <a:spcPct val="150000"/>
              </a:lnSpc>
              <a:buNone/>
            </a:pPr>
            <a:r>
              <a:rPr lang="zh-CN" altLang="en-US" sz="2400" dirty="0">
                <a:latin typeface="+mj-ea"/>
                <a:ea typeface="+mj-ea"/>
              </a:rPr>
              <a:t>每个服务的全球容量需求是通过查询预算系统来计算的，预算系统按照标准化的成本度量来要求服务能力预算。</a:t>
            </a:r>
            <a:r>
              <a:rPr lang="en-US" altLang="zh-CN" sz="2400" dirty="0">
                <a:latin typeface="+mj-ea"/>
                <a:ea typeface="+mj-ea"/>
              </a:rPr>
              <a:t>Flux </a:t>
            </a:r>
            <a:r>
              <a:rPr lang="zh-CN" altLang="en-US" sz="2400" dirty="0">
                <a:latin typeface="+mj-ea"/>
                <a:ea typeface="+mj-ea"/>
              </a:rPr>
              <a:t>使用 特定于服务和硬件类型的转换比率将这种标准化预算转换为硬件类型的特定容量需求</a:t>
            </a:r>
          </a:p>
        </p:txBody>
      </p:sp>
    </p:spTree>
    <p:extLst>
      <p:ext uri="{BB962C8B-B14F-4D97-AF65-F5344CB8AC3E}">
        <p14:creationId xmlns:p14="http://schemas.microsoft.com/office/powerpoint/2010/main" val="2323346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53CF6-BCBA-8829-4EBA-343D8C0F68E5}"/>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endParaRPr lang="zh-CN" altLang="en-US" dirty="0"/>
          </a:p>
        </p:txBody>
      </p:sp>
      <p:sp>
        <p:nvSpPr>
          <p:cNvPr id="3" name="内容占位符 2">
            <a:extLst>
              <a:ext uri="{FF2B5EF4-FFF2-40B4-BE49-F238E27FC236}">
                <a16:creationId xmlns:a16="http://schemas.microsoft.com/office/drawing/2014/main" id="{BD074835-42F9-F026-3991-D81C97D1B481}"/>
              </a:ext>
            </a:extLst>
          </p:cNvPr>
          <p:cNvSpPr>
            <a:spLocks noGrp="1"/>
          </p:cNvSpPr>
          <p:nvPr>
            <p:ph idx="1"/>
          </p:nvPr>
        </p:nvSpPr>
        <p:spPr/>
        <p:txBody>
          <a:bodyPr>
            <a:normAutofit/>
          </a:bodyPr>
          <a:lstStyle/>
          <a:p>
            <a:pPr marL="0" indent="0">
              <a:lnSpc>
                <a:spcPct val="150000"/>
              </a:lnSpc>
              <a:buNone/>
            </a:pPr>
            <a:r>
              <a:rPr lang="en-US" altLang="zh-CN" sz="2400" dirty="0">
                <a:latin typeface="+mj-ea"/>
                <a:ea typeface="+mj-ea"/>
              </a:rPr>
              <a:t>4</a:t>
            </a:r>
            <a:r>
              <a:rPr lang="zh-CN" altLang="en-US" sz="2400" dirty="0">
                <a:latin typeface="+mj-ea"/>
                <a:ea typeface="+mj-ea"/>
              </a:rPr>
              <a:t>、服务放置模型</a:t>
            </a:r>
            <a:endParaRPr lang="en-US" altLang="zh-CN" sz="2400" dirty="0">
              <a:latin typeface="+mj-ea"/>
              <a:ea typeface="+mj-ea"/>
            </a:endParaRPr>
          </a:p>
          <a:p>
            <a:pPr marL="0" indent="0">
              <a:lnSpc>
                <a:spcPct val="150000"/>
              </a:lnSpc>
              <a:buNone/>
            </a:pPr>
            <a:r>
              <a:rPr lang="en-US" altLang="zh-CN" sz="2400" dirty="0">
                <a:latin typeface="+mj-ea"/>
                <a:ea typeface="+mj-ea"/>
              </a:rPr>
              <a:t>Flux </a:t>
            </a:r>
            <a:r>
              <a:rPr lang="zh-CN" altLang="en-US" sz="2400" dirty="0">
                <a:latin typeface="+mj-ea"/>
                <a:ea typeface="+mj-ea"/>
              </a:rPr>
              <a:t>从服务容量模型中推测布局约束。对于每一项服务，该模型确定分配给该地区的服务容量的下界，作为该地区产品流量组合的函数</a:t>
            </a:r>
            <a:r>
              <a:rPr lang="en-US" altLang="zh-CN" sz="2400" dirty="0">
                <a:latin typeface="+mj-ea"/>
                <a:ea typeface="+mj-ea"/>
              </a:rPr>
              <a:t>(</a:t>
            </a:r>
            <a:r>
              <a:rPr lang="zh-CN" altLang="en-US" sz="2400" dirty="0">
                <a:latin typeface="+mj-ea"/>
                <a:ea typeface="+mj-ea"/>
              </a:rPr>
              <a:t>公式（</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a:t>
            </a:r>
            <a:r>
              <a:rPr lang="zh-CN" altLang="en-US" sz="2400" dirty="0">
                <a:latin typeface="+mj-ea"/>
                <a:ea typeface="+mj-ea"/>
              </a:rPr>
              <a:t>。产品流量分配也是优化变量，因此服务和流量放置是联合优化的</a:t>
            </a:r>
          </a:p>
        </p:txBody>
      </p:sp>
    </p:spTree>
    <p:extLst>
      <p:ext uri="{BB962C8B-B14F-4D97-AF65-F5344CB8AC3E}">
        <p14:creationId xmlns:p14="http://schemas.microsoft.com/office/powerpoint/2010/main" val="4038437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53CF6-BCBA-8829-4EBA-343D8C0F68E5}"/>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endParaRPr lang="zh-CN" altLang="en-US" dirty="0"/>
          </a:p>
        </p:txBody>
      </p:sp>
      <p:sp>
        <p:nvSpPr>
          <p:cNvPr id="3" name="内容占位符 2">
            <a:extLst>
              <a:ext uri="{FF2B5EF4-FFF2-40B4-BE49-F238E27FC236}">
                <a16:creationId xmlns:a16="http://schemas.microsoft.com/office/drawing/2014/main" id="{BD074835-42F9-F026-3991-D81C97D1B481}"/>
              </a:ext>
            </a:extLst>
          </p:cNvPr>
          <p:cNvSpPr>
            <a:spLocks noGrp="1"/>
          </p:cNvSpPr>
          <p:nvPr>
            <p:ph idx="1"/>
          </p:nvPr>
        </p:nvSpPr>
        <p:spPr>
          <a:xfrm>
            <a:off x="1066800" y="1836769"/>
            <a:ext cx="10058400" cy="4023360"/>
          </a:xfrm>
        </p:spPr>
        <p:txBody>
          <a:bodyPr>
            <a:normAutofit/>
          </a:bodyPr>
          <a:lstStyle/>
          <a:p>
            <a:pPr>
              <a:lnSpc>
                <a:spcPct val="150000"/>
              </a:lnSpc>
            </a:pPr>
            <a:r>
              <a:rPr lang="en-US" altLang="zh-CN" sz="2400" dirty="0">
                <a:latin typeface="+mj-ea"/>
                <a:ea typeface="+mj-ea"/>
              </a:rPr>
              <a:t>5</a:t>
            </a:r>
            <a:r>
              <a:rPr lang="zh-CN" altLang="en-US" sz="2400" dirty="0">
                <a:latin typeface="+mj-ea"/>
                <a:ea typeface="+mj-ea"/>
              </a:rPr>
              <a:t>、优化约束及优化目标</a:t>
            </a:r>
            <a:endParaRPr lang="en-US" altLang="zh-CN" sz="2400" dirty="0">
              <a:latin typeface="+mj-ea"/>
              <a:ea typeface="+mj-ea"/>
            </a:endParaRPr>
          </a:p>
          <a:p>
            <a:pPr>
              <a:lnSpc>
                <a:spcPct val="150000"/>
              </a:lnSpc>
            </a:pPr>
            <a:r>
              <a:rPr lang="en-US" altLang="zh-CN" sz="2400" dirty="0">
                <a:latin typeface="+mj-ea"/>
                <a:ea typeface="+mj-ea"/>
              </a:rPr>
              <a:t>MIP</a:t>
            </a:r>
            <a:r>
              <a:rPr lang="zh-CN" altLang="en-US" sz="2400" dirty="0">
                <a:latin typeface="+mj-ea"/>
                <a:ea typeface="+mj-ea"/>
              </a:rPr>
              <a:t>分配问题限制了：</a:t>
            </a:r>
            <a:r>
              <a:rPr lang="en-US" altLang="zh-CN" sz="2400" dirty="0">
                <a:latin typeface="+mj-ea"/>
                <a:ea typeface="+mj-ea"/>
              </a:rPr>
              <a:t>(1)</a:t>
            </a:r>
            <a:r>
              <a:rPr lang="zh-CN" altLang="en-US" sz="2400" dirty="0">
                <a:latin typeface="+mj-ea"/>
                <a:ea typeface="+mj-ea"/>
              </a:rPr>
              <a:t>每个区域的容量分配不超过其可用供给</a:t>
            </a:r>
            <a:endParaRPr lang="en-US" altLang="zh-CN" sz="2400" dirty="0">
              <a:latin typeface="+mj-ea"/>
              <a:ea typeface="+mj-ea"/>
            </a:endParaRPr>
          </a:p>
          <a:p>
            <a:pPr>
              <a:lnSpc>
                <a:spcPct val="150000"/>
              </a:lnSpc>
            </a:pPr>
            <a:r>
              <a:rPr lang="en-US" altLang="zh-CN" sz="2400" dirty="0">
                <a:latin typeface="+mj-ea"/>
                <a:ea typeface="+mj-ea"/>
              </a:rPr>
              <a:t>                   (2)</a:t>
            </a:r>
            <a:r>
              <a:rPr lang="zh-CN" altLang="en-US" sz="2400" dirty="0">
                <a:latin typeface="+mj-ea"/>
                <a:ea typeface="+mj-ea"/>
              </a:rPr>
              <a:t>每种服务的全球容量需求。后一种约束是一种软约束，它允许我们在必要时优先考虑服务的容量实现。</a:t>
            </a:r>
          </a:p>
        </p:txBody>
      </p:sp>
    </p:spTree>
    <p:extLst>
      <p:ext uri="{BB962C8B-B14F-4D97-AF65-F5344CB8AC3E}">
        <p14:creationId xmlns:p14="http://schemas.microsoft.com/office/powerpoint/2010/main" val="1344411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522F1-A817-F98A-03FE-C60728E67EF1}"/>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endParaRPr lang="zh-CN" altLang="en-US" dirty="0"/>
          </a:p>
        </p:txBody>
      </p:sp>
      <p:sp>
        <p:nvSpPr>
          <p:cNvPr id="3" name="内容占位符 2">
            <a:extLst>
              <a:ext uri="{FF2B5EF4-FFF2-40B4-BE49-F238E27FC236}">
                <a16:creationId xmlns:a16="http://schemas.microsoft.com/office/drawing/2014/main" id="{981CCE28-DD2A-57EA-2595-4AD3C86BE00C}"/>
              </a:ext>
            </a:extLst>
          </p:cNvPr>
          <p:cNvSpPr>
            <a:spLocks noGrp="1"/>
          </p:cNvSpPr>
          <p:nvPr>
            <p:ph idx="1"/>
          </p:nvPr>
        </p:nvSpPr>
        <p:spPr/>
        <p:txBody>
          <a:bodyPr>
            <a:normAutofit lnSpcReduction="10000"/>
          </a:bodyPr>
          <a:lstStyle/>
          <a:p>
            <a:pPr>
              <a:lnSpc>
                <a:spcPct val="150000"/>
              </a:lnSpc>
            </a:pPr>
            <a:r>
              <a:rPr lang="en-US" altLang="zh-CN" dirty="0">
                <a:latin typeface="+mj-ea"/>
                <a:ea typeface="+mj-ea"/>
              </a:rPr>
              <a:t>6</a:t>
            </a:r>
            <a:r>
              <a:rPr lang="zh-CN" altLang="en-US" dirty="0">
                <a:latin typeface="+mj-ea"/>
                <a:ea typeface="+mj-ea"/>
              </a:rPr>
              <a:t>、时间步长</a:t>
            </a:r>
            <a:endParaRPr lang="en-US" altLang="zh-CN" dirty="0">
              <a:latin typeface="+mj-ea"/>
              <a:ea typeface="+mj-ea"/>
            </a:endParaRPr>
          </a:p>
          <a:p>
            <a:pPr marL="0" indent="0">
              <a:lnSpc>
                <a:spcPct val="150000"/>
              </a:lnSpc>
              <a:buNone/>
            </a:pPr>
            <a:r>
              <a:rPr lang="zh-CN" altLang="en-US" dirty="0">
                <a:latin typeface="+mj-ea"/>
                <a:ea typeface="+mj-ea"/>
              </a:rPr>
              <a:t>区域化将在未来执行周期的增量中同时为多个未来时间步计算</a:t>
            </a:r>
            <a:endParaRPr lang="en-US" altLang="zh-CN" dirty="0">
              <a:latin typeface="+mj-ea"/>
              <a:ea typeface="+mj-ea"/>
            </a:endParaRPr>
          </a:p>
          <a:p>
            <a:pPr marL="0" indent="0">
              <a:lnSpc>
                <a:spcPct val="150000"/>
              </a:lnSpc>
              <a:buNone/>
            </a:pPr>
            <a:r>
              <a:rPr lang="zh-CN" altLang="en-US" dirty="0">
                <a:latin typeface="+mj-ea"/>
                <a:ea typeface="+mj-ea"/>
              </a:rPr>
              <a:t>这有三个目的：</a:t>
            </a:r>
            <a:r>
              <a:rPr lang="zh-CN" altLang="en-US" dirty="0">
                <a:latin typeface="+mj-ea"/>
                <a:ea typeface="+mj-ea"/>
                <a:sym typeface="Wingdings" panose="05000000000000000000" pitchFamily="2" charset="2"/>
              </a:rPr>
              <a:t>（</a:t>
            </a:r>
            <a:r>
              <a:rPr lang="en-US" altLang="zh-CN" dirty="0">
                <a:latin typeface="+mj-ea"/>
                <a:ea typeface="+mj-ea"/>
                <a:sym typeface="Wingdings" panose="05000000000000000000" pitchFamily="2" charset="2"/>
              </a:rPr>
              <a:t>1</a:t>
            </a:r>
            <a:r>
              <a:rPr lang="zh-CN" altLang="en-US" dirty="0">
                <a:latin typeface="+mj-ea"/>
                <a:ea typeface="+mj-ea"/>
                <a:sym typeface="Wingdings" panose="05000000000000000000" pitchFamily="2" charset="2"/>
              </a:rPr>
              <a:t>）</a:t>
            </a:r>
            <a:r>
              <a:rPr lang="zh-CN" altLang="en-US" dirty="0">
                <a:latin typeface="+mj-ea"/>
                <a:ea typeface="+mj-ea"/>
              </a:rPr>
              <a:t>多时间步计划可以将供应或需求的大变化提前合并，允许计划通过多个时间步的小的、单独可行的调整来预测这些变化。</a:t>
            </a:r>
            <a:endParaRPr lang="en-US" altLang="zh-CN" dirty="0">
              <a:latin typeface="+mj-ea"/>
              <a:ea typeface="+mj-ea"/>
            </a:endParaRPr>
          </a:p>
          <a:p>
            <a:pPr marL="0" indent="0">
              <a:lnSpc>
                <a:spcPct val="150000"/>
              </a:lnSpc>
              <a:buNone/>
            </a:pPr>
            <a:r>
              <a:rPr lang="zh-CN" altLang="en-US" dirty="0">
                <a:latin typeface="+mj-ea"/>
                <a:ea typeface="+mj-ea"/>
              </a:rPr>
              <a:t>              （</a:t>
            </a:r>
            <a:r>
              <a:rPr lang="en-US" altLang="zh-CN" dirty="0">
                <a:latin typeface="+mj-ea"/>
                <a:ea typeface="+mj-ea"/>
              </a:rPr>
              <a:t>2</a:t>
            </a:r>
            <a:r>
              <a:rPr lang="zh-CN" altLang="en-US" dirty="0">
                <a:latin typeface="+mj-ea"/>
                <a:ea typeface="+mj-ea"/>
              </a:rPr>
              <a:t>）设置跨越多个时间步长的稳定性目标，以防止放置计划中的不当振荡。</a:t>
            </a:r>
            <a:endParaRPr lang="en-US" altLang="zh-CN" dirty="0">
              <a:latin typeface="+mj-ea"/>
              <a:ea typeface="+mj-ea"/>
            </a:endParaRPr>
          </a:p>
          <a:p>
            <a:pPr marL="0" indent="0">
              <a:lnSpc>
                <a:spcPct val="150000"/>
              </a:lnSpc>
              <a:buNone/>
            </a:pPr>
            <a:r>
              <a:rPr lang="zh-CN" altLang="en-US" dirty="0">
                <a:latin typeface="+mj-ea"/>
                <a:ea typeface="+mj-ea"/>
              </a:rPr>
              <a:t>              （</a:t>
            </a:r>
            <a:r>
              <a:rPr lang="en-US" altLang="zh-CN" dirty="0">
                <a:latin typeface="+mj-ea"/>
                <a:ea typeface="+mj-ea"/>
              </a:rPr>
              <a:t>3</a:t>
            </a:r>
            <a:r>
              <a:rPr lang="zh-CN" altLang="en-US" dirty="0">
                <a:latin typeface="+mj-ea"/>
                <a:ea typeface="+mj-ea"/>
              </a:rPr>
              <a:t>）这种多时间步长的方法防止求解器以牺牲长期的负面影响为代价来优化短期的解决方案。</a:t>
            </a:r>
            <a:endParaRPr lang="en-US" altLang="zh-CN" dirty="0">
              <a:latin typeface="+mj-ea"/>
              <a:ea typeface="+mj-ea"/>
            </a:endParaRPr>
          </a:p>
          <a:p>
            <a:endParaRPr lang="zh-CN" altLang="en-US" dirty="0"/>
          </a:p>
        </p:txBody>
      </p:sp>
    </p:spTree>
    <p:extLst>
      <p:ext uri="{BB962C8B-B14F-4D97-AF65-F5344CB8AC3E}">
        <p14:creationId xmlns:p14="http://schemas.microsoft.com/office/powerpoint/2010/main" val="3665842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8D109-1623-C10D-4107-C1B5946A9994}"/>
              </a:ext>
            </a:extLst>
          </p:cNvPr>
          <p:cNvSpPr>
            <a:spLocks noGrp="1"/>
          </p:cNvSpPr>
          <p:nvPr>
            <p:ph type="title"/>
          </p:nvPr>
        </p:nvSpPr>
        <p:spPr/>
        <p:txBody>
          <a:bodyPr/>
          <a:lstStyle/>
          <a:p>
            <a:r>
              <a:rPr lang="zh-CN" altLang="en-US" dirty="0">
                <a:solidFill>
                  <a:srgbClr val="FF0000"/>
                </a:solidFill>
              </a:rPr>
              <a:t>联合容量和流量区划</a:t>
            </a:r>
            <a:r>
              <a:rPr lang="en-US" altLang="zh-CN" dirty="0">
                <a:solidFill>
                  <a:srgbClr val="FF0000"/>
                </a:solidFill>
              </a:rPr>
              <a:t>——MIP</a:t>
            </a:r>
            <a:r>
              <a:rPr lang="zh-CN" altLang="en-US" dirty="0">
                <a:solidFill>
                  <a:srgbClr val="FF0000"/>
                </a:solidFill>
              </a:rPr>
              <a:t>求解</a:t>
            </a:r>
            <a:endParaRPr lang="zh-CN" altLang="en-US" dirty="0"/>
          </a:p>
        </p:txBody>
      </p:sp>
      <p:pic>
        <p:nvPicPr>
          <p:cNvPr id="5" name="内容占位符 4">
            <a:extLst>
              <a:ext uri="{FF2B5EF4-FFF2-40B4-BE49-F238E27FC236}">
                <a16:creationId xmlns:a16="http://schemas.microsoft.com/office/drawing/2014/main" id="{08AA803D-1E3E-EF88-B902-BF9F7AD42FCB}"/>
              </a:ext>
            </a:extLst>
          </p:cNvPr>
          <p:cNvPicPr>
            <a:picLocks noGrp="1" noChangeAspect="1"/>
          </p:cNvPicPr>
          <p:nvPr>
            <p:ph idx="1"/>
          </p:nvPr>
        </p:nvPicPr>
        <p:blipFill>
          <a:blip r:embed="rId2"/>
          <a:stretch>
            <a:fillRect/>
          </a:stretch>
        </p:blipFill>
        <p:spPr>
          <a:xfrm>
            <a:off x="555812" y="2086997"/>
            <a:ext cx="6194612" cy="3336230"/>
          </a:xfrm>
          <a:noFill/>
        </p:spPr>
      </p:pic>
      <p:pic>
        <p:nvPicPr>
          <p:cNvPr id="7" name="图片 6">
            <a:extLst>
              <a:ext uri="{FF2B5EF4-FFF2-40B4-BE49-F238E27FC236}">
                <a16:creationId xmlns:a16="http://schemas.microsoft.com/office/drawing/2014/main" id="{7D2FF323-B216-2CAB-79D5-1A086F0F39F5}"/>
              </a:ext>
            </a:extLst>
          </p:cNvPr>
          <p:cNvPicPr>
            <a:picLocks noChangeAspect="1"/>
          </p:cNvPicPr>
          <p:nvPr/>
        </p:nvPicPr>
        <p:blipFill>
          <a:blip r:embed="rId3"/>
          <a:stretch>
            <a:fillRect/>
          </a:stretch>
        </p:blipFill>
        <p:spPr>
          <a:xfrm>
            <a:off x="6552936" y="2086997"/>
            <a:ext cx="5639064" cy="3799320"/>
          </a:xfrm>
          <a:prstGeom prst="rect">
            <a:avLst/>
          </a:prstGeom>
        </p:spPr>
      </p:pic>
    </p:spTree>
    <p:extLst>
      <p:ext uri="{BB962C8B-B14F-4D97-AF65-F5344CB8AC3E}">
        <p14:creationId xmlns:p14="http://schemas.microsoft.com/office/powerpoint/2010/main" val="371795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0F6DA-71EC-E78E-D6B4-DEF5EBD940B5}"/>
              </a:ext>
            </a:extLst>
          </p:cNvPr>
          <p:cNvSpPr>
            <a:spLocks noGrp="1"/>
          </p:cNvSpPr>
          <p:nvPr>
            <p:ph type="title"/>
          </p:nvPr>
        </p:nvSpPr>
        <p:spPr/>
        <p:txBody>
          <a:bodyPr/>
          <a:lstStyle/>
          <a:p>
            <a:r>
              <a:rPr lang="zh-CN" altLang="en-US" dirty="0">
                <a:solidFill>
                  <a:srgbClr val="FF0000"/>
                </a:solidFill>
              </a:rPr>
              <a:t>全球容量编排</a:t>
            </a:r>
          </a:p>
        </p:txBody>
      </p:sp>
      <p:pic>
        <p:nvPicPr>
          <p:cNvPr id="5" name="内容占位符 4">
            <a:extLst>
              <a:ext uri="{FF2B5EF4-FFF2-40B4-BE49-F238E27FC236}">
                <a16:creationId xmlns:a16="http://schemas.microsoft.com/office/drawing/2014/main" id="{B6B783C9-1CAF-B3BA-6924-4EA7AAF7BEEA}"/>
              </a:ext>
            </a:extLst>
          </p:cNvPr>
          <p:cNvPicPr>
            <a:picLocks noGrp="1" noChangeAspect="1"/>
          </p:cNvPicPr>
          <p:nvPr>
            <p:ph idx="1"/>
          </p:nvPr>
        </p:nvPicPr>
        <p:blipFill>
          <a:blip r:embed="rId2"/>
          <a:stretch>
            <a:fillRect/>
          </a:stretch>
        </p:blipFill>
        <p:spPr>
          <a:xfrm>
            <a:off x="952949" y="1801906"/>
            <a:ext cx="7124252" cy="4531194"/>
          </a:xfrm>
        </p:spPr>
      </p:pic>
      <p:sp>
        <p:nvSpPr>
          <p:cNvPr id="7" name="文本框 6">
            <a:extLst>
              <a:ext uri="{FF2B5EF4-FFF2-40B4-BE49-F238E27FC236}">
                <a16:creationId xmlns:a16="http://schemas.microsoft.com/office/drawing/2014/main" id="{0B6211DD-A6D6-2B6F-8726-2A07A770FCD0}"/>
              </a:ext>
            </a:extLst>
          </p:cNvPr>
          <p:cNvSpPr txBox="1"/>
          <p:nvPr/>
        </p:nvSpPr>
        <p:spPr>
          <a:xfrm>
            <a:off x="7960659" y="2268071"/>
            <a:ext cx="3908612" cy="3693319"/>
          </a:xfrm>
          <a:prstGeom prst="rect">
            <a:avLst/>
          </a:prstGeom>
          <a:noFill/>
        </p:spPr>
        <p:txBody>
          <a:bodyPr wrap="square" rtlCol="0">
            <a:spAutoFit/>
          </a:bodyPr>
          <a:lstStyle/>
          <a:p>
            <a:r>
              <a:rPr lang="zh-CN" altLang="en-US" dirty="0"/>
              <a:t>执行计划：该计划是服务容量分配和产品流量分配的有向无环图。该计划确保在过渡阶段始终为 流量提供足够的服务。</a:t>
            </a:r>
            <a:endParaRPr lang="en-US" altLang="zh-CN" dirty="0"/>
          </a:p>
          <a:p>
            <a:r>
              <a:rPr lang="zh-CN" altLang="en-US" dirty="0"/>
              <a:t>容量编排器：</a:t>
            </a:r>
            <a:r>
              <a:rPr lang="en-US" altLang="zh-CN" dirty="0"/>
              <a:t>1</a:t>
            </a:r>
            <a:r>
              <a:rPr lang="zh-CN" altLang="en-US" dirty="0"/>
              <a:t>、执行容量和流量分配                      </a:t>
            </a:r>
            <a:endParaRPr lang="en-US" altLang="zh-CN" dirty="0"/>
          </a:p>
          <a:p>
            <a:r>
              <a:rPr lang="en-US" altLang="zh-CN" dirty="0"/>
              <a:t>                          2</a:t>
            </a:r>
            <a:r>
              <a:rPr lang="zh-CN" altLang="en-US" dirty="0"/>
              <a:t>、持续监控产品级和服务级指标</a:t>
            </a:r>
            <a:endParaRPr lang="en-US" altLang="zh-CN" dirty="0"/>
          </a:p>
          <a:p>
            <a:r>
              <a:rPr lang="en-US" altLang="zh-CN" dirty="0"/>
              <a:t>                          3</a:t>
            </a:r>
            <a:r>
              <a:rPr lang="zh-CN" altLang="en-US" dirty="0"/>
              <a:t>、根据需要将例外情况和行动授权给人工操作员</a:t>
            </a:r>
            <a:endParaRPr lang="en-US" altLang="zh-CN" dirty="0"/>
          </a:p>
          <a:p>
            <a:r>
              <a:rPr lang="en-US" altLang="zh-CN" dirty="0"/>
              <a:t>                          4</a:t>
            </a:r>
            <a:r>
              <a:rPr lang="zh-CN" altLang="en-US" dirty="0"/>
              <a:t>、执行负载测试来验证位置</a:t>
            </a:r>
            <a:endParaRPr lang="en-US" altLang="zh-CN" dirty="0"/>
          </a:p>
          <a:p>
            <a:endParaRPr lang="zh-CN" altLang="en-US" dirty="0"/>
          </a:p>
        </p:txBody>
      </p:sp>
    </p:spTree>
    <p:extLst>
      <p:ext uri="{BB962C8B-B14F-4D97-AF65-F5344CB8AC3E}">
        <p14:creationId xmlns:p14="http://schemas.microsoft.com/office/powerpoint/2010/main" val="1564076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5400" dirty="0">
                <a:solidFill>
                  <a:srgbClr val="FF0000"/>
                </a:solidFill>
                <a:latin typeface="Calibri" panose="020F0502020204030204" pitchFamily="34" charset="0"/>
                <a:ea typeface="宋体" panose="02010600030101010101" pitchFamily="2" charset="-122"/>
              </a:rPr>
              <a:t>背景介绍</a:t>
            </a:r>
          </a:p>
        </p:txBody>
      </p:sp>
      <p:sp>
        <p:nvSpPr>
          <p:cNvPr id="9" name="文本框 8">
            <a:extLst>
              <a:ext uri="{FF2B5EF4-FFF2-40B4-BE49-F238E27FC236}">
                <a16:creationId xmlns:a16="http://schemas.microsoft.com/office/drawing/2014/main" id="{04F69230-F3A6-4586-9371-A858F4763E9F}"/>
              </a:ext>
            </a:extLst>
          </p:cNvPr>
          <p:cNvSpPr txBox="1"/>
          <p:nvPr/>
        </p:nvSpPr>
        <p:spPr>
          <a:xfrm>
            <a:off x="2856384"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Calibri" panose="020F0502020204030204" pitchFamily="34" charset="0"/>
                <a:ea typeface="宋体" panose="02010600030101010101" pitchFamily="2" charset="-122"/>
                <a:cs typeface="Arial" panose="020B0604020202020204" pitchFamily="34" charset="0"/>
              </a:rPr>
              <a:t>/01</a:t>
            </a:r>
            <a:endParaRPr lang="zh-CN" altLang="en-US" spc="100" dirty="0">
              <a:solidFill>
                <a:schemeClr val="accent1"/>
              </a:solidFill>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853895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0F6DA-71EC-E78E-D6B4-DEF5EBD940B5}"/>
              </a:ext>
            </a:extLst>
          </p:cNvPr>
          <p:cNvSpPr>
            <a:spLocks noGrp="1"/>
          </p:cNvSpPr>
          <p:nvPr>
            <p:ph type="title"/>
          </p:nvPr>
        </p:nvSpPr>
        <p:spPr/>
        <p:txBody>
          <a:bodyPr/>
          <a:lstStyle/>
          <a:p>
            <a:r>
              <a:rPr lang="zh-CN" altLang="en-US" dirty="0">
                <a:solidFill>
                  <a:srgbClr val="FF0000"/>
                </a:solidFill>
              </a:rPr>
              <a:t>全球容量编排</a:t>
            </a:r>
          </a:p>
        </p:txBody>
      </p:sp>
      <p:pic>
        <p:nvPicPr>
          <p:cNvPr id="5" name="内容占位符 4">
            <a:extLst>
              <a:ext uri="{FF2B5EF4-FFF2-40B4-BE49-F238E27FC236}">
                <a16:creationId xmlns:a16="http://schemas.microsoft.com/office/drawing/2014/main" id="{B6B783C9-1CAF-B3BA-6924-4EA7AAF7BEEA}"/>
              </a:ext>
            </a:extLst>
          </p:cNvPr>
          <p:cNvPicPr>
            <a:picLocks noGrp="1" noChangeAspect="1"/>
          </p:cNvPicPr>
          <p:nvPr>
            <p:ph idx="1"/>
          </p:nvPr>
        </p:nvPicPr>
        <p:blipFill>
          <a:blip r:embed="rId2"/>
          <a:stretch>
            <a:fillRect/>
          </a:stretch>
        </p:blipFill>
        <p:spPr>
          <a:xfrm>
            <a:off x="952949" y="1801906"/>
            <a:ext cx="7124252" cy="4531194"/>
          </a:xfrm>
        </p:spPr>
      </p:pic>
      <p:sp>
        <p:nvSpPr>
          <p:cNvPr id="7" name="文本框 6">
            <a:extLst>
              <a:ext uri="{FF2B5EF4-FFF2-40B4-BE49-F238E27FC236}">
                <a16:creationId xmlns:a16="http://schemas.microsoft.com/office/drawing/2014/main" id="{0B6211DD-A6D6-2B6F-8726-2A07A770FCD0}"/>
              </a:ext>
            </a:extLst>
          </p:cNvPr>
          <p:cNvSpPr txBox="1"/>
          <p:nvPr/>
        </p:nvSpPr>
        <p:spPr>
          <a:xfrm>
            <a:off x="7960659" y="2268071"/>
            <a:ext cx="3908612" cy="2523768"/>
          </a:xfrm>
          <a:prstGeom prst="rect">
            <a:avLst/>
          </a:prstGeom>
          <a:noFill/>
        </p:spPr>
        <p:txBody>
          <a:bodyPr wrap="square" rtlCol="0">
            <a:spAutoFit/>
          </a:bodyPr>
          <a:lstStyle/>
          <a:p>
            <a:pPr algn="l"/>
            <a:r>
              <a:rPr lang="en-US" altLang="zh-CN" sz="2000" i="0" dirty="0">
                <a:solidFill>
                  <a:srgbClr val="333333"/>
                </a:solidFill>
                <a:effectLst/>
                <a:latin typeface="+mj-ea"/>
                <a:ea typeface="+mj-ea"/>
              </a:rPr>
              <a:t>Upsize/Shift/Downsize</a:t>
            </a:r>
            <a:r>
              <a:rPr lang="zh-CN" altLang="en-US" sz="2000" i="0" dirty="0">
                <a:solidFill>
                  <a:srgbClr val="333333"/>
                </a:solidFill>
                <a:effectLst/>
                <a:latin typeface="+mj-ea"/>
                <a:ea typeface="+mj-ea"/>
              </a:rPr>
              <a:t>（升级</a:t>
            </a:r>
            <a:r>
              <a:rPr lang="en-US" altLang="zh-CN" sz="2000" i="0" dirty="0">
                <a:solidFill>
                  <a:srgbClr val="333333"/>
                </a:solidFill>
                <a:effectLst/>
                <a:latin typeface="+mj-ea"/>
                <a:ea typeface="+mj-ea"/>
              </a:rPr>
              <a:t>/</a:t>
            </a:r>
            <a:r>
              <a:rPr lang="zh-CN" altLang="en-US" sz="2000" i="0" dirty="0">
                <a:solidFill>
                  <a:srgbClr val="333333"/>
                </a:solidFill>
                <a:effectLst/>
                <a:latin typeface="+mj-ea"/>
                <a:ea typeface="+mj-ea"/>
              </a:rPr>
              <a:t>迁移</a:t>
            </a:r>
            <a:r>
              <a:rPr lang="en-US" altLang="zh-CN" sz="2000" i="0" dirty="0">
                <a:solidFill>
                  <a:srgbClr val="333333"/>
                </a:solidFill>
                <a:effectLst/>
                <a:latin typeface="+mj-ea"/>
                <a:ea typeface="+mj-ea"/>
              </a:rPr>
              <a:t>/</a:t>
            </a:r>
            <a:r>
              <a:rPr lang="zh-CN" altLang="en-US" sz="2000" i="0" dirty="0">
                <a:solidFill>
                  <a:srgbClr val="333333"/>
                </a:solidFill>
                <a:effectLst/>
                <a:latin typeface="+mj-ea"/>
                <a:ea typeface="+mj-ea"/>
              </a:rPr>
              <a:t>缩减）：这一步骤涉及到调整系统规模，通过升级（增加资源）、迁移（移动到其他地点或服务器）或缩减（减少资源）来实现。这通常是为了适应变化的需求或优化资源利用。</a:t>
            </a:r>
          </a:p>
          <a:p>
            <a:endParaRPr lang="zh-CN" altLang="en-US" dirty="0"/>
          </a:p>
        </p:txBody>
      </p:sp>
    </p:spTree>
    <p:extLst>
      <p:ext uri="{BB962C8B-B14F-4D97-AF65-F5344CB8AC3E}">
        <p14:creationId xmlns:p14="http://schemas.microsoft.com/office/powerpoint/2010/main" val="3944309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759F5C-A2C2-4E9B-3EF0-FFD4345D7BDF}"/>
              </a:ext>
            </a:extLst>
          </p:cNvPr>
          <p:cNvSpPr>
            <a:spLocks noGrp="1"/>
          </p:cNvSpPr>
          <p:nvPr>
            <p:ph type="title"/>
          </p:nvPr>
        </p:nvSpPr>
        <p:spPr/>
        <p:txBody>
          <a:bodyPr>
            <a:normAutofit/>
          </a:bodyPr>
          <a:lstStyle/>
          <a:p>
            <a:r>
              <a:rPr lang="zh-CN" altLang="en-US" sz="4400" dirty="0">
                <a:solidFill>
                  <a:srgbClr val="FF0000"/>
                </a:solidFill>
                <a:latin typeface="+mn-ea"/>
                <a:ea typeface="+mn-ea"/>
              </a:rPr>
              <a:t>评价</a:t>
            </a:r>
          </a:p>
        </p:txBody>
      </p:sp>
      <p:sp>
        <p:nvSpPr>
          <p:cNvPr id="6" name="文本框 5">
            <a:extLst>
              <a:ext uri="{FF2B5EF4-FFF2-40B4-BE49-F238E27FC236}">
                <a16:creationId xmlns:a16="http://schemas.microsoft.com/office/drawing/2014/main" id="{05C418EF-5956-35B1-2D9A-DA87D13108BE}"/>
              </a:ext>
            </a:extLst>
          </p:cNvPr>
          <p:cNvSpPr txBox="1"/>
          <p:nvPr/>
        </p:nvSpPr>
        <p:spPr>
          <a:xfrm>
            <a:off x="2856384"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Calibri" panose="020F0502020204030204" pitchFamily="34" charset="0"/>
                <a:ea typeface="宋体" panose="02010600030101010101" pitchFamily="2" charset="-122"/>
                <a:cs typeface="Arial" panose="020B0604020202020204" pitchFamily="34" charset="0"/>
              </a:rPr>
              <a:t>/03</a:t>
            </a:r>
            <a:endParaRPr lang="zh-CN" altLang="en-US" spc="100" dirty="0">
              <a:solidFill>
                <a:schemeClr val="accent1"/>
              </a:solidFill>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10519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1CC3A-82BF-CD15-443A-2AB32271B59D}"/>
              </a:ext>
            </a:extLst>
          </p:cNvPr>
          <p:cNvSpPr>
            <a:spLocks noGrp="1"/>
          </p:cNvSpPr>
          <p:nvPr>
            <p:ph type="title"/>
          </p:nvPr>
        </p:nvSpPr>
        <p:spPr/>
        <p:txBody>
          <a:bodyPr/>
          <a:lstStyle/>
          <a:p>
            <a:r>
              <a:rPr lang="en-US" altLang="zh-CN" dirty="0">
                <a:solidFill>
                  <a:srgbClr val="FF0000"/>
                </a:solidFill>
              </a:rPr>
              <a:t>Flux</a:t>
            </a:r>
            <a:r>
              <a:rPr lang="zh-CN" altLang="en-US" dirty="0">
                <a:solidFill>
                  <a:srgbClr val="FF0000"/>
                </a:solidFill>
              </a:rPr>
              <a:t>的评价和挑战</a:t>
            </a:r>
          </a:p>
        </p:txBody>
      </p:sp>
      <p:sp>
        <p:nvSpPr>
          <p:cNvPr id="3" name="内容占位符 2">
            <a:extLst>
              <a:ext uri="{FF2B5EF4-FFF2-40B4-BE49-F238E27FC236}">
                <a16:creationId xmlns:a16="http://schemas.microsoft.com/office/drawing/2014/main" id="{FE8EF370-DDA9-75DA-2A98-63014915BA8C}"/>
              </a:ext>
            </a:extLst>
          </p:cNvPr>
          <p:cNvSpPr>
            <a:spLocks noGrp="1"/>
          </p:cNvSpPr>
          <p:nvPr>
            <p:ph idx="1"/>
          </p:nvPr>
        </p:nvSpPr>
        <p:spPr/>
        <p:txBody>
          <a:bodyPr>
            <a:normAutofit/>
          </a:bodyPr>
          <a:lstStyle/>
          <a:p>
            <a:pPr marL="0" indent="0">
              <a:lnSpc>
                <a:spcPct val="150000"/>
              </a:lnSpc>
              <a:buNone/>
            </a:pPr>
            <a:r>
              <a:rPr lang="en-US" altLang="zh-CN" sz="2400" dirty="0">
                <a:latin typeface="+mn-ea"/>
              </a:rPr>
              <a:t>1.Flux </a:t>
            </a:r>
            <a:r>
              <a:rPr lang="zh-CN" altLang="en-US" sz="2400" dirty="0">
                <a:latin typeface="+mn-ea"/>
              </a:rPr>
              <a:t>执行它的计划需要多长时间</a:t>
            </a:r>
            <a:r>
              <a:rPr lang="en-US" altLang="zh-CN" sz="2400" dirty="0">
                <a:latin typeface="+mn-ea"/>
              </a:rPr>
              <a:t>? </a:t>
            </a:r>
          </a:p>
          <a:p>
            <a:pPr marL="0" indent="0">
              <a:lnSpc>
                <a:spcPct val="150000"/>
              </a:lnSpc>
              <a:buNone/>
            </a:pPr>
            <a:r>
              <a:rPr lang="en-US" altLang="zh-CN" sz="2400" dirty="0">
                <a:latin typeface="+mn-ea"/>
              </a:rPr>
              <a:t>2.Flux </a:t>
            </a:r>
            <a:r>
              <a:rPr lang="zh-CN" altLang="en-US" sz="2400" dirty="0">
                <a:latin typeface="+mn-ea"/>
              </a:rPr>
              <a:t>的服务模型是否有助于将全局工作负载精确地分配给各个区域的硬件</a:t>
            </a:r>
            <a:r>
              <a:rPr lang="en-US" altLang="zh-CN" sz="2400" dirty="0">
                <a:latin typeface="+mn-ea"/>
              </a:rPr>
              <a:t>?</a:t>
            </a:r>
          </a:p>
          <a:p>
            <a:pPr marL="0" indent="0">
              <a:lnSpc>
                <a:spcPct val="150000"/>
              </a:lnSpc>
              <a:buNone/>
            </a:pPr>
            <a:r>
              <a:rPr lang="en-US" altLang="zh-CN" sz="2400" dirty="0">
                <a:latin typeface="+mn-ea"/>
              </a:rPr>
              <a:t>3.Flux </a:t>
            </a:r>
            <a:r>
              <a:rPr lang="zh-CN" altLang="en-US" sz="2400" dirty="0">
                <a:latin typeface="+mn-ea"/>
              </a:rPr>
              <a:t>在多大程度上帮助满足日益增长的区外硬件刷新需求</a:t>
            </a:r>
            <a:r>
              <a:rPr lang="en-US" altLang="zh-CN" sz="2400" dirty="0">
                <a:latin typeface="+mn-ea"/>
              </a:rPr>
              <a:t>?</a:t>
            </a:r>
          </a:p>
          <a:p>
            <a:pPr marL="0" indent="0">
              <a:lnSpc>
                <a:spcPct val="150000"/>
              </a:lnSpc>
              <a:buNone/>
            </a:pPr>
            <a:r>
              <a:rPr lang="en-US" altLang="zh-CN" sz="2400" dirty="0">
                <a:latin typeface="+mn-ea"/>
              </a:rPr>
              <a:t>4.Flux </a:t>
            </a:r>
            <a:r>
              <a:rPr lang="zh-CN" altLang="en-US" sz="2400" dirty="0">
                <a:latin typeface="+mn-ea"/>
              </a:rPr>
              <a:t>在实践中如何计划特定服务的容量和服务放置</a:t>
            </a:r>
            <a:r>
              <a:rPr lang="en-US" altLang="zh-CN" sz="2400" dirty="0">
                <a:latin typeface="+mn-ea"/>
              </a:rPr>
              <a:t>?</a:t>
            </a:r>
            <a:r>
              <a:rPr lang="zh-CN" altLang="en-US" sz="2400" dirty="0">
                <a:latin typeface="+mn-ea"/>
              </a:rPr>
              <a:t>（</a:t>
            </a:r>
            <a:r>
              <a:rPr lang="en-US" altLang="zh-CN" sz="2400" dirty="0" err="1">
                <a:highlight>
                  <a:srgbClr val="FFFF00"/>
                </a:highlight>
                <a:latin typeface="+mn-ea"/>
              </a:rPr>
              <a:t>FeatureStore</a:t>
            </a:r>
            <a:r>
              <a:rPr lang="zh-CN" altLang="en-US" sz="2400" dirty="0">
                <a:highlight>
                  <a:srgbClr val="FFFF00"/>
                </a:highlight>
                <a:latin typeface="+mn-ea"/>
              </a:rPr>
              <a:t>案例研究，略</a:t>
            </a:r>
            <a:r>
              <a:rPr lang="zh-CN" altLang="en-US" sz="2400" dirty="0">
                <a:latin typeface="+mn-ea"/>
              </a:rPr>
              <a:t>）</a:t>
            </a:r>
          </a:p>
        </p:txBody>
      </p:sp>
    </p:spTree>
    <p:extLst>
      <p:ext uri="{BB962C8B-B14F-4D97-AF65-F5344CB8AC3E}">
        <p14:creationId xmlns:p14="http://schemas.microsoft.com/office/powerpoint/2010/main" val="3922621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D08EB-06C4-0F7F-64E6-C40E177C8030}"/>
              </a:ext>
            </a:extLst>
          </p:cNvPr>
          <p:cNvSpPr>
            <a:spLocks noGrp="1"/>
          </p:cNvSpPr>
          <p:nvPr>
            <p:ph type="title"/>
          </p:nvPr>
        </p:nvSpPr>
        <p:spPr/>
        <p:txBody>
          <a:bodyPr>
            <a:normAutofit/>
          </a:bodyPr>
          <a:lstStyle/>
          <a:p>
            <a:r>
              <a:rPr lang="zh-CN" altLang="en-US" sz="3600" dirty="0"/>
              <a:t>执行时间</a:t>
            </a:r>
          </a:p>
        </p:txBody>
      </p:sp>
      <p:pic>
        <p:nvPicPr>
          <p:cNvPr id="5" name="内容占位符 4">
            <a:extLst>
              <a:ext uri="{FF2B5EF4-FFF2-40B4-BE49-F238E27FC236}">
                <a16:creationId xmlns:a16="http://schemas.microsoft.com/office/drawing/2014/main" id="{ABD88857-257C-DA0E-8BA7-DE78979AED46}"/>
              </a:ext>
            </a:extLst>
          </p:cNvPr>
          <p:cNvPicPr>
            <a:picLocks noGrp="1" noChangeAspect="1"/>
          </p:cNvPicPr>
          <p:nvPr>
            <p:ph idx="1"/>
          </p:nvPr>
        </p:nvPicPr>
        <p:blipFill>
          <a:blip r:embed="rId2"/>
          <a:stretch>
            <a:fillRect/>
          </a:stretch>
        </p:blipFill>
        <p:spPr>
          <a:xfrm>
            <a:off x="1097280" y="1813722"/>
            <a:ext cx="6066046" cy="4016088"/>
          </a:xfrm>
        </p:spPr>
      </p:pic>
      <p:sp>
        <p:nvSpPr>
          <p:cNvPr id="6" name="文本框 5">
            <a:extLst>
              <a:ext uri="{FF2B5EF4-FFF2-40B4-BE49-F238E27FC236}">
                <a16:creationId xmlns:a16="http://schemas.microsoft.com/office/drawing/2014/main" id="{889AF061-B456-23E0-32CF-CF5208A28494}"/>
              </a:ext>
            </a:extLst>
          </p:cNvPr>
          <p:cNvSpPr txBox="1"/>
          <p:nvPr/>
        </p:nvSpPr>
        <p:spPr>
          <a:xfrm>
            <a:off x="7046259" y="2178424"/>
            <a:ext cx="4778188" cy="2328523"/>
          </a:xfrm>
          <a:prstGeom prst="rect">
            <a:avLst/>
          </a:prstGeom>
          <a:noFill/>
        </p:spPr>
        <p:txBody>
          <a:bodyPr wrap="square" rtlCol="0">
            <a:spAutoFit/>
          </a:bodyPr>
          <a:lstStyle/>
          <a:p>
            <a:pPr>
              <a:lnSpc>
                <a:spcPct val="150000"/>
              </a:lnSpc>
            </a:pPr>
            <a:r>
              <a:rPr lang="zh-CN" altLang="en-US" sz="2000" dirty="0">
                <a:latin typeface="+mn-ea"/>
              </a:rPr>
              <a:t>箱线图表示单个服务调整操作的完成时间分布</a:t>
            </a:r>
            <a:endParaRPr lang="en-US" altLang="zh-CN" sz="2000" dirty="0">
              <a:latin typeface="+mn-ea"/>
            </a:endParaRPr>
          </a:p>
          <a:p>
            <a:pPr>
              <a:lnSpc>
                <a:spcPct val="150000"/>
              </a:lnSpc>
            </a:pPr>
            <a:r>
              <a:rPr lang="zh-CN" altLang="en-US" sz="2000" dirty="0">
                <a:latin typeface="+mn-ea"/>
              </a:rPr>
              <a:t>“总”曲线上的峰值代表了</a:t>
            </a:r>
            <a:r>
              <a:rPr lang="en-US" altLang="zh-CN" sz="2000" dirty="0">
                <a:latin typeface="+mn-ea"/>
              </a:rPr>
              <a:t>Flux </a:t>
            </a:r>
            <a:r>
              <a:rPr lang="zh-CN" altLang="en-US" sz="2000" dirty="0">
                <a:latin typeface="+mn-ea"/>
              </a:rPr>
              <a:t>布局计划复杂性的巨大转变，这导致服务自动化覆盖滞后于 </a:t>
            </a:r>
            <a:r>
              <a:rPr lang="en-US" altLang="zh-CN" sz="2000" dirty="0">
                <a:latin typeface="+mn-ea"/>
              </a:rPr>
              <a:t>Flux </a:t>
            </a:r>
            <a:r>
              <a:rPr lang="zh-CN" altLang="en-US" sz="2000" dirty="0">
                <a:latin typeface="+mn-ea"/>
              </a:rPr>
              <a:t>的容量覆盖</a:t>
            </a:r>
          </a:p>
        </p:txBody>
      </p:sp>
    </p:spTree>
    <p:extLst>
      <p:ext uri="{BB962C8B-B14F-4D97-AF65-F5344CB8AC3E}">
        <p14:creationId xmlns:p14="http://schemas.microsoft.com/office/powerpoint/2010/main" val="1781855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1267B-8D38-F926-5AE0-A434C16BFB6F}"/>
              </a:ext>
            </a:extLst>
          </p:cNvPr>
          <p:cNvSpPr>
            <a:spLocks noGrp="1"/>
          </p:cNvSpPr>
          <p:nvPr>
            <p:ph type="title"/>
          </p:nvPr>
        </p:nvSpPr>
        <p:spPr/>
        <p:txBody>
          <a:bodyPr>
            <a:normAutofit/>
          </a:bodyPr>
          <a:lstStyle/>
          <a:p>
            <a:r>
              <a:rPr lang="zh-CN" altLang="en-US" sz="3600" dirty="0"/>
              <a:t>容量调整错误和残差分析</a:t>
            </a:r>
          </a:p>
        </p:txBody>
      </p:sp>
      <p:pic>
        <p:nvPicPr>
          <p:cNvPr id="9" name="内容占位符 8">
            <a:extLst>
              <a:ext uri="{FF2B5EF4-FFF2-40B4-BE49-F238E27FC236}">
                <a16:creationId xmlns:a16="http://schemas.microsoft.com/office/drawing/2014/main" id="{1F4E4620-29F0-A7C4-BFC7-416C12CA9543}"/>
              </a:ext>
            </a:extLst>
          </p:cNvPr>
          <p:cNvPicPr>
            <a:picLocks noGrp="1" noChangeAspect="1"/>
          </p:cNvPicPr>
          <p:nvPr>
            <p:ph idx="1"/>
          </p:nvPr>
        </p:nvPicPr>
        <p:blipFill>
          <a:blip r:embed="rId2"/>
          <a:stretch>
            <a:fillRect/>
          </a:stretch>
        </p:blipFill>
        <p:spPr>
          <a:xfrm>
            <a:off x="851212" y="1916654"/>
            <a:ext cx="6469410" cy="4342347"/>
          </a:xfrm>
        </p:spPr>
      </p:pic>
      <p:sp>
        <p:nvSpPr>
          <p:cNvPr id="11" name="文本框 10">
            <a:extLst>
              <a:ext uri="{FF2B5EF4-FFF2-40B4-BE49-F238E27FC236}">
                <a16:creationId xmlns:a16="http://schemas.microsoft.com/office/drawing/2014/main" id="{B2043BD8-C0A4-61BD-F4EE-2E1C82E6580D}"/>
              </a:ext>
            </a:extLst>
          </p:cNvPr>
          <p:cNvSpPr txBox="1"/>
          <p:nvPr/>
        </p:nvSpPr>
        <p:spPr>
          <a:xfrm>
            <a:off x="7252447" y="2043953"/>
            <a:ext cx="4607859" cy="4401205"/>
          </a:xfrm>
          <a:prstGeom prst="rect">
            <a:avLst/>
          </a:prstGeom>
          <a:noFill/>
        </p:spPr>
        <p:txBody>
          <a:bodyPr wrap="square" rtlCol="0">
            <a:spAutoFit/>
          </a:bodyPr>
          <a:lstStyle/>
          <a:p>
            <a:r>
              <a:rPr lang="zh-CN" altLang="en-US" sz="2000" dirty="0">
                <a:latin typeface="+mn-ea"/>
              </a:rPr>
              <a:t>将 </a:t>
            </a:r>
            <a:r>
              <a:rPr lang="en-US" altLang="zh-CN" sz="2000" dirty="0">
                <a:latin typeface="+mn-ea"/>
              </a:rPr>
              <a:t>Flux </a:t>
            </a:r>
            <a:r>
              <a:rPr lang="zh-CN" altLang="en-US" sz="2000" dirty="0">
                <a:latin typeface="+mn-ea"/>
              </a:rPr>
              <a:t>的容量大小误差定义为最终在生产中使用的服务容量，减去 </a:t>
            </a:r>
            <a:r>
              <a:rPr lang="en-US" altLang="zh-CN" sz="2000" dirty="0">
                <a:latin typeface="+mn-ea"/>
              </a:rPr>
              <a:t>Flux </a:t>
            </a:r>
            <a:r>
              <a:rPr lang="zh-CN" altLang="en-US" sz="2000" dirty="0">
                <a:latin typeface="+mn-ea"/>
              </a:rPr>
              <a:t>推荐的容量分配</a:t>
            </a:r>
            <a:endParaRPr lang="en-US" altLang="zh-CN" sz="2000" dirty="0">
              <a:latin typeface="+mn-ea"/>
            </a:endParaRPr>
          </a:p>
          <a:p>
            <a:r>
              <a:rPr lang="zh-CN" altLang="en-US" sz="2000" dirty="0">
                <a:latin typeface="+mn-ea"/>
              </a:rPr>
              <a:t>错误的存在原因</a:t>
            </a:r>
            <a:r>
              <a:rPr lang="en-US" altLang="zh-CN" sz="2000" dirty="0">
                <a:latin typeface="+mn-ea"/>
                <a:sym typeface="Wingdings" panose="05000000000000000000" pitchFamily="2" charset="2"/>
              </a:rPr>
              <a:t>:</a:t>
            </a: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a:t>
            </a:r>
            <a:r>
              <a:rPr lang="zh-CN" altLang="en-US" sz="2000" dirty="0">
                <a:latin typeface="+mn-ea"/>
              </a:rPr>
              <a:t>由于能力规划的错误可能代价高昂              </a:t>
            </a:r>
            <a:endParaRPr lang="en-US" altLang="zh-CN" sz="2000" dirty="0">
              <a:latin typeface="+mn-ea"/>
            </a:endParaRPr>
          </a:p>
          <a:p>
            <a:r>
              <a:rPr lang="en-US" altLang="zh-CN" sz="2000" dirty="0">
                <a:latin typeface="+mn-ea"/>
              </a:rPr>
              <a:t>              </a:t>
            </a:r>
            <a:r>
              <a:rPr lang="zh-CN" altLang="en-US" sz="2000" dirty="0">
                <a:latin typeface="+mn-ea"/>
              </a:rPr>
              <a:t> （</a:t>
            </a:r>
            <a:r>
              <a:rPr lang="en-US" altLang="zh-CN" sz="2000" dirty="0">
                <a:latin typeface="+mn-ea"/>
              </a:rPr>
              <a:t>2</a:t>
            </a:r>
            <a:r>
              <a:rPr lang="zh-CN" altLang="en-US" sz="2000" dirty="0">
                <a:latin typeface="+mn-ea"/>
              </a:rPr>
              <a:t>）在 </a:t>
            </a:r>
            <a:r>
              <a:rPr lang="en-US" altLang="zh-CN" sz="2000" dirty="0">
                <a:latin typeface="+mn-ea"/>
              </a:rPr>
              <a:t>Flux </a:t>
            </a:r>
            <a:r>
              <a:rPr lang="zh-CN" altLang="en-US" sz="2000" dirty="0">
                <a:latin typeface="+mn-ea"/>
              </a:rPr>
              <a:t>执行其容量计划之后，如果它发现需要额外的容量来支持 </a:t>
            </a:r>
            <a:r>
              <a:rPr lang="en-US" altLang="zh-CN" sz="2000" dirty="0">
                <a:latin typeface="+mn-ea"/>
              </a:rPr>
              <a:t>Flux </a:t>
            </a:r>
            <a:r>
              <a:rPr lang="zh-CN" altLang="en-US" sz="2000" dirty="0">
                <a:latin typeface="+mn-ea"/>
              </a:rPr>
              <a:t>的流量转移，或者某个服务存在容量过剩，那么我们的自动伸缩系统可能会在生产中调整服务的大小</a:t>
            </a:r>
            <a:r>
              <a:rPr lang="zh-CN" altLang="en-US" dirty="0"/>
              <a:t>。</a:t>
            </a:r>
            <a:endParaRPr lang="en-US" altLang="zh-CN" dirty="0"/>
          </a:p>
          <a:p>
            <a:r>
              <a:rPr lang="zh-CN" altLang="en-US" sz="2000" dirty="0">
                <a:latin typeface="+mn-ea"/>
              </a:rPr>
              <a:t>左图显示了每个计划中</a:t>
            </a:r>
            <a:r>
              <a:rPr lang="zh-CN" altLang="en-US" sz="2000">
                <a:latin typeface="+mn-ea"/>
              </a:rPr>
              <a:t>执行的升级和缩减的</a:t>
            </a:r>
            <a:r>
              <a:rPr lang="zh-CN" altLang="en-US" sz="2000" dirty="0">
                <a:latin typeface="+mn-ea"/>
              </a:rPr>
              <a:t>比例。值为</a:t>
            </a:r>
            <a:r>
              <a:rPr lang="en-US" altLang="zh-CN" sz="2000" dirty="0">
                <a:latin typeface="+mn-ea"/>
              </a:rPr>
              <a:t>100%</a:t>
            </a:r>
            <a:r>
              <a:rPr lang="zh-CN" altLang="en-US" sz="2000" dirty="0">
                <a:latin typeface="+mn-ea"/>
              </a:rPr>
              <a:t>意味着执行</a:t>
            </a:r>
            <a:r>
              <a:rPr lang="en-US" altLang="zh-CN" sz="2000" dirty="0">
                <a:latin typeface="+mn-ea"/>
              </a:rPr>
              <a:t>(</a:t>
            </a:r>
            <a:r>
              <a:rPr lang="zh-CN" altLang="en-US" sz="2000" dirty="0">
                <a:latin typeface="+mn-ea"/>
              </a:rPr>
              <a:t>总的来说</a:t>
            </a:r>
            <a:r>
              <a:rPr lang="en-US" altLang="zh-CN" sz="2000" dirty="0">
                <a:latin typeface="+mn-ea"/>
              </a:rPr>
              <a:t>)</a:t>
            </a:r>
            <a:r>
              <a:rPr lang="zh-CN" altLang="en-US" sz="2000" dirty="0">
                <a:latin typeface="+mn-ea"/>
              </a:rPr>
              <a:t>完全按照计划执行</a:t>
            </a:r>
          </a:p>
        </p:txBody>
      </p:sp>
    </p:spTree>
    <p:extLst>
      <p:ext uri="{BB962C8B-B14F-4D97-AF65-F5344CB8AC3E}">
        <p14:creationId xmlns:p14="http://schemas.microsoft.com/office/powerpoint/2010/main" val="2166770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99597-A9EB-60DC-0BF5-D14EE007C37A}"/>
              </a:ext>
            </a:extLst>
          </p:cNvPr>
          <p:cNvSpPr>
            <a:spLocks noGrp="1"/>
          </p:cNvSpPr>
          <p:nvPr>
            <p:ph type="title"/>
          </p:nvPr>
        </p:nvSpPr>
        <p:spPr/>
        <p:txBody>
          <a:bodyPr>
            <a:normAutofit/>
          </a:bodyPr>
          <a:lstStyle/>
          <a:p>
            <a:r>
              <a:rPr lang="zh-CN" altLang="en-US" sz="3600" dirty="0"/>
              <a:t>模型残差</a:t>
            </a:r>
          </a:p>
        </p:txBody>
      </p:sp>
      <p:pic>
        <p:nvPicPr>
          <p:cNvPr id="5" name="内容占位符 4">
            <a:extLst>
              <a:ext uri="{FF2B5EF4-FFF2-40B4-BE49-F238E27FC236}">
                <a16:creationId xmlns:a16="http://schemas.microsoft.com/office/drawing/2014/main" id="{70896063-5974-8919-7099-02B433AD0A36}"/>
              </a:ext>
            </a:extLst>
          </p:cNvPr>
          <p:cNvPicPr>
            <a:picLocks noGrp="1" noChangeAspect="1"/>
          </p:cNvPicPr>
          <p:nvPr>
            <p:ph idx="1"/>
          </p:nvPr>
        </p:nvPicPr>
        <p:blipFill>
          <a:blip r:embed="rId2"/>
          <a:stretch>
            <a:fillRect/>
          </a:stretch>
        </p:blipFill>
        <p:spPr>
          <a:xfrm>
            <a:off x="910815" y="2363266"/>
            <a:ext cx="5685013" cy="3223539"/>
          </a:xfrm>
        </p:spPr>
      </p:pic>
      <p:sp>
        <p:nvSpPr>
          <p:cNvPr id="6" name="文本框 5">
            <a:extLst>
              <a:ext uri="{FF2B5EF4-FFF2-40B4-BE49-F238E27FC236}">
                <a16:creationId xmlns:a16="http://schemas.microsoft.com/office/drawing/2014/main" id="{CD1BB3F3-C140-AA2E-8E73-EBF9588FD14E}"/>
              </a:ext>
            </a:extLst>
          </p:cNvPr>
          <p:cNvSpPr txBox="1"/>
          <p:nvPr/>
        </p:nvSpPr>
        <p:spPr>
          <a:xfrm>
            <a:off x="6595828" y="2151529"/>
            <a:ext cx="5103113" cy="3139321"/>
          </a:xfrm>
          <a:prstGeom prst="rect">
            <a:avLst/>
          </a:prstGeom>
          <a:noFill/>
        </p:spPr>
        <p:txBody>
          <a:bodyPr wrap="square" rtlCol="0">
            <a:spAutoFit/>
          </a:bodyPr>
          <a:lstStyle/>
          <a:p>
            <a:pPr>
              <a:lnSpc>
                <a:spcPct val="150000"/>
              </a:lnSpc>
            </a:pPr>
            <a:r>
              <a:rPr lang="zh-CN" altLang="en-US" sz="2000" dirty="0">
                <a:latin typeface="+mn-ea"/>
              </a:rPr>
              <a:t>基线模型残差以抵消基线时存在的能力不平衡，通常用于纠正基线容量失衡</a:t>
            </a:r>
            <a:endParaRPr lang="en-US" altLang="zh-CN" sz="2000" dirty="0">
              <a:latin typeface="+mn-ea"/>
            </a:endParaRPr>
          </a:p>
          <a:p>
            <a:pPr>
              <a:lnSpc>
                <a:spcPct val="150000"/>
              </a:lnSpc>
            </a:pPr>
            <a:r>
              <a:rPr lang="zh-CN" altLang="en-US" sz="2000" dirty="0">
                <a:latin typeface="+mn-ea"/>
              </a:rPr>
              <a:t>网络产品的残留在 </a:t>
            </a:r>
            <a:r>
              <a:rPr lang="en-US" altLang="zh-CN" sz="2000" dirty="0">
                <a:latin typeface="+mn-ea"/>
              </a:rPr>
              <a:t>3% - 5% </a:t>
            </a:r>
            <a:r>
              <a:rPr lang="zh-CN" altLang="en-US" sz="2000" dirty="0">
                <a:latin typeface="+mn-ea"/>
              </a:rPr>
              <a:t>之间。此类无状态服务通常由 </a:t>
            </a:r>
            <a:r>
              <a:rPr lang="en-US" altLang="zh-CN" sz="2000" dirty="0">
                <a:latin typeface="+mn-ea"/>
              </a:rPr>
              <a:t>Flux </a:t>
            </a:r>
            <a:r>
              <a:rPr lang="zh-CN" altLang="en-US" sz="2000" dirty="0">
                <a:latin typeface="+mn-ea"/>
              </a:rPr>
              <a:t>很好地建模</a:t>
            </a:r>
            <a:endParaRPr lang="en-US" altLang="zh-CN" sz="2000" dirty="0">
              <a:latin typeface="+mn-ea"/>
            </a:endParaRPr>
          </a:p>
          <a:p>
            <a:pPr>
              <a:lnSpc>
                <a:spcPct val="150000"/>
              </a:lnSpc>
            </a:pPr>
            <a:r>
              <a:rPr lang="zh-CN" altLang="en-US" sz="2000" dirty="0">
                <a:latin typeface="+mn-ea"/>
              </a:rPr>
              <a:t>由于与有状态服务相关的一些独特挑战，数据库基础设施的模型残留是最高的</a:t>
            </a:r>
            <a:endParaRPr lang="en-US" altLang="zh-CN" sz="2000" dirty="0">
              <a:latin typeface="+mn-ea"/>
            </a:endParaRPr>
          </a:p>
          <a:p>
            <a:endParaRPr lang="zh-CN" altLang="en-US" dirty="0"/>
          </a:p>
        </p:txBody>
      </p:sp>
    </p:spTree>
    <p:extLst>
      <p:ext uri="{BB962C8B-B14F-4D97-AF65-F5344CB8AC3E}">
        <p14:creationId xmlns:p14="http://schemas.microsoft.com/office/powerpoint/2010/main" val="2524919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F6CF2-CE76-137C-7B5B-54946E0C1D2C}"/>
              </a:ext>
            </a:extLst>
          </p:cNvPr>
          <p:cNvSpPr>
            <a:spLocks noGrp="1"/>
          </p:cNvSpPr>
          <p:nvPr>
            <p:ph type="title"/>
          </p:nvPr>
        </p:nvSpPr>
        <p:spPr/>
        <p:txBody>
          <a:bodyPr>
            <a:normAutofit/>
          </a:bodyPr>
          <a:lstStyle/>
          <a:p>
            <a:r>
              <a:rPr lang="zh-CN" altLang="en-US" sz="3600" dirty="0">
                <a:latin typeface="+mn-ea"/>
              </a:rPr>
              <a:t>区外硬件刷新</a:t>
            </a:r>
            <a:r>
              <a:rPr lang="en-US" altLang="zh-CN" sz="3600" dirty="0">
                <a:latin typeface="+mj-ea"/>
              </a:rPr>
              <a:t>OORR(Out-of-Region Refresh</a:t>
            </a:r>
            <a:r>
              <a:rPr lang="zh-CN" altLang="en-US" sz="3600" dirty="0">
                <a:latin typeface="+mj-ea"/>
              </a:rPr>
              <a:t>）</a:t>
            </a:r>
          </a:p>
        </p:txBody>
      </p:sp>
      <p:pic>
        <p:nvPicPr>
          <p:cNvPr id="5" name="内容占位符 4">
            <a:extLst>
              <a:ext uri="{FF2B5EF4-FFF2-40B4-BE49-F238E27FC236}">
                <a16:creationId xmlns:a16="http://schemas.microsoft.com/office/drawing/2014/main" id="{8FA8FD51-36B0-517A-0420-2DA2762AEDD3}"/>
              </a:ext>
            </a:extLst>
          </p:cNvPr>
          <p:cNvPicPr>
            <a:picLocks noGrp="1" noChangeAspect="1"/>
          </p:cNvPicPr>
          <p:nvPr>
            <p:ph idx="1"/>
          </p:nvPr>
        </p:nvPicPr>
        <p:blipFill>
          <a:blip r:embed="rId2"/>
          <a:stretch>
            <a:fillRect/>
          </a:stretch>
        </p:blipFill>
        <p:spPr>
          <a:xfrm>
            <a:off x="768828" y="1887724"/>
            <a:ext cx="7017202" cy="3670394"/>
          </a:xfrm>
        </p:spPr>
      </p:pic>
      <p:sp>
        <p:nvSpPr>
          <p:cNvPr id="6" name="文本框 5">
            <a:extLst>
              <a:ext uri="{FF2B5EF4-FFF2-40B4-BE49-F238E27FC236}">
                <a16:creationId xmlns:a16="http://schemas.microsoft.com/office/drawing/2014/main" id="{FFF0D181-7433-8892-F82F-EAF495D7CF2D}"/>
              </a:ext>
            </a:extLst>
          </p:cNvPr>
          <p:cNvSpPr txBox="1"/>
          <p:nvPr/>
        </p:nvSpPr>
        <p:spPr>
          <a:xfrm>
            <a:off x="7786030" y="2789492"/>
            <a:ext cx="4190817" cy="1866858"/>
          </a:xfrm>
          <a:prstGeom prst="rect">
            <a:avLst/>
          </a:prstGeom>
          <a:noFill/>
        </p:spPr>
        <p:txBody>
          <a:bodyPr wrap="square" rtlCol="0">
            <a:spAutoFit/>
          </a:bodyPr>
          <a:lstStyle/>
          <a:p>
            <a:pPr>
              <a:lnSpc>
                <a:spcPct val="150000"/>
              </a:lnSpc>
            </a:pPr>
            <a:r>
              <a:rPr lang="en-US" altLang="zh-CN" sz="2000" dirty="0">
                <a:latin typeface="+mn-ea"/>
              </a:rPr>
              <a:t>2022 </a:t>
            </a:r>
            <a:r>
              <a:rPr lang="zh-CN" altLang="en-US" sz="2000" dirty="0">
                <a:latin typeface="+mn-ea"/>
              </a:rPr>
              <a:t>年人工</a:t>
            </a:r>
            <a:r>
              <a:rPr lang="en-US" altLang="zh-CN" sz="2000" dirty="0">
                <a:latin typeface="+mn-ea"/>
              </a:rPr>
              <a:t>OORR </a:t>
            </a:r>
            <a:r>
              <a:rPr lang="zh-CN" altLang="en-US" sz="2000" dirty="0">
                <a:latin typeface="+mn-ea"/>
              </a:rPr>
              <a:t>的上升是由于数据库硬件的一次性大规模退役。</a:t>
            </a:r>
            <a:endParaRPr lang="en-US" altLang="zh-CN" sz="2000" dirty="0">
              <a:latin typeface="+mn-ea"/>
            </a:endParaRPr>
          </a:p>
          <a:p>
            <a:pPr>
              <a:lnSpc>
                <a:spcPct val="150000"/>
              </a:lnSpc>
            </a:pPr>
            <a:r>
              <a:rPr lang="zh-CN" altLang="en-US" sz="2000" dirty="0">
                <a:latin typeface="+mn-ea"/>
              </a:rPr>
              <a:t>总的来说，</a:t>
            </a:r>
            <a:r>
              <a:rPr lang="en-US" altLang="zh-CN" sz="2000" dirty="0">
                <a:latin typeface="+mn-ea"/>
              </a:rPr>
              <a:t>Flux </a:t>
            </a:r>
            <a:r>
              <a:rPr lang="zh-CN" altLang="en-US" sz="2000" dirty="0">
                <a:latin typeface="+mn-ea"/>
              </a:rPr>
              <a:t>帮助我们将每年的 </a:t>
            </a:r>
            <a:r>
              <a:rPr lang="en-US" altLang="zh-CN" sz="2000" dirty="0">
                <a:latin typeface="+mn-ea"/>
              </a:rPr>
              <a:t>OORR</a:t>
            </a:r>
            <a:r>
              <a:rPr lang="zh-CN" altLang="en-US" sz="2000" dirty="0">
                <a:latin typeface="+mn-ea"/>
              </a:rPr>
              <a:t>规模扩大了约 </a:t>
            </a:r>
            <a:r>
              <a:rPr lang="en-US" altLang="zh-CN" sz="2000" dirty="0">
                <a:latin typeface="+mn-ea"/>
              </a:rPr>
              <a:t>950%</a:t>
            </a:r>
            <a:r>
              <a:rPr lang="zh-CN" altLang="en-US" sz="2000" dirty="0">
                <a:latin typeface="+mn-ea"/>
              </a:rPr>
              <a:t>。</a:t>
            </a:r>
          </a:p>
        </p:txBody>
      </p:sp>
    </p:spTree>
    <p:extLst>
      <p:ext uri="{BB962C8B-B14F-4D97-AF65-F5344CB8AC3E}">
        <p14:creationId xmlns:p14="http://schemas.microsoft.com/office/powerpoint/2010/main" val="177699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5C3762-B829-A599-A946-C056D40FF0DB}"/>
              </a:ext>
            </a:extLst>
          </p:cNvPr>
          <p:cNvSpPr>
            <a:spLocks noGrp="1"/>
          </p:cNvSpPr>
          <p:nvPr>
            <p:ph type="title"/>
          </p:nvPr>
        </p:nvSpPr>
        <p:spPr/>
        <p:txBody>
          <a:bodyPr>
            <a:normAutofit/>
          </a:bodyPr>
          <a:lstStyle/>
          <a:p>
            <a:r>
              <a:rPr lang="zh-CN" altLang="en-US" sz="4400" dirty="0">
                <a:solidFill>
                  <a:srgbClr val="FF0000"/>
                </a:solidFill>
                <a:latin typeface="+mn-ea"/>
                <a:ea typeface="+mn-ea"/>
              </a:rPr>
              <a:t>总结</a:t>
            </a:r>
          </a:p>
        </p:txBody>
      </p:sp>
      <p:sp>
        <p:nvSpPr>
          <p:cNvPr id="6" name="文本框 5">
            <a:extLst>
              <a:ext uri="{FF2B5EF4-FFF2-40B4-BE49-F238E27FC236}">
                <a16:creationId xmlns:a16="http://schemas.microsoft.com/office/drawing/2014/main" id="{1D84912F-81E0-69AE-952C-EDC18317839A}"/>
              </a:ext>
            </a:extLst>
          </p:cNvPr>
          <p:cNvSpPr txBox="1"/>
          <p:nvPr/>
        </p:nvSpPr>
        <p:spPr>
          <a:xfrm>
            <a:off x="2856384"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Calibri" panose="020F0502020204030204" pitchFamily="34" charset="0"/>
                <a:ea typeface="宋体" panose="02010600030101010101" pitchFamily="2" charset="-122"/>
                <a:cs typeface="Arial" panose="020B0604020202020204" pitchFamily="34" charset="0"/>
              </a:rPr>
              <a:t>/04</a:t>
            </a:r>
            <a:endParaRPr lang="zh-CN" altLang="en-US" spc="100" dirty="0">
              <a:solidFill>
                <a:schemeClr val="accent1"/>
              </a:solidFill>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175917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312DE-0135-77AD-B8F0-C37A4ED37DD5}"/>
              </a:ext>
            </a:extLst>
          </p:cNvPr>
          <p:cNvSpPr>
            <a:spLocks noGrp="1"/>
          </p:cNvSpPr>
          <p:nvPr>
            <p:ph type="title"/>
          </p:nvPr>
        </p:nvSpPr>
        <p:spPr/>
        <p:txBody>
          <a:bodyPr/>
          <a:lstStyle/>
          <a:p>
            <a:r>
              <a:rPr lang="zh-CN" altLang="en-US" dirty="0">
                <a:solidFill>
                  <a:srgbClr val="FF0000"/>
                </a:solidFill>
              </a:rPr>
              <a:t>结论</a:t>
            </a:r>
          </a:p>
        </p:txBody>
      </p:sp>
      <p:sp>
        <p:nvSpPr>
          <p:cNvPr id="3" name="内容占位符 2">
            <a:extLst>
              <a:ext uri="{FF2B5EF4-FFF2-40B4-BE49-F238E27FC236}">
                <a16:creationId xmlns:a16="http://schemas.microsoft.com/office/drawing/2014/main" id="{D1944B56-3DAC-267B-AB07-7C4EBF0A1A93}"/>
              </a:ext>
            </a:extLst>
          </p:cNvPr>
          <p:cNvSpPr>
            <a:spLocks noGrp="1"/>
          </p:cNvSpPr>
          <p:nvPr>
            <p:ph idx="1"/>
          </p:nvPr>
        </p:nvSpPr>
        <p:spPr>
          <a:xfrm>
            <a:off x="1097280" y="2087781"/>
            <a:ext cx="10058400" cy="4023360"/>
          </a:xfrm>
        </p:spPr>
        <p:txBody>
          <a:bodyPr>
            <a:normAutofit/>
          </a:bodyPr>
          <a:lstStyle/>
          <a:p>
            <a:pPr>
              <a:lnSpc>
                <a:spcPct val="150000"/>
              </a:lnSpc>
            </a:pPr>
            <a:r>
              <a:rPr lang="en-US" altLang="zh-CN" sz="2400" dirty="0">
                <a:latin typeface="+mn-ea"/>
              </a:rPr>
              <a:t>(1)</a:t>
            </a:r>
            <a:r>
              <a:rPr lang="zh-CN" altLang="en-US" sz="2400" dirty="0">
                <a:latin typeface="+mn-ea"/>
              </a:rPr>
              <a:t>使用 </a:t>
            </a:r>
            <a:r>
              <a:rPr lang="en-US" altLang="zh-CN" sz="2400" dirty="0">
                <a:latin typeface="+mn-ea"/>
              </a:rPr>
              <a:t>RPC </a:t>
            </a:r>
            <a:r>
              <a:rPr lang="zh-CN" altLang="en-US" sz="2400" dirty="0">
                <a:latin typeface="+mn-ea"/>
              </a:rPr>
              <a:t>跟踪构建服务区域化模型来解决区域化问题</a:t>
            </a:r>
            <a:endParaRPr lang="en-US" altLang="zh-CN" sz="2400" dirty="0">
              <a:latin typeface="+mn-ea"/>
            </a:endParaRPr>
          </a:p>
          <a:p>
            <a:pPr>
              <a:lnSpc>
                <a:spcPct val="150000"/>
              </a:lnSpc>
            </a:pPr>
            <a:r>
              <a:rPr lang="en-US" altLang="zh-CN" sz="2400" dirty="0">
                <a:latin typeface="+mn-ea"/>
              </a:rPr>
              <a:t>(2)</a:t>
            </a:r>
            <a:r>
              <a:rPr lang="zh-CN" altLang="en-US" sz="2400" dirty="0">
                <a:latin typeface="+mn-ea"/>
              </a:rPr>
              <a:t>共同解决服务和流量布局、增长能力分配和基础设施目标</a:t>
            </a:r>
            <a:endParaRPr lang="en-US" altLang="zh-CN" sz="2400" dirty="0">
              <a:latin typeface="+mn-ea"/>
            </a:endParaRPr>
          </a:p>
          <a:p>
            <a:pPr>
              <a:lnSpc>
                <a:spcPct val="150000"/>
              </a:lnSpc>
            </a:pPr>
            <a:r>
              <a:rPr lang="en-US" altLang="zh-CN" sz="2400" dirty="0">
                <a:latin typeface="+mn-ea"/>
              </a:rPr>
              <a:t>(3)</a:t>
            </a:r>
            <a:r>
              <a:rPr lang="zh-CN" altLang="en-US" sz="2400" dirty="0">
                <a:latin typeface="+mn-ea"/>
              </a:rPr>
              <a:t>引入容量编排系统，根据计算出的计划，安全、自动地重新平衡服务和流量</a:t>
            </a:r>
          </a:p>
        </p:txBody>
      </p:sp>
    </p:spTree>
    <p:extLst>
      <p:ext uri="{BB962C8B-B14F-4D97-AF65-F5344CB8AC3E}">
        <p14:creationId xmlns:p14="http://schemas.microsoft.com/office/powerpoint/2010/main" val="3451124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7EFE43C-6009-55B7-3CD7-F576BE07EA00}"/>
              </a:ext>
            </a:extLst>
          </p:cNvPr>
          <p:cNvSpPr>
            <a:spLocks noGrp="1"/>
          </p:cNvSpPr>
          <p:nvPr>
            <p:ph type="title"/>
          </p:nvPr>
        </p:nvSpPr>
        <p:spPr>
          <a:xfrm>
            <a:off x="1422399" y="2159611"/>
            <a:ext cx="9347200" cy="781696"/>
          </a:xfrm>
        </p:spPr>
        <p:txBody>
          <a:bodyPr/>
          <a:lstStyle/>
          <a:p>
            <a:pPr lvl="0"/>
            <a:r>
              <a:rPr lang="en-US" dirty="0">
                <a:latin typeface="Calibri Light" panose="020F0302020204030204" pitchFamily="34" charset="0"/>
                <a:ea typeface="宋体" panose="02010600030101010101" pitchFamily="2" charset="-122"/>
              </a:rPr>
              <a:t>Thank you</a:t>
            </a:r>
          </a:p>
        </p:txBody>
      </p:sp>
      <p:sp>
        <p:nvSpPr>
          <p:cNvPr id="9" name="文本框 8">
            <a:extLst>
              <a:ext uri="{FF2B5EF4-FFF2-40B4-BE49-F238E27FC236}">
                <a16:creationId xmlns:a16="http://schemas.microsoft.com/office/drawing/2014/main" id="{ECD98974-948B-5D1F-774B-27EDBD8C8593}"/>
              </a:ext>
            </a:extLst>
          </p:cNvPr>
          <p:cNvSpPr txBox="1"/>
          <p:nvPr/>
        </p:nvSpPr>
        <p:spPr>
          <a:xfrm>
            <a:off x="3092823" y="3481906"/>
            <a:ext cx="5862917" cy="1077218"/>
          </a:xfrm>
          <a:prstGeom prst="rect">
            <a:avLst/>
          </a:prstGeom>
          <a:noFill/>
        </p:spPr>
        <p:txBody>
          <a:bodyPr wrap="square" rtlCol="0">
            <a:spAutoFit/>
          </a:bodyPr>
          <a:lstStyle/>
          <a:p>
            <a:pPr algn="ctr"/>
            <a:r>
              <a:rPr lang="zh-CN" altLang="en-US" sz="3200" dirty="0">
                <a:solidFill>
                  <a:schemeClr val="bg1"/>
                </a:solidFill>
              </a:rPr>
              <a:t>请老师和同学批评指正</a:t>
            </a:r>
            <a:endParaRPr lang="en-US" altLang="zh-CN" sz="3200" dirty="0">
              <a:solidFill>
                <a:schemeClr val="bg1"/>
              </a:solidFill>
            </a:endParaRPr>
          </a:p>
          <a:p>
            <a:pPr algn="ctr"/>
            <a:r>
              <a:rPr lang="zh-CN" altLang="en-US" sz="3200" dirty="0">
                <a:solidFill>
                  <a:schemeClr val="bg1"/>
                </a:solidFill>
              </a:rPr>
              <a:t>汇报人：韩晔生鹏</a:t>
            </a:r>
          </a:p>
        </p:txBody>
      </p:sp>
    </p:spTree>
    <p:extLst>
      <p:ext uri="{BB962C8B-B14F-4D97-AF65-F5344CB8AC3E}">
        <p14:creationId xmlns:p14="http://schemas.microsoft.com/office/powerpoint/2010/main" val="194486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B10CD-EEC4-E39A-AF89-B8596E47B6E2}"/>
              </a:ext>
            </a:extLst>
          </p:cNvPr>
          <p:cNvSpPr>
            <a:spLocks noGrp="1"/>
          </p:cNvSpPr>
          <p:nvPr>
            <p:ph type="title"/>
          </p:nvPr>
        </p:nvSpPr>
        <p:spPr/>
        <p:txBody>
          <a:bodyPr/>
          <a:lstStyle/>
          <a:p>
            <a:r>
              <a:rPr lang="en-US" altLang="zh-CN" dirty="0"/>
              <a:t>Flux</a:t>
            </a:r>
            <a:r>
              <a:rPr lang="zh-CN" altLang="en-US" dirty="0"/>
              <a:t>建立之前面临的问题：</a:t>
            </a:r>
            <a:r>
              <a:rPr lang="zh-CN" altLang="en-US" dirty="0">
                <a:solidFill>
                  <a:srgbClr val="FF0000"/>
                </a:solidFill>
              </a:rPr>
              <a:t>区域化问题</a:t>
            </a:r>
            <a:r>
              <a:rPr lang="en-US" altLang="zh-CN" dirty="0">
                <a:solidFill>
                  <a:srgbClr val="FF0000"/>
                </a:solidFill>
              </a:rPr>
              <a:t>/</a:t>
            </a:r>
            <a:r>
              <a:rPr lang="zh-CN" altLang="en-US" dirty="0">
                <a:solidFill>
                  <a:srgbClr val="FF0000"/>
                </a:solidFill>
              </a:rPr>
              <a:t>分配协调不均衡的问题</a:t>
            </a:r>
          </a:p>
        </p:txBody>
      </p:sp>
      <p:sp>
        <p:nvSpPr>
          <p:cNvPr id="3" name="内容占位符 2">
            <a:extLst>
              <a:ext uri="{FF2B5EF4-FFF2-40B4-BE49-F238E27FC236}">
                <a16:creationId xmlns:a16="http://schemas.microsoft.com/office/drawing/2014/main" id="{1A5E9A03-6C8C-9EFA-E943-72D489A77430}"/>
              </a:ext>
            </a:extLst>
          </p:cNvPr>
          <p:cNvSpPr>
            <a:spLocks noGrp="1"/>
          </p:cNvSpPr>
          <p:nvPr>
            <p:ph idx="1"/>
          </p:nvPr>
        </p:nvSpPr>
        <p:spPr/>
        <p:txBody>
          <a:bodyPr>
            <a:normAutofit/>
          </a:bodyPr>
          <a:lstStyle/>
          <a:p>
            <a:pPr marL="0" indent="0">
              <a:buNone/>
            </a:pPr>
            <a:r>
              <a:rPr lang="zh-CN" altLang="en-US" sz="2800" dirty="0">
                <a:latin typeface="+mj-ea"/>
                <a:ea typeface="+mj-ea"/>
              </a:rPr>
              <a:t>如何在大量地理分布的数据中心区域中分配服务容量？</a:t>
            </a:r>
            <a:r>
              <a:rPr lang="en-US" altLang="zh-CN" sz="2800" dirty="0">
                <a:latin typeface="+mj-ea"/>
                <a:ea typeface="+mj-ea"/>
              </a:rPr>
              <a:t>——</a:t>
            </a:r>
          </a:p>
          <a:p>
            <a:pPr>
              <a:buFont typeface="Wingdings" panose="05000000000000000000" pitchFamily="2" charset="2"/>
              <a:buChar char="l"/>
            </a:pPr>
            <a:r>
              <a:rPr lang="zh-CN" altLang="en-US" sz="2800" dirty="0">
                <a:latin typeface="+mj-ea"/>
                <a:ea typeface="+mj-ea"/>
              </a:rPr>
              <a:t>之前一直通过缓慢的人工过程来解决，大型服务的所有者直接与云提供协商容量分配。</a:t>
            </a:r>
            <a:endParaRPr lang="en-US" altLang="zh-CN" sz="2800" dirty="0">
              <a:latin typeface="+mj-ea"/>
              <a:ea typeface="+mj-ea"/>
            </a:endParaRPr>
          </a:p>
          <a:p>
            <a:pPr marL="0" indent="0">
              <a:buNone/>
            </a:pPr>
            <a:r>
              <a:rPr lang="zh-CN" altLang="en-US" sz="2800" dirty="0">
                <a:latin typeface="+mj-ea"/>
                <a:ea typeface="+mj-ea"/>
              </a:rPr>
              <a:t>按每个区域来简单地推断他们的容量</a:t>
            </a:r>
            <a:r>
              <a:rPr lang="en-US" altLang="zh-CN" sz="2800" dirty="0">
                <a:latin typeface="+mj-ea"/>
                <a:ea typeface="+mj-ea"/>
              </a:rPr>
              <a:t>:</a:t>
            </a:r>
            <a:r>
              <a:rPr lang="zh-CN" altLang="en-US" sz="2800" dirty="0">
                <a:latin typeface="+mj-ea"/>
                <a:ea typeface="+mj-ea"/>
              </a:rPr>
              <a:t>服务通过请求将新容量交付给服务已经运行的区域来响应需求的增加（</a:t>
            </a:r>
            <a:r>
              <a:rPr lang="zh-CN" altLang="en-US" sz="2800" dirty="0">
                <a:highlight>
                  <a:srgbClr val="FFFF00"/>
                </a:highlight>
                <a:latin typeface="+mj-ea"/>
                <a:ea typeface="+mj-ea"/>
              </a:rPr>
              <a:t>局部优化</a:t>
            </a:r>
            <a:r>
              <a:rPr lang="zh-CN" altLang="en-US" sz="2800" dirty="0">
                <a:latin typeface="+mj-ea"/>
                <a:ea typeface="+mj-ea"/>
              </a:rPr>
              <a:t>）</a:t>
            </a:r>
            <a:endParaRPr lang="en-US" altLang="zh-CN" sz="2800" dirty="0">
              <a:latin typeface="+mj-ea"/>
              <a:ea typeface="+mj-ea"/>
            </a:endParaRPr>
          </a:p>
          <a:p>
            <a:endParaRPr lang="en-US" altLang="zh-CN" sz="2800" dirty="0">
              <a:latin typeface="+mj-ea"/>
              <a:ea typeface="+mj-ea"/>
            </a:endParaRPr>
          </a:p>
          <a:p>
            <a:endParaRPr lang="en-US" altLang="zh-CN" sz="2800" dirty="0">
              <a:latin typeface="+mj-ea"/>
              <a:ea typeface="+mj-ea"/>
            </a:endParaRPr>
          </a:p>
          <a:p>
            <a:endParaRPr lang="en-US" altLang="zh-CN" sz="2800" dirty="0">
              <a:latin typeface="+mj-ea"/>
              <a:ea typeface="+mj-ea"/>
            </a:endParaRPr>
          </a:p>
        </p:txBody>
      </p:sp>
    </p:spTree>
    <p:extLst>
      <p:ext uri="{BB962C8B-B14F-4D97-AF65-F5344CB8AC3E}">
        <p14:creationId xmlns:p14="http://schemas.microsoft.com/office/powerpoint/2010/main" val="169781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F7ED3-1113-3071-C158-1C6FD45D9602}"/>
              </a:ext>
            </a:extLst>
          </p:cNvPr>
          <p:cNvSpPr>
            <a:spLocks noGrp="1"/>
          </p:cNvSpPr>
          <p:nvPr>
            <p:ph type="title"/>
          </p:nvPr>
        </p:nvSpPr>
        <p:spPr/>
        <p:txBody>
          <a:bodyPr/>
          <a:lstStyle/>
          <a:p>
            <a:r>
              <a:rPr lang="zh-CN" altLang="en-US" dirty="0">
                <a:solidFill>
                  <a:srgbClr val="FF0000"/>
                </a:solidFill>
              </a:rPr>
              <a:t>局部优化及导致的问题：</a:t>
            </a:r>
          </a:p>
        </p:txBody>
      </p:sp>
      <p:sp>
        <p:nvSpPr>
          <p:cNvPr id="3" name="内容占位符 2">
            <a:extLst>
              <a:ext uri="{FF2B5EF4-FFF2-40B4-BE49-F238E27FC236}">
                <a16:creationId xmlns:a16="http://schemas.microsoft.com/office/drawing/2014/main" id="{204DCB34-9F0C-26B3-2D38-7F9D81D7B94B}"/>
              </a:ext>
            </a:extLst>
          </p:cNvPr>
          <p:cNvSpPr>
            <a:spLocks noGrp="1"/>
          </p:cNvSpPr>
          <p:nvPr>
            <p:ph idx="1"/>
          </p:nvPr>
        </p:nvSpPr>
        <p:spPr/>
        <p:txBody>
          <a:bodyPr>
            <a:normAutofit fontScale="92500" lnSpcReduction="10000"/>
          </a:bodyPr>
          <a:lstStyle/>
          <a:p>
            <a:pPr>
              <a:buFont typeface="Wingdings" panose="05000000000000000000" pitchFamily="2" charset="2"/>
              <a:buChar char="l"/>
            </a:pPr>
            <a:r>
              <a:rPr lang="zh-CN" altLang="en-US" sz="3200" dirty="0">
                <a:latin typeface="+mj-ea"/>
                <a:ea typeface="+mj-ea"/>
              </a:rPr>
              <a:t>成熟区域的业务无法增长</a:t>
            </a:r>
            <a:endParaRPr lang="en-US" altLang="zh-CN" sz="3200" dirty="0">
              <a:latin typeface="+mj-ea"/>
              <a:ea typeface="+mj-ea"/>
            </a:endParaRPr>
          </a:p>
          <a:p>
            <a:pPr>
              <a:buFont typeface="Wingdings" panose="05000000000000000000" pitchFamily="2" charset="2"/>
              <a:buChar char="l"/>
            </a:pPr>
            <a:r>
              <a:rPr lang="zh-CN" altLang="en-US" sz="3200" dirty="0">
                <a:latin typeface="+mj-ea"/>
                <a:ea typeface="+mj-ea"/>
              </a:rPr>
              <a:t>硬件利用率变得不平衡</a:t>
            </a:r>
            <a:endParaRPr lang="en-US" altLang="zh-CN" sz="3200" dirty="0">
              <a:latin typeface="+mj-ea"/>
              <a:ea typeface="+mj-ea"/>
            </a:endParaRPr>
          </a:p>
          <a:p>
            <a:pPr>
              <a:buFont typeface="Wingdings" panose="05000000000000000000" pitchFamily="2" charset="2"/>
              <a:buChar char="l"/>
            </a:pPr>
            <a:r>
              <a:rPr lang="zh-CN" altLang="en-US" sz="3200" dirty="0">
                <a:latin typeface="+mj-ea"/>
                <a:ea typeface="+mj-ea"/>
              </a:rPr>
              <a:t>硬件订购受到特定服务的过度限制</a:t>
            </a:r>
            <a:endParaRPr lang="en-US" altLang="zh-CN" sz="3200" dirty="0">
              <a:latin typeface="+mj-ea"/>
              <a:ea typeface="+mj-ea"/>
            </a:endParaRPr>
          </a:p>
          <a:p>
            <a:pPr>
              <a:buFont typeface="Wingdings" panose="05000000000000000000" pitchFamily="2" charset="2"/>
              <a:buChar char="l"/>
            </a:pPr>
            <a:r>
              <a:rPr lang="zh-CN" altLang="en-US" sz="3200" dirty="0">
                <a:latin typeface="+mj-ea"/>
                <a:ea typeface="+mj-ea"/>
              </a:rPr>
              <a:t>能力失衡导致过度的灾难准备缓冲区</a:t>
            </a:r>
            <a:endParaRPr lang="en-US" altLang="zh-CN" sz="3200" dirty="0">
              <a:latin typeface="+mj-ea"/>
              <a:ea typeface="+mj-ea"/>
            </a:endParaRPr>
          </a:p>
          <a:p>
            <a:pPr>
              <a:buFont typeface="Wingdings" panose="05000000000000000000" pitchFamily="2" charset="2"/>
              <a:buChar char="l"/>
            </a:pPr>
            <a:r>
              <a:rPr lang="zh-CN" altLang="en-US" sz="3200" dirty="0">
                <a:latin typeface="+mj-ea"/>
                <a:ea typeface="+mj-ea"/>
              </a:rPr>
              <a:t>服务和云计算的持续增长，信息量几乎以指数形式爆炸增长，显然人工分配工作量急剧增大且效果不佳。</a:t>
            </a:r>
            <a:endParaRPr lang="en-US" altLang="zh-CN" sz="3200" dirty="0">
              <a:latin typeface="+mj-ea"/>
              <a:ea typeface="+mj-ea"/>
            </a:endParaRPr>
          </a:p>
          <a:p>
            <a:pPr marL="0" indent="0">
              <a:buNone/>
            </a:pPr>
            <a:r>
              <a:rPr lang="zh-CN" altLang="en-US" sz="3200" dirty="0">
                <a:latin typeface="+mj-ea"/>
                <a:ea typeface="+mj-ea"/>
              </a:rPr>
              <a:t>基于</a:t>
            </a:r>
            <a:r>
              <a:rPr lang="en-US" altLang="zh-CN" sz="3200" dirty="0">
                <a:latin typeface="+mj-ea"/>
                <a:ea typeface="+mj-ea"/>
              </a:rPr>
              <a:t>meta</a:t>
            </a:r>
            <a:r>
              <a:rPr lang="zh-CN" altLang="en-US" sz="3200" dirty="0">
                <a:latin typeface="+mj-ea"/>
                <a:ea typeface="+mj-ea"/>
              </a:rPr>
              <a:t>建立</a:t>
            </a:r>
            <a:r>
              <a:rPr lang="en-US" altLang="zh-CN" sz="3200" dirty="0">
                <a:latin typeface="+mj-ea"/>
                <a:ea typeface="+mj-ea"/>
              </a:rPr>
              <a:t>Flux</a:t>
            </a:r>
            <a:r>
              <a:rPr lang="zh-CN" altLang="en-US" sz="3200" dirty="0">
                <a:latin typeface="+mj-ea"/>
                <a:ea typeface="+mj-ea"/>
              </a:rPr>
              <a:t>来解决上述问题</a:t>
            </a:r>
            <a:r>
              <a:rPr lang="en-US" altLang="zh-CN" sz="3200" dirty="0">
                <a:latin typeface="+mj-ea"/>
                <a:ea typeface="+mj-ea"/>
              </a:rPr>
              <a:t>——</a:t>
            </a:r>
            <a:r>
              <a:rPr lang="zh-CN" altLang="en-US" sz="3200" dirty="0">
                <a:latin typeface="+mj-ea"/>
                <a:ea typeface="+mj-ea"/>
              </a:rPr>
              <a:t>全球容量配置系统</a:t>
            </a:r>
            <a:r>
              <a:rPr lang="en-US" altLang="zh-CN" sz="3200" dirty="0">
                <a:latin typeface="+mj-ea"/>
                <a:ea typeface="+mj-ea"/>
              </a:rPr>
              <a:t>/</a:t>
            </a:r>
            <a:r>
              <a:rPr lang="zh-CN" altLang="en-US" sz="3200" dirty="0">
                <a:latin typeface="+mj-ea"/>
                <a:ea typeface="+mj-ea"/>
              </a:rPr>
              <a:t>自动化容量分区系统</a:t>
            </a:r>
            <a:endParaRPr lang="en-US" altLang="zh-CN" sz="3200" dirty="0">
              <a:latin typeface="+mj-ea"/>
              <a:ea typeface="+mj-ea"/>
            </a:endParaRPr>
          </a:p>
          <a:p>
            <a:pPr marL="0" indent="0">
              <a:buNone/>
            </a:pPr>
            <a:endParaRPr lang="zh-CN" altLang="en-US" sz="3200" dirty="0">
              <a:latin typeface="+mj-ea"/>
              <a:ea typeface="+mj-ea"/>
            </a:endParaRPr>
          </a:p>
        </p:txBody>
      </p:sp>
    </p:spTree>
    <p:extLst>
      <p:ext uri="{BB962C8B-B14F-4D97-AF65-F5344CB8AC3E}">
        <p14:creationId xmlns:p14="http://schemas.microsoft.com/office/powerpoint/2010/main" val="1433468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9AB31-6C45-210B-4768-279D40C8FDBB}"/>
              </a:ext>
            </a:extLst>
          </p:cNvPr>
          <p:cNvSpPr>
            <a:spLocks noGrp="1"/>
          </p:cNvSpPr>
          <p:nvPr>
            <p:ph type="title"/>
          </p:nvPr>
        </p:nvSpPr>
        <p:spPr>
          <a:xfrm>
            <a:off x="1097280" y="324703"/>
            <a:ext cx="10058400" cy="1450757"/>
          </a:xfrm>
        </p:spPr>
        <p:txBody>
          <a:bodyPr/>
          <a:lstStyle/>
          <a:p>
            <a:r>
              <a:rPr lang="en-US" altLang="zh-CN" dirty="0">
                <a:solidFill>
                  <a:srgbClr val="FF0000"/>
                </a:solidFill>
              </a:rPr>
              <a:t>Flux</a:t>
            </a:r>
            <a:r>
              <a:rPr lang="zh-CN" altLang="en-US" dirty="0">
                <a:solidFill>
                  <a:srgbClr val="FF0000"/>
                </a:solidFill>
              </a:rPr>
              <a:t>处理的业务负载和容量管理</a:t>
            </a:r>
          </a:p>
        </p:txBody>
      </p:sp>
      <p:pic>
        <p:nvPicPr>
          <p:cNvPr id="5" name="内容占位符 4">
            <a:extLst>
              <a:ext uri="{FF2B5EF4-FFF2-40B4-BE49-F238E27FC236}">
                <a16:creationId xmlns:a16="http://schemas.microsoft.com/office/drawing/2014/main" id="{1DB72B96-8DD5-749C-482F-320FFF7D4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04" y="1653540"/>
            <a:ext cx="4869114" cy="2788920"/>
          </a:xfrm>
          <a:effectLst>
            <a:softEdge rad="0"/>
          </a:effectLst>
        </p:spPr>
      </p:pic>
      <p:pic>
        <p:nvPicPr>
          <p:cNvPr id="9" name="图片 8">
            <a:extLst>
              <a:ext uri="{FF2B5EF4-FFF2-40B4-BE49-F238E27FC236}">
                <a16:creationId xmlns:a16="http://schemas.microsoft.com/office/drawing/2014/main" id="{42A67432-E899-3A84-7CF0-C2DBFBD9E853}"/>
              </a:ext>
            </a:extLst>
          </p:cNvPr>
          <p:cNvPicPr>
            <a:picLocks noChangeAspect="1"/>
          </p:cNvPicPr>
          <p:nvPr/>
        </p:nvPicPr>
        <p:blipFill>
          <a:blip r:embed="rId3"/>
          <a:stretch>
            <a:fillRect/>
          </a:stretch>
        </p:blipFill>
        <p:spPr>
          <a:xfrm>
            <a:off x="6126480" y="1805940"/>
            <a:ext cx="5261891" cy="2400300"/>
          </a:xfrm>
          <a:prstGeom prst="rect">
            <a:avLst/>
          </a:prstGeom>
          <a:effectLst>
            <a:softEdge rad="0"/>
          </a:effectLst>
        </p:spPr>
      </p:pic>
      <p:pic>
        <p:nvPicPr>
          <p:cNvPr id="11" name="图片 10">
            <a:extLst>
              <a:ext uri="{FF2B5EF4-FFF2-40B4-BE49-F238E27FC236}">
                <a16:creationId xmlns:a16="http://schemas.microsoft.com/office/drawing/2014/main" id="{7F0C5DC1-27ED-4C5D-0902-4766494D33E5}"/>
              </a:ext>
            </a:extLst>
          </p:cNvPr>
          <p:cNvPicPr>
            <a:picLocks noChangeAspect="1"/>
          </p:cNvPicPr>
          <p:nvPr/>
        </p:nvPicPr>
        <p:blipFill>
          <a:blip r:embed="rId4"/>
          <a:stretch>
            <a:fillRect/>
          </a:stretch>
        </p:blipFill>
        <p:spPr>
          <a:xfrm>
            <a:off x="625004" y="4206240"/>
            <a:ext cx="4869114" cy="2098661"/>
          </a:xfrm>
          <a:prstGeom prst="rect">
            <a:avLst/>
          </a:prstGeom>
          <a:effectLst>
            <a:softEdge rad="0"/>
          </a:effectLst>
        </p:spPr>
      </p:pic>
      <p:pic>
        <p:nvPicPr>
          <p:cNvPr id="13" name="图片 12">
            <a:extLst>
              <a:ext uri="{FF2B5EF4-FFF2-40B4-BE49-F238E27FC236}">
                <a16:creationId xmlns:a16="http://schemas.microsoft.com/office/drawing/2014/main" id="{B84CD27B-A7C1-FB8C-01C7-B4B443BB3EEB}"/>
              </a:ext>
            </a:extLst>
          </p:cNvPr>
          <p:cNvPicPr>
            <a:picLocks noChangeAspect="1"/>
          </p:cNvPicPr>
          <p:nvPr/>
        </p:nvPicPr>
        <p:blipFill>
          <a:blip r:embed="rId5"/>
          <a:stretch>
            <a:fillRect/>
          </a:stretch>
        </p:blipFill>
        <p:spPr>
          <a:xfrm>
            <a:off x="6126480" y="4085273"/>
            <a:ext cx="5012619" cy="2219628"/>
          </a:xfrm>
          <a:prstGeom prst="rect">
            <a:avLst/>
          </a:prstGeom>
          <a:effectLst>
            <a:softEdge rad="0"/>
          </a:effectLst>
        </p:spPr>
      </p:pic>
    </p:spTree>
    <p:extLst>
      <p:ext uri="{BB962C8B-B14F-4D97-AF65-F5344CB8AC3E}">
        <p14:creationId xmlns:p14="http://schemas.microsoft.com/office/powerpoint/2010/main" val="3001781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4F1712-6EBB-A8F7-D1B0-42AB66FD591D}"/>
              </a:ext>
            </a:extLst>
          </p:cNvPr>
          <p:cNvSpPr>
            <a:spLocks noGrp="1"/>
          </p:cNvSpPr>
          <p:nvPr>
            <p:ph type="title"/>
          </p:nvPr>
        </p:nvSpPr>
        <p:spPr/>
        <p:txBody>
          <a:bodyPr>
            <a:normAutofit/>
          </a:bodyPr>
          <a:lstStyle/>
          <a:p>
            <a:r>
              <a:rPr lang="en-US" altLang="zh-CN" sz="4400" dirty="0">
                <a:solidFill>
                  <a:srgbClr val="FF0000"/>
                </a:solidFill>
                <a:latin typeface="+mn-ea"/>
                <a:ea typeface="+mn-ea"/>
              </a:rPr>
              <a:t>Flux</a:t>
            </a:r>
            <a:r>
              <a:rPr lang="zh-CN" altLang="en-US" sz="4400" dirty="0">
                <a:solidFill>
                  <a:srgbClr val="FF0000"/>
                </a:solidFill>
                <a:latin typeface="+mn-ea"/>
                <a:ea typeface="+mn-ea"/>
              </a:rPr>
              <a:t>工作原理及流程</a:t>
            </a:r>
          </a:p>
        </p:txBody>
      </p:sp>
      <p:sp>
        <p:nvSpPr>
          <p:cNvPr id="6" name="文本框 5">
            <a:extLst>
              <a:ext uri="{FF2B5EF4-FFF2-40B4-BE49-F238E27FC236}">
                <a16:creationId xmlns:a16="http://schemas.microsoft.com/office/drawing/2014/main" id="{400E7DC5-0795-510A-5E43-2B63D5594B94}"/>
              </a:ext>
            </a:extLst>
          </p:cNvPr>
          <p:cNvSpPr txBox="1"/>
          <p:nvPr/>
        </p:nvSpPr>
        <p:spPr>
          <a:xfrm>
            <a:off x="2856384"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Calibri" panose="020F0502020204030204" pitchFamily="34" charset="0"/>
                <a:ea typeface="宋体" panose="02010600030101010101" pitchFamily="2" charset="-122"/>
                <a:cs typeface="Arial" panose="020B0604020202020204" pitchFamily="34" charset="0"/>
              </a:rPr>
              <a:t>/02</a:t>
            </a:r>
            <a:endParaRPr lang="zh-CN" altLang="en-US" spc="100" dirty="0">
              <a:solidFill>
                <a:schemeClr val="accent1"/>
              </a:solidFill>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527042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0E25-87FB-E26D-9F2E-3654F2B2A4E3}"/>
              </a:ext>
            </a:extLst>
          </p:cNvPr>
          <p:cNvSpPr>
            <a:spLocks noGrp="1"/>
          </p:cNvSpPr>
          <p:nvPr>
            <p:ph type="title"/>
          </p:nvPr>
        </p:nvSpPr>
        <p:spPr/>
        <p:txBody>
          <a:bodyPr/>
          <a:lstStyle/>
          <a:p>
            <a:r>
              <a:rPr lang="en-US" altLang="zh-CN" dirty="0">
                <a:solidFill>
                  <a:srgbClr val="FF0000"/>
                </a:solidFill>
              </a:rPr>
              <a:t>Flux</a:t>
            </a:r>
            <a:r>
              <a:rPr lang="zh-CN" altLang="en-US" dirty="0">
                <a:solidFill>
                  <a:srgbClr val="FF0000"/>
                </a:solidFill>
              </a:rPr>
              <a:t>工作原理及流程：</a:t>
            </a:r>
          </a:p>
        </p:txBody>
      </p:sp>
      <p:sp>
        <p:nvSpPr>
          <p:cNvPr id="3" name="内容占位符 2">
            <a:extLst>
              <a:ext uri="{FF2B5EF4-FFF2-40B4-BE49-F238E27FC236}">
                <a16:creationId xmlns:a16="http://schemas.microsoft.com/office/drawing/2014/main" id="{DF169D8E-F115-4BB3-EE3D-6B119D0A8C94}"/>
              </a:ext>
            </a:extLst>
          </p:cNvPr>
          <p:cNvSpPr>
            <a:spLocks noGrp="1"/>
          </p:cNvSpPr>
          <p:nvPr>
            <p:ph idx="1"/>
          </p:nvPr>
        </p:nvSpPr>
        <p:spPr/>
        <p:txBody>
          <a:bodyPr>
            <a:normAutofit/>
          </a:bodyPr>
          <a:lstStyle/>
          <a:p>
            <a:r>
              <a:rPr lang="en-US" altLang="zh-CN" sz="2800" dirty="0">
                <a:latin typeface="+mj-ea"/>
                <a:ea typeface="+mj-ea"/>
              </a:rPr>
              <a:t>Flux </a:t>
            </a:r>
            <a:r>
              <a:rPr lang="zh-CN" altLang="en-US" sz="2800" dirty="0">
                <a:latin typeface="+mj-ea"/>
                <a:ea typeface="+mj-ea"/>
              </a:rPr>
              <a:t>利用</a:t>
            </a:r>
            <a:r>
              <a:rPr lang="en-US" altLang="zh-CN" sz="2800" dirty="0">
                <a:latin typeface="+mj-ea"/>
                <a:ea typeface="+mj-ea"/>
              </a:rPr>
              <a:t>RPC</a:t>
            </a:r>
            <a:r>
              <a:rPr lang="zh-CN" altLang="en-US" sz="2800" dirty="0">
                <a:latin typeface="+mj-ea"/>
                <a:ea typeface="+mj-ea"/>
              </a:rPr>
              <a:t>跟踪来识别一个模型</a:t>
            </a:r>
            <a:endParaRPr lang="en-US" altLang="zh-CN" sz="2800" dirty="0">
              <a:latin typeface="+mj-ea"/>
              <a:ea typeface="+mj-ea"/>
            </a:endParaRPr>
          </a:p>
          <a:p>
            <a:r>
              <a:rPr lang="zh-CN" altLang="en-US" sz="2800" dirty="0">
                <a:latin typeface="+mj-ea"/>
                <a:ea typeface="+mj-ea"/>
              </a:rPr>
              <a:t>然后，该模型被用于构建一个混合整数规划</a:t>
            </a:r>
            <a:r>
              <a:rPr lang="en-US" altLang="zh-CN" sz="2800" dirty="0">
                <a:latin typeface="+mj-ea"/>
                <a:ea typeface="+mj-ea"/>
              </a:rPr>
              <a:t>(MIP)</a:t>
            </a:r>
            <a:r>
              <a:rPr lang="zh-CN" altLang="en-US" sz="2800" dirty="0">
                <a:latin typeface="+mj-ea"/>
                <a:ea typeface="+mj-ea"/>
              </a:rPr>
              <a:t>问题，该问题将服务容量和产品流量联合分配到 </a:t>
            </a:r>
            <a:r>
              <a:rPr lang="en-US" altLang="zh-CN" sz="2800" dirty="0">
                <a:latin typeface="+mj-ea"/>
                <a:ea typeface="+mj-ea"/>
              </a:rPr>
              <a:t>Meta </a:t>
            </a:r>
            <a:r>
              <a:rPr lang="zh-CN" altLang="en-US" sz="2800" dirty="0">
                <a:latin typeface="+mj-ea"/>
                <a:ea typeface="+mj-ea"/>
              </a:rPr>
              <a:t>的所有区域。</a:t>
            </a:r>
            <a:endParaRPr lang="en-US" altLang="zh-CN" sz="2800" dirty="0">
              <a:latin typeface="+mj-ea"/>
              <a:ea typeface="+mj-ea"/>
            </a:endParaRPr>
          </a:p>
          <a:p>
            <a:r>
              <a:rPr lang="en-US" altLang="zh-CN" sz="2800" dirty="0">
                <a:latin typeface="+mj-ea"/>
                <a:ea typeface="+mj-ea"/>
              </a:rPr>
              <a:t>Flux </a:t>
            </a:r>
            <a:r>
              <a:rPr lang="zh-CN" altLang="en-US" sz="2800" dirty="0">
                <a:latin typeface="+mj-ea"/>
                <a:ea typeface="+mj-ea"/>
              </a:rPr>
              <a:t>的服务布局分配服务增长容量，重新平衡现有服务容量以满足基础设施目标，并管理预计的区域容量不足，例如区域硬件刷新造成的容量不足</a:t>
            </a:r>
            <a:endParaRPr lang="en-US" altLang="zh-CN" sz="2800" dirty="0">
              <a:latin typeface="+mj-ea"/>
              <a:ea typeface="+mj-ea"/>
            </a:endParaRPr>
          </a:p>
          <a:p>
            <a:pPr marL="0" indent="0">
              <a:buNone/>
            </a:pPr>
            <a:endParaRPr lang="en-US" altLang="zh-CN" sz="2800" dirty="0">
              <a:latin typeface="+mj-ea"/>
              <a:ea typeface="+mj-ea"/>
            </a:endParaRPr>
          </a:p>
          <a:p>
            <a:r>
              <a:rPr lang="zh-CN" altLang="en-US" sz="2800" dirty="0">
                <a:solidFill>
                  <a:schemeClr val="accent1">
                    <a:lumMod val="75000"/>
                  </a:schemeClr>
                </a:solidFill>
                <a:highlight>
                  <a:srgbClr val="FFFF00"/>
                </a:highlight>
                <a:latin typeface="+mj-ea"/>
                <a:ea typeface="+mj-ea"/>
              </a:rPr>
              <a:t>跟踪容量归属</a:t>
            </a:r>
            <a:r>
              <a:rPr lang="en-US" altLang="zh-CN" sz="2800" dirty="0">
                <a:solidFill>
                  <a:schemeClr val="accent1">
                    <a:lumMod val="75000"/>
                  </a:schemeClr>
                </a:solidFill>
                <a:highlight>
                  <a:srgbClr val="FFFF00"/>
                </a:highlight>
                <a:latin typeface="+mj-ea"/>
                <a:ea typeface="+mj-ea"/>
              </a:rPr>
              <a:t>——</a:t>
            </a:r>
            <a:r>
              <a:rPr lang="zh-CN" altLang="en-US" sz="2800" dirty="0">
                <a:solidFill>
                  <a:schemeClr val="accent1">
                    <a:lumMod val="75000"/>
                  </a:schemeClr>
                </a:solidFill>
                <a:highlight>
                  <a:srgbClr val="FFFF00"/>
                </a:highlight>
                <a:latin typeface="+mj-ea"/>
                <a:ea typeface="+mj-ea"/>
              </a:rPr>
              <a:t>联合区域化</a:t>
            </a:r>
            <a:r>
              <a:rPr lang="en-US" altLang="zh-CN" sz="2800" dirty="0">
                <a:solidFill>
                  <a:schemeClr val="accent1">
                    <a:lumMod val="75000"/>
                  </a:schemeClr>
                </a:solidFill>
                <a:highlight>
                  <a:srgbClr val="FFFF00"/>
                </a:highlight>
                <a:latin typeface="+mj-ea"/>
                <a:ea typeface="+mj-ea"/>
              </a:rPr>
              <a:t>——</a:t>
            </a:r>
            <a:r>
              <a:rPr lang="zh-CN" altLang="en-US" sz="2800" dirty="0">
                <a:solidFill>
                  <a:schemeClr val="accent1">
                    <a:lumMod val="75000"/>
                  </a:schemeClr>
                </a:solidFill>
                <a:highlight>
                  <a:srgbClr val="FFFF00"/>
                </a:highlight>
                <a:latin typeface="+mj-ea"/>
                <a:ea typeface="+mj-ea"/>
              </a:rPr>
              <a:t>全球容量编制</a:t>
            </a:r>
          </a:p>
        </p:txBody>
      </p:sp>
    </p:spTree>
    <p:extLst>
      <p:ext uri="{BB962C8B-B14F-4D97-AF65-F5344CB8AC3E}">
        <p14:creationId xmlns:p14="http://schemas.microsoft.com/office/powerpoint/2010/main" val="620553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88DC-16E8-FDEF-5757-878AFF864EF4}"/>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62B39C2B-5CA7-50C6-5432-3993F1D82A7A}"/>
              </a:ext>
            </a:extLst>
          </p:cNvPr>
          <p:cNvPicPr>
            <a:picLocks noGrp="1" noChangeAspect="1"/>
          </p:cNvPicPr>
          <p:nvPr>
            <p:ph idx="1"/>
          </p:nvPr>
        </p:nvPicPr>
        <p:blipFill>
          <a:blip r:embed="rId2"/>
          <a:stretch>
            <a:fillRect/>
          </a:stretch>
        </p:blipFill>
        <p:spPr>
          <a:xfrm>
            <a:off x="0" y="0"/>
            <a:ext cx="12277155" cy="6316134"/>
          </a:xfrm>
          <a:effectLst>
            <a:softEdge rad="0"/>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9515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910F7-C3C2-FE66-E276-B721874211A7}"/>
              </a:ext>
            </a:extLst>
          </p:cNvPr>
          <p:cNvSpPr>
            <a:spLocks noGrp="1"/>
          </p:cNvSpPr>
          <p:nvPr>
            <p:ph type="title"/>
          </p:nvPr>
        </p:nvSpPr>
        <p:spPr/>
        <p:txBody>
          <a:bodyPr/>
          <a:lstStyle/>
          <a:p>
            <a:r>
              <a:rPr lang="zh-CN" altLang="en-US" dirty="0">
                <a:solidFill>
                  <a:srgbClr val="FF0000"/>
                </a:solidFill>
              </a:rPr>
              <a:t>通过 </a:t>
            </a:r>
            <a:r>
              <a:rPr lang="en-US" altLang="zh-CN" dirty="0">
                <a:solidFill>
                  <a:srgbClr val="FF0000"/>
                </a:solidFill>
              </a:rPr>
              <a:t>RPC </a:t>
            </a:r>
            <a:r>
              <a:rPr lang="zh-CN" altLang="en-US" dirty="0">
                <a:solidFill>
                  <a:srgbClr val="FF0000"/>
                </a:solidFill>
              </a:rPr>
              <a:t>跟踪产品到服务的容量归属</a:t>
            </a:r>
          </a:p>
        </p:txBody>
      </p:sp>
      <p:sp>
        <p:nvSpPr>
          <p:cNvPr id="3" name="内容占位符 2">
            <a:extLst>
              <a:ext uri="{FF2B5EF4-FFF2-40B4-BE49-F238E27FC236}">
                <a16:creationId xmlns:a16="http://schemas.microsoft.com/office/drawing/2014/main" id="{0C5C5B58-B815-1F9B-6200-BF255AE2A153}"/>
              </a:ext>
            </a:extLst>
          </p:cNvPr>
          <p:cNvSpPr>
            <a:spLocks noGrp="1"/>
          </p:cNvSpPr>
          <p:nvPr>
            <p:ph idx="1"/>
          </p:nvPr>
        </p:nvSpPr>
        <p:spPr/>
        <p:txBody>
          <a:bodyPr>
            <a:normAutofit/>
          </a:bodyPr>
          <a:lstStyle/>
          <a:p>
            <a:pPr marL="0" indent="0">
              <a:buNone/>
            </a:pPr>
            <a:r>
              <a:rPr lang="zh-CN" altLang="en-US" sz="2400" dirty="0">
                <a:latin typeface="+mj-ea"/>
                <a:ea typeface="+mj-ea"/>
              </a:rPr>
              <a:t>容量使用基线</a:t>
            </a:r>
            <a:r>
              <a:rPr lang="en-US" altLang="zh-CN" sz="2400" dirty="0">
                <a:latin typeface="+mj-ea"/>
                <a:ea typeface="+mj-ea"/>
              </a:rPr>
              <a:t>——</a:t>
            </a:r>
            <a:r>
              <a:rPr lang="zh-CN" altLang="en-US" sz="2400" dirty="0">
                <a:latin typeface="+mj-ea"/>
                <a:ea typeface="+mj-ea"/>
              </a:rPr>
              <a:t>我们在每台服务器上运行分析器，生成一个数据集</a:t>
            </a:r>
            <a:r>
              <a:rPr lang="en-US" altLang="zh-CN" sz="2400" dirty="0">
                <a:latin typeface="+mj-ea"/>
                <a:ea typeface="+mj-ea"/>
              </a:rPr>
              <a:t>,</a:t>
            </a:r>
            <a:r>
              <a:rPr lang="zh-CN" altLang="en-US" sz="2400" dirty="0">
                <a:latin typeface="+mj-ea"/>
                <a:ea typeface="+mj-ea"/>
              </a:rPr>
              <a:t>将资源使用情况归为特定的服务</a:t>
            </a:r>
            <a:r>
              <a:rPr lang="en-US" altLang="zh-CN" sz="2400" dirty="0">
                <a:latin typeface="+mj-ea"/>
                <a:ea typeface="+mj-ea"/>
              </a:rPr>
              <a:t>,</a:t>
            </a:r>
            <a:r>
              <a:rPr lang="zh-CN" altLang="en-US" sz="2400" dirty="0"/>
              <a:t>处理这个数据集来确定每天的峰值时间窗口的资源峰值利用率、服务峰值利用率、区域峰值利用率</a:t>
            </a:r>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endParaRPr lang="en-US" altLang="zh-CN" sz="2400" dirty="0">
              <a:latin typeface="+mj-ea"/>
              <a:ea typeface="+mj-ea"/>
            </a:endParaRPr>
          </a:p>
          <a:p>
            <a:pPr marL="0" indent="0">
              <a:buNone/>
            </a:pPr>
            <a:r>
              <a:rPr lang="zh-CN" altLang="en-US" sz="2400" dirty="0">
                <a:latin typeface="+mj-ea"/>
                <a:ea typeface="+mj-ea"/>
              </a:rPr>
              <a:t>需求基线</a:t>
            </a:r>
            <a:r>
              <a:rPr lang="en-US" altLang="zh-CN" sz="2400" dirty="0">
                <a:latin typeface="+mj-ea"/>
                <a:ea typeface="+mj-ea"/>
              </a:rPr>
              <a:t>——</a:t>
            </a:r>
            <a:r>
              <a:rPr lang="en-US" altLang="zh-CN" sz="2400" dirty="0">
                <a:effectLst/>
                <a:latin typeface="+mj-ea"/>
                <a:ea typeface="+mj-ea"/>
                <a:cs typeface="Times New Roman" panose="02020603050405020304" pitchFamily="18" charset="0"/>
              </a:rPr>
              <a:t>Flux</a:t>
            </a:r>
            <a:r>
              <a:rPr lang="zh-CN" altLang="zh-CN" sz="2400" dirty="0">
                <a:effectLst/>
                <a:latin typeface="+mj-ea"/>
                <a:ea typeface="+mj-ea"/>
                <a:cs typeface="Times New Roman" panose="02020603050405020304" pitchFamily="18" charset="0"/>
              </a:rPr>
              <a:t>使用抽样</a:t>
            </a:r>
            <a:r>
              <a:rPr lang="en-US" altLang="zh-CN" sz="2400" dirty="0">
                <a:effectLst/>
                <a:latin typeface="+mj-ea"/>
                <a:ea typeface="+mj-ea"/>
                <a:cs typeface="Times New Roman" panose="02020603050405020304" pitchFamily="18" charset="0"/>
              </a:rPr>
              <a:t>RPC</a:t>
            </a:r>
            <a:r>
              <a:rPr lang="zh-CN" altLang="zh-CN" sz="2400" dirty="0">
                <a:effectLst/>
                <a:latin typeface="+mj-ea"/>
                <a:ea typeface="+mj-ea"/>
                <a:cs typeface="Times New Roman" panose="02020603050405020304" pitchFamily="18" charset="0"/>
              </a:rPr>
              <a:t>跟踪来重建由每个服务处理的请求的调用图。确定一组产品网关，作为每个产品的流量入口点</a:t>
            </a:r>
            <a:r>
              <a:rPr lang="zh-CN" altLang="en-US" sz="2400" dirty="0">
                <a:effectLst/>
                <a:latin typeface="+mj-ea"/>
                <a:ea typeface="+mj-ea"/>
                <a:cs typeface="Times New Roman" panose="02020603050405020304" pitchFamily="18" charset="0"/>
              </a:rPr>
              <a:t>，</a:t>
            </a:r>
            <a:r>
              <a:rPr lang="zh-CN" altLang="zh-CN" sz="2400" dirty="0">
                <a:effectLst/>
                <a:latin typeface="+mj-ea"/>
                <a:ea typeface="+mj-ea"/>
                <a:cs typeface="Times New Roman" panose="02020603050405020304" pitchFamily="18" charset="0"/>
              </a:rPr>
              <a:t>每个抽样的</a:t>
            </a:r>
            <a:r>
              <a:rPr lang="en-US" altLang="zh-CN" sz="2400" dirty="0">
                <a:effectLst/>
                <a:latin typeface="+mj-ea"/>
                <a:ea typeface="+mj-ea"/>
                <a:cs typeface="Times New Roman" panose="02020603050405020304" pitchFamily="18" charset="0"/>
              </a:rPr>
              <a:t>RPC</a:t>
            </a:r>
            <a:r>
              <a:rPr lang="zh-CN" altLang="zh-CN" sz="2400" dirty="0">
                <a:effectLst/>
                <a:latin typeface="+mj-ea"/>
                <a:ea typeface="+mj-ea"/>
                <a:cs typeface="Times New Roman" panose="02020603050405020304" pitchFamily="18" charset="0"/>
              </a:rPr>
              <a:t>调用都归属于调用路径中最近的上游网关处理的产品</a:t>
            </a:r>
            <a:endParaRPr lang="zh-CN" altLang="en-US" sz="2400" dirty="0">
              <a:latin typeface="+mj-ea"/>
              <a:ea typeface="+mj-ea"/>
            </a:endParaRPr>
          </a:p>
        </p:txBody>
      </p:sp>
    </p:spTree>
    <p:extLst>
      <p:ext uri="{BB962C8B-B14F-4D97-AF65-F5344CB8AC3E}">
        <p14:creationId xmlns:p14="http://schemas.microsoft.com/office/powerpoint/2010/main" val="3838062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ont">
      <a:majorFont>
        <a:latin typeface="Calibri Light"/>
        <a:ea typeface="宋体"/>
        <a:cs typeface=""/>
      </a:majorFont>
      <a:minorFont>
        <a:latin typeface="Calibri"/>
        <a:ea typeface="宋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1947</TotalTime>
  <Words>1609</Words>
  <Application>Microsoft Office PowerPoint</Application>
  <PresentationFormat>宽屏</PresentationFormat>
  <Paragraphs>101</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宋体</vt:lpstr>
      <vt:lpstr>Calibri</vt:lpstr>
      <vt:lpstr>Calibri Light</vt:lpstr>
      <vt:lpstr>Wingdings</vt:lpstr>
      <vt:lpstr>回顾</vt:lpstr>
      <vt:lpstr>Global capacity management with Flux 基于Flux的全球容量管理</vt:lpstr>
      <vt:lpstr>背景介绍</vt:lpstr>
      <vt:lpstr>Flux建立之前面临的问题：区域化问题/分配协调不均衡的问题</vt:lpstr>
      <vt:lpstr>局部优化及导致的问题：</vt:lpstr>
      <vt:lpstr>Flux处理的业务负载和容量管理</vt:lpstr>
      <vt:lpstr>Flux工作原理及流程</vt:lpstr>
      <vt:lpstr>Flux工作原理及流程：</vt:lpstr>
      <vt:lpstr>PowerPoint 演示文稿</vt:lpstr>
      <vt:lpstr>通过 RPC 跟踪产品到服务的容量归属</vt:lpstr>
      <vt:lpstr>PowerPoint 演示文稿</vt:lpstr>
      <vt:lpstr>服务容量数学建模</vt:lpstr>
      <vt:lpstr>联合容量和流量区划——MIP求解</vt:lpstr>
      <vt:lpstr>联合容量和流量区划——MIP求解</vt:lpstr>
      <vt:lpstr>联合容量和流量区划——MIP求解</vt:lpstr>
      <vt:lpstr>联合容量和流量区划——MIP求解</vt:lpstr>
      <vt:lpstr>联合容量和流量区划——MIP求解</vt:lpstr>
      <vt:lpstr>联合容量和流量区划——MIP求解</vt:lpstr>
      <vt:lpstr>联合容量和流量区划——MIP求解</vt:lpstr>
      <vt:lpstr>全球容量编排</vt:lpstr>
      <vt:lpstr>全球容量编排</vt:lpstr>
      <vt:lpstr>评价</vt:lpstr>
      <vt:lpstr>Flux的评价和挑战</vt:lpstr>
      <vt:lpstr>执行时间</vt:lpstr>
      <vt:lpstr>容量调整错误和残差分析</vt:lpstr>
      <vt:lpstr>模型残差</vt:lpstr>
      <vt:lpstr>区外硬件刷新OORR(Out-of-Region Refresh）</vt:lpstr>
      <vt:lpstr>总结</vt:lpstr>
      <vt:lpstr>结论</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capacity with Flux 基于通量的全球产能管理</dc:title>
  <dc:creator>hysp h</dc:creator>
  <cp:lastModifiedBy>hysp h</cp:lastModifiedBy>
  <cp:revision>17</cp:revision>
  <dcterms:created xsi:type="dcterms:W3CDTF">2023-11-25T01:29:57Z</dcterms:created>
  <dcterms:modified xsi:type="dcterms:W3CDTF">2023-12-28T08:21:30Z</dcterms:modified>
</cp:coreProperties>
</file>