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317" r:id="rId4"/>
    <p:sldId id="326" r:id="rId5"/>
    <p:sldId id="318" r:id="rId6"/>
    <p:sldId id="327" r:id="rId7"/>
    <p:sldId id="328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F6C83-4291-4450-BBBB-5CEA9B1280D6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E77EC-D640-4DA6-9A0E-F9F960C3E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8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https://www.gaitpu.com/data-center/storage/overcoming-the-memory-wall-with-cxl-enabled-ssds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77EC-D640-4DA6-9A0E-F9F960C3E80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1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77EC-D640-4DA6-9A0E-F9F960C3E80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49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77EC-D640-4DA6-9A0E-F9F960C3E8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300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77EC-D640-4DA6-9A0E-F9F960C3E80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9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77EC-D640-4DA6-9A0E-F9F960C3E8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6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64</a:t>
            </a:r>
            <a:r>
              <a:rPr lang="zh-CN" altLang="en-US" dirty="0"/>
              <a:t>位架构中，虚拟地址空间可以延伸到</a:t>
            </a:r>
            <a:r>
              <a:rPr lang="en-US" altLang="zh-CN" dirty="0"/>
              <a:t>64</a:t>
            </a:r>
            <a:r>
              <a:rPr lang="zh-CN" altLang="en-US" dirty="0"/>
              <a:t>位，但为了简化地址转换，当前很多处理器只使用了</a:t>
            </a:r>
            <a:r>
              <a:rPr lang="en-US" altLang="zh-CN" dirty="0"/>
              <a:t>48</a:t>
            </a:r>
            <a:r>
              <a:rPr lang="zh-CN" altLang="en-US" dirty="0"/>
              <a:t>位（前</a:t>
            </a:r>
            <a:r>
              <a:rPr lang="en-US" altLang="zh-CN" dirty="0"/>
              <a:t>16</a:t>
            </a:r>
            <a:r>
              <a:rPr lang="zh-CN" altLang="en-US" dirty="0"/>
              <a:t>位没有使用），使用未使用的高位</a:t>
            </a:r>
            <a:r>
              <a:rPr lang="en-US" altLang="zh-CN" dirty="0"/>
              <a:t>16</a:t>
            </a:r>
            <a:r>
              <a:rPr lang="zh-CN" altLang="en-US" dirty="0"/>
              <a:t>位作为</a:t>
            </a:r>
            <a:r>
              <a:rPr lang="en-US" altLang="zh-CN" dirty="0"/>
              <a:t>tag</a:t>
            </a:r>
            <a:r>
              <a:rPr lang="zh-CN" altLang="en-US" dirty="0"/>
              <a:t>，而不会影响虚拟地址到物理地址的转换。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77EC-D640-4DA6-9A0E-F9F960C3E8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62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现代 </a:t>
            </a:r>
            <a:r>
              <a:rPr lang="en-US" altLang="zh-CN" dirty="0"/>
              <a:t>x86 </a:t>
            </a:r>
            <a:r>
              <a:rPr lang="zh-CN" altLang="en-US" dirty="0"/>
              <a:t>和 </a:t>
            </a:r>
            <a:r>
              <a:rPr lang="en-US" altLang="zh-CN" dirty="0"/>
              <a:t>ARM </a:t>
            </a:r>
            <a:r>
              <a:rPr lang="zh-CN" altLang="en-US" dirty="0"/>
              <a:t>系统使用 </a:t>
            </a:r>
            <a:r>
              <a:rPr lang="en-US" altLang="zh-CN" dirty="0"/>
              <a:t>48 </a:t>
            </a:r>
            <a:r>
              <a:rPr lang="zh-CN" altLang="en-US" dirty="0"/>
              <a:t>位地址空间，在 </a:t>
            </a:r>
            <a:r>
              <a:rPr lang="en-US" altLang="zh-CN" dirty="0"/>
              <a:t>64 </a:t>
            </a:r>
            <a:r>
              <a:rPr lang="zh-CN" altLang="en-US" dirty="0"/>
              <a:t>位指针中留下 </a:t>
            </a:r>
            <a:r>
              <a:rPr lang="en-US" altLang="zh-CN" dirty="0"/>
              <a:t>16 </a:t>
            </a:r>
            <a:r>
              <a:rPr lang="zh-CN" altLang="en-US" dirty="0"/>
              <a:t>个未使用的位，从而允许 </a:t>
            </a:r>
            <a:r>
              <a:rPr lang="en-US" altLang="zh-CN" dirty="0"/>
              <a:t>TAILCHECK </a:t>
            </a:r>
            <a:r>
              <a:rPr lang="zh-CN" altLang="en-US" dirty="0"/>
              <a:t>为高达 </a:t>
            </a:r>
            <a:r>
              <a:rPr lang="en-US" altLang="zh-CN" dirty="0"/>
              <a:t>64KB </a:t>
            </a:r>
            <a:r>
              <a:rPr lang="zh-CN" altLang="en-US" dirty="0"/>
              <a:t>的分配器区域存储距离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77EC-D640-4DA6-9A0E-F9F960C3E8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85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77EC-D640-4DA6-9A0E-F9F960C3E8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98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77EC-D640-4DA6-9A0E-F9F960C3E80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07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77EC-D640-4DA6-9A0E-F9F960C3E8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35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77EC-D640-4DA6-9A0E-F9F960C3E8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6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77EC-D640-4DA6-9A0E-F9F960C3E8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2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867BC-ADDD-161B-C187-E7E11B96A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14D4A2-4152-B58E-7220-E636DE7B1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0D9B8-1F0F-2550-CFFE-3AE8BF79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CC6-0FD3-43E2-8AD1-CF34B9C81EF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BBD23-184B-0A1F-E7B4-551A5974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4A0F3-B562-67D0-47C0-45C67977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CD7-A0D3-4E03-B2C8-1BBF68F01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5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B93DC-3CC7-9CE5-A34B-B4B313E4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BD9FA3-FAEC-8D85-A1D4-AC0D40BFB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3A08F-9A9D-A4E6-7961-BE84C211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CC6-0FD3-43E2-8AD1-CF34B9C81EF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FEC74-7ADD-6C1E-9CA1-B9799B49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EA9EE-D02B-80E1-C214-AA2348C6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CD7-A0D3-4E03-B2C8-1BBF68F01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4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C94159-CA52-869A-F440-BDEAA0ECA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B54147-0AB2-CE93-2B91-721813CEA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BB6EE-54B3-96C4-80A9-2D528C7B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CC6-0FD3-43E2-8AD1-CF34B9C81EF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F4688-FA50-442D-8684-CDD1075F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D1FBD-71C0-D7E7-C70A-756A9D30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CD7-A0D3-4E03-B2C8-1BBF68F01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F34E8-17D9-5AE0-0AD8-C7B49777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B502E-BCF4-EB2A-9D85-68ABC40F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DF4E4-8FF7-6A64-C8C6-172FD3A8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CC6-0FD3-43E2-8AD1-CF34B9C81EF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96550E-B70A-5310-590E-8FEF9885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3C205-B546-0B63-DD0E-0254EA3B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CD7-A0D3-4E03-B2C8-1BBF68F01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8C8C-8D1F-74F4-C42C-6C82368E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E3C84-4BE6-FB61-120B-5C3AA141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86C5D-BD4A-D104-B29B-7DEBFE4A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CC6-0FD3-43E2-8AD1-CF34B9C81EF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573B0-0305-5270-5F9B-F004C43B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4F380-132A-695C-9B9B-6DDEB390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CD7-A0D3-4E03-B2C8-1BBF68F01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16DC0-410C-42CC-076E-A4E6289A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50A86-25D2-A4F9-31F5-4B8ECC14A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B39F4-564A-A0BD-0CE2-16658B99A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69160-40C7-6634-2FD3-336EB63F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CC6-0FD3-43E2-8AD1-CF34B9C81EF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EB9E9-7C6B-9170-8F83-275D1814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6B6A0F-408C-78F0-0BA0-1549CC82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CD7-A0D3-4E03-B2C8-1BBF68F01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67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C6B87-7677-A3C8-458E-19B7BD41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DE4267-DE7C-4EBD-A496-33CF5EA0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BAE425-1EE8-FAFB-BC42-CB4AD6D15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5EB40F-D91B-469C-8702-90FC7491A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BEADB2-3DCB-5E8D-8B33-DFF2491F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0DF7F8-36CD-9996-3AAB-CE1F03E9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CC6-0FD3-43E2-8AD1-CF34B9C81EF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794D62-8F02-8BC1-B78D-A57EAB61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AD43E9-3D8A-B16F-E31D-82EE8FA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CD7-A0D3-4E03-B2C8-1BBF68F01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2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D1F51-DFAB-85B4-C477-A37CBEF6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58F849-6AA4-7E5C-0A3C-E10B9B81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CC6-0FD3-43E2-8AD1-CF34B9C81EF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B72109-7DFD-5239-4EBF-BE26277D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2A3B06-C390-89D4-8833-DE984D19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CD7-A0D3-4E03-B2C8-1BBF68F01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0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82163C-FA87-EA86-288B-FB320642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CC6-0FD3-43E2-8AD1-CF34B9C81EF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9706BE-A5F6-F3DE-3E88-C63DCFB5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457D4-85AE-0471-B4C4-7A6F6BE5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CD7-A0D3-4E03-B2C8-1BBF68F01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1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608ED-7AB2-94EC-3EA6-A27494D9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A56D0-7D4F-6EA6-7869-65E9F84E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D4646-ACF4-3670-CF40-167991B96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C724A-D973-87C6-7502-A95DE3B8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CC6-0FD3-43E2-8AD1-CF34B9C81EF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0AE6C-DD55-AE98-086F-FC1E1A62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EFDC1-4B26-566F-3B51-001A69DA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CD7-A0D3-4E03-B2C8-1BBF68F01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3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4E4DB-E188-4C08-82D8-6008CC0F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E65025-7DD1-9568-86C9-0A34650B3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FDF77-076D-2F35-5E6A-4569C98C7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E9142-6169-4C16-6682-633771B9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CC6-0FD3-43E2-8AD1-CF34B9C81EF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DCA308-22A4-8048-E4E2-513F6227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C9ACAC-6714-7AC0-E1C1-A6610BA3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CD7-A0D3-4E03-B2C8-1BBF68F01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9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F6126C-222C-BA78-40CE-251B9D22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3326DB-EAEC-E88A-D617-6CA312B5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623EC-0FF9-34C1-67C3-7EF5B2DC0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1CC6-0FD3-43E2-8AD1-CF34B9C81EF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3004-5728-7A30-E55B-2812AD96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8F32C-487F-67C1-291D-75C85AE7B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91CD7-A0D3-4E03-B2C8-1BBF68F01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9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52399" y="0"/>
            <a:ext cx="12344400" cy="6857999"/>
          </a:xfrm>
          <a:prstGeom prst="rect">
            <a:avLst/>
          </a:prstGeom>
          <a:solidFill>
            <a:srgbClr val="E9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5869093" y="0"/>
            <a:ext cx="9809247" cy="6857999"/>
          </a:xfrm>
          <a:prstGeom prst="parallelogram">
            <a:avLst>
              <a:gd name="adj" fmla="val 63733"/>
            </a:avLst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133350" y="1891665"/>
            <a:ext cx="8686800" cy="1967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sz="4000" b="1" i="0" dirty="0">
                <a:solidFill>
                  <a:srgbClr val="121212"/>
                </a:solidFill>
                <a:effectLst/>
                <a:latin typeface="-apple-system"/>
              </a:rPr>
              <a:t>TAILCHECK: A Lightweight Heap Overflow Detection Mechanism with Page Protection and Tagged Pointers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8" y="447231"/>
            <a:ext cx="3986145" cy="9074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28" y="150777"/>
            <a:ext cx="12475041" cy="666912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591912"/>
            <a:ext cx="1964267" cy="6180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26115" y="347536"/>
            <a:ext cx="542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D8DE7A-7BB1-74AD-5D5E-1BABB19282A6}"/>
              </a:ext>
            </a:extLst>
          </p:cNvPr>
          <p:cNvSpPr txBox="1"/>
          <p:nvPr/>
        </p:nvSpPr>
        <p:spPr>
          <a:xfrm>
            <a:off x="1145309" y="46551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1EF744-2243-60FB-A1CE-496742D6B59C}"/>
              </a:ext>
            </a:extLst>
          </p:cNvPr>
          <p:cNvSpPr txBox="1"/>
          <p:nvPr/>
        </p:nvSpPr>
        <p:spPr>
          <a:xfrm>
            <a:off x="2119746" y="1331140"/>
            <a:ext cx="7952508" cy="3742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Linking with </a:t>
            </a:r>
            <a:r>
              <a:rPr lang="en-US" altLang="zh-CN" sz="2400" b="1" dirty="0" err="1"/>
              <a:t>Uninstrumented</a:t>
            </a:r>
            <a:r>
              <a:rPr lang="en-US" altLang="zh-CN" sz="2400" b="1" dirty="0"/>
              <a:t> Code</a:t>
            </a:r>
          </a:p>
          <a:p>
            <a:pPr indent="266700" algn="l">
              <a:lnSpc>
                <a:spcPct val="150000"/>
              </a:lnSpc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为了适应未被修改的模块（如共享库）和系统调用等情况，需要移除由带标签指针传递到未被修改的代码中的标签。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TAILCHECK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编译器会识别模块中的所有函数调用，并对外部函数调用中的指针参数进行标签遮蔽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。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标准库未经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TAILCHECK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修改时，特定函数（如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mem*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和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str*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）可能触发堆溢出，因此在这些函数的调用点会插入边界检查。例如</a:t>
            </a:r>
            <a:r>
              <a:rPr lang="zh-CN" altLang="en-US" b="0" i="0" dirty="0">
                <a:solidFill>
                  <a:srgbClr val="374151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针对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MemIntrinsics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函数（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memcpy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memmove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memset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，会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对作为参数传递的数组的最后一个字节进行影子访问，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从而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注入了类似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TAILCHECK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的边界检查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i="0" dirty="0">
              <a:effectLst/>
              <a:latin typeface="Söhne"/>
            </a:endParaRPr>
          </a:p>
          <a:p>
            <a:pPr indent="266700" algn="l">
              <a:lnSpc>
                <a:spcPct val="150000"/>
              </a:lnSpc>
            </a:pP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5775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26115" y="347536"/>
            <a:ext cx="542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D8DE7A-7BB1-74AD-5D5E-1BABB19282A6}"/>
              </a:ext>
            </a:extLst>
          </p:cNvPr>
          <p:cNvSpPr txBox="1"/>
          <p:nvPr/>
        </p:nvSpPr>
        <p:spPr>
          <a:xfrm>
            <a:off x="1145309" y="46551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1EF744-2243-60FB-A1CE-496742D6B59C}"/>
              </a:ext>
            </a:extLst>
          </p:cNvPr>
          <p:cNvSpPr txBox="1"/>
          <p:nvPr/>
        </p:nvSpPr>
        <p:spPr>
          <a:xfrm>
            <a:off x="2119746" y="1331140"/>
            <a:ext cx="7952508" cy="3327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TAILCHECK Optimizations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如果一个指针在函数内有多次解引用，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TailCheck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将他们的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TailObject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指针计算合并成了一次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。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如果一个指针在循环中多次解引用，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TailCheck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把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TailObject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指针计算移出循环外。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如果一个指针访问可以静态分析出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它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的安全性，那么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TailCheck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不会再对其进行插桩处理，即使用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SafeAllocs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预先检验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SafeAllocs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会识别所有具有静态已知大小的堆分配，并使用编译器元数据来跟踪对象边界以及相应的指针。</a:t>
            </a:r>
          </a:p>
        </p:txBody>
      </p:sp>
    </p:spTree>
    <p:extLst>
      <p:ext uri="{BB962C8B-B14F-4D97-AF65-F5344CB8AC3E}">
        <p14:creationId xmlns:p14="http://schemas.microsoft.com/office/powerpoint/2010/main" val="373545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3AACBB7-0888-3869-6FC7-FC04FB50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806" y="635490"/>
            <a:ext cx="6840467" cy="318765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26115" y="347536"/>
            <a:ext cx="542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评估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D8DE7A-7BB1-74AD-5D5E-1BABB19282A6}"/>
              </a:ext>
            </a:extLst>
          </p:cNvPr>
          <p:cNvSpPr txBox="1"/>
          <p:nvPr/>
        </p:nvSpPr>
        <p:spPr>
          <a:xfrm>
            <a:off x="1145309" y="46551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E3B53D-7D2E-E736-7EA7-89A868C4B63C}"/>
              </a:ext>
            </a:extLst>
          </p:cNvPr>
          <p:cNvSpPr txBox="1"/>
          <p:nvPr/>
        </p:nvSpPr>
        <p:spPr>
          <a:xfrm>
            <a:off x="2419927" y="3914571"/>
            <a:ext cx="8220364" cy="212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TailCheck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在多个真实应用中的性能和内存开销引入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测试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分别对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web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服务器使用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32KB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128KB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512KB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2MB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文件，键值存储使用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32B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128B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512B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2KB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对象。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对于不同的测试输入大小，平均延迟和第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99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百分位延迟仅略有不同。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平均引入了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4%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的性能开销和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17%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的内存开销。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97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26115" y="347536"/>
            <a:ext cx="542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评估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D8DE7A-7BB1-74AD-5D5E-1BABB19282A6}"/>
              </a:ext>
            </a:extLst>
          </p:cNvPr>
          <p:cNvSpPr txBox="1"/>
          <p:nvPr/>
        </p:nvSpPr>
        <p:spPr>
          <a:xfrm>
            <a:off x="1145309" y="46551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080A35-9AC7-751B-F393-0687B92E5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73" y="932311"/>
            <a:ext cx="11591636" cy="3883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0B6FDE1-01A7-0DF2-C27A-F12A19E3FC6B}"/>
              </a:ext>
            </a:extLst>
          </p:cNvPr>
          <p:cNvSpPr txBox="1"/>
          <p:nvPr/>
        </p:nvSpPr>
        <p:spPr>
          <a:xfrm>
            <a:off x="2355276" y="4839793"/>
            <a:ext cx="8797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相比于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AddressSanitizer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而言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TailCheck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尾延迟下降平均仅有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3%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AddressSanitizer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下降平均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16%</a:t>
            </a:r>
          </a:p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TailCheck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平均延迟下降仅有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4%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AddressSanitizer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平均延迟下降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12%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本图也反映出了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AddressSanitizer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昂贵的元数据查找和检查成本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81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82C7D0-065B-59D9-E00F-3F4930BE6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15" y="539047"/>
            <a:ext cx="10909685" cy="42729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26115" y="347536"/>
            <a:ext cx="542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评估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D8DE7A-7BB1-74AD-5D5E-1BABB19282A6}"/>
              </a:ext>
            </a:extLst>
          </p:cNvPr>
          <p:cNvSpPr txBox="1"/>
          <p:nvPr/>
        </p:nvSpPr>
        <p:spPr>
          <a:xfrm>
            <a:off x="1145309" y="46551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A30607-07F1-DAEC-CC40-16E4FBCADAC5}"/>
              </a:ext>
            </a:extLst>
          </p:cNvPr>
          <p:cNvSpPr txBox="1"/>
          <p:nvPr/>
        </p:nvSpPr>
        <p:spPr>
          <a:xfrm>
            <a:off x="2521314" y="4821321"/>
            <a:ext cx="77682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相对于</a:t>
            </a:r>
            <a:r>
              <a:rPr lang="en-US" altLang="zh-CN" dirty="0"/>
              <a:t>Delta Pointer</a:t>
            </a:r>
            <a:r>
              <a:rPr lang="zh-CN" altLang="en-US" dirty="0"/>
              <a:t>而言，优化后的</a:t>
            </a:r>
            <a:r>
              <a:rPr lang="en-US" altLang="zh-CN" dirty="0" err="1"/>
              <a:t>TailCheck</a:t>
            </a:r>
            <a:r>
              <a:rPr lang="zh-CN" altLang="en-US" dirty="0"/>
              <a:t>（</a:t>
            </a:r>
            <a:r>
              <a:rPr lang="en-US" altLang="zh-CN" dirty="0" err="1"/>
              <a:t>TailCheck</a:t>
            </a:r>
            <a:r>
              <a:rPr lang="en-US" altLang="zh-CN" dirty="0"/>
              <a:t> w/Opt. &amp; </a:t>
            </a:r>
            <a:r>
              <a:rPr lang="en-US" altLang="zh-CN" dirty="0" err="1"/>
              <a:t>SafeAlloc</a:t>
            </a:r>
            <a:r>
              <a:rPr lang="zh-CN" altLang="en-US" dirty="0"/>
              <a:t>）比</a:t>
            </a:r>
            <a:r>
              <a:rPr lang="en-US" altLang="zh-CN" dirty="0"/>
              <a:t>Delta Pointers</a:t>
            </a:r>
            <a:r>
              <a:rPr lang="zh-CN" altLang="en-US" dirty="0"/>
              <a:t>的运行时开销更低（</a:t>
            </a:r>
            <a:r>
              <a:rPr lang="en-US" altLang="zh-CN" dirty="0"/>
              <a:t>29% vs. 35%</a:t>
            </a:r>
            <a:r>
              <a:rPr lang="zh-CN" altLang="en-US" dirty="0"/>
              <a:t>），并且</a:t>
            </a:r>
            <a:r>
              <a:rPr lang="en-US" altLang="zh-CN" dirty="0" err="1"/>
              <a:t>TailCheck</a:t>
            </a:r>
            <a:r>
              <a:rPr lang="zh-CN" altLang="en-US" dirty="0"/>
              <a:t>相比</a:t>
            </a:r>
            <a:r>
              <a:rPr lang="en-US" altLang="zh-CN" dirty="0"/>
              <a:t>Delta Pointers</a:t>
            </a:r>
            <a:r>
              <a:rPr lang="zh-CN" altLang="en-US" dirty="0"/>
              <a:t>而言用户可用的地址空间更大。</a:t>
            </a:r>
          </a:p>
        </p:txBody>
      </p:sp>
    </p:spTree>
    <p:extLst>
      <p:ext uri="{BB962C8B-B14F-4D97-AF65-F5344CB8AC3E}">
        <p14:creationId xmlns:p14="http://schemas.microsoft.com/office/powerpoint/2010/main" val="121815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/>
          <a:stretch>
            <a:fillRect/>
          </a:stretch>
        </p:blipFill>
        <p:spPr>
          <a:xfrm>
            <a:off x="1" y="0"/>
            <a:ext cx="12192000" cy="6871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3600" y="387438"/>
            <a:ext cx="6925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6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汇报完毕</a:t>
            </a:r>
            <a:endParaRPr kumimoji="1" lang="en-US" altLang="zh-CN" sz="6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r"/>
            <a:r>
              <a:rPr kumimoji="1" lang="zh-CN" altLang="en-US" sz="6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欢迎指正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62730" y="1169035"/>
            <a:ext cx="3519805" cy="922020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06764" y="1169307"/>
            <a:ext cx="2832252" cy="9220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31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99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431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262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30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862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693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461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目    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8165" y="2600960"/>
            <a:ext cx="5629275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31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99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431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262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30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862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693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461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>
              <a:lnSpc>
                <a:spcPct val="150000"/>
              </a:lnSpc>
            </a:pPr>
            <a:r>
              <a:rPr lang="en-US" altLang="zh-CN" sz="3600" dirty="0">
                <a:solidFill>
                  <a:srgbClr val="23978B"/>
                </a:solidFill>
                <a:latin typeface="Microsoft YaHei" panose="020B0503020204020204" charset="-122"/>
                <a:ea typeface="Microsoft YaHei" panose="020B0503020204020204" charset="-122"/>
              </a:rPr>
              <a:t>01.</a:t>
            </a:r>
            <a:r>
              <a:rPr lang="zh-CN" altLang="en-US" sz="3600" dirty="0">
                <a:solidFill>
                  <a:srgbClr val="23978B"/>
                </a:solidFill>
                <a:latin typeface="Microsoft YaHei" panose="020B0503020204020204" charset="-122"/>
                <a:ea typeface="Microsoft YaHei" panose="020B0503020204020204" charset="-122"/>
              </a:rPr>
              <a:t>背景</a:t>
            </a:r>
            <a:endParaRPr lang="en-US" altLang="zh-CN" sz="3600" dirty="0">
              <a:solidFill>
                <a:srgbClr val="23978B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457200" lvl="1">
              <a:lnSpc>
                <a:spcPct val="150000"/>
              </a:lnSpc>
            </a:pPr>
            <a:r>
              <a:rPr lang="en-US" altLang="zh-CN" sz="3600" dirty="0">
                <a:solidFill>
                  <a:srgbClr val="23978B"/>
                </a:solidFill>
                <a:latin typeface="Microsoft YaHei" panose="020B0503020204020204" charset="-122"/>
                <a:ea typeface="Microsoft YaHei" panose="020B0503020204020204" charset="-122"/>
              </a:rPr>
              <a:t>02. </a:t>
            </a:r>
            <a:r>
              <a:rPr lang="zh-CN" altLang="en-US" sz="3600" dirty="0">
                <a:solidFill>
                  <a:srgbClr val="23978B"/>
                </a:solidFill>
                <a:latin typeface="Microsoft YaHei" panose="020B0503020204020204" charset="-122"/>
                <a:ea typeface="Microsoft YaHei" panose="020B0503020204020204" charset="-122"/>
              </a:rPr>
              <a:t>本文方案</a:t>
            </a:r>
            <a:endParaRPr lang="en-US" altLang="zh-CN" sz="3600" dirty="0">
              <a:solidFill>
                <a:srgbClr val="23978B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7704" y="2785687"/>
            <a:ext cx="5704840" cy="16802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3600" dirty="0">
                <a:solidFill>
                  <a:srgbClr val="23978B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03.</a:t>
            </a:r>
            <a:r>
              <a:rPr lang="en-US" altLang="zh-CN" sz="3600" dirty="0">
                <a:solidFill>
                  <a:srgbClr val="23978B"/>
                </a:solidFill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r>
              <a:rPr lang="zh-CN" altLang="en-US" sz="3600" dirty="0">
                <a:solidFill>
                  <a:srgbClr val="23978B"/>
                </a:solidFill>
                <a:latin typeface="Microsoft YaHei" panose="020B0503020204020204" charset="-122"/>
                <a:ea typeface="Microsoft YaHei" panose="020B0503020204020204" charset="-122"/>
              </a:rPr>
              <a:t>实现</a:t>
            </a:r>
            <a:r>
              <a:rPr lang="en-US" altLang="zh-CN" sz="3600" dirty="0">
                <a:solidFill>
                  <a:srgbClr val="23978B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 </a:t>
            </a:r>
            <a:endParaRPr lang="zh-CN" altLang="en-US" sz="3600" dirty="0">
              <a:solidFill>
                <a:srgbClr val="23978B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3600" dirty="0">
                <a:solidFill>
                  <a:srgbClr val="23978B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04. </a:t>
            </a:r>
            <a:r>
              <a:rPr lang="zh-CN" altLang="en-US" sz="3600" dirty="0">
                <a:solidFill>
                  <a:srgbClr val="23978B"/>
                </a:solidFill>
                <a:latin typeface="Microsoft YaHei" panose="020B0503020204020204" charset="-122"/>
                <a:ea typeface="Microsoft YaHei" panose="020B0503020204020204" charset="-122"/>
              </a:rPr>
              <a:t>策略评估</a:t>
            </a:r>
          </a:p>
        </p:txBody>
      </p:sp>
    </p:spTree>
    <p:extLst>
      <p:ext uri="{BB962C8B-B14F-4D97-AF65-F5344CB8AC3E}">
        <p14:creationId xmlns:p14="http://schemas.microsoft.com/office/powerpoint/2010/main" val="339703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3606" y="347536"/>
            <a:ext cx="542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3D3D8D-C897-27C1-FF52-D025F0BA92C0}"/>
              </a:ext>
            </a:extLst>
          </p:cNvPr>
          <p:cNvSpPr txBox="1"/>
          <p:nvPr/>
        </p:nvSpPr>
        <p:spPr>
          <a:xfrm>
            <a:off x="1900897" y="1329756"/>
            <a:ext cx="8918974" cy="2399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堆溢出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Heap overflow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当程序试图访问超出其分配内存界限的内存位置时发生的异常情况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这类漏洞通常出现在用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C 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C++ 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Unmanaged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语言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的程序中，</a:t>
            </a:r>
            <a:r>
              <a:rPr lang="zh-CN" altLang="en-US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允许程序员直接操作指针，而不提供编译时（如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Rust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）或运行时保护（如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Java 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Go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恶意用户可利用堆溢出漏洞实施攻击，</a:t>
            </a:r>
            <a:r>
              <a:rPr lang="zh-CN" altLang="en-US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破坏代码指针以转移控制流或泄露敏感信息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7D4A36-06A8-3FCF-06BC-DA69A5624FAD}"/>
              </a:ext>
            </a:extLst>
          </p:cNvPr>
          <p:cNvSpPr txBox="1"/>
          <p:nvPr/>
        </p:nvSpPr>
        <p:spPr>
          <a:xfrm>
            <a:off x="1219199" y="3729708"/>
            <a:ext cx="90331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如今，许多关键软件系统（如服务器应用程序和操作系统）都是用不安全的语言开发的，其中的编程错误可能导致堆溢出。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nginx Web </a:t>
            </a:r>
            <a:r>
              <a:rPr lang="zh-CN" altLang="en-US" dirty="0"/>
              <a:t>服务器中的漏洞（</a:t>
            </a:r>
            <a:r>
              <a:rPr lang="en-US" altLang="zh-CN" dirty="0"/>
              <a:t>CVE-2014-0133</a:t>
            </a:r>
            <a:r>
              <a:rPr lang="zh-CN" altLang="en-US" dirty="0"/>
              <a:t>）允许攻击者发送特制请求，导致堆溢出，从而在服务器上执行任意代码。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数据库代码存在漏洞（</a:t>
            </a:r>
            <a:r>
              <a:rPr lang="en-US" altLang="zh-CN" dirty="0"/>
              <a:t>CVE-2021-2429</a:t>
            </a:r>
            <a:r>
              <a:rPr lang="zh-CN" altLang="en-US" dirty="0"/>
              <a:t>），允许攻击者发送特制请求，导致堆溢出，从而可能获取数据或控制数据库。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PHP </a:t>
            </a:r>
            <a:r>
              <a:rPr lang="zh-CN" altLang="en-US" dirty="0"/>
              <a:t>编程语言中与加密有关的堆溢出（</a:t>
            </a:r>
            <a:r>
              <a:rPr lang="en-US" altLang="zh-CN" dirty="0"/>
              <a:t>CVE-2022-37454</a:t>
            </a:r>
            <a:r>
              <a:rPr lang="zh-CN" altLang="en-US" dirty="0"/>
              <a:t>）可用于在网络服务器上远程执行任意代码。</a:t>
            </a:r>
          </a:p>
        </p:txBody>
      </p:sp>
    </p:spTree>
    <p:extLst>
      <p:ext uri="{BB962C8B-B14F-4D97-AF65-F5344CB8AC3E}">
        <p14:creationId xmlns:p14="http://schemas.microsoft.com/office/powerpoint/2010/main" val="263108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3606" y="347536"/>
            <a:ext cx="542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3D3D8D-C897-27C1-FF52-D025F0BA92C0}"/>
              </a:ext>
            </a:extLst>
          </p:cNvPr>
          <p:cNvSpPr txBox="1"/>
          <p:nvPr/>
        </p:nvSpPr>
        <p:spPr>
          <a:xfrm>
            <a:off x="1900897" y="1329756"/>
            <a:ext cx="89189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现有堆溢出方案极其缺陷：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Protected Page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现代操作系统提供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堆溢出保护，方法是在虚拟内存页边界分配一个对象，并在其后添加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Protected Page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。堆溢出时就会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访问到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Protected Page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从而触发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硬件页面故障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缺陷：巨大的内存开销，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堆分配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分散到多个页面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导致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很多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TLB miss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 algn="l">
              <a:buFont typeface="+mj-lt"/>
              <a:buAutoNum type="arabicPeriod" startAt="2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Address Sanitizer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在每个分配好的对象后都设置一个不可访问的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redzone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来细粒度地管理对象，并且维护一个元数据区域来管理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redzone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。每次对象访问时，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ASan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都要首先查询元数据区域来确定访问地址是否落在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redzone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里。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缺陷：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额外的元数据查找操作和边界检查操作，元数据的内存开销。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 algn="l">
              <a:buFont typeface="+mj-lt"/>
              <a:buAutoNum type="arabicPeriod" startAt="3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Pointer Tagging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通过把元数据储存在指针本身的高位上来节省空间。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Delta Pointers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把对象的大小储存在指针的高位中，把检测堆溢出问题转化为检测整数溢出问题。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缺陷：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Delta Pointers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面对大对象时需要大于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16bits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的空间来储存元数据，因此其把进程的地址空间缩小至了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4GB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，用高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32bit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来储存元数据。虽然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Delta Pointer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提供了较低的性能开销，但它的可用地址空间大大减小了</a:t>
            </a:r>
          </a:p>
        </p:txBody>
      </p:sp>
    </p:spTree>
    <p:extLst>
      <p:ext uri="{BB962C8B-B14F-4D97-AF65-F5344CB8AC3E}">
        <p14:creationId xmlns:p14="http://schemas.microsoft.com/office/powerpoint/2010/main" val="376540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7061" y="335589"/>
            <a:ext cx="542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本文方案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3D3D8D-C897-27C1-FF52-D025F0BA92C0}"/>
              </a:ext>
            </a:extLst>
          </p:cNvPr>
          <p:cNvSpPr txBox="1"/>
          <p:nvPr/>
        </p:nvSpPr>
        <p:spPr>
          <a:xfrm>
            <a:off x="1900897" y="1329756"/>
            <a:ext cx="8918974" cy="3235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TailCheck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：结合了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protected page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Pointer Tagging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的新方案，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扩展了内存分配器和编译器</a:t>
            </a:r>
            <a:endParaRPr lang="en-US" altLang="zh-CN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Key Design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堆分配器管理的每个内存区域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都会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保留一个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TailObject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紧随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TailObject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保护页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分配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堆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对象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时，指向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的指针中未使用的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位高地址会被用来记录对象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到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TailObject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的距离。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  <a:ea typeface="等线" panose="02010600030101010101" pitchFamily="2" charset="-122"/>
                <a:cs typeface="Times New Roman" panose="02020603050405020304" pitchFamily="18" charset="0"/>
              </a:rPr>
              <a:t>每次解引用访问堆对象时，会触发一次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  <a:ea typeface="等线" panose="02010600030101010101" pitchFamily="2" charset="-122"/>
                <a:cs typeface="Times New Roman" panose="02020603050405020304" pitchFamily="18" charset="0"/>
              </a:rPr>
              <a:t>shadow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  <a:ea typeface="等线" panose="02010600030101010101" pitchFamily="2" charset="-122"/>
                <a:cs typeface="Times New Roman" panose="02020603050405020304" pitchFamily="18" charset="0"/>
              </a:rPr>
              <a:t>访问，访问</a:t>
            </a:r>
            <a:r>
              <a:rPr lang="en-US" altLang="zh-CN" i="0" dirty="0" err="1">
                <a:solidFill>
                  <a:srgbClr val="121212"/>
                </a:solidFill>
                <a:effectLst/>
                <a:latin typeface="-apple-system"/>
                <a:ea typeface="等线" panose="02010600030101010101" pitchFamily="2" charset="-122"/>
                <a:cs typeface="Times New Roman" panose="02020603050405020304" pitchFamily="18" charset="0"/>
              </a:rPr>
              <a:t>TailObject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  <a:ea typeface="等线" panose="02010600030101010101" pitchFamily="2" charset="-122"/>
                <a:cs typeface="Times New Roman" panose="02020603050405020304" pitchFamily="18" charset="0"/>
              </a:rPr>
              <a:t>的对应位置，如果堆溢出，则会访问到</a:t>
            </a:r>
            <a:r>
              <a:rPr lang="en-US" altLang="zh-CN" i="0" dirty="0" err="1">
                <a:solidFill>
                  <a:srgbClr val="121212"/>
                </a:solidFill>
                <a:effectLst/>
                <a:latin typeface="-apple-system"/>
                <a:ea typeface="等线" panose="02010600030101010101" pitchFamily="2" charset="-122"/>
                <a:cs typeface="Times New Roman" panose="02020603050405020304" pitchFamily="18" charset="0"/>
              </a:rPr>
              <a:t>TailObject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  <a:ea typeface="等线" panose="02010600030101010101" pitchFamily="2" charset="-122"/>
                <a:cs typeface="Times New Roman" panose="02020603050405020304" pitchFamily="18" charset="0"/>
              </a:rPr>
              <a:t>后面的保护页</a:t>
            </a:r>
            <a:endParaRPr lang="en-US" altLang="zh-CN" i="0" dirty="0">
              <a:solidFill>
                <a:srgbClr val="121212"/>
              </a:solidFill>
              <a:effectLst/>
              <a:latin typeface="-apple-system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89B765-E1C3-09DF-2782-8B215606D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0" y="4959410"/>
            <a:ext cx="6301494" cy="13739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72C000-2C28-04A7-7716-F48226545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384" y="4946340"/>
            <a:ext cx="5526816" cy="13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5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7061" y="335589"/>
            <a:ext cx="542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本文方案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959C53-2900-4380-0248-3AC95DEF6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77" y="1044608"/>
            <a:ext cx="5028571" cy="2847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5D5266-30DC-42CF-AFA3-08EF44537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044" y="749370"/>
            <a:ext cx="4847619" cy="31428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CD8DE7A-7BB1-74AD-5D5E-1BABB19282A6}"/>
              </a:ext>
            </a:extLst>
          </p:cNvPr>
          <p:cNvSpPr txBox="1"/>
          <p:nvPr/>
        </p:nvSpPr>
        <p:spPr>
          <a:xfrm>
            <a:off x="1145309" y="46551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E5CD40-9660-D1C5-D20B-3962542956D8}"/>
              </a:ext>
            </a:extLst>
          </p:cNvPr>
          <p:cNvSpPr txBox="1"/>
          <p:nvPr/>
        </p:nvSpPr>
        <p:spPr>
          <a:xfrm>
            <a:off x="1958108" y="4306008"/>
            <a:ext cx="77458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TailCheck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的优势：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TailObject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是可以被多个内存对象复用的，这能减少很多内存开销。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TailObject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大小等于最大的堆对象大小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但小于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16KB)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，不同大小的对象也可以使用同一个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TailObject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、对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TailObject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Shadow Access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开销可能没有想象中的那么高，因为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TailObject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会被经常访问，因此很可能常驻于缓存中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2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7061" y="335589"/>
            <a:ext cx="542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本文方案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D8DE7A-7BB1-74AD-5D5E-1BABB19282A6}"/>
              </a:ext>
            </a:extLst>
          </p:cNvPr>
          <p:cNvSpPr txBox="1"/>
          <p:nvPr/>
        </p:nvSpPr>
        <p:spPr>
          <a:xfrm>
            <a:off x="1145309" y="46551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E5CD40-9660-D1C5-D20B-3962542956D8}"/>
              </a:ext>
            </a:extLst>
          </p:cNvPr>
          <p:cNvSpPr txBox="1"/>
          <p:nvPr/>
        </p:nvSpPr>
        <p:spPr>
          <a:xfrm>
            <a:off x="489526" y="1233376"/>
            <a:ext cx="54262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TailCheck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的其他问题：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、必须预留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TailObject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的空间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zh-CN" dirty="0">
                <a:cs typeface="Times New Roman" panose="02020603050405020304" pitchFamily="18" charset="0"/>
              </a:rPr>
              <a:t>乍一看</a:t>
            </a:r>
            <a:r>
              <a:rPr lang="zh-CN" altLang="en-US" dirty="0">
                <a:cs typeface="Times New Roman" panose="02020603050405020304" pitchFamily="18" charset="0"/>
              </a:rPr>
              <a:t>，可以使用</a:t>
            </a:r>
            <a:r>
              <a:rPr lang="zh-CN" altLang="en-US" kern="0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  <a:cs typeface="Times New Roman" panose="02020603050405020304" pitchFamily="18" charset="0"/>
              </a:rPr>
              <a:t>真实的对象加载为</a:t>
            </a:r>
            <a:r>
              <a:rPr lang="en-US" altLang="zh-CN" kern="0" dirty="0" err="1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  <a:cs typeface="Times New Roman" panose="02020603050405020304" pitchFamily="18" charset="0"/>
              </a:rPr>
              <a:t>TailObject</a:t>
            </a:r>
            <a:r>
              <a:rPr lang="en-US" altLang="zh-CN" kern="0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kern="0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  <a:cs typeface="Times New Roman" panose="02020603050405020304" pitchFamily="18" charset="0"/>
              </a:rPr>
              <a:t>从而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消除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TAILCHECK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的内存开销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但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这种方法在性能上有很大的缺陷，因为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一般在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处理器流水线的关键路径上执行成本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很高。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、大型对象（超过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16KB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）的处理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当请求分配的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对象大于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分配器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的最大</a:t>
            </a:r>
            <a:r>
              <a:rPr lang="zh-CN" altLang="zh-CN" dirty="0">
                <a:cs typeface="Times New Roman" panose="02020603050405020304" pitchFamily="18" charset="0"/>
              </a:rPr>
              <a:t>时（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例如，需要多个虚拟内存页），现代分配器会切换到大对象分配模式，即向操作系统请求一个单独的内存区域。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此时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TAILCHECK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会将其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指针中的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置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，退回传统的后置保护页的堆溢出方式。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但为了逻辑的一致性，大对象还是会进行对其自身的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shadow access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，但是由于访问的是同一个缓存行，开销很小。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DBC96F-B5C4-44DE-248A-3938F2110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272" y="2052220"/>
            <a:ext cx="6295728" cy="13727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AC0700-CF08-CD41-9B38-9AC20443A906}"/>
              </a:ext>
            </a:extLst>
          </p:cNvPr>
          <p:cNvSpPr txBox="1"/>
          <p:nvPr/>
        </p:nvSpPr>
        <p:spPr>
          <a:xfrm>
            <a:off x="7721601" y="239695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C2C851-1212-71CC-052E-5EFF230318CC}"/>
              </a:ext>
            </a:extLst>
          </p:cNvPr>
          <p:cNvSpPr txBox="1"/>
          <p:nvPr/>
        </p:nvSpPr>
        <p:spPr>
          <a:xfrm>
            <a:off x="9654128" y="2396952"/>
            <a:ext cx="30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47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03453" y="347536"/>
            <a:ext cx="542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D8DE7A-7BB1-74AD-5D5E-1BABB19282A6}"/>
              </a:ext>
            </a:extLst>
          </p:cNvPr>
          <p:cNvSpPr txBox="1"/>
          <p:nvPr/>
        </p:nvSpPr>
        <p:spPr>
          <a:xfrm>
            <a:off x="1145309" y="46551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1EF744-2243-60FB-A1CE-496742D6B59C}"/>
              </a:ext>
            </a:extLst>
          </p:cNvPr>
          <p:cNvSpPr txBox="1"/>
          <p:nvPr/>
        </p:nvSpPr>
        <p:spPr>
          <a:xfrm>
            <a:off x="1958108" y="1238807"/>
            <a:ext cx="795250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Allocator Injection</a:t>
            </a:r>
          </a:p>
          <a:p>
            <a:pPr indent="266700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TAILCHECK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使用自定义内存分配器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/>
              <a:t>Allocator)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返回一个带标记的指针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已分配堆对象地址与其对应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Tailobject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地址之间的距离标签被插入到返回值中未使用的高位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TAILCHECK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只为需要保护的堆对象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自定义分配器。为了在代码检测过程中注入自定义分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配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器，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TAILCHECK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编译器会识别分配器调用（如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malloc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strdup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等），并将其替换为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TAILCHECK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分配器的等价调用。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任何链接到可执行文件、但未使用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TAILCHECK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的代码，将继续使用未修改的系统分配器。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83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26115" y="347536"/>
            <a:ext cx="542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D8DE7A-7BB1-74AD-5D5E-1BABB19282A6}"/>
              </a:ext>
            </a:extLst>
          </p:cNvPr>
          <p:cNvSpPr txBox="1"/>
          <p:nvPr/>
        </p:nvSpPr>
        <p:spPr>
          <a:xfrm>
            <a:off x="1145309" y="46551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1EF744-2243-60FB-A1CE-496742D6B59C}"/>
              </a:ext>
            </a:extLst>
          </p:cNvPr>
          <p:cNvSpPr txBox="1"/>
          <p:nvPr/>
        </p:nvSpPr>
        <p:spPr>
          <a:xfrm>
            <a:off x="2119746" y="1331140"/>
            <a:ext cx="7952508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Memory Access Instrumentation</a:t>
            </a:r>
          </a:p>
          <a:p>
            <a:pPr indent="266700" algn="l">
              <a:lnSpc>
                <a:spcPct val="150000"/>
              </a:lnSpc>
            </a:pP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TAILCHECK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编译器按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module granularity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运行，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模块本地的所有指针都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会被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视为标记指针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l">
              <a:lnSpc>
                <a:spcPct val="150000"/>
              </a:lnSpc>
            </a:pP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每次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指针解引用时，必须将标记指针解构为两部分，即对象地址和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Shadow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访问地址。编译器通过遍历指针的解引用，插入用于标记处理的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compiler IR(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Intermediate Representation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从而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注入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TailObject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hadow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访问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两次访问可以使用相同的存储值和加载目标寄存器，避免影子访问占用额外的寄存器资源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85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1568</Words>
  <Application>Microsoft Office PowerPoint</Application>
  <PresentationFormat>宽屏</PresentationFormat>
  <Paragraphs>97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-apple-system</vt:lpstr>
      <vt:lpstr>NimbusRomNo9L-Regu</vt:lpstr>
      <vt:lpstr>Söhne</vt:lpstr>
      <vt:lpstr>等线</vt:lpstr>
      <vt:lpstr>等线 Light</vt:lpstr>
      <vt:lpstr>黑体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Shixin Chai</dc:creator>
  <cp:lastModifiedBy>思宇 邱</cp:lastModifiedBy>
  <cp:revision>8</cp:revision>
  <dcterms:created xsi:type="dcterms:W3CDTF">2023-11-13T14:49:15Z</dcterms:created>
  <dcterms:modified xsi:type="dcterms:W3CDTF">2023-12-14T02:25:52Z</dcterms:modified>
</cp:coreProperties>
</file>