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.png"/><Relationship Id="rId13" Type="http://schemas.openxmlformats.org/officeDocument/2006/relationships/image" Target="../media/image24.png"/><Relationship Id="rId12" Type="http://schemas.openxmlformats.org/officeDocument/2006/relationships/image" Target="../media/image23.jpe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5" Type="http://schemas.openxmlformats.org/officeDocument/2006/relationships/image" Target="../media/image37.png"/><Relationship Id="rId14" Type="http://schemas.openxmlformats.org/officeDocument/2006/relationships/image" Target="../media/image23.jpeg"/><Relationship Id="rId13" Type="http://schemas.openxmlformats.org/officeDocument/2006/relationships/image" Target="../media/image36.png"/><Relationship Id="rId12" Type="http://schemas.openxmlformats.org/officeDocument/2006/relationships/image" Target="../media/image35.pn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10" Type="http://schemas.openxmlformats.org/officeDocument/2006/relationships/image" Target="../media/image52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69110" y="2067560"/>
            <a:ext cx="865378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kumimoji="1" lang="en-US" altLang="zh-CN" sz="4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icrosoft YaHei" panose="020B0503020204020204" charset="-122"/>
                <a:sym typeface="+mn-ea"/>
              </a:rPr>
              <a:t>Zhuque</a:t>
            </a:r>
            <a:r>
              <a:rPr kumimoji="1" lang="zh-CN" altLang="en-US" sz="4000" b="1" dirty="0" smtClean="0">
                <a:solidFill>
                  <a:srgbClr val="244B61"/>
                </a:solidFill>
                <a:latin typeface="微软雅黑" panose="020B0503020204020204" charset="-122"/>
                <a:ea typeface="微软雅黑" panose="020B0503020204020204" charset="-122"/>
                <a:cs typeface="Microsoft YaHei" panose="020B0503020204020204" charset="-122"/>
                <a:sym typeface="+mn-ea"/>
              </a:rPr>
              <a:t>: </a:t>
            </a:r>
            <a:r>
              <a:rPr kumimoji="1" lang="en-US" altLang="zh-CN" sz="4000" b="1" dirty="0" smtClean="0">
                <a:solidFill>
                  <a:srgbClr val="244B61"/>
                </a:solidFill>
                <a:latin typeface="微软雅黑" panose="020B0503020204020204" charset="-122"/>
                <a:ea typeface="微软雅黑" panose="020B0503020204020204" charset="-122"/>
                <a:cs typeface="Microsoft YaHei" panose="020B0503020204020204" charset="-122"/>
                <a:sym typeface="+mn-ea"/>
              </a:rPr>
              <a:t>Failure is Not an </a:t>
            </a:r>
            <a:r>
              <a:rPr kumimoji="1" lang="en-US" altLang="zh-CN" sz="4000" b="1" i="1" dirty="0" smtClean="0">
                <a:solidFill>
                  <a:srgbClr val="244B61"/>
                </a:solidFill>
                <a:latin typeface="微软雅黑" panose="020B0503020204020204" charset="-122"/>
                <a:ea typeface="微软雅黑" panose="020B0503020204020204" charset="-122"/>
                <a:cs typeface="Microsoft YaHei" panose="020B0503020204020204" charset="-122"/>
                <a:sym typeface="+mn-ea"/>
              </a:rPr>
              <a:t>Option</a:t>
            </a:r>
            <a:r>
              <a:rPr kumimoji="1" lang="en-US" altLang="zh-CN" sz="4000" b="1" dirty="0" smtClean="0">
                <a:solidFill>
                  <a:srgbClr val="244B61"/>
                </a:solidFill>
                <a:latin typeface="微软雅黑" panose="020B0503020204020204" charset="-122"/>
                <a:ea typeface="微软雅黑" panose="020B0503020204020204" charset="-122"/>
                <a:cs typeface="Microsoft YaHei" panose="020B0503020204020204" charset="-122"/>
                <a:sym typeface="+mn-ea"/>
              </a:rPr>
              <a:t>,</a:t>
            </a:r>
            <a:endParaRPr kumimoji="1" lang="en-US" altLang="zh-CN" sz="4000" b="1" dirty="0" smtClean="0">
              <a:solidFill>
                <a:srgbClr val="244B61"/>
              </a:solidFill>
              <a:latin typeface="微软雅黑" panose="020B0503020204020204" charset="-122"/>
              <a:ea typeface="微软雅黑" panose="020B0503020204020204" charset="-122"/>
              <a:cs typeface="Microsoft YaHei" panose="020B0503020204020204" charset="-122"/>
              <a:sym typeface="+mn-ea"/>
            </a:endParaRPr>
          </a:p>
          <a:p>
            <a:pPr algn="ctr"/>
            <a:r>
              <a:rPr kumimoji="1" lang="en-US" altLang="zh-CN" sz="4000" b="1" dirty="0" smtClean="0">
                <a:solidFill>
                  <a:srgbClr val="244B61"/>
                </a:solidFill>
                <a:latin typeface="微软雅黑" panose="020B0503020204020204" charset="-122"/>
                <a:ea typeface="微软雅黑" panose="020B0503020204020204" charset="-122"/>
                <a:cs typeface="Microsoft YaHei" panose="020B0503020204020204" charset="-122"/>
                <a:sym typeface="+mn-ea"/>
              </a:rPr>
              <a:t>it’s an </a:t>
            </a:r>
            <a:r>
              <a:rPr kumimoji="1" lang="en-US" altLang="zh-CN" sz="4000" b="1" i="1" dirty="0" smtClean="0">
                <a:solidFill>
                  <a:srgbClr val="244B61"/>
                </a:solidFill>
                <a:latin typeface="微软雅黑" panose="020B0503020204020204" charset="-122"/>
                <a:ea typeface="微软雅黑" panose="020B0503020204020204" charset="-122"/>
                <a:cs typeface="Microsoft YaHei" panose="020B0503020204020204" charset="-122"/>
                <a:sym typeface="+mn-ea"/>
              </a:rPr>
              <a:t>Exeption</a:t>
            </a:r>
            <a:endParaRPr kumimoji="1" lang="en-US" altLang="zh-CN" sz="4000" b="1" i="1" dirty="0" smtClean="0">
              <a:solidFill>
                <a:srgbClr val="244B61"/>
              </a:solidFill>
              <a:latin typeface="微软雅黑" panose="020B0503020204020204" charset="-122"/>
              <a:ea typeface="微软雅黑" panose="020B0503020204020204" charset="-122"/>
              <a:cs typeface="Microsoft YaHei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8235" y="4026535"/>
            <a:ext cx="4535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800" b="1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汇报人：柴世欣</a:t>
            </a:r>
            <a:endParaRPr kumimoji="1" lang="zh-CN" altLang="en-US" sz="2800" b="1" dirty="0" smtClean="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ctr"/>
            <a:endParaRPr kumimoji="1" lang="zh-CN" altLang="en-US" sz="2800" b="1" dirty="0" smtClean="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  <a:p>
            <a:pPr algn="ctr"/>
            <a:r>
              <a:rPr kumimoji="1" lang="zh-CN" altLang="en-US" sz="2800" b="1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时间：2023年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12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月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7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日</a:t>
            </a:r>
            <a:endParaRPr kumimoji="1" lang="zh-CN" altLang="en-US" sz="2800" b="1" dirty="0" smtClean="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93405" y="3389630"/>
            <a:ext cx="45866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20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Microsoft YaHei" panose="020B0503020204020204" charset="-122"/>
              </a:rPr>
              <a:t>from USENIX ATC‘23</a:t>
            </a:r>
            <a:endParaRPr kumimoji="1" lang="en-US" altLang="zh-CN" sz="2000" b="1" dirty="0" smtClean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6872605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2:</a:t>
            </a:r>
            <a:r>
              <a:rPr b="1" spc="-5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FASE</a:t>
            </a:r>
            <a:r>
              <a:rPr b="1" spc="-6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b="1" spc="-6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endParaRPr lang="zh-CN" b="1" spc="-6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568" y="1873503"/>
            <a:ext cx="5474547" cy="500380"/>
          </a:xfrm>
          <a:custGeom>
            <a:avLst/>
            <a:gdLst/>
            <a:ahLst/>
            <a:cxnLst/>
            <a:rect l="l" t="t" r="r" b="b"/>
            <a:pathLst>
              <a:path w="4105910" h="375285">
                <a:moveTo>
                  <a:pt x="0" y="375285"/>
                </a:moveTo>
                <a:lnTo>
                  <a:pt x="2456" y="302236"/>
                </a:lnTo>
                <a:lnTo>
                  <a:pt x="9156" y="242570"/>
                </a:lnTo>
                <a:lnTo>
                  <a:pt x="19095" y="202334"/>
                </a:lnTo>
                <a:lnTo>
                  <a:pt x="31267" y="187579"/>
                </a:lnTo>
                <a:lnTo>
                  <a:pt x="2021586" y="187579"/>
                </a:lnTo>
                <a:lnTo>
                  <a:pt x="2033754" y="172843"/>
                </a:lnTo>
                <a:lnTo>
                  <a:pt x="2043684" y="132651"/>
                </a:lnTo>
                <a:lnTo>
                  <a:pt x="2050375" y="73028"/>
                </a:lnTo>
                <a:lnTo>
                  <a:pt x="2052828" y="0"/>
                </a:lnTo>
                <a:lnTo>
                  <a:pt x="2055280" y="73028"/>
                </a:lnTo>
                <a:lnTo>
                  <a:pt x="2061972" y="132651"/>
                </a:lnTo>
                <a:lnTo>
                  <a:pt x="2071901" y="172843"/>
                </a:lnTo>
                <a:lnTo>
                  <a:pt x="2084070" y="187579"/>
                </a:lnTo>
                <a:lnTo>
                  <a:pt x="4074414" y="187579"/>
                </a:lnTo>
                <a:lnTo>
                  <a:pt x="4086582" y="202334"/>
                </a:lnTo>
                <a:lnTo>
                  <a:pt x="4096512" y="242570"/>
                </a:lnTo>
                <a:lnTo>
                  <a:pt x="4103203" y="302236"/>
                </a:lnTo>
                <a:lnTo>
                  <a:pt x="4105656" y="375285"/>
                </a:lnTo>
              </a:path>
            </a:pathLst>
          </a:custGeom>
          <a:ln w="57150">
            <a:solidFill>
              <a:srgbClr val="2CB0FD"/>
            </a:solidFill>
          </a:ln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8536" y="1414440"/>
            <a:ext cx="839047" cy="38544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CB0F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F</a:t>
            </a:r>
            <a:r>
              <a:rPr sz="2400" b="1" spc="-50" dirty="0">
                <a:solidFill>
                  <a:srgbClr val="2CB0F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A</a:t>
            </a:r>
            <a:r>
              <a:rPr sz="2400" b="1" dirty="0">
                <a:solidFill>
                  <a:srgbClr val="2CB0F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SE</a:t>
            </a:r>
            <a:endParaRPr sz="2400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3415" y="3733800"/>
            <a:ext cx="3014133" cy="675640"/>
          </a:xfrm>
          <a:prstGeom prst="rect">
            <a:avLst/>
          </a:prstGeom>
          <a:ln w="38100">
            <a:solidFill>
              <a:srgbClr val="F4CCC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0805" marR="453390" algn="just">
              <a:lnSpc>
                <a:spcPct val="100000"/>
              </a:lnSpc>
              <a:spcBef>
                <a:spcPts val="60"/>
              </a:spcBef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支持任意的锁定模式；</a:t>
            </a:r>
            <a:endParaRPr 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90805" marR="453390" algn="just">
              <a:lnSpc>
                <a:spcPct val="100000"/>
              </a:lnSpc>
              <a:spcBef>
                <a:spcPts val="60"/>
              </a:spcBef>
            </a:pP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与遗留代码兼容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。</a:t>
            </a:r>
            <a:endParaRPr 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73415" y="5076952"/>
            <a:ext cx="3959013" cy="367030"/>
          </a:xfrm>
          <a:prstGeom prst="rect">
            <a:avLst/>
          </a:prstGeom>
          <a:ln w="38100">
            <a:solidFill>
              <a:srgbClr val="F4CCCC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需要在运行时跟踪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线程间依赖</a:t>
            </a:r>
            <a:endParaRPr lang="zh-CN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81707" y="2096007"/>
            <a:ext cx="5766647" cy="951653"/>
            <a:chOff x="1486280" y="1572005"/>
            <a:chExt cx="4324985" cy="713740"/>
          </a:xfrm>
        </p:grpSpPr>
        <p:sp>
          <p:nvSpPr>
            <p:cNvPr id="9" name="object 9"/>
            <p:cNvSpPr/>
            <p:nvPr/>
          </p:nvSpPr>
          <p:spPr>
            <a:xfrm>
              <a:off x="1554479" y="1741931"/>
              <a:ext cx="186055" cy="434340"/>
            </a:xfrm>
            <a:custGeom>
              <a:avLst/>
              <a:gdLst/>
              <a:ahLst/>
              <a:cxnLst/>
              <a:rect l="l" t="t" r="r" b="b"/>
              <a:pathLst>
                <a:path w="186055" h="434339">
                  <a:moveTo>
                    <a:pt x="0" y="217169"/>
                  </a:moveTo>
                  <a:lnTo>
                    <a:pt x="4742" y="148547"/>
                  </a:lnTo>
                  <a:lnTo>
                    <a:pt x="17946" y="88934"/>
                  </a:lnTo>
                  <a:lnTo>
                    <a:pt x="38075" y="41916"/>
                  </a:lnTo>
                  <a:lnTo>
                    <a:pt x="63593" y="11076"/>
                  </a:lnTo>
                  <a:lnTo>
                    <a:pt x="92963" y="0"/>
                  </a:lnTo>
                  <a:lnTo>
                    <a:pt x="122334" y="11076"/>
                  </a:lnTo>
                  <a:lnTo>
                    <a:pt x="147852" y="41916"/>
                  </a:lnTo>
                  <a:lnTo>
                    <a:pt x="167981" y="88934"/>
                  </a:lnTo>
                  <a:lnTo>
                    <a:pt x="181185" y="148547"/>
                  </a:lnTo>
                  <a:lnTo>
                    <a:pt x="185927" y="217169"/>
                  </a:lnTo>
                  <a:lnTo>
                    <a:pt x="181185" y="285792"/>
                  </a:lnTo>
                  <a:lnTo>
                    <a:pt x="167981" y="345405"/>
                  </a:lnTo>
                  <a:lnTo>
                    <a:pt x="147852" y="392423"/>
                  </a:lnTo>
                  <a:lnTo>
                    <a:pt x="122334" y="423263"/>
                  </a:lnTo>
                  <a:lnTo>
                    <a:pt x="92963" y="434339"/>
                  </a:lnTo>
                  <a:lnTo>
                    <a:pt x="63593" y="423263"/>
                  </a:lnTo>
                  <a:lnTo>
                    <a:pt x="38075" y="392423"/>
                  </a:lnTo>
                  <a:lnTo>
                    <a:pt x="17946" y="345405"/>
                  </a:lnTo>
                  <a:lnTo>
                    <a:pt x="4742" y="285792"/>
                  </a:lnTo>
                  <a:lnTo>
                    <a:pt x="0" y="217169"/>
                  </a:lnTo>
                  <a:close/>
                </a:path>
              </a:pathLst>
            </a:custGeom>
            <a:ln w="571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95805" y="197129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95805" y="197129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62480" y="2016632"/>
              <a:ext cx="171450" cy="23698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88079" y="1731263"/>
              <a:ext cx="186055" cy="434340"/>
            </a:xfrm>
            <a:custGeom>
              <a:avLst/>
              <a:gdLst/>
              <a:ahLst/>
              <a:cxnLst/>
              <a:rect l="l" t="t" r="r" b="b"/>
              <a:pathLst>
                <a:path w="186054" h="434339">
                  <a:moveTo>
                    <a:pt x="0" y="217169"/>
                  </a:moveTo>
                  <a:lnTo>
                    <a:pt x="4742" y="148547"/>
                  </a:lnTo>
                  <a:lnTo>
                    <a:pt x="17946" y="88934"/>
                  </a:lnTo>
                  <a:lnTo>
                    <a:pt x="38075" y="41916"/>
                  </a:lnTo>
                  <a:lnTo>
                    <a:pt x="63593" y="11076"/>
                  </a:lnTo>
                  <a:lnTo>
                    <a:pt x="92964" y="0"/>
                  </a:lnTo>
                  <a:lnTo>
                    <a:pt x="122334" y="11076"/>
                  </a:lnTo>
                  <a:lnTo>
                    <a:pt x="147852" y="41916"/>
                  </a:lnTo>
                  <a:lnTo>
                    <a:pt x="167981" y="88934"/>
                  </a:lnTo>
                  <a:lnTo>
                    <a:pt x="181185" y="148547"/>
                  </a:lnTo>
                  <a:lnTo>
                    <a:pt x="185928" y="217169"/>
                  </a:lnTo>
                  <a:lnTo>
                    <a:pt x="181185" y="285792"/>
                  </a:lnTo>
                  <a:lnTo>
                    <a:pt x="167981" y="345405"/>
                  </a:lnTo>
                  <a:lnTo>
                    <a:pt x="147852" y="392423"/>
                  </a:lnTo>
                  <a:lnTo>
                    <a:pt x="122334" y="423263"/>
                  </a:lnTo>
                  <a:lnTo>
                    <a:pt x="92964" y="434340"/>
                  </a:lnTo>
                  <a:lnTo>
                    <a:pt x="63593" y="423263"/>
                  </a:lnTo>
                  <a:lnTo>
                    <a:pt x="38075" y="392423"/>
                  </a:lnTo>
                  <a:lnTo>
                    <a:pt x="17946" y="345405"/>
                  </a:lnTo>
                  <a:lnTo>
                    <a:pt x="4742" y="285792"/>
                  </a:lnTo>
                  <a:lnTo>
                    <a:pt x="0" y="217169"/>
                  </a:lnTo>
                  <a:close/>
                </a:path>
              </a:pathLst>
            </a:custGeom>
            <a:ln w="57149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629405" y="196062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629405" y="196062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6080" y="2005964"/>
              <a:ext cx="171450" cy="23545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52594" y="1572005"/>
              <a:ext cx="1058545" cy="461009"/>
            </a:xfrm>
            <a:custGeom>
              <a:avLst/>
              <a:gdLst/>
              <a:ahLst/>
              <a:cxnLst/>
              <a:rect l="l" t="t" r="r" b="b"/>
              <a:pathLst>
                <a:path w="1058545" h="461010">
                  <a:moveTo>
                    <a:pt x="112921" y="35236"/>
                  </a:moveTo>
                  <a:lnTo>
                    <a:pt x="98370" y="70386"/>
                  </a:lnTo>
                  <a:lnTo>
                    <a:pt x="1043939" y="460883"/>
                  </a:lnTo>
                  <a:lnTo>
                    <a:pt x="1058544" y="425704"/>
                  </a:lnTo>
                  <a:lnTo>
                    <a:pt x="112921" y="35236"/>
                  </a:lnTo>
                  <a:close/>
                </a:path>
                <a:path w="1058545" h="461010">
                  <a:moveTo>
                    <a:pt x="127507" y="0"/>
                  </a:moveTo>
                  <a:lnTo>
                    <a:pt x="0" y="9144"/>
                  </a:lnTo>
                  <a:lnTo>
                    <a:pt x="83819" y="105537"/>
                  </a:lnTo>
                  <a:lnTo>
                    <a:pt x="98370" y="70386"/>
                  </a:lnTo>
                  <a:lnTo>
                    <a:pt x="80771" y="63119"/>
                  </a:lnTo>
                  <a:lnTo>
                    <a:pt x="95250" y="27940"/>
                  </a:lnTo>
                  <a:lnTo>
                    <a:pt x="115941" y="27940"/>
                  </a:lnTo>
                  <a:lnTo>
                    <a:pt x="127507" y="0"/>
                  </a:lnTo>
                  <a:close/>
                </a:path>
                <a:path w="1058545" h="461010">
                  <a:moveTo>
                    <a:pt x="95250" y="27940"/>
                  </a:moveTo>
                  <a:lnTo>
                    <a:pt x="80771" y="63119"/>
                  </a:lnTo>
                  <a:lnTo>
                    <a:pt x="98370" y="70386"/>
                  </a:lnTo>
                  <a:lnTo>
                    <a:pt x="112921" y="35236"/>
                  </a:lnTo>
                  <a:lnTo>
                    <a:pt x="95250" y="27940"/>
                  </a:lnTo>
                  <a:close/>
                </a:path>
                <a:path w="1058545" h="461010">
                  <a:moveTo>
                    <a:pt x="115941" y="27940"/>
                  </a:moveTo>
                  <a:lnTo>
                    <a:pt x="95250" y="27940"/>
                  </a:lnTo>
                  <a:lnTo>
                    <a:pt x="112921" y="35236"/>
                  </a:lnTo>
                  <a:lnTo>
                    <a:pt x="115941" y="27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04107" y="5547868"/>
            <a:ext cx="431800" cy="761153"/>
            <a:chOff x="2553080" y="4160901"/>
            <a:chExt cx="323850" cy="570865"/>
          </a:xfrm>
        </p:grpSpPr>
        <p:sp>
          <p:nvSpPr>
            <p:cNvPr id="19" name="object 19"/>
            <p:cNvSpPr/>
            <p:nvPr/>
          </p:nvSpPr>
          <p:spPr>
            <a:xfrm>
              <a:off x="2621279" y="4189476"/>
              <a:ext cx="186055" cy="434340"/>
            </a:xfrm>
            <a:custGeom>
              <a:avLst/>
              <a:gdLst/>
              <a:ahLst/>
              <a:cxnLst/>
              <a:rect l="l" t="t" r="r" b="b"/>
              <a:pathLst>
                <a:path w="186055" h="434339">
                  <a:moveTo>
                    <a:pt x="0" y="217170"/>
                  </a:moveTo>
                  <a:lnTo>
                    <a:pt x="4742" y="148527"/>
                  </a:lnTo>
                  <a:lnTo>
                    <a:pt x="17946" y="88912"/>
                  </a:lnTo>
                  <a:lnTo>
                    <a:pt x="38075" y="41901"/>
                  </a:lnTo>
                  <a:lnTo>
                    <a:pt x="63593" y="11071"/>
                  </a:lnTo>
                  <a:lnTo>
                    <a:pt x="92963" y="0"/>
                  </a:lnTo>
                  <a:lnTo>
                    <a:pt x="122334" y="11071"/>
                  </a:lnTo>
                  <a:lnTo>
                    <a:pt x="147852" y="41901"/>
                  </a:lnTo>
                  <a:lnTo>
                    <a:pt x="167981" y="88912"/>
                  </a:lnTo>
                  <a:lnTo>
                    <a:pt x="181185" y="148527"/>
                  </a:lnTo>
                  <a:lnTo>
                    <a:pt x="185927" y="217170"/>
                  </a:lnTo>
                  <a:lnTo>
                    <a:pt x="181185" y="285812"/>
                  </a:lnTo>
                  <a:lnTo>
                    <a:pt x="167981" y="345427"/>
                  </a:lnTo>
                  <a:lnTo>
                    <a:pt x="147852" y="392438"/>
                  </a:lnTo>
                  <a:lnTo>
                    <a:pt x="122334" y="423268"/>
                  </a:lnTo>
                  <a:lnTo>
                    <a:pt x="92963" y="434340"/>
                  </a:lnTo>
                  <a:lnTo>
                    <a:pt x="63593" y="423268"/>
                  </a:lnTo>
                  <a:lnTo>
                    <a:pt x="38075" y="392438"/>
                  </a:lnTo>
                  <a:lnTo>
                    <a:pt x="17946" y="345427"/>
                  </a:lnTo>
                  <a:lnTo>
                    <a:pt x="4742" y="285812"/>
                  </a:lnTo>
                  <a:lnTo>
                    <a:pt x="0" y="217170"/>
                  </a:lnTo>
                  <a:close/>
                </a:path>
              </a:pathLst>
            </a:custGeom>
            <a:ln w="571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562605" y="441731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562605" y="441731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9280" y="4462653"/>
              <a:ext cx="171450" cy="236981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060957" y="3290061"/>
            <a:ext cx="5118100" cy="1968500"/>
            <a:chOff x="795718" y="2467546"/>
            <a:chExt cx="3838575" cy="1476375"/>
          </a:xfrm>
        </p:grpSpPr>
        <p:sp>
          <p:nvSpPr>
            <p:cNvPr id="24" name="object 24"/>
            <p:cNvSpPr/>
            <p:nvPr/>
          </p:nvSpPr>
          <p:spPr>
            <a:xfrm>
              <a:off x="810005" y="248183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457200"/>
                  </a:moveTo>
                  <a:lnTo>
                    <a:pt x="5173" y="416112"/>
                  </a:lnTo>
                  <a:lnTo>
                    <a:pt x="20090" y="377439"/>
                  </a:lnTo>
                  <a:lnTo>
                    <a:pt x="43844" y="341827"/>
                  </a:lnTo>
                  <a:lnTo>
                    <a:pt x="75526" y="309921"/>
                  </a:lnTo>
                  <a:lnTo>
                    <a:pt x="114231" y="282368"/>
                  </a:lnTo>
                  <a:lnTo>
                    <a:pt x="159051" y="259813"/>
                  </a:lnTo>
                  <a:lnTo>
                    <a:pt x="209079" y="242903"/>
                  </a:lnTo>
                  <a:lnTo>
                    <a:pt x="263408" y="232283"/>
                  </a:lnTo>
                  <a:lnTo>
                    <a:pt x="321132" y="228600"/>
                  </a:lnTo>
                  <a:lnTo>
                    <a:pt x="517016" y="228600"/>
                  </a:lnTo>
                  <a:lnTo>
                    <a:pt x="574759" y="224916"/>
                  </a:lnTo>
                  <a:lnTo>
                    <a:pt x="629102" y="214296"/>
                  </a:lnTo>
                  <a:lnTo>
                    <a:pt x="679139" y="197386"/>
                  </a:lnTo>
                  <a:lnTo>
                    <a:pt x="723965" y="174831"/>
                  </a:lnTo>
                  <a:lnTo>
                    <a:pt x="762673" y="147278"/>
                  </a:lnTo>
                  <a:lnTo>
                    <a:pt x="794356" y="115372"/>
                  </a:lnTo>
                  <a:lnTo>
                    <a:pt x="818109" y="79760"/>
                  </a:lnTo>
                  <a:lnTo>
                    <a:pt x="833026" y="41087"/>
                  </a:lnTo>
                  <a:lnTo>
                    <a:pt x="838200" y="0"/>
                  </a:lnTo>
                  <a:lnTo>
                    <a:pt x="843373" y="41087"/>
                  </a:lnTo>
                  <a:lnTo>
                    <a:pt x="858290" y="79760"/>
                  </a:lnTo>
                  <a:lnTo>
                    <a:pt x="882043" y="115372"/>
                  </a:lnTo>
                  <a:lnTo>
                    <a:pt x="913726" y="147278"/>
                  </a:lnTo>
                  <a:lnTo>
                    <a:pt x="952434" y="174831"/>
                  </a:lnTo>
                  <a:lnTo>
                    <a:pt x="997260" y="197386"/>
                  </a:lnTo>
                  <a:lnTo>
                    <a:pt x="1047297" y="214296"/>
                  </a:lnTo>
                  <a:lnTo>
                    <a:pt x="1101640" y="224916"/>
                  </a:lnTo>
                  <a:lnTo>
                    <a:pt x="1159383" y="228600"/>
                  </a:lnTo>
                  <a:lnTo>
                    <a:pt x="1355217" y="228600"/>
                  </a:lnTo>
                  <a:lnTo>
                    <a:pt x="1412959" y="232283"/>
                  </a:lnTo>
                  <a:lnTo>
                    <a:pt x="1467302" y="242903"/>
                  </a:lnTo>
                  <a:lnTo>
                    <a:pt x="1517339" y="259813"/>
                  </a:lnTo>
                  <a:lnTo>
                    <a:pt x="1562165" y="282368"/>
                  </a:lnTo>
                  <a:lnTo>
                    <a:pt x="1600873" y="309921"/>
                  </a:lnTo>
                  <a:lnTo>
                    <a:pt x="1632556" y="341827"/>
                  </a:lnTo>
                  <a:lnTo>
                    <a:pt x="1656309" y="377439"/>
                  </a:lnTo>
                  <a:lnTo>
                    <a:pt x="1671226" y="416112"/>
                  </a:lnTo>
                  <a:lnTo>
                    <a:pt x="1676400" y="457200"/>
                  </a:lnTo>
                </a:path>
              </a:pathLst>
            </a:custGeom>
            <a:ln w="28575">
              <a:solidFill>
                <a:srgbClr val="C6B400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10005" y="29390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691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10005" y="29390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0" y="164753"/>
                  </a:lnTo>
                  <a:lnTo>
                    <a:pt x="58808" y="124815"/>
                  </a:lnTo>
                  <a:lnTo>
                    <a:pt x="89273" y="89296"/>
                  </a:lnTo>
                  <a:lnTo>
                    <a:pt x="124788" y="58826"/>
                  </a:lnTo>
                  <a:lnTo>
                    <a:pt x="164725" y="34032"/>
                  </a:lnTo>
                  <a:lnTo>
                    <a:pt x="208458" y="15544"/>
                  </a:lnTo>
                  <a:lnTo>
                    <a:pt x="255359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59" y="605609"/>
                  </a:lnTo>
                  <a:lnTo>
                    <a:pt x="208458" y="594055"/>
                  </a:lnTo>
                  <a:lnTo>
                    <a:pt x="164725" y="575567"/>
                  </a:lnTo>
                  <a:lnTo>
                    <a:pt x="124788" y="550773"/>
                  </a:lnTo>
                  <a:lnTo>
                    <a:pt x="89273" y="520303"/>
                  </a:lnTo>
                  <a:lnTo>
                    <a:pt x="58808" y="484784"/>
                  </a:lnTo>
                  <a:lnTo>
                    <a:pt x="34020" y="444846"/>
                  </a:lnTo>
                  <a:lnTo>
                    <a:pt x="15538" y="401116"/>
                  </a:lnTo>
                  <a:lnTo>
                    <a:pt x="3989" y="354225"/>
                  </a:lnTo>
                  <a:lnTo>
                    <a:pt x="0" y="304800"/>
                  </a:lnTo>
                  <a:close/>
                </a:path>
              </a:pathLst>
            </a:custGeom>
            <a:ln w="19049">
              <a:solidFill>
                <a:srgbClr val="C69100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76805" y="347243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5198" y="46066"/>
                  </a:lnTo>
                  <a:lnTo>
                    <a:pt x="20105" y="88975"/>
                  </a:lnTo>
                  <a:lnTo>
                    <a:pt x="43692" y="127806"/>
                  </a:lnTo>
                  <a:lnTo>
                    <a:pt x="74930" y="161639"/>
                  </a:lnTo>
                  <a:lnTo>
                    <a:pt x="112786" y="189554"/>
                  </a:lnTo>
                  <a:lnTo>
                    <a:pt x="156233" y="210633"/>
                  </a:lnTo>
                  <a:lnTo>
                    <a:pt x="204240" y="223955"/>
                  </a:lnTo>
                  <a:lnTo>
                    <a:pt x="255777" y="228600"/>
                  </a:lnTo>
                  <a:lnTo>
                    <a:pt x="582421" y="228600"/>
                  </a:lnTo>
                  <a:lnTo>
                    <a:pt x="633959" y="233244"/>
                  </a:lnTo>
                  <a:lnTo>
                    <a:pt x="681966" y="246566"/>
                  </a:lnTo>
                  <a:lnTo>
                    <a:pt x="725413" y="267645"/>
                  </a:lnTo>
                  <a:lnTo>
                    <a:pt x="763269" y="295560"/>
                  </a:lnTo>
                  <a:lnTo>
                    <a:pt x="794507" y="329393"/>
                  </a:lnTo>
                  <a:lnTo>
                    <a:pt x="818094" y="368224"/>
                  </a:lnTo>
                  <a:lnTo>
                    <a:pt x="833001" y="411133"/>
                  </a:lnTo>
                  <a:lnTo>
                    <a:pt x="838200" y="457200"/>
                  </a:lnTo>
                  <a:lnTo>
                    <a:pt x="843398" y="411133"/>
                  </a:lnTo>
                  <a:lnTo>
                    <a:pt x="858305" y="368224"/>
                  </a:lnTo>
                  <a:lnTo>
                    <a:pt x="881892" y="329393"/>
                  </a:lnTo>
                  <a:lnTo>
                    <a:pt x="913130" y="295560"/>
                  </a:lnTo>
                  <a:lnTo>
                    <a:pt x="950986" y="267645"/>
                  </a:lnTo>
                  <a:lnTo>
                    <a:pt x="994433" y="246566"/>
                  </a:lnTo>
                  <a:lnTo>
                    <a:pt x="1042440" y="233244"/>
                  </a:lnTo>
                  <a:lnTo>
                    <a:pt x="1093977" y="228600"/>
                  </a:lnTo>
                  <a:lnTo>
                    <a:pt x="1420621" y="228600"/>
                  </a:lnTo>
                  <a:lnTo>
                    <a:pt x="1472159" y="223955"/>
                  </a:lnTo>
                  <a:lnTo>
                    <a:pt x="1520166" y="210633"/>
                  </a:lnTo>
                  <a:lnTo>
                    <a:pt x="1563613" y="189554"/>
                  </a:lnTo>
                  <a:lnTo>
                    <a:pt x="1601470" y="161639"/>
                  </a:lnTo>
                  <a:lnTo>
                    <a:pt x="1632707" y="127806"/>
                  </a:lnTo>
                  <a:lnTo>
                    <a:pt x="1656294" y="88975"/>
                  </a:lnTo>
                  <a:lnTo>
                    <a:pt x="1671201" y="46066"/>
                  </a:lnTo>
                  <a:lnTo>
                    <a:pt x="1676399" y="0"/>
                  </a:lnTo>
                </a:path>
              </a:pathLst>
            </a:custGeom>
            <a:ln w="28575">
              <a:solidFill>
                <a:srgbClr val="C6B400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876805" y="29390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691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876805" y="29390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19049">
              <a:solidFill>
                <a:srgbClr val="C69100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943605" y="2481833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457200"/>
                  </a:moveTo>
                  <a:lnTo>
                    <a:pt x="5173" y="416112"/>
                  </a:lnTo>
                  <a:lnTo>
                    <a:pt x="20090" y="377439"/>
                  </a:lnTo>
                  <a:lnTo>
                    <a:pt x="43843" y="341827"/>
                  </a:lnTo>
                  <a:lnTo>
                    <a:pt x="75526" y="309921"/>
                  </a:lnTo>
                  <a:lnTo>
                    <a:pt x="114234" y="282368"/>
                  </a:lnTo>
                  <a:lnTo>
                    <a:pt x="159060" y="259813"/>
                  </a:lnTo>
                  <a:lnTo>
                    <a:pt x="209097" y="242903"/>
                  </a:lnTo>
                  <a:lnTo>
                    <a:pt x="263440" y="232283"/>
                  </a:lnTo>
                  <a:lnTo>
                    <a:pt x="321182" y="228600"/>
                  </a:lnTo>
                  <a:lnTo>
                    <a:pt x="517017" y="228600"/>
                  </a:lnTo>
                  <a:lnTo>
                    <a:pt x="574759" y="224916"/>
                  </a:lnTo>
                  <a:lnTo>
                    <a:pt x="629102" y="214296"/>
                  </a:lnTo>
                  <a:lnTo>
                    <a:pt x="679139" y="197386"/>
                  </a:lnTo>
                  <a:lnTo>
                    <a:pt x="723965" y="174831"/>
                  </a:lnTo>
                  <a:lnTo>
                    <a:pt x="762673" y="147278"/>
                  </a:lnTo>
                  <a:lnTo>
                    <a:pt x="794356" y="115372"/>
                  </a:lnTo>
                  <a:lnTo>
                    <a:pt x="818109" y="79760"/>
                  </a:lnTo>
                  <a:lnTo>
                    <a:pt x="833026" y="41087"/>
                  </a:lnTo>
                  <a:lnTo>
                    <a:pt x="838199" y="0"/>
                  </a:lnTo>
                  <a:lnTo>
                    <a:pt x="843373" y="41087"/>
                  </a:lnTo>
                  <a:lnTo>
                    <a:pt x="858290" y="79760"/>
                  </a:lnTo>
                  <a:lnTo>
                    <a:pt x="882043" y="115372"/>
                  </a:lnTo>
                  <a:lnTo>
                    <a:pt x="913726" y="147278"/>
                  </a:lnTo>
                  <a:lnTo>
                    <a:pt x="952434" y="174831"/>
                  </a:lnTo>
                  <a:lnTo>
                    <a:pt x="997260" y="197386"/>
                  </a:lnTo>
                  <a:lnTo>
                    <a:pt x="1047297" y="214296"/>
                  </a:lnTo>
                  <a:lnTo>
                    <a:pt x="1101640" y="224916"/>
                  </a:lnTo>
                  <a:lnTo>
                    <a:pt x="1159383" y="228600"/>
                  </a:lnTo>
                  <a:lnTo>
                    <a:pt x="1355217" y="228600"/>
                  </a:lnTo>
                  <a:lnTo>
                    <a:pt x="1412959" y="232283"/>
                  </a:lnTo>
                  <a:lnTo>
                    <a:pt x="1467302" y="242903"/>
                  </a:lnTo>
                  <a:lnTo>
                    <a:pt x="1517339" y="259813"/>
                  </a:lnTo>
                  <a:lnTo>
                    <a:pt x="1562165" y="282368"/>
                  </a:lnTo>
                  <a:lnTo>
                    <a:pt x="1600873" y="309921"/>
                  </a:lnTo>
                  <a:lnTo>
                    <a:pt x="1632556" y="341827"/>
                  </a:lnTo>
                  <a:lnTo>
                    <a:pt x="1656309" y="377439"/>
                  </a:lnTo>
                  <a:lnTo>
                    <a:pt x="1671226" y="416112"/>
                  </a:lnTo>
                  <a:lnTo>
                    <a:pt x="1676399" y="457200"/>
                  </a:lnTo>
                </a:path>
              </a:pathLst>
            </a:custGeom>
            <a:ln w="28575">
              <a:solidFill>
                <a:srgbClr val="C6B400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943605" y="29390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599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691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943605" y="29390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599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C69100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010405" y="29390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691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010405" y="29390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19049">
              <a:solidFill>
                <a:srgbClr val="C69100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418844" y="3157346"/>
              <a:ext cx="2590800" cy="171450"/>
            </a:xfrm>
            <a:custGeom>
              <a:avLst/>
              <a:gdLst/>
              <a:ahLst/>
              <a:cxnLst/>
              <a:rect l="l" t="t" r="r" b="b"/>
              <a:pathLst>
                <a:path w="2590800" h="171450">
                  <a:moveTo>
                    <a:pt x="457200" y="85725"/>
                  </a:moveTo>
                  <a:lnTo>
                    <a:pt x="400050" y="57150"/>
                  </a:lnTo>
                  <a:lnTo>
                    <a:pt x="285750" y="0"/>
                  </a:lnTo>
                  <a:lnTo>
                    <a:pt x="285750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285750" y="114300"/>
                  </a:lnTo>
                  <a:lnTo>
                    <a:pt x="285750" y="171450"/>
                  </a:lnTo>
                  <a:lnTo>
                    <a:pt x="400050" y="114300"/>
                  </a:lnTo>
                  <a:lnTo>
                    <a:pt x="457200" y="85725"/>
                  </a:lnTo>
                  <a:close/>
                </a:path>
                <a:path w="2590800" h="171450">
                  <a:moveTo>
                    <a:pt x="1524000" y="85725"/>
                  </a:moveTo>
                  <a:lnTo>
                    <a:pt x="1466850" y="57150"/>
                  </a:lnTo>
                  <a:lnTo>
                    <a:pt x="1352550" y="0"/>
                  </a:lnTo>
                  <a:lnTo>
                    <a:pt x="1352550" y="57150"/>
                  </a:lnTo>
                  <a:lnTo>
                    <a:pt x="1066800" y="57150"/>
                  </a:lnTo>
                  <a:lnTo>
                    <a:pt x="1066800" y="114300"/>
                  </a:lnTo>
                  <a:lnTo>
                    <a:pt x="1352550" y="114300"/>
                  </a:lnTo>
                  <a:lnTo>
                    <a:pt x="1352550" y="171450"/>
                  </a:lnTo>
                  <a:lnTo>
                    <a:pt x="1466850" y="114300"/>
                  </a:lnTo>
                  <a:lnTo>
                    <a:pt x="1524000" y="85725"/>
                  </a:lnTo>
                  <a:close/>
                </a:path>
                <a:path w="2590800" h="171450">
                  <a:moveTo>
                    <a:pt x="2590800" y="85725"/>
                  </a:moveTo>
                  <a:lnTo>
                    <a:pt x="2533650" y="57150"/>
                  </a:lnTo>
                  <a:lnTo>
                    <a:pt x="2419350" y="0"/>
                  </a:lnTo>
                  <a:lnTo>
                    <a:pt x="2419350" y="57150"/>
                  </a:lnTo>
                  <a:lnTo>
                    <a:pt x="2133600" y="57150"/>
                  </a:lnTo>
                  <a:lnTo>
                    <a:pt x="2133600" y="114300"/>
                  </a:lnTo>
                  <a:lnTo>
                    <a:pt x="2419350" y="114300"/>
                  </a:lnTo>
                  <a:lnTo>
                    <a:pt x="2419350" y="171450"/>
                  </a:lnTo>
                  <a:lnTo>
                    <a:pt x="2533650" y="114300"/>
                  </a:lnTo>
                  <a:lnTo>
                    <a:pt x="2590800" y="85725"/>
                  </a:lnTo>
                  <a:close/>
                </a:path>
              </a:pathLst>
            </a:custGeom>
            <a:solidFill>
              <a:srgbClr val="162A46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38" name="object 6"/>
          <p:cNvSpPr txBox="1"/>
          <p:nvPr/>
        </p:nvSpPr>
        <p:spPr>
          <a:xfrm>
            <a:off x="7731125" y="2096135"/>
            <a:ext cx="4058285" cy="1150620"/>
          </a:xfrm>
          <a:prstGeom prst="rect">
            <a:avLst/>
          </a:prstGeom>
          <a:ln w="38100">
            <a:solidFill>
              <a:srgbClr val="F4CCCC"/>
            </a:solidFill>
          </a:ln>
        </p:spPr>
        <p:txBody>
          <a:bodyPr vert="horz" wrap="square" lIns="0" tIns="10160" rIns="0" bIns="0" rtlCol="0">
            <a:spAutoFit/>
          </a:bodyPr>
          <a:p>
            <a:pPr marL="9144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Calibri"/>
                <a:sym typeface="+mn-ea"/>
              </a:rPr>
              <a:t>允许任意锁定方案。</a:t>
            </a:r>
            <a:endParaRPr sz="21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91440" fontAlgn="auto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2135" b="1" dirty="0">
                <a:latin typeface="微软雅黑" panose="020B0503020204020204" charset="-122"/>
                <a:ea typeface="微软雅黑" panose="020B0503020204020204" charset="-122"/>
                <a:cs typeface="Calibri"/>
                <a:sym typeface="+mn-ea"/>
              </a:rPr>
              <a:t>FASE</a:t>
            </a:r>
            <a:r>
              <a:rPr lang="en-US" sz="2135" b="1" dirty="0">
                <a:latin typeface="微软雅黑" panose="020B0503020204020204" charset="-122"/>
                <a:ea typeface="微软雅黑" panose="020B0503020204020204" charset="-122"/>
                <a:cs typeface="Calibri"/>
                <a:sym typeface="+mn-ea"/>
              </a:rPr>
              <a:t> </a:t>
            </a:r>
            <a:r>
              <a:rPr sz="2135" b="1" dirty="0">
                <a:latin typeface="微软雅黑" panose="020B0503020204020204" charset="-122"/>
                <a:ea typeface="微软雅黑" panose="020B0503020204020204" charset="-122"/>
                <a:cs typeface="Calibri"/>
                <a:sym typeface="+mn-ea"/>
              </a:rPr>
              <a:t>是由最外层锁保护的故障原子操作。</a:t>
            </a:r>
            <a:endParaRPr 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30835"/>
            <a:ext cx="7866380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50" dirty="0">
                <a:latin typeface="微软雅黑" panose="020B0503020204020204" charset="-122"/>
                <a:ea typeface="微软雅黑" panose="020B0503020204020204" charset="-122"/>
              </a:rPr>
              <a:t>3:</a:t>
            </a:r>
            <a:r>
              <a:rPr b="1" spc="-114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b="1" spc="-114" dirty="0">
                <a:latin typeface="微软雅黑" panose="020B0503020204020204" charset="-122"/>
                <a:ea typeface="微软雅黑" panose="020B0503020204020204" charset="-122"/>
              </a:rPr>
              <a:t>全系统持久</a:t>
            </a:r>
            <a:endParaRPr lang="zh-CN" b="1" spc="-114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95997" y="2003805"/>
            <a:ext cx="4848013" cy="3415453"/>
            <a:chOff x="5321998" y="1502854"/>
            <a:chExt cx="3636010" cy="2561590"/>
          </a:xfrm>
        </p:grpSpPr>
        <p:sp>
          <p:nvSpPr>
            <p:cNvPr id="4" name="object 4"/>
            <p:cNvSpPr/>
            <p:nvPr/>
          </p:nvSpPr>
          <p:spPr>
            <a:xfrm>
              <a:off x="5336285" y="1762505"/>
              <a:ext cx="3607435" cy="2287905"/>
            </a:xfrm>
            <a:custGeom>
              <a:avLst/>
              <a:gdLst/>
              <a:ahLst/>
              <a:cxnLst/>
              <a:rect l="l" t="t" r="r" b="b"/>
              <a:pathLst>
                <a:path w="3607434" h="2287904">
                  <a:moveTo>
                    <a:pt x="0" y="2287524"/>
                  </a:moveTo>
                  <a:lnTo>
                    <a:pt x="3607308" y="2287524"/>
                  </a:lnTo>
                  <a:lnTo>
                    <a:pt x="3607308" y="0"/>
                  </a:lnTo>
                  <a:lnTo>
                    <a:pt x="0" y="0"/>
                  </a:lnTo>
                  <a:lnTo>
                    <a:pt x="0" y="2287524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336285" y="1517141"/>
              <a:ext cx="3607435" cy="238125"/>
            </a:xfrm>
            <a:custGeom>
              <a:avLst/>
              <a:gdLst/>
              <a:ahLst/>
              <a:cxnLst/>
              <a:rect l="l" t="t" r="r" b="b"/>
              <a:pathLst>
                <a:path w="3607434" h="238125">
                  <a:moveTo>
                    <a:pt x="3607308" y="0"/>
                  </a:moveTo>
                  <a:lnTo>
                    <a:pt x="0" y="0"/>
                  </a:lnTo>
                  <a:lnTo>
                    <a:pt x="0" y="237743"/>
                  </a:lnTo>
                  <a:lnTo>
                    <a:pt x="3607308" y="237743"/>
                  </a:lnTo>
                  <a:lnTo>
                    <a:pt x="3607308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36285" y="1517141"/>
              <a:ext cx="3607435" cy="238125"/>
            </a:xfrm>
            <a:custGeom>
              <a:avLst/>
              <a:gdLst/>
              <a:ahLst/>
              <a:cxnLst/>
              <a:rect l="l" t="t" r="r" b="b"/>
              <a:pathLst>
                <a:path w="3607434" h="238125">
                  <a:moveTo>
                    <a:pt x="0" y="237743"/>
                  </a:moveTo>
                  <a:lnTo>
                    <a:pt x="3607308" y="237743"/>
                  </a:lnTo>
                  <a:lnTo>
                    <a:pt x="3607308" y="0"/>
                  </a:lnTo>
                  <a:lnTo>
                    <a:pt x="0" y="0"/>
                  </a:lnTo>
                  <a:lnTo>
                    <a:pt x="0" y="237743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15175" y="2084070"/>
            <a:ext cx="4424045" cy="25654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0" rIns="0" bIns="0" rtlCol="0">
            <a:spAutoFit/>
          </a:bodyPr>
          <a:lstStyle/>
          <a:p>
            <a:pPr marL="565150" algn="ctr">
              <a:lnSpc>
                <a:spcPts val="2005"/>
              </a:lnSpc>
            </a:pPr>
            <a:r>
              <a:rPr lang="zh-CN"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全系统持久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561" y="2224785"/>
            <a:ext cx="5168053" cy="46863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58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561" y="2962401"/>
            <a:ext cx="5168053" cy="46736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57573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340"/>
              </a:spcBef>
            </a:pPr>
            <a:r>
              <a:rPr lang="en-US" altLang="zh-CN" sz="2665">
                <a:latin typeface="微软雅黑" panose="020B0503020204020204" charset="-122"/>
                <a:ea typeface="微软雅黑" panose="020B0503020204020204" charset="-122"/>
                <a:cs typeface="Calibri"/>
              </a:rPr>
              <a:t>         </a:t>
            </a: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操作系统</a:t>
            </a:r>
            <a:endParaRPr lang="zh-CN" sz="266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561" y="3697985"/>
            <a:ext cx="5168053" cy="46863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58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6161" y="4433569"/>
            <a:ext cx="2526452" cy="46990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60113" rIns="0" bIns="0" rtlCol="0">
            <a:spAutoFit/>
          </a:bodyPr>
          <a:lstStyle/>
          <a:p>
            <a:pPr marL="616585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561" y="4433569"/>
            <a:ext cx="2524760" cy="46990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60113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3695" y="2830744"/>
            <a:ext cx="4309533" cy="67373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330200" marR="508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不管什么用途，都使用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 PMEM 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代替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 DRAM</a:t>
            </a: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3610" y="3903345"/>
            <a:ext cx="4309745" cy="67373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330200" marR="5080" indent="-331470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仅在断电时显式地刷新缓存</a:t>
            </a:r>
            <a:r>
              <a:rPr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(</a:t>
            </a:r>
            <a:r>
              <a:rPr sz="2135" b="1" i="1" u="heavy" spc="-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flush-on-fail</a:t>
            </a:r>
            <a:r>
              <a:rPr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).</a:t>
            </a:r>
            <a:endParaRPr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6729730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故障刷新的硬件支持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6913" y="3402837"/>
            <a:ext cx="5168053" cy="469265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59266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5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8513" y="4140453"/>
            <a:ext cx="2526452" cy="46863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8420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345"/>
              </a:spcBef>
            </a:pPr>
            <a:r>
              <a:rPr sz="2665" spc="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spc="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6913" y="4140453"/>
            <a:ext cx="2526452" cy="46863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5842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470" y="2485390"/>
            <a:ext cx="5344160" cy="2997200"/>
          </a:xfrm>
          <a:custGeom>
            <a:avLst/>
            <a:gdLst/>
            <a:ahLst/>
            <a:cxnLst/>
            <a:rect l="l" t="t" r="r" b="b"/>
            <a:pathLst>
              <a:path w="3866515" h="2247900">
                <a:moveTo>
                  <a:pt x="0" y="2247900"/>
                </a:moveTo>
                <a:lnTo>
                  <a:pt x="3866388" y="2247900"/>
                </a:lnTo>
                <a:lnTo>
                  <a:pt x="3866388" y="0"/>
                </a:lnTo>
                <a:lnTo>
                  <a:pt x="0" y="0"/>
                </a:lnTo>
                <a:lnTo>
                  <a:pt x="0" y="2247900"/>
                </a:lnTo>
                <a:close/>
              </a:path>
            </a:pathLst>
          </a:custGeom>
          <a:ln w="28575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70" y="2057400"/>
            <a:ext cx="5344160" cy="42799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lang="zh-CN" sz="213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故障刷新</a:t>
            </a:r>
            <a:endParaRPr lang="zh-CN" sz="213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6913" y="2693669"/>
            <a:ext cx="5168053" cy="46736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7573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40"/>
              </a:spcBef>
            </a:pPr>
            <a:r>
              <a:rPr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CPU</a:t>
            </a:r>
            <a:endParaRPr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215" y="2504693"/>
            <a:ext cx="5155353" cy="2637790"/>
          </a:xfrm>
          <a:prstGeom prst="rect">
            <a:avLst/>
          </a:prstGeom>
        </p:spPr>
        <p:txBody>
          <a:bodyPr vert="horz" wrap="square" lIns="0" tIns="208280" rIns="0" bIns="0" rtlCol="0">
            <a:spAutoFit/>
          </a:bodyPr>
          <a:lstStyle/>
          <a:p>
            <a:pPr marL="518160" marR="132715" indent="-330835">
              <a:lnSpc>
                <a:spcPct val="100000"/>
              </a:lnSpc>
              <a:spcBef>
                <a:spcPts val="1230"/>
              </a:spcBef>
              <a:buChar char="●"/>
              <a:tabLst>
                <a:tab pos="517525" algn="l"/>
                <a:tab pos="518795" algn="l"/>
              </a:tabLst>
            </a:pPr>
            <a:r>
              <a:rPr lang="zh-CN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制造商已经开发了支持故障刷新功能的系统</a:t>
            </a:r>
            <a:r>
              <a:rPr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(CXL </a:t>
            </a:r>
            <a:r>
              <a:rPr sz="2135" spc="-34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sz="2135" b="1" u="heavy" spc="-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GPF</a:t>
            </a:r>
            <a:r>
              <a:rPr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,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NVDIMM</a:t>
            </a:r>
            <a:r>
              <a:rPr sz="2135" spc="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sz="2135" b="1" u="heavy" spc="-5" dirty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eADR</a:t>
            </a:r>
            <a:r>
              <a:rPr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)</a:t>
            </a:r>
            <a:endParaRPr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535305" indent="-331470">
              <a:lnSpc>
                <a:spcPct val="100000"/>
              </a:lnSpc>
              <a:spcBef>
                <a:spcPts val="495"/>
              </a:spcBef>
              <a:buFont typeface="Calibri"/>
              <a:buChar char="●"/>
              <a:tabLst>
                <a:tab pos="535305" algn="l"/>
                <a:tab pos="535940" algn="l"/>
              </a:tabLst>
            </a:pPr>
            <a:r>
              <a:rPr 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这些系统保证：如果断电，</a:t>
            </a:r>
            <a:r>
              <a:rPr lang="zh-CN" sz="2135" b="1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缓存中的脏数据会通过的一个低级别的中断被刷新</a:t>
            </a:r>
            <a:r>
              <a:rPr 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到主存中。</a:t>
            </a:r>
            <a:endParaRPr sz="2135" b="1" spc="-10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535305" indent="-331470">
              <a:lnSpc>
                <a:spcPct val="100000"/>
              </a:lnSpc>
              <a:spcBef>
                <a:spcPts val="495"/>
              </a:spcBef>
              <a:buFont typeface="Calibri"/>
              <a:buChar char="●"/>
              <a:tabLst>
                <a:tab pos="535305" algn="l"/>
                <a:tab pos="535940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因此，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缓存也可以被视为是持久的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（尽管它仍不持久）</a:t>
            </a:r>
            <a:endParaRPr 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107" y="330793"/>
            <a:ext cx="8888307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240" dirty="0">
                <a:latin typeface="微软雅黑" panose="020B0503020204020204" charset="-122"/>
                <a:ea typeface="微软雅黑" panose="020B0503020204020204" charset="-122"/>
              </a:rPr>
              <a:t>全系统持久的局限性</a:t>
            </a:r>
            <a:endParaRPr lang="zh-CN" b="1" spc="-24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54621" y="1753869"/>
            <a:ext cx="4848013" cy="4037753"/>
            <a:chOff x="5065966" y="1315402"/>
            <a:chExt cx="3636010" cy="3028315"/>
          </a:xfrm>
        </p:grpSpPr>
        <p:sp>
          <p:nvSpPr>
            <p:cNvPr id="4" name="object 4"/>
            <p:cNvSpPr/>
            <p:nvPr/>
          </p:nvSpPr>
          <p:spPr>
            <a:xfrm>
              <a:off x="5080253" y="1613153"/>
              <a:ext cx="3607435" cy="2715895"/>
            </a:xfrm>
            <a:custGeom>
              <a:avLst/>
              <a:gdLst/>
              <a:ahLst/>
              <a:cxnLst/>
              <a:rect l="l" t="t" r="r" b="b"/>
              <a:pathLst>
                <a:path w="3607434" h="2715895">
                  <a:moveTo>
                    <a:pt x="0" y="2715768"/>
                  </a:moveTo>
                  <a:lnTo>
                    <a:pt x="3607307" y="2715768"/>
                  </a:lnTo>
                  <a:lnTo>
                    <a:pt x="3607307" y="0"/>
                  </a:lnTo>
                  <a:lnTo>
                    <a:pt x="0" y="0"/>
                  </a:lnTo>
                  <a:lnTo>
                    <a:pt x="0" y="2715768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080253" y="1329689"/>
              <a:ext cx="3607435" cy="283845"/>
            </a:xfrm>
            <a:custGeom>
              <a:avLst/>
              <a:gdLst/>
              <a:ahLst/>
              <a:cxnLst/>
              <a:rect l="l" t="t" r="r" b="b"/>
              <a:pathLst>
                <a:path w="3607434" h="283844">
                  <a:moveTo>
                    <a:pt x="3607307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3607307" y="283463"/>
                  </a:lnTo>
                  <a:lnTo>
                    <a:pt x="3607307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080253" y="1329689"/>
              <a:ext cx="3607435" cy="283845"/>
            </a:xfrm>
            <a:custGeom>
              <a:avLst/>
              <a:gdLst/>
              <a:ahLst/>
              <a:cxnLst/>
              <a:rect l="l" t="t" r="r" b="b"/>
              <a:pathLst>
                <a:path w="3607434" h="283844">
                  <a:moveTo>
                    <a:pt x="0" y="283463"/>
                  </a:moveTo>
                  <a:lnTo>
                    <a:pt x="3607307" y="283463"/>
                  </a:lnTo>
                  <a:lnTo>
                    <a:pt x="3607307" y="0"/>
                  </a:lnTo>
                  <a:lnTo>
                    <a:pt x="0" y="0"/>
                  </a:lnTo>
                  <a:lnTo>
                    <a:pt x="0" y="283463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73671" y="1753869"/>
            <a:ext cx="4809913" cy="37211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3386" rIns="0" bIns="0" rtlCol="0">
            <a:spAutoFit/>
          </a:bodyPr>
          <a:lstStyle/>
          <a:p>
            <a:pPr marL="1073150">
              <a:lnSpc>
                <a:spcPct val="100000"/>
              </a:lnSpc>
              <a:spcBef>
                <a:spcPts val="20"/>
              </a:spcBef>
            </a:pPr>
            <a:r>
              <a:rPr lang="zh-CN"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全系统持久的局限性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3681" y="2536443"/>
            <a:ext cx="4185920" cy="67373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330200" marR="508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只保护内存中的内容；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应用程序仍负责实现崩溃的恢复</a:t>
            </a:r>
            <a:endParaRPr lang="zh-CN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3681" y="4048759"/>
            <a:ext cx="4257040" cy="67373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330200" marR="508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没有必要对整个系统做持久化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——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仅仅一些重要的应用即可。</a:t>
            </a: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21" name="object 8"/>
          <p:cNvSpPr txBox="1"/>
          <p:nvPr/>
        </p:nvSpPr>
        <p:spPr>
          <a:xfrm>
            <a:off x="1194561" y="2224785"/>
            <a:ext cx="5168053" cy="46863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58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1194561" y="2962401"/>
            <a:ext cx="5168053" cy="46736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57573" rIns="0" bIns="0" rtlCol="0">
            <a:spAutoFit/>
          </a:bodyPr>
          <a:lstStyle/>
          <a:p>
            <a:pPr marL="1016635">
              <a:lnSpc>
                <a:spcPct val="100000"/>
              </a:lnSpc>
              <a:spcBef>
                <a:spcPts val="340"/>
              </a:spcBef>
            </a:pPr>
            <a:r>
              <a:rPr lang="en-US" altLang="zh-CN" sz="2665">
                <a:latin typeface="微软雅黑" panose="020B0503020204020204" charset="-122"/>
                <a:ea typeface="微软雅黑" panose="020B0503020204020204" charset="-122"/>
                <a:cs typeface="Calibri"/>
              </a:rPr>
              <a:t>         </a:t>
            </a: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操作系统</a:t>
            </a:r>
            <a:endParaRPr lang="zh-CN" sz="266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1194561" y="3697985"/>
            <a:ext cx="5168053" cy="46863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58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3836161" y="4433569"/>
            <a:ext cx="2526452" cy="46990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60113" rIns="0" bIns="0" rtlCol="0">
            <a:spAutoFit/>
          </a:bodyPr>
          <a:lstStyle/>
          <a:p>
            <a:pPr marL="616585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1194561" y="4433569"/>
            <a:ext cx="2524760" cy="46990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60113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7783195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全进程持久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249" y="2289809"/>
            <a:ext cx="5168053" cy="469265"/>
          </a:xfrm>
          <a:prstGeom prst="rect">
            <a:avLst/>
          </a:prstGeom>
          <a:solidFill>
            <a:srgbClr val="E69138"/>
          </a:solidFill>
        </p:spPr>
        <p:txBody>
          <a:bodyPr vert="horz" wrap="square" lIns="0" tIns="5926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249" y="3027425"/>
            <a:ext cx="5168053" cy="45847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68580" rIns="0" bIns="0" rtlCol="0">
            <a:spAutoFit/>
          </a:bodyPr>
          <a:lstStyle/>
          <a:p>
            <a:pPr marL="157480" algn="ctr">
              <a:lnSpc>
                <a:spcPct val="100000"/>
              </a:lnSpc>
              <a:spcBef>
                <a:spcPts val="405"/>
              </a:spcBef>
            </a:pPr>
            <a:r>
              <a:rPr lang="zh-CN" sz="2535" spc="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全进程持久</a:t>
            </a:r>
            <a:r>
              <a:rPr sz="2535" spc="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sz="2535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(Zhuque)</a:t>
            </a:r>
            <a:endParaRPr sz="25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249" y="3763009"/>
            <a:ext cx="5168053" cy="469265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59266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4849" y="4500625"/>
            <a:ext cx="2526452" cy="46863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842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249" y="4500625"/>
            <a:ext cx="2526452" cy="46863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5842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grpSp>
        <p:nvGrpSpPr>
          <p:cNvPr id="12" name="object 8"/>
          <p:cNvGrpSpPr/>
          <p:nvPr/>
        </p:nvGrpSpPr>
        <p:grpSpPr>
          <a:xfrm>
            <a:off x="6447789" y="1798573"/>
            <a:ext cx="5547360" cy="3628813"/>
            <a:chOff x="4835842" y="1348930"/>
            <a:chExt cx="4160520" cy="2721610"/>
          </a:xfrm>
        </p:grpSpPr>
        <p:sp>
          <p:nvSpPr>
            <p:cNvPr id="13" name="object 9"/>
            <p:cNvSpPr/>
            <p:nvPr/>
          </p:nvSpPr>
          <p:spPr>
            <a:xfrm>
              <a:off x="4850129" y="1707641"/>
              <a:ext cx="4131945" cy="2348865"/>
            </a:xfrm>
            <a:custGeom>
              <a:avLst/>
              <a:gdLst/>
              <a:ahLst/>
              <a:cxnLst/>
              <a:rect l="l" t="t" r="r" b="b"/>
              <a:pathLst>
                <a:path w="4131945" h="2348865">
                  <a:moveTo>
                    <a:pt x="0" y="2348483"/>
                  </a:moveTo>
                  <a:lnTo>
                    <a:pt x="4131564" y="2348483"/>
                  </a:lnTo>
                  <a:lnTo>
                    <a:pt x="4131564" y="0"/>
                  </a:lnTo>
                  <a:lnTo>
                    <a:pt x="0" y="0"/>
                  </a:lnTo>
                  <a:lnTo>
                    <a:pt x="0" y="2348483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object 10"/>
            <p:cNvSpPr/>
            <p:nvPr/>
          </p:nvSpPr>
          <p:spPr>
            <a:xfrm>
              <a:off x="4850129" y="1363217"/>
              <a:ext cx="4131945" cy="335280"/>
            </a:xfrm>
            <a:custGeom>
              <a:avLst/>
              <a:gdLst/>
              <a:ahLst/>
              <a:cxnLst/>
              <a:rect l="l" t="t" r="r" b="b"/>
              <a:pathLst>
                <a:path w="4131945" h="335280">
                  <a:moveTo>
                    <a:pt x="4131564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4131564" y="335279"/>
                  </a:lnTo>
                  <a:lnTo>
                    <a:pt x="4131564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object 11"/>
            <p:cNvSpPr/>
            <p:nvPr/>
          </p:nvSpPr>
          <p:spPr>
            <a:xfrm>
              <a:off x="4850129" y="1363217"/>
              <a:ext cx="4131945" cy="335280"/>
            </a:xfrm>
            <a:custGeom>
              <a:avLst/>
              <a:gdLst/>
              <a:ahLst/>
              <a:cxnLst/>
              <a:rect l="l" t="t" r="r" b="b"/>
              <a:pathLst>
                <a:path w="4131945" h="335280">
                  <a:moveTo>
                    <a:pt x="0" y="335279"/>
                  </a:moveTo>
                  <a:lnTo>
                    <a:pt x="4131564" y="335279"/>
                  </a:lnTo>
                  <a:lnTo>
                    <a:pt x="4131564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6" name="object 12"/>
          <p:cNvSpPr txBox="1"/>
          <p:nvPr/>
        </p:nvSpPr>
        <p:spPr>
          <a:xfrm>
            <a:off x="6485889" y="1798573"/>
            <a:ext cx="5471160" cy="40767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38945" rIns="0" bIns="0" rtlCol="0">
            <a:spAutoFit/>
          </a:bodyPr>
          <a:p>
            <a:pPr marL="808990">
              <a:lnSpc>
                <a:spcPct val="100000"/>
              </a:lnSpc>
              <a:spcBef>
                <a:spcPts val="230"/>
              </a:spcBef>
            </a:pPr>
            <a:r>
              <a:rPr lang="en-US" altLang="zh-CN"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             </a:t>
            </a:r>
            <a:r>
              <a:rPr lang="zh-CN"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全进程持久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6601460" y="2425065"/>
            <a:ext cx="5201285" cy="269557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将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进程中的所有内存分配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转换到在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 PMEM 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中进行</a:t>
            </a: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如果出现断电故障，进程会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接收到操作系统发出的信号以保存程序状态</a:t>
            </a:r>
            <a:endParaRPr lang="zh-CN" altLang="en-US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重启后，程序将从故障中断点处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继续执行</a:t>
            </a:r>
            <a:endParaRPr lang="zh-CN" altLang="en-US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8"/>
          <p:cNvGrpSpPr/>
          <p:nvPr/>
        </p:nvGrpSpPr>
        <p:grpSpPr>
          <a:xfrm>
            <a:off x="6447789" y="1798573"/>
            <a:ext cx="5547360" cy="3628813"/>
            <a:chOff x="4835842" y="1348930"/>
            <a:chExt cx="4160520" cy="2721610"/>
          </a:xfrm>
        </p:grpSpPr>
        <p:sp>
          <p:nvSpPr>
            <p:cNvPr id="9" name="object 9"/>
            <p:cNvSpPr/>
            <p:nvPr/>
          </p:nvSpPr>
          <p:spPr>
            <a:xfrm>
              <a:off x="4850129" y="1707641"/>
              <a:ext cx="4131945" cy="2348865"/>
            </a:xfrm>
            <a:custGeom>
              <a:avLst/>
              <a:gdLst/>
              <a:ahLst/>
              <a:cxnLst/>
              <a:rect l="l" t="t" r="r" b="b"/>
              <a:pathLst>
                <a:path w="4131945" h="2348865">
                  <a:moveTo>
                    <a:pt x="0" y="2348483"/>
                  </a:moveTo>
                  <a:lnTo>
                    <a:pt x="4131564" y="2348483"/>
                  </a:lnTo>
                  <a:lnTo>
                    <a:pt x="4131564" y="0"/>
                  </a:lnTo>
                  <a:lnTo>
                    <a:pt x="0" y="0"/>
                  </a:lnTo>
                  <a:lnTo>
                    <a:pt x="0" y="2348483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0129" y="1363217"/>
              <a:ext cx="4131945" cy="335280"/>
            </a:xfrm>
            <a:custGeom>
              <a:avLst/>
              <a:gdLst/>
              <a:ahLst/>
              <a:cxnLst/>
              <a:rect l="l" t="t" r="r" b="b"/>
              <a:pathLst>
                <a:path w="4131945" h="335280">
                  <a:moveTo>
                    <a:pt x="4131564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4131564" y="335279"/>
                  </a:lnTo>
                  <a:lnTo>
                    <a:pt x="4131564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0129" y="1363217"/>
              <a:ext cx="4131945" cy="335280"/>
            </a:xfrm>
            <a:custGeom>
              <a:avLst/>
              <a:gdLst/>
              <a:ahLst/>
              <a:cxnLst/>
              <a:rect l="l" t="t" r="r" b="b"/>
              <a:pathLst>
                <a:path w="4131945" h="335280">
                  <a:moveTo>
                    <a:pt x="0" y="335279"/>
                  </a:moveTo>
                  <a:lnTo>
                    <a:pt x="4131564" y="335279"/>
                  </a:lnTo>
                  <a:lnTo>
                    <a:pt x="4131564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7783195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全进程持久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603249" y="2289809"/>
            <a:ext cx="5168053" cy="469265"/>
          </a:xfrm>
          <a:prstGeom prst="rect">
            <a:avLst/>
          </a:prstGeom>
          <a:solidFill>
            <a:srgbClr val="E69138"/>
          </a:solidFill>
        </p:spPr>
        <p:txBody>
          <a:bodyPr vert="horz" wrap="square" lIns="0" tIns="59266" rIns="0" bIns="0" rtlCol="0">
            <a:spAutoFit/>
          </a:bodyPr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9" name="object 4"/>
          <p:cNvSpPr txBox="1"/>
          <p:nvPr/>
        </p:nvSpPr>
        <p:spPr>
          <a:xfrm>
            <a:off x="603249" y="3027425"/>
            <a:ext cx="5168053" cy="45847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68580" rIns="0" bIns="0" rtlCol="0">
            <a:spAutoFit/>
          </a:bodyPr>
          <a:p>
            <a:pPr marL="157480" algn="ctr">
              <a:lnSpc>
                <a:spcPct val="100000"/>
              </a:lnSpc>
              <a:spcBef>
                <a:spcPts val="405"/>
              </a:spcBef>
            </a:pPr>
            <a:r>
              <a:rPr lang="zh-CN" sz="2535" spc="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全进程持久</a:t>
            </a:r>
            <a:r>
              <a:rPr sz="2535" spc="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sz="2535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(Zhuque)</a:t>
            </a:r>
            <a:endParaRPr sz="25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603249" y="3763009"/>
            <a:ext cx="5168053" cy="469265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59266" rIns="0" bIns="0" rtlCol="0">
            <a:spAutoFit/>
          </a:bodyPr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1" name="object 6"/>
          <p:cNvSpPr txBox="1"/>
          <p:nvPr/>
        </p:nvSpPr>
        <p:spPr>
          <a:xfrm>
            <a:off x="3244849" y="4500625"/>
            <a:ext cx="2526452" cy="46863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8420" rIns="0" bIns="0" rtlCol="0">
            <a:spAutoFit/>
          </a:bodyPr>
          <a:p>
            <a:pPr marL="617220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603249" y="4500625"/>
            <a:ext cx="2526452" cy="46863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58420" rIns="0" bIns="0" rtlCol="0">
            <a:spAutoFit/>
          </a:bodyPr>
          <a:p>
            <a:pPr marL="601345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6485889" y="1798573"/>
            <a:ext cx="5471160" cy="40767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38945" rIns="0" bIns="0" rtlCol="0">
            <a:spAutoFit/>
          </a:bodyPr>
          <a:p>
            <a:pPr marL="808990">
              <a:lnSpc>
                <a:spcPct val="100000"/>
              </a:lnSpc>
              <a:spcBef>
                <a:spcPts val="230"/>
              </a:spcBef>
            </a:pPr>
            <a:r>
              <a:rPr lang="en-US" altLang="zh-CN"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             </a:t>
            </a:r>
            <a:r>
              <a:rPr lang="zh-CN"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全进程持久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6657975" y="2461260"/>
            <a:ext cx="5299075" cy="336613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altLang="en-US" sz="2135" u="sng">
                <a:latin typeface="微软雅黑" panose="020B0503020204020204" charset="-122"/>
                <a:ea typeface="微软雅黑" panose="020B0503020204020204" charset="-122"/>
                <a:cs typeface="Calibri"/>
              </a:rPr>
              <a:t>易于使用：</a:t>
            </a:r>
            <a:br>
              <a:rPr lang="zh-CN" altLang="en-US" sz="2135" u="sng">
                <a:latin typeface="微软雅黑" panose="020B0503020204020204" charset="-122"/>
                <a:ea typeface="微软雅黑" panose="020B0503020204020204" charset="-122"/>
                <a:cs typeface="Calibri"/>
              </a:rPr>
            </a:b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1. 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没有锁或者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 I/O 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上的限制</a:t>
            </a:r>
            <a:b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</a:b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2. 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与原生应用程序二进制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/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源码级兼容</a:t>
            </a: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endParaRPr lang="zh-CN" altLang="en-US" sz="2135" u="sng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altLang="en-US" sz="2135" u="sng">
                <a:latin typeface="微软雅黑" panose="020B0503020204020204" charset="-122"/>
                <a:ea typeface="微软雅黑" panose="020B0503020204020204" charset="-122"/>
                <a:cs typeface="Calibri"/>
              </a:rPr>
              <a:t>低开销：</a:t>
            </a:r>
            <a:br>
              <a:rPr lang="zh-CN" altLang="en-US" sz="2135" u="sng">
                <a:latin typeface="微软雅黑" panose="020B0503020204020204" charset="-122"/>
                <a:ea typeface="微软雅黑" panose="020B0503020204020204" charset="-122"/>
                <a:cs typeface="Calibri"/>
              </a:rPr>
            </a:b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1. 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没有显式的缓存刷新</a:t>
            </a:r>
            <a:b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</a:b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2. 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没有对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的写放大</a:t>
            </a:r>
            <a:endParaRPr lang="zh-CN" altLang="en-US" sz="2135" u="sng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endParaRPr lang="zh-CN" altLang="en-US" sz="2135" u="sng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endParaRPr lang="zh-CN" altLang="en-US" sz="2135" u="sng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endParaRPr lang="zh-CN" altLang="en-US" sz="2135" u="sng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2999740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endParaRPr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33049" y="1876451"/>
            <a:ext cx="5190529" cy="37248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94805" y="2597614"/>
            <a:ext cx="5472853" cy="2159000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415925" marR="99314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415925" algn="l"/>
                <a:tab pos="415925" algn="l"/>
              </a:tabLst>
            </a:pP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修改了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 libc 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以实现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 WPP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（全进程持久）</a:t>
            </a:r>
            <a:endParaRPr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415925" indent="-331470">
              <a:lnSpc>
                <a:spcPct val="100000"/>
              </a:lnSpc>
              <a:spcBef>
                <a:spcPts val="660"/>
              </a:spcBef>
              <a:buFont typeface="Calibri"/>
              <a:buChar char="●"/>
              <a:tabLst>
                <a:tab pos="415925" algn="l"/>
                <a:tab pos="415925" algn="l"/>
              </a:tabLst>
            </a:pP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拦截和转换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关于内存、线程和文件管理的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API 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调用</a:t>
            </a:r>
            <a:endParaRPr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415925" marR="321945" indent="-330835">
              <a:lnSpc>
                <a:spcPct val="100000"/>
              </a:lnSpc>
              <a:spcBef>
                <a:spcPts val="665"/>
              </a:spcBef>
              <a:buFont typeface="Calibri"/>
              <a:buChar char="●"/>
              <a:tabLst>
                <a:tab pos="415925" algn="l"/>
                <a:tab pos="415925" algn="l"/>
              </a:tabLst>
            </a:pP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应用程序透明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——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仅仅只需要设置一个环境变量就可以开启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 Zhuque</a:t>
            </a:r>
            <a:endParaRPr lang="en-US" alt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23735" y="5205730"/>
            <a:ext cx="3815080" cy="39560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 anchor="t">
            <a:spAutoFit/>
          </a:bodyPr>
          <a:p>
            <a:pPr marL="91440" algn="ctr">
              <a:lnSpc>
                <a:spcPct val="110000"/>
              </a:lnSpc>
              <a:spcBef>
                <a:spcPts val="660"/>
              </a:spcBef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$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CRASH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_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RESISTANT=1</a:t>
            </a:r>
            <a:r>
              <a:rPr spc="-20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 </a:t>
            </a:r>
            <a:r>
              <a:rPr spc="-5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./my</a:t>
            </a:r>
            <a:r>
              <a:rPr lang="en-US" spc="-5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app</a:t>
            </a:r>
            <a:endParaRPr lang="en-US" spc="-5" dirty="0">
              <a:latin typeface="微软雅黑" panose="020B0503020204020204" charset="-122"/>
              <a:ea typeface="微软雅黑" panose="020B0503020204020204" charset="-122"/>
              <a:cs typeface="Courier New" panose="02070309020205020404"/>
              <a:sym typeface="+mn-ea"/>
            </a:endParaRPr>
          </a:p>
        </p:txBody>
      </p:sp>
      <p:grpSp>
        <p:nvGrpSpPr>
          <p:cNvPr id="9" name="object 3"/>
          <p:cNvGrpSpPr/>
          <p:nvPr/>
        </p:nvGrpSpPr>
        <p:grpSpPr>
          <a:xfrm>
            <a:off x="5989955" y="1876425"/>
            <a:ext cx="5697220" cy="3112770"/>
            <a:chOff x="4733734" y="1527238"/>
            <a:chExt cx="4272915" cy="2740025"/>
          </a:xfrm>
        </p:grpSpPr>
        <p:sp>
          <p:nvSpPr>
            <p:cNvPr id="10" name="object 4"/>
            <p:cNvSpPr/>
            <p:nvPr/>
          </p:nvSpPr>
          <p:spPr>
            <a:xfrm>
              <a:off x="4748021" y="1853945"/>
              <a:ext cx="4244340" cy="2399030"/>
            </a:xfrm>
            <a:custGeom>
              <a:avLst/>
              <a:gdLst/>
              <a:ahLst/>
              <a:cxnLst/>
              <a:rect l="l" t="t" r="r" b="b"/>
              <a:pathLst>
                <a:path w="4244340" h="2399029">
                  <a:moveTo>
                    <a:pt x="0" y="2398776"/>
                  </a:moveTo>
                  <a:lnTo>
                    <a:pt x="4244339" y="2398776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object 5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424433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4244339" y="312420"/>
                  </a:lnTo>
                  <a:lnTo>
                    <a:pt x="4244339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object 6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0" y="312420"/>
                  </a:moveTo>
                  <a:lnTo>
                    <a:pt x="4244339" y="312420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object 7"/>
          <p:cNvSpPr txBox="1"/>
          <p:nvPr/>
        </p:nvSpPr>
        <p:spPr>
          <a:xfrm>
            <a:off x="6008750" y="1876297"/>
            <a:ext cx="5659120" cy="39243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23706" rIns="0" bIns="0" rtlCol="0">
            <a:spAutoFit/>
          </a:bodyPr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endParaRPr sz="2400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7621905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常规执行阶段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11645" y="2036317"/>
            <a:ext cx="5697220" cy="3653367"/>
            <a:chOff x="4733734" y="1527238"/>
            <a:chExt cx="4272915" cy="2740025"/>
          </a:xfrm>
        </p:grpSpPr>
        <p:sp>
          <p:nvSpPr>
            <p:cNvPr id="4" name="object 4"/>
            <p:cNvSpPr/>
            <p:nvPr/>
          </p:nvSpPr>
          <p:spPr>
            <a:xfrm>
              <a:off x="4748021" y="1853945"/>
              <a:ext cx="4244340" cy="2399030"/>
            </a:xfrm>
            <a:custGeom>
              <a:avLst/>
              <a:gdLst/>
              <a:ahLst/>
              <a:cxnLst/>
              <a:rect l="l" t="t" r="r" b="b"/>
              <a:pathLst>
                <a:path w="4244340" h="2399029">
                  <a:moveTo>
                    <a:pt x="0" y="2398776"/>
                  </a:moveTo>
                  <a:lnTo>
                    <a:pt x="4244339" y="2398776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424433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4244339" y="312420"/>
                  </a:lnTo>
                  <a:lnTo>
                    <a:pt x="4244339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0" y="312420"/>
                  </a:moveTo>
                  <a:lnTo>
                    <a:pt x="4244339" y="312420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30695" y="2036317"/>
            <a:ext cx="5659120" cy="39243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2370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endParaRPr sz="2400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356" y="2002816"/>
            <a:ext cx="5192481" cy="372485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32540" y="2718984"/>
            <a:ext cx="5058833" cy="2647950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r>
              <a:rPr lang="zh-CN" sz="2135" spc="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动态内存：对于</a:t>
            </a:r>
            <a:r>
              <a:rPr lang="zh-CN" sz="2135" b="1" spc="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匿名（</a:t>
            </a:r>
            <a:r>
              <a:rPr lang="en-US" altLang="zh-CN" sz="2135" b="1" spc="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anonymous</a:t>
            </a:r>
            <a:r>
              <a:rPr lang="zh-CN" sz="2135" b="1" spc="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）</a:t>
            </a:r>
            <a:r>
              <a:rPr lang="en-US" altLang="zh-CN" sz="2135" spc="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mmap() </a:t>
            </a:r>
            <a:r>
              <a:rPr lang="zh-CN" altLang="en-US" sz="2135" spc="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返回</a:t>
            </a:r>
            <a:r>
              <a:rPr lang="en-US" altLang="zh-CN" sz="2135" spc="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PMEM</a:t>
            </a:r>
            <a:endParaRPr lang="en-US" altLang="zh-CN" sz="2135" spc="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95"/>
              </a:spcBef>
              <a:buChar char="●"/>
              <a:tabLst>
                <a:tab pos="330200" algn="l"/>
                <a:tab pos="330835" algn="l"/>
              </a:tabLst>
            </a:pPr>
            <a:endParaRPr sz="2265">
              <a:latin typeface="微软雅黑" panose="020B0503020204020204" charset="-122"/>
              <a:ea typeface="微软雅黑" panose="020B0503020204020204" charset="-122"/>
              <a:cs typeface="Courier New" panose="02070309020205020404"/>
            </a:endParaRPr>
          </a:p>
          <a:p>
            <a:pPr marL="330200" indent="-330835">
              <a:lnSpc>
                <a:spcPct val="100000"/>
              </a:lnSpc>
              <a:spcBef>
                <a:spcPts val="5"/>
              </a:spcBef>
              <a:buFont typeface="Courier New" panose="02070309020205020404"/>
              <a:buChar char="●"/>
              <a:tabLst>
                <a:tab pos="330200" algn="l"/>
                <a:tab pos="330835" algn="l"/>
              </a:tabLst>
            </a:pPr>
            <a:r>
              <a:rPr lang="zh-CN" sz="2065">
                <a:latin typeface="微软雅黑" panose="020B0503020204020204" charset="-122"/>
                <a:ea typeface="微软雅黑" panose="020B0503020204020204" charset="-122"/>
                <a:cs typeface="Calibri"/>
              </a:rPr>
              <a:t>（初始化）静态内存：将</a:t>
            </a:r>
            <a:r>
              <a:rPr lang="zh-CN" sz="206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私有的、可写的文件映射</a:t>
            </a:r>
            <a:r>
              <a:rPr lang="zh-CN" sz="2065">
                <a:latin typeface="微软雅黑" panose="020B0503020204020204" charset="-122"/>
                <a:ea typeface="微软雅黑" panose="020B0503020204020204" charset="-122"/>
                <a:cs typeface="Calibri"/>
              </a:rPr>
              <a:t>转换到</a:t>
            </a:r>
            <a:r>
              <a:rPr lang="en-US" altLang="zh-CN" sz="2065"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r>
              <a:rPr lang="zh-CN" altLang="en-US" sz="206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上的映射</a:t>
            </a:r>
            <a:endParaRPr lang="zh-CN" altLang="en-US" sz="206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spcBef>
                <a:spcPts val="5"/>
              </a:spcBef>
              <a:buFont typeface="Courier New" panose="02070309020205020404"/>
              <a:buChar char="●"/>
              <a:tabLst>
                <a:tab pos="330200" algn="l"/>
                <a:tab pos="330835" algn="l"/>
              </a:tabLst>
            </a:pPr>
            <a:endParaRPr sz="206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marR="55245" indent="-330835">
              <a:lnSpc>
                <a:spcPct val="100000"/>
              </a:lnSpc>
              <a:buChar char="●"/>
              <a:tabLst>
                <a:tab pos="330200" algn="l"/>
                <a:tab pos="330835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在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内核入口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处，保存体系结构状态（寄存器文件等）到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 PMEM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上</a:t>
            </a: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07" y="351704"/>
            <a:ext cx="2113280" cy="124714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At</a:t>
            </a:r>
            <a:r>
              <a:rPr sz="4000" b="1" spc="-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sz="4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a</a:t>
            </a:r>
            <a:r>
              <a:rPr sz="4000" b="1" spc="-6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crash</a:t>
            </a:r>
            <a:endParaRPr sz="400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11645" y="2036317"/>
            <a:ext cx="5697220" cy="3653367"/>
            <a:chOff x="4733734" y="1527238"/>
            <a:chExt cx="4272915" cy="2740025"/>
          </a:xfrm>
        </p:grpSpPr>
        <p:sp>
          <p:nvSpPr>
            <p:cNvPr id="4" name="object 4"/>
            <p:cNvSpPr/>
            <p:nvPr/>
          </p:nvSpPr>
          <p:spPr>
            <a:xfrm>
              <a:off x="4748021" y="1853945"/>
              <a:ext cx="4244340" cy="2399030"/>
            </a:xfrm>
            <a:custGeom>
              <a:avLst/>
              <a:gdLst/>
              <a:ahLst/>
              <a:cxnLst/>
              <a:rect l="l" t="t" r="r" b="b"/>
              <a:pathLst>
                <a:path w="4244340" h="2399029">
                  <a:moveTo>
                    <a:pt x="0" y="2398776"/>
                  </a:moveTo>
                  <a:lnTo>
                    <a:pt x="4244339" y="2398776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424433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4244339" y="312420"/>
                  </a:lnTo>
                  <a:lnTo>
                    <a:pt x="4244339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0" y="312420"/>
                  </a:moveTo>
                  <a:lnTo>
                    <a:pt x="4244339" y="312420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30695" y="2036317"/>
            <a:ext cx="5659120" cy="39243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2370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endParaRPr sz="2400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356" y="2002816"/>
            <a:ext cx="5192481" cy="372485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692785" y="338455"/>
            <a:ext cx="4008755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崩溃时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311645" y="2036317"/>
            <a:ext cx="5697220" cy="3653367"/>
            <a:chOff x="4733734" y="1527238"/>
            <a:chExt cx="4272915" cy="2740025"/>
          </a:xfrm>
        </p:grpSpPr>
        <p:sp>
          <p:nvSpPr>
            <p:cNvPr id="4" name="object 4"/>
            <p:cNvSpPr/>
            <p:nvPr/>
          </p:nvSpPr>
          <p:spPr>
            <a:xfrm>
              <a:off x="4748021" y="1853945"/>
              <a:ext cx="4244340" cy="2399030"/>
            </a:xfrm>
            <a:custGeom>
              <a:avLst/>
              <a:gdLst/>
              <a:ahLst/>
              <a:cxnLst/>
              <a:rect l="l" t="t" r="r" b="b"/>
              <a:pathLst>
                <a:path w="4244340" h="2399029">
                  <a:moveTo>
                    <a:pt x="0" y="2398776"/>
                  </a:moveTo>
                  <a:lnTo>
                    <a:pt x="4244339" y="2398776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424433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4244339" y="312420"/>
                  </a:lnTo>
                  <a:lnTo>
                    <a:pt x="4244339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0" y="312420"/>
                  </a:moveTo>
                  <a:lnTo>
                    <a:pt x="4244339" y="312420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30695" y="2036317"/>
            <a:ext cx="5659120" cy="39243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2370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endParaRPr sz="2400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07347" y="1940899"/>
            <a:ext cx="1444413" cy="932180"/>
            <a:chOff x="905510" y="1455674"/>
            <a:chExt cx="1083310" cy="699135"/>
          </a:xfrm>
        </p:grpSpPr>
        <p:sp>
          <p:nvSpPr>
            <p:cNvPr id="9" name="object 9"/>
            <p:cNvSpPr/>
            <p:nvPr/>
          </p:nvSpPr>
          <p:spPr>
            <a:xfrm>
              <a:off x="1143469" y="1625981"/>
              <a:ext cx="832485" cy="516255"/>
            </a:xfrm>
            <a:custGeom>
              <a:avLst/>
              <a:gdLst/>
              <a:ahLst/>
              <a:cxnLst/>
              <a:rect l="l" t="t" r="r" b="b"/>
              <a:pathLst>
                <a:path w="832485" h="516255">
                  <a:moveTo>
                    <a:pt x="149644" y="0"/>
                  </a:moveTo>
                  <a:lnTo>
                    <a:pt x="0" y="232918"/>
                  </a:lnTo>
                  <a:lnTo>
                    <a:pt x="264452" y="277241"/>
                  </a:lnTo>
                  <a:lnTo>
                    <a:pt x="221145" y="352552"/>
                  </a:lnTo>
                  <a:lnTo>
                    <a:pt x="472097" y="395351"/>
                  </a:lnTo>
                  <a:lnTo>
                    <a:pt x="431711" y="453390"/>
                  </a:lnTo>
                  <a:lnTo>
                    <a:pt x="832269" y="515747"/>
                  </a:lnTo>
                  <a:lnTo>
                    <a:pt x="518071" y="327279"/>
                  </a:lnTo>
                  <a:lnTo>
                    <a:pt x="549440" y="276225"/>
                  </a:lnTo>
                  <a:lnTo>
                    <a:pt x="325412" y="182372"/>
                  </a:lnTo>
                  <a:lnTo>
                    <a:pt x="359194" y="136144"/>
                  </a:lnTo>
                  <a:lnTo>
                    <a:pt x="149644" y="0"/>
                  </a:lnTo>
                  <a:close/>
                </a:path>
              </a:pathLst>
            </a:custGeom>
            <a:solidFill>
              <a:srgbClr val="FFCC44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43469" y="1625981"/>
              <a:ext cx="832485" cy="516255"/>
            </a:xfrm>
            <a:custGeom>
              <a:avLst/>
              <a:gdLst/>
              <a:ahLst/>
              <a:cxnLst/>
              <a:rect l="l" t="t" r="r" b="b"/>
              <a:pathLst>
                <a:path w="832485" h="516255">
                  <a:moveTo>
                    <a:pt x="149644" y="0"/>
                  </a:moveTo>
                  <a:lnTo>
                    <a:pt x="359194" y="136144"/>
                  </a:lnTo>
                  <a:lnTo>
                    <a:pt x="325412" y="182372"/>
                  </a:lnTo>
                  <a:lnTo>
                    <a:pt x="549440" y="276225"/>
                  </a:lnTo>
                  <a:lnTo>
                    <a:pt x="518071" y="327279"/>
                  </a:lnTo>
                  <a:lnTo>
                    <a:pt x="832269" y="515747"/>
                  </a:lnTo>
                  <a:lnTo>
                    <a:pt x="431711" y="453390"/>
                  </a:lnTo>
                  <a:lnTo>
                    <a:pt x="472097" y="395351"/>
                  </a:lnTo>
                  <a:lnTo>
                    <a:pt x="221145" y="352552"/>
                  </a:lnTo>
                  <a:lnTo>
                    <a:pt x="264452" y="277241"/>
                  </a:lnTo>
                  <a:lnTo>
                    <a:pt x="0" y="232918"/>
                  </a:lnTo>
                  <a:lnTo>
                    <a:pt x="149644" y="0"/>
                  </a:lnTo>
                  <a:close/>
                </a:path>
              </a:pathLst>
            </a:custGeom>
            <a:ln w="25399">
              <a:solidFill>
                <a:srgbClr val="084B5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5510" y="1455674"/>
              <a:ext cx="254000" cy="2540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041903" y="2054351"/>
            <a:ext cx="2821093" cy="5461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6313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805"/>
              </a:spcBef>
            </a:pPr>
            <a:r>
              <a:rPr lang="zh-CN"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/OS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1903" y="3017519"/>
            <a:ext cx="2821093" cy="548005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138006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815"/>
              </a:spcBef>
            </a:pPr>
            <a:r>
              <a:rPr lang="en-US" alt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     </a:t>
            </a: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固件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903" y="3982719"/>
            <a:ext cx="2821093" cy="54737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88687" y="4945887"/>
            <a:ext cx="1374140" cy="54864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138853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82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1903" y="4945887"/>
            <a:ext cx="1375833" cy="54864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138853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82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12719" y="2389631"/>
            <a:ext cx="331893" cy="995680"/>
          </a:xfrm>
          <a:custGeom>
            <a:avLst/>
            <a:gdLst/>
            <a:ahLst/>
            <a:cxnLst/>
            <a:rect l="l" t="t" r="r" b="b"/>
            <a:pathLst>
              <a:path w="248919" h="746760">
                <a:moveTo>
                  <a:pt x="136938" y="709799"/>
                </a:moveTo>
                <a:lnTo>
                  <a:pt x="120015" y="746759"/>
                </a:lnTo>
                <a:lnTo>
                  <a:pt x="247777" y="742314"/>
                </a:lnTo>
                <a:lnTo>
                  <a:pt x="228764" y="718693"/>
                </a:lnTo>
                <a:lnTo>
                  <a:pt x="150876" y="718693"/>
                </a:lnTo>
                <a:lnTo>
                  <a:pt x="136938" y="709799"/>
                </a:lnTo>
                <a:close/>
              </a:path>
              <a:path w="248919" h="746760">
                <a:moveTo>
                  <a:pt x="152961" y="674803"/>
                </a:moveTo>
                <a:lnTo>
                  <a:pt x="136938" y="709799"/>
                </a:lnTo>
                <a:lnTo>
                  <a:pt x="150876" y="718693"/>
                </a:lnTo>
                <a:lnTo>
                  <a:pt x="171450" y="686688"/>
                </a:lnTo>
                <a:lnTo>
                  <a:pt x="152961" y="674803"/>
                </a:lnTo>
                <a:close/>
              </a:path>
              <a:path w="248919" h="746760">
                <a:moveTo>
                  <a:pt x="167640" y="642746"/>
                </a:moveTo>
                <a:lnTo>
                  <a:pt x="152961" y="674803"/>
                </a:lnTo>
                <a:lnTo>
                  <a:pt x="171450" y="686688"/>
                </a:lnTo>
                <a:lnTo>
                  <a:pt x="150876" y="718693"/>
                </a:lnTo>
                <a:lnTo>
                  <a:pt x="228764" y="718693"/>
                </a:lnTo>
                <a:lnTo>
                  <a:pt x="167640" y="642746"/>
                </a:lnTo>
                <a:close/>
              </a:path>
              <a:path w="248919" h="746760">
                <a:moveTo>
                  <a:pt x="246634" y="0"/>
                </a:moveTo>
                <a:lnTo>
                  <a:pt x="199136" y="9016"/>
                </a:lnTo>
                <a:lnTo>
                  <a:pt x="163957" y="26797"/>
                </a:lnTo>
                <a:lnTo>
                  <a:pt x="131445" y="52197"/>
                </a:lnTo>
                <a:lnTo>
                  <a:pt x="101473" y="84200"/>
                </a:lnTo>
                <a:lnTo>
                  <a:pt x="74549" y="121665"/>
                </a:lnTo>
                <a:lnTo>
                  <a:pt x="44196" y="178562"/>
                </a:lnTo>
                <a:lnTo>
                  <a:pt x="20574" y="241934"/>
                </a:lnTo>
                <a:lnTo>
                  <a:pt x="8255" y="292734"/>
                </a:lnTo>
                <a:lnTo>
                  <a:pt x="1397" y="345058"/>
                </a:lnTo>
                <a:lnTo>
                  <a:pt x="0" y="380364"/>
                </a:lnTo>
                <a:lnTo>
                  <a:pt x="254" y="398018"/>
                </a:lnTo>
                <a:lnTo>
                  <a:pt x="5334" y="450595"/>
                </a:lnTo>
                <a:lnTo>
                  <a:pt x="20193" y="518287"/>
                </a:lnTo>
                <a:lnTo>
                  <a:pt x="43561" y="581787"/>
                </a:lnTo>
                <a:lnTo>
                  <a:pt x="74041" y="638937"/>
                </a:lnTo>
                <a:lnTo>
                  <a:pt x="101092" y="676782"/>
                </a:lnTo>
                <a:lnTo>
                  <a:pt x="136938" y="709799"/>
                </a:lnTo>
                <a:lnTo>
                  <a:pt x="152961" y="674803"/>
                </a:lnTo>
                <a:lnTo>
                  <a:pt x="149521" y="672592"/>
                </a:lnTo>
                <a:lnTo>
                  <a:pt x="148462" y="672592"/>
                </a:lnTo>
                <a:lnTo>
                  <a:pt x="144780" y="669544"/>
                </a:lnTo>
                <a:lnTo>
                  <a:pt x="145582" y="669544"/>
                </a:lnTo>
                <a:lnTo>
                  <a:pt x="139700" y="663320"/>
                </a:lnTo>
                <a:lnTo>
                  <a:pt x="131064" y="653161"/>
                </a:lnTo>
                <a:lnTo>
                  <a:pt x="106934" y="619759"/>
                </a:lnTo>
                <a:lnTo>
                  <a:pt x="78867" y="567308"/>
                </a:lnTo>
                <a:lnTo>
                  <a:pt x="57150" y="508762"/>
                </a:lnTo>
                <a:lnTo>
                  <a:pt x="45720" y="461644"/>
                </a:lnTo>
                <a:lnTo>
                  <a:pt x="39370" y="413384"/>
                </a:lnTo>
                <a:lnTo>
                  <a:pt x="38100" y="381000"/>
                </a:lnTo>
                <a:lnTo>
                  <a:pt x="38354" y="364998"/>
                </a:lnTo>
                <a:lnTo>
                  <a:pt x="42926" y="316356"/>
                </a:lnTo>
                <a:lnTo>
                  <a:pt x="56768" y="254000"/>
                </a:lnTo>
                <a:lnTo>
                  <a:pt x="78359" y="195199"/>
                </a:lnTo>
                <a:lnTo>
                  <a:pt x="106426" y="142620"/>
                </a:lnTo>
                <a:lnTo>
                  <a:pt x="130556" y="108838"/>
                </a:lnTo>
                <a:lnTo>
                  <a:pt x="156591" y="80772"/>
                </a:lnTo>
                <a:lnTo>
                  <a:pt x="192786" y="53848"/>
                </a:lnTo>
                <a:lnTo>
                  <a:pt x="228854" y="40004"/>
                </a:lnTo>
                <a:lnTo>
                  <a:pt x="248666" y="38100"/>
                </a:lnTo>
                <a:lnTo>
                  <a:pt x="246634" y="0"/>
                </a:lnTo>
                <a:close/>
              </a:path>
              <a:path w="248919" h="746760">
                <a:moveTo>
                  <a:pt x="144780" y="669544"/>
                </a:moveTo>
                <a:lnTo>
                  <a:pt x="148462" y="672592"/>
                </a:lnTo>
                <a:lnTo>
                  <a:pt x="146824" y="670858"/>
                </a:lnTo>
                <a:lnTo>
                  <a:pt x="144780" y="669544"/>
                </a:lnTo>
                <a:close/>
              </a:path>
              <a:path w="248919" h="746760">
                <a:moveTo>
                  <a:pt x="146824" y="670858"/>
                </a:moveTo>
                <a:lnTo>
                  <a:pt x="148462" y="672592"/>
                </a:lnTo>
                <a:lnTo>
                  <a:pt x="149521" y="672592"/>
                </a:lnTo>
                <a:lnTo>
                  <a:pt x="146824" y="670858"/>
                </a:lnTo>
                <a:close/>
              </a:path>
              <a:path w="248919" h="746760">
                <a:moveTo>
                  <a:pt x="145582" y="669544"/>
                </a:moveTo>
                <a:lnTo>
                  <a:pt x="144780" y="669544"/>
                </a:lnTo>
                <a:lnTo>
                  <a:pt x="146824" y="670858"/>
                </a:lnTo>
                <a:lnTo>
                  <a:pt x="145582" y="66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2487" y="1943608"/>
            <a:ext cx="166793" cy="3048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65" b="1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</a:t>
            </a:r>
            <a:endParaRPr sz="1865" b="1" dirty="0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21" name="object 2"/>
          <p:cNvSpPr txBox="1">
            <a:spLocks noGrp="1"/>
          </p:cNvSpPr>
          <p:nvPr/>
        </p:nvSpPr>
        <p:spPr>
          <a:xfrm>
            <a:off x="692785" y="338455"/>
            <a:ext cx="4008755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崩溃时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107" y="271039"/>
            <a:ext cx="2459567" cy="7550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4800" b="1">
                <a:latin typeface="微软雅黑" panose="020B0503020204020204" charset="-122"/>
                <a:ea typeface="微软雅黑" panose="020B0503020204020204" charset="-122"/>
              </a:rPr>
              <a:t>概览</a:t>
            </a:r>
            <a:endParaRPr lang="zh-CN" sz="4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87618" y="1664969"/>
            <a:ext cx="6215380" cy="525780"/>
            <a:chOff x="4320730" y="1323022"/>
            <a:chExt cx="4661535" cy="394335"/>
          </a:xfrm>
        </p:grpSpPr>
        <p:sp>
          <p:nvSpPr>
            <p:cNvPr id="6" name="object 6"/>
            <p:cNvSpPr/>
            <p:nvPr/>
          </p:nvSpPr>
          <p:spPr>
            <a:xfrm>
              <a:off x="4335017" y="1337310"/>
              <a:ext cx="4632960" cy="365760"/>
            </a:xfrm>
            <a:custGeom>
              <a:avLst/>
              <a:gdLst/>
              <a:ahLst/>
              <a:cxnLst/>
              <a:rect l="l" t="t" r="r" b="b"/>
              <a:pathLst>
                <a:path w="4632959" h="365760">
                  <a:moveTo>
                    <a:pt x="463296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4632960" y="365760"/>
                  </a:lnTo>
                  <a:lnTo>
                    <a:pt x="4632960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35017" y="1337310"/>
              <a:ext cx="4632960" cy="365760"/>
            </a:xfrm>
            <a:custGeom>
              <a:avLst/>
              <a:gdLst/>
              <a:ahLst/>
              <a:cxnLst/>
              <a:rect l="l" t="t" r="r" b="b"/>
              <a:pathLst>
                <a:path w="4632959" h="365760">
                  <a:moveTo>
                    <a:pt x="0" y="365760"/>
                  </a:moveTo>
                  <a:lnTo>
                    <a:pt x="4632960" y="365760"/>
                  </a:lnTo>
                  <a:lnTo>
                    <a:pt x="463296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8574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38215" y="1761490"/>
            <a:ext cx="5843270" cy="34480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3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Whole</a:t>
            </a:r>
            <a:r>
              <a:rPr sz="2135" spc="-2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3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</a:t>
            </a:r>
            <a:r>
              <a:rPr sz="2135" spc="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3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Persistence</a:t>
            </a:r>
            <a:r>
              <a:rPr lang="zh-CN" sz="213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（全进程持久化）</a:t>
            </a:r>
            <a:endParaRPr lang="zh-CN" sz="213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8700" y="2183892"/>
            <a:ext cx="6177280" cy="3570393"/>
          </a:xfrm>
          <a:custGeom>
            <a:avLst/>
            <a:gdLst/>
            <a:ahLst/>
            <a:cxnLst/>
            <a:rect l="l" t="t" r="r" b="b"/>
            <a:pathLst>
              <a:path w="4632959" h="2677795">
                <a:moveTo>
                  <a:pt x="0" y="2677668"/>
                </a:moveTo>
                <a:lnTo>
                  <a:pt x="4632960" y="2677668"/>
                </a:lnTo>
                <a:lnTo>
                  <a:pt x="4632960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28575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0989" y="2336165"/>
            <a:ext cx="5609167" cy="269557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342900" marR="508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r>
              <a:rPr lang="zh-CN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面对支持故障刷新（</a:t>
            </a:r>
            <a:r>
              <a:rPr lang="en-US" altLang="zh-CN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flush-on-fail, </a:t>
            </a:r>
            <a:r>
              <a:rPr lang="en-US" altLang="zh-CN" sz="2135" spc="-5" dirty="0">
                <a:latin typeface="微软雅黑" panose="020B0503020204020204" charset="-122"/>
                <a:ea typeface="微软雅黑" panose="020B0503020204020204" charset="-122"/>
                <a:cs typeface="Calibri"/>
                <a:sym typeface="+mn-ea"/>
              </a:rPr>
              <a:t>e.g. eADR, GPF</a:t>
            </a:r>
            <a:r>
              <a:rPr lang="zh-CN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）系统</a:t>
            </a:r>
            <a:r>
              <a:rPr lang="zh-CN" sz="2135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的简单的</a:t>
            </a:r>
            <a:r>
              <a:rPr sz="2135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PMEM</a:t>
            </a:r>
            <a:r>
              <a:rPr sz="2135" b="1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lang="zh-CN" sz="2135" b="1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编程模型</a:t>
            </a:r>
            <a:endParaRPr lang="zh-CN" sz="21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2900" marR="508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endParaRPr lang="zh-CN" sz="2135" spc="-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2900" marR="508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r>
              <a:rPr lang="zh-CN" altLang="en-US" sz="2135" b="1" spc="-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不需要或者仅需极少地修改</a:t>
            </a:r>
            <a:r>
              <a:rPr lang="zh-CN" altLang="en-US" sz="2135" spc="-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endParaRPr lang="zh-CN" altLang="en-US" sz="2135" spc="-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2900" marR="508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endParaRPr lang="zh-CN" altLang="en-US" sz="2135" b="1" spc="-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2900" marR="508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r>
              <a:rPr lang="zh-CN" sz="2135" spc="-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在移除缓存刷新后，对于之前的工作有</a:t>
            </a:r>
            <a:r>
              <a:rPr lang="zh-CN" sz="2135" b="1" spc="-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三倍以上的速度提升</a:t>
            </a:r>
            <a:endParaRPr lang="zh-CN" sz="2135" b="1" spc="-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8625" y="6222005"/>
            <a:ext cx="231987" cy="308610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Tahoma"/>
              </a:rPr>
            </a:fld>
            <a:endParaRPr sz="1865" dirty="0">
              <a:solidFill>
                <a:srgbClr val="162A46"/>
              </a:solidFill>
              <a:latin typeface="微软雅黑" panose="020B0503020204020204" charset="-122"/>
              <a:ea typeface="微软雅黑" panose="020B0503020204020204" charset="-122"/>
              <a:cs typeface="Tahom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242695" y="3109595"/>
            <a:ext cx="3330575" cy="1864264"/>
            <a:chOff x="2010" y="5008"/>
            <a:chExt cx="5668" cy="2516"/>
          </a:xfrm>
        </p:grpSpPr>
        <p:sp>
          <p:nvSpPr>
            <p:cNvPr id="12" name="object 12"/>
            <p:cNvSpPr txBox="1"/>
            <p:nvPr/>
          </p:nvSpPr>
          <p:spPr>
            <a:xfrm>
              <a:off x="2010" y="5008"/>
              <a:ext cx="5668" cy="594"/>
            </a:xfrm>
            <a:prstGeom prst="rect">
              <a:avLst/>
            </a:prstGeom>
            <a:solidFill>
              <a:srgbClr val="001F5F"/>
            </a:solidFill>
          </p:spPr>
          <p:txBody>
            <a:bodyPr vert="horz" wrap="square" lIns="0" tIns="71120" rIns="0" bIns="0" rtlCol="0">
              <a:spAutoFit/>
            </a:bodyPr>
            <a:lstStyle/>
            <a:p>
              <a:pPr marL="1270" algn="ctr">
                <a:lnSpc>
                  <a:spcPct val="100000"/>
                </a:lnSpc>
                <a:spcBef>
                  <a:spcPts val="420"/>
                </a:spcBef>
              </a:pPr>
              <a:r>
                <a:rPr sz="2400" spc="-5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alibri"/>
                </a:rPr>
                <a:t>CPU</a:t>
              </a:r>
              <a:endPara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010" y="5968"/>
              <a:ext cx="5668" cy="595"/>
            </a:xfrm>
            <a:prstGeom prst="rect">
              <a:avLst/>
            </a:prstGeom>
            <a:solidFill>
              <a:srgbClr val="001F5F"/>
            </a:solidFill>
          </p:spPr>
          <p:txBody>
            <a:bodyPr vert="horz" wrap="square" lIns="0" tIns="71966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425"/>
                </a:spcBef>
              </a:pPr>
              <a:r>
                <a:rPr sz="2400" spc="-5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alibri"/>
                </a:rPr>
                <a:t>Cache</a:t>
              </a:r>
              <a:endPara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059" y="6928"/>
              <a:ext cx="2619" cy="596"/>
            </a:xfrm>
            <a:prstGeom prst="rect">
              <a:avLst/>
            </a:prstGeom>
            <a:solidFill>
              <a:srgbClr val="001F5F"/>
            </a:solidFill>
            <a:ln w="9525">
              <a:solidFill>
                <a:srgbClr val="1F3863"/>
              </a:solidFill>
            </a:ln>
          </p:spPr>
          <p:txBody>
            <a:bodyPr vert="horz" wrap="square" lIns="0" tIns="72813" rIns="0" bIns="0" rtlCol="0">
              <a:spAutoFit/>
            </a:bodyPr>
            <a:lstStyle/>
            <a:p>
              <a:pPr marL="381635">
                <a:lnSpc>
                  <a:spcPct val="100000"/>
                </a:lnSpc>
                <a:spcBef>
                  <a:spcPts val="430"/>
                </a:spcBef>
              </a:pPr>
              <a:r>
                <a:rPr sz="24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Calibri"/>
                </a:rPr>
                <a:t>PMEM</a:t>
              </a:r>
              <a:endParaRPr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2010" y="6928"/>
              <a:ext cx="2589" cy="596"/>
            </a:xfrm>
            <a:prstGeom prst="rect">
              <a:avLst/>
            </a:prstGeom>
            <a:solidFill>
              <a:srgbClr val="D9D9D9"/>
            </a:solidFill>
            <a:ln w="9525">
              <a:solidFill>
                <a:srgbClr val="7E7E7E"/>
              </a:solidFill>
            </a:ln>
          </p:spPr>
          <p:txBody>
            <a:bodyPr vert="horz" wrap="square" lIns="0" tIns="72813" rIns="0" bIns="0" rtlCol="0">
              <a:spAutoFit/>
            </a:bodyPr>
            <a:lstStyle/>
            <a:p>
              <a:pPr marL="384175">
                <a:lnSpc>
                  <a:spcPct val="100000"/>
                </a:lnSpc>
                <a:spcBef>
                  <a:spcPts val="430"/>
                </a:spcBef>
              </a:pPr>
              <a:r>
                <a:rPr sz="2400" dirty="0">
                  <a:latin typeface="微软雅黑" panose="020B0503020204020204" charset="-122"/>
                  <a:ea typeface="微软雅黑" panose="020B0503020204020204" charset="-122"/>
                  <a:cs typeface="Calibri"/>
                </a:rPr>
                <a:t>DRAM</a:t>
              </a:r>
              <a:endParaRPr sz="2400" dirty="0">
                <a:latin typeface="微软雅黑" panose="020B0503020204020204" charset="-122"/>
                <a:ea typeface="微软雅黑" panose="020B0503020204020204" charset="-122"/>
                <a:cs typeface="Calibri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00760" y="1870075"/>
            <a:ext cx="3815080" cy="39560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 anchor="t">
            <a:spAutoFit/>
          </a:bodyPr>
          <a:p>
            <a:pPr marL="91440" algn="ctr">
              <a:lnSpc>
                <a:spcPct val="110000"/>
              </a:lnSpc>
              <a:spcBef>
                <a:spcPts val="660"/>
              </a:spcBef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$</a:t>
            </a:r>
            <a:r>
              <a:rPr spc="-15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CRASH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_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RESISTANT=1</a:t>
            </a:r>
            <a:r>
              <a:rPr spc="-20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 </a:t>
            </a:r>
            <a:r>
              <a:rPr spc="-5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./my</a:t>
            </a:r>
            <a:r>
              <a:rPr lang="en-US" spc="-5" dirty="0">
                <a:latin typeface="微软雅黑" panose="020B0503020204020204" charset="-122"/>
                <a:ea typeface="微软雅黑" panose="020B0503020204020204" charset="-122"/>
                <a:cs typeface="Courier New" panose="02070309020205020404"/>
                <a:sym typeface="+mn-ea"/>
              </a:rPr>
              <a:t>app</a:t>
            </a:r>
            <a:endParaRPr lang="en-US" spc="-5" dirty="0">
              <a:latin typeface="微软雅黑" panose="020B0503020204020204" charset="-122"/>
              <a:ea typeface="微软雅黑" panose="020B0503020204020204" charset="-122"/>
              <a:cs typeface="Courier New" panose="02070309020205020404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5299" y="2928451"/>
          <a:ext cx="113030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/>
              </a:tblGrid>
              <a:tr h="358140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65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PC</a:t>
                      </a:r>
                      <a:endParaRPr sz="1865" spc="-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6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SP</a:t>
                      </a:r>
                      <a:endParaRPr sz="186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3706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6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etc.</a:t>
                      </a:r>
                      <a:endParaRPr sz="186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3706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207347" y="1940899"/>
            <a:ext cx="1444413" cy="932180"/>
            <a:chOff x="905510" y="1455674"/>
            <a:chExt cx="1083310" cy="699135"/>
          </a:xfrm>
        </p:grpSpPr>
        <p:sp>
          <p:nvSpPr>
            <p:cNvPr id="7" name="object 7"/>
            <p:cNvSpPr/>
            <p:nvPr/>
          </p:nvSpPr>
          <p:spPr>
            <a:xfrm>
              <a:off x="1143469" y="1625981"/>
              <a:ext cx="832485" cy="516255"/>
            </a:xfrm>
            <a:custGeom>
              <a:avLst/>
              <a:gdLst/>
              <a:ahLst/>
              <a:cxnLst/>
              <a:rect l="l" t="t" r="r" b="b"/>
              <a:pathLst>
                <a:path w="832485" h="516255">
                  <a:moveTo>
                    <a:pt x="149644" y="0"/>
                  </a:moveTo>
                  <a:lnTo>
                    <a:pt x="0" y="232918"/>
                  </a:lnTo>
                  <a:lnTo>
                    <a:pt x="264452" y="277241"/>
                  </a:lnTo>
                  <a:lnTo>
                    <a:pt x="221145" y="352552"/>
                  </a:lnTo>
                  <a:lnTo>
                    <a:pt x="472097" y="395351"/>
                  </a:lnTo>
                  <a:lnTo>
                    <a:pt x="431711" y="453390"/>
                  </a:lnTo>
                  <a:lnTo>
                    <a:pt x="832269" y="515747"/>
                  </a:lnTo>
                  <a:lnTo>
                    <a:pt x="518071" y="327279"/>
                  </a:lnTo>
                  <a:lnTo>
                    <a:pt x="549440" y="276225"/>
                  </a:lnTo>
                  <a:lnTo>
                    <a:pt x="325412" y="182372"/>
                  </a:lnTo>
                  <a:lnTo>
                    <a:pt x="359194" y="136144"/>
                  </a:lnTo>
                  <a:lnTo>
                    <a:pt x="149644" y="0"/>
                  </a:lnTo>
                  <a:close/>
                </a:path>
              </a:pathLst>
            </a:custGeom>
            <a:solidFill>
              <a:srgbClr val="FFCC44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143469" y="1625981"/>
              <a:ext cx="832485" cy="516255"/>
            </a:xfrm>
            <a:custGeom>
              <a:avLst/>
              <a:gdLst/>
              <a:ahLst/>
              <a:cxnLst/>
              <a:rect l="l" t="t" r="r" b="b"/>
              <a:pathLst>
                <a:path w="832485" h="516255">
                  <a:moveTo>
                    <a:pt x="149644" y="0"/>
                  </a:moveTo>
                  <a:lnTo>
                    <a:pt x="359194" y="136144"/>
                  </a:lnTo>
                  <a:lnTo>
                    <a:pt x="325412" y="182372"/>
                  </a:lnTo>
                  <a:lnTo>
                    <a:pt x="549440" y="276225"/>
                  </a:lnTo>
                  <a:lnTo>
                    <a:pt x="518071" y="327279"/>
                  </a:lnTo>
                  <a:lnTo>
                    <a:pt x="832269" y="515747"/>
                  </a:lnTo>
                  <a:lnTo>
                    <a:pt x="431711" y="453390"/>
                  </a:lnTo>
                  <a:lnTo>
                    <a:pt x="472097" y="395351"/>
                  </a:lnTo>
                  <a:lnTo>
                    <a:pt x="221145" y="352552"/>
                  </a:lnTo>
                  <a:lnTo>
                    <a:pt x="264452" y="277241"/>
                  </a:lnTo>
                  <a:lnTo>
                    <a:pt x="0" y="232918"/>
                  </a:lnTo>
                  <a:lnTo>
                    <a:pt x="149644" y="0"/>
                  </a:lnTo>
                  <a:close/>
                </a:path>
              </a:pathLst>
            </a:custGeom>
            <a:ln w="25399">
              <a:solidFill>
                <a:srgbClr val="084B5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5510" y="1455674"/>
              <a:ext cx="254000" cy="2540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41903" y="2054351"/>
            <a:ext cx="2821093" cy="5461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6313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805"/>
              </a:spcBef>
            </a:pPr>
            <a:r>
              <a:rPr lang="zh-CN"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/OS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1903" y="3017519"/>
            <a:ext cx="2821093" cy="548005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138006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815"/>
              </a:spcBef>
            </a:pPr>
            <a:r>
              <a:rPr lang="en-US" alt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     </a:t>
            </a: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固件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1903" y="3982719"/>
            <a:ext cx="2821093" cy="54737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8687" y="4945887"/>
            <a:ext cx="1374140" cy="54864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138853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82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1903" y="4945887"/>
            <a:ext cx="1375833" cy="54864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138853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82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12719" y="2389631"/>
            <a:ext cx="331893" cy="995680"/>
          </a:xfrm>
          <a:custGeom>
            <a:avLst/>
            <a:gdLst/>
            <a:ahLst/>
            <a:cxnLst/>
            <a:rect l="l" t="t" r="r" b="b"/>
            <a:pathLst>
              <a:path w="248919" h="746760">
                <a:moveTo>
                  <a:pt x="136938" y="709799"/>
                </a:moveTo>
                <a:lnTo>
                  <a:pt x="120015" y="746759"/>
                </a:lnTo>
                <a:lnTo>
                  <a:pt x="247777" y="742314"/>
                </a:lnTo>
                <a:lnTo>
                  <a:pt x="228764" y="718693"/>
                </a:lnTo>
                <a:lnTo>
                  <a:pt x="150876" y="718693"/>
                </a:lnTo>
                <a:lnTo>
                  <a:pt x="136938" y="709799"/>
                </a:lnTo>
                <a:close/>
              </a:path>
              <a:path w="248919" h="746760">
                <a:moveTo>
                  <a:pt x="152961" y="674803"/>
                </a:moveTo>
                <a:lnTo>
                  <a:pt x="136938" y="709799"/>
                </a:lnTo>
                <a:lnTo>
                  <a:pt x="150876" y="718693"/>
                </a:lnTo>
                <a:lnTo>
                  <a:pt x="171450" y="686688"/>
                </a:lnTo>
                <a:lnTo>
                  <a:pt x="152961" y="674803"/>
                </a:lnTo>
                <a:close/>
              </a:path>
              <a:path w="248919" h="746760">
                <a:moveTo>
                  <a:pt x="167640" y="642746"/>
                </a:moveTo>
                <a:lnTo>
                  <a:pt x="152961" y="674803"/>
                </a:lnTo>
                <a:lnTo>
                  <a:pt x="171450" y="686688"/>
                </a:lnTo>
                <a:lnTo>
                  <a:pt x="150876" y="718693"/>
                </a:lnTo>
                <a:lnTo>
                  <a:pt x="228764" y="718693"/>
                </a:lnTo>
                <a:lnTo>
                  <a:pt x="167640" y="642746"/>
                </a:lnTo>
                <a:close/>
              </a:path>
              <a:path w="248919" h="746760">
                <a:moveTo>
                  <a:pt x="246634" y="0"/>
                </a:moveTo>
                <a:lnTo>
                  <a:pt x="199136" y="9016"/>
                </a:lnTo>
                <a:lnTo>
                  <a:pt x="163957" y="26797"/>
                </a:lnTo>
                <a:lnTo>
                  <a:pt x="131445" y="52197"/>
                </a:lnTo>
                <a:lnTo>
                  <a:pt x="101473" y="84200"/>
                </a:lnTo>
                <a:lnTo>
                  <a:pt x="74549" y="121665"/>
                </a:lnTo>
                <a:lnTo>
                  <a:pt x="44196" y="178562"/>
                </a:lnTo>
                <a:lnTo>
                  <a:pt x="20574" y="241934"/>
                </a:lnTo>
                <a:lnTo>
                  <a:pt x="8255" y="292734"/>
                </a:lnTo>
                <a:lnTo>
                  <a:pt x="1397" y="345058"/>
                </a:lnTo>
                <a:lnTo>
                  <a:pt x="0" y="380364"/>
                </a:lnTo>
                <a:lnTo>
                  <a:pt x="254" y="398018"/>
                </a:lnTo>
                <a:lnTo>
                  <a:pt x="5334" y="450595"/>
                </a:lnTo>
                <a:lnTo>
                  <a:pt x="20193" y="518287"/>
                </a:lnTo>
                <a:lnTo>
                  <a:pt x="43561" y="581787"/>
                </a:lnTo>
                <a:lnTo>
                  <a:pt x="74041" y="638937"/>
                </a:lnTo>
                <a:lnTo>
                  <a:pt x="101092" y="676782"/>
                </a:lnTo>
                <a:lnTo>
                  <a:pt x="136938" y="709799"/>
                </a:lnTo>
                <a:lnTo>
                  <a:pt x="152961" y="674803"/>
                </a:lnTo>
                <a:lnTo>
                  <a:pt x="149521" y="672592"/>
                </a:lnTo>
                <a:lnTo>
                  <a:pt x="148462" y="672592"/>
                </a:lnTo>
                <a:lnTo>
                  <a:pt x="144780" y="669544"/>
                </a:lnTo>
                <a:lnTo>
                  <a:pt x="145582" y="669544"/>
                </a:lnTo>
                <a:lnTo>
                  <a:pt x="139700" y="663320"/>
                </a:lnTo>
                <a:lnTo>
                  <a:pt x="131064" y="653161"/>
                </a:lnTo>
                <a:lnTo>
                  <a:pt x="106934" y="619759"/>
                </a:lnTo>
                <a:lnTo>
                  <a:pt x="78867" y="567308"/>
                </a:lnTo>
                <a:lnTo>
                  <a:pt x="57150" y="508762"/>
                </a:lnTo>
                <a:lnTo>
                  <a:pt x="45720" y="461644"/>
                </a:lnTo>
                <a:lnTo>
                  <a:pt x="39370" y="413384"/>
                </a:lnTo>
                <a:lnTo>
                  <a:pt x="38100" y="381000"/>
                </a:lnTo>
                <a:lnTo>
                  <a:pt x="38354" y="364998"/>
                </a:lnTo>
                <a:lnTo>
                  <a:pt x="42926" y="316356"/>
                </a:lnTo>
                <a:lnTo>
                  <a:pt x="56768" y="254000"/>
                </a:lnTo>
                <a:lnTo>
                  <a:pt x="78359" y="195199"/>
                </a:lnTo>
                <a:lnTo>
                  <a:pt x="106426" y="142620"/>
                </a:lnTo>
                <a:lnTo>
                  <a:pt x="130556" y="108838"/>
                </a:lnTo>
                <a:lnTo>
                  <a:pt x="156591" y="80772"/>
                </a:lnTo>
                <a:lnTo>
                  <a:pt x="192786" y="53848"/>
                </a:lnTo>
                <a:lnTo>
                  <a:pt x="228854" y="40004"/>
                </a:lnTo>
                <a:lnTo>
                  <a:pt x="248666" y="38100"/>
                </a:lnTo>
                <a:lnTo>
                  <a:pt x="246634" y="0"/>
                </a:lnTo>
                <a:close/>
              </a:path>
              <a:path w="248919" h="746760">
                <a:moveTo>
                  <a:pt x="144780" y="669544"/>
                </a:moveTo>
                <a:lnTo>
                  <a:pt x="148462" y="672592"/>
                </a:lnTo>
                <a:lnTo>
                  <a:pt x="146824" y="670858"/>
                </a:lnTo>
                <a:lnTo>
                  <a:pt x="144780" y="669544"/>
                </a:lnTo>
                <a:close/>
              </a:path>
              <a:path w="248919" h="746760">
                <a:moveTo>
                  <a:pt x="146824" y="670858"/>
                </a:moveTo>
                <a:lnTo>
                  <a:pt x="148462" y="672592"/>
                </a:lnTo>
                <a:lnTo>
                  <a:pt x="149521" y="672592"/>
                </a:lnTo>
                <a:lnTo>
                  <a:pt x="146824" y="670858"/>
                </a:lnTo>
                <a:close/>
              </a:path>
              <a:path w="248919" h="746760">
                <a:moveTo>
                  <a:pt x="145582" y="669544"/>
                </a:moveTo>
                <a:lnTo>
                  <a:pt x="144780" y="669544"/>
                </a:lnTo>
                <a:lnTo>
                  <a:pt x="146824" y="670858"/>
                </a:lnTo>
                <a:lnTo>
                  <a:pt x="145582" y="66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2487" y="1943608"/>
            <a:ext cx="166793" cy="3048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65" b="1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</a:t>
            </a:r>
            <a:endParaRPr sz="1865" b="1" dirty="0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05245"/>
            <a:ext cx="2743200" cy="267335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z="1600" dirty="0">
                <a:latin typeface="微软雅黑" panose="020B0503020204020204" charset="-122"/>
                <a:ea typeface="微软雅黑" panose="020B0503020204020204" charset="-122"/>
              </a:rPr>
            </a:fld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xfrm>
            <a:off x="6567170" y="2589530"/>
            <a:ext cx="5186680" cy="795655"/>
          </a:xfrm>
          <a:prstGeom prst="rect">
            <a:avLst/>
          </a:prstGeom>
        </p:spPr>
        <p:txBody>
          <a:bodyPr vert="horz" wrap="square" lIns="0" tIns="138006" rIns="0" bIns="0" rtlCol="0">
            <a:spAutoFit/>
          </a:bodyPr>
          <a:lstStyle/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 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需要</a:t>
            </a:r>
            <a:r>
              <a:rPr lang="zh-CN" altLang="en-US" sz="2140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保存易失性的体系结构状态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：寄存器文件，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FP/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向量上下文，等</a:t>
            </a:r>
            <a:endParaRPr lang="zh-CN" altLang="en-US" sz="2140" b="0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grpSp>
        <p:nvGrpSpPr>
          <p:cNvPr id="19" name="object 3"/>
          <p:cNvGrpSpPr/>
          <p:nvPr/>
        </p:nvGrpSpPr>
        <p:grpSpPr>
          <a:xfrm>
            <a:off x="6311645" y="2036317"/>
            <a:ext cx="5697220" cy="3653367"/>
            <a:chOff x="4733734" y="1527238"/>
            <a:chExt cx="4272915" cy="2740025"/>
          </a:xfrm>
        </p:grpSpPr>
        <p:sp>
          <p:nvSpPr>
            <p:cNvPr id="20" name="object 4"/>
            <p:cNvSpPr/>
            <p:nvPr/>
          </p:nvSpPr>
          <p:spPr>
            <a:xfrm>
              <a:off x="4748021" y="1853945"/>
              <a:ext cx="4244340" cy="2399030"/>
            </a:xfrm>
            <a:custGeom>
              <a:avLst/>
              <a:gdLst/>
              <a:ahLst/>
              <a:cxnLst/>
              <a:rect l="l" t="t" r="r" b="b"/>
              <a:pathLst>
                <a:path w="4244340" h="2399029">
                  <a:moveTo>
                    <a:pt x="0" y="2398776"/>
                  </a:moveTo>
                  <a:lnTo>
                    <a:pt x="4244339" y="2398776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object 5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424433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4244339" y="312420"/>
                  </a:lnTo>
                  <a:lnTo>
                    <a:pt x="4244339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object 6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0" y="312420"/>
                  </a:moveTo>
                  <a:lnTo>
                    <a:pt x="4244339" y="312420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object 7"/>
          <p:cNvSpPr txBox="1"/>
          <p:nvPr/>
        </p:nvSpPr>
        <p:spPr>
          <a:xfrm>
            <a:off x="6330695" y="2036317"/>
            <a:ext cx="5659120" cy="39243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23706" rIns="0" bIns="0" rtlCol="0">
            <a:spAutoFit/>
          </a:bodyPr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endParaRPr sz="2400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5" name="object 2"/>
          <p:cNvSpPr txBox="1">
            <a:spLocks noGrp="1"/>
          </p:cNvSpPr>
          <p:nvPr/>
        </p:nvSpPr>
        <p:spPr>
          <a:xfrm>
            <a:off x="692785" y="338455"/>
            <a:ext cx="4008755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崩溃时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8721" y="2808563"/>
            <a:ext cx="338667" cy="33866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4676" y="2810764"/>
            <a:ext cx="166793" cy="303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b="1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2</a:t>
            </a:r>
            <a:endParaRPr sz="1865" b="1" dirty="0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5299" y="2928451"/>
          <a:ext cx="113030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/>
              </a:tblGrid>
              <a:tr h="358140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65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PC</a:t>
                      </a:r>
                      <a:endParaRPr sz="1865" spc="-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6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SP</a:t>
                      </a:r>
                      <a:endParaRPr sz="186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3706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6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etc.</a:t>
                      </a:r>
                      <a:endParaRPr sz="186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3706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09920" y="3305893"/>
            <a:ext cx="1633220" cy="177800"/>
          </a:xfrm>
          <a:custGeom>
            <a:avLst/>
            <a:gdLst/>
            <a:ahLst/>
            <a:cxnLst/>
            <a:rect l="l" t="t" r="r" b="b"/>
            <a:pathLst>
              <a:path w="1224914" h="133350">
                <a:moveTo>
                  <a:pt x="1109857" y="38061"/>
                </a:moveTo>
                <a:lnTo>
                  <a:pt x="0" y="95123"/>
                </a:lnTo>
                <a:lnTo>
                  <a:pt x="1955" y="133096"/>
                </a:lnTo>
                <a:lnTo>
                  <a:pt x="1111800" y="76032"/>
                </a:lnTo>
                <a:lnTo>
                  <a:pt x="1109857" y="38061"/>
                </a:lnTo>
                <a:close/>
              </a:path>
              <a:path w="1224914" h="133350">
                <a:moveTo>
                  <a:pt x="1192660" y="37084"/>
                </a:moveTo>
                <a:lnTo>
                  <a:pt x="1128864" y="37084"/>
                </a:lnTo>
                <a:lnTo>
                  <a:pt x="1130769" y="75056"/>
                </a:lnTo>
                <a:lnTo>
                  <a:pt x="1111800" y="76032"/>
                </a:lnTo>
                <a:lnTo>
                  <a:pt x="1113751" y="114173"/>
                </a:lnTo>
                <a:lnTo>
                  <a:pt x="1224876" y="51181"/>
                </a:lnTo>
                <a:lnTo>
                  <a:pt x="1192660" y="37084"/>
                </a:lnTo>
                <a:close/>
              </a:path>
              <a:path w="1224914" h="133350">
                <a:moveTo>
                  <a:pt x="1128864" y="37084"/>
                </a:moveTo>
                <a:lnTo>
                  <a:pt x="1109857" y="38061"/>
                </a:lnTo>
                <a:lnTo>
                  <a:pt x="1111800" y="76032"/>
                </a:lnTo>
                <a:lnTo>
                  <a:pt x="1130769" y="75056"/>
                </a:lnTo>
                <a:lnTo>
                  <a:pt x="1128864" y="37084"/>
                </a:lnTo>
                <a:close/>
              </a:path>
              <a:path w="1224914" h="133350">
                <a:moveTo>
                  <a:pt x="1107909" y="0"/>
                </a:moveTo>
                <a:lnTo>
                  <a:pt x="1109857" y="38061"/>
                </a:lnTo>
                <a:lnTo>
                  <a:pt x="1128864" y="37084"/>
                </a:lnTo>
                <a:lnTo>
                  <a:pt x="1192660" y="37084"/>
                </a:lnTo>
                <a:lnTo>
                  <a:pt x="1107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6928" y="3741927"/>
            <a:ext cx="152400" cy="2409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21" name="object 2"/>
          <p:cNvSpPr txBox="1">
            <a:spLocks noGrp="1"/>
          </p:cNvSpPr>
          <p:nvPr/>
        </p:nvSpPr>
        <p:spPr>
          <a:xfrm>
            <a:off x="692785" y="338455"/>
            <a:ext cx="4008755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崩溃时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9" name="object 17"/>
          <p:cNvSpPr txBox="1">
            <a:spLocks noGrp="1"/>
          </p:cNvSpPr>
          <p:nvPr>
            <p:ph type="body" idx="1"/>
          </p:nvPr>
        </p:nvSpPr>
        <p:spPr>
          <a:xfrm>
            <a:off x="6567170" y="2589530"/>
            <a:ext cx="5186680" cy="2320290"/>
          </a:xfrm>
          <a:prstGeom prst="rect">
            <a:avLst/>
          </a:prstGeom>
        </p:spPr>
        <p:txBody>
          <a:bodyPr vert="horz" wrap="square" lIns="0" tIns="138006" rIns="0" bIns="0" rtlCol="0">
            <a:spAutoFit/>
          </a:bodyPr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Zhuque 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</a:t>
            </a:r>
            <a:r>
              <a:rPr lang="zh-CN" altLang="en-US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保存易失性的体系结构状态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：寄存器文件，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FP/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向量上下文，等</a:t>
            </a:r>
            <a:endParaRPr lang="zh-CN" altLang="en-US" sz="2140" b="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x86 cpu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上，刷新缓存的固件中断保存这些状态到内存中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b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但不是</a:t>
            </a:r>
            <a:r>
              <a:rPr lang="en-US" altLang="zh-CN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PMEM</a:t>
            </a:r>
            <a:endParaRPr lang="en-US" altLang="zh-CN" sz="2140" b="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endParaRPr lang="en-US" altLang="zh-CN" sz="2140" b="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6311645" y="2036317"/>
            <a:ext cx="5697220" cy="3653367"/>
            <a:chOff x="4733734" y="1527238"/>
            <a:chExt cx="4272915" cy="2740025"/>
          </a:xfrm>
        </p:grpSpPr>
        <p:sp>
          <p:nvSpPr>
            <p:cNvPr id="22" name="object 4"/>
            <p:cNvSpPr/>
            <p:nvPr/>
          </p:nvSpPr>
          <p:spPr>
            <a:xfrm>
              <a:off x="4748021" y="1853945"/>
              <a:ext cx="4244340" cy="2399030"/>
            </a:xfrm>
            <a:custGeom>
              <a:avLst/>
              <a:gdLst/>
              <a:ahLst/>
              <a:cxnLst/>
              <a:rect l="l" t="t" r="r" b="b"/>
              <a:pathLst>
                <a:path w="4244340" h="2399029">
                  <a:moveTo>
                    <a:pt x="0" y="2398776"/>
                  </a:moveTo>
                  <a:lnTo>
                    <a:pt x="4244339" y="2398776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object 5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424433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4244339" y="312420"/>
                  </a:lnTo>
                  <a:lnTo>
                    <a:pt x="4244339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object 6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0" y="312420"/>
                  </a:moveTo>
                  <a:lnTo>
                    <a:pt x="4244339" y="312420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5" name="object 7"/>
          <p:cNvSpPr txBox="1"/>
          <p:nvPr/>
        </p:nvSpPr>
        <p:spPr>
          <a:xfrm>
            <a:off x="6330695" y="2036317"/>
            <a:ext cx="5659120" cy="39243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23706" rIns="0" bIns="0" rtlCol="0">
            <a:spAutoFit/>
          </a:bodyPr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endParaRPr sz="2400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6" name="object 10"/>
          <p:cNvSpPr txBox="1"/>
          <p:nvPr/>
        </p:nvSpPr>
        <p:spPr>
          <a:xfrm>
            <a:off x="3041903" y="2054351"/>
            <a:ext cx="2821093" cy="5461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6313" rIns="0" bIns="0" rtlCol="0">
            <a:spAutoFit/>
          </a:bodyPr>
          <a:p>
            <a:pPr marL="277495">
              <a:lnSpc>
                <a:spcPct val="100000"/>
              </a:lnSpc>
              <a:spcBef>
                <a:spcPts val="805"/>
              </a:spcBef>
            </a:pPr>
            <a:r>
              <a:rPr lang="zh-CN"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应用程序</a:t>
            </a: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/OS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object 11"/>
          <p:cNvSpPr txBox="1"/>
          <p:nvPr/>
        </p:nvSpPr>
        <p:spPr>
          <a:xfrm>
            <a:off x="3041903" y="3017519"/>
            <a:ext cx="2821093" cy="548005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138006" rIns="0" bIns="0" rtlCol="0">
            <a:spAutoFit/>
          </a:bodyPr>
          <a:p>
            <a:pPr marL="565785">
              <a:lnSpc>
                <a:spcPct val="100000"/>
              </a:lnSpc>
              <a:spcBef>
                <a:spcPts val="815"/>
              </a:spcBef>
            </a:pPr>
            <a:r>
              <a:rPr lang="en-US" alt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固件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12"/>
          <p:cNvSpPr txBox="1"/>
          <p:nvPr/>
        </p:nvSpPr>
        <p:spPr>
          <a:xfrm>
            <a:off x="3041903" y="3982719"/>
            <a:ext cx="2821093" cy="54737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7160" rIns="0" bIns="0" rtlCol="0">
            <a:spAutoFit/>
          </a:bodyPr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9" name="object 13"/>
          <p:cNvSpPr txBox="1"/>
          <p:nvPr/>
        </p:nvSpPr>
        <p:spPr>
          <a:xfrm>
            <a:off x="4488687" y="4945887"/>
            <a:ext cx="1374140" cy="54864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138853" rIns="0" bIns="0" rtlCol="0">
            <a:spAutoFit/>
          </a:bodyPr>
          <a:p>
            <a:pPr marL="184150">
              <a:lnSpc>
                <a:spcPct val="100000"/>
              </a:lnSpc>
              <a:spcBef>
                <a:spcPts val="82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0" name="object 14"/>
          <p:cNvSpPr txBox="1"/>
          <p:nvPr/>
        </p:nvSpPr>
        <p:spPr>
          <a:xfrm>
            <a:off x="3041903" y="4945887"/>
            <a:ext cx="1375833" cy="54864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138853" rIns="0" bIns="0" rtlCol="0">
            <a:spAutoFit/>
          </a:bodyPr>
          <a:p>
            <a:pPr marL="169545">
              <a:lnSpc>
                <a:spcPct val="100000"/>
              </a:lnSpc>
              <a:spcBef>
                <a:spcPts val="82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8721" y="2808563"/>
            <a:ext cx="338667" cy="33866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4676" y="2810764"/>
            <a:ext cx="166793" cy="303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b="1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2</a:t>
            </a:r>
            <a:endParaRPr sz="1865" b="1" dirty="0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15299" y="2928451"/>
          <a:ext cx="113030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/>
              </a:tblGrid>
              <a:tr h="358140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65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PC</a:t>
                      </a:r>
                      <a:endParaRPr sz="1865" spc="-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6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SP</a:t>
                      </a:r>
                      <a:endParaRPr sz="186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3706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6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etc.</a:t>
                      </a:r>
                      <a:endParaRPr sz="186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3706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1409920" y="3305893"/>
            <a:ext cx="1633220" cy="177800"/>
          </a:xfrm>
          <a:custGeom>
            <a:avLst/>
            <a:gdLst/>
            <a:ahLst/>
            <a:cxnLst/>
            <a:rect l="l" t="t" r="r" b="b"/>
            <a:pathLst>
              <a:path w="1224914" h="133350">
                <a:moveTo>
                  <a:pt x="1109857" y="38061"/>
                </a:moveTo>
                <a:lnTo>
                  <a:pt x="0" y="95123"/>
                </a:lnTo>
                <a:lnTo>
                  <a:pt x="1955" y="133096"/>
                </a:lnTo>
                <a:lnTo>
                  <a:pt x="1111800" y="76032"/>
                </a:lnTo>
                <a:lnTo>
                  <a:pt x="1109857" y="38061"/>
                </a:lnTo>
                <a:close/>
              </a:path>
              <a:path w="1224914" h="133350">
                <a:moveTo>
                  <a:pt x="1192660" y="37084"/>
                </a:moveTo>
                <a:lnTo>
                  <a:pt x="1128864" y="37084"/>
                </a:lnTo>
                <a:lnTo>
                  <a:pt x="1130769" y="75056"/>
                </a:lnTo>
                <a:lnTo>
                  <a:pt x="1111800" y="76032"/>
                </a:lnTo>
                <a:lnTo>
                  <a:pt x="1113751" y="114173"/>
                </a:lnTo>
                <a:lnTo>
                  <a:pt x="1224876" y="51181"/>
                </a:lnTo>
                <a:lnTo>
                  <a:pt x="1192660" y="37084"/>
                </a:lnTo>
                <a:close/>
              </a:path>
              <a:path w="1224914" h="133350">
                <a:moveTo>
                  <a:pt x="1128864" y="37084"/>
                </a:moveTo>
                <a:lnTo>
                  <a:pt x="1109857" y="38061"/>
                </a:lnTo>
                <a:lnTo>
                  <a:pt x="1111800" y="76032"/>
                </a:lnTo>
                <a:lnTo>
                  <a:pt x="1130769" y="75056"/>
                </a:lnTo>
                <a:lnTo>
                  <a:pt x="1128864" y="37084"/>
                </a:lnTo>
                <a:close/>
              </a:path>
              <a:path w="1224914" h="133350">
                <a:moveTo>
                  <a:pt x="1107909" y="0"/>
                </a:moveTo>
                <a:lnTo>
                  <a:pt x="1109857" y="38061"/>
                </a:lnTo>
                <a:lnTo>
                  <a:pt x="1128864" y="37084"/>
                </a:lnTo>
                <a:lnTo>
                  <a:pt x="1192660" y="37084"/>
                </a:lnTo>
                <a:lnTo>
                  <a:pt x="1107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6928" y="3741927"/>
            <a:ext cx="152400" cy="240961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754500" y="4532332"/>
            <a:ext cx="734060" cy="370840"/>
            <a:chOff x="2797301" y="3513073"/>
            <a:chExt cx="550545" cy="278130"/>
          </a:xfrm>
        </p:grpSpPr>
        <p:sp>
          <p:nvSpPr>
            <p:cNvPr id="17" name="object 17"/>
            <p:cNvSpPr/>
            <p:nvPr/>
          </p:nvSpPr>
          <p:spPr>
            <a:xfrm>
              <a:off x="2797301" y="3513073"/>
              <a:ext cx="550545" cy="270510"/>
            </a:xfrm>
            <a:custGeom>
              <a:avLst/>
              <a:gdLst/>
              <a:ahLst/>
              <a:cxnLst/>
              <a:rect l="l" t="t" r="r" b="b"/>
              <a:pathLst>
                <a:path w="550545" h="270510">
                  <a:moveTo>
                    <a:pt x="80010" y="166623"/>
                  </a:moveTo>
                  <a:lnTo>
                    <a:pt x="0" y="266319"/>
                  </a:lnTo>
                  <a:lnTo>
                    <a:pt x="127762" y="270509"/>
                  </a:lnTo>
                  <a:lnTo>
                    <a:pt x="115502" y="243839"/>
                  </a:lnTo>
                  <a:lnTo>
                    <a:pt x="94487" y="243839"/>
                  </a:lnTo>
                  <a:lnTo>
                    <a:pt x="78612" y="209169"/>
                  </a:lnTo>
                  <a:lnTo>
                    <a:pt x="95914" y="201224"/>
                  </a:lnTo>
                  <a:lnTo>
                    <a:pt x="80010" y="166623"/>
                  </a:lnTo>
                  <a:close/>
                </a:path>
                <a:path w="550545" h="270510">
                  <a:moveTo>
                    <a:pt x="95914" y="201224"/>
                  </a:moveTo>
                  <a:lnTo>
                    <a:pt x="78612" y="209169"/>
                  </a:lnTo>
                  <a:lnTo>
                    <a:pt x="94487" y="243839"/>
                  </a:lnTo>
                  <a:lnTo>
                    <a:pt x="111838" y="235868"/>
                  </a:lnTo>
                  <a:lnTo>
                    <a:pt x="95914" y="201224"/>
                  </a:lnTo>
                  <a:close/>
                </a:path>
                <a:path w="550545" h="270510">
                  <a:moveTo>
                    <a:pt x="111838" y="235868"/>
                  </a:moveTo>
                  <a:lnTo>
                    <a:pt x="94487" y="243839"/>
                  </a:lnTo>
                  <a:lnTo>
                    <a:pt x="115502" y="243839"/>
                  </a:lnTo>
                  <a:lnTo>
                    <a:pt x="111838" y="235868"/>
                  </a:lnTo>
                  <a:close/>
                </a:path>
                <a:path w="550545" h="270510">
                  <a:moveTo>
                    <a:pt x="534162" y="0"/>
                  </a:moveTo>
                  <a:lnTo>
                    <a:pt x="95914" y="201224"/>
                  </a:lnTo>
                  <a:lnTo>
                    <a:pt x="111838" y="235868"/>
                  </a:lnTo>
                  <a:lnTo>
                    <a:pt x="550037" y="34543"/>
                  </a:lnTo>
                  <a:lnTo>
                    <a:pt x="53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2429" y="3539362"/>
              <a:ext cx="247903" cy="251714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8651" y="4584277"/>
            <a:ext cx="338667" cy="33866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614163" y="4586478"/>
            <a:ext cx="166793" cy="303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b="1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3</a:t>
            </a:r>
            <a:endParaRPr sz="1865" b="1" dirty="0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23" name="object 2"/>
          <p:cNvSpPr txBox="1">
            <a:spLocks noGrp="1"/>
          </p:cNvSpPr>
          <p:nvPr/>
        </p:nvSpPr>
        <p:spPr>
          <a:xfrm>
            <a:off x="692785" y="338455"/>
            <a:ext cx="4008755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崩溃时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5" name="object 17"/>
          <p:cNvSpPr txBox="1">
            <a:spLocks noGrp="1"/>
          </p:cNvSpPr>
          <p:nvPr>
            <p:ph type="body" idx="1"/>
          </p:nvPr>
        </p:nvSpPr>
        <p:spPr>
          <a:xfrm>
            <a:off x="6567170" y="2589530"/>
            <a:ext cx="5186680" cy="2320290"/>
          </a:xfrm>
          <a:prstGeom prst="rect">
            <a:avLst/>
          </a:prstGeom>
        </p:spPr>
        <p:txBody>
          <a:bodyPr vert="horz" wrap="square" lIns="0" tIns="138006" rIns="0" bIns="0" rtlCol="0">
            <a:spAutoFit/>
          </a:bodyPr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Zhuque 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</a:t>
            </a:r>
            <a:r>
              <a:rPr lang="zh-CN" altLang="en-US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保存易失性的体系结构状态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：寄存器文件，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FP/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向量上下文，等</a:t>
            </a:r>
            <a:endParaRPr lang="zh-CN" altLang="en-US" sz="2140" b="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x86 cpu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上，刷新缓存的固件中断保存这些状态到内存中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b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但不是</a:t>
            </a:r>
            <a:r>
              <a:rPr lang="en-US" altLang="zh-CN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PMEM</a:t>
            </a:r>
            <a:endParaRPr lang="en-US" altLang="zh-CN" sz="2140" b="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endParaRPr lang="en-US" altLang="zh-CN" sz="2140" b="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6311645" y="2036317"/>
            <a:ext cx="5697220" cy="3653367"/>
            <a:chOff x="4733734" y="1527238"/>
            <a:chExt cx="4272915" cy="2740025"/>
          </a:xfrm>
        </p:grpSpPr>
        <p:sp>
          <p:nvSpPr>
            <p:cNvPr id="27" name="object 4"/>
            <p:cNvSpPr/>
            <p:nvPr/>
          </p:nvSpPr>
          <p:spPr>
            <a:xfrm>
              <a:off x="4748021" y="1853945"/>
              <a:ext cx="4244340" cy="2399030"/>
            </a:xfrm>
            <a:custGeom>
              <a:avLst/>
              <a:gdLst/>
              <a:ahLst/>
              <a:cxnLst/>
              <a:rect l="l" t="t" r="r" b="b"/>
              <a:pathLst>
                <a:path w="4244340" h="2399029">
                  <a:moveTo>
                    <a:pt x="0" y="2398776"/>
                  </a:moveTo>
                  <a:lnTo>
                    <a:pt x="4244339" y="2398776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object 5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424433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4244339" y="312420"/>
                  </a:lnTo>
                  <a:lnTo>
                    <a:pt x="4244339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object 6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0" y="312420"/>
                  </a:moveTo>
                  <a:lnTo>
                    <a:pt x="4244339" y="312420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" name="object 7"/>
          <p:cNvSpPr txBox="1"/>
          <p:nvPr/>
        </p:nvSpPr>
        <p:spPr>
          <a:xfrm>
            <a:off x="6330695" y="2036317"/>
            <a:ext cx="5659120" cy="39243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23706" rIns="0" bIns="0" rtlCol="0">
            <a:spAutoFit/>
          </a:bodyPr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endParaRPr sz="2400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1" name="object 10"/>
          <p:cNvSpPr txBox="1"/>
          <p:nvPr/>
        </p:nvSpPr>
        <p:spPr>
          <a:xfrm>
            <a:off x="3041903" y="2054351"/>
            <a:ext cx="2821093" cy="5461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6313" rIns="0" bIns="0" rtlCol="0">
            <a:spAutoFit/>
          </a:bodyPr>
          <a:p>
            <a:pPr marL="277495">
              <a:lnSpc>
                <a:spcPct val="100000"/>
              </a:lnSpc>
              <a:spcBef>
                <a:spcPts val="805"/>
              </a:spcBef>
            </a:pPr>
            <a:r>
              <a:rPr lang="zh-CN"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应用程序</a:t>
            </a: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/OS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11"/>
          <p:cNvSpPr txBox="1"/>
          <p:nvPr/>
        </p:nvSpPr>
        <p:spPr>
          <a:xfrm>
            <a:off x="3041903" y="3017519"/>
            <a:ext cx="2821093" cy="548005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138006" rIns="0" bIns="0" rtlCol="0">
            <a:spAutoFit/>
          </a:bodyPr>
          <a:p>
            <a:pPr marL="565785">
              <a:lnSpc>
                <a:spcPct val="100000"/>
              </a:lnSpc>
              <a:spcBef>
                <a:spcPts val="815"/>
              </a:spcBef>
            </a:pPr>
            <a:r>
              <a:rPr lang="en-US" alt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固件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12"/>
          <p:cNvSpPr txBox="1"/>
          <p:nvPr/>
        </p:nvSpPr>
        <p:spPr>
          <a:xfrm>
            <a:off x="3041903" y="3982719"/>
            <a:ext cx="2821093" cy="54737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7160" rIns="0" bIns="0" rtlCol="0">
            <a:spAutoFit/>
          </a:bodyPr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4" name="object 13"/>
          <p:cNvSpPr txBox="1"/>
          <p:nvPr/>
        </p:nvSpPr>
        <p:spPr>
          <a:xfrm>
            <a:off x="4488687" y="4945887"/>
            <a:ext cx="1374140" cy="54864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138853" rIns="0" bIns="0" rtlCol="0">
            <a:spAutoFit/>
          </a:bodyPr>
          <a:p>
            <a:pPr marL="184150">
              <a:lnSpc>
                <a:spcPct val="100000"/>
              </a:lnSpc>
              <a:spcBef>
                <a:spcPts val="82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5" name="object 14"/>
          <p:cNvSpPr txBox="1"/>
          <p:nvPr/>
        </p:nvSpPr>
        <p:spPr>
          <a:xfrm>
            <a:off x="3041903" y="4945887"/>
            <a:ext cx="1375833" cy="54864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138853" rIns="0" bIns="0" rtlCol="0">
            <a:spAutoFit/>
          </a:bodyPr>
          <a:p>
            <a:pPr marL="169545">
              <a:lnSpc>
                <a:spcPct val="100000"/>
              </a:lnSpc>
              <a:spcBef>
                <a:spcPts val="82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41903" y="2054351"/>
            <a:ext cx="2821093" cy="5461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6313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805"/>
              </a:spcBef>
            </a:pPr>
            <a:r>
              <a:rPr lang="zh-CN"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应用程序</a:t>
            </a: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/OS</a:t>
            </a:r>
            <a:endParaRPr sz="26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1903" y="3017519"/>
            <a:ext cx="2821093" cy="723900"/>
          </a:xfrm>
          <a:custGeom>
            <a:avLst/>
            <a:gdLst/>
            <a:ahLst/>
            <a:cxnLst/>
            <a:rect l="l" t="t" r="r" b="b"/>
            <a:pathLst>
              <a:path w="2115820" h="542925">
                <a:moveTo>
                  <a:pt x="2115312" y="0"/>
                </a:moveTo>
                <a:lnTo>
                  <a:pt x="0" y="0"/>
                </a:lnTo>
                <a:lnTo>
                  <a:pt x="0" y="542544"/>
                </a:lnTo>
                <a:lnTo>
                  <a:pt x="2115312" y="542544"/>
                </a:lnTo>
                <a:lnTo>
                  <a:pt x="2115312" y="0"/>
                </a:lnTo>
                <a:close/>
              </a:path>
            </a:pathLst>
          </a:custGeom>
          <a:solidFill>
            <a:srgbClr val="76A4AE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1903" y="3017519"/>
            <a:ext cx="2821093" cy="548005"/>
          </a:xfrm>
          <a:prstGeom prst="rect">
            <a:avLst/>
          </a:prstGeom>
        </p:spPr>
        <p:txBody>
          <a:bodyPr vert="horz" wrap="square" lIns="0" tIns="138006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815"/>
              </a:spcBef>
            </a:pPr>
            <a:r>
              <a:rPr lang="en-US" alt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固件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1903" y="3982719"/>
            <a:ext cx="2821093" cy="54737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88687" y="5037328"/>
            <a:ext cx="1374140" cy="548005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138006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81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903" y="5037328"/>
            <a:ext cx="1375833" cy="548005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138006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81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48721" y="2808563"/>
            <a:ext cx="338667" cy="33866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34676" y="2810764"/>
            <a:ext cx="166793" cy="303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b="1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2</a:t>
            </a:r>
            <a:endParaRPr sz="1865" b="1" dirty="0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15299" y="2928451"/>
          <a:ext cx="1130300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/>
              </a:tblGrid>
              <a:tr h="358140">
                <a:tc>
                  <a:txBody>
                    <a:bodyPr/>
                    <a:lstStyle/>
                    <a:p>
                      <a:pPr marL="2800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65" spc="-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PC</a:t>
                      </a:r>
                      <a:endParaRPr sz="1865" spc="-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6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SP</a:t>
                      </a:r>
                      <a:endParaRPr sz="186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3706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  <a:tr h="358140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65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Arial MT"/>
                        </a:rPr>
                        <a:t>etc.</a:t>
                      </a:r>
                      <a:endParaRPr sz="1865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Arial MT"/>
                      </a:endParaRPr>
                    </a:p>
                  </a:txBody>
                  <a:tcPr marL="0" marR="0" marT="23706" marB="0">
                    <a:lnL w="28575">
                      <a:solidFill>
                        <a:srgbClr val="084B56"/>
                      </a:solidFill>
                      <a:prstDash val="solid"/>
                    </a:lnL>
                    <a:lnR w="28575">
                      <a:solidFill>
                        <a:srgbClr val="084B56"/>
                      </a:solidFill>
                      <a:prstDash val="solid"/>
                    </a:lnR>
                    <a:lnT w="28575">
                      <a:solidFill>
                        <a:srgbClr val="084B56"/>
                      </a:solidFill>
                      <a:prstDash val="solid"/>
                    </a:lnT>
                    <a:lnB w="28575">
                      <a:solidFill>
                        <a:srgbClr val="084B56"/>
                      </a:solidFill>
                      <a:prstDash val="solid"/>
                    </a:lnB>
                    <a:solidFill>
                      <a:srgbClr val="22B8D1"/>
                    </a:solidFill>
                  </a:tcPr>
                </a:tc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683380" y="4598372"/>
            <a:ext cx="734060" cy="370840"/>
            <a:chOff x="2797301" y="3513073"/>
            <a:chExt cx="550545" cy="278130"/>
          </a:xfrm>
        </p:grpSpPr>
        <p:sp>
          <p:nvSpPr>
            <p:cNvPr id="16" name="object 16"/>
            <p:cNvSpPr/>
            <p:nvPr/>
          </p:nvSpPr>
          <p:spPr>
            <a:xfrm>
              <a:off x="2797301" y="3513073"/>
              <a:ext cx="550545" cy="270510"/>
            </a:xfrm>
            <a:custGeom>
              <a:avLst/>
              <a:gdLst/>
              <a:ahLst/>
              <a:cxnLst/>
              <a:rect l="l" t="t" r="r" b="b"/>
              <a:pathLst>
                <a:path w="550545" h="270510">
                  <a:moveTo>
                    <a:pt x="80010" y="166623"/>
                  </a:moveTo>
                  <a:lnTo>
                    <a:pt x="0" y="266319"/>
                  </a:lnTo>
                  <a:lnTo>
                    <a:pt x="127762" y="270509"/>
                  </a:lnTo>
                  <a:lnTo>
                    <a:pt x="115502" y="243839"/>
                  </a:lnTo>
                  <a:lnTo>
                    <a:pt x="94487" y="243839"/>
                  </a:lnTo>
                  <a:lnTo>
                    <a:pt x="78612" y="209169"/>
                  </a:lnTo>
                  <a:lnTo>
                    <a:pt x="95914" y="201224"/>
                  </a:lnTo>
                  <a:lnTo>
                    <a:pt x="80010" y="166623"/>
                  </a:lnTo>
                  <a:close/>
                </a:path>
                <a:path w="550545" h="270510">
                  <a:moveTo>
                    <a:pt x="95914" y="201224"/>
                  </a:moveTo>
                  <a:lnTo>
                    <a:pt x="78612" y="209169"/>
                  </a:lnTo>
                  <a:lnTo>
                    <a:pt x="94487" y="243839"/>
                  </a:lnTo>
                  <a:lnTo>
                    <a:pt x="111838" y="235868"/>
                  </a:lnTo>
                  <a:lnTo>
                    <a:pt x="95914" y="201224"/>
                  </a:lnTo>
                  <a:close/>
                </a:path>
                <a:path w="550545" h="270510">
                  <a:moveTo>
                    <a:pt x="111838" y="235868"/>
                  </a:moveTo>
                  <a:lnTo>
                    <a:pt x="94487" y="243839"/>
                  </a:lnTo>
                  <a:lnTo>
                    <a:pt x="115502" y="243839"/>
                  </a:lnTo>
                  <a:lnTo>
                    <a:pt x="111838" y="235868"/>
                  </a:lnTo>
                  <a:close/>
                </a:path>
                <a:path w="550545" h="270510">
                  <a:moveTo>
                    <a:pt x="534162" y="0"/>
                  </a:moveTo>
                  <a:lnTo>
                    <a:pt x="95914" y="201224"/>
                  </a:lnTo>
                  <a:lnTo>
                    <a:pt x="111838" y="235868"/>
                  </a:lnTo>
                  <a:lnTo>
                    <a:pt x="550037" y="34543"/>
                  </a:lnTo>
                  <a:lnTo>
                    <a:pt x="534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2429" y="3539362"/>
              <a:ext cx="247903" cy="25171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4211" y="4702387"/>
            <a:ext cx="338667" cy="33866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409920" y="3106716"/>
            <a:ext cx="4275667" cy="876300"/>
            <a:chOff x="1057440" y="2330037"/>
            <a:chExt cx="3206750" cy="657225"/>
          </a:xfrm>
        </p:grpSpPr>
        <p:sp>
          <p:nvSpPr>
            <p:cNvPr id="20" name="object 20"/>
            <p:cNvSpPr/>
            <p:nvPr/>
          </p:nvSpPr>
          <p:spPr>
            <a:xfrm>
              <a:off x="1057440" y="2479420"/>
              <a:ext cx="1224915" cy="133350"/>
            </a:xfrm>
            <a:custGeom>
              <a:avLst/>
              <a:gdLst/>
              <a:ahLst/>
              <a:cxnLst/>
              <a:rect l="l" t="t" r="r" b="b"/>
              <a:pathLst>
                <a:path w="1224914" h="133350">
                  <a:moveTo>
                    <a:pt x="1109857" y="38061"/>
                  </a:moveTo>
                  <a:lnTo>
                    <a:pt x="0" y="95123"/>
                  </a:lnTo>
                  <a:lnTo>
                    <a:pt x="1955" y="133096"/>
                  </a:lnTo>
                  <a:lnTo>
                    <a:pt x="1111800" y="76032"/>
                  </a:lnTo>
                  <a:lnTo>
                    <a:pt x="1109857" y="38061"/>
                  </a:lnTo>
                  <a:close/>
                </a:path>
                <a:path w="1224914" h="133350">
                  <a:moveTo>
                    <a:pt x="1192660" y="37084"/>
                  </a:moveTo>
                  <a:lnTo>
                    <a:pt x="1128864" y="37084"/>
                  </a:lnTo>
                  <a:lnTo>
                    <a:pt x="1130769" y="75056"/>
                  </a:lnTo>
                  <a:lnTo>
                    <a:pt x="1111800" y="76032"/>
                  </a:lnTo>
                  <a:lnTo>
                    <a:pt x="1113751" y="114173"/>
                  </a:lnTo>
                  <a:lnTo>
                    <a:pt x="1224876" y="51181"/>
                  </a:lnTo>
                  <a:lnTo>
                    <a:pt x="1192660" y="37084"/>
                  </a:lnTo>
                  <a:close/>
                </a:path>
                <a:path w="1224914" h="133350">
                  <a:moveTo>
                    <a:pt x="1128864" y="37084"/>
                  </a:moveTo>
                  <a:lnTo>
                    <a:pt x="1109857" y="38061"/>
                  </a:lnTo>
                  <a:lnTo>
                    <a:pt x="1111800" y="76032"/>
                  </a:lnTo>
                  <a:lnTo>
                    <a:pt x="1130769" y="75056"/>
                  </a:lnTo>
                  <a:lnTo>
                    <a:pt x="1128864" y="37084"/>
                  </a:lnTo>
                  <a:close/>
                </a:path>
                <a:path w="1224914" h="133350">
                  <a:moveTo>
                    <a:pt x="1107909" y="0"/>
                  </a:moveTo>
                  <a:lnTo>
                    <a:pt x="1109857" y="38061"/>
                  </a:lnTo>
                  <a:lnTo>
                    <a:pt x="1128864" y="37084"/>
                  </a:lnTo>
                  <a:lnTo>
                    <a:pt x="1192660" y="37084"/>
                  </a:lnTo>
                  <a:lnTo>
                    <a:pt x="1107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2695" y="2806445"/>
              <a:ext cx="114300" cy="18072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984769" y="2330037"/>
              <a:ext cx="279400" cy="363855"/>
            </a:xfrm>
            <a:custGeom>
              <a:avLst/>
              <a:gdLst/>
              <a:ahLst/>
              <a:cxnLst/>
              <a:rect l="l" t="t" r="r" b="b"/>
              <a:pathLst>
                <a:path w="279400" h="363855">
                  <a:moveTo>
                    <a:pt x="139453" y="0"/>
                  </a:moveTo>
                  <a:lnTo>
                    <a:pt x="98738" y="8211"/>
                  </a:lnTo>
                  <a:lnTo>
                    <a:pt x="65493" y="30606"/>
                  </a:lnTo>
                  <a:lnTo>
                    <a:pt x="43081" y="63829"/>
                  </a:lnTo>
                  <a:lnTo>
                    <a:pt x="34863" y="104522"/>
                  </a:lnTo>
                  <a:lnTo>
                    <a:pt x="34863" y="161770"/>
                  </a:lnTo>
                  <a:lnTo>
                    <a:pt x="0" y="164259"/>
                  </a:lnTo>
                  <a:lnTo>
                    <a:pt x="0" y="353426"/>
                  </a:lnTo>
                  <a:lnTo>
                    <a:pt x="139453" y="363382"/>
                  </a:lnTo>
                  <a:lnTo>
                    <a:pt x="278907" y="353426"/>
                  </a:lnTo>
                  <a:lnTo>
                    <a:pt x="278907" y="313602"/>
                  </a:lnTo>
                  <a:lnTo>
                    <a:pt x="129492" y="313602"/>
                  </a:lnTo>
                  <a:lnTo>
                    <a:pt x="129492" y="287218"/>
                  </a:lnTo>
                  <a:lnTo>
                    <a:pt x="121547" y="282994"/>
                  </a:lnTo>
                  <a:lnTo>
                    <a:pt x="115236" y="276577"/>
                  </a:lnTo>
                  <a:lnTo>
                    <a:pt x="111072" y="268387"/>
                  </a:lnTo>
                  <a:lnTo>
                    <a:pt x="109570" y="258843"/>
                  </a:lnTo>
                  <a:lnTo>
                    <a:pt x="111928" y="247245"/>
                  </a:lnTo>
                  <a:lnTo>
                    <a:pt x="118348" y="237748"/>
                  </a:lnTo>
                  <a:lnTo>
                    <a:pt x="127850" y="231331"/>
                  </a:lnTo>
                  <a:lnTo>
                    <a:pt x="139453" y="228974"/>
                  </a:lnTo>
                  <a:lnTo>
                    <a:pt x="278907" y="228974"/>
                  </a:lnTo>
                  <a:lnTo>
                    <a:pt x="278907" y="164259"/>
                  </a:lnTo>
                  <a:lnTo>
                    <a:pt x="244044" y="161770"/>
                  </a:lnTo>
                  <a:lnTo>
                    <a:pt x="244044" y="159779"/>
                  </a:lnTo>
                  <a:lnTo>
                    <a:pt x="64746" y="159779"/>
                  </a:lnTo>
                  <a:lnTo>
                    <a:pt x="64746" y="104522"/>
                  </a:lnTo>
                  <a:lnTo>
                    <a:pt x="86598" y="51693"/>
                  </a:lnTo>
                  <a:lnTo>
                    <a:pt x="139453" y="29851"/>
                  </a:lnTo>
                  <a:lnTo>
                    <a:pt x="212293" y="29851"/>
                  </a:lnTo>
                  <a:lnTo>
                    <a:pt x="180169" y="8211"/>
                  </a:lnTo>
                  <a:lnTo>
                    <a:pt x="139453" y="0"/>
                  </a:lnTo>
                  <a:close/>
                </a:path>
                <a:path w="279400" h="363855">
                  <a:moveTo>
                    <a:pt x="278907" y="228974"/>
                  </a:moveTo>
                  <a:lnTo>
                    <a:pt x="139453" y="228974"/>
                  </a:lnTo>
                  <a:lnTo>
                    <a:pt x="151056" y="231331"/>
                  </a:lnTo>
                  <a:lnTo>
                    <a:pt x="160558" y="237748"/>
                  </a:lnTo>
                  <a:lnTo>
                    <a:pt x="166978" y="247245"/>
                  </a:lnTo>
                  <a:lnTo>
                    <a:pt x="169336" y="258843"/>
                  </a:lnTo>
                  <a:lnTo>
                    <a:pt x="167834" y="268107"/>
                  </a:lnTo>
                  <a:lnTo>
                    <a:pt x="163671" y="276204"/>
                  </a:lnTo>
                  <a:lnTo>
                    <a:pt x="157360" y="282714"/>
                  </a:lnTo>
                  <a:lnTo>
                    <a:pt x="149414" y="287218"/>
                  </a:lnTo>
                  <a:lnTo>
                    <a:pt x="149414" y="313602"/>
                  </a:lnTo>
                  <a:lnTo>
                    <a:pt x="278907" y="313602"/>
                  </a:lnTo>
                  <a:lnTo>
                    <a:pt x="278907" y="228974"/>
                  </a:lnTo>
                  <a:close/>
                </a:path>
                <a:path w="279400" h="363855">
                  <a:moveTo>
                    <a:pt x="139453" y="154303"/>
                  </a:moveTo>
                  <a:lnTo>
                    <a:pt x="64746" y="159779"/>
                  </a:lnTo>
                  <a:lnTo>
                    <a:pt x="214161" y="159779"/>
                  </a:lnTo>
                  <a:lnTo>
                    <a:pt x="139453" y="154303"/>
                  </a:lnTo>
                  <a:close/>
                </a:path>
                <a:path w="279400" h="363855">
                  <a:moveTo>
                    <a:pt x="212293" y="29851"/>
                  </a:moveTo>
                  <a:lnTo>
                    <a:pt x="139453" y="29851"/>
                  </a:lnTo>
                  <a:lnTo>
                    <a:pt x="168566" y="35708"/>
                  </a:lnTo>
                  <a:lnTo>
                    <a:pt x="192309" y="51693"/>
                  </a:lnTo>
                  <a:lnTo>
                    <a:pt x="208301" y="75424"/>
                  </a:lnTo>
                  <a:lnTo>
                    <a:pt x="214161" y="104522"/>
                  </a:lnTo>
                  <a:lnTo>
                    <a:pt x="214161" y="159779"/>
                  </a:lnTo>
                  <a:lnTo>
                    <a:pt x="244044" y="159779"/>
                  </a:lnTo>
                  <a:lnTo>
                    <a:pt x="244043" y="104523"/>
                  </a:lnTo>
                  <a:lnTo>
                    <a:pt x="235826" y="63829"/>
                  </a:lnTo>
                  <a:lnTo>
                    <a:pt x="213413" y="30606"/>
                  </a:lnTo>
                  <a:lnTo>
                    <a:pt x="212293" y="29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49723" y="4704588"/>
            <a:ext cx="166793" cy="303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b="1" dirty="0"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3</a:t>
            </a:r>
            <a:endParaRPr sz="1865" b="1" dirty="0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26" name="object 2"/>
          <p:cNvSpPr txBox="1">
            <a:spLocks noGrp="1"/>
          </p:cNvSpPr>
          <p:nvPr/>
        </p:nvSpPr>
        <p:spPr>
          <a:xfrm>
            <a:off x="692785" y="338455"/>
            <a:ext cx="4008755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崩溃时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4" name="object 17"/>
          <p:cNvSpPr txBox="1">
            <a:spLocks noGrp="1"/>
          </p:cNvSpPr>
          <p:nvPr>
            <p:ph type="body" idx="1"/>
          </p:nvPr>
        </p:nvSpPr>
        <p:spPr>
          <a:xfrm>
            <a:off x="6567170" y="2589530"/>
            <a:ext cx="5186680" cy="2978150"/>
          </a:xfrm>
          <a:prstGeom prst="rect">
            <a:avLst/>
          </a:prstGeom>
        </p:spPr>
        <p:txBody>
          <a:bodyPr vert="horz" wrap="square" lIns="0" tIns="138006" rIns="0" bIns="0" rtlCol="0">
            <a:spAutoFit/>
          </a:bodyPr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Zhuque 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</a:t>
            </a:r>
            <a:r>
              <a:rPr lang="zh-CN" altLang="en-US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保存易失性的体系结构状态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：寄存器文件，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FP/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向量上下文，等</a:t>
            </a:r>
            <a:endParaRPr lang="zh-CN" altLang="en-US" sz="2140" b="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x86 cpu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上，刷新缓存的固件中断保存这些状态到内存中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b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但不是</a:t>
            </a:r>
            <a:r>
              <a:rPr lang="en-US" altLang="zh-CN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PMEM</a:t>
            </a:r>
            <a:endParaRPr lang="en-US" altLang="zh-CN" sz="2140" b="0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03555" indent="-331470">
              <a:lnSpc>
                <a:spcPct val="100000"/>
              </a:lnSpc>
              <a:spcBef>
                <a:spcPts val="815"/>
              </a:spcBef>
              <a:buChar char="●"/>
              <a:tabLst>
                <a:tab pos="503555" algn="l"/>
                <a:tab pos="504190" algn="l"/>
              </a:tabLst>
            </a:pP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Zhuque 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需要将状态保存到</a:t>
            </a:r>
            <a:r>
              <a:rPr lang="en-US" altLang="zh-CN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PMEM</a:t>
            </a:r>
            <a:r>
              <a:rPr lang="zh-CN" altLang="en-US" sz="2140" b="0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，但是在没有平台生产商的签名的情况下，</a:t>
            </a:r>
            <a:r>
              <a:rPr lang="zh-CN" altLang="en-US" sz="2140" b="1" spc="-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固件无法被更换</a:t>
            </a:r>
            <a:endParaRPr lang="zh-CN" altLang="en-US" sz="2140" b="1" spc="-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6311645" y="2036317"/>
            <a:ext cx="5697220" cy="3653367"/>
            <a:chOff x="4733734" y="1527238"/>
            <a:chExt cx="4272915" cy="2740025"/>
          </a:xfrm>
        </p:grpSpPr>
        <p:sp>
          <p:nvSpPr>
            <p:cNvPr id="36" name="object 4"/>
            <p:cNvSpPr/>
            <p:nvPr/>
          </p:nvSpPr>
          <p:spPr>
            <a:xfrm>
              <a:off x="4748021" y="1853945"/>
              <a:ext cx="4244340" cy="2399030"/>
            </a:xfrm>
            <a:custGeom>
              <a:avLst/>
              <a:gdLst/>
              <a:ahLst/>
              <a:cxnLst/>
              <a:rect l="l" t="t" r="r" b="b"/>
              <a:pathLst>
                <a:path w="4244340" h="2399029">
                  <a:moveTo>
                    <a:pt x="0" y="2398776"/>
                  </a:moveTo>
                  <a:lnTo>
                    <a:pt x="4244339" y="2398776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2398776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object 5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4244339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4244339" y="312420"/>
                  </a:lnTo>
                  <a:lnTo>
                    <a:pt x="4244339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object 6"/>
            <p:cNvSpPr/>
            <p:nvPr/>
          </p:nvSpPr>
          <p:spPr>
            <a:xfrm>
              <a:off x="4748021" y="1541525"/>
              <a:ext cx="4244340" cy="312420"/>
            </a:xfrm>
            <a:custGeom>
              <a:avLst/>
              <a:gdLst/>
              <a:ahLst/>
              <a:cxnLst/>
              <a:rect l="l" t="t" r="r" b="b"/>
              <a:pathLst>
                <a:path w="4244340" h="312419">
                  <a:moveTo>
                    <a:pt x="0" y="312420"/>
                  </a:moveTo>
                  <a:lnTo>
                    <a:pt x="4244339" y="312420"/>
                  </a:lnTo>
                  <a:lnTo>
                    <a:pt x="4244339" y="0"/>
                  </a:lnTo>
                  <a:lnTo>
                    <a:pt x="0" y="0"/>
                  </a:lnTo>
                  <a:lnTo>
                    <a:pt x="0" y="31242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0" name="object 7"/>
          <p:cNvSpPr txBox="1"/>
          <p:nvPr/>
        </p:nvSpPr>
        <p:spPr>
          <a:xfrm>
            <a:off x="6330695" y="2036317"/>
            <a:ext cx="5659120" cy="39243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23706" rIns="0" bIns="0" rtlCol="0">
            <a:spAutoFit/>
          </a:bodyPr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endParaRPr sz="2400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398385" y="5882640"/>
            <a:ext cx="3013075" cy="460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SIGPWR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模拟！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97015" y="2035048"/>
            <a:ext cx="5561753" cy="3844713"/>
          </a:xfrm>
          <a:custGeom>
            <a:avLst/>
            <a:gdLst/>
            <a:ahLst/>
            <a:cxnLst/>
            <a:rect l="l" t="t" r="r" b="b"/>
            <a:pathLst>
              <a:path w="4171315" h="2883535">
                <a:moveTo>
                  <a:pt x="0" y="2883408"/>
                </a:moveTo>
                <a:lnTo>
                  <a:pt x="4171188" y="2883408"/>
                </a:lnTo>
                <a:lnTo>
                  <a:pt x="4171188" y="0"/>
                </a:lnTo>
                <a:lnTo>
                  <a:pt x="0" y="0"/>
                </a:lnTo>
                <a:lnTo>
                  <a:pt x="0" y="2883408"/>
                </a:lnTo>
                <a:close/>
              </a:path>
            </a:pathLst>
          </a:custGeom>
          <a:ln w="28574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7270" y="1652905"/>
            <a:ext cx="5561965" cy="38227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13546" rIns="0" bIns="0" rtlCol="0">
            <a:spAutoFit/>
          </a:bodyPr>
          <a:lstStyle/>
          <a:p>
            <a:pPr marL="842645">
              <a:lnSpc>
                <a:spcPct val="100000"/>
              </a:lnSpc>
              <a:spcBef>
                <a:spcPts val="80"/>
              </a:spcBef>
            </a:pPr>
            <a:r>
              <a:rPr lang="en-US" altLang="zh-CN"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zh-CN" sz="2400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全进程持久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6356" y="2002816"/>
            <a:ext cx="5192481" cy="372485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7015" y="2054097"/>
            <a:ext cx="5561753" cy="3394075"/>
          </a:xfrm>
          <a:prstGeom prst="rect">
            <a:avLst/>
          </a:prstGeom>
        </p:spPr>
        <p:txBody>
          <a:bodyPr vert="horz" wrap="square" lIns="0" tIns="123613" rIns="0" bIns="0" rtlCol="0">
            <a:spAutoFit/>
          </a:bodyPr>
          <a:lstStyle/>
          <a:p>
            <a:pPr marL="434340" marR="299085" indent="-343535" fontAlgn="auto">
              <a:lnSpc>
                <a:spcPct val="100000"/>
              </a:lnSpc>
              <a:spcBef>
                <a:spcPts val="910"/>
              </a:spcBef>
              <a:spcAft>
                <a:spcPts val="600"/>
              </a:spcAft>
              <a:buAutoNum type="arabicPeriod"/>
              <a:tabLst>
                <a:tab pos="434340" algn="l"/>
                <a:tab pos="434975" algn="l"/>
              </a:tabLst>
            </a:pPr>
            <a:r>
              <a:rPr 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恢复</a:t>
            </a:r>
            <a:r>
              <a:rPr lang="zh-CN" sz="2135" b="1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用户地址空间</a:t>
            </a:r>
            <a:endParaRPr lang="zh-CN" sz="2135" b="1" spc="-10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434340" marR="187325" indent="-343535" fontAlgn="auto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AutoNum type="arabicPeriod"/>
              <a:tabLst>
                <a:tab pos="434340" algn="l"/>
                <a:tab pos="434975" algn="l"/>
              </a:tabLst>
            </a:pPr>
            <a:r>
              <a:rPr 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恢复</a:t>
            </a:r>
            <a:r>
              <a:rPr lang="en-US" alt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lang="en-US" altLang="zh-CN" sz="2135" b="1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OS </a:t>
            </a:r>
            <a:r>
              <a:rPr lang="zh-CN" altLang="en-US" sz="2135" b="1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专有的状态</a:t>
            </a:r>
            <a:r>
              <a:rPr lang="zh-CN" altLang="en-US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：</a:t>
            </a:r>
            <a:r>
              <a:rPr lang="en-US" alt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 </a:t>
            </a:r>
            <a:r>
              <a:rPr lang="zh-CN" altLang="en-US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跟踪线程和文件描述符，并在重启时重新创建他们</a:t>
            </a:r>
            <a:endParaRPr lang="zh-CN" sz="2135" spc="-10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434340" marR="187325" indent="-343535" fontAlgn="auto">
              <a:lnSpc>
                <a:spcPct val="100000"/>
              </a:lnSpc>
              <a:spcBef>
                <a:spcPts val="620"/>
              </a:spcBef>
              <a:spcAft>
                <a:spcPts val="600"/>
              </a:spcAft>
              <a:buAutoNum type="arabicPeriod"/>
              <a:tabLst>
                <a:tab pos="434340" algn="l"/>
                <a:tab pos="434975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恢复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体系结构状态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（包括栈指针和程序计数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PC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）。这</a:t>
            </a:r>
            <a:r>
              <a:rPr lang="zh-CN" sz="2135" u="sng">
                <a:latin typeface="微软雅黑" panose="020B0503020204020204" charset="-122"/>
                <a:ea typeface="微软雅黑" panose="020B0503020204020204" charset="-122"/>
                <a:cs typeface="Calibri"/>
              </a:rPr>
              <a:t>相当于重新启动启动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。</a:t>
            </a:r>
            <a:endParaRPr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461645" marR="786130" indent="-342900" fontAlgn="auto">
              <a:lnSpc>
                <a:spcPct val="100000"/>
              </a:lnSpc>
              <a:spcBef>
                <a:spcPts val="770"/>
              </a:spcBef>
              <a:spcAft>
                <a:spcPts val="600"/>
              </a:spcAft>
              <a:buAutoNum type="arabicPeriod"/>
              <a:tabLst>
                <a:tab pos="461645" algn="l"/>
                <a:tab pos="462280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如果应用程序提供了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故障处理程序（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failure handler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）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，在继续执行前运行它。</a:t>
            </a:r>
            <a:endParaRPr 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21" name="object 2"/>
          <p:cNvSpPr txBox="1">
            <a:spLocks noGrp="1"/>
          </p:cNvSpPr>
          <p:nvPr/>
        </p:nvSpPr>
        <p:spPr>
          <a:xfrm>
            <a:off x="692785" y="338455"/>
            <a:ext cx="4008755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恢复时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107" y="326727"/>
            <a:ext cx="8163560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——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应用程序要求</a:t>
            </a:r>
            <a:endParaRPr lang="zh-CN" altLang="en-US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509" y="1946910"/>
            <a:ext cx="11159912" cy="2441575"/>
          </a:xfrm>
          <a:prstGeom prst="rect">
            <a:avLst/>
          </a:prstGeom>
          <a:ln w="38100">
            <a:solidFill>
              <a:srgbClr val="0062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8005" indent="-337820" fontAlgn="auto">
              <a:lnSpc>
                <a:spcPct val="100000"/>
              </a:lnSpc>
              <a:spcBef>
                <a:spcPts val="0"/>
              </a:spcBef>
              <a:buChar char="●"/>
              <a:tabLst>
                <a:tab pos="548005" algn="l"/>
                <a:tab pos="548640" algn="l"/>
              </a:tabLst>
            </a:pPr>
            <a:endParaRPr sz="2265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548005" indent="-337820" fontAlgn="auto">
              <a:lnSpc>
                <a:spcPct val="100000"/>
              </a:lnSpc>
              <a:spcBef>
                <a:spcPts val="0"/>
              </a:spcBef>
              <a:buChar char="●"/>
              <a:tabLst>
                <a:tab pos="548005" algn="l"/>
                <a:tab pos="548640" algn="l"/>
              </a:tabLst>
            </a:pPr>
            <a:endParaRPr sz="2265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548005" indent="-337820" fontAlgn="auto">
              <a:lnSpc>
                <a:spcPct val="100000"/>
              </a:lnSpc>
              <a:spcBef>
                <a:spcPts val="0"/>
              </a:spcBef>
              <a:buChar char="●"/>
              <a:tabLst>
                <a:tab pos="548005" algn="l"/>
                <a:tab pos="548640" algn="l"/>
              </a:tabLst>
            </a:pPr>
            <a:r>
              <a:rPr lang="zh-CN" sz="226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线程、</a:t>
            </a:r>
            <a:r>
              <a:rPr lang="zh-CN" sz="2265" spc="-3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文件描述符和</a:t>
            </a:r>
            <a:r>
              <a:rPr lang="zh-CN" sz="226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虚拟内存必须通过</a:t>
            </a:r>
            <a:r>
              <a:rPr sz="2265" spc="-2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lang="en-US" sz="2265" spc="-2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libc </a:t>
            </a:r>
            <a:r>
              <a:rPr lang="zh-CN" altLang="en-US" sz="2265" spc="-2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管理</a:t>
            </a:r>
            <a:r>
              <a:rPr sz="2265" spc="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(</a:t>
            </a:r>
            <a:r>
              <a:rPr lang="zh-CN" sz="2265" b="1" spc="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没有内联系统调用</a:t>
            </a:r>
            <a:r>
              <a:rPr sz="226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)</a:t>
            </a:r>
            <a:endParaRPr sz="226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548005" indent="-337820" fontAlgn="auto">
              <a:lnSpc>
                <a:spcPct val="100000"/>
              </a:lnSpc>
              <a:spcBef>
                <a:spcPts val="0"/>
              </a:spcBef>
              <a:buChar char="●"/>
              <a:tabLst>
                <a:tab pos="548005" algn="l"/>
                <a:tab pos="548640" algn="l"/>
              </a:tabLst>
            </a:pPr>
            <a:endParaRPr sz="226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548005" indent="-337820" fontAlgn="auto">
              <a:lnSpc>
                <a:spcPct val="100000"/>
              </a:lnSpc>
              <a:spcBef>
                <a:spcPts val="0"/>
              </a:spcBef>
              <a:buChar char="●"/>
              <a:tabLst>
                <a:tab pos="548005" algn="l"/>
                <a:tab pos="548640" algn="l"/>
              </a:tabLst>
            </a:pPr>
            <a:r>
              <a:rPr lang="zh-CN" sz="2265">
                <a:latin typeface="微软雅黑" panose="020B0503020204020204" charset="-122"/>
                <a:ea typeface="微软雅黑" panose="020B0503020204020204" charset="-122"/>
                <a:cs typeface="Calibri"/>
              </a:rPr>
              <a:t>有些系统调用会与</a:t>
            </a:r>
            <a:r>
              <a:rPr lang="zh-CN" sz="226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进程外的组件</a:t>
            </a:r>
            <a:r>
              <a:rPr lang="zh-CN" sz="2265">
                <a:latin typeface="微软雅黑" panose="020B0503020204020204" charset="-122"/>
                <a:ea typeface="微软雅黑" panose="020B0503020204020204" charset="-122"/>
                <a:cs typeface="Calibri"/>
              </a:rPr>
              <a:t>交互，应用程序必须检查这类系统调用的返回错误</a:t>
            </a:r>
            <a:endParaRPr lang="zh-CN" sz="226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548005" indent="-337820" fontAlgn="auto">
              <a:lnSpc>
                <a:spcPct val="100000"/>
              </a:lnSpc>
              <a:spcBef>
                <a:spcPts val="0"/>
              </a:spcBef>
              <a:buChar char="●"/>
              <a:tabLst>
                <a:tab pos="548005" algn="l"/>
                <a:tab pos="548640" algn="l"/>
              </a:tabLst>
            </a:pPr>
            <a:endParaRPr sz="226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548005" fontAlgn="auto">
              <a:lnSpc>
                <a:spcPct val="100000"/>
              </a:lnSpc>
              <a:spcBef>
                <a:spcPts val="0"/>
              </a:spcBef>
            </a:pPr>
            <a:endParaRPr sz="226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3895" y="330835"/>
            <a:ext cx="8392795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120" dirty="0">
                <a:latin typeface="微软雅黑" panose="020B0503020204020204" charset="-122"/>
                <a:ea typeface="微软雅黑" panose="020B0503020204020204" charset="-122"/>
              </a:rPr>
              <a:t>性能测试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b="1" spc="-215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b="1" spc="-355" dirty="0">
                <a:latin typeface="微软雅黑" panose="020B0503020204020204" charset="-122"/>
                <a:ea typeface="微软雅黑" panose="020B0503020204020204" charset="-122"/>
              </a:rPr>
              <a:t>memca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</a:rPr>
              <a:t>ched</a:t>
            </a:r>
            <a:r>
              <a:rPr b="1" spc="-114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b="1" spc="-13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b="1" spc="-13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b="1" spc="-21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b="1" spc="-21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1444" y="1823752"/>
            <a:ext cx="11017673" cy="2253827"/>
            <a:chOff x="473583" y="1367814"/>
            <a:chExt cx="8263255" cy="169037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3583" y="1367814"/>
              <a:ext cx="8262937" cy="16903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402" y="2066797"/>
              <a:ext cx="125984" cy="2494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474" y="2077465"/>
              <a:ext cx="125983" cy="1275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2641" y="2062226"/>
              <a:ext cx="125983" cy="1381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9381" y="2057654"/>
              <a:ext cx="125984" cy="1381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9169" y="2051558"/>
              <a:ext cx="145795" cy="1442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4386" y="2036318"/>
              <a:ext cx="142748" cy="1503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05449" y="1919477"/>
              <a:ext cx="119380" cy="264160"/>
            </a:xfrm>
            <a:custGeom>
              <a:avLst/>
              <a:gdLst/>
              <a:ahLst/>
              <a:cxnLst/>
              <a:rect l="l" t="t" r="r" b="b"/>
              <a:pathLst>
                <a:path w="119379" h="264160">
                  <a:moveTo>
                    <a:pt x="0" y="0"/>
                  </a:moveTo>
                  <a:lnTo>
                    <a:pt x="23110" y="779"/>
                  </a:lnTo>
                  <a:lnTo>
                    <a:pt x="42005" y="2905"/>
                  </a:lnTo>
                  <a:lnTo>
                    <a:pt x="54756" y="6054"/>
                  </a:lnTo>
                  <a:lnTo>
                    <a:pt x="59436" y="9906"/>
                  </a:lnTo>
                  <a:lnTo>
                    <a:pt x="59436" y="121920"/>
                  </a:lnTo>
                  <a:lnTo>
                    <a:pt x="64115" y="125771"/>
                  </a:lnTo>
                  <a:lnTo>
                    <a:pt x="76866" y="128920"/>
                  </a:lnTo>
                  <a:lnTo>
                    <a:pt x="95761" y="131046"/>
                  </a:lnTo>
                  <a:lnTo>
                    <a:pt x="118872" y="131826"/>
                  </a:lnTo>
                  <a:lnTo>
                    <a:pt x="95761" y="132605"/>
                  </a:lnTo>
                  <a:lnTo>
                    <a:pt x="76866" y="134731"/>
                  </a:lnTo>
                  <a:lnTo>
                    <a:pt x="64115" y="137880"/>
                  </a:lnTo>
                  <a:lnTo>
                    <a:pt x="59436" y="141732"/>
                  </a:lnTo>
                  <a:lnTo>
                    <a:pt x="59436" y="253746"/>
                  </a:lnTo>
                  <a:lnTo>
                    <a:pt x="54756" y="257597"/>
                  </a:lnTo>
                  <a:lnTo>
                    <a:pt x="42005" y="260746"/>
                  </a:lnTo>
                  <a:lnTo>
                    <a:pt x="23110" y="262872"/>
                  </a:lnTo>
                  <a:lnTo>
                    <a:pt x="0" y="263652"/>
                  </a:lnTo>
                </a:path>
              </a:pathLst>
            </a:custGeom>
            <a:ln w="25400">
              <a:solidFill>
                <a:srgbClr val="73943D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3205" y="1883918"/>
              <a:ext cx="115316" cy="1336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2513" y="1883918"/>
              <a:ext cx="113791" cy="1244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52969" y="1876297"/>
              <a:ext cx="113791" cy="1244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12734" y="1896109"/>
              <a:ext cx="101600" cy="1046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22946" y="1876297"/>
              <a:ext cx="113792" cy="13207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41145" y="4213860"/>
            <a:ext cx="9256799" cy="32575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56039" y="4685639"/>
            <a:ext cx="9726507" cy="67373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在移除刷新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/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栅栏指令的情况下，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 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相对于之前的工作具有性能提升（测试老版本的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 memcached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）</a:t>
            </a:r>
            <a:endParaRPr lang="zh-CN" altLang="en-US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38600" y="5192776"/>
            <a:ext cx="4145280" cy="1513840"/>
          </a:xfrm>
          <a:custGeom>
            <a:avLst/>
            <a:gdLst/>
            <a:ahLst/>
            <a:cxnLst/>
            <a:rect l="l" t="t" r="r" b="b"/>
            <a:pathLst>
              <a:path w="3108960" h="1135379">
                <a:moveTo>
                  <a:pt x="3108960" y="0"/>
                </a:moveTo>
                <a:lnTo>
                  <a:pt x="0" y="0"/>
                </a:lnTo>
                <a:lnTo>
                  <a:pt x="0" y="1135380"/>
                </a:lnTo>
                <a:lnTo>
                  <a:pt x="3108960" y="1135380"/>
                </a:lnTo>
                <a:lnTo>
                  <a:pt x="3108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8600" y="5192776"/>
            <a:ext cx="4145280" cy="916305"/>
          </a:xfrm>
          <a:prstGeom prst="rect">
            <a:avLst/>
          </a:prstGeom>
          <a:ln w="25400">
            <a:solidFill>
              <a:srgbClr val="178599"/>
            </a:solidFill>
          </a:ln>
        </p:spPr>
        <p:txBody>
          <a:bodyPr vert="horz" wrap="square" lIns="0" tIns="54186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0"/>
              </a:spcBef>
            </a:pPr>
            <a:r>
              <a:rPr lang="zh-CN"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越高越好</a:t>
            </a:r>
            <a:endParaRPr sz="1865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Y</a:t>
            </a:r>
            <a:r>
              <a:rPr lang="zh-CN" altLang="en-US"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轴范围</a:t>
            </a:r>
            <a:r>
              <a:rPr sz="1865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:</a:t>
            </a:r>
            <a:r>
              <a:rPr sz="1865" spc="-2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 </a:t>
            </a: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0-20</a:t>
            </a:r>
            <a:r>
              <a:rPr sz="1865" spc="-4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 </a:t>
            </a: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M/s</a:t>
            </a:r>
            <a:endParaRPr sz="1865">
              <a:latin typeface="微软雅黑" panose="020B0503020204020204" charset="-122"/>
              <a:ea typeface="微软雅黑" panose="020B0503020204020204" charset="-122"/>
              <a:cs typeface="Arial MT"/>
            </a:endParaRPr>
          </a:p>
          <a:p>
            <a:pPr marL="321945">
              <a:lnSpc>
                <a:spcPct val="100000"/>
              </a:lnSpc>
            </a:pP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=</a:t>
            </a:r>
            <a:r>
              <a:rPr sz="1865" spc="-2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 </a:t>
            </a:r>
            <a:r>
              <a:rPr lang="zh-CN"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相对于先前工作的性能提升</a:t>
            </a:r>
            <a:endParaRPr lang="zh-CN" sz="1865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168987" y="5841829"/>
            <a:ext cx="3171613" cy="824653"/>
            <a:chOff x="3191510" y="4398517"/>
            <a:chExt cx="2378710" cy="618490"/>
          </a:xfrm>
        </p:grpSpPr>
        <p:sp>
          <p:nvSpPr>
            <p:cNvPr id="28" name="object 28"/>
            <p:cNvSpPr/>
            <p:nvPr/>
          </p:nvSpPr>
          <p:spPr>
            <a:xfrm>
              <a:off x="3609594" y="4616957"/>
              <a:ext cx="1948180" cy="387350"/>
            </a:xfrm>
            <a:custGeom>
              <a:avLst/>
              <a:gdLst/>
              <a:ahLst/>
              <a:cxnLst/>
              <a:rect l="l" t="t" r="r" b="b"/>
              <a:pathLst>
                <a:path w="1948179" h="387350">
                  <a:moveTo>
                    <a:pt x="973835" y="0"/>
                  </a:moveTo>
                  <a:lnTo>
                    <a:pt x="0" y="193547"/>
                  </a:lnTo>
                  <a:lnTo>
                    <a:pt x="486917" y="193547"/>
                  </a:lnTo>
                  <a:lnTo>
                    <a:pt x="486917" y="387095"/>
                  </a:lnTo>
                  <a:lnTo>
                    <a:pt x="1460753" y="387095"/>
                  </a:lnTo>
                  <a:lnTo>
                    <a:pt x="1460753" y="193547"/>
                  </a:lnTo>
                  <a:lnTo>
                    <a:pt x="1947671" y="193547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609594" y="4616957"/>
              <a:ext cx="1948180" cy="387350"/>
            </a:xfrm>
            <a:custGeom>
              <a:avLst/>
              <a:gdLst/>
              <a:ahLst/>
              <a:cxnLst/>
              <a:rect l="l" t="t" r="r" b="b"/>
              <a:pathLst>
                <a:path w="1948179" h="387350">
                  <a:moveTo>
                    <a:pt x="1947671" y="193547"/>
                  </a:moveTo>
                  <a:lnTo>
                    <a:pt x="1460753" y="193547"/>
                  </a:lnTo>
                  <a:lnTo>
                    <a:pt x="1460753" y="387095"/>
                  </a:lnTo>
                  <a:lnTo>
                    <a:pt x="486917" y="387095"/>
                  </a:lnTo>
                  <a:lnTo>
                    <a:pt x="486917" y="193547"/>
                  </a:lnTo>
                  <a:lnTo>
                    <a:pt x="0" y="193547"/>
                  </a:lnTo>
                  <a:lnTo>
                    <a:pt x="973835" y="0"/>
                  </a:lnTo>
                  <a:lnTo>
                    <a:pt x="1947671" y="193547"/>
                  </a:lnTo>
                  <a:close/>
                </a:path>
              </a:pathLst>
            </a:custGeom>
            <a:ln w="2540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91510" y="4398517"/>
              <a:ext cx="129031" cy="206755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631444" y="1823752"/>
            <a:ext cx="11017673" cy="2253827"/>
            <a:chOff x="473583" y="1367814"/>
            <a:chExt cx="8263255" cy="169037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73583" y="1367814"/>
              <a:ext cx="8262937" cy="16903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822" y="1832101"/>
              <a:ext cx="129031" cy="2113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4086" y="1794001"/>
              <a:ext cx="129031" cy="2494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3874" y="1830577"/>
              <a:ext cx="127507" cy="2128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2137" y="1812290"/>
              <a:ext cx="127507" cy="2128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0402" y="1859533"/>
              <a:ext cx="127508" cy="1838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8666" y="1794001"/>
              <a:ext cx="142748" cy="2311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34837" y="1652269"/>
              <a:ext cx="127508" cy="2326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23102" y="1652269"/>
              <a:ext cx="127508" cy="2326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1366" y="1649221"/>
              <a:ext cx="127507" cy="2311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9150" y="1649221"/>
              <a:ext cx="129031" cy="20675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1129" y="1653793"/>
              <a:ext cx="129031" cy="2082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65489" y="1661413"/>
              <a:ext cx="112267" cy="206756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41145" y="4213860"/>
            <a:ext cx="9256799" cy="325755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4373879" y="5117592"/>
            <a:ext cx="3446780" cy="1513840"/>
          </a:xfrm>
          <a:custGeom>
            <a:avLst/>
            <a:gdLst/>
            <a:ahLst/>
            <a:cxnLst/>
            <a:rect l="l" t="t" r="r" b="b"/>
            <a:pathLst>
              <a:path w="2585085" h="1135379">
                <a:moveTo>
                  <a:pt x="2584704" y="0"/>
                </a:moveTo>
                <a:lnTo>
                  <a:pt x="0" y="0"/>
                </a:lnTo>
                <a:lnTo>
                  <a:pt x="0" y="1135379"/>
                </a:lnTo>
                <a:lnTo>
                  <a:pt x="2584704" y="1135379"/>
                </a:lnTo>
                <a:lnTo>
                  <a:pt x="2584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38885" y="5736673"/>
            <a:ext cx="2429933" cy="877147"/>
            <a:chOff x="3572509" y="4302505"/>
            <a:chExt cx="1822450" cy="657860"/>
          </a:xfrm>
        </p:grpSpPr>
        <p:sp>
          <p:nvSpPr>
            <p:cNvPr id="28" name="object 28"/>
            <p:cNvSpPr/>
            <p:nvPr/>
          </p:nvSpPr>
          <p:spPr>
            <a:xfrm>
              <a:off x="3763517" y="4560569"/>
              <a:ext cx="1618615" cy="387350"/>
            </a:xfrm>
            <a:custGeom>
              <a:avLst/>
              <a:gdLst/>
              <a:ahLst/>
              <a:cxnLst/>
              <a:rect l="l" t="t" r="r" b="b"/>
              <a:pathLst>
                <a:path w="1618614" h="387350">
                  <a:moveTo>
                    <a:pt x="809244" y="0"/>
                  </a:moveTo>
                  <a:lnTo>
                    <a:pt x="0" y="193547"/>
                  </a:lnTo>
                  <a:lnTo>
                    <a:pt x="404622" y="193547"/>
                  </a:lnTo>
                  <a:lnTo>
                    <a:pt x="404622" y="387095"/>
                  </a:lnTo>
                  <a:lnTo>
                    <a:pt x="1213866" y="387095"/>
                  </a:lnTo>
                  <a:lnTo>
                    <a:pt x="1213866" y="193547"/>
                  </a:lnTo>
                  <a:lnTo>
                    <a:pt x="1618488" y="193547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763517" y="4560569"/>
              <a:ext cx="1618615" cy="387350"/>
            </a:xfrm>
            <a:custGeom>
              <a:avLst/>
              <a:gdLst/>
              <a:ahLst/>
              <a:cxnLst/>
              <a:rect l="l" t="t" r="r" b="b"/>
              <a:pathLst>
                <a:path w="1618614" h="387350">
                  <a:moveTo>
                    <a:pt x="1618488" y="193547"/>
                  </a:moveTo>
                  <a:lnTo>
                    <a:pt x="1213866" y="193547"/>
                  </a:lnTo>
                  <a:lnTo>
                    <a:pt x="1213866" y="387095"/>
                  </a:lnTo>
                  <a:lnTo>
                    <a:pt x="404622" y="387095"/>
                  </a:lnTo>
                  <a:lnTo>
                    <a:pt x="404622" y="193547"/>
                  </a:lnTo>
                  <a:lnTo>
                    <a:pt x="0" y="193547"/>
                  </a:lnTo>
                  <a:lnTo>
                    <a:pt x="809244" y="0"/>
                  </a:lnTo>
                  <a:lnTo>
                    <a:pt x="1618488" y="193547"/>
                  </a:lnTo>
                  <a:close/>
                </a:path>
              </a:pathLst>
            </a:custGeom>
            <a:ln w="25399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72509" y="4302505"/>
              <a:ext cx="129031" cy="206756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6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6" name="object 8"/>
          <p:cNvSpPr txBox="1">
            <a:spLocks noGrp="1"/>
          </p:cNvSpPr>
          <p:nvPr/>
        </p:nvSpPr>
        <p:spPr>
          <a:xfrm>
            <a:off x="683895" y="330835"/>
            <a:ext cx="8392795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性能测试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2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35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memca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ched</a:t>
            </a:r>
            <a:r>
              <a:rPr b="1" spc="-114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b="1" spc="-21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b="1" spc="-21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24"/>
          <p:cNvSpPr txBox="1"/>
          <p:nvPr/>
        </p:nvSpPr>
        <p:spPr>
          <a:xfrm>
            <a:off x="856039" y="4685639"/>
            <a:ext cx="9726507" cy="67373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在移除刷新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栅栏指令的情况下，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Zhuque 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相对于之前的工作具有性能提升（测试老版本的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memcached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135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73879" y="5117592"/>
            <a:ext cx="3446780" cy="916305"/>
          </a:xfrm>
          <a:prstGeom prst="rect">
            <a:avLst/>
          </a:prstGeom>
          <a:ln w="25400">
            <a:solidFill>
              <a:srgbClr val="178599"/>
            </a:solidFill>
          </a:ln>
        </p:spPr>
        <p:txBody>
          <a:bodyPr vert="horz" wrap="square" lIns="0" tIns="5418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zh-CN"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越高越好</a:t>
            </a:r>
            <a:endParaRPr lang="zh-CN" sz="1865" b="1" spc="-5" dirty="0">
              <a:solidFill>
                <a:srgbClr val="162A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lang="zh-CN" altLang="en-US"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轴范围</a:t>
            </a:r>
            <a:r>
              <a:rPr sz="1865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865" spc="-1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0-20</a:t>
            </a:r>
            <a:r>
              <a:rPr sz="1865" spc="-4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65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M/s</a:t>
            </a:r>
            <a:endParaRPr sz="186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66090">
              <a:lnSpc>
                <a:spcPct val="100000"/>
              </a:lnSpc>
            </a:pP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865" spc="-2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865" spc="-2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sz="1865" b="1" spc="-2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开销</a:t>
            </a:r>
            <a:r>
              <a:rPr sz="1865" b="1" spc="-3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vs.</a:t>
            </a:r>
            <a:r>
              <a:rPr sz="1865" b="1" spc="-2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1865" b="1" spc="-2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Native</a:t>
            </a:r>
            <a:endParaRPr lang="en-US" sz="1865" b="1" spc="-20" dirty="0">
              <a:solidFill>
                <a:srgbClr val="162A4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559427" y="2095737"/>
            <a:ext cx="11051540" cy="2732193"/>
            <a:chOff x="419570" y="1571803"/>
            <a:chExt cx="8288655" cy="2049145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9570" y="1571803"/>
              <a:ext cx="8288446" cy="20490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402" y="2702306"/>
              <a:ext cx="97028" cy="81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5377" y="2577338"/>
              <a:ext cx="97028" cy="2067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33294" y="2516886"/>
              <a:ext cx="657225" cy="254635"/>
            </a:xfrm>
            <a:custGeom>
              <a:avLst/>
              <a:gdLst/>
              <a:ahLst/>
              <a:cxnLst/>
              <a:rect l="l" t="t" r="r" b="b"/>
              <a:pathLst>
                <a:path w="657225" h="254635">
                  <a:moveTo>
                    <a:pt x="71628" y="254507"/>
                  </a:moveTo>
                  <a:lnTo>
                    <a:pt x="57673" y="254039"/>
                  </a:lnTo>
                  <a:lnTo>
                    <a:pt x="46291" y="252761"/>
                  </a:lnTo>
                  <a:lnTo>
                    <a:pt x="38623" y="250864"/>
                  </a:lnTo>
                  <a:lnTo>
                    <a:pt x="35813" y="248538"/>
                  </a:lnTo>
                  <a:lnTo>
                    <a:pt x="35813" y="141605"/>
                  </a:lnTo>
                  <a:lnTo>
                    <a:pt x="33004" y="139279"/>
                  </a:lnTo>
                  <a:lnTo>
                    <a:pt x="25336" y="137382"/>
                  </a:lnTo>
                  <a:lnTo>
                    <a:pt x="13954" y="136104"/>
                  </a:lnTo>
                  <a:lnTo>
                    <a:pt x="0" y="135636"/>
                  </a:lnTo>
                  <a:lnTo>
                    <a:pt x="13954" y="135167"/>
                  </a:lnTo>
                  <a:lnTo>
                    <a:pt x="25336" y="133889"/>
                  </a:lnTo>
                  <a:lnTo>
                    <a:pt x="33004" y="131992"/>
                  </a:lnTo>
                  <a:lnTo>
                    <a:pt x="35813" y="129666"/>
                  </a:lnTo>
                  <a:lnTo>
                    <a:pt x="35813" y="22732"/>
                  </a:lnTo>
                  <a:lnTo>
                    <a:pt x="38623" y="20407"/>
                  </a:lnTo>
                  <a:lnTo>
                    <a:pt x="46291" y="18510"/>
                  </a:lnTo>
                  <a:lnTo>
                    <a:pt x="57673" y="17232"/>
                  </a:lnTo>
                  <a:lnTo>
                    <a:pt x="71628" y="16763"/>
                  </a:lnTo>
                </a:path>
                <a:path w="657225" h="254635">
                  <a:moveTo>
                    <a:pt x="656844" y="254507"/>
                  </a:moveTo>
                  <a:lnTo>
                    <a:pt x="642889" y="254039"/>
                  </a:lnTo>
                  <a:lnTo>
                    <a:pt x="631507" y="252761"/>
                  </a:lnTo>
                  <a:lnTo>
                    <a:pt x="623839" y="250864"/>
                  </a:lnTo>
                  <a:lnTo>
                    <a:pt x="621030" y="248538"/>
                  </a:lnTo>
                  <a:lnTo>
                    <a:pt x="621030" y="133222"/>
                  </a:lnTo>
                  <a:lnTo>
                    <a:pt x="618220" y="130897"/>
                  </a:lnTo>
                  <a:lnTo>
                    <a:pt x="610552" y="129000"/>
                  </a:lnTo>
                  <a:lnTo>
                    <a:pt x="599170" y="127722"/>
                  </a:lnTo>
                  <a:lnTo>
                    <a:pt x="585216" y="127253"/>
                  </a:lnTo>
                  <a:lnTo>
                    <a:pt x="599170" y="126785"/>
                  </a:lnTo>
                  <a:lnTo>
                    <a:pt x="610552" y="125507"/>
                  </a:lnTo>
                  <a:lnTo>
                    <a:pt x="618220" y="123610"/>
                  </a:lnTo>
                  <a:lnTo>
                    <a:pt x="621030" y="121284"/>
                  </a:lnTo>
                  <a:lnTo>
                    <a:pt x="621030" y="5968"/>
                  </a:lnTo>
                  <a:lnTo>
                    <a:pt x="623839" y="3643"/>
                  </a:lnTo>
                  <a:lnTo>
                    <a:pt x="631507" y="1746"/>
                  </a:lnTo>
                  <a:lnTo>
                    <a:pt x="642889" y="468"/>
                  </a:lnTo>
                  <a:lnTo>
                    <a:pt x="656844" y="0"/>
                  </a:lnTo>
                </a:path>
              </a:pathLst>
            </a:custGeom>
            <a:ln w="25400">
              <a:solidFill>
                <a:srgbClr val="73943D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1881" y="2560574"/>
              <a:ext cx="95503" cy="2159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0222" y="2668777"/>
              <a:ext cx="95503" cy="924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36613" y="1949958"/>
              <a:ext cx="1804670" cy="795655"/>
            </a:xfrm>
            <a:custGeom>
              <a:avLst/>
              <a:gdLst/>
              <a:ahLst/>
              <a:cxnLst/>
              <a:rect l="l" t="t" r="r" b="b"/>
              <a:pathLst>
                <a:path w="1804670" h="795655">
                  <a:moveTo>
                    <a:pt x="71628" y="794004"/>
                  </a:moveTo>
                  <a:lnTo>
                    <a:pt x="57673" y="793535"/>
                  </a:lnTo>
                  <a:lnTo>
                    <a:pt x="46291" y="792257"/>
                  </a:lnTo>
                  <a:lnTo>
                    <a:pt x="38623" y="790360"/>
                  </a:lnTo>
                  <a:lnTo>
                    <a:pt x="35813" y="788035"/>
                  </a:lnTo>
                  <a:lnTo>
                    <a:pt x="35813" y="686435"/>
                  </a:lnTo>
                  <a:lnTo>
                    <a:pt x="33004" y="684109"/>
                  </a:lnTo>
                  <a:lnTo>
                    <a:pt x="25336" y="682212"/>
                  </a:lnTo>
                  <a:lnTo>
                    <a:pt x="13954" y="680934"/>
                  </a:lnTo>
                  <a:lnTo>
                    <a:pt x="0" y="680466"/>
                  </a:lnTo>
                  <a:lnTo>
                    <a:pt x="13954" y="679997"/>
                  </a:lnTo>
                  <a:lnTo>
                    <a:pt x="25336" y="678719"/>
                  </a:lnTo>
                  <a:lnTo>
                    <a:pt x="33004" y="676822"/>
                  </a:lnTo>
                  <a:lnTo>
                    <a:pt x="35813" y="674497"/>
                  </a:lnTo>
                  <a:lnTo>
                    <a:pt x="35813" y="572897"/>
                  </a:lnTo>
                  <a:lnTo>
                    <a:pt x="38623" y="570571"/>
                  </a:lnTo>
                  <a:lnTo>
                    <a:pt x="46291" y="568674"/>
                  </a:lnTo>
                  <a:lnTo>
                    <a:pt x="57673" y="567396"/>
                  </a:lnTo>
                  <a:lnTo>
                    <a:pt x="71628" y="566928"/>
                  </a:lnTo>
                </a:path>
                <a:path w="1804670" h="795655">
                  <a:moveTo>
                    <a:pt x="655319" y="795528"/>
                  </a:moveTo>
                  <a:lnTo>
                    <a:pt x="641365" y="795059"/>
                  </a:lnTo>
                  <a:lnTo>
                    <a:pt x="629983" y="793781"/>
                  </a:lnTo>
                  <a:lnTo>
                    <a:pt x="622315" y="791884"/>
                  </a:lnTo>
                  <a:lnTo>
                    <a:pt x="619506" y="789559"/>
                  </a:lnTo>
                  <a:lnTo>
                    <a:pt x="619506" y="508889"/>
                  </a:lnTo>
                  <a:lnTo>
                    <a:pt x="616696" y="506563"/>
                  </a:lnTo>
                  <a:lnTo>
                    <a:pt x="609028" y="504666"/>
                  </a:lnTo>
                  <a:lnTo>
                    <a:pt x="597646" y="503388"/>
                  </a:lnTo>
                  <a:lnTo>
                    <a:pt x="583691" y="502919"/>
                  </a:lnTo>
                  <a:lnTo>
                    <a:pt x="597646" y="502451"/>
                  </a:lnTo>
                  <a:lnTo>
                    <a:pt x="609028" y="501173"/>
                  </a:lnTo>
                  <a:lnTo>
                    <a:pt x="616696" y="499276"/>
                  </a:lnTo>
                  <a:lnTo>
                    <a:pt x="619506" y="496950"/>
                  </a:lnTo>
                  <a:lnTo>
                    <a:pt x="619506" y="216281"/>
                  </a:lnTo>
                  <a:lnTo>
                    <a:pt x="622315" y="213955"/>
                  </a:lnTo>
                  <a:lnTo>
                    <a:pt x="629983" y="212058"/>
                  </a:lnTo>
                  <a:lnTo>
                    <a:pt x="641365" y="210780"/>
                  </a:lnTo>
                  <a:lnTo>
                    <a:pt x="655319" y="210312"/>
                  </a:lnTo>
                </a:path>
                <a:path w="1804670" h="795655">
                  <a:moveTo>
                    <a:pt x="1229867" y="774192"/>
                  </a:moveTo>
                  <a:lnTo>
                    <a:pt x="1215913" y="773723"/>
                  </a:lnTo>
                  <a:lnTo>
                    <a:pt x="1204531" y="772445"/>
                  </a:lnTo>
                  <a:lnTo>
                    <a:pt x="1196863" y="770548"/>
                  </a:lnTo>
                  <a:lnTo>
                    <a:pt x="1194054" y="768223"/>
                  </a:lnTo>
                  <a:lnTo>
                    <a:pt x="1194054" y="393065"/>
                  </a:lnTo>
                  <a:lnTo>
                    <a:pt x="1191244" y="390739"/>
                  </a:lnTo>
                  <a:lnTo>
                    <a:pt x="1183576" y="388842"/>
                  </a:lnTo>
                  <a:lnTo>
                    <a:pt x="1172194" y="387564"/>
                  </a:lnTo>
                  <a:lnTo>
                    <a:pt x="1158239" y="387096"/>
                  </a:lnTo>
                  <a:lnTo>
                    <a:pt x="1172194" y="386627"/>
                  </a:lnTo>
                  <a:lnTo>
                    <a:pt x="1183576" y="385349"/>
                  </a:lnTo>
                  <a:lnTo>
                    <a:pt x="1191244" y="383452"/>
                  </a:lnTo>
                  <a:lnTo>
                    <a:pt x="1194054" y="381127"/>
                  </a:lnTo>
                  <a:lnTo>
                    <a:pt x="1194054" y="5968"/>
                  </a:lnTo>
                  <a:lnTo>
                    <a:pt x="1196863" y="3643"/>
                  </a:lnTo>
                  <a:lnTo>
                    <a:pt x="1204531" y="1746"/>
                  </a:lnTo>
                  <a:lnTo>
                    <a:pt x="1215913" y="468"/>
                  </a:lnTo>
                  <a:lnTo>
                    <a:pt x="1229867" y="0"/>
                  </a:lnTo>
                </a:path>
                <a:path w="1804670" h="795655">
                  <a:moveTo>
                    <a:pt x="1804415" y="794004"/>
                  </a:moveTo>
                  <a:lnTo>
                    <a:pt x="1790461" y="793535"/>
                  </a:lnTo>
                  <a:lnTo>
                    <a:pt x="1779079" y="792257"/>
                  </a:lnTo>
                  <a:lnTo>
                    <a:pt x="1771411" y="790360"/>
                  </a:lnTo>
                  <a:lnTo>
                    <a:pt x="1768602" y="788035"/>
                  </a:lnTo>
                  <a:lnTo>
                    <a:pt x="1768602" y="428879"/>
                  </a:lnTo>
                  <a:lnTo>
                    <a:pt x="1765792" y="426553"/>
                  </a:lnTo>
                  <a:lnTo>
                    <a:pt x="1758124" y="424656"/>
                  </a:lnTo>
                  <a:lnTo>
                    <a:pt x="1746742" y="423378"/>
                  </a:lnTo>
                  <a:lnTo>
                    <a:pt x="1732788" y="422910"/>
                  </a:lnTo>
                  <a:lnTo>
                    <a:pt x="1746742" y="422441"/>
                  </a:lnTo>
                  <a:lnTo>
                    <a:pt x="1758124" y="421163"/>
                  </a:lnTo>
                  <a:lnTo>
                    <a:pt x="1765792" y="419266"/>
                  </a:lnTo>
                  <a:lnTo>
                    <a:pt x="1768602" y="416941"/>
                  </a:lnTo>
                  <a:lnTo>
                    <a:pt x="1768602" y="57785"/>
                  </a:lnTo>
                  <a:lnTo>
                    <a:pt x="1771411" y="55459"/>
                  </a:lnTo>
                  <a:lnTo>
                    <a:pt x="1779079" y="53562"/>
                  </a:lnTo>
                  <a:lnTo>
                    <a:pt x="1790461" y="52284"/>
                  </a:lnTo>
                  <a:lnTo>
                    <a:pt x="1804415" y="51816"/>
                  </a:lnTo>
                </a:path>
              </a:pathLst>
            </a:custGeom>
            <a:ln w="25400">
              <a:solidFill>
                <a:srgbClr val="73943D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6336" y="4871211"/>
            <a:ext cx="11409680" cy="34480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sz="2135" b="1" u="sng">
                <a:latin typeface="微软雅黑" panose="020B0503020204020204" charset="-122"/>
                <a:ea typeface="微软雅黑" panose="020B0503020204020204" charset="-122"/>
                <a:cs typeface="Calibri"/>
              </a:rPr>
              <a:t>与先前的工作不同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，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 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可以运行新版本的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 Memcached 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并从更好的扩展性中受益</a:t>
            </a:r>
            <a:endParaRPr lang="zh-CN" altLang="en-US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55719" y="5330952"/>
            <a:ext cx="4483100" cy="1471507"/>
          </a:xfrm>
          <a:custGeom>
            <a:avLst/>
            <a:gdLst/>
            <a:ahLst/>
            <a:cxnLst/>
            <a:rect l="l" t="t" r="r" b="b"/>
            <a:pathLst>
              <a:path w="3362325" h="1103629">
                <a:moveTo>
                  <a:pt x="3361944" y="0"/>
                </a:moveTo>
                <a:lnTo>
                  <a:pt x="0" y="0"/>
                </a:lnTo>
                <a:lnTo>
                  <a:pt x="0" y="1103376"/>
                </a:lnTo>
                <a:lnTo>
                  <a:pt x="3361944" y="1103376"/>
                </a:lnTo>
                <a:lnTo>
                  <a:pt x="3361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58309" y="5330952"/>
            <a:ext cx="4483100" cy="915670"/>
          </a:xfrm>
          <a:prstGeom prst="rect">
            <a:avLst/>
          </a:prstGeom>
          <a:ln w="25400">
            <a:solidFill>
              <a:srgbClr val="178599"/>
            </a:solidFill>
          </a:ln>
        </p:spPr>
        <p:txBody>
          <a:bodyPr vert="horz" wrap="square" lIns="0" tIns="5418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zh-CN"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越大越好</a:t>
            </a:r>
            <a:endParaRPr sz="1865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Y</a:t>
            </a:r>
            <a:r>
              <a:rPr lang="zh-CN" altLang="en-US"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轴范围</a:t>
            </a:r>
            <a:r>
              <a:rPr sz="1865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:</a:t>
            </a:r>
            <a:r>
              <a:rPr sz="1865" spc="-2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 </a:t>
            </a: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0-100</a:t>
            </a:r>
            <a:r>
              <a:rPr sz="1865" spc="-4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 </a:t>
            </a: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M/s</a:t>
            </a:r>
            <a:endParaRPr sz="1865">
              <a:latin typeface="微软雅黑" panose="020B0503020204020204" charset="-122"/>
              <a:ea typeface="微软雅黑" panose="020B0503020204020204" charset="-122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=</a:t>
            </a:r>
            <a:r>
              <a:rPr sz="1865" spc="-2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 </a:t>
            </a:r>
            <a:r>
              <a:rPr lang="zh-CN"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提升</a:t>
            </a:r>
            <a:r>
              <a:rPr sz="1865" b="1" spc="-2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</a:t>
            </a:r>
            <a:r>
              <a:rPr sz="1865" b="1" spc="-1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vs</a:t>
            </a:r>
            <a:r>
              <a:rPr lang="en-US" sz="1865" b="1" spc="-1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.</a:t>
            </a:r>
            <a:r>
              <a:rPr sz="1865" b="1" spc="-1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</a:t>
            </a:r>
            <a:r>
              <a:rPr lang="zh-CN" sz="1865" b="1" spc="-1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旧版本</a:t>
            </a:r>
            <a:r>
              <a:rPr sz="1865" b="1" spc="-3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</a:t>
            </a:r>
            <a:r>
              <a:rPr sz="1865" b="1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Memcached</a:t>
            </a:r>
            <a:endParaRPr sz="1865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04875" y="5954097"/>
            <a:ext cx="3037840" cy="802640"/>
            <a:chOff x="2993389" y="4465573"/>
            <a:chExt cx="2278380" cy="601980"/>
          </a:xfrm>
        </p:grpSpPr>
        <p:sp>
          <p:nvSpPr>
            <p:cNvPr id="21" name="object 21"/>
            <p:cNvSpPr/>
            <p:nvPr/>
          </p:nvSpPr>
          <p:spPr>
            <a:xfrm>
              <a:off x="3886961" y="4691633"/>
              <a:ext cx="1371600" cy="363220"/>
            </a:xfrm>
            <a:custGeom>
              <a:avLst/>
              <a:gdLst/>
              <a:ahLst/>
              <a:cxnLst/>
              <a:rect l="l" t="t" r="r" b="b"/>
              <a:pathLst>
                <a:path w="1371600" h="363220">
                  <a:moveTo>
                    <a:pt x="685800" y="0"/>
                  </a:moveTo>
                  <a:lnTo>
                    <a:pt x="0" y="181355"/>
                  </a:lnTo>
                  <a:lnTo>
                    <a:pt x="342900" y="181355"/>
                  </a:lnTo>
                  <a:lnTo>
                    <a:pt x="342900" y="362711"/>
                  </a:lnTo>
                  <a:lnTo>
                    <a:pt x="1028700" y="362711"/>
                  </a:lnTo>
                  <a:lnTo>
                    <a:pt x="1028700" y="181355"/>
                  </a:lnTo>
                  <a:lnTo>
                    <a:pt x="1371600" y="18135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886961" y="4691633"/>
              <a:ext cx="1371600" cy="363220"/>
            </a:xfrm>
            <a:custGeom>
              <a:avLst/>
              <a:gdLst/>
              <a:ahLst/>
              <a:cxnLst/>
              <a:rect l="l" t="t" r="r" b="b"/>
              <a:pathLst>
                <a:path w="1371600" h="363220">
                  <a:moveTo>
                    <a:pt x="1371600" y="181355"/>
                  </a:moveTo>
                  <a:lnTo>
                    <a:pt x="1028700" y="181355"/>
                  </a:lnTo>
                  <a:lnTo>
                    <a:pt x="1028700" y="362711"/>
                  </a:lnTo>
                  <a:lnTo>
                    <a:pt x="342900" y="362711"/>
                  </a:lnTo>
                  <a:lnTo>
                    <a:pt x="342900" y="181355"/>
                  </a:lnTo>
                  <a:lnTo>
                    <a:pt x="0" y="181355"/>
                  </a:lnTo>
                  <a:lnTo>
                    <a:pt x="685800" y="0"/>
                  </a:lnTo>
                  <a:lnTo>
                    <a:pt x="1371600" y="181355"/>
                  </a:lnTo>
                  <a:close/>
                </a:path>
              </a:pathLst>
            </a:custGeom>
            <a:ln w="2540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3389" y="4465573"/>
              <a:ext cx="97028" cy="206756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7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571" y="339937"/>
            <a:ext cx="1964267" cy="618074"/>
          </a:xfrm>
          <a:prstGeom prst="rect">
            <a:avLst/>
          </a:prstGeom>
        </p:spPr>
      </p:pic>
      <p:sp>
        <p:nvSpPr>
          <p:cNvPr id="7" name="object 8"/>
          <p:cNvSpPr txBox="1">
            <a:spLocks noGrp="1"/>
          </p:cNvSpPr>
          <p:nvPr/>
        </p:nvSpPr>
        <p:spPr>
          <a:xfrm>
            <a:off x="683895" y="330835"/>
            <a:ext cx="8392795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性能测试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2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35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memca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ched</a:t>
            </a:r>
            <a:r>
              <a:rPr b="1" spc="-114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lang="en-US" b="1" spc="-1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559427" y="2095737"/>
            <a:ext cx="11051540" cy="2732193"/>
            <a:chOff x="419570" y="1571803"/>
            <a:chExt cx="8288655" cy="2049145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9570" y="1571803"/>
              <a:ext cx="8288446" cy="204907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8762" y="2650490"/>
              <a:ext cx="100075" cy="71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5070" y="2732786"/>
              <a:ext cx="116840" cy="711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1786" y="2499613"/>
              <a:ext cx="116839" cy="711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954" y="2336546"/>
              <a:ext cx="116839" cy="1884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7645" y="2389886"/>
              <a:ext cx="116839" cy="1000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1337" y="2345690"/>
              <a:ext cx="116839" cy="1884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8342" y="2591054"/>
              <a:ext cx="116840" cy="711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5081" y="2426462"/>
              <a:ext cx="116840" cy="711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773" y="2068322"/>
              <a:ext cx="116840" cy="711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4658" y="1844294"/>
              <a:ext cx="110744" cy="939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3966" y="1867154"/>
              <a:ext cx="110743" cy="119888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4373879" y="5330952"/>
            <a:ext cx="3446780" cy="1471507"/>
          </a:xfrm>
          <a:custGeom>
            <a:avLst/>
            <a:gdLst/>
            <a:ahLst/>
            <a:cxnLst/>
            <a:rect l="l" t="t" r="r" b="b"/>
            <a:pathLst>
              <a:path w="2585085" h="1103629">
                <a:moveTo>
                  <a:pt x="2584704" y="0"/>
                </a:moveTo>
                <a:lnTo>
                  <a:pt x="0" y="0"/>
                </a:lnTo>
                <a:lnTo>
                  <a:pt x="0" y="1103376"/>
                </a:lnTo>
                <a:lnTo>
                  <a:pt x="2584704" y="1103376"/>
                </a:lnTo>
                <a:lnTo>
                  <a:pt x="2584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3879" y="5330952"/>
            <a:ext cx="3446780" cy="915670"/>
          </a:xfrm>
          <a:prstGeom prst="rect">
            <a:avLst/>
          </a:prstGeom>
          <a:ln w="25400">
            <a:solidFill>
              <a:srgbClr val="178599"/>
            </a:solidFill>
          </a:ln>
        </p:spPr>
        <p:txBody>
          <a:bodyPr vert="horz" wrap="square" lIns="0" tIns="54186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越大越好</a:t>
            </a:r>
            <a:endParaRPr lang="zh-CN" sz="1865" b="1" spc="-5" dirty="0">
              <a:solidFill>
                <a:srgbClr val="162A46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Y</a:t>
            </a:r>
            <a:r>
              <a:rPr lang="zh-CN" altLang="en-US"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轴范围</a:t>
            </a:r>
            <a:r>
              <a:rPr sz="1865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:</a:t>
            </a:r>
            <a:r>
              <a:rPr sz="1865" spc="-1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 </a:t>
            </a: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0-100</a:t>
            </a:r>
            <a:r>
              <a:rPr sz="1865" spc="-4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 </a:t>
            </a:r>
            <a:r>
              <a:rPr sz="1865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M/s</a:t>
            </a:r>
            <a:endParaRPr sz="1865">
              <a:latin typeface="微软雅黑" panose="020B0503020204020204" charset="-122"/>
              <a:ea typeface="微软雅黑" panose="020B0503020204020204" charset="-122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=</a:t>
            </a:r>
            <a:r>
              <a:rPr sz="1865" spc="-2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 MT"/>
              </a:rPr>
              <a:t> </a:t>
            </a:r>
            <a:r>
              <a:rPr lang="zh-CN"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开销</a:t>
            </a:r>
            <a:r>
              <a:rPr lang="en-US" altLang="zh-CN"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</a:t>
            </a:r>
            <a:r>
              <a:rPr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vs.</a:t>
            </a:r>
            <a:r>
              <a:rPr sz="1865" b="1" spc="-2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 </a:t>
            </a:r>
            <a:r>
              <a:rPr lang="en-US" sz="1865" b="1" spc="-20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N</a:t>
            </a:r>
            <a:r>
              <a:rPr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ative</a:t>
            </a:r>
            <a:endParaRPr sz="1865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710513" y="5988643"/>
            <a:ext cx="2482427" cy="789940"/>
            <a:chOff x="3532885" y="4491482"/>
            <a:chExt cx="1861820" cy="592455"/>
          </a:xfrm>
        </p:grpSpPr>
        <p:sp>
          <p:nvSpPr>
            <p:cNvPr id="26" name="object 26"/>
            <p:cNvSpPr/>
            <p:nvPr/>
          </p:nvSpPr>
          <p:spPr>
            <a:xfrm>
              <a:off x="3763517" y="4734306"/>
              <a:ext cx="1618615" cy="337185"/>
            </a:xfrm>
            <a:custGeom>
              <a:avLst/>
              <a:gdLst/>
              <a:ahLst/>
              <a:cxnLst/>
              <a:rect l="l" t="t" r="r" b="b"/>
              <a:pathLst>
                <a:path w="1618614" h="337185">
                  <a:moveTo>
                    <a:pt x="809244" y="0"/>
                  </a:moveTo>
                  <a:lnTo>
                    <a:pt x="0" y="168402"/>
                  </a:lnTo>
                  <a:lnTo>
                    <a:pt x="404622" y="168402"/>
                  </a:lnTo>
                  <a:lnTo>
                    <a:pt x="404622" y="336804"/>
                  </a:lnTo>
                  <a:lnTo>
                    <a:pt x="1213866" y="336804"/>
                  </a:lnTo>
                  <a:lnTo>
                    <a:pt x="1213866" y="168402"/>
                  </a:lnTo>
                  <a:lnTo>
                    <a:pt x="1618488" y="168402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763517" y="4734306"/>
              <a:ext cx="1618615" cy="337185"/>
            </a:xfrm>
            <a:custGeom>
              <a:avLst/>
              <a:gdLst/>
              <a:ahLst/>
              <a:cxnLst/>
              <a:rect l="l" t="t" r="r" b="b"/>
              <a:pathLst>
                <a:path w="1618614" h="337185">
                  <a:moveTo>
                    <a:pt x="1618488" y="168402"/>
                  </a:moveTo>
                  <a:lnTo>
                    <a:pt x="1213866" y="168402"/>
                  </a:lnTo>
                  <a:lnTo>
                    <a:pt x="1213866" y="336804"/>
                  </a:lnTo>
                  <a:lnTo>
                    <a:pt x="404622" y="336804"/>
                  </a:lnTo>
                  <a:lnTo>
                    <a:pt x="404622" y="168402"/>
                  </a:lnTo>
                  <a:lnTo>
                    <a:pt x="0" y="168402"/>
                  </a:lnTo>
                  <a:lnTo>
                    <a:pt x="809244" y="0"/>
                  </a:lnTo>
                  <a:lnTo>
                    <a:pt x="1618488" y="168402"/>
                  </a:lnTo>
                  <a:close/>
                </a:path>
              </a:pathLst>
            </a:custGeom>
            <a:ln w="2540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32885" y="4491482"/>
              <a:ext cx="101600" cy="164084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1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6" name="object 8"/>
          <p:cNvSpPr txBox="1">
            <a:spLocks noGrp="1"/>
          </p:cNvSpPr>
          <p:nvPr/>
        </p:nvSpPr>
        <p:spPr>
          <a:xfrm>
            <a:off x="683895" y="330835"/>
            <a:ext cx="8392795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性能测试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2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35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memca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ched</a:t>
            </a:r>
            <a:r>
              <a:rPr b="1" spc="-114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27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b="1" spc="-13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lang="en-US" b="1" spc="-13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17"/>
          <p:cNvSpPr txBox="1"/>
          <p:nvPr/>
        </p:nvSpPr>
        <p:spPr>
          <a:xfrm>
            <a:off x="546336" y="4871211"/>
            <a:ext cx="11409680" cy="34480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sz="2135" b="1" u="sng">
                <a:latin typeface="微软雅黑" panose="020B0503020204020204" charset="-122"/>
                <a:ea typeface="微软雅黑" panose="020B0503020204020204" charset="-122"/>
                <a:cs typeface="Calibri"/>
              </a:rPr>
              <a:t>与先前的工作不同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，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 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可以运行新版本的</a:t>
            </a: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 Memcached 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并从更好的扩展性中受益</a:t>
            </a:r>
            <a:endParaRPr lang="zh-CN" altLang="en-US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8875395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持久内存</a:t>
            </a:r>
            <a:r>
              <a:rPr b="1" spc="-3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(PMEM)</a:t>
            </a:r>
            <a:endParaRPr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2589" y="2274061"/>
            <a:ext cx="5351780" cy="2738967"/>
            <a:chOff x="301942" y="1705546"/>
            <a:chExt cx="4013835" cy="2054225"/>
          </a:xfrm>
        </p:grpSpPr>
        <p:sp>
          <p:nvSpPr>
            <p:cNvPr id="4" name="object 4"/>
            <p:cNvSpPr/>
            <p:nvPr/>
          </p:nvSpPr>
          <p:spPr>
            <a:xfrm>
              <a:off x="316229" y="2146553"/>
              <a:ext cx="3985260" cy="1598930"/>
            </a:xfrm>
            <a:custGeom>
              <a:avLst/>
              <a:gdLst/>
              <a:ahLst/>
              <a:cxnLst/>
              <a:rect l="l" t="t" r="r" b="b"/>
              <a:pathLst>
                <a:path w="3985260" h="1598929">
                  <a:moveTo>
                    <a:pt x="0" y="1598676"/>
                  </a:moveTo>
                  <a:lnTo>
                    <a:pt x="3985260" y="1598676"/>
                  </a:lnTo>
                  <a:lnTo>
                    <a:pt x="3985260" y="0"/>
                  </a:lnTo>
                  <a:lnTo>
                    <a:pt x="0" y="0"/>
                  </a:lnTo>
                  <a:lnTo>
                    <a:pt x="0" y="1598676"/>
                  </a:lnTo>
                  <a:close/>
                </a:path>
              </a:pathLst>
            </a:custGeom>
            <a:ln w="28575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6229" y="1719833"/>
              <a:ext cx="3985260" cy="426720"/>
            </a:xfrm>
            <a:custGeom>
              <a:avLst/>
              <a:gdLst/>
              <a:ahLst/>
              <a:cxnLst/>
              <a:rect l="l" t="t" r="r" b="b"/>
              <a:pathLst>
                <a:path w="3985260" h="426719">
                  <a:moveTo>
                    <a:pt x="3985260" y="0"/>
                  </a:moveTo>
                  <a:lnTo>
                    <a:pt x="0" y="0"/>
                  </a:lnTo>
                  <a:lnTo>
                    <a:pt x="0" y="426719"/>
                  </a:lnTo>
                  <a:lnTo>
                    <a:pt x="3985260" y="426719"/>
                  </a:lnTo>
                  <a:lnTo>
                    <a:pt x="398526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6229" y="1719833"/>
              <a:ext cx="3985260" cy="426720"/>
            </a:xfrm>
            <a:custGeom>
              <a:avLst/>
              <a:gdLst/>
              <a:ahLst/>
              <a:cxnLst/>
              <a:rect l="l" t="t" r="r" b="b"/>
              <a:pathLst>
                <a:path w="3985260" h="426719">
                  <a:moveTo>
                    <a:pt x="0" y="426719"/>
                  </a:moveTo>
                  <a:lnTo>
                    <a:pt x="3985260" y="426719"/>
                  </a:lnTo>
                  <a:lnTo>
                    <a:pt x="3985260" y="0"/>
                  </a:lnTo>
                  <a:lnTo>
                    <a:pt x="0" y="0"/>
                  </a:lnTo>
                  <a:lnTo>
                    <a:pt x="0" y="426719"/>
                  </a:lnTo>
                  <a:close/>
                </a:path>
              </a:pathLst>
            </a:custGeom>
            <a:ln w="28574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93035" y="2381250"/>
            <a:ext cx="1147445" cy="34480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3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13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784" y="3017054"/>
            <a:ext cx="4069927" cy="34480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endParaRPr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82689" y="1950465"/>
            <a:ext cx="5168053" cy="46863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84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zh-CN" altLang="en-US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endParaRPr lang="zh-CN" altLang="en-US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82689" y="3984497"/>
            <a:ext cx="5168053" cy="469265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9266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24289" y="4722113"/>
            <a:ext cx="2524760" cy="46863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842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82689" y="4722113"/>
            <a:ext cx="2524760" cy="46863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5842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2689" y="3326129"/>
            <a:ext cx="5168053" cy="46736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7573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CPU</a:t>
            </a:r>
            <a:endParaRPr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0657" y="2631185"/>
            <a:ext cx="5168053" cy="46736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7573" rIns="0" bIns="0" rtlCol="0">
            <a:spAutoFit/>
          </a:bodyPr>
          <a:lstStyle/>
          <a:p>
            <a:pPr marL="1017905">
              <a:lnSpc>
                <a:spcPct val="100000"/>
              </a:lnSpc>
              <a:spcBef>
                <a:spcPts val="340"/>
              </a:spcBef>
            </a:pPr>
            <a:r>
              <a:rPr lang="en-US" sz="2665">
                <a:latin typeface="微软雅黑" panose="020B0503020204020204" charset="-122"/>
                <a:ea typeface="微软雅黑" panose="020B0503020204020204" charset="-122"/>
                <a:cs typeface="Calibri"/>
              </a:rPr>
              <a:t>         </a:t>
            </a:r>
            <a:r>
              <a:rPr lang="zh-CN" sz="266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操作系统</a:t>
            </a:r>
            <a:endParaRPr lang="zh-CN" sz="266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836295" y="3098800"/>
            <a:ext cx="4189730" cy="170878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断电后保持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持久性</a:t>
            </a:r>
            <a:endParaRPr 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endParaRPr 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字节可寻址</a:t>
            </a:r>
            <a:endParaRPr lang="zh-CN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endParaRPr lang="zh-CN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2900" indent="-330835">
              <a:lnSpc>
                <a:spcPct val="100000"/>
              </a:lnSpc>
              <a:spcBef>
                <a:spcPts val="95"/>
              </a:spcBef>
              <a:buFont typeface="Calibri"/>
              <a:buChar char="●"/>
              <a:tabLst>
                <a:tab pos="342900" algn="l"/>
                <a:tab pos="343535" algn="l"/>
              </a:tabLst>
            </a:pPr>
            <a:r>
              <a:rPr lang="en-US" alt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级延迟和带宽</a:t>
            </a:r>
            <a:endParaRPr lang="zh-CN" altLang="en-US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46451" y="2000495"/>
            <a:ext cx="8061351" cy="35868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9950" y="5644515"/>
            <a:ext cx="8206740" cy="34480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35" b="1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</a:t>
            </a:r>
            <a:r>
              <a:rPr sz="2135" b="1" spc="4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</a:t>
            </a:r>
            <a:r>
              <a:rPr lang="zh-CN" sz="2135" b="1" spc="4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可以运行没有修改的</a:t>
            </a:r>
            <a:r>
              <a:rPr lang="en-US" altLang="zh-CN" sz="2135" b="1" spc="4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Python </a:t>
            </a:r>
            <a:r>
              <a:rPr lang="zh-CN" altLang="en-US" sz="2135" b="1" spc="4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程序，并且仅有极小的开销</a:t>
            </a:r>
            <a:endParaRPr lang="zh-CN" altLang="en-US" sz="2135" b="1" spc="4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18647" y="2766568"/>
            <a:ext cx="1469813" cy="340995"/>
          </a:xfrm>
          <a:prstGeom prst="rect">
            <a:avLst/>
          </a:prstGeom>
          <a:ln w="25400">
            <a:solidFill>
              <a:srgbClr val="178599"/>
            </a:solidFill>
          </a:ln>
        </p:spPr>
        <p:txBody>
          <a:bodyPr vert="horz" wrap="square" lIns="0" tIns="54186" rIns="0" bIns="0" rtlCol="0">
            <a:spAutoFit/>
          </a:bodyPr>
          <a:lstStyle/>
          <a:p>
            <a:pPr marL="194945" marR="103505" indent="-85725" algn="ctr">
              <a:lnSpc>
                <a:spcPct val="100000"/>
              </a:lnSpc>
              <a:spcBef>
                <a:spcPts val="320"/>
              </a:spcBef>
            </a:pPr>
            <a:r>
              <a:rPr lang="zh-CN" sz="1865" b="1" spc="-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越低越好</a:t>
            </a:r>
            <a:endParaRPr lang="zh-CN" sz="1865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51463" y="3431031"/>
            <a:ext cx="632460" cy="512233"/>
          </a:xfrm>
          <a:custGeom>
            <a:avLst/>
            <a:gdLst/>
            <a:ahLst/>
            <a:cxnLst/>
            <a:rect l="l" t="t" r="r" b="b"/>
            <a:pathLst>
              <a:path w="474345" h="384175">
                <a:moveTo>
                  <a:pt x="0" y="192024"/>
                </a:moveTo>
                <a:lnTo>
                  <a:pt x="118491" y="192024"/>
                </a:lnTo>
                <a:lnTo>
                  <a:pt x="118491" y="0"/>
                </a:lnTo>
                <a:lnTo>
                  <a:pt x="355473" y="0"/>
                </a:lnTo>
                <a:lnTo>
                  <a:pt x="355473" y="192024"/>
                </a:lnTo>
                <a:lnTo>
                  <a:pt x="473963" y="192024"/>
                </a:lnTo>
                <a:lnTo>
                  <a:pt x="236981" y="384048"/>
                </a:lnTo>
                <a:lnTo>
                  <a:pt x="0" y="192024"/>
                </a:lnTo>
                <a:close/>
              </a:path>
            </a:pathLst>
          </a:custGeom>
          <a:ln w="25400">
            <a:solidFill>
              <a:srgbClr val="162A46"/>
            </a:solidFill>
          </a:ln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9" name="object 8"/>
          <p:cNvSpPr txBox="1">
            <a:spLocks noGrp="1"/>
          </p:cNvSpPr>
          <p:nvPr/>
        </p:nvSpPr>
        <p:spPr>
          <a:xfrm>
            <a:off x="683895" y="-7620"/>
            <a:ext cx="8392795" cy="13703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性能测试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21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b="1" spc="-12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Cpython/Pyperperformence</a:t>
            </a:r>
            <a:endParaRPr lang="en-US" b="1" spc="-12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30835"/>
            <a:ext cx="6934200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310" dirty="0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b="1" spc="-31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4455" y="2545080"/>
            <a:ext cx="10550312" cy="2997200"/>
          </a:xfrm>
          <a:custGeom>
            <a:avLst/>
            <a:gdLst/>
            <a:ahLst/>
            <a:cxnLst/>
            <a:rect l="l" t="t" r="r" b="b"/>
            <a:pathLst>
              <a:path w="7912734" h="2247900">
                <a:moveTo>
                  <a:pt x="0" y="2247900"/>
                </a:moveTo>
                <a:lnTo>
                  <a:pt x="7912608" y="2247900"/>
                </a:lnTo>
                <a:lnTo>
                  <a:pt x="7912608" y="0"/>
                </a:lnTo>
                <a:lnTo>
                  <a:pt x="0" y="0"/>
                </a:lnTo>
                <a:lnTo>
                  <a:pt x="0" y="2247900"/>
                </a:lnTo>
                <a:close/>
              </a:path>
            </a:pathLst>
          </a:custGeom>
          <a:ln w="28575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691" y="2701754"/>
            <a:ext cx="10150687" cy="2659380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95"/>
              </a:spcBef>
              <a:buChar char="●"/>
              <a:tabLst>
                <a:tab pos="343535" algn="l"/>
                <a:tab pos="344170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为支持故障刷新的系统提供了全进程持久编程模型</a:t>
            </a:r>
            <a:endParaRPr 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3535" indent="-331470">
              <a:lnSpc>
                <a:spcPct val="100000"/>
              </a:lnSpc>
              <a:spcBef>
                <a:spcPts val="95"/>
              </a:spcBef>
              <a:buChar char="●"/>
              <a:tabLst>
                <a:tab pos="343535" algn="l"/>
                <a:tab pos="344170" algn="l"/>
              </a:tabLst>
            </a:pPr>
            <a:endParaRPr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3535" indent="-331470">
              <a:lnSpc>
                <a:spcPct val="100000"/>
              </a:lnSpc>
              <a:buChar char="●"/>
              <a:tabLst>
                <a:tab pos="343535" algn="l"/>
                <a:tab pos="344170" algn="l"/>
              </a:tabLst>
            </a:pPr>
            <a:r>
              <a:rPr 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构建和测试了一个基于</a:t>
            </a:r>
            <a:r>
              <a:rPr lang="en-US" alt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libc </a:t>
            </a:r>
            <a:r>
              <a:rPr lang="zh-CN" altLang="en-US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的原型实现</a:t>
            </a:r>
            <a:r>
              <a:rPr lang="en-US" alt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Zhuque</a:t>
            </a:r>
            <a:endParaRPr lang="en-US" altLang="zh-CN" sz="2135" spc="-10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3535" indent="-331470">
              <a:lnSpc>
                <a:spcPct val="100000"/>
              </a:lnSpc>
              <a:buChar char="●"/>
              <a:tabLst>
                <a:tab pos="343535" algn="l"/>
                <a:tab pos="344170" algn="l"/>
              </a:tabLst>
            </a:pPr>
            <a:endParaRPr sz="2135" spc="-10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3535" marR="214630" indent="-331470">
              <a:lnSpc>
                <a:spcPct val="100000"/>
              </a:lnSpc>
              <a:buChar char="●"/>
              <a:tabLst>
                <a:tab pos="343535" algn="l"/>
                <a:tab pos="344170" algn="l"/>
              </a:tabLst>
            </a:pPr>
            <a:r>
              <a:rPr lang="zh-CN" altLang="en-US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在不进行缓存刷新的情况下，</a:t>
            </a:r>
            <a:r>
              <a:rPr lang="en-US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 </a:t>
            </a:r>
            <a:r>
              <a:rPr lang="zh-CN" altLang="en-US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的性能仍高于其他</a:t>
            </a:r>
            <a:r>
              <a:rPr lang="en-US" altLang="zh-CN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 SOTA PMEM </a:t>
            </a:r>
            <a:r>
              <a:rPr lang="zh-CN" altLang="en-US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编程库</a:t>
            </a:r>
            <a:endParaRPr lang="zh-CN" altLang="en-US" sz="2135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3535" marR="214630" indent="-331470">
              <a:lnSpc>
                <a:spcPct val="100000"/>
              </a:lnSpc>
              <a:buChar char="●"/>
              <a:tabLst>
                <a:tab pos="343535" algn="l"/>
                <a:tab pos="344170" algn="l"/>
              </a:tabLst>
            </a:pPr>
            <a:endParaRPr sz="2135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3535" marR="214630" indent="-331470">
              <a:lnSpc>
                <a:spcPct val="100000"/>
              </a:lnSpc>
              <a:buChar char="●"/>
              <a:tabLst>
                <a:tab pos="343535" algn="l"/>
                <a:tab pos="344170" algn="l"/>
              </a:tabLst>
            </a:pP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对比之前的工作，</a:t>
            </a:r>
            <a:r>
              <a:rPr 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Zhuque 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可以在不修改代码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/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不重新编译的情况下，运行各种应用程序</a:t>
            </a: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5405" y="2005837"/>
            <a:ext cx="10588412" cy="558800"/>
            <a:chOff x="626554" y="1504378"/>
            <a:chExt cx="7941309" cy="419100"/>
          </a:xfrm>
        </p:grpSpPr>
        <p:sp>
          <p:nvSpPr>
            <p:cNvPr id="6" name="object 6"/>
            <p:cNvSpPr/>
            <p:nvPr/>
          </p:nvSpPr>
          <p:spPr>
            <a:xfrm>
              <a:off x="640841" y="1518666"/>
              <a:ext cx="7912734" cy="390525"/>
            </a:xfrm>
            <a:custGeom>
              <a:avLst/>
              <a:gdLst/>
              <a:ahLst/>
              <a:cxnLst/>
              <a:rect l="l" t="t" r="r" b="b"/>
              <a:pathLst>
                <a:path w="7912734" h="390525">
                  <a:moveTo>
                    <a:pt x="7912608" y="0"/>
                  </a:moveTo>
                  <a:lnTo>
                    <a:pt x="0" y="0"/>
                  </a:lnTo>
                  <a:lnTo>
                    <a:pt x="0" y="390143"/>
                  </a:lnTo>
                  <a:lnTo>
                    <a:pt x="7912608" y="390143"/>
                  </a:lnTo>
                  <a:lnTo>
                    <a:pt x="791260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40841" y="1518666"/>
              <a:ext cx="7912734" cy="390525"/>
            </a:xfrm>
            <a:custGeom>
              <a:avLst/>
              <a:gdLst/>
              <a:ahLst/>
              <a:cxnLst/>
              <a:rect l="l" t="t" r="r" b="b"/>
              <a:pathLst>
                <a:path w="7912734" h="390525">
                  <a:moveTo>
                    <a:pt x="0" y="390143"/>
                  </a:moveTo>
                  <a:lnTo>
                    <a:pt x="7912608" y="390143"/>
                  </a:lnTo>
                  <a:lnTo>
                    <a:pt x="7912608" y="0"/>
                  </a:lnTo>
                  <a:lnTo>
                    <a:pt x="0" y="0"/>
                  </a:lnTo>
                  <a:lnTo>
                    <a:pt x="0" y="390143"/>
                  </a:lnTo>
                  <a:close/>
                </a:path>
              </a:pathLst>
            </a:custGeom>
            <a:ln w="28575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8765" y="2089150"/>
            <a:ext cx="1922780" cy="34480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13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贡献</a:t>
            </a:r>
            <a:endParaRPr lang="zh-CN" sz="213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05245"/>
            <a:ext cx="2743200" cy="267335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z="1600" dirty="0"/>
            </a:fld>
            <a:endParaRPr sz="16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5215" y="2498725"/>
            <a:ext cx="10141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</a:rPr>
              <a:t>谢谢，请老师和同学们批评指正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77430" y="3658870"/>
            <a:ext cx="4535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800" b="1" dirty="0" smtClean="0">
                <a:solidFill>
                  <a:schemeClr val="tx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汇报人：柴世欣</a:t>
            </a:r>
            <a:endParaRPr kumimoji="1" lang="zh-CN" altLang="en-US" sz="2800" b="1" dirty="0" smtClean="0">
              <a:solidFill>
                <a:schemeClr val="tx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460" y="5671884"/>
            <a:ext cx="130387" cy="29210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865" dirty="0">
                <a:solidFill>
                  <a:srgbClr val="162A46"/>
                </a:solidFill>
                <a:latin typeface="微软雅黑" panose="020B0503020204020204" charset="-122"/>
                <a:ea typeface="微软雅黑" panose="020B0503020204020204" charset="-122"/>
                <a:cs typeface="Tahoma"/>
              </a:rPr>
              <a:t>4</a:t>
            </a:r>
            <a:endParaRPr sz="1865" dirty="0">
              <a:solidFill>
                <a:srgbClr val="162A46"/>
              </a:solidFill>
              <a:latin typeface="微软雅黑" panose="020B0503020204020204" charset="-122"/>
              <a:ea typeface="微软雅黑" panose="020B0503020204020204" charset="-122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4309745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挑战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1192" y="2077211"/>
            <a:ext cx="4592320" cy="1840653"/>
            <a:chOff x="315658" y="1789366"/>
            <a:chExt cx="3444240" cy="1380490"/>
          </a:xfrm>
        </p:grpSpPr>
        <p:sp>
          <p:nvSpPr>
            <p:cNvPr id="10" name="object 10"/>
            <p:cNvSpPr/>
            <p:nvPr/>
          </p:nvSpPr>
          <p:spPr>
            <a:xfrm>
              <a:off x="329945" y="2018538"/>
              <a:ext cx="3415665" cy="1137285"/>
            </a:xfrm>
            <a:custGeom>
              <a:avLst/>
              <a:gdLst/>
              <a:ahLst/>
              <a:cxnLst/>
              <a:rect l="l" t="t" r="r" b="b"/>
              <a:pathLst>
                <a:path w="3415665" h="1137285">
                  <a:moveTo>
                    <a:pt x="0" y="1136904"/>
                  </a:moveTo>
                  <a:lnTo>
                    <a:pt x="3415284" y="1136904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1136904"/>
                  </a:lnTo>
                  <a:close/>
                </a:path>
              </a:pathLst>
            </a:custGeom>
            <a:ln w="28575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29945" y="1803654"/>
              <a:ext cx="3415665" cy="285115"/>
            </a:xfrm>
            <a:custGeom>
              <a:avLst/>
              <a:gdLst/>
              <a:ahLst/>
              <a:cxnLst/>
              <a:rect l="l" t="t" r="r" b="b"/>
              <a:pathLst>
                <a:path w="3415665" h="285114">
                  <a:moveTo>
                    <a:pt x="3415284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3415284" y="284988"/>
                  </a:lnTo>
                  <a:lnTo>
                    <a:pt x="3415284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29945" y="1803654"/>
              <a:ext cx="3415665" cy="285115"/>
            </a:xfrm>
            <a:custGeom>
              <a:avLst/>
              <a:gdLst/>
              <a:ahLst/>
              <a:cxnLst/>
              <a:rect l="l" t="t" r="r" b="b"/>
              <a:pathLst>
                <a:path w="3415665" h="285114">
                  <a:moveTo>
                    <a:pt x="0" y="284988"/>
                  </a:moveTo>
                  <a:lnTo>
                    <a:pt x="3415284" y="284988"/>
                  </a:lnTo>
                  <a:lnTo>
                    <a:pt x="3415284" y="0"/>
                  </a:lnTo>
                  <a:lnTo>
                    <a:pt x="0" y="0"/>
                  </a:lnTo>
                  <a:lnTo>
                    <a:pt x="0" y="284988"/>
                  </a:lnTo>
                  <a:close/>
                </a:path>
              </a:pathLst>
            </a:custGeom>
            <a:ln w="28575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46960" y="2089785"/>
            <a:ext cx="1136015" cy="34480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35" spc="-1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135" spc="-1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08668" y="3787647"/>
            <a:ext cx="2526452" cy="469265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9266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35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7068" y="3787647"/>
            <a:ext cx="2526452" cy="469265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59266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35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7068" y="1924303"/>
            <a:ext cx="5168053" cy="46863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842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11516" y="2477007"/>
            <a:ext cx="301413" cy="1325880"/>
            <a:chOff x="5498401" y="2089213"/>
            <a:chExt cx="226060" cy="994410"/>
          </a:xfrm>
        </p:grpSpPr>
        <p:sp>
          <p:nvSpPr>
            <p:cNvPr id="18" name="object 18"/>
            <p:cNvSpPr/>
            <p:nvPr/>
          </p:nvSpPr>
          <p:spPr>
            <a:xfrm>
              <a:off x="5503164" y="2093976"/>
              <a:ext cx="216535" cy="984885"/>
            </a:xfrm>
            <a:custGeom>
              <a:avLst/>
              <a:gdLst/>
              <a:ahLst/>
              <a:cxnLst/>
              <a:rect l="l" t="t" r="r" b="b"/>
              <a:pathLst>
                <a:path w="216535" h="984885">
                  <a:moveTo>
                    <a:pt x="162306" y="0"/>
                  </a:moveTo>
                  <a:lnTo>
                    <a:pt x="54101" y="0"/>
                  </a:lnTo>
                  <a:lnTo>
                    <a:pt x="54101" y="876300"/>
                  </a:lnTo>
                  <a:lnTo>
                    <a:pt x="0" y="876300"/>
                  </a:lnTo>
                  <a:lnTo>
                    <a:pt x="108203" y="984504"/>
                  </a:lnTo>
                  <a:lnTo>
                    <a:pt x="216408" y="876300"/>
                  </a:lnTo>
                  <a:lnTo>
                    <a:pt x="162306" y="876300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503164" y="2093976"/>
              <a:ext cx="216535" cy="984885"/>
            </a:xfrm>
            <a:custGeom>
              <a:avLst/>
              <a:gdLst/>
              <a:ahLst/>
              <a:cxnLst/>
              <a:rect l="l" t="t" r="r" b="b"/>
              <a:pathLst>
                <a:path w="216535" h="984885">
                  <a:moveTo>
                    <a:pt x="162306" y="0"/>
                  </a:moveTo>
                  <a:lnTo>
                    <a:pt x="162306" y="876300"/>
                  </a:lnTo>
                  <a:lnTo>
                    <a:pt x="216408" y="876300"/>
                  </a:lnTo>
                  <a:lnTo>
                    <a:pt x="108203" y="984504"/>
                  </a:lnTo>
                  <a:lnTo>
                    <a:pt x="0" y="876300"/>
                  </a:lnTo>
                  <a:lnTo>
                    <a:pt x="54101" y="876300"/>
                  </a:lnTo>
                  <a:lnTo>
                    <a:pt x="54101" y="0"/>
                  </a:lnTo>
                  <a:lnTo>
                    <a:pt x="162306" y="0"/>
                  </a:lnTo>
                  <a:close/>
                </a:path>
              </a:pathLst>
            </a:custGeom>
            <a:ln w="9524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942956" y="2477007"/>
            <a:ext cx="301413" cy="1325880"/>
            <a:chOff x="7471981" y="2089213"/>
            <a:chExt cx="226060" cy="994410"/>
          </a:xfrm>
        </p:grpSpPr>
        <p:sp>
          <p:nvSpPr>
            <p:cNvPr id="21" name="object 21"/>
            <p:cNvSpPr/>
            <p:nvPr/>
          </p:nvSpPr>
          <p:spPr>
            <a:xfrm>
              <a:off x="7476743" y="2093976"/>
              <a:ext cx="216535" cy="984885"/>
            </a:xfrm>
            <a:custGeom>
              <a:avLst/>
              <a:gdLst/>
              <a:ahLst/>
              <a:cxnLst/>
              <a:rect l="l" t="t" r="r" b="b"/>
              <a:pathLst>
                <a:path w="216534" h="984885">
                  <a:moveTo>
                    <a:pt x="162305" y="0"/>
                  </a:moveTo>
                  <a:lnTo>
                    <a:pt x="54101" y="0"/>
                  </a:lnTo>
                  <a:lnTo>
                    <a:pt x="54101" y="876300"/>
                  </a:lnTo>
                  <a:lnTo>
                    <a:pt x="0" y="876300"/>
                  </a:lnTo>
                  <a:lnTo>
                    <a:pt x="108203" y="984504"/>
                  </a:lnTo>
                  <a:lnTo>
                    <a:pt x="216407" y="876300"/>
                  </a:lnTo>
                  <a:lnTo>
                    <a:pt x="162305" y="876300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476743" y="2093976"/>
              <a:ext cx="216535" cy="984885"/>
            </a:xfrm>
            <a:custGeom>
              <a:avLst/>
              <a:gdLst/>
              <a:ahLst/>
              <a:cxnLst/>
              <a:rect l="l" t="t" r="r" b="b"/>
              <a:pathLst>
                <a:path w="216534" h="984885">
                  <a:moveTo>
                    <a:pt x="162305" y="0"/>
                  </a:moveTo>
                  <a:lnTo>
                    <a:pt x="162305" y="876300"/>
                  </a:lnTo>
                  <a:lnTo>
                    <a:pt x="216407" y="876300"/>
                  </a:lnTo>
                  <a:lnTo>
                    <a:pt x="108203" y="984504"/>
                  </a:lnTo>
                  <a:lnTo>
                    <a:pt x="0" y="876300"/>
                  </a:lnTo>
                  <a:lnTo>
                    <a:pt x="54101" y="876300"/>
                  </a:lnTo>
                  <a:lnTo>
                    <a:pt x="54101" y="0"/>
                  </a:lnTo>
                  <a:lnTo>
                    <a:pt x="162305" y="0"/>
                  </a:lnTo>
                  <a:close/>
                </a:path>
              </a:pathLst>
            </a:custGeom>
            <a:ln w="9525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3" name="object 23"/>
          <p:cNvSpPr/>
          <p:nvPr/>
        </p:nvSpPr>
        <p:spPr>
          <a:xfrm>
            <a:off x="2657856" y="4923914"/>
            <a:ext cx="6835987" cy="1137920"/>
          </a:xfrm>
          <a:custGeom>
            <a:avLst/>
            <a:gdLst/>
            <a:ahLst/>
            <a:cxnLst/>
            <a:rect l="l" t="t" r="r" b="b"/>
            <a:pathLst>
              <a:path w="5126990" h="853439">
                <a:moveTo>
                  <a:pt x="5126736" y="0"/>
                </a:moveTo>
                <a:lnTo>
                  <a:pt x="0" y="0"/>
                </a:lnTo>
                <a:lnTo>
                  <a:pt x="0" y="853439"/>
                </a:lnTo>
                <a:lnTo>
                  <a:pt x="5126736" y="853439"/>
                </a:lnTo>
                <a:lnTo>
                  <a:pt x="5126736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8335" y="5074285"/>
            <a:ext cx="6021070" cy="8369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927100" marR="5080" indent="-915035" algn="ctr">
              <a:lnSpc>
                <a:spcPct val="100000"/>
              </a:lnSpc>
              <a:spcBef>
                <a:spcPts val="100"/>
              </a:spcBef>
            </a:pPr>
            <a:r>
              <a:rPr lang="zh-CN" sz="266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应用程序需要显式地逐出缓存行来保证崩溃一致性。</a:t>
            </a:r>
            <a:endParaRPr lang="en-US" altLang="zh-CN" sz="266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935" y="2668905"/>
            <a:ext cx="5459730" cy="902970"/>
          </a:xfrm>
          <a:prstGeom prst="rect">
            <a:avLst/>
          </a:prstGeom>
        </p:spPr>
        <p:txBody>
          <a:bodyPr vert="horz" wrap="square" lIns="0" tIns="147318" rIns="0" bIns="0" rtlCol="0">
            <a:spAutoFit/>
          </a:bodyPr>
          <a:lstStyle/>
          <a:p>
            <a:pPr marL="343535" indent="-331470">
              <a:lnSpc>
                <a:spcPct val="100000"/>
              </a:lnSpc>
              <a:spcBef>
                <a:spcPts val="770"/>
              </a:spcBef>
              <a:buFont typeface="Calibri"/>
              <a:buChar char="●"/>
              <a:tabLst>
                <a:tab pos="343535" algn="l"/>
                <a:tab pos="344170" algn="l"/>
              </a:tabLst>
            </a:pPr>
            <a:r>
              <a:rPr lang="en-US" altLang="zh-CN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r>
              <a:rPr lang="zh-CN" sz="2135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是易失性的。</a:t>
            </a:r>
            <a:endParaRPr sz="2135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43535" indent="-331470">
              <a:lnSpc>
                <a:spcPct val="100000"/>
              </a:lnSpc>
              <a:spcBef>
                <a:spcPts val="770"/>
              </a:spcBef>
              <a:buFont typeface="Calibri"/>
              <a:buChar char="●"/>
              <a:tabLst>
                <a:tab pos="343535" algn="l"/>
                <a:tab pos="344170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断电后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缓存上的脏数据会被丢失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。</a:t>
            </a:r>
            <a:endParaRPr lang="zh-CN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5072380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带来的后果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0877" y="1890013"/>
            <a:ext cx="5354320" cy="3155527"/>
            <a:chOff x="315658" y="1417510"/>
            <a:chExt cx="4015740" cy="2366645"/>
          </a:xfrm>
        </p:grpSpPr>
        <p:sp>
          <p:nvSpPr>
            <p:cNvPr id="4" name="object 4"/>
            <p:cNvSpPr/>
            <p:nvPr/>
          </p:nvSpPr>
          <p:spPr>
            <a:xfrm>
              <a:off x="329945" y="1710689"/>
              <a:ext cx="3987165" cy="2059305"/>
            </a:xfrm>
            <a:custGeom>
              <a:avLst/>
              <a:gdLst/>
              <a:ahLst/>
              <a:cxnLst/>
              <a:rect l="l" t="t" r="r" b="b"/>
              <a:pathLst>
                <a:path w="3987165" h="2059304">
                  <a:moveTo>
                    <a:pt x="0" y="2058924"/>
                  </a:moveTo>
                  <a:lnTo>
                    <a:pt x="3986784" y="2058924"/>
                  </a:lnTo>
                  <a:lnTo>
                    <a:pt x="3986784" y="0"/>
                  </a:lnTo>
                  <a:lnTo>
                    <a:pt x="0" y="0"/>
                  </a:lnTo>
                  <a:lnTo>
                    <a:pt x="0" y="2058924"/>
                  </a:lnTo>
                  <a:close/>
                </a:path>
              </a:pathLst>
            </a:custGeom>
            <a:ln w="28575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9945" y="1431797"/>
              <a:ext cx="3987165" cy="361315"/>
            </a:xfrm>
            <a:custGeom>
              <a:avLst/>
              <a:gdLst/>
              <a:ahLst/>
              <a:cxnLst/>
              <a:rect l="l" t="t" r="r" b="b"/>
              <a:pathLst>
                <a:path w="3987165" h="361314">
                  <a:moveTo>
                    <a:pt x="3986784" y="0"/>
                  </a:moveTo>
                  <a:lnTo>
                    <a:pt x="0" y="0"/>
                  </a:lnTo>
                  <a:lnTo>
                    <a:pt x="0" y="361188"/>
                  </a:lnTo>
                  <a:lnTo>
                    <a:pt x="3986784" y="361188"/>
                  </a:lnTo>
                  <a:lnTo>
                    <a:pt x="3986784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9945" y="1431797"/>
              <a:ext cx="3987165" cy="361315"/>
            </a:xfrm>
            <a:custGeom>
              <a:avLst/>
              <a:gdLst/>
              <a:ahLst/>
              <a:cxnLst/>
              <a:rect l="l" t="t" r="r" b="b"/>
              <a:pathLst>
                <a:path w="3987165" h="361314">
                  <a:moveTo>
                    <a:pt x="0" y="361188"/>
                  </a:moveTo>
                  <a:lnTo>
                    <a:pt x="3986784" y="361188"/>
                  </a:lnTo>
                  <a:lnTo>
                    <a:pt x="3986784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28575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9927" y="1890013"/>
            <a:ext cx="5316220" cy="408305"/>
          </a:xfrm>
          <a:prstGeom prst="rect">
            <a:avLst/>
          </a:prstGeom>
        </p:spPr>
        <p:txBody>
          <a:bodyPr vert="horz" wrap="square" lIns="0" tIns="79586" rIns="0" bIns="0" rtlCol="0">
            <a:spAutoFit/>
          </a:bodyPr>
          <a:lstStyle/>
          <a:p>
            <a:pPr marL="1123950">
              <a:lnSpc>
                <a:spcPct val="100000"/>
              </a:lnSpc>
              <a:spcBef>
                <a:spcPts val="470"/>
              </a:spcBef>
            </a:pPr>
            <a:r>
              <a:rPr lang="zh-CN" sz="213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显式的缓存行刷新</a:t>
            </a:r>
            <a:endParaRPr lang="zh-CN" sz="213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2465" y="4244593"/>
            <a:ext cx="2526452" cy="46990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60113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0865" y="4244593"/>
            <a:ext cx="2526452" cy="46990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60113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0865" y="2383281"/>
            <a:ext cx="5168053" cy="46736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7573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0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65313" y="2933953"/>
            <a:ext cx="301413" cy="1325880"/>
            <a:chOff x="5598985" y="2200465"/>
            <a:chExt cx="226060" cy="994410"/>
          </a:xfrm>
        </p:grpSpPr>
        <p:sp>
          <p:nvSpPr>
            <p:cNvPr id="12" name="object 12"/>
            <p:cNvSpPr/>
            <p:nvPr/>
          </p:nvSpPr>
          <p:spPr>
            <a:xfrm>
              <a:off x="5603747" y="2205227"/>
              <a:ext cx="216535" cy="984885"/>
            </a:xfrm>
            <a:custGeom>
              <a:avLst/>
              <a:gdLst/>
              <a:ahLst/>
              <a:cxnLst/>
              <a:rect l="l" t="t" r="r" b="b"/>
              <a:pathLst>
                <a:path w="216535" h="984885">
                  <a:moveTo>
                    <a:pt x="162305" y="0"/>
                  </a:moveTo>
                  <a:lnTo>
                    <a:pt x="54101" y="0"/>
                  </a:lnTo>
                  <a:lnTo>
                    <a:pt x="54101" y="876300"/>
                  </a:lnTo>
                  <a:lnTo>
                    <a:pt x="0" y="876300"/>
                  </a:lnTo>
                  <a:lnTo>
                    <a:pt x="108203" y="984504"/>
                  </a:lnTo>
                  <a:lnTo>
                    <a:pt x="216407" y="876300"/>
                  </a:lnTo>
                  <a:lnTo>
                    <a:pt x="162305" y="876300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603747" y="2205227"/>
              <a:ext cx="216535" cy="984885"/>
            </a:xfrm>
            <a:custGeom>
              <a:avLst/>
              <a:gdLst/>
              <a:ahLst/>
              <a:cxnLst/>
              <a:rect l="l" t="t" r="r" b="b"/>
              <a:pathLst>
                <a:path w="216535" h="984885">
                  <a:moveTo>
                    <a:pt x="162305" y="0"/>
                  </a:moveTo>
                  <a:lnTo>
                    <a:pt x="162305" y="876300"/>
                  </a:lnTo>
                  <a:lnTo>
                    <a:pt x="216407" y="876300"/>
                  </a:lnTo>
                  <a:lnTo>
                    <a:pt x="108203" y="984504"/>
                  </a:lnTo>
                  <a:lnTo>
                    <a:pt x="0" y="876300"/>
                  </a:lnTo>
                  <a:lnTo>
                    <a:pt x="54101" y="876300"/>
                  </a:lnTo>
                  <a:lnTo>
                    <a:pt x="54101" y="0"/>
                  </a:lnTo>
                  <a:lnTo>
                    <a:pt x="162305" y="0"/>
                  </a:lnTo>
                  <a:close/>
                </a:path>
              </a:pathLst>
            </a:custGeom>
            <a:ln w="9525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096753" y="2933953"/>
            <a:ext cx="301413" cy="1325880"/>
            <a:chOff x="7572565" y="2200465"/>
            <a:chExt cx="226060" cy="994410"/>
          </a:xfrm>
        </p:grpSpPr>
        <p:sp>
          <p:nvSpPr>
            <p:cNvPr id="15" name="object 15"/>
            <p:cNvSpPr/>
            <p:nvPr/>
          </p:nvSpPr>
          <p:spPr>
            <a:xfrm>
              <a:off x="7577328" y="2205227"/>
              <a:ext cx="216535" cy="984885"/>
            </a:xfrm>
            <a:custGeom>
              <a:avLst/>
              <a:gdLst/>
              <a:ahLst/>
              <a:cxnLst/>
              <a:rect l="l" t="t" r="r" b="b"/>
              <a:pathLst>
                <a:path w="216534" h="984885">
                  <a:moveTo>
                    <a:pt x="162305" y="0"/>
                  </a:moveTo>
                  <a:lnTo>
                    <a:pt x="54101" y="0"/>
                  </a:lnTo>
                  <a:lnTo>
                    <a:pt x="54101" y="876300"/>
                  </a:lnTo>
                  <a:lnTo>
                    <a:pt x="0" y="876300"/>
                  </a:lnTo>
                  <a:lnTo>
                    <a:pt x="108203" y="984504"/>
                  </a:lnTo>
                  <a:lnTo>
                    <a:pt x="216407" y="876300"/>
                  </a:lnTo>
                  <a:lnTo>
                    <a:pt x="162305" y="876300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6EA8DC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577328" y="2205227"/>
              <a:ext cx="216535" cy="984885"/>
            </a:xfrm>
            <a:custGeom>
              <a:avLst/>
              <a:gdLst/>
              <a:ahLst/>
              <a:cxnLst/>
              <a:rect l="l" t="t" r="r" b="b"/>
              <a:pathLst>
                <a:path w="216534" h="984885">
                  <a:moveTo>
                    <a:pt x="162305" y="0"/>
                  </a:moveTo>
                  <a:lnTo>
                    <a:pt x="162305" y="876300"/>
                  </a:lnTo>
                  <a:lnTo>
                    <a:pt x="216407" y="876300"/>
                  </a:lnTo>
                  <a:lnTo>
                    <a:pt x="108203" y="984504"/>
                  </a:lnTo>
                  <a:lnTo>
                    <a:pt x="0" y="876300"/>
                  </a:lnTo>
                  <a:lnTo>
                    <a:pt x="54101" y="876300"/>
                  </a:lnTo>
                  <a:lnTo>
                    <a:pt x="54101" y="0"/>
                  </a:lnTo>
                  <a:lnTo>
                    <a:pt x="162305" y="0"/>
                  </a:lnTo>
                  <a:close/>
                </a:path>
              </a:pathLst>
            </a:custGeom>
            <a:ln w="9525">
              <a:solidFill>
                <a:srgbClr val="6EA8DC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39927" y="2512567"/>
            <a:ext cx="5316220" cy="2282190"/>
          </a:xfrm>
          <a:prstGeom prst="rect">
            <a:avLst/>
          </a:prstGeom>
        </p:spPr>
        <p:txBody>
          <a:bodyPr vert="horz" wrap="square" lIns="0" tIns="125306" rIns="0" bIns="0" rtlCol="0">
            <a:spAutoFit/>
          </a:bodyPr>
          <a:lstStyle/>
          <a:p>
            <a:pPr marL="417830" marR="339725" indent="-330835">
              <a:lnSpc>
                <a:spcPct val="100000"/>
              </a:lnSpc>
              <a:spcBef>
                <a:spcPts val="900"/>
              </a:spcBef>
              <a:buChar char="●"/>
              <a:tabLst>
                <a:tab pos="417830" algn="l"/>
                <a:tab pos="418465" algn="l"/>
              </a:tabLst>
            </a:pPr>
            <a:r>
              <a:rPr lang="zh-CN" sz="2135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显式的刷新会造成</a:t>
            </a:r>
            <a:r>
              <a:rPr lang="zh-CN" sz="2135" b="1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对</a:t>
            </a:r>
            <a:r>
              <a:rPr lang="en-US" altLang="zh-CN" sz="2135" b="1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r>
              <a:rPr lang="zh-CN" altLang="en-US" sz="2135" b="1" spc="-10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的写放大</a:t>
            </a:r>
            <a:endParaRPr sz="2135" spc="-10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417830" marR="339725" indent="-330835">
              <a:lnSpc>
                <a:spcPct val="100000"/>
              </a:lnSpc>
              <a:spcBef>
                <a:spcPts val="900"/>
              </a:spcBef>
              <a:buChar char="●"/>
              <a:tabLst>
                <a:tab pos="417830" algn="l"/>
                <a:tab pos="418465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需要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额外的编程工作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以正确、可靠地调用刷新指令</a:t>
            </a:r>
            <a:endParaRPr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417830" marR="666115" indent="-330835">
              <a:lnSpc>
                <a:spcPct val="100000"/>
              </a:lnSpc>
              <a:spcBef>
                <a:spcPts val="535"/>
              </a:spcBef>
              <a:buChar char="●"/>
              <a:tabLst>
                <a:tab pos="417830" algn="l"/>
                <a:tab pos="418465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同时需要调用内存屏障（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memory barrier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），这将倒置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流水线停顿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和极大的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同步开销</a:t>
            </a:r>
            <a:endParaRPr lang="zh-CN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9710420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持久内存编程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543293" y="1829053"/>
            <a:ext cx="5059680" cy="3956473"/>
            <a:chOff x="4907470" y="1371790"/>
            <a:chExt cx="3794760" cy="2967355"/>
          </a:xfrm>
        </p:grpSpPr>
        <p:sp>
          <p:nvSpPr>
            <p:cNvPr id="9" name="object 9"/>
            <p:cNvSpPr/>
            <p:nvPr/>
          </p:nvSpPr>
          <p:spPr>
            <a:xfrm>
              <a:off x="4921758" y="1751837"/>
              <a:ext cx="3766185" cy="2573020"/>
            </a:xfrm>
            <a:custGeom>
              <a:avLst/>
              <a:gdLst/>
              <a:ahLst/>
              <a:cxnLst/>
              <a:rect l="l" t="t" r="r" b="b"/>
              <a:pathLst>
                <a:path w="3766184" h="2573020">
                  <a:moveTo>
                    <a:pt x="0" y="2572512"/>
                  </a:moveTo>
                  <a:lnTo>
                    <a:pt x="3765803" y="2572512"/>
                  </a:lnTo>
                  <a:lnTo>
                    <a:pt x="3765803" y="0"/>
                  </a:lnTo>
                  <a:lnTo>
                    <a:pt x="0" y="0"/>
                  </a:lnTo>
                  <a:lnTo>
                    <a:pt x="0" y="2572512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21758" y="1386077"/>
              <a:ext cx="3766185" cy="365760"/>
            </a:xfrm>
            <a:custGeom>
              <a:avLst/>
              <a:gdLst/>
              <a:ahLst/>
              <a:cxnLst/>
              <a:rect l="l" t="t" r="r" b="b"/>
              <a:pathLst>
                <a:path w="3766184" h="365760">
                  <a:moveTo>
                    <a:pt x="376580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765803" y="365760"/>
                  </a:lnTo>
                  <a:lnTo>
                    <a:pt x="3765803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21758" y="1386077"/>
              <a:ext cx="3766185" cy="365760"/>
            </a:xfrm>
            <a:custGeom>
              <a:avLst/>
              <a:gdLst/>
              <a:ahLst/>
              <a:cxnLst/>
              <a:rect l="l" t="t" r="r" b="b"/>
              <a:pathLst>
                <a:path w="3766184" h="365760">
                  <a:moveTo>
                    <a:pt x="0" y="365760"/>
                  </a:moveTo>
                  <a:lnTo>
                    <a:pt x="3765803" y="365760"/>
                  </a:lnTo>
                  <a:lnTo>
                    <a:pt x="3765803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62344" y="1903348"/>
            <a:ext cx="5021580" cy="37719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846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持久内存编程系统</a:t>
            </a:r>
            <a:endParaRPr 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7190" y="2562860"/>
            <a:ext cx="4759960" cy="267144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330200" indent="-330835" algn="l">
              <a:lnSpc>
                <a:spcPct val="100000"/>
              </a:lnSpc>
              <a:spcBef>
                <a:spcPts val="95"/>
              </a:spcBef>
              <a:buClrTx/>
              <a:buSzTx/>
              <a:buFontTx/>
              <a:buChar char="●"/>
              <a:tabLst>
                <a:tab pos="330200" algn="l"/>
                <a:tab pos="330835" algn="l"/>
              </a:tabLst>
            </a:pP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简化持久内存编程</a:t>
            </a:r>
            <a:r>
              <a:rPr lang="zh-CN" sz="21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、</a:t>
            </a:r>
            <a:r>
              <a:rPr sz="21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提升编程效率的工具</a:t>
            </a:r>
            <a:endParaRPr sz="21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 algn="l">
              <a:lnSpc>
                <a:spcPct val="100000"/>
              </a:lnSpc>
              <a:spcBef>
                <a:spcPts val="95"/>
              </a:spcBef>
              <a:buClrTx/>
              <a:buSzTx/>
              <a:buFontTx/>
              <a:buChar char="●"/>
              <a:tabLst>
                <a:tab pos="330200" algn="l"/>
                <a:tab pos="330835" algn="l"/>
              </a:tabLst>
            </a:pPr>
            <a:endParaRPr sz="21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 algn="l">
              <a:lnSpc>
                <a:spcPct val="100000"/>
              </a:lnSpc>
              <a:spcBef>
                <a:spcPts val="95"/>
              </a:spcBef>
              <a:buClrTx/>
              <a:buSzTx/>
              <a:buFontTx/>
              <a:buChar char="●"/>
              <a:tabLst>
                <a:tab pos="330200" algn="l"/>
                <a:tab pos="330835" algn="l"/>
              </a:tabLst>
            </a:pPr>
            <a:r>
              <a:rPr lang="zh-CN" sz="21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大多数基于</a:t>
            </a:r>
            <a:r>
              <a:rPr lang="zh-CN" sz="2135" b="1" i="1" u="sng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“故障原子区域”</a:t>
            </a:r>
            <a:r>
              <a:rPr lang="zh-CN" sz="213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模型</a:t>
            </a:r>
            <a:endParaRPr lang="zh-CN" sz="21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buChar char="●"/>
              <a:tabLst>
                <a:tab pos="330200" algn="l"/>
                <a:tab pos="330835" algn="l"/>
              </a:tabLst>
            </a:pPr>
            <a:endParaRPr lang="zh-CN" sz="21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buChar char="●"/>
              <a:tabLst>
                <a:tab pos="330200" algn="l"/>
                <a:tab pos="330835" algn="l"/>
              </a:tabLst>
            </a:pPr>
            <a:endParaRPr lang="zh-CN" sz="213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  <a:p>
            <a:pPr marL="330200" indent="-330835">
              <a:lnSpc>
                <a:spcPct val="100000"/>
              </a:lnSpc>
              <a:buChar char="●"/>
              <a:tabLst>
                <a:tab pos="330200" algn="l"/>
                <a:tab pos="330835" algn="l"/>
              </a:tabLst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在崩溃之后，每个区域中的写入要么全部持久化，要么不进行任何持久化</a:t>
            </a:r>
            <a:endParaRPr lang="zh-CN" sz="213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965961" y="2335275"/>
            <a:ext cx="5168053" cy="46863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58420" rIns="0" bIns="0" rtlCol="0">
            <a:spAutoFit/>
          </a:bodyPr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zh-CN" sz="266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endParaRPr lang="zh-CN" sz="266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965835" y="3072765"/>
            <a:ext cx="5168265" cy="46736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57573" rIns="0" bIns="0" rtlCol="0">
            <a:spAutoFit/>
          </a:bodyPr>
          <a:p>
            <a:pPr marL="420370" algn="ctr">
              <a:lnSpc>
                <a:spcPct val="100000"/>
              </a:lnSpc>
              <a:spcBef>
                <a:spcPts val="340"/>
              </a:spcBef>
            </a:pPr>
            <a:r>
              <a:rPr lang="zh-CN" sz="266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持久内存编程系统</a:t>
            </a:r>
            <a:endParaRPr lang="zh-CN" sz="266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965961" y="3808475"/>
            <a:ext cx="5168053" cy="46863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8420" rIns="0" bIns="0" rtlCol="0">
            <a:spAutoFit/>
          </a:bodyPr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3607561" y="4544059"/>
            <a:ext cx="2526452" cy="46990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60113" rIns="0" bIns="0" rtlCol="0">
            <a:spAutoFit/>
          </a:bodyPr>
          <a:p>
            <a:pPr marL="616585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965961" y="4544059"/>
            <a:ext cx="2524760" cy="46990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60113" rIns="0" bIns="0" rtlCol="0">
            <a:spAutoFit/>
          </a:bodyPr>
          <a:p>
            <a:pPr marL="600710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2"/>
          <p:cNvSpPr txBox="1">
            <a:spLocks noGrp="1"/>
          </p:cNvSpPr>
          <p:nvPr/>
        </p:nvSpPr>
        <p:spPr>
          <a:xfrm>
            <a:off x="683895" y="327025"/>
            <a:ext cx="9710420" cy="69342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持久内存编程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965961" y="2335275"/>
            <a:ext cx="5168053" cy="46863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58420" rIns="0" bIns="0" rtlCol="0">
            <a:spAutoFit/>
          </a:bodyPr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lang="zh-CN" sz="266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应用程序</a:t>
            </a:r>
            <a:endParaRPr lang="zh-CN" sz="266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965835" y="3072765"/>
            <a:ext cx="5168265" cy="46736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57573" rIns="0" bIns="0" rtlCol="0">
            <a:spAutoFit/>
          </a:bodyPr>
          <a:p>
            <a:pPr marL="420370" algn="ctr">
              <a:lnSpc>
                <a:spcPct val="100000"/>
              </a:lnSpc>
              <a:spcBef>
                <a:spcPts val="340"/>
              </a:spcBef>
            </a:pPr>
            <a:r>
              <a:rPr lang="zh-CN" sz="266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持久内存编程系统</a:t>
            </a:r>
            <a:endParaRPr lang="zh-CN" sz="266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965961" y="3808475"/>
            <a:ext cx="5168053" cy="46863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58420" rIns="0" bIns="0" rtlCol="0">
            <a:spAutoFit/>
          </a:bodyPr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Cache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3607561" y="4544059"/>
            <a:ext cx="2526452" cy="469900"/>
          </a:xfrm>
          <a:prstGeom prst="rect">
            <a:avLst/>
          </a:prstGeom>
          <a:solidFill>
            <a:srgbClr val="6EA8DC"/>
          </a:solidFill>
        </p:spPr>
        <p:txBody>
          <a:bodyPr vert="horz" wrap="square" lIns="0" tIns="60113" rIns="0" bIns="0" rtlCol="0">
            <a:spAutoFit/>
          </a:bodyPr>
          <a:p>
            <a:pPr marL="616585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DRAM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20" name="object 7"/>
          <p:cNvSpPr txBox="1"/>
          <p:nvPr/>
        </p:nvSpPr>
        <p:spPr>
          <a:xfrm>
            <a:off x="965961" y="4544059"/>
            <a:ext cx="2524760" cy="469900"/>
          </a:xfrm>
          <a:prstGeom prst="rect">
            <a:avLst/>
          </a:prstGeom>
          <a:solidFill>
            <a:srgbClr val="1F3863"/>
          </a:solidFill>
        </p:spPr>
        <p:txBody>
          <a:bodyPr vert="horz" wrap="square" lIns="0" tIns="60113" rIns="0" bIns="0" rtlCol="0">
            <a:spAutoFit/>
          </a:bodyPr>
          <a:p>
            <a:pPr marL="600710">
              <a:lnSpc>
                <a:spcPct val="100000"/>
              </a:lnSpc>
              <a:spcBef>
                <a:spcPts val="355"/>
              </a:spcBef>
            </a:pPr>
            <a:r>
              <a:rPr sz="266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PMEM</a:t>
            </a:r>
            <a:endParaRPr sz="266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26" name="object 8"/>
          <p:cNvGrpSpPr/>
          <p:nvPr/>
        </p:nvGrpSpPr>
        <p:grpSpPr>
          <a:xfrm>
            <a:off x="6543293" y="1829053"/>
            <a:ext cx="5059680" cy="3956473"/>
            <a:chOff x="4907470" y="1371790"/>
            <a:chExt cx="3794760" cy="2967355"/>
          </a:xfrm>
        </p:grpSpPr>
        <p:sp>
          <p:nvSpPr>
            <p:cNvPr id="27" name="object 9"/>
            <p:cNvSpPr/>
            <p:nvPr/>
          </p:nvSpPr>
          <p:spPr>
            <a:xfrm>
              <a:off x="4921758" y="1751837"/>
              <a:ext cx="3766185" cy="2573020"/>
            </a:xfrm>
            <a:custGeom>
              <a:avLst/>
              <a:gdLst/>
              <a:ahLst/>
              <a:cxnLst/>
              <a:rect l="l" t="t" r="r" b="b"/>
              <a:pathLst>
                <a:path w="3766184" h="2573020">
                  <a:moveTo>
                    <a:pt x="0" y="2572512"/>
                  </a:moveTo>
                  <a:lnTo>
                    <a:pt x="3765803" y="2572512"/>
                  </a:lnTo>
                  <a:lnTo>
                    <a:pt x="3765803" y="0"/>
                  </a:lnTo>
                  <a:lnTo>
                    <a:pt x="0" y="0"/>
                  </a:lnTo>
                  <a:lnTo>
                    <a:pt x="0" y="2572512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object 10"/>
            <p:cNvSpPr/>
            <p:nvPr/>
          </p:nvSpPr>
          <p:spPr>
            <a:xfrm>
              <a:off x="4921758" y="1386077"/>
              <a:ext cx="3766185" cy="365760"/>
            </a:xfrm>
            <a:custGeom>
              <a:avLst/>
              <a:gdLst/>
              <a:ahLst/>
              <a:cxnLst/>
              <a:rect l="l" t="t" r="r" b="b"/>
              <a:pathLst>
                <a:path w="3766184" h="365760">
                  <a:moveTo>
                    <a:pt x="376580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765803" y="365760"/>
                  </a:lnTo>
                  <a:lnTo>
                    <a:pt x="3765803" y="0"/>
                  </a:lnTo>
                  <a:close/>
                </a:path>
              </a:pathLst>
            </a:custGeom>
            <a:solidFill>
              <a:srgbClr val="76A4AE"/>
            </a:solidFill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object 11"/>
            <p:cNvSpPr/>
            <p:nvPr/>
          </p:nvSpPr>
          <p:spPr>
            <a:xfrm>
              <a:off x="4921758" y="1386077"/>
              <a:ext cx="3766185" cy="365760"/>
            </a:xfrm>
            <a:custGeom>
              <a:avLst/>
              <a:gdLst/>
              <a:ahLst/>
              <a:cxnLst/>
              <a:rect l="l" t="t" r="r" b="b"/>
              <a:pathLst>
                <a:path w="3766184" h="365760">
                  <a:moveTo>
                    <a:pt x="0" y="365760"/>
                  </a:moveTo>
                  <a:lnTo>
                    <a:pt x="3765803" y="365760"/>
                  </a:lnTo>
                  <a:lnTo>
                    <a:pt x="3765803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8575">
              <a:solidFill>
                <a:srgbClr val="76A4AE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" name="object 12"/>
          <p:cNvSpPr txBox="1"/>
          <p:nvPr/>
        </p:nvSpPr>
        <p:spPr>
          <a:xfrm>
            <a:off x="6562344" y="1903348"/>
            <a:ext cx="5021580" cy="377190"/>
          </a:xfrm>
          <a:prstGeom prst="rect">
            <a:avLst/>
          </a:prstGeom>
          <a:solidFill>
            <a:srgbClr val="76A4AE"/>
          </a:solidFill>
        </p:spPr>
        <p:txBody>
          <a:bodyPr vert="horz" wrap="square" lIns="0" tIns="846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持久内存编程系统</a:t>
            </a:r>
            <a:endParaRPr 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79565" y="2804160"/>
            <a:ext cx="475932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事务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的方法（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Transaction-based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FASE-based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全系统持久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Whole System Persistence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WSP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895" y="327025"/>
            <a:ext cx="7593330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</a:t>
            </a:r>
            <a:r>
              <a:rPr b="1" spc="-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b="1" spc="-25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事务模型</a:t>
            </a:r>
            <a:endParaRPr lang="zh-CN" b="1" spc="-25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2872" y="2404872"/>
            <a:ext cx="7740227" cy="3710940"/>
          </a:xfrm>
          <a:custGeom>
            <a:avLst/>
            <a:gdLst/>
            <a:ahLst/>
            <a:cxnLst/>
            <a:rect l="l" t="t" r="r" b="b"/>
            <a:pathLst>
              <a:path w="5805170" h="2783204">
                <a:moveTo>
                  <a:pt x="0" y="2782824"/>
                </a:moveTo>
                <a:lnTo>
                  <a:pt x="5804916" y="2782824"/>
                </a:lnTo>
                <a:lnTo>
                  <a:pt x="5804916" y="0"/>
                </a:lnTo>
                <a:lnTo>
                  <a:pt x="0" y="0"/>
                </a:lnTo>
                <a:lnTo>
                  <a:pt x="0" y="2782824"/>
                </a:lnTo>
                <a:close/>
              </a:path>
            </a:pathLst>
          </a:custGeom>
          <a:ln w="28575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478061" y="2523067"/>
            <a:ext cx="6987540" cy="59118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spc="-5" dirty="0">
                <a:latin typeface="Courier New" panose="02070309020205020404"/>
                <a:cs typeface="Courier New" panose="02070309020205020404"/>
              </a:rPr>
              <a:t>void</a:t>
            </a:r>
            <a:r>
              <a:rPr sz="1865" spc="-10" dirty="0">
                <a:latin typeface="Courier New" panose="02070309020205020404"/>
                <a:cs typeface="Courier New" panose="02070309020205020404"/>
              </a:rPr>
              <a:t> transfer</a:t>
            </a:r>
            <a:r>
              <a:rPr sz="1865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65" spc="-5" dirty="0">
                <a:latin typeface="Courier New" panose="02070309020205020404"/>
                <a:cs typeface="Courier New" panose="02070309020205020404"/>
              </a:rPr>
              <a:t>(src_account,</a:t>
            </a:r>
            <a:r>
              <a:rPr sz="1865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65" spc="-5" dirty="0">
                <a:latin typeface="Courier New" panose="02070309020205020404"/>
                <a:cs typeface="Courier New" panose="02070309020205020404"/>
              </a:rPr>
              <a:t>dest_account,</a:t>
            </a:r>
            <a:r>
              <a:rPr sz="1865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65" spc="-5" dirty="0">
                <a:latin typeface="Courier New" panose="02070309020205020404"/>
                <a:cs typeface="Courier New" panose="02070309020205020404"/>
              </a:rPr>
              <a:t>amount)</a:t>
            </a:r>
            <a:endParaRPr sz="1865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65" dirty="0">
                <a:latin typeface="Courier New" panose="02070309020205020404"/>
                <a:cs typeface="Courier New" panose="02070309020205020404"/>
              </a:rPr>
              <a:t>{</a:t>
            </a:r>
            <a:endParaRPr sz="1865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7228" y="3092365"/>
            <a:ext cx="2731347" cy="303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spc="-5" dirty="0">
                <a:latin typeface="Courier New" panose="02070309020205020404"/>
                <a:cs typeface="Courier New" panose="02070309020205020404"/>
              </a:rPr>
              <a:t>src_account.</a:t>
            </a:r>
            <a:r>
              <a:rPr sz="1865" b="1" spc="-5" dirty="0">
                <a:solidFill>
                  <a:srgbClr val="556F2D"/>
                </a:solidFill>
                <a:latin typeface="Courier New" panose="02070309020205020404"/>
                <a:cs typeface="Courier New" panose="02070309020205020404"/>
              </a:rPr>
              <a:t>lock()</a:t>
            </a:r>
            <a:r>
              <a:rPr sz="1865" spc="-5" dirty="0">
                <a:latin typeface="Courier New" panose="02070309020205020404"/>
                <a:cs typeface="Courier New" panose="02070309020205020404"/>
              </a:rPr>
              <a:t>;</a:t>
            </a:r>
            <a:endParaRPr sz="1865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228" y="3376845"/>
            <a:ext cx="2873587" cy="303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spc="-5" dirty="0">
                <a:latin typeface="Courier New" panose="02070309020205020404"/>
                <a:cs typeface="Courier New" panose="02070309020205020404"/>
              </a:rPr>
              <a:t>dest_account.</a:t>
            </a:r>
            <a:r>
              <a:rPr sz="1865" b="1" spc="-5" dirty="0">
                <a:solidFill>
                  <a:srgbClr val="556F2D"/>
                </a:solidFill>
                <a:latin typeface="Courier New" panose="02070309020205020404"/>
                <a:cs typeface="Courier New" panose="02070309020205020404"/>
              </a:rPr>
              <a:t>lock()</a:t>
            </a:r>
            <a:r>
              <a:rPr sz="1865" spc="-5" dirty="0">
                <a:latin typeface="Courier New" panose="02070309020205020404"/>
                <a:cs typeface="Courier New" panose="02070309020205020404"/>
              </a:rPr>
              <a:t>;</a:t>
            </a:r>
            <a:endParaRPr sz="1865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7228" y="3945805"/>
            <a:ext cx="4433147" cy="5905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65" spc="-5" dirty="0">
                <a:latin typeface="Courier New" panose="02070309020205020404"/>
                <a:cs typeface="Courier New" panose="02070309020205020404"/>
              </a:rPr>
              <a:t>src_account.balance </a:t>
            </a:r>
            <a:r>
              <a:rPr sz="1865" spc="-10" dirty="0">
                <a:latin typeface="Courier New" panose="02070309020205020404"/>
                <a:cs typeface="Courier New" panose="02070309020205020404"/>
              </a:rPr>
              <a:t>-= amount; </a:t>
            </a:r>
            <a:r>
              <a:rPr sz="1865" spc="-5" dirty="0">
                <a:latin typeface="Courier New" panose="02070309020205020404"/>
                <a:cs typeface="Courier New" panose="02070309020205020404"/>
              </a:rPr>
              <a:t> dest_account.balance</a:t>
            </a:r>
            <a:r>
              <a:rPr sz="1865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65" spc="-5" dirty="0">
                <a:latin typeface="Courier New" panose="02070309020205020404"/>
                <a:cs typeface="Courier New" panose="02070309020205020404"/>
              </a:rPr>
              <a:t>+=</a:t>
            </a:r>
            <a:r>
              <a:rPr sz="1865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65" spc="-10" dirty="0">
                <a:latin typeface="Courier New" panose="02070309020205020404"/>
                <a:cs typeface="Courier New" panose="02070309020205020404"/>
              </a:rPr>
              <a:t>amount;</a:t>
            </a:r>
            <a:endParaRPr sz="1865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7228" y="4799753"/>
            <a:ext cx="3156373" cy="303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spc="-5" dirty="0">
                <a:latin typeface="Courier New" panose="02070309020205020404"/>
                <a:cs typeface="Courier New" panose="02070309020205020404"/>
              </a:rPr>
              <a:t>dest_account.</a:t>
            </a:r>
            <a:r>
              <a:rPr sz="1865" b="1" spc="-5" dirty="0">
                <a:solidFill>
                  <a:srgbClr val="B36B00"/>
                </a:solidFill>
                <a:latin typeface="Courier New" panose="02070309020205020404"/>
                <a:cs typeface="Courier New" panose="02070309020205020404"/>
              </a:rPr>
              <a:t>unlock()</a:t>
            </a:r>
            <a:r>
              <a:rPr sz="1865" spc="-5" dirty="0">
                <a:latin typeface="Courier New" panose="02070309020205020404"/>
                <a:cs typeface="Courier New" panose="02070309020205020404"/>
              </a:rPr>
              <a:t>;</a:t>
            </a:r>
            <a:endParaRPr sz="1865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7228" y="5084199"/>
            <a:ext cx="3015827" cy="303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65" spc="-5" dirty="0">
                <a:latin typeface="Courier New" panose="02070309020205020404"/>
                <a:cs typeface="Courier New" panose="02070309020205020404"/>
              </a:rPr>
              <a:t>src_account.</a:t>
            </a:r>
            <a:r>
              <a:rPr sz="1865" b="1" spc="-5" dirty="0">
                <a:solidFill>
                  <a:srgbClr val="B36B00"/>
                </a:solidFill>
                <a:latin typeface="Courier New" panose="02070309020205020404"/>
                <a:cs typeface="Courier New" panose="02070309020205020404"/>
              </a:rPr>
              <a:t>unlock()</a:t>
            </a:r>
            <a:r>
              <a:rPr sz="1865" spc="-5" dirty="0">
                <a:latin typeface="Courier New" panose="02070309020205020404"/>
                <a:cs typeface="Courier New" panose="02070309020205020404"/>
              </a:rPr>
              <a:t>;</a:t>
            </a:r>
            <a:endParaRPr sz="1865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061" y="5368272"/>
            <a:ext cx="176953" cy="3048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65" dirty="0">
                <a:latin typeface="Courier New" panose="02070309020205020404"/>
                <a:cs typeface="Courier New" panose="02070309020205020404"/>
              </a:rPr>
              <a:t>}</a:t>
            </a:r>
            <a:endParaRPr sz="1865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3821" y="1786381"/>
            <a:ext cx="7778327" cy="637540"/>
            <a:chOff x="265366" y="1339786"/>
            <a:chExt cx="5833745" cy="478155"/>
          </a:xfrm>
        </p:grpSpPr>
        <p:sp>
          <p:nvSpPr>
            <p:cNvPr id="12" name="object 12"/>
            <p:cNvSpPr/>
            <p:nvPr/>
          </p:nvSpPr>
          <p:spPr>
            <a:xfrm>
              <a:off x="279654" y="1354073"/>
              <a:ext cx="5805170" cy="449580"/>
            </a:xfrm>
            <a:custGeom>
              <a:avLst/>
              <a:gdLst/>
              <a:ahLst/>
              <a:cxnLst/>
              <a:rect l="l" t="t" r="r" b="b"/>
              <a:pathLst>
                <a:path w="5805170" h="449580">
                  <a:moveTo>
                    <a:pt x="5804903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449580"/>
                  </a:lnTo>
                  <a:lnTo>
                    <a:pt x="5804903" y="449580"/>
                  </a:lnTo>
                  <a:lnTo>
                    <a:pt x="5804903" y="76200"/>
                  </a:lnTo>
                  <a:lnTo>
                    <a:pt x="5804903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654" y="1354074"/>
              <a:ext cx="5805170" cy="449580"/>
            </a:xfrm>
            <a:custGeom>
              <a:avLst/>
              <a:gdLst/>
              <a:ahLst/>
              <a:cxnLst/>
              <a:rect l="l" t="t" r="r" b="b"/>
              <a:pathLst>
                <a:path w="5805170" h="449580">
                  <a:moveTo>
                    <a:pt x="0" y="449579"/>
                  </a:moveTo>
                  <a:lnTo>
                    <a:pt x="5804916" y="449579"/>
                  </a:lnTo>
                  <a:lnTo>
                    <a:pt x="5804916" y="0"/>
                  </a:lnTo>
                  <a:lnTo>
                    <a:pt x="0" y="0"/>
                  </a:lnTo>
                  <a:lnTo>
                    <a:pt x="0" y="449579"/>
                  </a:lnTo>
                  <a:close/>
                </a:path>
              </a:pathLst>
            </a:custGeom>
            <a:ln w="28575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81250" y="1935480"/>
            <a:ext cx="3782695" cy="34480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sz="2135" spc="-5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Calibri"/>
              </a:rPr>
              <a:t>一个例子</a:t>
            </a:r>
            <a:endParaRPr lang="zh-CN" sz="2135" spc="-5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45120" y="3190239"/>
            <a:ext cx="4200313" cy="1158240"/>
            <a:chOff x="5958840" y="2392679"/>
            <a:chExt cx="3150235" cy="868680"/>
          </a:xfrm>
        </p:grpSpPr>
        <p:sp>
          <p:nvSpPr>
            <p:cNvPr id="16" name="object 16"/>
            <p:cNvSpPr/>
            <p:nvPr/>
          </p:nvSpPr>
          <p:spPr>
            <a:xfrm>
              <a:off x="5977890" y="2411729"/>
              <a:ext cx="3112135" cy="830580"/>
            </a:xfrm>
            <a:custGeom>
              <a:avLst/>
              <a:gdLst/>
              <a:ahLst/>
              <a:cxnLst/>
              <a:rect l="l" t="t" r="r" b="b"/>
              <a:pathLst>
                <a:path w="3112134" h="830580">
                  <a:moveTo>
                    <a:pt x="3112008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3112008" y="830580"/>
                  </a:lnTo>
                  <a:lnTo>
                    <a:pt x="3112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977890" y="2411729"/>
              <a:ext cx="3112135" cy="830580"/>
            </a:xfrm>
            <a:custGeom>
              <a:avLst/>
              <a:gdLst/>
              <a:ahLst/>
              <a:cxnLst/>
              <a:rect l="l" t="t" r="r" b="b"/>
              <a:pathLst>
                <a:path w="3112134" h="830580">
                  <a:moveTo>
                    <a:pt x="0" y="830580"/>
                  </a:moveTo>
                  <a:lnTo>
                    <a:pt x="3112008" y="830580"/>
                  </a:lnTo>
                  <a:lnTo>
                    <a:pt x="3112008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38100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13395" y="3395345"/>
            <a:ext cx="3977640" cy="67373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一般使用锁来标记事务范围，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因为事务限制了锁语义</a:t>
            </a:r>
            <a:endParaRPr lang="zh-CN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40936" y="3242393"/>
            <a:ext cx="7637780" cy="3067473"/>
            <a:chOff x="3330702" y="2431795"/>
            <a:chExt cx="5728335" cy="2300605"/>
          </a:xfrm>
        </p:grpSpPr>
        <p:sp>
          <p:nvSpPr>
            <p:cNvPr id="20" name="object 20"/>
            <p:cNvSpPr/>
            <p:nvPr/>
          </p:nvSpPr>
          <p:spPr>
            <a:xfrm>
              <a:off x="3330702" y="2431795"/>
              <a:ext cx="2647950" cy="405130"/>
            </a:xfrm>
            <a:custGeom>
              <a:avLst/>
              <a:gdLst/>
              <a:ahLst/>
              <a:cxnLst/>
              <a:rect l="l" t="t" r="r" b="b"/>
              <a:pathLst>
                <a:path w="2647950" h="405130">
                  <a:moveTo>
                    <a:pt x="76819" y="28289"/>
                  </a:moveTo>
                  <a:lnTo>
                    <a:pt x="74191" y="47091"/>
                  </a:lnTo>
                  <a:lnTo>
                    <a:pt x="2645410" y="404749"/>
                  </a:lnTo>
                  <a:lnTo>
                    <a:pt x="2647950" y="385953"/>
                  </a:lnTo>
                  <a:lnTo>
                    <a:pt x="76819" y="28289"/>
                  </a:lnTo>
                  <a:close/>
                </a:path>
                <a:path w="2647950" h="405130">
                  <a:moveTo>
                    <a:pt x="80772" y="0"/>
                  </a:moveTo>
                  <a:lnTo>
                    <a:pt x="0" y="27178"/>
                  </a:lnTo>
                  <a:lnTo>
                    <a:pt x="70231" y="75437"/>
                  </a:lnTo>
                  <a:lnTo>
                    <a:pt x="74191" y="47091"/>
                  </a:lnTo>
                  <a:lnTo>
                    <a:pt x="61595" y="45339"/>
                  </a:lnTo>
                  <a:lnTo>
                    <a:pt x="64262" y="26543"/>
                  </a:lnTo>
                  <a:lnTo>
                    <a:pt x="77063" y="26543"/>
                  </a:lnTo>
                  <a:lnTo>
                    <a:pt x="80772" y="0"/>
                  </a:lnTo>
                  <a:close/>
                </a:path>
                <a:path w="2647950" h="405130">
                  <a:moveTo>
                    <a:pt x="64262" y="26543"/>
                  </a:moveTo>
                  <a:lnTo>
                    <a:pt x="61595" y="45339"/>
                  </a:lnTo>
                  <a:lnTo>
                    <a:pt x="74191" y="47091"/>
                  </a:lnTo>
                  <a:lnTo>
                    <a:pt x="76819" y="28289"/>
                  </a:lnTo>
                  <a:lnTo>
                    <a:pt x="64262" y="26543"/>
                  </a:lnTo>
                  <a:close/>
                </a:path>
                <a:path w="2647950" h="405130">
                  <a:moveTo>
                    <a:pt x="77063" y="26543"/>
                  </a:moveTo>
                  <a:lnTo>
                    <a:pt x="64262" y="26543"/>
                  </a:lnTo>
                  <a:lnTo>
                    <a:pt x="76819" y="28289"/>
                  </a:lnTo>
                  <a:lnTo>
                    <a:pt x="77063" y="26543"/>
                  </a:lnTo>
                  <a:close/>
                </a:path>
              </a:pathLst>
            </a:custGeom>
            <a:solidFill>
              <a:srgbClr val="162A4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592318" y="3647693"/>
              <a:ext cx="3447415" cy="1065530"/>
            </a:xfrm>
            <a:custGeom>
              <a:avLst/>
              <a:gdLst/>
              <a:ahLst/>
              <a:cxnLst/>
              <a:rect l="l" t="t" r="r" b="b"/>
              <a:pathLst>
                <a:path w="3447415" h="1065529">
                  <a:moveTo>
                    <a:pt x="3447288" y="0"/>
                  </a:moveTo>
                  <a:lnTo>
                    <a:pt x="0" y="0"/>
                  </a:lnTo>
                  <a:lnTo>
                    <a:pt x="0" y="1065275"/>
                  </a:lnTo>
                  <a:lnTo>
                    <a:pt x="3447288" y="1065275"/>
                  </a:lnTo>
                  <a:lnTo>
                    <a:pt x="3447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592318" y="3647693"/>
              <a:ext cx="3447415" cy="1065530"/>
            </a:xfrm>
            <a:custGeom>
              <a:avLst/>
              <a:gdLst/>
              <a:ahLst/>
              <a:cxnLst/>
              <a:rect l="l" t="t" r="r" b="b"/>
              <a:pathLst>
                <a:path w="3447415" h="1065529">
                  <a:moveTo>
                    <a:pt x="0" y="1065275"/>
                  </a:moveTo>
                  <a:lnTo>
                    <a:pt x="3447288" y="1065275"/>
                  </a:lnTo>
                  <a:lnTo>
                    <a:pt x="3447288" y="0"/>
                  </a:lnTo>
                  <a:lnTo>
                    <a:pt x="0" y="0"/>
                  </a:lnTo>
                  <a:lnTo>
                    <a:pt x="0" y="1065275"/>
                  </a:lnTo>
                  <a:close/>
                </a:path>
              </a:pathLst>
            </a:custGeom>
            <a:ln w="38100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19153" y="5018794"/>
            <a:ext cx="3690620" cy="100266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获取锁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释放锁</a:t>
            </a:r>
            <a:r>
              <a:rPr lang="zh-CN" altLang="en-US" sz="2135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必须良好地嵌套在一起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，并且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PMEM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必须在所有锁被获取时才能被访问</a:t>
            </a: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73752" y="1881632"/>
            <a:ext cx="7205133" cy="3704167"/>
            <a:chOff x="3655314" y="1411224"/>
            <a:chExt cx="5403850" cy="2778125"/>
          </a:xfrm>
        </p:grpSpPr>
        <p:sp>
          <p:nvSpPr>
            <p:cNvPr id="25" name="object 25"/>
            <p:cNvSpPr/>
            <p:nvPr/>
          </p:nvSpPr>
          <p:spPr>
            <a:xfrm>
              <a:off x="3655314" y="3844544"/>
              <a:ext cx="1938655" cy="344805"/>
            </a:xfrm>
            <a:custGeom>
              <a:avLst/>
              <a:gdLst/>
              <a:ahLst/>
              <a:cxnLst/>
              <a:rect l="l" t="t" r="r" b="b"/>
              <a:pathLst>
                <a:path w="1938654" h="344804">
                  <a:moveTo>
                    <a:pt x="76747" y="28284"/>
                  </a:moveTo>
                  <a:lnTo>
                    <a:pt x="73735" y="47086"/>
                  </a:lnTo>
                  <a:lnTo>
                    <a:pt x="1935226" y="344652"/>
                  </a:lnTo>
                  <a:lnTo>
                    <a:pt x="1938147" y="325843"/>
                  </a:lnTo>
                  <a:lnTo>
                    <a:pt x="76747" y="28284"/>
                  </a:lnTo>
                  <a:close/>
                </a:path>
                <a:path w="1938654" h="344804">
                  <a:moveTo>
                    <a:pt x="81280" y="0"/>
                  </a:moveTo>
                  <a:lnTo>
                    <a:pt x="0" y="25653"/>
                  </a:lnTo>
                  <a:lnTo>
                    <a:pt x="69214" y="75298"/>
                  </a:lnTo>
                  <a:lnTo>
                    <a:pt x="73735" y="47086"/>
                  </a:lnTo>
                  <a:lnTo>
                    <a:pt x="61213" y="45084"/>
                  </a:lnTo>
                  <a:lnTo>
                    <a:pt x="64262" y="26288"/>
                  </a:lnTo>
                  <a:lnTo>
                    <a:pt x="77067" y="26288"/>
                  </a:lnTo>
                  <a:lnTo>
                    <a:pt x="81280" y="0"/>
                  </a:lnTo>
                  <a:close/>
                </a:path>
                <a:path w="1938654" h="344804">
                  <a:moveTo>
                    <a:pt x="64262" y="26288"/>
                  </a:moveTo>
                  <a:lnTo>
                    <a:pt x="61213" y="45084"/>
                  </a:lnTo>
                  <a:lnTo>
                    <a:pt x="73735" y="47086"/>
                  </a:lnTo>
                  <a:lnTo>
                    <a:pt x="76747" y="28284"/>
                  </a:lnTo>
                  <a:lnTo>
                    <a:pt x="64262" y="26288"/>
                  </a:lnTo>
                  <a:close/>
                </a:path>
                <a:path w="1938654" h="344804">
                  <a:moveTo>
                    <a:pt x="77067" y="26288"/>
                  </a:moveTo>
                  <a:lnTo>
                    <a:pt x="64262" y="26288"/>
                  </a:lnTo>
                  <a:lnTo>
                    <a:pt x="76747" y="28284"/>
                  </a:lnTo>
                  <a:lnTo>
                    <a:pt x="77067" y="26288"/>
                  </a:lnTo>
                  <a:close/>
                </a:path>
              </a:pathLst>
            </a:custGeom>
            <a:solidFill>
              <a:srgbClr val="162A4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623054" y="2864358"/>
              <a:ext cx="375285" cy="695325"/>
            </a:xfrm>
            <a:custGeom>
              <a:avLst/>
              <a:gdLst/>
              <a:ahLst/>
              <a:cxnLst/>
              <a:rect l="l" t="t" r="r" b="b"/>
              <a:pathLst>
                <a:path w="375285" h="695325">
                  <a:moveTo>
                    <a:pt x="0" y="0"/>
                  </a:moveTo>
                  <a:lnTo>
                    <a:pt x="72955" y="2452"/>
                  </a:lnTo>
                  <a:lnTo>
                    <a:pt x="132540" y="9143"/>
                  </a:lnTo>
                  <a:lnTo>
                    <a:pt x="172718" y="19073"/>
                  </a:lnTo>
                  <a:lnTo>
                    <a:pt x="187451" y="31242"/>
                  </a:lnTo>
                  <a:lnTo>
                    <a:pt x="187451" y="316230"/>
                  </a:lnTo>
                  <a:lnTo>
                    <a:pt x="202185" y="328398"/>
                  </a:lnTo>
                  <a:lnTo>
                    <a:pt x="242363" y="338328"/>
                  </a:lnTo>
                  <a:lnTo>
                    <a:pt x="301948" y="345019"/>
                  </a:lnTo>
                  <a:lnTo>
                    <a:pt x="374904" y="347472"/>
                  </a:lnTo>
                  <a:lnTo>
                    <a:pt x="301948" y="349924"/>
                  </a:lnTo>
                  <a:lnTo>
                    <a:pt x="242363" y="356616"/>
                  </a:lnTo>
                  <a:lnTo>
                    <a:pt x="202185" y="366545"/>
                  </a:lnTo>
                  <a:lnTo>
                    <a:pt x="187451" y="378714"/>
                  </a:lnTo>
                  <a:lnTo>
                    <a:pt x="187451" y="663702"/>
                  </a:lnTo>
                  <a:lnTo>
                    <a:pt x="172718" y="675870"/>
                  </a:lnTo>
                  <a:lnTo>
                    <a:pt x="132540" y="685800"/>
                  </a:lnTo>
                  <a:lnTo>
                    <a:pt x="72955" y="692491"/>
                  </a:lnTo>
                  <a:lnTo>
                    <a:pt x="0" y="694944"/>
                  </a:lnTo>
                </a:path>
              </a:pathLst>
            </a:custGeom>
            <a:ln w="38099">
              <a:solidFill>
                <a:srgbClr val="2CB0FD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5927598" y="1430274"/>
              <a:ext cx="3112135" cy="568960"/>
            </a:xfrm>
            <a:custGeom>
              <a:avLst/>
              <a:gdLst/>
              <a:ahLst/>
              <a:cxnLst/>
              <a:rect l="l" t="t" r="r" b="b"/>
              <a:pathLst>
                <a:path w="3112134" h="568960">
                  <a:moveTo>
                    <a:pt x="3112007" y="0"/>
                  </a:moveTo>
                  <a:lnTo>
                    <a:pt x="0" y="0"/>
                  </a:lnTo>
                  <a:lnTo>
                    <a:pt x="0" y="568451"/>
                  </a:lnTo>
                  <a:lnTo>
                    <a:pt x="3112007" y="568451"/>
                  </a:lnTo>
                  <a:lnTo>
                    <a:pt x="31120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27598" y="1430274"/>
              <a:ext cx="3112135" cy="568960"/>
            </a:xfrm>
            <a:custGeom>
              <a:avLst/>
              <a:gdLst/>
              <a:ahLst/>
              <a:cxnLst/>
              <a:rect l="l" t="t" r="r" b="b"/>
              <a:pathLst>
                <a:path w="3112134" h="568960">
                  <a:moveTo>
                    <a:pt x="0" y="568451"/>
                  </a:moveTo>
                  <a:lnTo>
                    <a:pt x="3112007" y="568451"/>
                  </a:lnTo>
                  <a:lnTo>
                    <a:pt x="3112007" y="0"/>
                  </a:lnTo>
                  <a:lnTo>
                    <a:pt x="0" y="0"/>
                  </a:lnTo>
                  <a:lnTo>
                    <a:pt x="0" y="568451"/>
                  </a:lnTo>
                  <a:close/>
                </a:path>
              </a:pathLst>
            </a:custGeom>
            <a:ln w="38099">
              <a:solidFill>
                <a:srgbClr val="C8DAF8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69861" y="4149808"/>
            <a:ext cx="1133687" cy="22161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276225" marR="5080" indent="-264160">
              <a:lnSpc>
                <a:spcPct val="100000"/>
              </a:lnSpc>
              <a:spcBef>
                <a:spcPts val="95"/>
              </a:spcBef>
            </a:pPr>
            <a:r>
              <a:rPr lang="zh-CN" sz="1335" b="1" spc="5" dirty="0">
                <a:solidFill>
                  <a:srgbClr val="2CB0FD"/>
                </a:solidFill>
                <a:latin typeface="Arial" panose="020B0604020202020204"/>
                <a:cs typeface="Arial" panose="020B0604020202020204"/>
              </a:rPr>
              <a:t>事务代码</a:t>
            </a:r>
            <a:endParaRPr lang="zh-CN" sz="1335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7985" y="1927860"/>
            <a:ext cx="3960495" cy="673735"/>
          </a:xfrm>
          <a:prstGeom prst="rect">
            <a:avLst/>
          </a:prstGeom>
        </p:spPr>
        <p:txBody>
          <a:bodyPr vert="horz" wrap="square" lIns="0" tIns="1608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PMEM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的写入表现为传统的</a:t>
            </a:r>
            <a:r>
              <a:rPr lang="en-US" altLang="zh-CN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ACID</a:t>
            </a:r>
            <a:r>
              <a:rPr lang="zh-CN" altLang="en-US" sz="2135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事务</a:t>
            </a: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107" y="326727"/>
            <a:ext cx="4964853" cy="6934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b="1" spc="-5" dirty="0">
                <a:latin typeface="微软雅黑" panose="020B0503020204020204" charset="-122"/>
                <a:ea typeface="微软雅黑" panose="020B0503020204020204" charset="-122"/>
                <a:cs typeface="Calibri"/>
              </a:rPr>
              <a:t>事务模型的局限性</a:t>
            </a:r>
            <a:endParaRPr lang="zh-CN" b="1" spc="-5" dirty="0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56423" y="2018791"/>
            <a:ext cx="4149513" cy="1036320"/>
          </a:xfrm>
          <a:prstGeom prst="rect">
            <a:avLst/>
          </a:prstGeom>
          <a:ln w="38100">
            <a:solidFill>
              <a:srgbClr val="C8DAF8"/>
            </a:solidFill>
          </a:ln>
        </p:spPr>
        <p:txBody>
          <a:bodyPr vert="horz" wrap="square" lIns="0" tIns="49953" rIns="0" bIns="0" rtlCol="0">
            <a:spAutoFit/>
          </a:bodyPr>
          <a:lstStyle/>
          <a:p>
            <a:pPr marL="90805" marR="109220">
              <a:lnSpc>
                <a:spcPct val="100000"/>
              </a:lnSpc>
              <a:spcBef>
                <a:spcPts val="295"/>
              </a:spcBef>
            </a:pPr>
            <a:r>
              <a:rPr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在释放链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表</a:t>
            </a:r>
            <a:r>
              <a:rPr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中的前一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个节点锁</a:t>
            </a:r>
            <a:r>
              <a:rPr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之前锁定链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表</a:t>
            </a:r>
            <a:r>
              <a:rPr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中的下一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个节点锁。这显然</a:t>
            </a:r>
            <a:r>
              <a:rPr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违反了事务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的</a:t>
            </a:r>
            <a:r>
              <a:rPr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锁定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限制。</a:t>
            </a:r>
            <a:endParaRPr lang="zh-CN" sz="2135" b="1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6423" y="4172712"/>
            <a:ext cx="4149513" cy="1365250"/>
          </a:xfrm>
          <a:prstGeom prst="rect">
            <a:avLst/>
          </a:prstGeom>
          <a:ln w="38100">
            <a:solidFill>
              <a:srgbClr val="C8DAF8"/>
            </a:solidFill>
          </a:ln>
        </p:spPr>
        <p:txBody>
          <a:bodyPr vert="horz" wrap="square" lIns="0" tIns="49953" rIns="0" bIns="0" rtlCol="0">
            <a:spAutoFit/>
          </a:bodyPr>
          <a:lstStyle/>
          <a:p>
            <a:pPr marL="90805" marR="195580">
              <a:lnSpc>
                <a:spcPct val="100000"/>
              </a:lnSpc>
              <a:spcBef>
                <a:spcPts val="295"/>
              </a:spcBef>
            </a:pP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在一些多线程的图计算应用中，使用细粒度锁来进行同步是非常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常见的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，也就是说，</a:t>
            </a:r>
            <a:r>
              <a:rPr lang="zh-CN" sz="2135" b="1">
                <a:latin typeface="微软雅黑" panose="020B0503020204020204" charset="-122"/>
                <a:ea typeface="微软雅黑" panose="020B0503020204020204" charset="-122"/>
                <a:cs typeface="Calibri"/>
              </a:rPr>
              <a:t>这种锁定模式是应该被允许的</a:t>
            </a:r>
            <a:r>
              <a:rPr lang="zh-CN" sz="2135">
                <a:latin typeface="微软雅黑" panose="020B0503020204020204" charset="-122"/>
                <a:ea typeface="微软雅黑" panose="020B0503020204020204" charset="-122"/>
                <a:cs typeface="Calibri"/>
              </a:rPr>
              <a:t>。</a:t>
            </a:r>
            <a:endParaRPr lang="zh-CN" altLang="en-US" sz="2135">
              <a:latin typeface="微软雅黑" panose="020B0503020204020204" charset="-122"/>
              <a:ea typeface="微软雅黑" panose="020B0503020204020204" charset="-122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18715" y="1896363"/>
            <a:ext cx="431800" cy="763693"/>
            <a:chOff x="1439036" y="1422272"/>
            <a:chExt cx="323850" cy="572770"/>
          </a:xfrm>
        </p:grpSpPr>
        <p:sp>
          <p:nvSpPr>
            <p:cNvPr id="6" name="object 6"/>
            <p:cNvSpPr/>
            <p:nvPr/>
          </p:nvSpPr>
          <p:spPr>
            <a:xfrm>
              <a:off x="1507235" y="1450847"/>
              <a:ext cx="186055" cy="434340"/>
            </a:xfrm>
            <a:custGeom>
              <a:avLst/>
              <a:gdLst/>
              <a:ahLst/>
              <a:cxnLst/>
              <a:rect l="l" t="t" r="r" b="b"/>
              <a:pathLst>
                <a:path w="186055" h="434339">
                  <a:moveTo>
                    <a:pt x="0" y="217169"/>
                  </a:moveTo>
                  <a:lnTo>
                    <a:pt x="4742" y="148547"/>
                  </a:lnTo>
                  <a:lnTo>
                    <a:pt x="17946" y="88934"/>
                  </a:lnTo>
                  <a:lnTo>
                    <a:pt x="38075" y="41916"/>
                  </a:lnTo>
                  <a:lnTo>
                    <a:pt x="63593" y="11076"/>
                  </a:lnTo>
                  <a:lnTo>
                    <a:pt x="92963" y="0"/>
                  </a:lnTo>
                  <a:lnTo>
                    <a:pt x="122334" y="11076"/>
                  </a:lnTo>
                  <a:lnTo>
                    <a:pt x="147852" y="41916"/>
                  </a:lnTo>
                  <a:lnTo>
                    <a:pt x="167981" y="88934"/>
                  </a:lnTo>
                  <a:lnTo>
                    <a:pt x="181185" y="148547"/>
                  </a:lnTo>
                  <a:lnTo>
                    <a:pt x="185927" y="217169"/>
                  </a:lnTo>
                  <a:lnTo>
                    <a:pt x="181185" y="285792"/>
                  </a:lnTo>
                  <a:lnTo>
                    <a:pt x="167981" y="345405"/>
                  </a:lnTo>
                  <a:lnTo>
                    <a:pt x="147852" y="392423"/>
                  </a:lnTo>
                  <a:lnTo>
                    <a:pt x="122334" y="423263"/>
                  </a:lnTo>
                  <a:lnTo>
                    <a:pt x="92963" y="434339"/>
                  </a:lnTo>
                  <a:lnTo>
                    <a:pt x="63593" y="423263"/>
                  </a:lnTo>
                  <a:lnTo>
                    <a:pt x="38075" y="392423"/>
                  </a:lnTo>
                  <a:lnTo>
                    <a:pt x="17946" y="345405"/>
                  </a:lnTo>
                  <a:lnTo>
                    <a:pt x="4742" y="285792"/>
                  </a:lnTo>
                  <a:lnTo>
                    <a:pt x="0" y="217169"/>
                  </a:lnTo>
                  <a:close/>
                </a:path>
              </a:pathLst>
            </a:custGeom>
            <a:ln w="571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48561" y="168020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48561" y="168020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15236" y="1725548"/>
              <a:ext cx="171450" cy="23698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341115" y="5159755"/>
            <a:ext cx="431800" cy="763693"/>
            <a:chOff x="2505836" y="3869816"/>
            <a:chExt cx="323850" cy="572770"/>
          </a:xfrm>
        </p:grpSpPr>
        <p:sp>
          <p:nvSpPr>
            <p:cNvPr id="11" name="object 11"/>
            <p:cNvSpPr/>
            <p:nvPr/>
          </p:nvSpPr>
          <p:spPr>
            <a:xfrm>
              <a:off x="2574035" y="3898391"/>
              <a:ext cx="186055" cy="434340"/>
            </a:xfrm>
            <a:custGeom>
              <a:avLst/>
              <a:gdLst/>
              <a:ahLst/>
              <a:cxnLst/>
              <a:rect l="l" t="t" r="r" b="b"/>
              <a:pathLst>
                <a:path w="186055" h="434339">
                  <a:moveTo>
                    <a:pt x="0" y="217170"/>
                  </a:moveTo>
                  <a:lnTo>
                    <a:pt x="4742" y="148527"/>
                  </a:lnTo>
                  <a:lnTo>
                    <a:pt x="17946" y="88912"/>
                  </a:lnTo>
                  <a:lnTo>
                    <a:pt x="38075" y="41901"/>
                  </a:lnTo>
                  <a:lnTo>
                    <a:pt x="63593" y="11071"/>
                  </a:lnTo>
                  <a:lnTo>
                    <a:pt x="92963" y="0"/>
                  </a:lnTo>
                  <a:lnTo>
                    <a:pt x="122334" y="11071"/>
                  </a:lnTo>
                  <a:lnTo>
                    <a:pt x="147852" y="41901"/>
                  </a:lnTo>
                  <a:lnTo>
                    <a:pt x="167981" y="88912"/>
                  </a:lnTo>
                  <a:lnTo>
                    <a:pt x="181185" y="148527"/>
                  </a:lnTo>
                  <a:lnTo>
                    <a:pt x="185927" y="217170"/>
                  </a:lnTo>
                  <a:lnTo>
                    <a:pt x="181185" y="285812"/>
                  </a:lnTo>
                  <a:lnTo>
                    <a:pt x="167981" y="345427"/>
                  </a:lnTo>
                  <a:lnTo>
                    <a:pt x="147852" y="392438"/>
                  </a:lnTo>
                  <a:lnTo>
                    <a:pt x="122334" y="423268"/>
                  </a:lnTo>
                  <a:lnTo>
                    <a:pt x="92963" y="434340"/>
                  </a:lnTo>
                  <a:lnTo>
                    <a:pt x="63593" y="423268"/>
                  </a:lnTo>
                  <a:lnTo>
                    <a:pt x="38075" y="392438"/>
                  </a:lnTo>
                  <a:lnTo>
                    <a:pt x="17946" y="345427"/>
                  </a:lnTo>
                  <a:lnTo>
                    <a:pt x="4742" y="285812"/>
                  </a:lnTo>
                  <a:lnTo>
                    <a:pt x="0" y="217170"/>
                  </a:lnTo>
                  <a:close/>
                </a:path>
              </a:pathLst>
            </a:custGeom>
            <a:ln w="571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15361" y="412775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15361" y="4127753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2036" y="4173092"/>
              <a:ext cx="171450" cy="23545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763515" y="1882140"/>
            <a:ext cx="431800" cy="763693"/>
            <a:chOff x="3572636" y="1411605"/>
            <a:chExt cx="323850" cy="572770"/>
          </a:xfrm>
        </p:grpSpPr>
        <p:sp>
          <p:nvSpPr>
            <p:cNvPr id="16" name="object 16"/>
            <p:cNvSpPr/>
            <p:nvPr/>
          </p:nvSpPr>
          <p:spPr>
            <a:xfrm>
              <a:off x="3640835" y="1440180"/>
              <a:ext cx="186055" cy="434340"/>
            </a:xfrm>
            <a:custGeom>
              <a:avLst/>
              <a:gdLst/>
              <a:ahLst/>
              <a:cxnLst/>
              <a:rect l="l" t="t" r="r" b="b"/>
              <a:pathLst>
                <a:path w="186054" h="434339">
                  <a:moveTo>
                    <a:pt x="0" y="217170"/>
                  </a:moveTo>
                  <a:lnTo>
                    <a:pt x="4742" y="148547"/>
                  </a:lnTo>
                  <a:lnTo>
                    <a:pt x="17946" y="88934"/>
                  </a:lnTo>
                  <a:lnTo>
                    <a:pt x="38075" y="41916"/>
                  </a:lnTo>
                  <a:lnTo>
                    <a:pt x="63593" y="11076"/>
                  </a:lnTo>
                  <a:lnTo>
                    <a:pt x="92963" y="0"/>
                  </a:lnTo>
                  <a:lnTo>
                    <a:pt x="122334" y="11076"/>
                  </a:lnTo>
                  <a:lnTo>
                    <a:pt x="147852" y="41916"/>
                  </a:lnTo>
                  <a:lnTo>
                    <a:pt x="167981" y="88934"/>
                  </a:lnTo>
                  <a:lnTo>
                    <a:pt x="181185" y="148547"/>
                  </a:lnTo>
                  <a:lnTo>
                    <a:pt x="185927" y="217170"/>
                  </a:lnTo>
                  <a:lnTo>
                    <a:pt x="181185" y="285792"/>
                  </a:lnTo>
                  <a:lnTo>
                    <a:pt x="167981" y="345405"/>
                  </a:lnTo>
                  <a:lnTo>
                    <a:pt x="147852" y="392423"/>
                  </a:lnTo>
                  <a:lnTo>
                    <a:pt x="122334" y="423263"/>
                  </a:lnTo>
                  <a:lnTo>
                    <a:pt x="92963" y="434340"/>
                  </a:lnTo>
                  <a:lnTo>
                    <a:pt x="63593" y="423263"/>
                  </a:lnTo>
                  <a:lnTo>
                    <a:pt x="38075" y="392423"/>
                  </a:lnTo>
                  <a:lnTo>
                    <a:pt x="17946" y="345405"/>
                  </a:lnTo>
                  <a:lnTo>
                    <a:pt x="4742" y="285792"/>
                  </a:lnTo>
                  <a:lnTo>
                    <a:pt x="0" y="217170"/>
                  </a:lnTo>
                  <a:close/>
                </a:path>
              </a:pathLst>
            </a:custGeom>
            <a:ln w="571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582161" y="166954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799"/>
                  </a:lnTo>
                  <a:lnTo>
                    <a:pt x="304800" y="3047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582161" y="1669542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799"/>
                  </a:moveTo>
                  <a:lnTo>
                    <a:pt x="304800" y="304799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799"/>
                  </a:lnTo>
                  <a:close/>
                </a:path>
              </a:pathLst>
            </a:custGeom>
            <a:ln w="19050">
              <a:solidFill>
                <a:srgbClr val="162A46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48836" y="1714881"/>
              <a:ext cx="171450" cy="23698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97965" y="2901949"/>
            <a:ext cx="5118100" cy="1968500"/>
            <a:chOff x="748474" y="2176462"/>
            <a:chExt cx="3838575" cy="1476375"/>
          </a:xfrm>
        </p:grpSpPr>
        <p:sp>
          <p:nvSpPr>
            <p:cNvPr id="21" name="object 21"/>
            <p:cNvSpPr/>
            <p:nvPr/>
          </p:nvSpPr>
          <p:spPr>
            <a:xfrm>
              <a:off x="762762" y="219075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457200"/>
                  </a:moveTo>
                  <a:lnTo>
                    <a:pt x="5173" y="416112"/>
                  </a:lnTo>
                  <a:lnTo>
                    <a:pt x="20090" y="377439"/>
                  </a:lnTo>
                  <a:lnTo>
                    <a:pt x="43844" y="341827"/>
                  </a:lnTo>
                  <a:lnTo>
                    <a:pt x="75526" y="309921"/>
                  </a:lnTo>
                  <a:lnTo>
                    <a:pt x="114231" y="282368"/>
                  </a:lnTo>
                  <a:lnTo>
                    <a:pt x="159051" y="259813"/>
                  </a:lnTo>
                  <a:lnTo>
                    <a:pt x="209079" y="242903"/>
                  </a:lnTo>
                  <a:lnTo>
                    <a:pt x="263408" y="232283"/>
                  </a:lnTo>
                  <a:lnTo>
                    <a:pt x="321132" y="228600"/>
                  </a:lnTo>
                  <a:lnTo>
                    <a:pt x="517016" y="228600"/>
                  </a:lnTo>
                  <a:lnTo>
                    <a:pt x="574759" y="224916"/>
                  </a:lnTo>
                  <a:lnTo>
                    <a:pt x="629102" y="214296"/>
                  </a:lnTo>
                  <a:lnTo>
                    <a:pt x="679139" y="197386"/>
                  </a:lnTo>
                  <a:lnTo>
                    <a:pt x="723965" y="174831"/>
                  </a:lnTo>
                  <a:lnTo>
                    <a:pt x="762673" y="147278"/>
                  </a:lnTo>
                  <a:lnTo>
                    <a:pt x="794356" y="115372"/>
                  </a:lnTo>
                  <a:lnTo>
                    <a:pt x="818109" y="79760"/>
                  </a:lnTo>
                  <a:lnTo>
                    <a:pt x="833026" y="41087"/>
                  </a:lnTo>
                  <a:lnTo>
                    <a:pt x="838200" y="0"/>
                  </a:lnTo>
                  <a:lnTo>
                    <a:pt x="843373" y="41087"/>
                  </a:lnTo>
                  <a:lnTo>
                    <a:pt x="858290" y="79760"/>
                  </a:lnTo>
                  <a:lnTo>
                    <a:pt x="882043" y="115372"/>
                  </a:lnTo>
                  <a:lnTo>
                    <a:pt x="913726" y="147278"/>
                  </a:lnTo>
                  <a:lnTo>
                    <a:pt x="952434" y="174831"/>
                  </a:lnTo>
                  <a:lnTo>
                    <a:pt x="997260" y="197386"/>
                  </a:lnTo>
                  <a:lnTo>
                    <a:pt x="1047297" y="214296"/>
                  </a:lnTo>
                  <a:lnTo>
                    <a:pt x="1101640" y="224916"/>
                  </a:lnTo>
                  <a:lnTo>
                    <a:pt x="1159383" y="228600"/>
                  </a:lnTo>
                  <a:lnTo>
                    <a:pt x="1355217" y="228600"/>
                  </a:lnTo>
                  <a:lnTo>
                    <a:pt x="1412959" y="232283"/>
                  </a:lnTo>
                  <a:lnTo>
                    <a:pt x="1467302" y="242903"/>
                  </a:lnTo>
                  <a:lnTo>
                    <a:pt x="1517339" y="259813"/>
                  </a:lnTo>
                  <a:lnTo>
                    <a:pt x="1562165" y="282368"/>
                  </a:lnTo>
                  <a:lnTo>
                    <a:pt x="1600873" y="309921"/>
                  </a:lnTo>
                  <a:lnTo>
                    <a:pt x="1632556" y="341827"/>
                  </a:lnTo>
                  <a:lnTo>
                    <a:pt x="1656309" y="377439"/>
                  </a:lnTo>
                  <a:lnTo>
                    <a:pt x="1671226" y="416112"/>
                  </a:lnTo>
                  <a:lnTo>
                    <a:pt x="1676400" y="457200"/>
                  </a:lnTo>
                </a:path>
              </a:pathLst>
            </a:custGeom>
            <a:ln w="28575">
              <a:solidFill>
                <a:srgbClr val="C6B400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62762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59" y="3990"/>
                  </a:lnTo>
                  <a:lnTo>
                    <a:pt x="208458" y="15544"/>
                  </a:lnTo>
                  <a:lnTo>
                    <a:pt x="164725" y="34032"/>
                  </a:lnTo>
                  <a:lnTo>
                    <a:pt x="124788" y="58826"/>
                  </a:lnTo>
                  <a:lnTo>
                    <a:pt x="89273" y="89296"/>
                  </a:lnTo>
                  <a:lnTo>
                    <a:pt x="58808" y="124815"/>
                  </a:lnTo>
                  <a:lnTo>
                    <a:pt x="34020" y="164753"/>
                  </a:lnTo>
                  <a:lnTo>
                    <a:pt x="15538" y="208483"/>
                  </a:lnTo>
                  <a:lnTo>
                    <a:pt x="3989" y="255374"/>
                  </a:lnTo>
                  <a:lnTo>
                    <a:pt x="0" y="304800"/>
                  </a:lnTo>
                  <a:lnTo>
                    <a:pt x="3989" y="354225"/>
                  </a:lnTo>
                  <a:lnTo>
                    <a:pt x="15538" y="401116"/>
                  </a:lnTo>
                  <a:lnTo>
                    <a:pt x="34020" y="444846"/>
                  </a:lnTo>
                  <a:lnTo>
                    <a:pt x="58808" y="484784"/>
                  </a:lnTo>
                  <a:lnTo>
                    <a:pt x="89273" y="520303"/>
                  </a:lnTo>
                  <a:lnTo>
                    <a:pt x="124788" y="550773"/>
                  </a:lnTo>
                  <a:lnTo>
                    <a:pt x="164725" y="575567"/>
                  </a:lnTo>
                  <a:lnTo>
                    <a:pt x="208458" y="594055"/>
                  </a:lnTo>
                  <a:lnTo>
                    <a:pt x="255359" y="605609"/>
                  </a:lnTo>
                  <a:lnTo>
                    <a:pt x="304800" y="609600"/>
                  </a:lnTo>
                  <a:lnTo>
                    <a:pt x="354240" y="605609"/>
                  </a:lnTo>
                  <a:lnTo>
                    <a:pt x="401141" y="594055"/>
                  </a:lnTo>
                  <a:lnTo>
                    <a:pt x="444874" y="575567"/>
                  </a:lnTo>
                  <a:lnTo>
                    <a:pt x="484811" y="550773"/>
                  </a:lnTo>
                  <a:lnTo>
                    <a:pt x="520326" y="520303"/>
                  </a:lnTo>
                  <a:lnTo>
                    <a:pt x="550791" y="484784"/>
                  </a:lnTo>
                  <a:lnTo>
                    <a:pt x="575579" y="444846"/>
                  </a:lnTo>
                  <a:lnTo>
                    <a:pt x="594061" y="401116"/>
                  </a:lnTo>
                  <a:lnTo>
                    <a:pt x="605610" y="354225"/>
                  </a:lnTo>
                  <a:lnTo>
                    <a:pt x="609600" y="304800"/>
                  </a:lnTo>
                  <a:lnTo>
                    <a:pt x="605610" y="255374"/>
                  </a:lnTo>
                  <a:lnTo>
                    <a:pt x="594061" y="208483"/>
                  </a:lnTo>
                  <a:lnTo>
                    <a:pt x="575579" y="164753"/>
                  </a:lnTo>
                  <a:lnTo>
                    <a:pt x="550791" y="124815"/>
                  </a:lnTo>
                  <a:lnTo>
                    <a:pt x="520326" y="89296"/>
                  </a:lnTo>
                  <a:lnTo>
                    <a:pt x="484811" y="58826"/>
                  </a:lnTo>
                  <a:lnTo>
                    <a:pt x="444874" y="34032"/>
                  </a:lnTo>
                  <a:lnTo>
                    <a:pt x="401141" y="15544"/>
                  </a:lnTo>
                  <a:lnTo>
                    <a:pt x="354240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69100"/>
            </a:solidFill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62762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89" y="255374"/>
                  </a:lnTo>
                  <a:lnTo>
                    <a:pt x="15538" y="208483"/>
                  </a:lnTo>
                  <a:lnTo>
                    <a:pt x="34020" y="164753"/>
                  </a:lnTo>
                  <a:lnTo>
                    <a:pt x="58808" y="124815"/>
                  </a:lnTo>
                  <a:lnTo>
                    <a:pt x="89273" y="89296"/>
                  </a:lnTo>
                  <a:lnTo>
                    <a:pt x="124788" y="58826"/>
                  </a:lnTo>
                  <a:lnTo>
                    <a:pt x="164725" y="34032"/>
                  </a:lnTo>
                  <a:lnTo>
                    <a:pt x="208458" y="15544"/>
                  </a:lnTo>
                  <a:lnTo>
                    <a:pt x="255359" y="3990"/>
                  </a:lnTo>
                  <a:lnTo>
                    <a:pt x="304800" y="0"/>
                  </a:lnTo>
                  <a:lnTo>
                    <a:pt x="354240" y="3990"/>
                  </a:lnTo>
                  <a:lnTo>
                    <a:pt x="401141" y="15544"/>
                  </a:lnTo>
                  <a:lnTo>
                    <a:pt x="444874" y="34032"/>
                  </a:lnTo>
                  <a:lnTo>
                    <a:pt x="484811" y="58826"/>
                  </a:lnTo>
                  <a:lnTo>
                    <a:pt x="520326" y="89296"/>
                  </a:lnTo>
                  <a:lnTo>
                    <a:pt x="550791" y="124815"/>
                  </a:lnTo>
                  <a:lnTo>
                    <a:pt x="575579" y="164753"/>
                  </a:lnTo>
                  <a:lnTo>
                    <a:pt x="594061" y="208483"/>
                  </a:lnTo>
                  <a:lnTo>
                    <a:pt x="605610" y="255374"/>
                  </a:lnTo>
                  <a:lnTo>
                    <a:pt x="609600" y="304800"/>
                  </a:lnTo>
                  <a:lnTo>
                    <a:pt x="605610" y="354225"/>
                  </a:lnTo>
                  <a:lnTo>
                    <a:pt x="594061" y="401116"/>
                  </a:lnTo>
                  <a:lnTo>
                    <a:pt x="575579" y="444846"/>
                  </a:lnTo>
                  <a:lnTo>
                    <a:pt x="550791" y="484784"/>
                  </a:lnTo>
                  <a:lnTo>
                    <a:pt x="520326" y="520303"/>
                  </a:lnTo>
                  <a:lnTo>
                    <a:pt x="484811" y="550773"/>
                  </a:lnTo>
                  <a:lnTo>
                    <a:pt x="444874" y="575567"/>
                  </a:lnTo>
                  <a:lnTo>
                    <a:pt x="401141" y="594055"/>
                  </a:lnTo>
                  <a:lnTo>
                    <a:pt x="354240" y="605609"/>
                  </a:lnTo>
                  <a:lnTo>
                    <a:pt x="304800" y="609600"/>
                  </a:lnTo>
                  <a:lnTo>
                    <a:pt x="255359" y="605609"/>
                  </a:lnTo>
                  <a:lnTo>
                    <a:pt x="208458" y="594055"/>
                  </a:lnTo>
                  <a:lnTo>
                    <a:pt x="164725" y="575567"/>
                  </a:lnTo>
                  <a:lnTo>
                    <a:pt x="124788" y="550773"/>
                  </a:lnTo>
                  <a:lnTo>
                    <a:pt x="89273" y="520303"/>
                  </a:lnTo>
                  <a:lnTo>
                    <a:pt x="58808" y="484784"/>
                  </a:lnTo>
                  <a:lnTo>
                    <a:pt x="34020" y="444846"/>
                  </a:lnTo>
                  <a:lnTo>
                    <a:pt x="15538" y="401116"/>
                  </a:lnTo>
                  <a:lnTo>
                    <a:pt x="3989" y="354225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C69100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829562" y="318135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0"/>
                  </a:moveTo>
                  <a:lnTo>
                    <a:pt x="5198" y="46066"/>
                  </a:lnTo>
                  <a:lnTo>
                    <a:pt x="20105" y="88975"/>
                  </a:lnTo>
                  <a:lnTo>
                    <a:pt x="43692" y="127806"/>
                  </a:lnTo>
                  <a:lnTo>
                    <a:pt x="74930" y="161639"/>
                  </a:lnTo>
                  <a:lnTo>
                    <a:pt x="112786" y="189554"/>
                  </a:lnTo>
                  <a:lnTo>
                    <a:pt x="156233" y="210633"/>
                  </a:lnTo>
                  <a:lnTo>
                    <a:pt x="204240" y="223955"/>
                  </a:lnTo>
                  <a:lnTo>
                    <a:pt x="255777" y="228600"/>
                  </a:lnTo>
                  <a:lnTo>
                    <a:pt x="582421" y="228600"/>
                  </a:lnTo>
                  <a:lnTo>
                    <a:pt x="633959" y="233244"/>
                  </a:lnTo>
                  <a:lnTo>
                    <a:pt x="681966" y="246566"/>
                  </a:lnTo>
                  <a:lnTo>
                    <a:pt x="725413" y="267645"/>
                  </a:lnTo>
                  <a:lnTo>
                    <a:pt x="763269" y="295560"/>
                  </a:lnTo>
                  <a:lnTo>
                    <a:pt x="794507" y="329393"/>
                  </a:lnTo>
                  <a:lnTo>
                    <a:pt x="818094" y="368224"/>
                  </a:lnTo>
                  <a:lnTo>
                    <a:pt x="833001" y="411133"/>
                  </a:lnTo>
                  <a:lnTo>
                    <a:pt x="838200" y="457200"/>
                  </a:lnTo>
                  <a:lnTo>
                    <a:pt x="843398" y="411133"/>
                  </a:lnTo>
                  <a:lnTo>
                    <a:pt x="858305" y="368224"/>
                  </a:lnTo>
                  <a:lnTo>
                    <a:pt x="881892" y="329393"/>
                  </a:lnTo>
                  <a:lnTo>
                    <a:pt x="913130" y="295560"/>
                  </a:lnTo>
                  <a:lnTo>
                    <a:pt x="950986" y="267645"/>
                  </a:lnTo>
                  <a:lnTo>
                    <a:pt x="994433" y="246566"/>
                  </a:lnTo>
                  <a:lnTo>
                    <a:pt x="1042440" y="233244"/>
                  </a:lnTo>
                  <a:lnTo>
                    <a:pt x="1093977" y="228600"/>
                  </a:lnTo>
                  <a:lnTo>
                    <a:pt x="1420621" y="228600"/>
                  </a:lnTo>
                  <a:lnTo>
                    <a:pt x="1472159" y="223955"/>
                  </a:lnTo>
                  <a:lnTo>
                    <a:pt x="1520166" y="210633"/>
                  </a:lnTo>
                  <a:lnTo>
                    <a:pt x="1563613" y="189554"/>
                  </a:lnTo>
                  <a:lnTo>
                    <a:pt x="1601469" y="161639"/>
                  </a:lnTo>
                  <a:lnTo>
                    <a:pt x="1632707" y="127806"/>
                  </a:lnTo>
                  <a:lnTo>
                    <a:pt x="1656294" y="88975"/>
                  </a:lnTo>
                  <a:lnTo>
                    <a:pt x="1671201" y="46066"/>
                  </a:lnTo>
                  <a:lnTo>
                    <a:pt x="1676400" y="0"/>
                  </a:lnTo>
                </a:path>
              </a:pathLst>
            </a:custGeom>
            <a:ln w="28575">
              <a:solidFill>
                <a:srgbClr val="C6B400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29562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69100"/>
            </a:solidFill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829562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C69100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896362" y="219075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>
                  <a:moveTo>
                    <a:pt x="0" y="457200"/>
                  </a:moveTo>
                  <a:lnTo>
                    <a:pt x="5173" y="416112"/>
                  </a:lnTo>
                  <a:lnTo>
                    <a:pt x="20090" y="377439"/>
                  </a:lnTo>
                  <a:lnTo>
                    <a:pt x="43843" y="341827"/>
                  </a:lnTo>
                  <a:lnTo>
                    <a:pt x="75526" y="309921"/>
                  </a:lnTo>
                  <a:lnTo>
                    <a:pt x="114234" y="282368"/>
                  </a:lnTo>
                  <a:lnTo>
                    <a:pt x="159060" y="259813"/>
                  </a:lnTo>
                  <a:lnTo>
                    <a:pt x="209097" y="242903"/>
                  </a:lnTo>
                  <a:lnTo>
                    <a:pt x="263440" y="232283"/>
                  </a:lnTo>
                  <a:lnTo>
                    <a:pt x="321182" y="228600"/>
                  </a:lnTo>
                  <a:lnTo>
                    <a:pt x="517016" y="228600"/>
                  </a:lnTo>
                  <a:lnTo>
                    <a:pt x="574759" y="224916"/>
                  </a:lnTo>
                  <a:lnTo>
                    <a:pt x="629102" y="214296"/>
                  </a:lnTo>
                  <a:lnTo>
                    <a:pt x="679139" y="197386"/>
                  </a:lnTo>
                  <a:lnTo>
                    <a:pt x="723965" y="174831"/>
                  </a:lnTo>
                  <a:lnTo>
                    <a:pt x="762673" y="147278"/>
                  </a:lnTo>
                  <a:lnTo>
                    <a:pt x="794356" y="115372"/>
                  </a:lnTo>
                  <a:lnTo>
                    <a:pt x="818109" y="79760"/>
                  </a:lnTo>
                  <a:lnTo>
                    <a:pt x="833026" y="41087"/>
                  </a:lnTo>
                  <a:lnTo>
                    <a:pt x="838200" y="0"/>
                  </a:lnTo>
                  <a:lnTo>
                    <a:pt x="843373" y="41087"/>
                  </a:lnTo>
                  <a:lnTo>
                    <a:pt x="858290" y="79760"/>
                  </a:lnTo>
                  <a:lnTo>
                    <a:pt x="882043" y="115372"/>
                  </a:lnTo>
                  <a:lnTo>
                    <a:pt x="913726" y="147278"/>
                  </a:lnTo>
                  <a:lnTo>
                    <a:pt x="952434" y="174831"/>
                  </a:lnTo>
                  <a:lnTo>
                    <a:pt x="997260" y="197386"/>
                  </a:lnTo>
                  <a:lnTo>
                    <a:pt x="1047297" y="214296"/>
                  </a:lnTo>
                  <a:lnTo>
                    <a:pt x="1101640" y="224916"/>
                  </a:lnTo>
                  <a:lnTo>
                    <a:pt x="1159383" y="228600"/>
                  </a:lnTo>
                  <a:lnTo>
                    <a:pt x="1355216" y="228600"/>
                  </a:lnTo>
                  <a:lnTo>
                    <a:pt x="1412959" y="232283"/>
                  </a:lnTo>
                  <a:lnTo>
                    <a:pt x="1467302" y="242903"/>
                  </a:lnTo>
                  <a:lnTo>
                    <a:pt x="1517339" y="259813"/>
                  </a:lnTo>
                  <a:lnTo>
                    <a:pt x="1562165" y="282368"/>
                  </a:lnTo>
                  <a:lnTo>
                    <a:pt x="1600873" y="309921"/>
                  </a:lnTo>
                  <a:lnTo>
                    <a:pt x="1632556" y="341827"/>
                  </a:lnTo>
                  <a:lnTo>
                    <a:pt x="1656309" y="377439"/>
                  </a:lnTo>
                  <a:lnTo>
                    <a:pt x="1671226" y="416112"/>
                  </a:lnTo>
                  <a:lnTo>
                    <a:pt x="1676400" y="457200"/>
                  </a:lnTo>
                </a:path>
              </a:pathLst>
            </a:custGeom>
            <a:ln w="28575">
              <a:solidFill>
                <a:srgbClr val="C6B400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96362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69100"/>
            </a:solidFill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96362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C69100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963162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69100"/>
            </a:solidFill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963162" y="26479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354225" y="3990"/>
                  </a:lnTo>
                  <a:lnTo>
                    <a:pt x="401116" y="15544"/>
                  </a:lnTo>
                  <a:lnTo>
                    <a:pt x="444846" y="34032"/>
                  </a:lnTo>
                  <a:lnTo>
                    <a:pt x="484784" y="58826"/>
                  </a:lnTo>
                  <a:lnTo>
                    <a:pt x="520303" y="89296"/>
                  </a:lnTo>
                  <a:lnTo>
                    <a:pt x="550773" y="124815"/>
                  </a:lnTo>
                  <a:lnTo>
                    <a:pt x="575567" y="164753"/>
                  </a:lnTo>
                  <a:lnTo>
                    <a:pt x="594055" y="208483"/>
                  </a:lnTo>
                  <a:lnTo>
                    <a:pt x="605609" y="255374"/>
                  </a:lnTo>
                  <a:lnTo>
                    <a:pt x="609600" y="304800"/>
                  </a:lnTo>
                  <a:lnTo>
                    <a:pt x="605609" y="354225"/>
                  </a:lnTo>
                  <a:lnTo>
                    <a:pt x="594055" y="401116"/>
                  </a:lnTo>
                  <a:lnTo>
                    <a:pt x="575567" y="444846"/>
                  </a:lnTo>
                  <a:lnTo>
                    <a:pt x="550773" y="484784"/>
                  </a:lnTo>
                  <a:lnTo>
                    <a:pt x="520303" y="520303"/>
                  </a:lnTo>
                  <a:lnTo>
                    <a:pt x="484784" y="550773"/>
                  </a:lnTo>
                  <a:lnTo>
                    <a:pt x="444846" y="575567"/>
                  </a:lnTo>
                  <a:lnTo>
                    <a:pt x="401116" y="594055"/>
                  </a:lnTo>
                  <a:lnTo>
                    <a:pt x="354225" y="605609"/>
                  </a:lnTo>
                  <a:lnTo>
                    <a:pt x="304800" y="609600"/>
                  </a:lnTo>
                  <a:lnTo>
                    <a:pt x="255374" y="605609"/>
                  </a:lnTo>
                  <a:lnTo>
                    <a:pt x="208483" y="594055"/>
                  </a:lnTo>
                  <a:lnTo>
                    <a:pt x="164753" y="575567"/>
                  </a:lnTo>
                  <a:lnTo>
                    <a:pt x="124815" y="550773"/>
                  </a:lnTo>
                  <a:lnTo>
                    <a:pt x="89296" y="520303"/>
                  </a:lnTo>
                  <a:lnTo>
                    <a:pt x="58826" y="484784"/>
                  </a:lnTo>
                  <a:lnTo>
                    <a:pt x="34032" y="444846"/>
                  </a:lnTo>
                  <a:lnTo>
                    <a:pt x="15544" y="401116"/>
                  </a:lnTo>
                  <a:lnTo>
                    <a:pt x="3990" y="354225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C69100"/>
              </a:solidFill>
            </a:ln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371600" y="2866262"/>
              <a:ext cx="2590800" cy="171450"/>
            </a:xfrm>
            <a:custGeom>
              <a:avLst/>
              <a:gdLst/>
              <a:ahLst/>
              <a:cxnLst/>
              <a:rect l="l" t="t" r="r" b="b"/>
              <a:pathLst>
                <a:path w="2590800" h="171450">
                  <a:moveTo>
                    <a:pt x="457200" y="85725"/>
                  </a:moveTo>
                  <a:lnTo>
                    <a:pt x="400050" y="57150"/>
                  </a:lnTo>
                  <a:lnTo>
                    <a:pt x="285750" y="0"/>
                  </a:lnTo>
                  <a:lnTo>
                    <a:pt x="285750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285750" y="114300"/>
                  </a:lnTo>
                  <a:lnTo>
                    <a:pt x="285750" y="171450"/>
                  </a:lnTo>
                  <a:lnTo>
                    <a:pt x="400050" y="114300"/>
                  </a:lnTo>
                  <a:lnTo>
                    <a:pt x="457200" y="85725"/>
                  </a:lnTo>
                  <a:close/>
                </a:path>
                <a:path w="2590800" h="171450">
                  <a:moveTo>
                    <a:pt x="1524000" y="85725"/>
                  </a:moveTo>
                  <a:lnTo>
                    <a:pt x="1466850" y="57150"/>
                  </a:lnTo>
                  <a:lnTo>
                    <a:pt x="1352550" y="0"/>
                  </a:lnTo>
                  <a:lnTo>
                    <a:pt x="1352550" y="57150"/>
                  </a:lnTo>
                  <a:lnTo>
                    <a:pt x="1066800" y="57150"/>
                  </a:lnTo>
                  <a:lnTo>
                    <a:pt x="1066800" y="114300"/>
                  </a:lnTo>
                  <a:lnTo>
                    <a:pt x="1352550" y="114300"/>
                  </a:lnTo>
                  <a:lnTo>
                    <a:pt x="1352550" y="171450"/>
                  </a:lnTo>
                  <a:lnTo>
                    <a:pt x="1466850" y="114300"/>
                  </a:lnTo>
                  <a:lnTo>
                    <a:pt x="1524000" y="85725"/>
                  </a:lnTo>
                  <a:close/>
                </a:path>
                <a:path w="2590800" h="171450">
                  <a:moveTo>
                    <a:pt x="2590800" y="85725"/>
                  </a:moveTo>
                  <a:lnTo>
                    <a:pt x="2533650" y="57150"/>
                  </a:lnTo>
                  <a:lnTo>
                    <a:pt x="2419350" y="0"/>
                  </a:lnTo>
                  <a:lnTo>
                    <a:pt x="2419350" y="57150"/>
                  </a:lnTo>
                  <a:lnTo>
                    <a:pt x="2133600" y="57150"/>
                  </a:lnTo>
                  <a:lnTo>
                    <a:pt x="2133600" y="114300"/>
                  </a:lnTo>
                  <a:lnTo>
                    <a:pt x="2419350" y="114300"/>
                  </a:lnTo>
                  <a:lnTo>
                    <a:pt x="2419350" y="171450"/>
                  </a:lnTo>
                  <a:lnTo>
                    <a:pt x="2533650" y="114300"/>
                  </a:lnTo>
                  <a:lnTo>
                    <a:pt x="2590800" y="85725"/>
                  </a:lnTo>
                  <a:close/>
                </a:path>
              </a:pathLst>
            </a:custGeom>
            <a:solidFill>
              <a:srgbClr val="162A46"/>
            </a:solidFill>
          </p:spPr>
          <p:txBody>
            <a:bodyPr wrap="square" lIns="0" tIns="0" rIns="0" bIns="0" rtlCol="0"/>
            <a:lstStyle/>
            <a:p>
              <a:endParaRPr sz="24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3508" y="4860679"/>
            <a:ext cx="2961640" cy="7550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解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锁并没有很好地嵌套在一起</a:t>
            </a:r>
            <a:endParaRPr lang="zh-CN" sz="2400"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689557" y="3530599"/>
            <a:ext cx="1562100" cy="1317413"/>
          </a:xfrm>
          <a:custGeom>
            <a:avLst/>
            <a:gdLst/>
            <a:ahLst/>
            <a:cxnLst/>
            <a:rect l="l" t="t" r="r" b="b"/>
            <a:pathLst>
              <a:path w="1171575" h="988060">
                <a:moveTo>
                  <a:pt x="1171359" y="0"/>
                </a:moveTo>
                <a:lnTo>
                  <a:pt x="1047026" y="29464"/>
                </a:lnTo>
                <a:lnTo>
                  <a:pt x="1071422" y="58699"/>
                </a:lnTo>
                <a:lnTo>
                  <a:pt x="0" y="955167"/>
                </a:lnTo>
                <a:lnTo>
                  <a:pt x="11671" y="969149"/>
                </a:lnTo>
                <a:lnTo>
                  <a:pt x="19469" y="988060"/>
                </a:lnTo>
                <a:lnTo>
                  <a:pt x="569315" y="763397"/>
                </a:lnTo>
                <a:lnTo>
                  <a:pt x="583730" y="798703"/>
                </a:lnTo>
                <a:lnTo>
                  <a:pt x="651802" y="720979"/>
                </a:lnTo>
                <a:lnTo>
                  <a:pt x="667931" y="702564"/>
                </a:lnTo>
                <a:lnTo>
                  <a:pt x="540550" y="692912"/>
                </a:lnTo>
                <a:lnTo>
                  <a:pt x="554939" y="728179"/>
                </a:lnTo>
                <a:lnTo>
                  <a:pt x="116535" y="907313"/>
                </a:lnTo>
                <a:lnTo>
                  <a:pt x="1095857" y="87960"/>
                </a:lnTo>
                <a:lnTo>
                  <a:pt x="1120305" y="117221"/>
                </a:lnTo>
                <a:lnTo>
                  <a:pt x="1151102" y="46482"/>
                </a:lnTo>
                <a:lnTo>
                  <a:pt x="1171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3509</Words>
  <Application>WPS 演示</Application>
  <PresentationFormat>宽屏</PresentationFormat>
  <Paragraphs>491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Microsoft YaHei</vt:lpstr>
      <vt:lpstr>Calibri</vt:lpstr>
      <vt:lpstr>Tahoma</vt:lpstr>
      <vt:lpstr>Courier New</vt:lpstr>
      <vt:lpstr>DejaVu Sans</vt:lpstr>
      <vt:lpstr>Arial Unicode MS</vt:lpstr>
      <vt:lpstr>Calibri Light</vt:lpstr>
      <vt:lpstr>Arial</vt:lpstr>
      <vt:lpstr>Arial MT</vt:lpstr>
      <vt:lpstr>Office 主题</vt:lpstr>
      <vt:lpstr>PowerPoint 演示文稿</vt:lpstr>
      <vt:lpstr>概览</vt:lpstr>
      <vt:lpstr>持久内存 (PMEM)</vt:lpstr>
      <vt:lpstr>挑战</vt:lpstr>
      <vt:lpstr>带来的后果</vt:lpstr>
      <vt:lpstr>持久内存编程</vt:lpstr>
      <vt:lpstr>PowerPoint 演示文稿</vt:lpstr>
      <vt:lpstr>1: 事务模型</vt:lpstr>
      <vt:lpstr>事务模型的局限性</vt:lpstr>
      <vt:lpstr>2: FASE 模型</vt:lpstr>
      <vt:lpstr>3: 全系统持久</vt:lpstr>
      <vt:lpstr>故障刷新的硬件支持</vt:lpstr>
      <vt:lpstr>全系统持久的局限性</vt:lpstr>
      <vt:lpstr>全进程持久</vt:lpstr>
      <vt:lpstr>全进程持久</vt:lpstr>
      <vt:lpstr>Zhuque</vt:lpstr>
      <vt:lpstr>常规执行阶段</vt:lpstr>
      <vt:lpstr>崩溃时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Zhuque —— 应用程序要求</vt:lpstr>
      <vt:lpstr>性能测试 - memcached 1.2.5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此木</cp:lastModifiedBy>
  <cp:revision>79</cp:revision>
  <dcterms:created xsi:type="dcterms:W3CDTF">2023-12-06T13:00:03Z</dcterms:created>
  <dcterms:modified xsi:type="dcterms:W3CDTF">2023-12-06T13:00:03Z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2052-11.1.0.11711</vt:lpwstr>
  </property>
</Properties>
</file>