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40" r:id="rId2"/>
    <p:sldId id="520" r:id="rId3"/>
    <p:sldId id="521" r:id="rId4"/>
    <p:sldId id="522" r:id="rId5"/>
    <p:sldId id="523" r:id="rId6"/>
    <p:sldId id="524" r:id="rId7"/>
    <p:sldId id="525" r:id="rId8"/>
    <p:sldId id="526" r:id="rId9"/>
    <p:sldId id="527" r:id="rId10"/>
    <p:sldId id="528" r:id="rId11"/>
    <p:sldId id="529" r:id="rId12"/>
    <p:sldId id="530" r:id="rId13"/>
    <p:sldId id="531" r:id="rId14"/>
    <p:sldId id="536" r:id="rId15"/>
    <p:sldId id="532" r:id="rId16"/>
    <p:sldId id="533" r:id="rId17"/>
    <p:sldId id="540" r:id="rId18"/>
    <p:sldId id="534" r:id="rId19"/>
    <p:sldId id="537" r:id="rId20"/>
    <p:sldId id="538" r:id="rId21"/>
    <p:sldId id="539" r:id="rId22"/>
    <p:sldId id="26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1"/>
            <p14:sldId id="522"/>
            <p14:sldId id="523"/>
            <p14:sldId id="524"/>
            <p14:sldId id="525"/>
            <p14:sldId id="526"/>
            <p14:sldId id="527"/>
            <p14:sldId id="528"/>
            <p14:sldId id="529"/>
            <p14:sldId id="530"/>
            <p14:sldId id="531"/>
            <p14:sldId id="536"/>
            <p14:sldId id="532"/>
            <p14:sldId id="533"/>
            <p14:sldId id="540"/>
            <p14:sldId id="534"/>
            <p14:sldId id="537"/>
            <p14:sldId id="538"/>
            <p14:sldId id="53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8B0D5"/>
    <a:srgbClr val="C2D69B"/>
    <a:srgbClr val="FCD5B6"/>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957" autoAdjust="0"/>
  </p:normalViewPr>
  <p:slideViewPr>
    <p:cSldViewPr snapToGrid="0">
      <p:cViewPr>
        <p:scale>
          <a:sx n="85" d="100"/>
          <a:sy n="85" d="100"/>
        </p:scale>
        <p:origin x="28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2023/12/5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607088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862711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52357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120670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4066665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3850690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419951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3662935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357188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337924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1865516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云盘装箱仓库资源使用情况进行匹</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3092607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22</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82708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051419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11578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400855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1978466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614051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为用户新购买云盘选择合适的位置进行放置</a:t>
            </a:r>
            <a:r>
              <a:rPr lang="en-US" altLang="zh-CN" sz="1200" dirty="0">
                <a:latin typeface="Constantia" panose="02030602050306030303" pitchFamily="18" charset="0"/>
              </a:rPr>
              <a:t>-&gt;</a:t>
            </a:r>
            <a:r>
              <a:rPr lang="zh-CN" altLang="en-US" sz="1200" dirty="0">
                <a:latin typeface="Constantia" panose="02030602050306030303" pitchFamily="18" charset="0"/>
              </a:rPr>
              <a:t>云盘装箱</a:t>
            </a:r>
            <a:endParaRPr lang="en-US" altLang="zh-CN" sz="1200" dirty="0">
              <a:latin typeface="Constantia" panose="02030602050306030303" pitchFamily="18" charset="0"/>
            </a:endParaRPr>
          </a:p>
          <a:p>
            <a:pPr marL="171450" indent="-171450" algn="just">
              <a:spcAft>
                <a:spcPts val="1200"/>
              </a:spcAft>
              <a:buFont typeface="Arial" panose="020B0604020202020204" pitchFamily="34" charset="0"/>
              <a:buChar char="•"/>
            </a:pPr>
            <a:r>
              <a:rPr lang="zh-CN" altLang="en-US" sz="1200" dirty="0">
                <a:latin typeface="Constantia" panose="02030602050306030303" pitchFamily="18" charset="0"/>
              </a:rPr>
              <a:t>换而言之就是通过用户新购买云盘资源的需求量和现有仓库资源使用情况进行匹配，选择最为合适的仓库进行放置。</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22447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2023/12/5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ibm.com/cn-zh/topics/hypervisors" TargetMode="External"/><Relationship Id="rId4" Type="http://schemas.openxmlformats.org/officeDocument/2006/relationships/hyperlink" Target="https://www.ibm.com/cn-zh/topics/virtualizati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941298" y="1618943"/>
            <a:ext cx="10084106" cy="2585323"/>
          </a:xfrm>
          <a:prstGeom prst="rect">
            <a:avLst/>
          </a:prstGeom>
        </p:spPr>
        <p:txBody>
          <a:bodyPr wrap="square">
            <a:spAutoFit/>
          </a:bodyPr>
          <a:lstStyle/>
          <a:p>
            <a:pPr algn="ctr"/>
            <a:r>
              <a:rPr lang="en-US" altLang="zh-CN" sz="5400" b="1" dirty="0">
                <a:solidFill>
                  <a:srgbClr val="4747BA"/>
                </a:solidFill>
                <a:latin typeface="Constantia" panose="02030602050306030303" pitchFamily="18" charset="0"/>
                <a:ea typeface="微软雅黑" charset="0"/>
                <a:cs typeface="Calibri" panose="020F0502020204030204" pitchFamily="34" charset="0"/>
              </a:rPr>
              <a:t>Translation Pass-Through for Near-Native Paging Performance in VMs</a:t>
            </a:r>
          </a:p>
        </p:txBody>
      </p:sp>
      <p:sp>
        <p:nvSpPr>
          <p:cNvPr id="20" name="矩形 19">
            <a:extLst>
              <a:ext uri="{FF2B5EF4-FFF2-40B4-BE49-F238E27FC236}">
                <a16:creationId xmlns:a16="http://schemas.microsoft.com/office/drawing/2014/main" id="{D74FDF6D-3C2D-ED4C-83FC-CE66320837F4}"/>
              </a:ext>
            </a:extLst>
          </p:cNvPr>
          <p:cNvSpPr/>
          <p:nvPr/>
        </p:nvSpPr>
        <p:spPr>
          <a:xfrm>
            <a:off x="4813800" y="5011308"/>
            <a:ext cx="2339102"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汇报人：高正丰</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a:t>
            </a:r>
            <a:endParaRPr lang="zh-CN" altLang="en-US" sz="1400" b="1" dirty="0">
              <a:solidFill>
                <a:schemeClr val="bg1"/>
              </a:solidFill>
              <a:latin typeface="Constantia" panose="02030602050306030303" pitchFamily="18" charset="0"/>
            </a:endParaRP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Shadow Page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B3CE54F4-83C2-4435-A592-B189599C45EC}"/>
              </a:ext>
            </a:extLst>
          </p:cNvPr>
          <p:cNvSpPr txBox="1"/>
          <p:nvPr/>
        </p:nvSpPr>
        <p:spPr>
          <a:xfrm>
            <a:off x="601751" y="1577514"/>
            <a:ext cx="5523627" cy="3416320"/>
          </a:xfrm>
          <a:prstGeom prst="rect">
            <a:avLst/>
          </a:prstGeom>
          <a:noFill/>
        </p:spPr>
        <p:txBody>
          <a:bodyPr wrap="square" rtlCol="0">
            <a:spAutoFit/>
          </a:bodyPr>
          <a:lstStyle/>
          <a:p>
            <a:pPr fontAlgn="base"/>
            <a:r>
              <a:rPr lang="zh-CN" altLang="en-US" dirty="0">
                <a:solidFill>
                  <a:srgbClr val="374151"/>
                </a:solidFill>
                <a:latin typeface="Söhne"/>
              </a:rPr>
              <a:t>通过维护记录</a:t>
            </a:r>
            <a:r>
              <a:rPr lang="en-US" altLang="zh-CN" dirty="0">
                <a:solidFill>
                  <a:srgbClr val="374151"/>
                </a:solidFill>
                <a:latin typeface="Söhne"/>
              </a:rPr>
              <a:t>GVA-&gt;HPA</a:t>
            </a:r>
            <a:r>
              <a:rPr lang="zh-CN" altLang="en-US" dirty="0">
                <a:solidFill>
                  <a:srgbClr val="374151"/>
                </a:solidFill>
                <a:latin typeface="Söhne"/>
              </a:rPr>
              <a:t>的影子页表 </a:t>
            </a:r>
            <a:r>
              <a:rPr lang="en-US" altLang="zh-CN" dirty="0">
                <a:solidFill>
                  <a:srgbClr val="374151"/>
                </a:solidFill>
                <a:latin typeface="Söhne"/>
              </a:rPr>
              <a:t>SPT</a:t>
            </a:r>
            <a:r>
              <a:rPr lang="zh-CN" altLang="en-US" dirty="0">
                <a:solidFill>
                  <a:srgbClr val="374151"/>
                </a:solidFill>
                <a:latin typeface="Söhne"/>
              </a:rPr>
              <a:t>，减少了地址转换带来的开销，可以直接将 </a:t>
            </a:r>
            <a:r>
              <a:rPr lang="en-US" altLang="zh-CN" dirty="0">
                <a:solidFill>
                  <a:srgbClr val="374151"/>
                </a:solidFill>
                <a:latin typeface="Söhne"/>
              </a:rPr>
              <a:t>GVA </a:t>
            </a:r>
            <a:r>
              <a:rPr lang="zh-CN" altLang="en-US" dirty="0">
                <a:solidFill>
                  <a:srgbClr val="374151"/>
                </a:solidFill>
                <a:latin typeface="Söhne"/>
              </a:rPr>
              <a:t>转换为 </a:t>
            </a:r>
            <a:r>
              <a:rPr lang="en-US" altLang="zh-CN" dirty="0">
                <a:solidFill>
                  <a:srgbClr val="374151"/>
                </a:solidFill>
                <a:latin typeface="Söhne"/>
              </a:rPr>
              <a:t>HPA</a:t>
            </a:r>
            <a:r>
              <a:rPr lang="zh-CN" altLang="en-US" dirty="0">
                <a:solidFill>
                  <a:srgbClr val="374151"/>
                </a:solidFill>
                <a:latin typeface="Söhne"/>
              </a:rPr>
              <a:t>。</a:t>
            </a:r>
            <a:endParaRPr lang="en-US" altLang="zh-CN" dirty="0">
              <a:solidFill>
                <a:srgbClr val="374151"/>
              </a:solidFill>
              <a:latin typeface="Söhne"/>
            </a:endParaRPr>
          </a:p>
          <a:p>
            <a:pPr fontAlgn="base"/>
            <a:endParaRPr lang="zh-CN" altLang="en-US" dirty="0">
              <a:solidFill>
                <a:srgbClr val="374151"/>
              </a:solidFill>
              <a:latin typeface="Söhne"/>
            </a:endParaRPr>
          </a:p>
          <a:p>
            <a:pPr fontAlgn="base"/>
            <a:r>
              <a:rPr lang="zh-CN" altLang="en-US" dirty="0">
                <a:solidFill>
                  <a:srgbClr val="374151"/>
                </a:solidFill>
                <a:latin typeface="Söhne"/>
              </a:rPr>
              <a:t>在软件虚拟化的内存转换中，</a:t>
            </a:r>
            <a:r>
              <a:rPr lang="en-US" altLang="zh-CN" dirty="0">
                <a:solidFill>
                  <a:srgbClr val="374151"/>
                </a:solidFill>
                <a:latin typeface="Söhne"/>
              </a:rPr>
              <a:t>GVA </a:t>
            </a:r>
            <a:r>
              <a:rPr lang="zh-CN" altLang="en-US" dirty="0">
                <a:solidFill>
                  <a:srgbClr val="374151"/>
                </a:solidFill>
                <a:latin typeface="Söhne"/>
              </a:rPr>
              <a:t>到 </a:t>
            </a:r>
            <a:r>
              <a:rPr lang="en-US" altLang="zh-CN" dirty="0">
                <a:solidFill>
                  <a:srgbClr val="374151"/>
                </a:solidFill>
                <a:latin typeface="Söhne"/>
              </a:rPr>
              <a:t>GPA </a:t>
            </a:r>
            <a:r>
              <a:rPr lang="zh-CN" altLang="en-US" dirty="0">
                <a:solidFill>
                  <a:srgbClr val="374151"/>
                </a:solidFill>
                <a:latin typeface="Söhne"/>
              </a:rPr>
              <a:t>的转换通过查询 </a:t>
            </a:r>
            <a:r>
              <a:rPr lang="en-US" altLang="zh-CN" dirty="0">
                <a:solidFill>
                  <a:srgbClr val="374151"/>
                </a:solidFill>
                <a:latin typeface="Söhne"/>
              </a:rPr>
              <a:t>CR3 </a:t>
            </a:r>
            <a:r>
              <a:rPr lang="zh-CN" altLang="en-US" dirty="0">
                <a:solidFill>
                  <a:srgbClr val="374151"/>
                </a:solidFill>
                <a:latin typeface="Söhne"/>
              </a:rPr>
              <a:t>寄存器来完成，</a:t>
            </a:r>
            <a:r>
              <a:rPr lang="en-US" altLang="zh-CN" dirty="0">
                <a:solidFill>
                  <a:srgbClr val="374151"/>
                </a:solidFill>
                <a:latin typeface="Söhne"/>
              </a:rPr>
              <a:t>CR3 </a:t>
            </a:r>
            <a:r>
              <a:rPr lang="zh-CN" altLang="en-US" dirty="0">
                <a:solidFill>
                  <a:srgbClr val="374151"/>
                </a:solidFill>
                <a:latin typeface="Söhne"/>
              </a:rPr>
              <a:t>中保存了 </a:t>
            </a:r>
            <a:r>
              <a:rPr lang="en-US" altLang="zh-CN" dirty="0">
                <a:solidFill>
                  <a:srgbClr val="374151"/>
                </a:solidFill>
                <a:latin typeface="Söhne"/>
              </a:rPr>
              <a:t>Guest </a:t>
            </a:r>
            <a:r>
              <a:rPr lang="zh-CN" altLang="en-US" dirty="0">
                <a:solidFill>
                  <a:srgbClr val="374151"/>
                </a:solidFill>
                <a:latin typeface="Söhne"/>
              </a:rPr>
              <a:t>的页表基地址，然后载入 </a:t>
            </a:r>
            <a:r>
              <a:rPr lang="en-US" altLang="zh-CN" dirty="0">
                <a:solidFill>
                  <a:srgbClr val="374151"/>
                </a:solidFill>
                <a:latin typeface="Söhne"/>
              </a:rPr>
              <a:t>MMU </a:t>
            </a:r>
            <a:r>
              <a:rPr lang="zh-CN" altLang="en-US" dirty="0">
                <a:solidFill>
                  <a:srgbClr val="374151"/>
                </a:solidFill>
                <a:latin typeface="Söhne"/>
              </a:rPr>
              <a:t>中进行地址转换。</a:t>
            </a:r>
            <a:endParaRPr lang="en-US" altLang="zh-CN" dirty="0">
              <a:solidFill>
                <a:srgbClr val="374151"/>
              </a:solidFill>
              <a:latin typeface="Söhne"/>
            </a:endParaRPr>
          </a:p>
          <a:p>
            <a:pPr fontAlgn="base"/>
            <a:endParaRPr lang="zh-CN" altLang="en-US" dirty="0">
              <a:solidFill>
                <a:srgbClr val="374151"/>
              </a:solidFill>
              <a:latin typeface="Söhne"/>
            </a:endParaRPr>
          </a:p>
          <a:p>
            <a:pPr fontAlgn="base"/>
            <a:r>
              <a:rPr lang="zh-CN" altLang="en-US" dirty="0">
                <a:solidFill>
                  <a:srgbClr val="374151"/>
                </a:solidFill>
                <a:latin typeface="Söhne"/>
              </a:rPr>
              <a:t>在加入了 </a:t>
            </a:r>
            <a:r>
              <a:rPr lang="en-US" altLang="zh-CN" dirty="0">
                <a:solidFill>
                  <a:srgbClr val="374151"/>
                </a:solidFill>
                <a:latin typeface="Söhne"/>
              </a:rPr>
              <a:t>SPT</a:t>
            </a:r>
            <a:r>
              <a:rPr lang="zh-CN" altLang="en-US" dirty="0">
                <a:solidFill>
                  <a:srgbClr val="374151"/>
                </a:solidFill>
                <a:latin typeface="Söhne"/>
              </a:rPr>
              <a:t> 技术后，当 </a:t>
            </a:r>
            <a:r>
              <a:rPr lang="en-US" altLang="zh-CN" dirty="0">
                <a:solidFill>
                  <a:srgbClr val="374151"/>
                </a:solidFill>
                <a:latin typeface="Söhne"/>
              </a:rPr>
              <a:t>Guest </a:t>
            </a:r>
            <a:r>
              <a:rPr lang="zh-CN" altLang="en-US" dirty="0">
                <a:solidFill>
                  <a:srgbClr val="374151"/>
                </a:solidFill>
                <a:latin typeface="Söhne"/>
              </a:rPr>
              <a:t>访问 </a:t>
            </a:r>
            <a:r>
              <a:rPr lang="en-US" altLang="zh-CN" dirty="0">
                <a:solidFill>
                  <a:srgbClr val="374151"/>
                </a:solidFill>
                <a:latin typeface="Söhne"/>
              </a:rPr>
              <a:t>CR3</a:t>
            </a:r>
            <a:r>
              <a:rPr lang="zh-CN" altLang="en-US" dirty="0">
                <a:solidFill>
                  <a:srgbClr val="374151"/>
                </a:solidFill>
                <a:latin typeface="Söhne"/>
              </a:rPr>
              <a:t> 时，</a:t>
            </a:r>
            <a:r>
              <a:rPr lang="en-US" altLang="zh-CN" dirty="0">
                <a:solidFill>
                  <a:srgbClr val="374151"/>
                </a:solidFill>
                <a:latin typeface="Söhne"/>
              </a:rPr>
              <a:t>KVM </a:t>
            </a:r>
            <a:r>
              <a:rPr lang="zh-CN" altLang="en-US" dirty="0">
                <a:solidFill>
                  <a:srgbClr val="374151"/>
                </a:solidFill>
                <a:latin typeface="Söhne"/>
              </a:rPr>
              <a:t>会捕获到这个操作，之后 </a:t>
            </a:r>
            <a:r>
              <a:rPr lang="en-US" altLang="zh-CN" dirty="0">
                <a:solidFill>
                  <a:srgbClr val="374151"/>
                </a:solidFill>
                <a:latin typeface="Söhne"/>
              </a:rPr>
              <a:t>KVM</a:t>
            </a:r>
            <a:r>
              <a:rPr lang="zh-CN" altLang="en-US" dirty="0">
                <a:solidFill>
                  <a:srgbClr val="374151"/>
                </a:solidFill>
                <a:latin typeface="Söhne"/>
              </a:rPr>
              <a:t> 会载入特殊的 </a:t>
            </a:r>
            <a:r>
              <a:rPr lang="en-US" altLang="zh-CN" dirty="0">
                <a:solidFill>
                  <a:srgbClr val="374151"/>
                </a:solidFill>
                <a:latin typeface="Söhne"/>
              </a:rPr>
              <a:t>CR3</a:t>
            </a:r>
            <a:r>
              <a:rPr lang="zh-CN" altLang="en-US" dirty="0">
                <a:solidFill>
                  <a:srgbClr val="374151"/>
                </a:solidFill>
                <a:latin typeface="Söhne"/>
              </a:rPr>
              <a:t> 和影子页表，欺骗 </a:t>
            </a:r>
            <a:r>
              <a:rPr lang="en-US" altLang="zh-CN" dirty="0">
                <a:solidFill>
                  <a:srgbClr val="374151"/>
                </a:solidFill>
                <a:latin typeface="Söhne"/>
              </a:rPr>
              <a:t>Guest </a:t>
            </a:r>
            <a:r>
              <a:rPr lang="zh-CN" altLang="en-US" dirty="0">
                <a:solidFill>
                  <a:srgbClr val="374151"/>
                </a:solidFill>
                <a:latin typeface="Söhne"/>
              </a:rPr>
              <a:t>这就是真实的 </a:t>
            </a:r>
            <a:r>
              <a:rPr lang="en-US" altLang="zh-CN" dirty="0">
                <a:solidFill>
                  <a:srgbClr val="374151"/>
                </a:solidFill>
                <a:latin typeface="Söhne"/>
              </a:rPr>
              <a:t>CR3</a:t>
            </a:r>
            <a:r>
              <a:rPr lang="zh-CN" altLang="en-US" dirty="0">
                <a:solidFill>
                  <a:srgbClr val="374151"/>
                </a:solidFill>
                <a:latin typeface="Söhne"/>
              </a:rPr>
              <a:t>。之后就和传统的访问内存方式一致，当需要访问物理内存的时候，只会经过一层影子页表的转换。</a:t>
            </a:r>
          </a:p>
        </p:txBody>
      </p:sp>
      <p:sp>
        <p:nvSpPr>
          <p:cNvPr id="3" name="矩形 2">
            <a:extLst>
              <a:ext uri="{FF2B5EF4-FFF2-40B4-BE49-F238E27FC236}">
                <a16:creationId xmlns:a16="http://schemas.microsoft.com/office/drawing/2014/main" id="{64D60545-62C0-4E40-9352-4CA70614BDC7}"/>
              </a:ext>
            </a:extLst>
          </p:cNvPr>
          <p:cNvSpPr/>
          <p:nvPr/>
        </p:nvSpPr>
        <p:spPr>
          <a:xfrm>
            <a:off x="7852672" y="1066710"/>
            <a:ext cx="1335536" cy="51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GVA</a:t>
            </a:r>
            <a:endParaRPr lang="zh-CN" altLang="en-US" dirty="0"/>
          </a:p>
        </p:txBody>
      </p:sp>
      <p:sp>
        <p:nvSpPr>
          <p:cNvPr id="5" name="矩形 4">
            <a:extLst>
              <a:ext uri="{FF2B5EF4-FFF2-40B4-BE49-F238E27FC236}">
                <a16:creationId xmlns:a16="http://schemas.microsoft.com/office/drawing/2014/main" id="{754A3FE5-674D-4DFF-BD95-15C090C21C9F}"/>
              </a:ext>
            </a:extLst>
          </p:cNvPr>
          <p:cNvSpPr/>
          <p:nvPr/>
        </p:nvSpPr>
        <p:spPr>
          <a:xfrm>
            <a:off x="7229675" y="1828768"/>
            <a:ext cx="258153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a:t>
            </a:r>
            <a:r>
              <a:rPr lang="en-US" altLang="zh-CN" dirty="0"/>
              <a:t>OS</a:t>
            </a:r>
            <a:endParaRPr lang="zh-CN" altLang="en-US" dirty="0"/>
          </a:p>
        </p:txBody>
      </p:sp>
      <p:sp>
        <p:nvSpPr>
          <p:cNvPr id="21" name="矩形 20">
            <a:extLst>
              <a:ext uri="{FF2B5EF4-FFF2-40B4-BE49-F238E27FC236}">
                <a16:creationId xmlns:a16="http://schemas.microsoft.com/office/drawing/2014/main" id="{E4115446-2B49-491C-B5A6-23135B1A0DAA}"/>
              </a:ext>
            </a:extLst>
          </p:cNvPr>
          <p:cNvSpPr/>
          <p:nvPr/>
        </p:nvSpPr>
        <p:spPr>
          <a:xfrm>
            <a:off x="7866632" y="2415049"/>
            <a:ext cx="1335536" cy="51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GPA</a:t>
            </a:r>
            <a:endParaRPr lang="zh-CN" altLang="en-US" dirty="0"/>
          </a:p>
        </p:txBody>
      </p:sp>
      <p:sp>
        <p:nvSpPr>
          <p:cNvPr id="22" name="矩形 21">
            <a:extLst>
              <a:ext uri="{FF2B5EF4-FFF2-40B4-BE49-F238E27FC236}">
                <a16:creationId xmlns:a16="http://schemas.microsoft.com/office/drawing/2014/main" id="{2CCED3BC-76A7-457B-AF68-A728491B9FD3}"/>
              </a:ext>
            </a:extLst>
          </p:cNvPr>
          <p:cNvSpPr/>
          <p:nvPr/>
        </p:nvSpPr>
        <p:spPr>
          <a:xfrm>
            <a:off x="7866632" y="3596615"/>
            <a:ext cx="1335536" cy="51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HVA</a:t>
            </a:r>
            <a:endParaRPr lang="zh-CN" altLang="en-US" dirty="0"/>
          </a:p>
        </p:txBody>
      </p:sp>
      <p:sp>
        <p:nvSpPr>
          <p:cNvPr id="27" name="矩形 26">
            <a:extLst>
              <a:ext uri="{FF2B5EF4-FFF2-40B4-BE49-F238E27FC236}">
                <a16:creationId xmlns:a16="http://schemas.microsoft.com/office/drawing/2014/main" id="{905A8159-5DD2-4299-B281-1071406C6238}"/>
              </a:ext>
            </a:extLst>
          </p:cNvPr>
          <p:cNvSpPr/>
          <p:nvPr/>
        </p:nvSpPr>
        <p:spPr>
          <a:xfrm>
            <a:off x="7266339" y="4358673"/>
            <a:ext cx="2581530" cy="335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宿主机</a:t>
            </a:r>
            <a:r>
              <a:rPr lang="en-US" altLang="zh-CN" dirty="0"/>
              <a:t>OS</a:t>
            </a:r>
            <a:endParaRPr lang="zh-CN" altLang="en-US" dirty="0"/>
          </a:p>
        </p:txBody>
      </p:sp>
      <p:sp>
        <p:nvSpPr>
          <p:cNvPr id="28" name="矩形 27">
            <a:extLst>
              <a:ext uri="{FF2B5EF4-FFF2-40B4-BE49-F238E27FC236}">
                <a16:creationId xmlns:a16="http://schemas.microsoft.com/office/drawing/2014/main" id="{753FAB7C-DF01-4127-9E42-53FFF96DF408}"/>
              </a:ext>
            </a:extLst>
          </p:cNvPr>
          <p:cNvSpPr/>
          <p:nvPr/>
        </p:nvSpPr>
        <p:spPr>
          <a:xfrm>
            <a:off x="7852672" y="4937975"/>
            <a:ext cx="1335536" cy="51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HPA</a:t>
            </a:r>
            <a:endParaRPr lang="zh-CN" altLang="en-US" dirty="0"/>
          </a:p>
        </p:txBody>
      </p:sp>
      <p:cxnSp>
        <p:nvCxnSpPr>
          <p:cNvPr id="7" name="直接箭头连接符 6">
            <a:extLst>
              <a:ext uri="{FF2B5EF4-FFF2-40B4-BE49-F238E27FC236}">
                <a16:creationId xmlns:a16="http://schemas.microsoft.com/office/drawing/2014/main" id="{87F5E0B2-C53A-435F-BC10-E74FDABDA718}"/>
              </a:ext>
            </a:extLst>
          </p:cNvPr>
          <p:cNvCxnSpPr>
            <a:cxnSpLocks/>
            <a:stCxn id="3" idx="2"/>
            <a:endCxn id="5" idx="0"/>
          </p:cNvCxnSpPr>
          <p:nvPr/>
        </p:nvCxnSpPr>
        <p:spPr>
          <a:xfrm>
            <a:off x="8520440" y="1584746"/>
            <a:ext cx="0" cy="2440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a:extLst>
              <a:ext uri="{FF2B5EF4-FFF2-40B4-BE49-F238E27FC236}">
                <a16:creationId xmlns:a16="http://schemas.microsoft.com/office/drawing/2014/main" id="{F0A4422E-3B73-4E7E-95C7-A527634D94D5}"/>
              </a:ext>
            </a:extLst>
          </p:cNvPr>
          <p:cNvCxnSpPr>
            <a:cxnSpLocks/>
          </p:cNvCxnSpPr>
          <p:nvPr/>
        </p:nvCxnSpPr>
        <p:spPr>
          <a:xfrm>
            <a:off x="8525694" y="2164048"/>
            <a:ext cx="0" cy="2440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箭头连接符 29">
            <a:extLst>
              <a:ext uri="{FF2B5EF4-FFF2-40B4-BE49-F238E27FC236}">
                <a16:creationId xmlns:a16="http://schemas.microsoft.com/office/drawing/2014/main" id="{B1CE34F1-FA9E-4C28-B061-4D83E39FC288}"/>
              </a:ext>
            </a:extLst>
          </p:cNvPr>
          <p:cNvCxnSpPr>
            <a:cxnSpLocks/>
            <a:stCxn id="21" idx="2"/>
            <a:endCxn id="22" idx="0"/>
          </p:cNvCxnSpPr>
          <p:nvPr/>
        </p:nvCxnSpPr>
        <p:spPr>
          <a:xfrm>
            <a:off x="8534400" y="2933085"/>
            <a:ext cx="0" cy="663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157862CF-CCF1-4EC8-ACF7-F0DD89452442}"/>
              </a:ext>
            </a:extLst>
          </p:cNvPr>
          <p:cNvCxnSpPr>
            <a:cxnSpLocks/>
          </p:cNvCxnSpPr>
          <p:nvPr/>
        </p:nvCxnSpPr>
        <p:spPr>
          <a:xfrm>
            <a:off x="8516950" y="4114651"/>
            <a:ext cx="0" cy="2440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FE4AEBCB-C636-486A-8EC4-E51EEED22DB0}"/>
              </a:ext>
            </a:extLst>
          </p:cNvPr>
          <p:cNvCxnSpPr>
            <a:cxnSpLocks/>
          </p:cNvCxnSpPr>
          <p:nvPr/>
        </p:nvCxnSpPr>
        <p:spPr>
          <a:xfrm>
            <a:off x="8513460" y="4693953"/>
            <a:ext cx="0" cy="2440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直接箭头连接符 35">
            <a:extLst>
              <a:ext uri="{FF2B5EF4-FFF2-40B4-BE49-F238E27FC236}">
                <a16:creationId xmlns:a16="http://schemas.microsoft.com/office/drawing/2014/main" id="{A81AE412-0F3F-4B87-9822-4943E0329AF1}"/>
              </a:ext>
            </a:extLst>
          </p:cNvPr>
          <p:cNvCxnSpPr>
            <a:cxnSpLocks/>
          </p:cNvCxnSpPr>
          <p:nvPr/>
        </p:nvCxnSpPr>
        <p:spPr>
          <a:xfrm>
            <a:off x="10828277" y="1325728"/>
            <a:ext cx="0" cy="1809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矩形 36">
            <a:extLst>
              <a:ext uri="{FF2B5EF4-FFF2-40B4-BE49-F238E27FC236}">
                <a16:creationId xmlns:a16="http://schemas.microsoft.com/office/drawing/2014/main" id="{927992F2-4F50-47CF-8B79-326EA90A74F4}"/>
              </a:ext>
            </a:extLst>
          </p:cNvPr>
          <p:cNvSpPr/>
          <p:nvPr/>
        </p:nvSpPr>
        <p:spPr>
          <a:xfrm>
            <a:off x="10048128" y="3135392"/>
            <a:ext cx="1451869" cy="727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影子页表</a:t>
            </a:r>
          </a:p>
        </p:txBody>
      </p:sp>
      <p:cxnSp>
        <p:nvCxnSpPr>
          <p:cNvPr id="40" name="直接连接符 39">
            <a:extLst>
              <a:ext uri="{FF2B5EF4-FFF2-40B4-BE49-F238E27FC236}">
                <a16:creationId xmlns:a16="http://schemas.microsoft.com/office/drawing/2014/main" id="{89D4467C-961B-4333-AE5C-8813B9790EDB}"/>
              </a:ext>
            </a:extLst>
          </p:cNvPr>
          <p:cNvCxnSpPr>
            <a:stCxn id="3" idx="3"/>
          </p:cNvCxnSpPr>
          <p:nvPr/>
        </p:nvCxnSpPr>
        <p:spPr>
          <a:xfrm>
            <a:off x="9188208" y="1325728"/>
            <a:ext cx="1640069"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箭头连接符 41">
            <a:extLst>
              <a:ext uri="{FF2B5EF4-FFF2-40B4-BE49-F238E27FC236}">
                <a16:creationId xmlns:a16="http://schemas.microsoft.com/office/drawing/2014/main" id="{87C05334-D32B-4AF4-AB27-FF42CD50DF55}"/>
              </a:ext>
            </a:extLst>
          </p:cNvPr>
          <p:cNvCxnSpPr>
            <a:cxnSpLocks/>
            <a:endCxn id="28" idx="3"/>
          </p:cNvCxnSpPr>
          <p:nvPr/>
        </p:nvCxnSpPr>
        <p:spPr>
          <a:xfrm flipH="1">
            <a:off x="9188208" y="5196993"/>
            <a:ext cx="15823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连接符 42">
            <a:extLst>
              <a:ext uri="{FF2B5EF4-FFF2-40B4-BE49-F238E27FC236}">
                <a16:creationId xmlns:a16="http://schemas.microsoft.com/office/drawing/2014/main" id="{FFE05E0B-4EE9-4C70-9AAD-7FD75AE59944}"/>
              </a:ext>
            </a:extLst>
          </p:cNvPr>
          <p:cNvCxnSpPr>
            <a:cxnSpLocks/>
            <a:stCxn id="37" idx="2"/>
          </p:cNvCxnSpPr>
          <p:nvPr/>
        </p:nvCxnSpPr>
        <p:spPr>
          <a:xfrm flipH="1">
            <a:off x="10774062" y="3863162"/>
            <a:ext cx="1" cy="133383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83666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Shadow Page</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74243D2D-5D8B-4B62-930E-B5F7D90F1FCE}"/>
              </a:ext>
            </a:extLst>
          </p:cNvPr>
          <p:cNvSpPr txBox="1"/>
          <p:nvPr/>
        </p:nvSpPr>
        <p:spPr>
          <a:xfrm>
            <a:off x="902304" y="1582340"/>
            <a:ext cx="8681446" cy="3970318"/>
          </a:xfrm>
          <a:prstGeom prst="rect">
            <a:avLst/>
          </a:prstGeom>
          <a:noFill/>
        </p:spPr>
        <p:txBody>
          <a:bodyPr wrap="square" rtlCol="0">
            <a:spAutoFit/>
          </a:bodyPr>
          <a:lstStyle/>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优点：</a:t>
            </a: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由于影子页表可被载入物理 </a:t>
            </a:r>
            <a:r>
              <a:rPr lang="en-US" altLang="zh-CN" b="0" i="0" dirty="0">
                <a:solidFill>
                  <a:srgbClr val="444444"/>
                </a:solidFill>
                <a:effectLst/>
                <a:latin typeface="Microsoft YaHei" panose="020B0503020204020204" pitchFamily="34" charset="-122"/>
                <a:ea typeface="Microsoft YaHei" panose="020B0503020204020204" pitchFamily="34" charset="-122"/>
              </a:rPr>
              <a:t>MMU </a:t>
            </a:r>
            <a:r>
              <a:rPr lang="zh-CN" altLang="en-US" b="0" i="0" dirty="0">
                <a:solidFill>
                  <a:srgbClr val="444444"/>
                </a:solidFill>
                <a:effectLst/>
                <a:latin typeface="Microsoft YaHei" panose="020B0503020204020204" pitchFamily="34" charset="-122"/>
                <a:ea typeface="Microsoft YaHei" panose="020B0503020204020204" pitchFamily="34" charset="-122"/>
              </a:rPr>
              <a:t>为客户机直接寻址使用，所以客户机的大多数内存访问都可以在没有 </a:t>
            </a:r>
            <a:r>
              <a:rPr lang="en-US" altLang="zh-CN" b="0" i="0" dirty="0">
                <a:solidFill>
                  <a:srgbClr val="444444"/>
                </a:solidFill>
                <a:effectLst/>
                <a:latin typeface="Microsoft YaHei" panose="020B0503020204020204" pitchFamily="34" charset="-122"/>
                <a:ea typeface="Microsoft YaHei" panose="020B0503020204020204" pitchFamily="34" charset="-122"/>
              </a:rPr>
              <a:t>KVM </a:t>
            </a:r>
            <a:r>
              <a:rPr lang="zh-CN" altLang="en-US" b="0" i="0" dirty="0">
                <a:solidFill>
                  <a:srgbClr val="444444"/>
                </a:solidFill>
                <a:effectLst/>
                <a:latin typeface="Microsoft YaHei" panose="020B0503020204020204" pitchFamily="34" charset="-122"/>
                <a:ea typeface="Microsoft YaHei" panose="020B0503020204020204" pitchFamily="34" charset="-122"/>
              </a:rPr>
              <a:t>介入的情况下正常执行，没有额外的地址转换开销，也就大大提高了客户机运行的效率。</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zh-CN" altLang="en-US" b="0" i="0" dirty="0">
                <a:solidFill>
                  <a:srgbClr val="444444"/>
                </a:solidFill>
                <a:effectLst/>
                <a:latin typeface="Microsoft YaHei" panose="020B0503020204020204" pitchFamily="34" charset="-122"/>
                <a:ea typeface="Microsoft YaHei" panose="020B0503020204020204" pitchFamily="34" charset="-122"/>
              </a:rPr>
              <a:t>缺点：</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en-US" altLang="zh-CN" b="0" i="0" dirty="0">
                <a:solidFill>
                  <a:srgbClr val="444444"/>
                </a:solidFill>
                <a:effectLst/>
                <a:latin typeface="Microsoft YaHei" panose="020B0503020204020204" pitchFamily="34" charset="-122"/>
                <a:ea typeface="Microsoft YaHei" panose="020B0503020204020204" pitchFamily="34" charset="-122"/>
              </a:rPr>
              <a:t>1</a:t>
            </a:r>
            <a:r>
              <a:rPr lang="zh-CN" altLang="en-US"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a:solidFill>
                  <a:srgbClr val="444444"/>
                </a:solidFill>
                <a:effectLst/>
                <a:latin typeface="Microsoft YaHei" panose="020B0503020204020204" pitchFamily="34" charset="-122"/>
                <a:ea typeface="Microsoft YaHei" panose="020B0503020204020204" pitchFamily="34" charset="-122"/>
              </a:rPr>
              <a:t>KVM </a:t>
            </a:r>
            <a:r>
              <a:rPr lang="zh-CN" altLang="en-US" b="0" i="0" dirty="0">
                <a:solidFill>
                  <a:srgbClr val="444444"/>
                </a:solidFill>
                <a:effectLst/>
                <a:latin typeface="Microsoft YaHei" panose="020B0503020204020204" pitchFamily="34" charset="-122"/>
                <a:ea typeface="Microsoft YaHei" panose="020B0503020204020204" pitchFamily="34" charset="-122"/>
              </a:rPr>
              <a:t>需要为每个客户机的每个进程的页表都要维护一套相应的影子页表，这会带来较大内存上的额外开销</a:t>
            </a:r>
            <a:r>
              <a:rPr lang="en-US" altLang="zh-CN" b="0" i="0" dirty="0">
                <a:solidFill>
                  <a:srgbClr val="444444"/>
                </a:solidFill>
                <a:effectLst/>
                <a:latin typeface="Microsoft YaHei" panose="020B0503020204020204" pitchFamily="34" charset="-122"/>
                <a:ea typeface="Microsoft YaHei" panose="020B0503020204020204" pitchFamily="34" charset="-122"/>
              </a:rPr>
              <a:t>;</a:t>
            </a:r>
          </a:p>
          <a:p>
            <a:pPr algn="just" fontAlgn="base" latinLnBrk="1"/>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en-US" altLang="zh-CN" b="0" i="0" dirty="0">
                <a:solidFill>
                  <a:srgbClr val="444444"/>
                </a:solidFill>
                <a:effectLst/>
                <a:latin typeface="Microsoft YaHei" panose="020B0503020204020204" pitchFamily="34" charset="-122"/>
                <a:ea typeface="Microsoft YaHei" panose="020B0503020204020204" pitchFamily="34" charset="-122"/>
              </a:rPr>
              <a:t>2</a:t>
            </a:r>
            <a:r>
              <a:rPr lang="zh-CN" altLang="en-US" b="0" i="0" dirty="0">
                <a:solidFill>
                  <a:srgbClr val="444444"/>
                </a:solidFill>
                <a:effectLst/>
                <a:latin typeface="Microsoft YaHei" panose="020B0503020204020204" pitchFamily="34" charset="-122"/>
                <a:ea typeface="Microsoft YaHei" panose="020B0503020204020204" pitchFamily="34" charset="-122"/>
              </a:rPr>
              <a:t>、客户在读写</a:t>
            </a:r>
            <a:r>
              <a:rPr lang="en-US" altLang="zh-CN" b="0" i="0" dirty="0">
                <a:solidFill>
                  <a:srgbClr val="444444"/>
                </a:solidFill>
                <a:effectLst/>
                <a:latin typeface="Microsoft YaHei" panose="020B0503020204020204" pitchFamily="34" charset="-122"/>
                <a:ea typeface="Microsoft YaHei" panose="020B0503020204020204" pitchFamily="34" charset="-122"/>
              </a:rPr>
              <a:t>CR3</a:t>
            </a:r>
            <a:r>
              <a:rPr lang="zh-CN" altLang="en-US" b="0" i="0" dirty="0">
                <a:solidFill>
                  <a:srgbClr val="444444"/>
                </a:solidFill>
                <a:effectLst/>
                <a:latin typeface="Microsoft YaHei" panose="020B0503020204020204" pitchFamily="34" charset="-122"/>
                <a:ea typeface="Microsoft YaHei" panose="020B0503020204020204" pitchFamily="34" charset="-122"/>
              </a:rPr>
              <a:t>、执行</a:t>
            </a:r>
            <a:r>
              <a:rPr lang="en-US" altLang="zh-CN" b="0" i="0" dirty="0">
                <a:solidFill>
                  <a:srgbClr val="444444"/>
                </a:solidFill>
                <a:effectLst/>
                <a:latin typeface="Microsoft YaHei" panose="020B0503020204020204" pitchFamily="34" charset="-122"/>
                <a:ea typeface="Microsoft YaHei" panose="020B0503020204020204" pitchFamily="34" charset="-122"/>
              </a:rPr>
              <a:t>INVLPG</a:t>
            </a:r>
            <a:r>
              <a:rPr lang="zh-CN" altLang="en-US" b="0" i="0" dirty="0">
                <a:solidFill>
                  <a:srgbClr val="444444"/>
                </a:solidFill>
                <a:effectLst/>
                <a:latin typeface="Microsoft YaHei" panose="020B0503020204020204" pitchFamily="34" charset="-122"/>
                <a:ea typeface="Microsoft YaHei" panose="020B0503020204020204" pitchFamily="34" charset="-122"/>
              </a:rPr>
              <a:t>指令或客户页表不完整等情况下均会导致</a:t>
            </a:r>
            <a:r>
              <a:rPr lang="en-US" altLang="zh-CN" b="0" i="0" dirty="0">
                <a:solidFill>
                  <a:srgbClr val="444444"/>
                </a:solidFill>
                <a:effectLst/>
                <a:latin typeface="Microsoft YaHei" panose="020B0503020204020204" pitchFamily="34" charset="-122"/>
                <a:ea typeface="Microsoft YaHei" panose="020B0503020204020204" pitchFamily="34" charset="-122"/>
              </a:rPr>
              <a:t>VM exit</a:t>
            </a:r>
            <a:r>
              <a:rPr lang="zh-CN" altLang="en-US" b="0" i="0" dirty="0">
                <a:solidFill>
                  <a:srgbClr val="444444"/>
                </a:solidFill>
                <a:effectLst/>
                <a:latin typeface="Microsoft YaHei" panose="020B0503020204020204" pitchFamily="34" charset="-122"/>
                <a:ea typeface="Microsoft YaHei" panose="020B0503020204020204" pitchFamily="34" charset="-122"/>
              </a:rPr>
              <a:t>，这导致了内存虚拟化效率很低</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just" fontAlgn="base" latinLnBrk="1"/>
            <a:r>
              <a:rPr lang="en-US" altLang="zh-CN" b="0" i="0" dirty="0">
                <a:solidFill>
                  <a:srgbClr val="444444"/>
                </a:solidFill>
                <a:effectLst/>
                <a:latin typeface="Microsoft YaHei" panose="020B0503020204020204" pitchFamily="34" charset="-122"/>
                <a:ea typeface="Microsoft YaHei" panose="020B0503020204020204" pitchFamily="34" charset="-122"/>
              </a:rPr>
              <a:t>3</a:t>
            </a:r>
            <a:r>
              <a:rPr lang="zh-CN" altLang="en-US" b="0" i="0" dirty="0">
                <a:solidFill>
                  <a:srgbClr val="444444"/>
                </a:solidFill>
                <a:effectLst/>
                <a:latin typeface="Microsoft YaHei" panose="020B0503020204020204" pitchFamily="34" charset="-122"/>
                <a:ea typeface="Microsoft YaHei" panose="020B0503020204020204" pitchFamily="34" charset="-122"/>
              </a:rPr>
              <a:t>、客户机页表和和影子页表的同步也比较复杂。</a:t>
            </a:r>
          </a:p>
        </p:txBody>
      </p:sp>
    </p:spTree>
    <p:extLst>
      <p:ext uri="{BB962C8B-B14F-4D97-AF65-F5344CB8AC3E}">
        <p14:creationId xmlns:p14="http://schemas.microsoft.com/office/powerpoint/2010/main" val="13221730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Translation Pass-Through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AFCCB145-5A20-4468-B3D9-2840EE0FD37F}"/>
              </a:ext>
            </a:extLst>
          </p:cNvPr>
          <p:cNvSpPr txBox="1"/>
          <p:nvPr/>
        </p:nvSpPr>
        <p:spPr>
          <a:xfrm>
            <a:off x="415183" y="2274838"/>
            <a:ext cx="4716902" cy="2308324"/>
          </a:xfrm>
          <a:prstGeom prst="rect">
            <a:avLst/>
          </a:prstGeom>
          <a:noFill/>
        </p:spPr>
        <p:txBody>
          <a:bodyPr wrap="square" rtlCol="0">
            <a:spAutoFit/>
          </a:bodyPr>
          <a:lstStyle/>
          <a:p>
            <a:r>
              <a:rPr lang="zh-CN" altLang="en-US" dirty="0"/>
              <a:t>设计追求目标：</a:t>
            </a:r>
            <a:endParaRPr lang="en-US" altLang="zh-CN" dirty="0"/>
          </a:p>
          <a:p>
            <a:pPr marL="285750" indent="-285750">
              <a:buFont typeface="Arial" panose="020B0604020202020204" pitchFamily="34" charset="0"/>
              <a:buChar char="•"/>
            </a:pPr>
            <a:r>
              <a:rPr lang="zh-CN" altLang="en-US" dirty="0"/>
              <a:t>避免像</a:t>
            </a:r>
            <a:r>
              <a:rPr lang="en-US" altLang="zh-CN" dirty="0"/>
              <a:t>nested page </a:t>
            </a:r>
            <a:r>
              <a:rPr lang="zh-CN" altLang="en-US" dirty="0"/>
              <a:t>需要多次进行</a:t>
            </a:r>
            <a:r>
              <a:rPr lang="en-US" altLang="zh-CN" dirty="0"/>
              <a:t>GVA</a:t>
            </a:r>
            <a:r>
              <a:rPr lang="zh-CN" altLang="en-US" dirty="0"/>
              <a:t>到</a:t>
            </a:r>
            <a:r>
              <a:rPr lang="en-US" altLang="zh-CN" dirty="0"/>
              <a:t>HPA</a:t>
            </a:r>
            <a:r>
              <a:rPr lang="zh-CN" altLang="en-US" dirty="0"/>
              <a:t>的多次转换</a:t>
            </a:r>
            <a:endParaRPr lang="en-US" altLang="zh-CN" dirty="0"/>
          </a:p>
          <a:p>
            <a:pPr marL="285750" indent="-285750">
              <a:buFont typeface="Arial" panose="020B0604020202020204" pitchFamily="34" charset="0"/>
              <a:buChar char="•"/>
            </a:pPr>
            <a:r>
              <a:rPr lang="en-US" altLang="zh-CN" dirty="0"/>
              <a:t>shadow page</a:t>
            </a:r>
            <a:r>
              <a:rPr lang="zh-CN" altLang="en-US" dirty="0"/>
              <a:t>每一个进程占用的页表过大空间</a:t>
            </a:r>
            <a:endParaRPr lang="en-US" altLang="zh-CN" dirty="0"/>
          </a:p>
          <a:p>
            <a:pPr marL="285750" indent="-285750">
              <a:buFont typeface="Arial" panose="020B0604020202020204" pitchFamily="34" charset="0"/>
              <a:buChar char="•"/>
            </a:pPr>
            <a:r>
              <a:rPr lang="zh-CN" altLang="en-US" dirty="0"/>
              <a:t>具有一定的兼容性。</a:t>
            </a:r>
            <a:r>
              <a:rPr lang="zh-CN" altLang="en-US" b="0" i="0" dirty="0">
                <a:solidFill>
                  <a:srgbClr val="374151"/>
                </a:solidFill>
                <a:effectLst/>
                <a:latin typeface="Söhne"/>
              </a:rPr>
              <a:t>为了促进采用，解决方案应尽量避免对现有虚拟机监控程序和客户操作系统进行重大更改。</a:t>
            </a:r>
            <a:endParaRPr lang="en-US" altLang="zh-CN" dirty="0"/>
          </a:p>
        </p:txBody>
      </p:sp>
      <p:pic>
        <p:nvPicPr>
          <p:cNvPr id="4" name="图片 3">
            <a:extLst>
              <a:ext uri="{FF2B5EF4-FFF2-40B4-BE49-F238E27FC236}">
                <a16:creationId xmlns:a16="http://schemas.microsoft.com/office/drawing/2014/main" id="{D4085BDC-6F2C-4389-946E-60E60ED34579}"/>
              </a:ext>
            </a:extLst>
          </p:cNvPr>
          <p:cNvPicPr>
            <a:picLocks noChangeAspect="1"/>
          </p:cNvPicPr>
          <p:nvPr/>
        </p:nvPicPr>
        <p:blipFill>
          <a:blip r:embed="rId4"/>
          <a:stretch>
            <a:fillRect/>
          </a:stretch>
        </p:blipFill>
        <p:spPr>
          <a:xfrm>
            <a:off x="5077381" y="1519083"/>
            <a:ext cx="6914037" cy="4139821"/>
          </a:xfrm>
          <a:prstGeom prst="rect">
            <a:avLst/>
          </a:prstGeom>
        </p:spPr>
      </p:pic>
    </p:spTree>
    <p:extLst>
      <p:ext uri="{BB962C8B-B14F-4D97-AF65-F5344CB8AC3E}">
        <p14:creationId xmlns:p14="http://schemas.microsoft.com/office/powerpoint/2010/main" val="370272931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Host frame permissions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5" name="文本框 14">
            <a:extLst>
              <a:ext uri="{FF2B5EF4-FFF2-40B4-BE49-F238E27FC236}">
                <a16:creationId xmlns:a16="http://schemas.microsoft.com/office/drawing/2014/main" id="{906000D7-A1DA-4798-AFC1-56D6F3D55FC7}"/>
              </a:ext>
            </a:extLst>
          </p:cNvPr>
          <p:cNvSpPr txBox="1"/>
          <p:nvPr/>
        </p:nvSpPr>
        <p:spPr>
          <a:xfrm>
            <a:off x="560257" y="1728461"/>
            <a:ext cx="6097248" cy="3693319"/>
          </a:xfrm>
          <a:prstGeom prst="rect">
            <a:avLst/>
          </a:prstGeom>
          <a:noFill/>
        </p:spPr>
        <p:txBody>
          <a:bodyPr wrap="square">
            <a:spAutoFit/>
          </a:bodyPr>
          <a:lstStyle/>
          <a:p>
            <a:pPr algn="l"/>
            <a:r>
              <a:rPr lang="zh-CN" altLang="en-US" b="0" i="0" dirty="0">
                <a:solidFill>
                  <a:srgbClr val="374151"/>
                </a:solidFill>
                <a:effectLst/>
                <a:latin typeface="Söhne"/>
              </a:rPr>
              <a:t>虚拟机监视器为每个虚拟机分配一个唯一标识符，该标识符用于在主机帧权限表中标记分配给每个虚拟机的主机帧。当内存管理单元（</a:t>
            </a:r>
            <a:r>
              <a:rPr lang="en-US" altLang="zh-CN" b="0" i="0" dirty="0">
                <a:solidFill>
                  <a:srgbClr val="374151"/>
                </a:solidFill>
                <a:effectLst/>
                <a:latin typeface="Söhne"/>
              </a:rPr>
              <a:t>MMU</a:t>
            </a:r>
            <a:r>
              <a:rPr lang="zh-CN" altLang="en-US" b="0" i="0" dirty="0">
                <a:solidFill>
                  <a:srgbClr val="374151"/>
                </a:solidFill>
                <a:effectLst/>
                <a:latin typeface="Söhne"/>
              </a:rPr>
              <a:t>）遍历</a:t>
            </a:r>
            <a:r>
              <a:rPr lang="en-US" altLang="zh-CN" b="0" i="0" dirty="0">
                <a:solidFill>
                  <a:srgbClr val="374151"/>
                </a:solidFill>
                <a:effectLst/>
                <a:latin typeface="Söhne"/>
              </a:rPr>
              <a:t>TPT</a:t>
            </a:r>
            <a:r>
              <a:rPr lang="zh-CN" altLang="en-US" b="0" i="0" dirty="0">
                <a:solidFill>
                  <a:srgbClr val="374151"/>
                </a:solidFill>
                <a:effectLst/>
                <a:latin typeface="Söhne"/>
              </a:rPr>
              <a:t>页表时，每当虚拟机的标签与访问的主机帧的标签不匹配时，它就会将一个异常引发到虚拟机监视器。</a:t>
            </a:r>
            <a:endParaRPr lang="en-US" altLang="zh-CN" b="0" i="0" dirty="0">
              <a:solidFill>
                <a:srgbClr val="374151"/>
              </a:solidFill>
              <a:effectLst/>
              <a:latin typeface="Söhne"/>
            </a:endParaRPr>
          </a:p>
          <a:p>
            <a:pPr algn="l"/>
            <a:endParaRPr lang="en-US" altLang="zh-CN" dirty="0">
              <a:solidFill>
                <a:srgbClr val="374151"/>
              </a:solidFill>
              <a:latin typeface="Söhne"/>
            </a:endParaRPr>
          </a:p>
          <a:p>
            <a:pPr algn="l"/>
            <a:r>
              <a:rPr lang="zh-CN" altLang="en-US" b="0" i="0" dirty="0">
                <a:solidFill>
                  <a:srgbClr val="374151"/>
                </a:solidFill>
                <a:effectLst/>
                <a:latin typeface="Söhne"/>
              </a:rPr>
              <a:t>主机帧权限表位于连续的主机物理内存中，跨足主机物理内存范围中的所有帧，使用</a:t>
            </a:r>
            <a:r>
              <a:rPr lang="en-US" altLang="zh-CN" b="0" i="0" dirty="0">
                <a:solidFill>
                  <a:srgbClr val="374151"/>
                </a:solidFill>
                <a:effectLst/>
                <a:latin typeface="Söhne"/>
              </a:rPr>
              <a:t>32</a:t>
            </a:r>
            <a:r>
              <a:rPr lang="zh-CN" altLang="en-US" b="0" i="0" dirty="0">
                <a:solidFill>
                  <a:srgbClr val="374151"/>
                </a:solidFill>
                <a:effectLst/>
                <a:latin typeface="Söhne"/>
              </a:rPr>
              <a:t>位标签，这对应于</a:t>
            </a:r>
            <a:r>
              <a:rPr lang="en-US" altLang="zh-CN" b="0" i="0" dirty="0">
                <a:solidFill>
                  <a:srgbClr val="374151"/>
                </a:solidFill>
                <a:effectLst/>
                <a:latin typeface="Söhne"/>
              </a:rPr>
              <a:t>0.1%</a:t>
            </a:r>
            <a:r>
              <a:rPr lang="zh-CN" altLang="en-US" b="0" i="0" dirty="0">
                <a:solidFill>
                  <a:srgbClr val="374151"/>
                </a:solidFill>
                <a:effectLst/>
                <a:latin typeface="Söhne"/>
              </a:rPr>
              <a:t>的内存开销。</a:t>
            </a:r>
          </a:p>
          <a:p>
            <a:pPr algn="l"/>
            <a:endParaRPr lang="zh-CN" altLang="en-US" b="0" i="0" dirty="0">
              <a:solidFill>
                <a:srgbClr val="374151"/>
              </a:solidFill>
              <a:effectLst/>
              <a:latin typeface="Söhne"/>
            </a:endParaRPr>
          </a:p>
          <a:p>
            <a:pPr algn="l"/>
            <a:r>
              <a:rPr lang="zh-CN" altLang="en-US" b="0" i="0" dirty="0">
                <a:solidFill>
                  <a:srgbClr val="374151"/>
                </a:solidFill>
                <a:effectLst/>
                <a:latin typeface="Söhne"/>
              </a:rPr>
              <a:t>该表由虚拟机监视器配置。虚拟机监视器为每个虚拟机在</a:t>
            </a:r>
            <a:r>
              <a:rPr lang="en-US" altLang="zh-CN" b="0" i="0" dirty="0">
                <a:solidFill>
                  <a:srgbClr val="374151"/>
                </a:solidFill>
                <a:effectLst/>
                <a:latin typeface="Söhne"/>
              </a:rPr>
              <a:t>VMCS</a:t>
            </a:r>
            <a:r>
              <a:rPr lang="zh-CN" altLang="en-US" b="0" i="0" dirty="0">
                <a:solidFill>
                  <a:srgbClr val="374151"/>
                </a:solidFill>
                <a:effectLst/>
                <a:latin typeface="Söhne"/>
              </a:rPr>
              <a:t>字段</a:t>
            </a:r>
            <a:r>
              <a:rPr lang="en-US" altLang="zh-CN" b="0" i="0" dirty="0">
                <a:solidFill>
                  <a:srgbClr val="374151"/>
                </a:solidFill>
                <a:effectLst/>
                <a:latin typeface="Söhne"/>
              </a:rPr>
              <a:t>TPT-tag</a:t>
            </a:r>
            <a:r>
              <a:rPr lang="zh-CN" altLang="en-US" b="0" i="0" dirty="0">
                <a:solidFill>
                  <a:srgbClr val="374151"/>
                </a:solidFill>
                <a:effectLst/>
                <a:latin typeface="Söhne"/>
              </a:rPr>
              <a:t>中提供一个唯一的</a:t>
            </a:r>
            <a:r>
              <a:rPr lang="en-US" altLang="zh-CN" b="0" i="0" dirty="0">
                <a:solidFill>
                  <a:srgbClr val="374151"/>
                </a:solidFill>
                <a:effectLst/>
                <a:latin typeface="Söhne"/>
              </a:rPr>
              <a:t>TPT</a:t>
            </a:r>
            <a:r>
              <a:rPr lang="zh-CN" altLang="en-US" b="0" i="0" dirty="0">
                <a:solidFill>
                  <a:srgbClr val="374151"/>
                </a:solidFill>
                <a:effectLst/>
                <a:latin typeface="Söhne"/>
              </a:rPr>
              <a:t>标识符（与主机帧权限表条目进行比较），或将其设置为零以禁用</a:t>
            </a:r>
            <a:r>
              <a:rPr lang="en-US" altLang="zh-CN" b="0" i="0" dirty="0">
                <a:solidFill>
                  <a:srgbClr val="374151"/>
                </a:solidFill>
                <a:effectLst/>
                <a:latin typeface="Söhne"/>
              </a:rPr>
              <a:t>TPT.</a:t>
            </a:r>
            <a:endParaRPr lang="zh-CN" altLang="en-US" b="0" i="0" dirty="0">
              <a:solidFill>
                <a:srgbClr val="374151"/>
              </a:solidFill>
              <a:effectLst/>
              <a:latin typeface="Söhne"/>
            </a:endParaRPr>
          </a:p>
        </p:txBody>
      </p:sp>
      <p:pic>
        <p:nvPicPr>
          <p:cNvPr id="16" name="图片 15">
            <a:extLst>
              <a:ext uri="{FF2B5EF4-FFF2-40B4-BE49-F238E27FC236}">
                <a16:creationId xmlns:a16="http://schemas.microsoft.com/office/drawing/2014/main" id="{4AADB947-96A0-4C75-9D8F-C6F8416DC20E}"/>
              </a:ext>
            </a:extLst>
          </p:cNvPr>
          <p:cNvPicPr>
            <a:picLocks noChangeAspect="1"/>
          </p:cNvPicPr>
          <p:nvPr/>
        </p:nvPicPr>
        <p:blipFill>
          <a:blip r:embed="rId4"/>
          <a:stretch>
            <a:fillRect/>
          </a:stretch>
        </p:blipFill>
        <p:spPr>
          <a:xfrm>
            <a:off x="6569662" y="1697742"/>
            <a:ext cx="5436746" cy="3255284"/>
          </a:xfrm>
          <a:prstGeom prst="rect">
            <a:avLst/>
          </a:prstGeom>
        </p:spPr>
      </p:pic>
    </p:spTree>
    <p:extLst>
      <p:ext uri="{BB962C8B-B14F-4D97-AF65-F5344CB8AC3E}">
        <p14:creationId xmlns:p14="http://schemas.microsoft.com/office/powerpoint/2010/main" val="271015874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TPTMM</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文本框 11">
            <a:extLst>
              <a:ext uri="{FF2B5EF4-FFF2-40B4-BE49-F238E27FC236}">
                <a16:creationId xmlns:a16="http://schemas.microsoft.com/office/drawing/2014/main" id="{F2AC656E-EE54-4A95-8429-795395E1AE10}"/>
              </a:ext>
            </a:extLst>
          </p:cNvPr>
          <p:cNvSpPr txBox="1"/>
          <p:nvPr/>
        </p:nvSpPr>
        <p:spPr>
          <a:xfrm>
            <a:off x="561436" y="1532505"/>
            <a:ext cx="6097248" cy="3693319"/>
          </a:xfrm>
          <a:prstGeom prst="rect">
            <a:avLst/>
          </a:prstGeom>
          <a:noFill/>
        </p:spPr>
        <p:txBody>
          <a:bodyPr wrap="square">
            <a:spAutoFit/>
          </a:bodyPr>
          <a:lstStyle/>
          <a:p>
            <a:r>
              <a:rPr lang="en-US" altLang="zh-CN" b="0" i="0" dirty="0">
                <a:solidFill>
                  <a:srgbClr val="374151"/>
                </a:solidFill>
                <a:effectLst/>
                <a:latin typeface="Söhne"/>
              </a:rPr>
              <a:t>TPT-MM</a:t>
            </a:r>
            <a:r>
              <a:rPr lang="zh-CN" altLang="en-US" b="0" i="0" dirty="0">
                <a:solidFill>
                  <a:srgbClr val="374151"/>
                </a:solidFill>
                <a:effectLst/>
                <a:latin typeface="Söhne"/>
              </a:rPr>
              <a:t>捕获未分配的虚拟机帧的访问触发了在主机帧中的分配和映射，即通过对</a:t>
            </a:r>
            <a:r>
              <a:rPr lang="en-US" altLang="zh-CN" b="0" i="0" dirty="0">
                <a:solidFill>
                  <a:srgbClr val="374151"/>
                </a:solidFill>
                <a:effectLst/>
                <a:latin typeface="Söhne"/>
              </a:rPr>
              <a:t>EPT</a:t>
            </a:r>
            <a:r>
              <a:rPr lang="zh-CN" altLang="en-US" b="0" i="0" dirty="0">
                <a:solidFill>
                  <a:srgbClr val="374151"/>
                </a:solidFill>
                <a:effectLst/>
                <a:latin typeface="Söhne"/>
              </a:rPr>
              <a:t>（</a:t>
            </a:r>
            <a:r>
              <a:rPr lang="en-US" altLang="zh-CN" b="0" i="0" dirty="0">
                <a:solidFill>
                  <a:srgbClr val="374151"/>
                </a:solidFill>
                <a:effectLst/>
                <a:latin typeface="Söhne"/>
              </a:rPr>
              <a:t>Extended Page Table</a:t>
            </a:r>
            <a:r>
              <a:rPr lang="zh-CN" altLang="en-US" b="0" i="0" dirty="0">
                <a:solidFill>
                  <a:srgbClr val="374151"/>
                </a:solidFill>
                <a:effectLst/>
                <a:latin typeface="Söhne"/>
              </a:rPr>
              <a:t>）中未映射页面的访问。这些主机帧的分配由虚拟机监控器的</a:t>
            </a:r>
            <a:r>
              <a:rPr lang="en-US" altLang="zh-CN" b="0" i="0" dirty="0">
                <a:solidFill>
                  <a:srgbClr val="374151"/>
                </a:solidFill>
                <a:effectLst/>
                <a:latin typeface="Söhne"/>
              </a:rPr>
              <a:t>TPT</a:t>
            </a:r>
            <a:r>
              <a:rPr lang="zh-CN" altLang="en-US" b="0" i="0" dirty="0">
                <a:solidFill>
                  <a:srgbClr val="374151"/>
                </a:solidFill>
                <a:effectLst/>
                <a:latin typeface="Söhne"/>
              </a:rPr>
              <a:t>内存管理器。然后，它更新了在步骤</a:t>
            </a:r>
            <a:r>
              <a:rPr lang="en-US" altLang="zh-CN" b="0" i="0" dirty="0">
                <a:solidFill>
                  <a:srgbClr val="374151"/>
                </a:solidFill>
                <a:effectLst/>
                <a:latin typeface="Söhne"/>
              </a:rPr>
              <a:t>2</a:t>
            </a:r>
            <a:r>
              <a:rPr lang="zh-CN" altLang="en-US" b="0" i="0" dirty="0">
                <a:solidFill>
                  <a:srgbClr val="374151"/>
                </a:solidFill>
                <a:effectLst/>
                <a:latin typeface="Söhne"/>
              </a:rPr>
              <a:t>中由</a:t>
            </a:r>
            <a:r>
              <a:rPr lang="en-US" altLang="zh-CN" b="0" i="0" dirty="0">
                <a:solidFill>
                  <a:srgbClr val="374151"/>
                </a:solidFill>
                <a:effectLst/>
                <a:latin typeface="Söhne"/>
              </a:rPr>
              <a:t>MMU</a:t>
            </a:r>
            <a:r>
              <a:rPr lang="zh-CN" altLang="en-US" b="0" i="0" dirty="0">
                <a:solidFill>
                  <a:srgbClr val="374151"/>
                </a:solidFill>
                <a:effectLst/>
                <a:latin typeface="Söhne"/>
              </a:rPr>
              <a:t>使用的主机帧权限以及在步骤</a:t>
            </a:r>
            <a:r>
              <a:rPr lang="en-US" altLang="zh-CN" b="0" i="0" dirty="0">
                <a:solidFill>
                  <a:srgbClr val="374151"/>
                </a:solidFill>
                <a:effectLst/>
                <a:latin typeface="Söhne"/>
              </a:rPr>
              <a:t>3</a:t>
            </a:r>
            <a:r>
              <a:rPr lang="zh-CN" altLang="en-US" b="0" i="0" dirty="0">
                <a:solidFill>
                  <a:srgbClr val="374151"/>
                </a:solidFill>
                <a:effectLst/>
                <a:latin typeface="Söhne"/>
              </a:rPr>
              <a:t>中由客户操作系统使用的每个</a:t>
            </a:r>
            <a:r>
              <a:rPr lang="en-US" altLang="zh-CN" b="0" i="0" dirty="0">
                <a:solidFill>
                  <a:srgbClr val="374151"/>
                </a:solidFill>
                <a:effectLst/>
                <a:latin typeface="Söhne"/>
              </a:rPr>
              <a:t>VM</a:t>
            </a:r>
            <a:r>
              <a:rPr lang="zh-CN" altLang="en-US" b="0" i="0" dirty="0">
                <a:solidFill>
                  <a:srgbClr val="374151"/>
                </a:solidFill>
                <a:effectLst/>
                <a:latin typeface="Söhne"/>
              </a:rPr>
              <a:t>的</a:t>
            </a:r>
            <a:r>
              <a:rPr lang="en-US" altLang="zh-CN" b="0" i="0" dirty="0">
                <a:solidFill>
                  <a:srgbClr val="374151"/>
                </a:solidFill>
                <a:effectLst/>
                <a:latin typeface="Söhne"/>
              </a:rPr>
              <a:t>Guest Address Map.</a:t>
            </a:r>
          </a:p>
          <a:p>
            <a:endParaRPr lang="en-US" altLang="zh-CN" b="0" i="0" dirty="0">
              <a:solidFill>
                <a:srgbClr val="374151"/>
              </a:solidFill>
              <a:effectLst/>
              <a:latin typeface="Söhne"/>
            </a:endParaRPr>
          </a:p>
          <a:p>
            <a:r>
              <a:rPr lang="zh-CN" altLang="en-US" b="0" i="0" dirty="0">
                <a:solidFill>
                  <a:srgbClr val="374151"/>
                </a:solidFill>
                <a:effectLst/>
                <a:latin typeface="Söhne"/>
              </a:rPr>
              <a:t>虚拟机监视器为每个</a:t>
            </a:r>
            <a:r>
              <a:rPr lang="en-US" altLang="zh-CN" b="0" i="0" dirty="0">
                <a:solidFill>
                  <a:srgbClr val="374151"/>
                </a:solidFill>
                <a:effectLst/>
                <a:latin typeface="Söhne"/>
              </a:rPr>
              <a:t>VM</a:t>
            </a:r>
            <a:r>
              <a:rPr lang="zh-CN" altLang="en-US" b="0" i="0" dirty="0">
                <a:solidFill>
                  <a:srgbClr val="374151"/>
                </a:solidFill>
                <a:effectLst/>
                <a:latin typeface="Söhne"/>
              </a:rPr>
              <a:t>生成一个</a:t>
            </a:r>
            <a:r>
              <a:rPr lang="en-US" altLang="zh-CN" b="0" i="0" dirty="0">
                <a:solidFill>
                  <a:srgbClr val="374151"/>
                </a:solidFill>
                <a:effectLst/>
                <a:latin typeface="Söhne"/>
              </a:rPr>
              <a:t>mapping</a:t>
            </a:r>
            <a:r>
              <a:rPr lang="zh-CN" altLang="en-US" b="0" i="0" dirty="0">
                <a:solidFill>
                  <a:srgbClr val="374151"/>
                </a:solidFill>
                <a:effectLst/>
                <a:latin typeface="Söhne"/>
              </a:rPr>
              <a:t>，将</a:t>
            </a:r>
            <a:r>
              <a:rPr lang="en-US" altLang="zh-CN" b="0" i="0" dirty="0">
                <a:solidFill>
                  <a:srgbClr val="374151"/>
                </a:solidFill>
                <a:effectLst/>
                <a:latin typeface="Söhne"/>
              </a:rPr>
              <a:t>VM</a:t>
            </a:r>
            <a:r>
              <a:rPr lang="zh-CN" altLang="en-US" b="0" i="0" dirty="0">
                <a:solidFill>
                  <a:srgbClr val="374151"/>
                </a:solidFill>
                <a:effectLst/>
                <a:latin typeface="Söhne"/>
              </a:rPr>
              <a:t>的</a:t>
            </a:r>
            <a:r>
              <a:rPr lang="en-US" altLang="zh-CN" b="0" i="0" dirty="0">
                <a:solidFill>
                  <a:srgbClr val="374151"/>
                </a:solidFill>
                <a:effectLst/>
                <a:latin typeface="Söhne"/>
              </a:rPr>
              <a:t>GPA</a:t>
            </a:r>
            <a:r>
              <a:rPr lang="zh-CN" altLang="en-US" b="0" i="0" dirty="0">
                <a:solidFill>
                  <a:srgbClr val="374151"/>
                </a:solidFill>
                <a:effectLst/>
                <a:latin typeface="Söhne"/>
              </a:rPr>
              <a:t>翻译为相应的</a:t>
            </a:r>
            <a:r>
              <a:rPr lang="en-US" altLang="zh-CN" b="0" i="0" dirty="0">
                <a:solidFill>
                  <a:srgbClr val="374151"/>
                </a:solidFill>
                <a:effectLst/>
                <a:latin typeface="Söhne"/>
              </a:rPr>
              <a:t>HPA</a:t>
            </a:r>
            <a:r>
              <a:rPr lang="zh-CN" altLang="en-US" b="0" i="0" dirty="0">
                <a:solidFill>
                  <a:srgbClr val="374151"/>
                </a:solidFill>
                <a:effectLst/>
                <a:latin typeface="Söhne"/>
              </a:rPr>
              <a:t>。在启动</a:t>
            </a:r>
            <a:r>
              <a:rPr lang="en-US" altLang="zh-CN" b="0" i="0" dirty="0">
                <a:solidFill>
                  <a:srgbClr val="374151"/>
                </a:solidFill>
                <a:effectLst/>
                <a:latin typeface="Söhne"/>
              </a:rPr>
              <a:t>VM</a:t>
            </a:r>
            <a:r>
              <a:rPr lang="zh-CN" altLang="en-US" b="0" i="0" dirty="0">
                <a:solidFill>
                  <a:srgbClr val="374151"/>
                </a:solidFill>
                <a:effectLst/>
                <a:latin typeface="Söhne"/>
              </a:rPr>
              <a:t>时，虚拟机监视器构建了</a:t>
            </a:r>
            <a:r>
              <a:rPr lang="en-US" altLang="zh-CN" b="0" i="0" dirty="0">
                <a:solidFill>
                  <a:srgbClr val="374151"/>
                </a:solidFill>
                <a:effectLst/>
                <a:latin typeface="Söhne"/>
              </a:rPr>
              <a:t>guest address</a:t>
            </a:r>
            <a:r>
              <a:rPr lang="zh-CN" altLang="en-US" b="0" i="0" dirty="0">
                <a:solidFill>
                  <a:srgbClr val="374151"/>
                </a:solidFill>
                <a:effectLst/>
                <a:latin typeface="Söhne"/>
              </a:rPr>
              <a:t>，并将其映射为</a:t>
            </a:r>
            <a:r>
              <a:rPr lang="en-US" altLang="zh-CN" b="0" i="0" dirty="0">
                <a:solidFill>
                  <a:srgbClr val="374151"/>
                </a:solidFill>
                <a:effectLst/>
                <a:latin typeface="Söhne"/>
              </a:rPr>
              <a:t>VM</a:t>
            </a:r>
            <a:r>
              <a:rPr lang="zh-CN" altLang="en-US" b="0" i="0" dirty="0">
                <a:solidFill>
                  <a:srgbClr val="374151"/>
                </a:solidFill>
                <a:effectLst/>
                <a:latin typeface="Söhne"/>
              </a:rPr>
              <a:t>中的只读客户物理内存范围。每个映射是主机虚拟内存中的一个数组。这个映射作为一个虚拟</a:t>
            </a:r>
            <a:r>
              <a:rPr lang="en-US" altLang="zh-CN" b="0" i="0" dirty="0">
                <a:solidFill>
                  <a:srgbClr val="374151"/>
                </a:solidFill>
                <a:effectLst/>
                <a:latin typeface="Söhne"/>
              </a:rPr>
              <a:t>PCIe</a:t>
            </a:r>
            <a:r>
              <a:rPr lang="zh-CN" altLang="en-US" b="0" i="0" dirty="0">
                <a:solidFill>
                  <a:srgbClr val="374151"/>
                </a:solidFill>
                <a:effectLst/>
                <a:latin typeface="Söhne"/>
              </a:rPr>
              <a:t>设备暴露给</a:t>
            </a:r>
            <a:r>
              <a:rPr lang="en-US" altLang="zh-CN" b="0" i="0" dirty="0">
                <a:solidFill>
                  <a:srgbClr val="374151"/>
                </a:solidFill>
                <a:effectLst/>
                <a:latin typeface="Söhne"/>
              </a:rPr>
              <a:t>VMs</a:t>
            </a:r>
            <a:r>
              <a:rPr lang="zh-CN" altLang="en-US" b="0" i="0" dirty="0">
                <a:solidFill>
                  <a:srgbClr val="374151"/>
                </a:solidFill>
                <a:effectLst/>
                <a:latin typeface="Söhne"/>
              </a:rPr>
              <a:t>（</a:t>
            </a:r>
            <a:r>
              <a:rPr lang="en-US" altLang="zh-CN" b="0" i="0" dirty="0" err="1">
                <a:solidFill>
                  <a:srgbClr val="374151"/>
                </a:solidFill>
                <a:effectLst/>
                <a:latin typeface="Söhne"/>
              </a:rPr>
              <a:t>TPT_addrmap</a:t>
            </a:r>
            <a:r>
              <a:rPr lang="zh-CN" altLang="en-US" b="0" i="0" dirty="0">
                <a:solidFill>
                  <a:srgbClr val="374151"/>
                </a:solidFill>
                <a:effectLst/>
                <a:latin typeface="Söhne"/>
              </a:rPr>
              <a:t>），每个映射条目的大小为</a:t>
            </a:r>
            <a:r>
              <a:rPr lang="en-US" altLang="zh-CN" b="0" i="0" dirty="0">
                <a:solidFill>
                  <a:srgbClr val="374151"/>
                </a:solidFill>
                <a:effectLst/>
                <a:latin typeface="Söhne"/>
              </a:rPr>
              <a:t>8 B</a:t>
            </a:r>
            <a:r>
              <a:rPr lang="zh-CN" altLang="en-US" b="0" i="0" dirty="0">
                <a:solidFill>
                  <a:srgbClr val="374151"/>
                </a:solidFill>
                <a:effectLst/>
                <a:latin typeface="Söhne"/>
              </a:rPr>
              <a:t>每</a:t>
            </a:r>
            <a:r>
              <a:rPr lang="en-US" altLang="zh-CN" b="0" i="0" dirty="0">
                <a:solidFill>
                  <a:srgbClr val="374151"/>
                </a:solidFill>
                <a:effectLst/>
                <a:latin typeface="Söhne"/>
              </a:rPr>
              <a:t>4 KiB</a:t>
            </a:r>
            <a:r>
              <a:rPr lang="zh-CN" altLang="en-US" b="0" i="0" dirty="0">
                <a:solidFill>
                  <a:srgbClr val="374151"/>
                </a:solidFill>
                <a:effectLst/>
                <a:latin typeface="Söhne"/>
              </a:rPr>
              <a:t>帧，导致</a:t>
            </a:r>
            <a:r>
              <a:rPr lang="en-US" altLang="zh-CN" b="0" i="0" dirty="0">
                <a:solidFill>
                  <a:srgbClr val="374151"/>
                </a:solidFill>
                <a:effectLst/>
                <a:latin typeface="Söhne"/>
              </a:rPr>
              <a:t>0.2%</a:t>
            </a:r>
            <a:r>
              <a:rPr lang="zh-CN" altLang="en-US" b="0" i="0" dirty="0">
                <a:solidFill>
                  <a:srgbClr val="374151"/>
                </a:solidFill>
                <a:effectLst/>
                <a:latin typeface="Söhne"/>
              </a:rPr>
              <a:t>的内存开销。</a:t>
            </a:r>
            <a:endParaRPr lang="zh-CN" altLang="en-US" dirty="0"/>
          </a:p>
        </p:txBody>
      </p:sp>
      <p:pic>
        <p:nvPicPr>
          <p:cNvPr id="13" name="图片 12">
            <a:extLst>
              <a:ext uri="{FF2B5EF4-FFF2-40B4-BE49-F238E27FC236}">
                <a16:creationId xmlns:a16="http://schemas.microsoft.com/office/drawing/2014/main" id="{0E13E002-B20D-4FC7-BFCD-81242D185AA9}"/>
              </a:ext>
            </a:extLst>
          </p:cNvPr>
          <p:cNvPicPr>
            <a:picLocks noChangeAspect="1"/>
          </p:cNvPicPr>
          <p:nvPr/>
        </p:nvPicPr>
        <p:blipFill>
          <a:blip r:embed="rId4"/>
          <a:stretch>
            <a:fillRect/>
          </a:stretch>
        </p:blipFill>
        <p:spPr>
          <a:xfrm>
            <a:off x="6554672" y="1519084"/>
            <a:ext cx="5436746" cy="3255284"/>
          </a:xfrm>
          <a:prstGeom prst="rect">
            <a:avLst/>
          </a:prstGeom>
        </p:spPr>
      </p:pic>
    </p:spTree>
    <p:extLst>
      <p:ext uri="{BB962C8B-B14F-4D97-AF65-F5344CB8AC3E}">
        <p14:creationId xmlns:p14="http://schemas.microsoft.com/office/powerpoint/2010/main" val="17917186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Dual page tables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DF8C6DF5-F802-4DEE-8889-E161472B4BD2}"/>
              </a:ext>
            </a:extLst>
          </p:cNvPr>
          <p:cNvPicPr>
            <a:picLocks noChangeAspect="1"/>
          </p:cNvPicPr>
          <p:nvPr/>
        </p:nvPicPr>
        <p:blipFill>
          <a:blip r:embed="rId4"/>
          <a:stretch>
            <a:fillRect/>
          </a:stretch>
        </p:blipFill>
        <p:spPr>
          <a:xfrm>
            <a:off x="5997792" y="1262007"/>
            <a:ext cx="5237109" cy="4216893"/>
          </a:xfrm>
          <a:prstGeom prst="rect">
            <a:avLst/>
          </a:prstGeom>
        </p:spPr>
      </p:pic>
      <p:sp>
        <p:nvSpPr>
          <p:cNvPr id="4" name="文本框 3">
            <a:extLst>
              <a:ext uri="{FF2B5EF4-FFF2-40B4-BE49-F238E27FC236}">
                <a16:creationId xmlns:a16="http://schemas.microsoft.com/office/drawing/2014/main" id="{7704394A-163D-47F4-9C83-BB9D5FECD310}"/>
              </a:ext>
            </a:extLst>
          </p:cNvPr>
          <p:cNvSpPr txBox="1"/>
          <p:nvPr/>
        </p:nvSpPr>
        <p:spPr>
          <a:xfrm>
            <a:off x="801974" y="2773180"/>
            <a:ext cx="48493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TPT</a:t>
            </a:r>
            <a:r>
              <a:rPr lang="zh-CN" altLang="en-US" dirty="0"/>
              <a:t>只针对用户态进行映射，</a:t>
            </a:r>
            <a:r>
              <a:rPr lang="zh-CN" altLang="en-US" b="0" i="0" dirty="0">
                <a:solidFill>
                  <a:srgbClr val="374151"/>
                </a:solidFill>
                <a:effectLst/>
                <a:latin typeface="Söhne"/>
              </a:rPr>
              <a:t>每次进入内核模式时，客户将</a:t>
            </a:r>
            <a:r>
              <a:rPr lang="en-US" altLang="zh-CN" b="0" i="0" dirty="0">
                <a:solidFill>
                  <a:srgbClr val="374151"/>
                </a:solidFill>
                <a:effectLst/>
                <a:latin typeface="Söhne"/>
              </a:rPr>
              <a:t>TPT</a:t>
            </a:r>
            <a:r>
              <a:rPr lang="zh-CN" altLang="en-US" b="0" i="0" dirty="0">
                <a:solidFill>
                  <a:srgbClr val="374151"/>
                </a:solidFill>
                <a:effectLst/>
                <a:latin typeface="Söhne"/>
              </a:rPr>
              <a:t>禁用，并在退出到用户模式时通过写入</a:t>
            </a:r>
            <a:r>
              <a:rPr lang="en-US" altLang="zh-CN" b="0" i="0" dirty="0">
                <a:solidFill>
                  <a:srgbClr val="374151"/>
                </a:solidFill>
                <a:effectLst/>
                <a:latin typeface="Söhne"/>
              </a:rPr>
              <a:t>TPT-cr3</a:t>
            </a:r>
            <a:r>
              <a:rPr lang="zh-CN" altLang="en-US" b="0" i="0" dirty="0">
                <a:solidFill>
                  <a:srgbClr val="374151"/>
                </a:solidFill>
                <a:effectLst/>
                <a:latin typeface="Söhne"/>
              </a:rPr>
              <a:t>重新启用它</a:t>
            </a:r>
            <a:endParaRPr lang="en-US" altLang="zh-CN" dirty="0"/>
          </a:p>
          <a:p>
            <a:pPr marL="285750" indent="-285750">
              <a:buFont typeface="Arial" panose="020B0604020202020204" pitchFamily="34" charset="0"/>
              <a:buChar char="•"/>
            </a:pPr>
            <a:r>
              <a:rPr lang="zh-CN" altLang="en-US" dirty="0"/>
              <a:t>通过</a:t>
            </a:r>
            <a:r>
              <a:rPr lang="en-US" altLang="zh-CN" dirty="0"/>
              <a:t>PV-OPS</a:t>
            </a:r>
            <a:r>
              <a:rPr lang="zh-CN" altLang="en-US" dirty="0"/>
              <a:t>将</a:t>
            </a:r>
            <a:r>
              <a:rPr lang="en-US" altLang="zh-CN" dirty="0"/>
              <a:t>GPA</a:t>
            </a:r>
            <a:r>
              <a:rPr lang="zh-CN" altLang="en-US" dirty="0"/>
              <a:t>对</a:t>
            </a:r>
            <a:r>
              <a:rPr lang="en-US" altLang="zh-CN" dirty="0"/>
              <a:t>HPA</a:t>
            </a:r>
            <a:r>
              <a:rPr lang="zh-CN" altLang="en-US" dirty="0"/>
              <a:t>进行映射</a:t>
            </a:r>
          </a:p>
        </p:txBody>
      </p:sp>
    </p:spTree>
    <p:extLst>
      <p:ext uri="{BB962C8B-B14F-4D97-AF65-F5344CB8AC3E}">
        <p14:creationId xmlns:p14="http://schemas.microsoft.com/office/powerpoint/2010/main" val="176868589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D866F554-4C78-48D2-962F-14CAA7CA8AF2}"/>
              </a:ext>
            </a:extLst>
          </p:cNvPr>
          <p:cNvPicPr>
            <a:picLocks noChangeAspect="1"/>
          </p:cNvPicPr>
          <p:nvPr/>
        </p:nvPicPr>
        <p:blipFill>
          <a:blip r:embed="rId4"/>
          <a:stretch>
            <a:fillRect/>
          </a:stretch>
        </p:blipFill>
        <p:spPr>
          <a:xfrm>
            <a:off x="4798834" y="1793200"/>
            <a:ext cx="6696075" cy="3271599"/>
          </a:xfrm>
          <a:prstGeom prst="rect">
            <a:avLst/>
          </a:prstGeom>
        </p:spPr>
      </p:pic>
      <p:sp>
        <p:nvSpPr>
          <p:cNvPr id="16" name="文本框 15">
            <a:extLst>
              <a:ext uri="{FF2B5EF4-FFF2-40B4-BE49-F238E27FC236}">
                <a16:creationId xmlns:a16="http://schemas.microsoft.com/office/drawing/2014/main" id="{1BCF5E31-D568-42D1-9125-E3DD3D79C2CA}"/>
              </a:ext>
            </a:extLst>
          </p:cNvPr>
          <p:cNvSpPr txBox="1"/>
          <p:nvPr/>
        </p:nvSpPr>
        <p:spPr>
          <a:xfrm>
            <a:off x="637190" y="2182877"/>
            <a:ext cx="4161644" cy="3139321"/>
          </a:xfrm>
          <a:prstGeom prst="rect">
            <a:avLst/>
          </a:prstGeom>
          <a:noFill/>
        </p:spPr>
        <p:txBody>
          <a:bodyPr wrap="square">
            <a:spAutoFit/>
          </a:bodyPr>
          <a:lstStyle/>
          <a:p>
            <a:pPr marL="342900" indent="-342900">
              <a:buAutoNum type="alphaLcParenBoth"/>
            </a:pPr>
            <a:r>
              <a:rPr lang="en-US" altLang="zh-CN" dirty="0"/>
              <a:t>Native: Native execution, which serves as our ideal, upper bound on performance. </a:t>
            </a:r>
          </a:p>
          <a:p>
            <a:pPr marL="342900" indent="-342900">
              <a:buAutoNum type="alphaLcParenBoth"/>
            </a:pPr>
            <a:r>
              <a:rPr lang="en-US" altLang="zh-CN" dirty="0"/>
              <a:t>Shadow: VM with shadow paging. </a:t>
            </a:r>
          </a:p>
          <a:p>
            <a:pPr marL="342900" indent="-342900">
              <a:buAutoNum type="alphaLcParenBoth"/>
            </a:pPr>
            <a:r>
              <a:rPr lang="en-US" altLang="zh-CN" dirty="0"/>
              <a:t>EPT: VM with nested paging using Intel’s extended page tables (EPT) mechanism. </a:t>
            </a:r>
          </a:p>
          <a:p>
            <a:pPr marL="342900" indent="-342900">
              <a:buAutoNum type="alphaLcParenBoth"/>
            </a:pPr>
            <a:r>
              <a:rPr lang="en-US" altLang="zh-CN" dirty="0"/>
              <a:t>TPT-opt: VM with an optimized TPT implementation. </a:t>
            </a:r>
          </a:p>
          <a:p>
            <a:pPr marL="342900" indent="-342900">
              <a:buAutoNum type="alphaLcParenBoth"/>
            </a:pPr>
            <a:r>
              <a:rPr lang="en-US" altLang="zh-CN" dirty="0"/>
              <a:t>TPT-naive: VM with a naive TPT implementation.</a:t>
            </a:r>
            <a:endParaRPr lang="zh-CN" altLang="en-US" dirty="0"/>
          </a:p>
        </p:txBody>
      </p:sp>
    </p:spTree>
    <p:extLst>
      <p:ext uri="{BB962C8B-B14F-4D97-AF65-F5344CB8AC3E}">
        <p14:creationId xmlns:p14="http://schemas.microsoft.com/office/powerpoint/2010/main" val="22310675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D866F554-4C78-48D2-962F-14CAA7CA8AF2}"/>
              </a:ext>
            </a:extLst>
          </p:cNvPr>
          <p:cNvPicPr>
            <a:picLocks noChangeAspect="1"/>
          </p:cNvPicPr>
          <p:nvPr/>
        </p:nvPicPr>
        <p:blipFill>
          <a:blip r:embed="rId4"/>
          <a:stretch>
            <a:fillRect/>
          </a:stretch>
        </p:blipFill>
        <p:spPr>
          <a:xfrm>
            <a:off x="4855643" y="1002148"/>
            <a:ext cx="6696075" cy="3271599"/>
          </a:xfrm>
          <a:prstGeom prst="rect">
            <a:avLst/>
          </a:prstGeom>
        </p:spPr>
      </p:pic>
      <p:sp>
        <p:nvSpPr>
          <p:cNvPr id="16" name="文本框 15">
            <a:extLst>
              <a:ext uri="{FF2B5EF4-FFF2-40B4-BE49-F238E27FC236}">
                <a16:creationId xmlns:a16="http://schemas.microsoft.com/office/drawing/2014/main" id="{1BCF5E31-D568-42D1-9125-E3DD3D79C2CA}"/>
              </a:ext>
            </a:extLst>
          </p:cNvPr>
          <p:cNvSpPr txBox="1"/>
          <p:nvPr/>
        </p:nvSpPr>
        <p:spPr>
          <a:xfrm>
            <a:off x="480356" y="1002148"/>
            <a:ext cx="4161644" cy="3139321"/>
          </a:xfrm>
          <a:prstGeom prst="rect">
            <a:avLst/>
          </a:prstGeom>
          <a:noFill/>
        </p:spPr>
        <p:txBody>
          <a:bodyPr wrap="square">
            <a:spAutoFit/>
          </a:bodyPr>
          <a:lstStyle/>
          <a:p>
            <a:pPr algn="l"/>
            <a:r>
              <a:rPr lang="en-US" altLang="zh-CN" b="0" i="0" dirty="0">
                <a:solidFill>
                  <a:srgbClr val="374151"/>
                </a:solidFill>
                <a:effectLst/>
                <a:latin typeface="Söhne"/>
              </a:rPr>
              <a:t>TPT-opt </a:t>
            </a:r>
            <a:r>
              <a:rPr lang="zh-CN" altLang="en-US" b="0" i="0" dirty="0">
                <a:solidFill>
                  <a:srgbClr val="374151"/>
                </a:solidFill>
                <a:effectLst/>
                <a:latin typeface="Söhne"/>
              </a:rPr>
              <a:t>的性能都与本机执行时间相匹配，在顺序和随机访问模式下都是如此。这是预期的，因为 </a:t>
            </a:r>
            <a:r>
              <a:rPr lang="en-US" altLang="zh-CN" b="0" i="0" dirty="0">
                <a:solidFill>
                  <a:srgbClr val="374151"/>
                </a:solidFill>
                <a:effectLst/>
                <a:latin typeface="Söhne"/>
              </a:rPr>
              <a:t>TPT-opt </a:t>
            </a:r>
            <a:r>
              <a:rPr lang="zh-CN" altLang="en-US" b="0" i="0" dirty="0">
                <a:solidFill>
                  <a:srgbClr val="374151"/>
                </a:solidFill>
                <a:effectLst/>
                <a:latin typeface="Söhne"/>
              </a:rPr>
              <a:t>通过使用直接的 </a:t>
            </a:r>
            <a:r>
              <a:rPr lang="en-US" altLang="zh-CN" b="0" i="0" dirty="0">
                <a:solidFill>
                  <a:srgbClr val="374151"/>
                </a:solidFill>
                <a:effectLst/>
                <a:latin typeface="Söhne"/>
              </a:rPr>
              <a:t>GVA-to-HPA </a:t>
            </a:r>
            <a:r>
              <a:rPr lang="zh-CN" altLang="en-US" b="0" i="0" dirty="0">
                <a:solidFill>
                  <a:srgbClr val="374151"/>
                </a:solidFill>
                <a:effectLst/>
                <a:latin typeface="Söhne"/>
              </a:rPr>
              <a:t>页表消除了所有由虚拟化引起的内存转换开销。</a:t>
            </a:r>
          </a:p>
          <a:p>
            <a:pPr algn="l"/>
            <a:r>
              <a:rPr lang="zh-CN" altLang="en-US" b="0" i="0" dirty="0">
                <a:solidFill>
                  <a:srgbClr val="374151"/>
                </a:solidFill>
                <a:effectLst/>
                <a:latin typeface="Söhne"/>
              </a:rPr>
              <a:t>我们还观察到，在随机访问模式下，由于每个 </a:t>
            </a:r>
            <a:r>
              <a:rPr lang="en-US" altLang="zh-CN" b="0" i="0" dirty="0">
                <a:solidFill>
                  <a:srgbClr val="374151"/>
                </a:solidFill>
                <a:effectLst/>
                <a:latin typeface="Söhne"/>
              </a:rPr>
              <a:t>TLB </a:t>
            </a:r>
            <a:r>
              <a:rPr lang="zh-CN" altLang="en-US" b="0" i="0" dirty="0">
                <a:solidFill>
                  <a:srgbClr val="374151"/>
                </a:solidFill>
                <a:effectLst/>
                <a:latin typeface="Söhne"/>
              </a:rPr>
              <a:t>未命中都需要进行二维页表遍历，</a:t>
            </a:r>
            <a:r>
              <a:rPr lang="en-US" altLang="zh-CN" b="0" i="0" dirty="0">
                <a:solidFill>
                  <a:srgbClr val="374151"/>
                </a:solidFill>
                <a:effectLst/>
                <a:latin typeface="Söhne"/>
              </a:rPr>
              <a:t>EPT </a:t>
            </a:r>
            <a:r>
              <a:rPr lang="zh-CN" altLang="en-US" b="0" i="0" dirty="0">
                <a:solidFill>
                  <a:srgbClr val="374151"/>
                </a:solidFill>
                <a:effectLst/>
                <a:latin typeface="Söhne"/>
              </a:rPr>
              <a:t>的性能最差。大页减少了 </a:t>
            </a:r>
            <a:r>
              <a:rPr lang="en-US" altLang="zh-CN" b="0" i="0" dirty="0">
                <a:solidFill>
                  <a:srgbClr val="374151"/>
                </a:solidFill>
                <a:effectLst/>
                <a:latin typeface="Söhne"/>
              </a:rPr>
              <a:t>EPT </a:t>
            </a:r>
            <a:r>
              <a:rPr lang="zh-CN" altLang="en-US" b="0" i="0" dirty="0">
                <a:solidFill>
                  <a:srgbClr val="374151"/>
                </a:solidFill>
                <a:effectLst/>
                <a:latin typeface="Söhne"/>
              </a:rPr>
              <a:t>的开销，但并没有消除，因为由于二维页表遍历的较小尺寸，页表遍历变得更短 。</a:t>
            </a:r>
          </a:p>
        </p:txBody>
      </p:sp>
      <p:sp>
        <p:nvSpPr>
          <p:cNvPr id="2" name="文本框 1">
            <a:extLst>
              <a:ext uri="{FF2B5EF4-FFF2-40B4-BE49-F238E27FC236}">
                <a16:creationId xmlns:a16="http://schemas.microsoft.com/office/drawing/2014/main" id="{B6D18A07-3D7F-4B19-BD49-FF64D05B5DF1}"/>
              </a:ext>
            </a:extLst>
          </p:cNvPr>
          <p:cNvSpPr txBox="1"/>
          <p:nvPr/>
        </p:nvSpPr>
        <p:spPr>
          <a:xfrm>
            <a:off x="480356" y="4186901"/>
            <a:ext cx="10907141" cy="2585323"/>
          </a:xfrm>
          <a:prstGeom prst="rect">
            <a:avLst/>
          </a:prstGeom>
          <a:noFill/>
        </p:spPr>
        <p:txBody>
          <a:bodyPr wrap="square" rtlCol="0">
            <a:spAutoFit/>
          </a:bodyPr>
          <a:lstStyle/>
          <a:p>
            <a:pPr algn="l"/>
            <a:r>
              <a:rPr lang="en-US" altLang="zh-CN" b="0" i="0" dirty="0">
                <a:solidFill>
                  <a:srgbClr val="374151"/>
                </a:solidFill>
                <a:effectLst/>
                <a:latin typeface="Söhne"/>
              </a:rPr>
              <a:t>TPT-naive </a:t>
            </a:r>
            <a:r>
              <a:rPr lang="zh-CN" altLang="en-US" b="0" i="0" dirty="0">
                <a:solidFill>
                  <a:srgbClr val="374151"/>
                </a:solidFill>
                <a:effectLst/>
                <a:latin typeface="Söhne"/>
              </a:rPr>
              <a:t>仅在 </a:t>
            </a:r>
            <a:r>
              <a:rPr lang="en-US" altLang="zh-CN" b="0" i="0" dirty="0">
                <a:solidFill>
                  <a:srgbClr val="374151"/>
                </a:solidFill>
                <a:effectLst/>
                <a:latin typeface="Söhne"/>
              </a:rPr>
              <a:t>4K </a:t>
            </a:r>
            <a:r>
              <a:rPr lang="zh-CN" altLang="en-US" b="0" i="0" dirty="0">
                <a:solidFill>
                  <a:srgbClr val="374151"/>
                </a:solidFill>
                <a:effectLst/>
                <a:latin typeface="Söhne"/>
              </a:rPr>
              <a:t>配置下的随机内存访问中性能较差，在这种配置下，相对于 </a:t>
            </a:r>
            <a:r>
              <a:rPr lang="en-US" altLang="zh-CN" b="0" i="0" dirty="0">
                <a:solidFill>
                  <a:srgbClr val="374151"/>
                </a:solidFill>
                <a:effectLst/>
                <a:latin typeface="Söhne"/>
              </a:rPr>
              <a:t>TPT-opt </a:t>
            </a:r>
            <a:r>
              <a:rPr lang="zh-CN" altLang="en-US" b="0" i="0" dirty="0">
                <a:solidFill>
                  <a:srgbClr val="374151"/>
                </a:solidFill>
                <a:effectLst/>
                <a:latin typeface="Söhne"/>
              </a:rPr>
              <a:t>和本机执行时间，它表现出 </a:t>
            </a:r>
            <a:r>
              <a:rPr lang="en-US" altLang="zh-CN" b="0" i="0" dirty="0">
                <a:solidFill>
                  <a:srgbClr val="374151"/>
                </a:solidFill>
                <a:effectLst/>
                <a:latin typeface="Söhne"/>
              </a:rPr>
              <a:t>1.25× </a:t>
            </a:r>
            <a:r>
              <a:rPr lang="zh-CN" altLang="en-US" b="0" i="0" dirty="0">
                <a:solidFill>
                  <a:srgbClr val="374151"/>
                </a:solidFill>
                <a:effectLst/>
                <a:latin typeface="Söhne"/>
              </a:rPr>
              <a:t>的相对减速。这是由于 </a:t>
            </a:r>
            <a:r>
              <a:rPr lang="en-US" altLang="zh-CN" b="0" i="0" dirty="0">
                <a:solidFill>
                  <a:srgbClr val="374151"/>
                </a:solidFill>
                <a:effectLst/>
                <a:latin typeface="Söhne"/>
              </a:rPr>
              <a:t>TLB </a:t>
            </a:r>
            <a:r>
              <a:rPr lang="zh-CN" altLang="en-US" b="0" i="0" dirty="0">
                <a:solidFill>
                  <a:srgbClr val="374151"/>
                </a:solidFill>
                <a:effectLst/>
                <a:latin typeface="Söhne"/>
              </a:rPr>
              <a:t>未命中时较长的页表遍历持续时间造成的，但仍然比相同配置下的 </a:t>
            </a:r>
            <a:r>
              <a:rPr lang="en-US" altLang="zh-CN" b="0" i="0" dirty="0">
                <a:solidFill>
                  <a:srgbClr val="374151"/>
                </a:solidFill>
                <a:effectLst/>
                <a:latin typeface="Söhne"/>
              </a:rPr>
              <a:t>EPT </a:t>
            </a:r>
            <a:r>
              <a:rPr lang="zh-CN" altLang="en-US" b="0" i="0" dirty="0">
                <a:solidFill>
                  <a:srgbClr val="374151"/>
                </a:solidFill>
                <a:effectLst/>
                <a:latin typeface="Söhne"/>
              </a:rPr>
              <a:t>快 </a:t>
            </a:r>
            <a:r>
              <a:rPr lang="en-US" altLang="zh-CN" b="0" i="0" dirty="0">
                <a:solidFill>
                  <a:srgbClr val="374151"/>
                </a:solidFill>
                <a:effectLst/>
                <a:latin typeface="Söhne"/>
              </a:rPr>
              <a:t>2×</a:t>
            </a:r>
            <a:r>
              <a:rPr lang="zh-CN" altLang="en-US" b="0" i="0" dirty="0">
                <a:solidFill>
                  <a:srgbClr val="374151"/>
                </a:solidFill>
                <a:effectLst/>
                <a:latin typeface="Söhne"/>
              </a:rPr>
              <a:t>。</a:t>
            </a:r>
          </a:p>
          <a:p>
            <a:pPr algn="l"/>
            <a:r>
              <a:rPr lang="en-US" altLang="zh-CN" b="0" i="0" dirty="0">
                <a:solidFill>
                  <a:srgbClr val="374151"/>
                </a:solidFill>
                <a:effectLst/>
                <a:latin typeface="Söhne"/>
              </a:rPr>
              <a:t>Shadow </a:t>
            </a:r>
            <a:r>
              <a:rPr lang="zh-CN" altLang="en-US" b="0" i="0" dirty="0">
                <a:solidFill>
                  <a:srgbClr val="374151"/>
                </a:solidFill>
                <a:effectLst/>
                <a:latin typeface="Söhne"/>
              </a:rPr>
              <a:t>在顺序和随机内存访问中相对于本机执行的减速分别为 </a:t>
            </a:r>
            <a:r>
              <a:rPr lang="en-US" altLang="zh-CN" b="0" i="0" dirty="0">
                <a:solidFill>
                  <a:srgbClr val="374151"/>
                </a:solidFill>
                <a:effectLst/>
                <a:latin typeface="Söhne"/>
              </a:rPr>
              <a:t>1.41× </a:t>
            </a:r>
            <a:r>
              <a:rPr lang="zh-CN" altLang="en-US" b="0" i="0" dirty="0">
                <a:solidFill>
                  <a:srgbClr val="374151"/>
                </a:solidFill>
                <a:effectLst/>
                <a:latin typeface="Söhne"/>
              </a:rPr>
              <a:t>和 </a:t>
            </a:r>
            <a:r>
              <a:rPr lang="en-US" altLang="zh-CN" b="0" i="0" dirty="0">
                <a:solidFill>
                  <a:srgbClr val="374151"/>
                </a:solidFill>
                <a:effectLst/>
                <a:latin typeface="Söhne"/>
              </a:rPr>
              <a:t>1.25×</a:t>
            </a:r>
            <a:r>
              <a:rPr lang="zh-CN" altLang="en-US" b="0" i="0" dirty="0">
                <a:solidFill>
                  <a:srgbClr val="374151"/>
                </a:solidFill>
                <a:effectLst/>
                <a:latin typeface="Söhne"/>
              </a:rPr>
              <a:t>。这些开销源于由于页错误导致的额外时间在 </a:t>
            </a:r>
            <a:r>
              <a:rPr lang="en-US" altLang="zh-CN" b="0" i="0" dirty="0">
                <a:solidFill>
                  <a:srgbClr val="374151"/>
                </a:solidFill>
                <a:effectLst/>
                <a:latin typeface="Söhne"/>
              </a:rPr>
              <a:t>hypervisor </a:t>
            </a:r>
            <a:r>
              <a:rPr lang="zh-CN" altLang="en-US" b="0" i="0" dirty="0">
                <a:solidFill>
                  <a:srgbClr val="374151"/>
                </a:solidFill>
                <a:effectLst/>
                <a:latin typeface="Söhne"/>
              </a:rPr>
              <a:t>中花费，这会导致昂贵的 </a:t>
            </a:r>
            <a:r>
              <a:rPr lang="en-US" altLang="zh-CN" b="0" i="0" dirty="0">
                <a:solidFill>
                  <a:srgbClr val="374151"/>
                </a:solidFill>
                <a:effectLst/>
                <a:latin typeface="Söhne"/>
              </a:rPr>
              <a:t>VMEXIT</a:t>
            </a:r>
            <a:r>
              <a:rPr lang="zh-CN" altLang="en-US" b="0" i="0" dirty="0">
                <a:solidFill>
                  <a:srgbClr val="374151"/>
                </a:solidFill>
                <a:effectLst/>
                <a:latin typeface="Söhne"/>
              </a:rPr>
              <a:t>。虽然客户操作系统的页表已经被填充，但阴影页表由主机维护，并且按需延迟更新：对新映射页面的访问会导致由 </a:t>
            </a:r>
            <a:r>
              <a:rPr lang="en-US" altLang="zh-CN" b="0" i="0" dirty="0">
                <a:solidFill>
                  <a:srgbClr val="374151"/>
                </a:solidFill>
                <a:effectLst/>
                <a:latin typeface="Söhne"/>
              </a:rPr>
              <a:t>hypervisor </a:t>
            </a:r>
            <a:r>
              <a:rPr lang="zh-CN" altLang="en-US" b="0" i="0" dirty="0">
                <a:solidFill>
                  <a:srgbClr val="374151"/>
                </a:solidFill>
                <a:effectLst/>
                <a:latin typeface="Söhne"/>
              </a:rPr>
              <a:t>处理的页错误，然后更新阴影页表并恢复客户执行。</a:t>
            </a:r>
          </a:p>
          <a:p>
            <a:pPr algn="l"/>
            <a:r>
              <a:rPr lang="zh-CN" altLang="en-US" b="0" i="0" dirty="0">
                <a:solidFill>
                  <a:srgbClr val="374151"/>
                </a:solidFill>
                <a:effectLst/>
                <a:latin typeface="Söhne"/>
              </a:rPr>
              <a:t>结论：</a:t>
            </a:r>
            <a:r>
              <a:rPr lang="en-US" altLang="zh-CN" b="0" i="0" dirty="0">
                <a:solidFill>
                  <a:srgbClr val="374151"/>
                </a:solidFill>
                <a:effectLst/>
                <a:latin typeface="Söhne"/>
              </a:rPr>
              <a:t>TPT-opt </a:t>
            </a:r>
            <a:r>
              <a:rPr lang="zh-CN" altLang="en-US" b="0" i="0" dirty="0">
                <a:solidFill>
                  <a:srgbClr val="374151"/>
                </a:solidFill>
                <a:effectLst/>
                <a:latin typeface="Söhne"/>
              </a:rPr>
              <a:t>表现出本机性能，优于 </a:t>
            </a:r>
            <a:r>
              <a:rPr lang="en-US" altLang="zh-CN" b="0" i="0" dirty="0">
                <a:solidFill>
                  <a:srgbClr val="374151"/>
                </a:solidFill>
                <a:effectLst/>
                <a:latin typeface="Söhne"/>
              </a:rPr>
              <a:t>Shadow </a:t>
            </a:r>
            <a:r>
              <a:rPr lang="zh-CN" altLang="en-US" b="0" i="0" dirty="0">
                <a:solidFill>
                  <a:srgbClr val="374151"/>
                </a:solidFill>
                <a:effectLst/>
                <a:latin typeface="Söhne"/>
              </a:rPr>
              <a:t>和 </a:t>
            </a:r>
            <a:r>
              <a:rPr lang="en-US" altLang="zh-CN" b="0" i="0" dirty="0">
                <a:solidFill>
                  <a:srgbClr val="374151"/>
                </a:solidFill>
                <a:effectLst/>
                <a:latin typeface="Söhne"/>
              </a:rPr>
              <a:t>EPT</a:t>
            </a:r>
            <a:r>
              <a:rPr lang="zh-CN" altLang="en-US" b="0" i="0" dirty="0">
                <a:solidFill>
                  <a:srgbClr val="374151"/>
                </a:solidFill>
                <a:effectLst/>
                <a:latin typeface="Söhne"/>
              </a:rPr>
              <a:t>。</a:t>
            </a:r>
          </a:p>
          <a:p>
            <a:endParaRPr lang="zh-CN" altLang="en-US" dirty="0"/>
          </a:p>
        </p:txBody>
      </p:sp>
    </p:spTree>
    <p:extLst>
      <p:ext uri="{BB962C8B-B14F-4D97-AF65-F5344CB8AC3E}">
        <p14:creationId xmlns:p14="http://schemas.microsoft.com/office/powerpoint/2010/main" val="6199983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E816CD12-24E8-4565-BE4A-A806284B9845}"/>
              </a:ext>
            </a:extLst>
          </p:cNvPr>
          <p:cNvPicPr>
            <a:picLocks noChangeAspect="1"/>
          </p:cNvPicPr>
          <p:nvPr/>
        </p:nvPicPr>
        <p:blipFill>
          <a:blip r:embed="rId4"/>
          <a:stretch>
            <a:fillRect/>
          </a:stretch>
        </p:blipFill>
        <p:spPr>
          <a:xfrm>
            <a:off x="385590" y="3285541"/>
            <a:ext cx="11170137" cy="2794691"/>
          </a:xfrm>
          <a:prstGeom prst="rect">
            <a:avLst/>
          </a:prstGeom>
        </p:spPr>
      </p:pic>
      <p:pic>
        <p:nvPicPr>
          <p:cNvPr id="5" name="图片 4">
            <a:extLst>
              <a:ext uri="{FF2B5EF4-FFF2-40B4-BE49-F238E27FC236}">
                <a16:creationId xmlns:a16="http://schemas.microsoft.com/office/drawing/2014/main" id="{98B0BEC0-DC2C-402A-B281-9D860807CA66}"/>
              </a:ext>
            </a:extLst>
          </p:cNvPr>
          <p:cNvPicPr>
            <a:picLocks noChangeAspect="1"/>
          </p:cNvPicPr>
          <p:nvPr/>
        </p:nvPicPr>
        <p:blipFill>
          <a:blip r:embed="rId5"/>
          <a:stretch>
            <a:fillRect/>
          </a:stretch>
        </p:blipFill>
        <p:spPr>
          <a:xfrm>
            <a:off x="7811802" y="977217"/>
            <a:ext cx="3943553" cy="1657435"/>
          </a:xfrm>
          <a:prstGeom prst="rect">
            <a:avLst/>
          </a:prstGeom>
        </p:spPr>
      </p:pic>
      <p:sp>
        <p:nvSpPr>
          <p:cNvPr id="15" name="文本框 14">
            <a:extLst>
              <a:ext uri="{FF2B5EF4-FFF2-40B4-BE49-F238E27FC236}">
                <a16:creationId xmlns:a16="http://schemas.microsoft.com/office/drawing/2014/main" id="{CB542E42-953A-4707-AA17-16122171953B}"/>
              </a:ext>
            </a:extLst>
          </p:cNvPr>
          <p:cNvSpPr txBox="1"/>
          <p:nvPr/>
        </p:nvSpPr>
        <p:spPr>
          <a:xfrm>
            <a:off x="385590" y="954471"/>
            <a:ext cx="7426212" cy="2308324"/>
          </a:xfrm>
          <a:prstGeom prst="rect">
            <a:avLst/>
          </a:prstGeom>
          <a:noFill/>
        </p:spPr>
        <p:txBody>
          <a:bodyPr wrap="square">
            <a:spAutoFit/>
          </a:bodyPr>
          <a:lstStyle/>
          <a:p>
            <a:r>
              <a:rPr lang="zh-CN" altLang="en-US" b="0" i="0" dirty="0">
                <a:solidFill>
                  <a:srgbClr val="374151"/>
                </a:solidFill>
                <a:effectLst/>
                <a:latin typeface="Söhne"/>
              </a:rPr>
              <a:t>图 </a:t>
            </a:r>
            <a:r>
              <a:rPr lang="en-US" altLang="zh-CN" b="0" i="0" dirty="0">
                <a:solidFill>
                  <a:srgbClr val="374151"/>
                </a:solidFill>
                <a:effectLst/>
                <a:latin typeface="Söhne"/>
              </a:rPr>
              <a:t>8 </a:t>
            </a:r>
            <a:r>
              <a:rPr lang="zh-CN" altLang="en-US" b="0" i="0" dirty="0">
                <a:solidFill>
                  <a:srgbClr val="374151"/>
                </a:solidFill>
                <a:effectLst/>
                <a:latin typeface="Söhne"/>
              </a:rPr>
              <a:t>显示了所有评估配置相对于 </a:t>
            </a:r>
            <a:r>
              <a:rPr lang="en-US" altLang="zh-CN" b="0" i="0" dirty="0">
                <a:solidFill>
                  <a:srgbClr val="374151"/>
                </a:solidFill>
                <a:effectLst/>
                <a:latin typeface="Söhne"/>
              </a:rPr>
              <a:t>Native 4K </a:t>
            </a:r>
            <a:r>
              <a:rPr lang="zh-CN" altLang="en-US" b="0" i="0" dirty="0">
                <a:solidFill>
                  <a:srgbClr val="374151"/>
                </a:solidFill>
                <a:effectLst/>
                <a:latin typeface="Söhne"/>
              </a:rPr>
              <a:t>的相对减速。</a:t>
            </a:r>
            <a:r>
              <a:rPr lang="en-US" altLang="zh-CN" b="0" i="0" dirty="0">
                <a:solidFill>
                  <a:srgbClr val="374151"/>
                </a:solidFill>
                <a:effectLst/>
                <a:latin typeface="Söhne"/>
              </a:rPr>
              <a:t>TPT-opt </a:t>
            </a:r>
            <a:r>
              <a:rPr lang="zh-CN" altLang="en-US" b="0" i="0" dirty="0">
                <a:solidFill>
                  <a:srgbClr val="374151"/>
                </a:solidFill>
                <a:effectLst/>
                <a:latin typeface="Söhne"/>
              </a:rPr>
              <a:t>在所有工作负载和所有页面大小配置下与 </a:t>
            </a:r>
            <a:r>
              <a:rPr lang="en-US" altLang="zh-CN" b="0" i="0" dirty="0">
                <a:solidFill>
                  <a:srgbClr val="374151"/>
                </a:solidFill>
                <a:effectLst/>
                <a:latin typeface="Söhne"/>
              </a:rPr>
              <a:t>Native </a:t>
            </a:r>
            <a:r>
              <a:rPr lang="zh-CN" altLang="en-US" b="0" i="0" dirty="0">
                <a:solidFill>
                  <a:srgbClr val="374151"/>
                </a:solidFill>
                <a:effectLst/>
                <a:latin typeface="Söhne"/>
              </a:rPr>
              <a:t>的性能相匹配。</a:t>
            </a:r>
            <a:r>
              <a:rPr lang="en-US" altLang="zh-CN" b="0" i="0" dirty="0">
                <a:solidFill>
                  <a:srgbClr val="374151"/>
                </a:solidFill>
                <a:effectLst/>
                <a:latin typeface="Söhne"/>
              </a:rPr>
              <a:t>EPT </a:t>
            </a:r>
            <a:r>
              <a:rPr lang="zh-CN" altLang="en-US" b="0" i="0" dirty="0">
                <a:solidFill>
                  <a:srgbClr val="374151"/>
                </a:solidFill>
                <a:effectLst/>
                <a:latin typeface="Söhne"/>
              </a:rPr>
              <a:t>在执行随机内存访问的工作负载（如 </a:t>
            </a:r>
            <a:r>
              <a:rPr lang="en-US" altLang="zh-CN" b="0" i="0" dirty="0">
                <a:solidFill>
                  <a:srgbClr val="374151"/>
                </a:solidFill>
                <a:effectLst/>
                <a:latin typeface="Söhne"/>
              </a:rPr>
              <a:t>GUPS </a:t>
            </a:r>
            <a:r>
              <a:rPr lang="zh-CN" altLang="en-US" b="0" i="0" dirty="0">
                <a:solidFill>
                  <a:srgbClr val="374151"/>
                </a:solidFill>
                <a:effectLst/>
                <a:latin typeface="Söhne"/>
              </a:rPr>
              <a:t>和 </a:t>
            </a:r>
            <a:r>
              <a:rPr lang="en-US" altLang="zh-CN" b="0" i="0" dirty="0">
                <a:solidFill>
                  <a:srgbClr val="374151"/>
                </a:solidFill>
                <a:effectLst/>
                <a:latin typeface="Söhne"/>
              </a:rPr>
              <a:t>PR</a:t>
            </a:r>
            <a:r>
              <a:rPr lang="zh-CN" altLang="en-US" b="0" i="0" dirty="0">
                <a:solidFill>
                  <a:srgbClr val="374151"/>
                </a:solidFill>
                <a:effectLst/>
                <a:latin typeface="Söhne"/>
              </a:rPr>
              <a:t>）中表现出明显的减速。</a:t>
            </a:r>
            <a:r>
              <a:rPr lang="en-US" altLang="zh-CN" b="0" i="0" dirty="0">
                <a:solidFill>
                  <a:srgbClr val="374151"/>
                </a:solidFill>
                <a:effectLst/>
                <a:latin typeface="Söhne"/>
              </a:rPr>
              <a:t>Shadow </a:t>
            </a:r>
            <a:r>
              <a:rPr lang="zh-CN" altLang="en-US" b="0" i="0" dirty="0">
                <a:solidFill>
                  <a:srgbClr val="374151"/>
                </a:solidFill>
                <a:effectLst/>
                <a:latin typeface="Söhne"/>
              </a:rPr>
              <a:t>在执行内存映射工作负载（如进程生成 </a:t>
            </a:r>
            <a:r>
              <a:rPr lang="en-US" altLang="zh-CN" b="0" i="0" dirty="0" err="1">
                <a:solidFill>
                  <a:srgbClr val="374151"/>
                </a:solidFill>
                <a:effectLst/>
                <a:latin typeface="Söhne"/>
              </a:rPr>
              <a:t>kcbench</a:t>
            </a:r>
            <a:r>
              <a:rPr lang="zh-CN" altLang="en-US" b="0" i="0" dirty="0">
                <a:solidFill>
                  <a:srgbClr val="374151"/>
                </a:solidFill>
                <a:effectLst/>
                <a:latin typeface="Söhne"/>
              </a:rPr>
              <a:t>）和带有页表修改的动态内存分配（</a:t>
            </a:r>
            <a:r>
              <a:rPr lang="en-US" altLang="zh-CN" b="0" i="0" dirty="0">
                <a:solidFill>
                  <a:srgbClr val="374151"/>
                </a:solidFill>
                <a:effectLst/>
                <a:latin typeface="Söhne"/>
              </a:rPr>
              <a:t>CC </a:t>
            </a:r>
            <a:r>
              <a:rPr lang="zh-CN" altLang="en-US" b="0" i="0" dirty="0">
                <a:solidFill>
                  <a:srgbClr val="374151"/>
                </a:solidFill>
                <a:effectLst/>
                <a:latin typeface="Söhne"/>
              </a:rPr>
              <a:t>和 </a:t>
            </a:r>
            <a:r>
              <a:rPr lang="en-US" altLang="zh-CN" b="0" i="0" dirty="0">
                <a:solidFill>
                  <a:srgbClr val="374151"/>
                </a:solidFill>
                <a:effectLst/>
                <a:latin typeface="Söhne"/>
              </a:rPr>
              <a:t>GUPS</a:t>
            </a:r>
            <a:r>
              <a:rPr lang="zh-CN" altLang="en-US" b="0" i="0" dirty="0">
                <a:solidFill>
                  <a:srgbClr val="374151"/>
                </a:solidFill>
                <a:effectLst/>
                <a:latin typeface="Söhne"/>
              </a:rPr>
              <a:t>）时显示出开销。</a:t>
            </a:r>
            <a:r>
              <a:rPr lang="en-US" altLang="zh-CN" b="0" i="0" dirty="0">
                <a:solidFill>
                  <a:srgbClr val="374151"/>
                </a:solidFill>
                <a:effectLst/>
                <a:latin typeface="Söhne"/>
              </a:rPr>
              <a:t>TPT-naive </a:t>
            </a:r>
            <a:r>
              <a:rPr lang="zh-CN" altLang="en-US" b="0" i="0" dirty="0">
                <a:solidFill>
                  <a:srgbClr val="374151"/>
                </a:solidFill>
                <a:effectLst/>
                <a:latin typeface="Söhne"/>
              </a:rPr>
              <a:t>仅在使用</a:t>
            </a:r>
            <a:r>
              <a:rPr lang="en-US" altLang="zh-CN" b="0" i="0" dirty="0">
                <a:solidFill>
                  <a:srgbClr val="374151"/>
                </a:solidFill>
                <a:effectLst/>
                <a:latin typeface="Söhne"/>
              </a:rPr>
              <a:t> 4K </a:t>
            </a:r>
            <a:r>
              <a:rPr lang="zh-CN" altLang="en-US" b="0" i="0" dirty="0">
                <a:solidFill>
                  <a:srgbClr val="374151"/>
                </a:solidFill>
                <a:effectLst/>
                <a:latin typeface="Söhne"/>
              </a:rPr>
              <a:t>配置的 </a:t>
            </a:r>
            <a:r>
              <a:rPr lang="en-US" altLang="zh-CN" b="0" i="0" dirty="0">
                <a:solidFill>
                  <a:srgbClr val="374151"/>
                </a:solidFill>
                <a:effectLst/>
                <a:latin typeface="Söhne"/>
              </a:rPr>
              <a:t>GUPS </a:t>
            </a:r>
            <a:r>
              <a:rPr lang="zh-CN" altLang="en-US" b="0" i="0" dirty="0">
                <a:solidFill>
                  <a:srgbClr val="374151"/>
                </a:solidFill>
                <a:effectLst/>
                <a:latin typeface="Söhne"/>
              </a:rPr>
              <a:t>中出现减速，减速率为 </a:t>
            </a:r>
            <a:r>
              <a:rPr lang="en-US" altLang="zh-CN" b="0" i="0" dirty="0">
                <a:solidFill>
                  <a:srgbClr val="374151"/>
                </a:solidFill>
                <a:effectLst/>
                <a:latin typeface="Söhne"/>
              </a:rPr>
              <a:t>1.25×</a:t>
            </a:r>
            <a:r>
              <a:rPr lang="zh-CN" altLang="en-US" b="0" i="0" dirty="0">
                <a:solidFill>
                  <a:srgbClr val="374151"/>
                </a:solidFill>
                <a:effectLst/>
                <a:latin typeface="Söhne"/>
              </a:rPr>
              <a:t>。</a:t>
            </a:r>
            <a:r>
              <a:rPr lang="en-US" altLang="zh-CN" b="0" i="0" dirty="0">
                <a:solidFill>
                  <a:srgbClr val="374151"/>
                </a:solidFill>
                <a:effectLst/>
                <a:latin typeface="Söhne"/>
              </a:rPr>
              <a:t>GUPS </a:t>
            </a:r>
            <a:r>
              <a:rPr lang="zh-CN" altLang="en-US" b="0" i="0" dirty="0">
                <a:solidFill>
                  <a:srgbClr val="374151"/>
                </a:solidFill>
                <a:effectLst/>
                <a:latin typeface="Söhne"/>
              </a:rPr>
              <a:t>是一个随机内存访问基准，与我们在图 </a:t>
            </a:r>
            <a:r>
              <a:rPr lang="en-US" altLang="zh-CN" b="0" i="0" dirty="0">
                <a:solidFill>
                  <a:srgbClr val="374151"/>
                </a:solidFill>
                <a:effectLst/>
                <a:latin typeface="Söhne"/>
              </a:rPr>
              <a:t>6 </a:t>
            </a:r>
            <a:r>
              <a:rPr lang="zh-CN" altLang="en-US" b="0" i="0" dirty="0">
                <a:solidFill>
                  <a:srgbClr val="374151"/>
                </a:solidFill>
                <a:effectLst/>
                <a:latin typeface="Söhne"/>
              </a:rPr>
              <a:t>中的随机访问微基准的先前结果相关。</a:t>
            </a:r>
            <a:r>
              <a:rPr lang="en-US" altLang="zh-CN" b="0" i="0" dirty="0">
                <a:solidFill>
                  <a:srgbClr val="374151"/>
                </a:solidFill>
                <a:effectLst/>
                <a:latin typeface="Söhne"/>
              </a:rPr>
              <a:t>TPT-naive </a:t>
            </a:r>
            <a:r>
              <a:rPr lang="zh-CN" altLang="en-US" b="0" i="0" dirty="0">
                <a:solidFill>
                  <a:srgbClr val="374151"/>
                </a:solidFill>
                <a:effectLst/>
                <a:latin typeface="Söhne"/>
              </a:rPr>
              <a:t>的减速的几何平均值仅为 </a:t>
            </a:r>
            <a:r>
              <a:rPr lang="en-US" altLang="zh-CN" b="0" i="0" dirty="0">
                <a:solidFill>
                  <a:srgbClr val="374151"/>
                </a:solidFill>
                <a:effectLst/>
                <a:latin typeface="Söhne"/>
              </a:rPr>
              <a:t>3%</a:t>
            </a:r>
            <a:r>
              <a:rPr lang="zh-CN" altLang="en-US" b="0" i="0" dirty="0">
                <a:solidFill>
                  <a:srgbClr val="374151"/>
                </a:solidFill>
                <a:effectLst/>
                <a:latin typeface="Söhne"/>
              </a:rPr>
              <a:t>。</a:t>
            </a:r>
            <a:endParaRPr lang="zh-CN" altLang="en-US" dirty="0"/>
          </a:p>
        </p:txBody>
      </p:sp>
    </p:spTree>
    <p:extLst>
      <p:ext uri="{BB962C8B-B14F-4D97-AF65-F5344CB8AC3E}">
        <p14:creationId xmlns:p14="http://schemas.microsoft.com/office/powerpoint/2010/main" val="7660936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FBEF4F44-E2EE-4823-9D6C-0814E8DFC829}"/>
              </a:ext>
            </a:extLst>
          </p:cNvPr>
          <p:cNvPicPr>
            <a:picLocks noChangeAspect="1"/>
          </p:cNvPicPr>
          <p:nvPr/>
        </p:nvPicPr>
        <p:blipFill>
          <a:blip r:embed="rId4"/>
          <a:stretch>
            <a:fillRect/>
          </a:stretch>
        </p:blipFill>
        <p:spPr>
          <a:xfrm>
            <a:off x="2329982" y="1119624"/>
            <a:ext cx="7590792" cy="1235904"/>
          </a:xfrm>
          <a:prstGeom prst="rect">
            <a:avLst/>
          </a:prstGeom>
        </p:spPr>
      </p:pic>
      <p:sp>
        <p:nvSpPr>
          <p:cNvPr id="15" name="文本框 14">
            <a:extLst>
              <a:ext uri="{FF2B5EF4-FFF2-40B4-BE49-F238E27FC236}">
                <a16:creationId xmlns:a16="http://schemas.microsoft.com/office/drawing/2014/main" id="{77D049FF-2EE2-4753-A087-2FBA01956501}"/>
              </a:ext>
            </a:extLst>
          </p:cNvPr>
          <p:cNvSpPr txBox="1"/>
          <p:nvPr/>
        </p:nvSpPr>
        <p:spPr>
          <a:xfrm>
            <a:off x="2329982" y="2948667"/>
            <a:ext cx="7180310" cy="2862322"/>
          </a:xfrm>
          <a:prstGeom prst="rect">
            <a:avLst/>
          </a:prstGeom>
          <a:noFill/>
        </p:spPr>
        <p:txBody>
          <a:bodyPr wrap="square">
            <a:spAutoFit/>
          </a:bodyPr>
          <a:lstStyle/>
          <a:p>
            <a:r>
              <a:rPr lang="zh-CN" altLang="en-US" b="0" i="0" dirty="0">
                <a:solidFill>
                  <a:srgbClr val="374151"/>
                </a:solidFill>
                <a:effectLst/>
                <a:latin typeface="Söhne"/>
              </a:rPr>
              <a:t>测量使用 </a:t>
            </a:r>
            <a:r>
              <a:rPr lang="en-US" altLang="zh-CN" b="0" i="0" dirty="0" err="1">
                <a:solidFill>
                  <a:srgbClr val="374151"/>
                </a:solidFill>
                <a:effectLst/>
                <a:latin typeface="Söhne"/>
              </a:rPr>
              <a:t>mprotect</a:t>
            </a:r>
            <a:r>
              <a:rPr lang="en-US" altLang="zh-CN" b="0" i="0" dirty="0">
                <a:solidFill>
                  <a:srgbClr val="374151"/>
                </a:solidFill>
                <a:effectLst/>
                <a:latin typeface="Söhne"/>
              </a:rPr>
              <a:t> </a:t>
            </a:r>
            <a:r>
              <a:rPr lang="zh-CN" altLang="en-US" b="0" i="0" dirty="0">
                <a:solidFill>
                  <a:srgbClr val="374151"/>
                </a:solidFill>
                <a:effectLst/>
                <a:latin typeface="Söhne"/>
              </a:rPr>
              <a:t>系统调用将单个页面的权限从读写降级为只读所需的时间。</a:t>
            </a:r>
            <a:endParaRPr lang="en-US" altLang="zh-CN" b="0" i="0" dirty="0">
              <a:solidFill>
                <a:srgbClr val="374151"/>
              </a:solidFill>
              <a:effectLst/>
              <a:latin typeface="Söhne"/>
            </a:endParaRPr>
          </a:p>
          <a:p>
            <a:endParaRPr lang="en-US" altLang="zh-CN" dirty="0">
              <a:solidFill>
                <a:srgbClr val="374151"/>
              </a:solidFill>
              <a:latin typeface="Söhne"/>
            </a:endParaRPr>
          </a:p>
          <a:p>
            <a:r>
              <a:rPr lang="zh-CN" altLang="en-US" b="0" i="0" dirty="0">
                <a:solidFill>
                  <a:srgbClr val="374151"/>
                </a:solidFill>
                <a:effectLst/>
                <a:latin typeface="Söhne"/>
              </a:rPr>
              <a:t>与本机执行相比，</a:t>
            </a:r>
            <a:r>
              <a:rPr lang="en-US" altLang="zh-CN" b="0" i="0" dirty="0">
                <a:solidFill>
                  <a:srgbClr val="374151"/>
                </a:solidFill>
                <a:effectLst/>
                <a:latin typeface="Söhne"/>
              </a:rPr>
              <a:t>Shadow </a:t>
            </a:r>
            <a:r>
              <a:rPr lang="zh-CN" altLang="en-US" b="0" i="0" dirty="0">
                <a:solidFill>
                  <a:srgbClr val="374151"/>
                </a:solidFill>
                <a:effectLst/>
                <a:latin typeface="Söhne"/>
              </a:rPr>
              <a:t>的减速超过了 </a:t>
            </a:r>
            <a:r>
              <a:rPr lang="en-US" altLang="zh-CN" b="0" i="0" dirty="0">
                <a:solidFill>
                  <a:srgbClr val="374151"/>
                </a:solidFill>
                <a:effectLst/>
                <a:latin typeface="Söhne"/>
              </a:rPr>
              <a:t>18×</a:t>
            </a:r>
            <a:r>
              <a:rPr lang="zh-CN" altLang="en-US" b="0" i="0" dirty="0">
                <a:solidFill>
                  <a:srgbClr val="374151"/>
                </a:solidFill>
                <a:effectLst/>
                <a:latin typeface="Söhne"/>
              </a:rPr>
              <a:t>，因为在页表中降级权限需要由主机捕获的 </a:t>
            </a:r>
            <a:r>
              <a:rPr lang="en-US" altLang="zh-CN" b="0" i="0" dirty="0">
                <a:solidFill>
                  <a:srgbClr val="374151"/>
                </a:solidFill>
                <a:effectLst/>
                <a:latin typeface="Söhne"/>
              </a:rPr>
              <a:t>TLB </a:t>
            </a:r>
            <a:r>
              <a:rPr lang="zh-CN" altLang="en-US" b="0" i="0" dirty="0">
                <a:solidFill>
                  <a:srgbClr val="374151"/>
                </a:solidFill>
                <a:effectLst/>
                <a:latin typeface="Söhne"/>
              </a:rPr>
              <a:t>失效，以修正阴影页表。</a:t>
            </a:r>
            <a:endParaRPr lang="en-US" altLang="zh-CN" b="0" i="0" dirty="0">
              <a:solidFill>
                <a:srgbClr val="374151"/>
              </a:solidFill>
              <a:effectLst/>
              <a:latin typeface="Söhne"/>
            </a:endParaRPr>
          </a:p>
          <a:p>
            <a:r>
              <a:rPr lang="en-US" altLang="zh-CN" b="0" i="0" dirty="0">
                <a:solidFill>
                  <a:srgbClr val="374151"/>
                </a:solidFill>
                <a:effectLst/>
                <a:latin typeface="Söhne"/>
              </a:rPr>
              <a:t>EPT </a:t>
            </a:r>
            <a:r>
              <a:rPr lang="zh-CN" altLang="en-US" b="0" i="0" dirty="0">
                <a:solidFill>
                  <a:srgbClr val="374151"/>
                </a:solidFill>
                <a:effectLst/>
                <a:latin typeface="Söhne"/>
              </a:rPr>
              <a:t>不需要主机的干预，并且在单个页面权限修改时减速为 </a:t>
            </a:r>
            <a:r>
              <a:rPr lang="en-US" altLang="zh-CN" b="0" i="0" dirty="0">
                <a:solidFill>
                  <a:srgbClr val="374151"/>
                </a:solidFill>
                <a:effectLst/>
                <a:latin typeface="Söhne"/>
              </a:rPr>
              <a:t>5×</a:t>
            </a:r>
            <a:r>
              <a:rPr lang="zh-CN" altLang="en-US" b="0" i="0" dirty="0">
                <a:solidFill>
                  <a:srgbClr val="374151"/>
                </a:solidFill>
                <a:effectLst/>
                <a:latin typeface="Söhne"/>
              </a:rPr>
              <a:t>。这是由于在客户中进行单个 </a:t>
            </a:r>
            <a:r>
              <a:rPr lang="en-US" altLang="zh-CN" b="0" i="0" dirty="0">
                <a:solidFill>
                  <a:srgbClr val="374151"/>
                </a:solidFill>
                <a:effectLst/>
                <a:latin typeface="Söhne"/>
              </a:rPr>
              <a:t>TLB </a:t>
            </a:r>
            <a:r>
              <a:rPr lang="zh-CN" altLang="en-US" b="0" i="0" dirty="0">
                <a:solidFill>
                  <a:srgbClr val="374151"/>
                </a:solidFill>
                <a:effectLst/>
                <a:latin typeface="Söhne"/>
              </a:rPr>
              <a:t>条目失效（使用指令 </a:t>
            </a:r>
            <a:r>
              <a:rPr lang="en-US" altLang="zh-CN" b="0" i="0" dirty="0">
                <a:solidFill>
                  <a:srgbClr val="374151"/>
                </a:solidFill>
                <a:effectLst/>
                <a:latin typeface="Söhne"/>
              </a:rPr>
              <a:t>INVLPG</a:t>
            </a:r>
            <a:r>
              <a:rPr lang="zh-CN" altLang="en-US" b="0" i="0" dirty="0">
                <a:solidFill>
                  <a:srgbClr val="374151"/>
                </a:solidFill>
                <a:effectLst/>
                <a:latin typeface="Söhne"/>
              </a:rPr>
              <a:t>），该指令使当前上下文的所有分页结构翻译缓存无效，包括部分遍历缓存（</a:t>
            </a:r>
            <a:r>
              <a:rPr lang="en-US" altLang="zh-CN" b="0" i="0" dirty="0">
                <a:solidFill>
                  <a:srgbClr val="374151"/>
                </a:solidFill>
                <a:effectLst/>
                <a:latin typeface="Söhne"/>
              </a:rPr>
              <a:t>PWC</a:t>
            </a:r>
            <a:r>
              <a:rPr lang="zh-CN" altLang="en-US" b="0" i="0" dirty="0">
                <a:solidFill>
                  <a:srgbClr val="374151"/>
                </a:solidFill>
                <a:effectLst/>
                <a:latin typeface="Söhne"/>
              </a:rPr>
              <a:t>）。通过观察硬件页表遍历器在 </a:t>
            </a:r>
            <a:r>
              <a:rPr lang="en-US" altLang="zh-CN" b="0" i="0" dirty="0">
                <a:solidFill>
                  <a:srgbClr val="374151"/>
                </a:solidFill>
                <a:effectLst/>
                <a:latin typeface="Söhne"/>
              </a:rPr>
              <a:t>EPT </a:t>
            </a:r>
            <a:r>
              <a:rPr lang="zh-CN" altLang="en-US" b="0" i="0" dirty="0">
                <a:solidFill>
                  <a:srgbClr val="374151"/>
                </a:solidFill>
                <a:effectLst/>
                <a:latin typeface="Söhne"/>
              </a:rPr>
              <a:t>配置下活动的周期数的增加，我们证实了这一发现（未显示）。</a:t>
            </a:r>
            <a:endParaRPr lang="zh-CN" altLang="en-US" dirty="0"/>
          </a:p>
        </p:txBody>
      </p:sp>
    </p:spTree>
    <p:extLst>
      <p:ext uri="{BB962C8B-B14F-4D97-AF65-F5344CB8AC3E}">
        <p14:creationId xmlns:p14="http://schemas.microsoft.com/office/powerpoint/2010/main" val="11391340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 name="文本框 1">
            <a:extLst>
              <a:ext uri="{FF2B5EF4-FFF2-40B4-BE49-F238E27FC236}">
                <a16:creationId xmlns:a16="http://schemas.microsoft.com/office/drawing/2014/main" id="{415FC1C0-711F-4685-A94D-979CFD20249E}"/>
              </a:ext>
            </a:extLst>
          </p:cNvPr>
          <p:cNvSpPr txBox="1"/>
          <p:nvPr/>
        </p:nvSpPr>
        <p:spPr>
          <a:xfrm>
            <a:off x="537472" y="1844466"/>
            <a:ext cx="5695804" cy="3693319"/>
          </a:xfrm>
          <a:prstGeom prst="rect">
            <a:avLst/>
          </a:prstGeom>
          <a:noFill/>
        </p:spPr>
        <p:txBody>
          <a:bodyPr wrap="square" rtlCol="0">
            <a:spAutoFit/>
          </a:bodyPr>
          <a:lstStyle/>
          <a:p>
            <a:r>
              <a:rPr lang="zh-CN" altLang="en-US" b="0" i="0" dirty="0">
                <a:solidFill>
                  <a:srgbClr val="161616"/>
                </a:solidFill>
                <a:effectLst/>
                <a:latin typeface="IBM Plex Sans" panose="020B0604020202020204" pitchFamily="34" charset="0"/>
              </a:rPr>
              <a:t>虚拟机 </a:t>
            </a:r>
            <a:r>
              <a:rPr lang="en-US" altLang="zh-CN" dirty="0">
                <a:solidFill>
                  <a:srgbClr val="161616"/>
                </a:solidFill>
                <a:latin typeface="IBM Plex Sans" panose="020B0604020202020204" pitchFamily="34" charset="0"/>
              </a:rPr>
              <a:t>virtual machine</a:t>
            </a:r>
            <a:r>
              <a:rPr lang="zh-CN" altLang="en-US" dirty="0">
                <a:solidFill>
                  <a:srgbClr val="161616"/>
                </a:solidFill>
                <a:latin typeface="IBM Plex Sans" panose="020B0604020202020204" pitchFamily="34" charset="0"/>
              </a:rPr>
              <a:t>（</a:t>
            </a:r>
            <a:r>
              <a:rPr lang="en-US" altLang="zh-CN" dirty="0">
                <a:solidFill>
                  <a:srgbClr val="161616"/>
                </a:solidFill>
                <a:latin typeface="IBM Plex Sans" panose="020B0604020202020204" pitchFamily="34" charset="0"/>
              </a:rPr>
              <a:t>VM</a:t>
            </a:r>
            <a:r>
              <a:rPr lang="zh-CN" altLang="en-US" dirty="0">
                <a:solidFill>
                  <a:srgbClr val="161616"/>
                </a:solidFill>
                <a:latin typeface="IBM Plex Sans" panose="020B0604020202020204" pitchFamily="34" charset="0"/>
              </a:rPr>
              <a:t>）</a:t>
            </a:r>
            <a:endParaRPr lang="en-US" altLang="zh-CN" dirty="0">
              <a:solidFill>
                <a:srgbClr val="161616"/>
              </a:solidFill>
              <a:latin typeface="IBM Plex Sans" panose="020B0604020202020204" pitchFamily="34" charset="0"/>
            </a:endParaRPr>
          </a:p>
          <a:p>
            <a:endParaRPr lang="en-US" altLang="zh-CN" dirty="0">
              <a:solidFill>
                <a:srgbClr val="161616"/>
              </a:solidFill>
              <a:latin typeface="IBM Plex Sans" panose="020B0604020202020204" pitchFamily="34" charset="0"/>
            </a:endParaRPr>
          </a:p>
          <a:p>
            <a:r>
              <a:rPr lang="zh-CN" altLang="en-US" b="0" i="0" dirty="0">
                <a:solidFill>
                  <a:srgbClr val="161616"/>
                </a:solidFill>
                <a:effectLst/>
                <a:latin typeface="IBM Plex Sans" panose="020B0503050203000203" pitchFamily="34" charset="0"/>
              </a:rPr>
              <a:t>虚拟机是物理计算机的虚拟表现形式，或者说是对物理计算机的模拟。 虚拟机通常被称为访客机，而它们运行所在的物理计算机被称为主机。</a:t>
            </a:r>
            <a:endParaRPr lang="en-US" altLang="zh-CN" b="0" i="0" dirty="0">
              <a:solidFill>
                <a:srgbClr val="161616"/>
              </a:solidFill>
              <a:effectLst/>
              <a:latin typeface="IBM Plex Sans" panose="020B0503050203000203" pitchFamily="34" charset="0"/>
            </a:endParaRPr>
          </a:p>
          <a:p>
            <a:endParaRPr lang="en-US" altLang="zh-CN" dirty="0">
              <a:solidFill>
                <a:srgbClr val="161616"/>
              </a:solidFill>
              <a:latin typeface="IBM Plex Sans" panose="020B0503050203000203" pitchFamily="34" charset="0"/>
            </a:endParaRPr>
          </a:p>
          <a:p>
            <a:r>
              <a:rPr lang="zh-CN" altLang="en-US" dirty="0">
                <a:solidFill>
                  <a:srgbClr val="161616"/>
                </a:solidFill>
                <a:latin typeface="IBM Plex Sans" panose="020B0503050203000203" pitchFamily="34" charset="0"/>
                <a:hlinkClick r:id="rId4">
                  <a:extLst>
                    <a:ext uri="{A12FA001-AC4F-418D-AE19-62706E023703}">
                      <ahyp:hlinkClr xmlns:ahyp="http://schemas.microsoft.com/office/drawing/2018/hyperlinkcolor" val="tx"/>
                    </a:ext>
                  </a:extLst>
                </a:hlinkClick>
              </a:rPr>
              <a:t>虚拟化</a:t>
            </a:r>
            <a:r>
              <a:rPr lang="zh-CN" altLang="en-US" dirty="0">
                <a:solidFill>
                  <a:srgbClr val="161616"/>
                </a:solidFill>
                <a:latin typeface="IBM Plex Sans" panose="020B0503050203000203" pitchFamily="34" charset="0"/>
              </a:rPr>
              <a:t>技术</a:t>
            </a:r>
            <a:r>
              <a:rPr lang="zh-CN" altLang="en-US" b="0" i="0" dirty="0">
                <a:solidFill>
                  <a:srgbClr val="161616"/>
                </a:solidFill>
                <a:effectLst/>
                <a:latin typeface="IBM Plex Sans" panose="020B0503050203000203" pitchFamily="34" charset="0"/>
              </a:rPr>
              <a:t>能够在一台物理计算机上创建多个虚拟机，每个虚拟机具有各自的操作系统 </a:t>
            </a:r>
            <a:r>
              <a:rPr lang="en-US" altLang="zh-CN" b="0" i="0" dirty="0">
                <a:solidFill>
                  <a:srgbClr val="161616"/>
                </a:solidFill>
                <a:effectLst/>
                <a:latin typeface="IBM Plex Sans" panose="020B0503050203000203" pitchFamily="34" charset="0"/>
              </a:rPr>
              <a:t>(OS) </a:t>
            </a:r>
            <a:r>
              <a:rPr lang="zh-CN" altLang="en-US" b="0" i="0" dirty="0">
                <a:solidFill>
                  <a:srgbClr val="161616"/>
                </a:solidFill>
                <a:effectLst/>
                <a:latin typeface="IBM Plex Sans" panose="020B0503050203000203" pitchFamily="34" charset="0"/>
              </a:rPr>
              <a:t>和应用。 虚拟机无法与物理计算机直接交互。 而是需要借助一个</a:t>
            </a:r>
            <a:r>
              <a:rPr lang="zh-CN" altLang="en-US" dirty="0">
                <a:solidFill>
                  <a:srgbClr val="161616"/>
                </a:solidFill>
                <a:latin typeface="IBM Plex Sans" panose="020B0503050203000203" pitchFamily="34" charset="0"/>
              </a:rPr>
              <a:t>叫做</a:t>
            </a:r>
            <a:r>
              <a:rPr lang="zh-CN" altLang="en-US" dirty="0">
                <a:solidFill>
                  <a:srgbClr val="161616"/>
                </a:solidFill>
                <a:latin typeface="IBM Plex Sans" panose="020B0503050203000203" pitchFamily="34" charset="0"/>
                <a:hlinkClick r:id="rId5">
                  <a:extLst>
                    <a:ext uri="{A12FA001-AC4F-418D-AE19-62706E023703}">
                      <ahyp:hlinkClr xmlns:ahyp="http://schemas.microsoft.com/office/drawing/2018/hyperlinkcolor" val="tx"/>
                    </a:ext>
                  </a:extLst>
                </a:hlinkClick>
              </a:rPr>
              <a:t>虚拟机管理器</a:t>
            </a:r>
            <a:r>
              <a:rPr lang="zh-CN" altLang="en-US" dirty="0">
                <a:solidFill>
                  <a:srgbClr val="161616"/>
                </a:solidFill>
                <a:latin typeface="IBM Plex Sans" panose="020B0503050203000203" pitchFamily="34" charset="0"/>
              </a:rPr>
              <a:t>的轻量级</a:t>
            </a:r>
            <a:r>
              <a:rPr lang="zh-CN" altLang="en-US" b="0" i="0" dirty="0">
                <a:solidFill>
                  <a:srgbClr val="161616"/>
                </a:solidFill>
                <a:effectLst/>
                <a:latin typeface="IBM Plex Sans" panose="020B0503050203000203" pitchFamily="34" charset="0"/>
              </a:rPr>
              <a:t>软件层，在虚拟机与底层物理硬件之间进行协调。   虚拟机管理器将物理计算资源（例如处理器、内存和存储）分配给每个虚拟机。 它使虚拟机之间相互隔离，互不干扰。</a:t>
            </a:r>
            <a:endParaRPr lang="zh-CN" altLang="en-US" dirty="0"/>
          </a:p>
        </p:txBody>
      </p:sp>
      <p:pic>
        <p:nvPicPr>
          <p:cNvPr id="1026" name="Picture 2">
            <a:extLst>
              <a:ext uri="{FF2B5EF4-FFF2-40B4-BE49-F238E27FC236}">
                <a16:creationId xmlns:a16="http://schemas.microsoft.com/office/drawing/2014/main" id="{70DF6C8F-3AF3-4B67-ACE0-E62D9E8D1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4742" y="1999318"/>
            <a:ext cx="5560424" cy="152861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3F31FA96-282B-4BFE-BE4A-084156E75351}"/>
              </a:ext>
            </a:extLst>
          </p:cNvPr>
          <p:cNvSpPr/>
          <p:nvPr/>
        </p:nvSpPr>
        <p:spPr>
          <a:xfrm>
            <a:off x="6456641" y="5202505"/>
            <a:ext cx="5197887" cy="335280"/>
          </a:xfrm>
          <a:prstGeom prst="rect">
            <a:avLst/>
          </a:prstGeom>
          <a:solidFill>
            <a:srgbClr val="48B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硬件</a:t>
            </a:r>
          </a:p>
        </p:txBody>
      </p:sp>
      <p:sp>
        <p:nvSpPr>
          <p:cNvPr id="21" name="矩形 20">
            <a:extLst>
              <a:ext uri="{FF2B5EF4-FFF2-40B4-BE49-F238E27FC236}">
                <a16:creationId xmlns:a16="http://schemas.microsoft.com/office/drawing/2014/main" id="{327AD9ED-E0BD-4AFC-8206-2F866FCDF5AE}"/>
              </a:ext>
            </a:extLst>
          </p:cNvPr>
          <p:cNvSpPr/>
          <p:nvPr/>
        </p:nvSpPr>
        <p:spPr>
          <a:xfrm>
            <a:off x="6456640" y="4798653"/>
            <a:ext cx="5197887" cy="3352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虚拟机监视器</a:t>
            </a:r>
          </a:p>
        </p:txBody>
      </p:sp>
      <p:sp>
        <p:nvSpPr>
          <p:cNvPr id="6" name="矩形 5">
            <a:extLst>
              <a:ext uri="{FF2B5EF4-FFF2-40B4-BE49-F238E27FC236}">
                <a16:creationId xmlns:a16="http://schemas.microsoft.com/office/drawing/2014/main" id="{552B7599-C608-4D93-A567-0809C8A91F75}"/>
              </a:ext>
            </a:extLst>
          </p:cNvPr>
          <p:cNvSpPr/>
          <p:nvPr/>
        </p:nvSpPr>
        <p:spPr>
          <a:xfrm>
            <a:off x="6456640" y="4416863"/>
            <a:ext cx="2568697" cy="307127"/>
          </a:xfrm>
          <a:prstGeom prst="rect">
            <a:avLst/>
          </a:prstGeom>
          <a:solidFill>
            <a:srgbClr val="C2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Windows 7</a:t>
            </a:r>
            <a:endParaRPr lang="zh-CN" altLang="en-US" dirty="0">
              <a:solidFill>
                <a:schemeClr val="tx1"/>
              </a:solidFill>
            </a:endParaRPr>
          </a:p>
        </p:txBody>
      </p:sp>
      <p:sp>
        <p:nvSpPr>
          <p:cNvPr id="22" name="矩形 21">
            <a:extLst>
              <a:ext uri="{FF2B5EF4-FFF2-40B4-BE49-F238E27FC236}">
                <a16:creationId xmlns:a16="http://schemas.microsoft.com/office/drawing/2014/main" id="{8A692033-149C-4333-9727-2DF141798DAB}"/>
              </a:ext>
            </a:extLst>
          </p:cNvPr>
          <p:cNvSpPr/>
          <p:nvPr/>
        </p:nvSpPr>
        <p:spPr>
          <a:xfrm>
            <a:off x="9085830" y="4414861"/>
            <a:ext cx="2568697" cy="307127"/>
          </a:xfrm>
          <a:prstGeom prst="rect">
            <a:avLst/>
          </a:prstGeom>
          <a:solidFill>
            <a:srgbClr val="C2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Linux</a:t>
            </a:r>
            <a:endParaRPr lang="zh-CN" altLang="en-US" dirty="0">
              <a:solidFill>
                <a:schemeClr val="tx1"/>
              </a:solidFill>
            </a:endParaRPr>
          </a:p>
        </p:txBody>
      </p:sp>
      <p:sp>
        <p:nvSpPr>
          <p:cNvPr id="7" name="矩形 6">
            <a:extLst>
              <a:ext uri="{FF2B5EF4-FFF2-40B4-BE49-F238E27FC236}">
                <a16:creationId xmlns:a16="http://schemas.microsoft.com/office/drawing/2014/main" id="{49E1DDE9-B637-4BC1-81A2-92904367138A}"/>
              </a:ext>
            </a:extLst>
          </p:cNvPr>
          <p:cNvSpPr/>
          <p:nvPr/>
        </p:nvSpPr>
        <p:spPr>
          <a:xfrm>
            <a:off x="6456640" y="4048489"/>
            <a:ext cx="1179647"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27" name="矩形 26">
            <a:extLst>
              <a:ext uri="{FF2B5EF4-FFF2-40B4-BE49-F238E27FC236}">
                <a16:creationId xmlns:a16="http://schemas.microsoft.com/office/drawing/2014/main" id="{C75E1B92-4EBC-4C4F-B960-1BAD3884203A}"/>
              </a:ext>
            </a:extLst>
          </p:cNvPr>
          <p:cNvSpPr/>
          <p:nvPr/>
        </p:nvSpPr>
        <p:spPr>
          <a:xfrm>
            <a:off x="7727029" y="4048327"/>
            <a:ext cx="1298308"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28" name="矩形 27">
            <a:extLst>
              <a:ext uri="{FF2B5EF4-FFF2-40B4-BE49-F238E27FC236}">
                <a16:creationId xmlns:a16="http://schemas.microsoft.com/office/drawing/2014/main" id="{8DC8EA63-4C7D-481C-B5C2-72A657626606}"/>
              </a:ext>
            </a:extLst>
          </p:cNvPr>
          <p:cNvSpPr/>
          <p:nvPr/>
        </p:nvSpPr>
        <p:spPr>
          <a:xfrm>
            <a:off x="9085830" y="4050689"/>
            <a:ext cx="1179647"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29" name="矩形 28">
            <a:extLst>
              <a:ext uri="{FF2B5EF4-FFF2-40B4-BE49-F238E27FC236}">
                <a16:creationId xmlns:a16="http://schemas.microsoft.com/office/drawing/2014/main" id="{109024F5-A468-42D1-A30A-B8F18F249E6A}"/>
              </a:ext>
            </a:extLst>
          </p:cNvPr>
          <p:cNvSpPr/>
          <p:nvPr/>
        </p:nvSpPr>
        <p:spPr>
          <a:xfrm>
            <a:off x="10370178" y="4050297"/>
            <a:ext cx="1298308"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E8D5E9DE-9A20-4FC0-9FD5-662FE6D14768}"/>
              </a:ext>
            </a:extLst>
          </p:cNvPr>
          <p:cNvPicPr>
            <a:picLocks noChangeAspect="1"/>
          </p:cNvPicPr>
          <p:nvPr/>
        </p:nvPicPr>
        <p:blipFill>
          <a:blip r:embed="rId4"/>
          <a:stretch>
            <a:fillRect/>
          </a:stretch>
        </p:blipFill>
        <p:spPr>
          <a:xfrm>
            <a:off x="5151363" y="1638080"/>
            <a:ext cx="6234459" cy="2896441"/>
          </a:xfrm>
          <a:prstGeom prst="rect">
            <a:avLst/>
          </a:prstGeom>
        </p:spPr>
      </p:pic>
      <p:sp>
        <p:nvSpPr>
          <p:cNvPr id="15" name="文本框 14">
            <a:extLst>
              <a:ext uri="{FF2B5EF4-FFF2-40B4-BE49-F238E27FC236}">
                <a16:creationId xmlns:a16="http://schemas.microsoft.com/office/drawing/2014/main" id="{54D2822A-EFA8-4865-9AFF-C51D0F44B5B9}"/>
              </a:ext>
            </a:extLst>
          </p:cNvPr>
          <p:cNvSpPr txBox="1"/>
          <p:nvPr/>
        </p:nvSpPr>
        <p:spPr>
          <a:xfrm>
            <a:off x="545268" y="1751152"/>
            <a:ext cx="4267200" cy="3693319"/>
          </a:xfrm>
          <a:prstGeom prst="rect">
            <a:avLst/>
          </a:prstGeom>
          <a:noFill/>
        </p:spPr>
        <p:txBody>
          <a:bodyPr wrap="square">
            <a:spAutoFit/>
          </a:bodyPr>
          <a:lstStyle/>
          <a:p>
            <a:pPr algn="l"/>
            <a:r>
              <a:rPr lang="zh-CN" altLang="en-US" b="0" i="0" dirty="0">
                <a:solidFill>
                  <a:srgbClr val="374151"/>
                </a:solidFill>
                <a:effectLst/>
                <a:latin typeface="Söhne"/>
              </a:rPr>
              <a:t>使用 </a:t>
            </a:r>
            <a:r>
              <a:rPr lang="en-US" altLang="zh-CN" b="0" i="0" dirty="0" err="1">
                <a:solidFill>
                  <a:srgbClr val="374151"/>
                </a:solidFill>
                <a:effectLst/>
                <a:latin typeface="Söhne"/>
              </a:rPr>
              <a:t>Unixbench</a:t>
            </a:r>
            <a:r>
              <a:rPr lang="zh-CN" altLang="en-US" b="0" i="0" dirty="0">
                <a:solidFill>
                  <a:srgbClr val="374151"/>
                </a:solidFill>
                <a:effectLst/>
                <a:latin typeface="Söhne"/>
              </a:rPr>
              <a:t>的 </a:t>
            </a:r>
            <a:r>
              <a:rPr lang="en-US" altLang="zh-CN" b="0" i="0" dirty="0">
                <a:solidFill>
                  <a:srgbClr val="374151"/>
                </a:solidFill>
                <a:effectLst/>
                <a:latin typeface="Söhne"/>
              </a:rPr>
              <a:t>Spawn </a:t>
            </a:r>
            <a:r>
              <a:rPr lang="zh-CN" altLang="en-US" b="0" i="0" dirty="0">
                <a:solidFill>
                  <a:srgbClr val="374151"/>
                </a:solidFill>
                <a:effectLst/>
                <a:latin typeface="Söhne"/>
              </a:rPr>
              <a:t>的评价创建进程的性能。</a:t>
            </a:r>
            <a:endParaRPr lang="en-US" altLang="zh-CN" b="0" i="0" dirty="0">
              <a:solidFill>
                <a:srgbClr val="374151"/>
              </a:solidFill>
              <a:effectLst/>
              <a:latin typeface="Söhne"/>
            </a:endParaRPr>
          </a:p>
          <a:p>
            <a:pPr algn="l"/>
            <a:r>
              <a:rPr lang="zh-CN" altLang="en-US" b="0" i="0" dirty="0">
                <a:solidFill>
                  <a:srgbClr val="374151"/>
                </a:solidFill>
                <a:effectLst/>
                <a:latin typeface="Söhne"/>
              </a:rPr>
              <a:t>图 </a:t>
            </a:r>
            <a:r>
              <a:rPr lang="en-US" altLang="zh-CN" b="0" i="0" dirty="0">
                <a:solidFill>
                  <a:srgbClr val="374151"/>
                </a:solidFill>
                <a:effectLst/>
                <a:latin typeface="Söhne"/>
              </a:rPr>
              <a:t>7 </a:t>
            </a:r>
            <a:r>
              <a:rPr lang="zh-CN" altLang="en-US" b="0" i="0" dirty="0">
                <a:solidFill>
                  <a:srgbClr val="374151"/>
                </a:solidFill>
                <a:effectLst/>
                <a:latin typeface="Söhne"/>
              </a:rPr>
              <a:t>显示 </a:t>
            </a:r>
            <a:r>
              <a:rPr lang="en-US" altLang="zh-CN" b="0" i="0" dirty="0">
                <a:solidFill>
                  <a:srgbClr val="374151"/>
                </a:solidFill>
                <a:effectLst/>
                <a:latin typeface="Söhne"/>
              </a:rPr>
              <a:t>EPT</a:t>
            </a:r>
            <a:r>
              <a:rPr lang="zh-CN" altLang="en-US" b="0" i="0" dirty="0">
                <a:solidFill>
                  <a:srgbClr val="374151"/>
                </a:solidFill>
                <a:effectLst/>
                <a:latin typeface="Söhne"/>
              </a:rPr>
              <a:t>、</a:t>
            </a:r>
            <a:r>
              <a:rPr lang="en-US" altLang="zh-CN" b="0" i="0" dirty="0">
                <a:solidFill>
                  <a:srgbClr val="374151"/>
                </a:solidFill>
                <a:effectLst/>
                <a:latin typeface="Söhne"/>
              </a:rPr>
              <a:t>TPT-opt </a:t>
            </a:r>
            <a:r>
              <a:rPr lang="zh-CN" altLang="en-US" b="0" i="0" dirty="0">
                <a:solidFill>
                  <a:srgbClr val="374151"/>
                </a:solidFill>
                <a:effectLst/>
                <a:latin typeface="Söhne"/>
              </a:rPr>
              <a:t>和 </a:t>
            </a:r>
            <a:r>
              <a:rPr lang="en-US" altLang="zh-CN" b="0" i="0" dirty="0">
                <a:solidFill>
                  <a:srgbClr val="374151"/>
                </a:solidFill>
                <a:effectLst/>
                <a:latin typeface="Söhne"/>
              </a:rPr>
              <a:t>TPT-naive </a:t>
            </a:r>
            <a:r>
              <a:rPr lang="zh-CN" altLang="en-US" b="0" i="0" dirty="0">
                <a:solidFill>
                  <a:srgbClr val="374151"/>
                </a:solidFill>
                <a:effectLst/>
                <a:latin typeface="Söhne"/>
              </a:rPr>
              <a:t>受到 </a:t>
            </a:r>
            <a:r>
              <a:rPr lang="en-US" altLang="zh-CN" b="0" i="0" dirty="0">
                <a:solidFill>
                  <a:srgbClr val="374151"/>
                </a:solidFill>
                <a:effectLst/>
                <a:latin typeface="Söhne"/>
              </a:rPr>
              <a:t>PWC </a:t>
            </a:r>
            <a:r>
              <a:rPr lang="zh-CN" altLang="en-US" b="0" i="0" dirty="0">
                <a:solidFill>
                  <a:srgbClr val="374151"/>
                </a:solidFill>
                <a:effectLst/>
                <a:latin typeface="Söhne"/>
              </a:rPr>
              <a:t>刷新的不利影响，因为 </a:t>
            </a:r>
            <a:r>
              <a:rPr lang="en-US" altLang="zh-CN" b="0" i="0" dirty="0">
                <a:solidFill>
                  <a:srgbClr val="374151"/>
                </a:solidFill>
                <a:effectLst/>
                <a:latin typeface="Söhne"/>
              </a:rPr>
              <a:t>fork </a:t>
            </a:r>
            <a:r>
              <a:rPr lang="zh-CN" altLang="en-US" b="0" i="0" dirty="0">
                <a:solidFill>
                  <a:srgbClr val="374151"/>
                </a:solidFill>
                <a:effectLst/>
                <a:latin typeface="Söhne"/>
              </a:rPr>
              <a:t>系统调用执行 </a:t>
            </a:r>
            <a:r>
              <a:rPr lang="en-US" altLang="zh-CN" b="0" i="0" dirty="0">
                <a:solidFill>
                  <a:srgbClr val="374151"/>
                </a:solidFill>
                <a:effectLst/>
                <a:latin typeface="Söhne"/>
              </a:rPr>
              <a:t>TLB </a:t>
            </a:r>
            <a:r>
              <a:rPr lang="zh-CN" altLang="en-US" b="0" i="0" dirty="0">
                <a:solidFill>
                  <a:srgbClr val="374151"/>
                </a:solidFill>
                <a:effectLst/>
                <a:latin typeface="Söhne"/>
              </a:rPr>
              <a:t>失效。</a:t>
            </a:r>
            <a:r>
              <a:rPr lang="en-US" altLang="zh-CN" b="0" i="0" dirty="0">
                <a:solidFill>
                  <a:srgbClr val="374151"/>
                </a:solidFill>
                <a:effectLst/>
                <a:latin typeface="Söhne"/>
              </a:rPr>
              <a:t>TPT </a:t>
            </a:r>
            <a:r>
              <a:rPr lang="zh-CN" altLang="en-US" b="0" i="0" dirty="0">
                <a:solidFill>
                  <a:srgbClr val="374151"/>
                </a:solidFill>
                <a:effectLst/>
                <a:latin typeface="Söhne"/>
              </a:rPr>
              <a:t>中的附加操作（维护双重页表）导致比 </a:t>
            </a:r>
            <a:r>
              <a:rPr lang="en-US" altLang="zh-CN" b="0" i="0" dirty="0">
                <a:solidFill>
                  <a:srgbClr val="374151"/>
                </a:solidFill>
                <a:effectLst/>
                <a:latin typeface="Söhne"/>
              </a:rPr>
              <a:t>EPT </a:t>
            </a:r>
            <a:r>
              <a:rPr lang="zh-CN" altLang="en-US" b="0" i="0" dirty="0">
                <a:solidFill>
                  <a:srgbClr val="374151"/>
                </a:solidFill>
                <a:effectLst/>
                <a:latin typeface="Söhne"/>
              </a:rPr>
              <a:t>慢 </a:t>
            </a:r>
            <a:r>
              <a:rPr lang="en-US" altLang="zh-CN" b="0" i="0" dirty="0">
                <a:solidFill>
                  <a:srgbClr val="374151"/>
                </a:solidFill>
                <a:effectLst/>
                <a:latin typeface="Söhne"/>
              </a:rPr>
              <a:t>1.06×</a:t>
            </a:r>
            <a:r>
              <a:rPr lang="zh-CN" altLang="en-US" b="0" i="0" dirty="0">
                <a:solidFill>
                  <a:srgbClr val="374151"/>
                </a:solidFill>
                <a:effectLst/>
                <a:latin typeface="Söhne"/>
              </a:rPr>
              <a:t>。相比之下，由于 </a:t>
            </a:r>
            <a:r>
              <a:rPr lang="en-US" altLang="zh-CN" b="0" i="0" dirty="0">
                <a:solidFill>
                  <a:srgbClr val="374151"/>
                </a:solidFill>
                <a:effectLst/>
                <a:latin typeface="Söhne"/>
              </a:rPr>
              <a:t>TLB </a:t>
            </a:r>
            <a:r>
              <a:rPr lang="zh-CN" altLang="en-US" b="0" i="0" dirty="0">
                <a:solidFill>
                  <a:srgbClr val="374151"/>
                </a:solidFill>
                <a:effectLst/>
                <a:latin typeface="Söhne"/>
              </a:rPr>
              <a:t>失效和页面故障引起的 </a:t>
            </a:r>
            <a:r>
              <a:rPr lang="en-US" altLang="zh-CN" b="0" i="0" dirty="0">
                <a:solidFill>
                  <a:srgbClr val="374151"/>
                </a:solidFill>
                <a:effectLst/>
                <a:latin typeface="Söhne"/>
              </a:rPr>
              <a:t>VMEXIT</a:t>
            </a:r>
            <a:r>
              <a:rPr lang="zh-CN" altLang="en-US" b="0" i="0" dirty="0">
                <a:solidFill>
                  <a:srgbClr val="374151"/>
                </a:solidFill>
                <a:effectLst/>
                <a:latin typeface="Söhne"/>
              </a:rPr>
              <a:t>，</a:t>
            </a:r>
            <a:r>
              <a:rPr lang="en-US" altLang="zh-CN" b="0" i="0" dirty="0">
                <a:solidFill>
                  <a:srgbClr val="374151"/>
                </a:solidFill>
                <a:effectLst/>
                <a:latin typeface="Söhne"/>
              </a:rPr>
              <a:t>Shadow </a:t>
            </a:r>
            <a:r>
              <a:rPr lang="zh-CN" altLang="en-US" b="0" i="0" dirty="0">
                <a:solidFill>
                  <a:srgbClr val="374151"/>
                </a:solidFill>
                <a:effectLst/>
                <a:latin typeface="Söhne"/>
              </a:rPr>
              <a:t>比 </a:t>
            </a:r>
            <a:r>
              <a:rPr lang="en-US" altLang="zh-CN" b="0" i="0" dirty="0">
                <a:solidFill>
                  <a:srgbClr val="374151"/>
                </a:solidFill>
                <a:effectLst/>
                <a:latin typeface="Söhne"/>
              </a:rPr>
              <a:t>EPT </a:t>
            </a:r>
            <a:r>
              <a:rPr lang="zh-CN" altLang="en-US" b="0" i="0" dirty="0">
                <a:solidFill>
                  <a:srgbClr val="374151"/>
                </a:solidFill>
                <a:effectLst/>
                <a:latin typeface="Söhne"/>
              </a:rPr>
              <a:t>慢了 </a:t>
            </a:r>
            <a:r>
              <a:rPr lang="en-US" altLang="zh-CN" b="0" i="0" dirty="0">
                <a:solidFill>
                  <a:srgbClr val="374151"/>
                </a:solidFill>
                <a:effectLst/>
                <a:latin typeface="Söhne"/>
              </a:rPr>
              <a:t>5.18×</a:t>
            </a:r>
            <a:r>
              <a:rPr lang="zh-CN" altLang="en-US" b="0" i="0" dirty="0">
                <a:solidFill>
                  <a:srgbClr val="374151"/>
                </a:solidFill>
                <a:effectLst/>
                <a:latin typeface="Söhne"/>
              </a:rPr>
              <a:t>。</a:t>
            </a:r>
          </a:p>
          <a:p>
            <a:pPr algn="l"/>
            <a:r>
              <a:rPr lang="zh-CN" altLang="en-US" b="0" i="0" dirty="0">
                <a:solidFill>
                  <a:srgbClr val="374151"/>
                </a:solidFill>
                <a:effectLst/>
                <a:latin typeface="Söhne"/>
              </a:rPr>
              <a:t>结论：</a:t>
            </a:r>
            <a:r>
              <a:rPr lang="en-US" altLang="zh-CN" b="0" i="0" dirty="0">
                <a:solidFill>
                  <a:srgbClr val="374151"/>
                </a:solidFill>
                <a:effectLst/>
                <a:latin typeface="Söhne"/>
              </a:rPr>
              <a:t>TPT </a:t>
            </a:r>
            <a:r>
              <a:rPr lang="zh-CN" altLang="en-US" b="0" i="0" dirty="0">
                <a:solidFill>
                  <a:srgbClr val="374151"/>
                </a:solidFill>
                <a:effectLst/>
                <a:latin typeface="Söhne"/>
              </a:rPr>
              <a:t>通过消除 </a:t>
            </a:r>
            <a:r>
              <a:rPr lang="en-US" altLang="zh-CN" b="0" i="0" dirty="0">
                <a:solidFill>
                  <a:srgbClr val="374151"/>
                </a:solidFill>
                <a:effectLst/>
                <a:latin typeface="Söhne"/>
              </a:rPr>
              <a:t>VMEXIT</a:t>
            </a:r>
            <a:r>
              <a:rPr lang="zh-CN" altLang="en-US" b="0" i="0" dirty="0">
                <a:solidFill>
                  <a:srgbClr val="374151"/>
                </a:solidFill>
                <a:effectLst/>
                <a:latin typeface="Söhne"/>
              </a:rPr>
              <a:t>，实现了比 </a:t>
            </a:r>
            <a:r>
              <a:rPr lang="en-US" altLang="zh-CN" b="0" i="0" dirty="0">
                <a:solidFill>
                  <a:srgbClr val="374151"/>
                </a:solidFill>
                <a:effectLst/>
                <a:latin typeface="Söhne"/>
              </a:rPr>
              <a:t>Shadow </a:t>
            </a:r>
            <a:r>
              <a:rPr lang="zh-CN" altLang="en-US" b="0" i="0" dirty="0">
                <a:solidFill>
                  <a:srgbClr val="374151"/>
                </a:solidFill>
                <a:effectLst/>
                <a:latin typeface="Söhne"/>
              </a:rPr>
              <a:t>更快的页表操作。它在页表操作成本上高于 </a:t>
            </a:r>
            <a:r>
              <a:rPr lang="en-US" altLang="zh-CN" b="0" i="0" dirty="0">
                <a:solidFill>
                  <a:srgbClr val="374151"/>
                </a:solidFill>
                <a:effectLst/>
                <a:latin typeface="Söhne"/>
              </a:rPr>
              <a:t>EPT </a:t>
            </a:r>
            <a:r>
              <a:rPr lang="zh-CN" altLang="en-US" b="0" i="0" dirty="0">
                <a:solidFill>
                  <a:srgbClr val="374151"/>
                </a:solidFill>
                <a:effectLst/>
                <a:latin typeface="Söhne"/>
              </a:rPr>
              <a:t>和本机，但如 </a:t>
            </a:r>
            <a:r>
              <a:rPr lang="en-US" altLang="zh-CN" b="0" i="0" dirty="0">
                <a:solidFill>
                  <a:srgbClr val="374151"/>
                </a:solidFill>
                <a:effectLst/>
                <a:latin typeface="Söhne"/>
              </a:rPr>
              <a:t>§6.4 </a:t>
            </a:r>
            <a:r>
              <a:rPr lang="zh-CN" altLang="en-US" b="0" i="0" dirty="0">
                <a:solidFill>
                  <a:srgbClr val="374151"/>
                </a:solidFill>
                <a:effectLst/>
                <a:latin typeface="Söhne"/>
              </a:rPr>
              <a:t>所示，对端到端应用程序性能的影响可以忽略不计。</a:t>
            </a:r>
          </a:p>
        </p:txBody>
      </p:sp>
    </p:spTree>
    <p:extLst>
      <p:ext uri="{BB962C8B-B14F-4D97-AF65-F5344CB8AC3E}">
        <p14:creationId xmlns:p14="http://schemas.microsoft.com/office/powerpoint/2010/main" val="9781299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2" name="文本框 11">
            <a:extLst>
              <a:ext uri="{FF2B5EF4-FFF2-40B4-BE49-F238E27FC236}">
                <a16:creationId xmlns:a16="http://schemas.microsoft.com/office/drawing/2014/main" id="{ACD6F9B8-E6E4-46EF-8CD0-95096F9673EB}"/>
              </a:ext>
            </a:extLst>
          </p:cNvPr>
          <p:cNvSpPr txBox="1"/>
          <p:nvPr/>
        </p:nvSpPr>
        <p:spPr>
          <a:xfrm>
            <a:off x="897536" y="1798380"/>
            <a:ext cx="6097248" cy="3139321"/>
          </a:xfrm>
          <a:prstGeom prst="rect">
            <a:avLst/>
          </a:prstGeom>
          <a:noFill/>
        </p:spPr>
        <p:txBody>
          <a:bodyPr wrap="square">
            <a:spAutoFit/>
          </a:bodyPr>
          <a:lstStyle/>
          <a:p>
            <a:r>
              <a:rPr lang="zh-CN" altLang="en-US" b="0" i="0" dirty="0">
                <a:solidFill>
                  <a:srgbClr val="374151"/>
                </a:solidFill>
                <a:effectLst/>
                <a:latin typeface="Söhne"/>
              </a:rPr>
              <a:t>非 </a:t>
            </a:r>
            <a:r>
              <a:rPr lang="en-US" altLang="zh-CN" b="0" i="0" dirty="0">
                <a:solidFill>
                  <a:srgbClr val="374151"/>
                </a:solidFill>
                <a:effectLst/>
                <a:latin typeface="Söhne"/>
              </a:rPr>
              <a:t>TPT </a:t>
            </a:r>
            <a:r>
              <a:rPr lang="zh-CN" altLang="en-US" b="0" i="0" dirty="0">
                <a:solidFill>
                  <a:srgbClr val="374151"/>
                </a:solidFill>
                <a:effectLst/>
                <a:latin typeface="Söhne"/>
              </a:rPr>
              <a:t>进程没有内存开销，但 </a:t>
            </a:r>
            <a:r>
              <a:rPr lang="en-US" altLang="zh-CN" b="0" i="0" dirty="0">
                <a:solidFill>
                  <a:srgbClr val="374151"/>
                </a:solidFill>
                <a:effectLst/>
                <a:latin typeface="Söhne"/>
              </a:rPr>
              <a:t>TPT </a:t>
            </a:r>
            <a:r>
              <a:rPr lang="zh-CN" altLang="en-US" b="0" i="0" dirty="0">
                <a:solidFill>
                  <a:srgbClr val="374151"/>
                </a:solidFill>
                <a:effectLst/>
                <a:latin typeface="Söhne"/>
              </a:rPr>
              <a:t>进程会产生一些小的开销，以维护 </a:t>
            </a:r>
            <a:r>
              <a:rPr lang="en-US" altLang="zh-CN" b="0" i="0" dirty="0">
                <a:solidFill>
                  <a:srgbClr val="374151"/>
                </a:solidFill>
                <a:effectLst/>
                <a:latin typeface="Söhne"/>
              </a:rPr>
              <a:t>TPT </a:t>
            </a:r>
            <a:r>
              <a:rPr lang="zh-CN" altLang="en-US" b="0" i="0" dirty="0">
                <a:solidFill>
                  <a:srgbClr val="374151"/>
                </a:solidFill>
                <a:effectLst/>
                <a:latin typeface="Söhne"/>
              </a:rPr>
              <a:t>页表。</a:t>
            </a:r>
            <a:r>
              <a:rPr lang="en-US" altLang="zh-CN" b="0" i="0" dirty="0">
                <a:solidFill>
                  <a:srgbClr val="374151"/>
                </a:solidFill>
                <a:effectLst/>
                <a:latin typeface="Söhne"/>
              </a:rPr>
              <a:t>TPT </a:t>
            </a:r>
            <a:r>
              <a:rPr lang="zh-CN" altLang="en-US" b="0" i="0" dirty="0">
                <a:solidFill>
                  <a:srgbClr val="374151"/>
                </a:solidFill>
                <a:effectLst/>
                <a:latin typeface="Söhne"/>
              </a:rPr>
              <a:t>页表仅映射进程的用户空间页面，而不映射整个系统内存和内核空间。</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zh-CN" altLang="en-US" b="0" i="0" dirty="0">
                <a:solidFill>
                  <a:srgbClr val="374151"/>
                </a:solidFill>
                <a:effectLst/>
                <a:latin typeface="Söhne"/>
              </a:rPr>
              <a:t>例如，使用 </a:t>
            </a:r>
            <a:r>
              <a:rPr lang="en-US" altLang="zh-CN" b="0" i="0" dirty="0">
                <a:solidFill>
                  <a:srgbClr val="374151"/>
                </a:solidFill>
                <a:effectLst/>
                <a:latin typeface="Söhne"/>
              </a:rPr>
              <a:t>4 KiB </a:t>
            </a:r>
            <a:r>
              <a:rPr lang="zh-CN" altLang="en-US" b="0" i="0" dirty="0">
                <a:solidFill>
                  <a:srgbClr val="374151"/>
                </a:solidFill>
                <a:effectLst/>
                <a:latin typeface="Söhne"/>
              </a:rPr>
              <a:t>页面的 </a:t>
            </a:r>
            <a:r>
              <a:rPr lang="en-US" altLang="zh-CN" b="0" i="0" dirty="0">
                <a:solidFill>
                  <a:srgbClr val="374151"/>
                </a:solidFill>
                <a:effectLst/>
                <a:latin typeface="Söhne"/>
              </a:rPr>
              <a:t>1 GiB </a:t>
            </a:r>
            <a:r>
              <a:rPr lang="zh-CN" altLang="en-US" b="0" i="0" dirty="0">
                <a:solidFill>
                  <a:srgbClr val="374151"/>
                </a:solidFill>
                <a:effectLst/>
                <a:latin typeface="Söhne"/>
              </a:rPr>
              <a:t>映射会额外产生 </a:t>
            </a:r>
            <a:r>
              <a:rPr lang="en-US" altLang="zh-CN" b="0" i="0" dirty="0">
                <a:solidFill>
                  <a:srgbClr val="374151"/>
                </a:solidFill>
                <a:effectLst/>
                <a:latin typeface="Söhne"/>
              </a:rPr>
              <a:t>2 MiB </a:t>
            </a:r>
            <a:r>
              <a:rPr lang="zh-CN" altLang="en-US" b="0" i="0" dirty="0">
                <a:solidFill>
                  <a:srgbClr val="374151"/>
                </a:solidFill>
                <a:effectLst/>
                <a:latin typeface="Söhne"/>
              </a:rPr>
              <a:t>的 </a:t>
            </a:r>
            <a:r>
              <a:rPr lang="en-US" altLang="zh-CN" b="0" i="0" dirty="0">
                <a:solidFill>
                  <a:srgbClr val="374151"/>
                </a:solidFill>
                <a:effectLst/>
                <a:latin typeface="Söhne"/>
              </a:rPr>
              <a:t>TPT </a:t>
            </a:r>
            <a:r>
              <a:rPr lang="zh-CN" altLang="en-US" b="0" i="0" dirty="0">
                <a:solidFill>
                  <a:srgbClr val="374151"/>
                </a:solidFill>
                <a:effectLst/>
                <a:latin typeface="Söhne"/>
              </a:rPr>
              <a:t>页表开销。</a:t>
            </a:r>
            <a:endParaRPr lang="en-US" altLang="zh-CN" b="0" i="0" dirty="0">
              <a:solidFill>
                <a:srgbClr val="374151"/>
              </a:solidFill>
              <a:effectLst/>
              <a:latin typeface="Söhne"/>
            </a:endParaRPr>
          </a:p>
          <a:p>
            <a:endParaRPr lang="en-US" altLang="zh-CN" b="0" i="0" dirty="0">
              <a:solidFill>
                <a:srgbClr val="374151"/>
              </a:solidFill>
              <a:effectLst/>
              <a:latin typeface="Söhne"/>
            </a:endParaRPr>
          </a:p>
          <a:p>
            <a:r>
              <a:rPr lang="en-US" altLang="zh-CN" b="0" i="0" dirty="0">
                <a:solidFill>
                  <a:srgbClr val="374151"/>
                </a:solidFill>
                <a:effectLst/>
                <a:latin typeface="Söhne"/>
              </a:rPr>
              <a:t>TPT </a:t>
            </a:r>
            <a:r>
              <a:rPr lang="zh-CN" altLang="en-US" b="0" i="0" dirty="0">
                <a:solidFill>
                  <a:srgbClr val="374151"/>
                </a:solidFill>
                <a:effectLst/>
                <a:latin typeface="Söhne"/>
              </a:rPr>
              <a:t>的客户地址映射需要每个 </a:t>
            </a:r>
            <a:r>
              <a:rPr lang="en-US" altLang="zh-CN" b="0" i="0" dirty="0">
                <a:solidFill>
                  <a:srgbClr val="374151"/>
                </a:solidFill>
                <a:effectLst/>
                <a:latin typeface="Söhne"/>
              </a:rPr>
              <a:t>GFN 8B </a:t>
            </a:r>
            <a:r>
              <a:rPr lang="zh-CN" altLang="en-US" b="0" i="0" dirty="0">
                <a:solidFill>
                  <a:srgbClr val="374151"/>
                </a:solidFill>
                <a:effectLst/>
                <a:latin typeface="Söhne"/>
              </a:rPr>
              <a:t>的主机内存来保存 </a:t>
            </a:r>
            <a:r>
              <a:rPr lang="en-US" altLang="zh-CN" b="0" i="0" dirty="0">
                <a:solidFill>
                  <a:srgbClr val="374151"/>
                </a:solidFill>
                <a:effectLst/>
                <a:latin typeface="Söhne"/>
              </a:rPr>
              <a:t>HFN</a:t>
            </a:r>
            <a:r>
              <a:rPr lang="zh-CN" altLang="en-US" b="0" i="0" dirty="0">
                <a:solidFill>
                  <a:srgbClr val="374151"/>
                </a:solidFill>
                <a:effectLst/>
                <a:latin typeface="Söhne"/>
              </a:rPr>
              <a:t>。因此，如果主机使用 </a:t>
            </a:r>
            <a:r>
              <a:rPr lang="en-US" altLang="zh-CN" b="0" i="0" dirty="0">
                <a:solidFill>
                  <a:srgbClr val="374151"/>
                </a:solidFill>
                <a:effectLst/>
                <a:latin typeface="Söhne"/>
              </a:rPr>
              <a:t>2 MiB </a:t>
            </a:r>
            <a:r>
              <a:rPr lang="zh-CN" altLang="en-US" b="0" i="0" dirty="0">
                <a:solidFill>
                  <a:srgbClr val="374151"/>
                </a:solidFill>
                <a:effectLst/>
                <a:latin typeface="Söhne"/>
              </a:rPr>
              <a:t>页面，则 </a:t>
            </a:r>
            <a:r>
              <a:rPr lang="en-US" altLang="zh-CN" b="0" i="0" dirty="0">
                <a:solidFill>
                  <a:srgbClr val="374151"/>
                </a:solidFill>
                <a:effectLst/>
                <a:latin typeface="Söhne"/>
              </a:rPr>
              <a:t>64 GiB VM </a:t>
            </a:r>
            <a:r>
              <a:rPr lang="zh-CN" altLang="en-US" b="0" i="0" dirty="0">
                <a:solidFill>
                  <a:srgbClr val="374151"/>
                </a:solidFill>
                <a:effectLst/>
                <a:latin typeface="Söhne"/>
              </a:rPr>
              <a:t>占用 </a:t>
            </a:r>
            <a:r>
              <a:rPr lang="en-US" altLang="zh-CN" b="0" i="0" dirty="0">
                <a:solidFill>
                  <a:srgbClr val="374151"/>
                </a:solidFill>
                <a:effectLst/>
                <a:latin typeface="Söhne"/>
              </a:rPr>
              <a:t>256 KiB </a:t>
            </a:r>
            <a:r>
              <a:rPr lang="zh-CN" altLang="en-US" b="0" i="0" dirty="0">
                <a:solidFill>
                  <a:srgbClr val="374151"/>
                </a:solidFill>
                <a:effectLst/>
                <a:latin typeface="Söhne"/>
              </a:rPr>
              <a:t>的主机内存；如果主机使用 </a:t>
            </a:r>
            <a:r>
              <a:rPr lang="en-US" altLang="zh-CN" b="0" i="0" dirty="0">
                <a:solidFill>
                  <a:srgbClr val="374151"/>
                </a:solidFill>
                <a:effectLst/>
                <a:latin typeface="Söhne"/>
              </a:rPr>
              <a:t>4 KiB </a:t>
            </a:r>
            <a:r>
              <a:rPr lang="zh-CN" altLang="en-US" b="0" i="0" dirty="0">
                <a:solidFill>
                  <a:srgbClr val="374151"/>
                </a:solidFill>
                <a:effectLst/>
                <a:latin typeface="Söhne"/>
              </a:rPr>
              <a:t>页面，则占用 </a:t>
            </a:r>
            <a:r>
              <a:rPr lang="en-US" altLang="zh-CN" b="0" i="0" dirty="0">
                <a:solidFill>
                  <a:srgbClr val="374151"/>
                </a:solidFill>
                <a:effectLst/>
                <a:latin typeface="Söhne"/>
              </a:rPr>
              <a:t>128 MiB </a:t>
            </a:r>
            <a:r>
              <a:rPr lang="zh-CN" altLang="en-US" b="0" i="0" dirty="0">
                <a:solidFill>
                  <a:srgbClr val="374151"/>
                </a:solidFill>
                <a:effectLst/>
                <a:latin typeface="Söhne"/>
              </a:rPr>
              <a:t>的主机内存（在两种情况下都小于 </a:t>
            </a:r>
            <a:r>
              <a:rPr lang="en-US" altLang="zh-CN" b="0" i="0" dirty="0">
                <a:solidFill>
                  <a:srgbClr val="374151"/>
                </a:solidFill>
                <a:effectLst/>
                <a:latin typeface="Söhne"/>
              </a:rPr>
              <a:t>0.2%</a:t>
            </a:r>
            <a:r>
              <a:rPr lang="zh-CN" altLang="en-US" b="0" i="0" dirty="0">
                <a:solidFill>
                  <a:srgbClr val="374151"/>
                </a:solidFill>
                <a:effectLst/>
                <a:latin typeface="Söhne"/>
              </a:rPr>
              <a:t>）。</a:t>
            </a:r>
            <a:endParaRPr lang="zh-CN" altLang="en-US" dirty="0"/>
          </a:p>
        </p:txBody>
      </p:sp>
    </p:spTree>
    <p:extLst>
      <p:ext uri="{BB962C8B-B14F-4D97-AF65-F5344CB8AC3E}">
        <p14:creationId xmlns:p14="http://schemas.microsoft.com/office/powerpoint/2010/main" val="40019349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10231" y="203257"/>
            <a:ext cx="730337" cy="556270"/>
          </a:xfrm>
          <a:prstGeom prst="rect">
            <a:avLst/>
          </a:prstGeom>
        </p:spPr>
      </p:pic>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3E275449-4967-403F-9B89-0591BC044976}"/>
              </a:ext>
            </a:extLst>
          </p:cNvPr>
          <p:cNvSpPr txBox="1"/>
          <p:nvPr/>
        </p:nvSpPr>
        <p:spPr>
          <a:xfrm>
            <a:off x="385590" y="1470500"/>
            <a:ext cx="5882587" cy="4247317"/>
          </a:xfrm>
          <a:prstGeom prst="rect">
            <a:avLst/>
          </a:prstGeom>
          <a:noFill/>
        </p:spPr>
        <p:txBody>
          <a:bodyPr wrap="square" rtlCol="0">
            <a:spAutoFit/>
          </a:bodyPr>
          <a:lstStyle/>
          <a:p>
            <a:r>
              <a:rPr lang="zh-CN" altLang="en-US" dirty="0"/>
              <a:t>虚拟机分类：</a:t>
            </a:r>
            <a:endParaRPr lang="en-US" altLang="zh-CN" dirty="0"/>
          </a:p>
          <a:p>
            <a:endParaRPr lang="en-US" altLang="zh-CN" dirty="0"/>
          </a:p>
          <a:p>
            <a:pPr algn="l" fontAlgn="base"/>
            <a:r>
              <a:rPr lang="zh-CN" altLang="en-US" b="0" i="0" dirty="0">
                <a:solidFill>
                  <a:srgbClr val="161616"/>
                </a:solidFill>
                <a:effectLst/>
                <a:latin typeface="IBM Plex Sans" panose="020B0503050203000203" pitchFamily="34" charset="0"/>
              </a:rPr>
              <a:t>虚拟机管理器主要有两种类型。</a:t>
            </a:r>
            <a:endParaRPr lang="en-US" altLang="zh-CN" b="0" i="0" dirty="0">
              <a:solidFill>
                <a:srgbClr val="161616"/>
              </a:solidFill>
              <a:effectLst/>
              <a:latin typeface="IBM Plex Sans" panose="020B0503050203000203" pitchFamily="34" charset="0"/>
            </a:endParaRPr>
          </a:p>
          <a:p>
            <a:pPr algn="l" fontAlgn="base"/>
            <a:endParaRPr lang="zh-CN" altLang="en-US" b="0" i="0" dirty="0">
              <a:solidFill>
                <a:srgbClr val="161616"/>
              </a:solidFill>
              <a:effectLst/>
              <a:latin typeface="IBM Plex Sans" panose="020B0503050203000203" pitchFamily="34" charset="0"/>
            </a:endParaRPr>
          </a:p>
          <a:p>
            <a:pPr algn="l" fontAlgn="base"/>
            <a:r>
              <a:rPr lang="zh-CN" altLang="en-US" b="1" i="0" dirty="0">
                <a:solidFill>
                  <a:srgbClr val="161616"/>
                </a:solidFill>
                <a:effectLst/>
                <a:latin typeface="inherit"/>
              </a:rPr>
              <a:t>类型 </a:t>
            </a:r>
            <a:r>
              <a:rPr lang="en-US" altLang="zh-CN" b="1" i="0" dirty="0">
                <a:solidFill>
                  <a:srgbClr val="161616"/>
                </a:solidFill>
                <a:effectLst/>
                <a:latin typeface="inherit"/>
              </a:rPr>
              <a:t>1 </a:t>
            </a:r>
            <a:r>
              <a:rPr lang="zh-CN" altLang="en-US" b="1" i="0" dirty="0">
                <a:solidFill>
                  <a:srgbClr val="161616"/>
                </a:solidFill>
                <a:effectLst/>
                <a:latin typeface="inherit"/>
              </a:rPr>
              <a:t>虚拟机管理器</a:t>
            </a:r>
            <a:r>
              <a:rPr lang="zh-CN" altLang="en-US" b="0" i="0" dirty="0">
                <a:solidFill>
                  <a:srgbClr val="161616"/>
                </a:solidFill>
                <a:effectLst/>
                <a:latin typeface="IBM Plex Sans" panose="020B0503050203000203" pitchFamily="34" charset="0"/>
              </a:rPr>
              <a:t>直接在物理硬件上运行，作用是取代操作系统。 </a:t>
            </a:r>
            <a:endParaRPr lang="en-US" altLang="zh-CN" b="0" i="0" dirty="0">
              <a:solidFill>
                <a:srgbClr val="161616"/>
              </a:solidFill>
              <a:effectLst/>
              <a:latin typeface="IBM Plex Sans" panose="020B0503050203000203" pitchFamily="34" charset="0"/>
            </a:endParaRPr>
          </a:p>
          <a:p>
            <a:pPr algn="l" fontAlgn="base"/>
            <a:r>
              <a:rPr lang="zh-CN" altLang="en-US" b="0" i="0" dirty="0">
                <a:solidFill>
                  <a:srgbClr val="161616"/>
                </a:solidFill>
                <a:effectLst/>
                <a:latin typeface="IBM Plex Sans" panose="020B0503050203000203" pitchFamily="34" charset="0"/>
              </a:rPr>
              <a:t>可将一个虚拟机作为模板，通过复制模板以创建新的虚拟机。 可针对不同用途（例如软件测试、生产数据库和开发环境），按需创建多个虚拟机模板。</a:t>
            </a:r>
            <a:endParaRPr lang="en-US" altLang="zh-CN" b="0" i="0" dirty="0">
              <a:solidFill>
                <a:srgbClr val="161616"/>
              </a:solidFill>
              <a:effectLst/>
              <a:latin typeface="IBM Plex Sans" panose="020B0503050203000203" pitchFamily="34" charset="0"/>
            </a:endParaRPr>
          </a:p>
          <a:p>
            <a:pPr algn="l" fontAlgn="base"/>
            <a:endParaRPr lang="en-US" altLang="zh-CN" dirty="0">
              <a:solidFill>
                <a:srgbClr val="161616"/>
              </a:solidFill>
              <a:latin typeface="IBM Plex Sans" panose="020B0503050203000203" pitchFamily="34" charset="0"/>
            </a:endParaRPr>
          </a:p>
          <a:p>
            <a:pPr fontAlgn="base"/>
            <a:r>
              <a:rPr lang="zh-CN" altLang="en-US" b="1" i="0" dirty="0">
                <a:solidFill>
                  <a:srgbClr val="161616"/>
                </a:solidFill>
                <a:effectLst/>
                <a:latin typeface="IBM Plex Sans" panose="020B0503050203000203" pitchFamily="34" charset="0"/>
              </a:rPr>
              <a:t>类型 </a:t>
            </a:r>
            <a:r>
              <a:rPr lang="en-US" altLang="zh-CN" b="1" i="0" dirty="0">
                <a:solidFill>
                  <a:srgbClr val="161616"/>
                </a:solidFill>
                <a:effectLst/>
                <a:latin typeface="IBM Plex Sans" panose="020B0503050203000203" pitchFamily="34" charset="0"/>
              </a:rPr>
              <a:t>2 </a:t>
            </a:r>
            <a:r>
              <a:rPr lang="zh-CN" altLang="en-US" b="1" i="0" dirty="0">
                <a:solidFill>
                  <a:srgbClr val="161616"/>
                </a:solidFill>
                <a:effectLst/>
                <a:latin typeface="IBM Plex Sans" panose="020B0503050203000203" pitchFamily="34" charset="0"/>
              </a:rPr>
              <a:t>虚拟机管理器</a:t>
            </a:r>
            <a:r>
              <a:rPr lang="zh-CN" altLang="en-US" b="0" i="0" dirty="0">
                <a:solidFill>
                  <a:srgbClr val="161616"/>
                </a:solidFill>
                <a:effectLst/>
                <a:latin typeface="IBM Plex Sans" panose="020B0503050203000203" pitchFamily="34" charset="0"/>
              </a:rPr>
              <a:t>作为应用在主机操作系统中运行。 如果使用类型 </a:t>
            </a:r>
            <a:r>
              <a:rPr lang="en-US" altLang="zh-CN" b="0" i="0" dirty="0">
                <a:solidFill>
                  <a:srgbClr val="161616"/>
                </a:solidFill>
                <a:effectLst/>
                <a:latin typeface="IBM Plex Sans" panose="020B0503050203000203" pitchFamily="34" charset="0"/>
              </a:rPr>
              <a:t>2 </a:t>
            </a:r>
            <a:r>
              <a:rPr lang="zh-CN" altLang="en-US" b="0" i="0" dirty="0">
                <a:solidFill>
                  <a:srgbClr val="161616"/>
                </a:solidFill>
                <a:effectLst/>
                <a:latin typeface="IBM Plex Sans" panose="020B0503050203000203" pitchFamily="34" charset="0"/>
              </a:rPr>
              <a:t>虚拟机管理器，则需要手动创建虚拟机，然后在其中安装访客操作系统。 可以使用虚拟机管理器为虚拟机</a:t>
            </a:r>
            <a:r>
              <a:rPr lang="zh-CN" altLang="en-US" dirty="0">
                <a:solidFill>
                  <a:srgbClr val="161616"/>
                </a:solidFill>
                <a:latin typeface="IBM Plex Sans" panose="020B0503050203000203" pitchFamily="34" charset="0"/>
              </a:rPr>
              <a:t>分配物理数量和内存容量。 根据虚拟机资源</a:t>
            </a:r>
            <a:r>
              <a:rPr lang="zh-CN" altLang="en-US" b="0" i="0" dirty="0">
                <a:solidFill>
                  <a:srgbClr val="161616"/>
                </a:solidFill>
                <a:effectLst/>
                <a:latin typeface="IBM Plex Sans" panose="020B0503050203000203" pitchFamily="34" charset="0"/>
              </a:rPr>
              <a:t>，并手动设置虚拟机可以使用的处理器核心管理器的功能。</a:t>
            </a:r>
          </a:p>
        </p:txBody>
      </p:sp>
      <p:pic>
        <p:nvPicPr>
          <p:cNvPr id="2050" name="Picture 2">
            <a:extLst>
              <a:ext uri="{FF2B5EF4-FFF2-40B4-BE49-F238E27FC236}">
                <a16:creationId xmlns:a16="http://schemas.microsoft.com/office/drawing/2014/main" id="{27973EA5-E30D-444A-9D24-88DBD8695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177" y="994065"/>
            <a:ext cx="5801553" cy="3054257"/>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848AD509-2BDE-407B-B1FD-CA191BCD4FCF}"/>
              </a:ext>
            </a:extLst>
          </p:cNvPr>
          <p:cNvSpPr/>
          <p:nvPr/>
        </p:nvSpPr>
        <p:spPr>
          <a:xfrm>
            <a:off x="6456641" y="5202505"/>
            <a:ext cx="5197887" cy="335280"/>
          </a:xfrm>
          <a:prstGeom prst="rect">
            <a:avLst/>
          </a:prstGeom>
          <a:solidFill>
            <a:srgbClr val="48B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硬件</a:t>
            </a:r>
          </a:p>
        </p:txBody>
      </p:sp>
      <p:sp>
        <p:nvSpPr>
          <p:cNvPr id="16" name="矩形 15">
            <a:extLst>
              <a:ext uri="{FF2B5EF4-FFF2-40B4-BE49-F238E27FC236}">
                <a16:creationId xmlns:a16="http://schemas.microsoft.com/office/drawing/2014/main" id="{1954C86C-8E1E-49C3-AB67-A4D0C06E12C8}"/>
              </a:ext>
            </a:extLst>
          </p:cNvPr>
          <p:cNvSpPr/>
          <p:nvPr/>
        </p:nvSpPr>
        <p:spPr>
          <a:xfrm>
            <a:off x="6456640" y="4798653"/>
            <a:ext cx="5197887" cy="3352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虚拟机监视器</a:t>
            </a:r>
          </a:p>
        </p:txBody>
      </p:sp>
      <p:sp>
        <p:nvSpPr>
          <p:cNvPr id="21" name="矩形 20">
            <a:extLst>
              <a:ext uri="{FF2B5EF4-FFF2-40B4-BE49-F238E27FC236}">
                <a16:creationId xmlns:a16="http://schemas.microsoft.com/office/drawing/2014/main" id="{EDF49B13-22F8-4245-9F73-8871EB056245}"/>
              </a:ext>
            </a:extLst>
          </p:cNvPr>
          <p:cNvSpPr/>
          <p:nvPr/>
        </p:nvSpPr>
        <p:spPr>
          <a:xfrm>
            <a:off x="6456640" y="4416863"/>
            <a:ext cx="2568697" cy="307127"/>
          </a:xfrm>
          <a:prstGeom prst="rect">
            <a:avLst/>
          </a:prstGeom>
          <a:solidFill>
            <a:srgbClr val="C2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Windows 7</a:t>
            </a:r>
            <a:endParaRPr lang="zh-CN" altLang="en-US" dirty="0">
              <a:solidFill>
                <a:schemeClr val="tx1"/>
              </a:solidFill>
            </a:endParaRPr>
          </a:p>
        </p:txBody>
      </p:sp>
      <p:sp>
        <p:nvSpPr>
          <p:cNvPr id="22" name="矩形 21">
            <a:extLst>
              <a:ext uri="{FF2B5EF4-FFF2-40B4-BE49-F238E27FC236}">
                <a16:creationId xmlns:a16="http://schemas.microsoft.com/office/drawing/2014/main" id="{26638B06-DF89-4921-8444-C280A284E693}"/>
              </a:ext>
            </a:extLst>
          </p:cNvPr>
          <p:cNvSpPr/>
          <p:nvPr/>
        </p:nvSpPr>
        <p:spPr>
          <a:xfrm>
            <a:off x="9085830" y="4414861"/>
            <a:ext cx="2568697" cy="307127"/>
          </a:xfrm>
          <a:prstGeom prst="rect">
            <a:avLst/>
          </a:prstGeom>
          <a:solidFill>
            <a:srgbClr val="C2D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Linux</a:t>
            </a:r>
            <a:endParaRPr lang="zh-CN" altLang="en-US" dirty="0">
              <a:solidFill>
                <a:schemeClr val="tx1"/>
              </a:solidFill>
            </a:endParaRPr>
          </a:p>
        </p:txBody>
      </p:sp>
      <p:sp>
        <p:nvSpPr>
          <p:cNvPr id="27" name="矩形 26">
            <a:extLst>
              <a:ext uri="{FF2B5EF4-FFF2-40B4-BE49-F238E27FC236}">
                <a16:creationId xmlns:a16="http://schemas.microsoft.com/office/drawing/2014/main" id="{7A0F9FBD-1ED5-4B8A-9555-BABCE95BDFDA}"/>
              </a:ext>
            </a:extLst>
          </p:cNvPr>
          <p:cNvSpPr/>
          <p:nvPr/>
        </p:nvSpPr>
        <p:spPr>
          <a:xfrm>
            <a:off x="6456640" y="4048489"/>
            <a:ext cx="1179647"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28" name="矩形 27">
            <a:extLst>
              <a:ext uri="{FF2B5EF4-FFF2-40B4-BE49-F238E27FC236}">
                <a16:creationId xmlns:a16="http://schemas.microsoft.com/office/drawing/2014/main" id="{BA6D1C32-F567-4E15-9023-654200194F0D}"/>
              </a:ext>
            </a:extLst>
          </p:cNvPr>
          <p:cNvSpPr/>
          <p:nvPr/>
        </p:nvSpPr>
        <p:spPr>
          <a:xfrm>
            <a:off x="7727029" y="4048327"/>
            <a:ext cx="1298308"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29" name="矩形 28">
            <a:extLst>
              <a:ext uri="{FF2B5EF4-FFF2-40B4-BE49-F238E27FC236}">
                <a16:creationId xmlns:a16="http://schemas.microsoft.com/office/drawing/2014/main" id="{CB36F5E2-F490-48CF-AB8D-3C98DBFF9712}"/>
              </a:ext>
            </a:extLst>
          </p:cNvPr>
          <p:cNvSpPr/>
          <p:nvPr/>
        </p:nvSpPr>
        <p:spPr>
          <a:xfrm>
            <a:off x="9085830" y="4050689"/>
            <a:ext cx="1179647"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sp>
        <p:nvSpPr>
          <p:cNvPr id="30" name="矩形 29">
            <a:extLst>
              <a:ext uri="{FF2B5EF4-FFF2-40B4-BE49-F238E27FC236}">
                <a16:creationId xmlns:a16="http://schemas.microsoft.com/office/drawing/2014/main" id="{42CBD372-AC8F-4B11-92AA-C90613141F17}"/>
              </a:ext>
            </a:extLst>
          </p:cNvPr>
          <p:cNvSpPr/>
          <p:nvPr/>
        </p:nvSpPr>
        <p:spPr>
          <a:xfrm>
            <a:off x="10370178" y="4050297"/>
            <a:ext cx="1298308" cy="286766"/>
          </a:xfrm>
          <a:prstGeom prst="rect">
            <a:avLst/>
          </a:prstGeom>
          <a:solidFill>
            <a:srgbClr val="FCD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应用程序</a:t>
            </a:r>
          </a:p>
        </p:txBody>
      </p:sp>
      <p:pic>
        <p:nvPicPr>
          <p:cNvPr id="31" name="Picture 2">
            <a:extLst>
              <a:ext uri="{FF2B5EF4-FFF2-40B4-BE49-F238E27FC236}">
                <a16:creationId xmlns:a16="http://schemas.microsoft.com/office/drawing/2014/main" id="{5F14601A-7FAF-43D8-8E5E-87CB75C20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177" y="994070"/>
            <a:ext cx="5801553" cy="305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022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91AF84D-D4B7-495F-AE4D-AC5DB45D5A7E}"/>
              </a:ext>
            </a:extLst>
          </p:cNvPr>
          <p:cNvSpPr txBox="1"/>
          <p:nvPr/>
        </p:nvSpPr>
        <p:spPr>
          <a:xfrm>
            <a:off x="306248" y="1092930"/>
            <a:ext cx="6404426" cy="5355312"/>
          </a:xfrm>
          <a:prstGeom prst="rect">
            <a:avLst/>
          </a:prstGeom>
          <a:noFill/>
        </p:spPr>
        <p:txBody>
          <a:bodyPr wrap="square" rtlCol="0">
            <a:spAutoFit/>
          </a:bodyPr>
          <a:lstStyle/>
          <a:p>
            <a:r>
              <a:rPr lang="zh-CN" altLang="en-US" b="0" i="0" dirty="0">
                <a:solidFill>
                  <a:srgbClr val="121212"/>
                </a:solidFill>
                <a:effectLst/>
                <a:latin typeface="-apple-system"/>
              </a:rPr>
              <a:t>逻辑地址（</a:t>
            </a:r>
            <a:r>
              <a:rPr lang="en-US" altLang="zh-CN" b="0" i="0" dirty="0">
                <a:solidFill>
                  <a:srgbClr val="121212"/>
                </a:solidFill>
                <a:effectLst/>
                <a:latin typeface="-apple-system"/>
              </a:rPr>
              <a:t>Logical Address</a:t>
            </a:r>
            <a:r>
              <a:rPr lang="zh-CN" altLang="en-US" b="0" i="0" dirty="0">
                <a:solidFill>
                  <a:srgbClr val="121212"/>
                </a:solidFill>
                <a:effectLst/>
                <a:latin typeface="-apple-system"/>
              </a:rPr>
              <a:t>），也称虚拟地址，是一个程序所使用的地址空间，是程序代码中使用的地址，它是由程序员或操作系统生成的。逻辑地址是指向内存中的一段地址空间，它是相对于程序的起始地址（即基址）的偏移量。在程序执行时，逻辑地址会被翻译成物理地址。</a:t>
            </a:r>
            <a:endParaRPr lang="en-US" altLang="zh-CN" b="0" i="0" dirty="0">
              <a:solidFill>
                <a:srgbClr val="121212"/>
              </a:solidFill>
              <a:effectLst/>
              <a:latin typeface="-apple-system"/>
            </a:endParaRPr>
          </a:p>
          <a:p>
            <a:endParaRPr lang="en-US" altLang="zh-CN" dirty="0">
              <a:solidFill>
                <a:srgbClr val="121212"/>
              </a:solidFill>
              <a:latin typeface="-apple-system"/>
            </a:endParaRPr>
          </a:p>
          <a:p>
            <a:r>
              <a:rPr lang="zh-CN" altLang="en-US" b="0" i="0" dirty="0">
                <a:solidFill>
                  <a:srgbClr val="121212"/>
                </a:solidFill>
                <a:effectLst/>
                <a:latin typeface="-apple-system"/>
              </a:rPr>
              <a:t>物理地址（</a:t>
            </a:r>
            <a:r>
              <a:rPr lang="en-US" altLang="zh-CN" b="0" i="0" dirty="0">
                <a:solidFill>
                  <a:srgbClr val="121212"/>
                </a:solidFill>
                <a:effectLst/>
                <a:latin typeface="-apple-system"/>
              </a:rPr>
              <a:t>Physical Address</a:t>
            </a:r>
            <a:r>
              <a:rPr lang="zh-CN" altLang="en-US" b="0" i="0" dirty="0">
                <a:solidFill>
                  <a:srgbClr val="121212"/>
                </a:solidFill>
                <a:effectLst/>
                <a:latin typeface="-apple-system"/>
              </a:rPr>
              <a:t>）是内存中真实的地址，它是由</a:t>
            </a:r>
            <a:r>
              <a:rPr lang="en-US" altLang="zh-CN" b="0" i="0" dirty="0">
                <a:solidFill>
                  <a:srgbClr val="121212"/>
                </a:solidFill>
                <a:effectLst/>
                <a:latin typeface="-apple-system"/>
              </a:rPr>
              <a:t>CPU</a:t>
            </a:r>
            <a:r>
              <a:rPr lang="zh-CN" altLang="en-US" b="0" i="0" dirty="0">
                <a:solidFill>
                  <a:srgbClr val="121212"/>
                </a:solidFill>
                <a:effectLst/>
                <a:latin typeface="-apple-system"/>
              </a:rPr>
              <a:t>生成的，用来访问实际的内存单元。物理地址是</a:t>
            </a:r>
            <a:r>
              <a:rPr lang="en-US" altLang="zh-CN" b="0" i="0" dirty="0">
                <a:solidFill>
                  <a:srgbClr val="121212"/>
                </a:solidFill>
                <a:effectLst/>
                <a:latin typeface="-apple-system"/>
              </a:rPr>
              <a:t>CPU</a:t>
            </a:r>
            <a:r>
              <a:rPr lang="zh-CN" altLang="en-US" b="0" i="0" dirty="0">
                <a:solidFill>
                  <a:srgbClr val="121212"/>
                </a:solidFill>
                <a:effectLst/>
                <a:latin typeface="-apple-system"/>
              </a:rPr>
              <a:t>传递给内存控制器的地址，通过地址总线传递到内存模块，访问实际的存储单元。</a:t>
            </a:r>
            <a:endParaRPr lang="en-US" altLang="zh-CN" b="0" i="0" dirty="0">
              <a:solidFill>
                <a:srgbClr val="121212"/>
              </a:solidFill>
              <a:effectLst/>
              <a:latin typeface="-apple-system"/>
            </a:endParaRPr>
          </a:p>
          <a:p>
            <a:br>
              <a:rPr lang="zh-CN" altLang="en-US" dirty="0"/>
            </a:br>
            <a:r>
              <a:rPr lang="zh-CN" altLang="en-US" b="0" i="0" dirty="0">
                <a:solidFill>
                  <a:srgbClr val="121212"/>
                </a:solidFill>
                <a:effectLst/>
                <a:latin typeface="-apple-system"/>
              </a:rPr>
              <a:t>在计算机中，逻辑地址和物理地址的转换是由操作系统中的内存管理单元（</a:t>
            </a:r>
            <a:r>
              <a:rPr lang="en-US" altLang="zh-CN" b="0" i="0" dirty="0">
                <a:solidFill>
                  <a:srgbClr val="121212"/>
                </a:solidFill>
                <a:effectLst/>
                <a:latin typeface="-apple-system"/>
              </a:rPr>
              <a:t>Memory Management Unit</a:t>
            </a:r>
            <a:r>
              <a:rPr lang="zh-CN" altLang="en-US" b="0" i="0" dirty="0">
                <a:solidFill>
                  <a:srgbClr val="121212"/>
                </a:solidFill>
                <a:effectLst/>
                <a:latin typeface="-apple-system"/>
              </a:rPr>
              <a:t>，</a:t>
            </a:r>
            <a:r>
              <a:rPr lang="en-US" altLang="zh-CN" b="0" i="0" dirty="0">
                <a:solidFill>
                  <a:srgbClr val="121212"/>
                </a:solidFill>
                <a:effectLst/>
                <a:latin typeface="-apple-system"/>
              </a:rPr>
              <a:t>MMU</a:t>
            </a:r>
            <a:r>
              <a:rPr lang="zh-CN" altLang="en-US" b="0" i="0" dirty="0">
                <a:solidFill>
                  <a:srgbClr val="121212"/>
                </a:solidFill>
                <a:effectLst/>
                <a:latin typeface="-apple-system"/>
              </a:rPr>
              <a:t>）来完成的。</a:t>
            </a:r>
            <a:endParaRPr lang="en-US" altLang="zh-CN" b="0" i="0" dirty="0">
              <a:solidFill>
                <a:srgbClr val="121212"/>
              </a:solidFill>
              <a:effectLst/>
              <a:latin typeface="-apple-system"/>
            </a:endParaRPr>
          </a:p>
          <a:p>
            <a:r>
              <a:rPr lang="en-US" altLang="zh-CN" b="0" i="0" dirty="0">
                <a:solidFill>
                  <a:srgbClr val="121212"/>
                </a:solidFill>
                <a:effectLst/>
                <a:latin typeface="-apple-system"/>
              </a:rPr>
              <a:t>MMU</a:t>
            </a:r>
            <a:r>
              <a:rPr lang="zh-CN" altLang="en-US" b="0" i="0" dirty="0">
                <a:solidFill>
                  <a:srgbClr val="121212"/>
                </a:solidFill>
                <a:effectLst/>
                <a:latin typeface="-apple-system"/>
              </a:rPr>
              <a:t>使用一个叫做页表（</a:t>
            </a:r>
            <a:r>
              <a:rPr lang="en-US" altLang="zh-CN" b="0" i="0" dirty="0">
                <a:solidFill>
                  <a:srgbClr val="121212"/>
                </a:solidFill>
                <a:effectLst/>
                <a:latin typeface="-apple-system"/>
              </a:rPr>
              <a:t>Page Table</a:t>
            </a:r>
            <a:r>
              <a:rPr lang="zh-CN" altLang="en-US" b="0" i="0" dirty="0">
                <a:solidFill>
                  <a:srgbClr val="121212"/>
                </a:solidFill>
                <a:effectLst/>
                <a:latin typeface="-apple-system"/>
              </a:rPr>
              <a:t>）的数据结构来将逻辑地址翻译成物理地址。</a:t>
            </a:r>
            <a:endParaRPr lang="en-US" altLang="zh-CN" b="0" i="0" dirty="0">
              <a:solidFill>
                <a:srgbClr val="121212"/>
              </a:solidFill>
              <a:effectLst/>
              <a:latin typeface="-apple-system"/>
            </a:endParaRPr>
          </a:p>
          <a:p>
            <a:br>
              <a:rPr lang="zh-CN" altLang="en-US" dirty="0"/>
            </a:br>
            <a:r>
              <a:rPr lang="zh-CN" altLang="en-US" b="0" i="0" dirty="0">
                <a:solidFill>
                  <a:srgbClr val="121212"/>
                </a:solidFill>
                <a:effectLst/>
                <a:latin typeface="-apple-system"/>
              </a:rPr>
              <a:t>当程序要访问某个内存地址时，</a:t>
            </a:r>
            <a:r>
              <a:rPr lang="en-US" altLang="zh-CN" b="0" i="0" dirty="0">
                <a:solidFill>
                  <a:srgbClr val="121212"/>
                </a:solidFill>
                <a:effectLst/>
                <a:latin typeface="-apple-system"/>
              </a:rPr>
              <a:t>CPU</a:t>
            </a:r>
            <a:r>
              <a:rPr lang="zh-CN" altLang="en-US" b="0" i="0" dirty="0">
                <a:solidFill>
                  <a:srgbClr val="121212"/>
                </a:solidFill>
                <a:effectLst/>
                <a:latin typeface="-apple-system"/>
              </a:rPr>
              <a:t>会把逻辑地址发送给</a:t>
            </a:r>
            <a:r>
              <a:rPr lang="en-US" altLang="zh-CN" b="0" i="0" dirty="0">
                <a:solidFill>
                  <a:srgbClr val="121212"/>
                </a:solidFill>
                <a:effectLst/>
                <a:latin typeface="-apple-system"/>
              </a:rPr>
              <a:t>MMU</a:t>
            </a:r>
            <a:r>
              <a:rPr lang="zh-CN" altLang="en-US" b="0" i="0" dirty="0">
                <a:solidFill>
                  <a:srgbClr val="121212"/>
                </a:solidFill>
                <a:effectLst/>
                <a:latin typeface="-apple-system"/>
              </a:rPr>
              <a:t>进行转换。</a:t>
            </a:r>
            <a:r>
              <a:rPr lang="en-US" altLang="zh-CN" b="0" i="0" dirty="0">
                <a:solidFill>
                  <a:srgbClr val="121212"/>
                </a:solidFill>
                <a:effectLst/>
                <a:latin typeface="-apple-system"/>
              </a:rPr>
              <a:t>MMU</a:t>
            </a:r>
            <a:r>
              <a:rPr lang="zh-CN" altLang="en-US" b="0" i="0" dirty="0">
                <a:solidFill>
                  <a:srgbClr val="121212"/>
                </a:solidFill>
                <a:effectLst/>
                <a:latin typeface="-apple-system"/>
              </a:rPr>
              <a:t>根据页表将逻辑地址转换为物理地址，并将物理地址传递给内存控制器，访问相应的内存单元。</a:t>
            </a:r>
            <a:endParaRPr lang="zh-CN" altLang="en-US" dirty="0"/>
          </a:p>
        </p:txBody>
      </p:sp>
      <p:pic>
        <p:nvPicPr>
          <p:cNvPr id="3074" name="Picture 2" descr="逻辑地址和物理地址如何转换？ - 知乎">
            <a:extLst>
              <a:ext uri="{FF2B5EF4-FFF2-40B4-BE49-F238E27FC236}">
                <a16:creationId xmlns:a16="http://schemas.microsoft.com/office/drawing/2014/main" id="{DA14F3D9-AAA3-4079-AA08-3E01B8BD8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7511" y="2305050"/>
            <a:ext cx="4914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3626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 name="图片 3">
            <a:extLst>
              <a:ext uri="{FF2B5EF4-FFF2-40B4-BE49-F238E27FC236}">
                <a16:creationId xmlns:a16="http://schemas.microsoft.com/office/drawing/2014/main" id="{F999CF1D-4B2E-4DF0-BD1A-0CA50C9332EF}"/>
              </a:ext>
            </a:extLst>
          </p:cNvPr>
          <p:cNvPicPr>
            <a:picLocks noChangeAspect="1"/>
          </p:cNvPicPr>
          <p:nvPr/>
        </p:nvPicPr>
        <p:blipFill>
          <a:blip r:embed="rId4"/>
          <a:stretch>
            <a:fillRect/>
          </a:stretch>
        </p:blipFill>
        <p:spPr>
          <a:xfrm>
            <a:off x="1622471" y="1260868"/>
            <a:ext cx="8630094" cy="4534133"/>
          </a:xfrm>
          <a:prstGeom prst="rect">
            <a:avLst/>
          </a:prstGeom>
        </p:spPr>
      </p:pic>
    </p:spTree>
    <p:extLst>
      <p:ext uri="{BB962C8B-B14F-4D97-AF65-F5344CB8AC3E}">
        <p14:creationId xmlns:p14="http://schemas.microsoft.com/office/powerpoint/2010/main" val="29165750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Introduction</a:t>
            </a: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96D6B460-7674-40A4-890A-2B6F40553BC8}"/>
              </a:ext>
            </a:extLst>
          </p:cNvPr>
          <p:cNvSpPr txBox="1"/>
          <p:nvPr/>
        </p:nvSpPr>
        <p:spPr>
          <a:xfrm>
            <a:off x="385590" y="1054003"/>
            <a:ext cx="5123432" cy="369332"/>
          </a:xfrm>
          <a:prstGeom prst="rect">
            <a:avLst/>
          </a:prstGeom>
          <a:noFill/>
        </p:spPr>
        <p:txBody>
          <a:bodyPr wrap="square" rtlCol="0">
            <a:spAutoFit/>
          </a:bodyPr>
          <a:lstStyle/>
          <a:p>
            <a:r>
              <a:rPr lang="zh-CN" altLang="en-US" b="0" i="0" dirty="0">
                <a:solidFill>
                  <a:srgbClr val="4D4D4D"/>
                </a:solidFill>
                <a:effectLst/>
                <a:latin typeface="-apple-system"/>
              </a:rPr>
              <a:t>分页存储管理的逻辑地址结构如下所示：</a:t>
            </a:r>
            <a:endParaRPr lang="zh-CN" altLang="en-US" dirty="0"/>
          </a:p>
        </p:txBody>
      </p:sp>
      <p:pic>
        <p:nvPicPr>
          <p:cNvPr id="5" name="图片 4">
            <a:extLst>
              <a:ext uri="{FF2B5EF4-FFF2-40B4-BE49-F238E27FC236}">
                <a16:creationId xmlns:a16="http://schemas.microsoft.com/office/drawing/2014/main" id="{F6FF78D9-862F-47A1-9491-B4D2B12EEB19}"/>
              </a:ext>
            </a:extLst>
          </p:cNvPr>
          <p:cNvPicPr>
            <a:picLocks noChangeAspect="1"/>
          </p:cNvPicPr>
          <p:nvPr/>
        </p:nvPicPr>
        <p:blipFill>
          <a:blip r:embed="rId4"/>
          <a:stretch>
            <a:fillRect/>
          </a:stretch>
        </p:blipFill>
        <p:spPr>
          <a:xfrm>
            <a:off x="1260382" y="1440673"/>
            <a:ext cx="9252426" cy="869995"/>
          </a:xfrm>
          <a:prstGeom prst="rect">
            <a:avLst/>
          </a:prstGeom>
        </p:spPr>
      </p:pic>
      <p:pic>
        <p:nvPicPr>
          <p:cNvPr id="7" name="图片 6">
            <a:extLst>
              <a:ext uri="{FF2B5EF4-FFF2-40B4-BE49-F238E27FC236}">
                <a16:creationId xmlns:a16="http://schemas.microsoft.com/office/drawing/2014/main" id="{D01BC92F-5F21-4A48-B0A4-4DCC29EBF0FC}"/>
              </a:ext>
            </a:extLst>
          </p:cNvPr>
          <p:cNvPicPr>
            <a:picLocks noChangeAspect="1"/>
          </p:cNvPicPr>
          <p:nvPr/>
        </p:nvPicPr>
        <p:blipFill>
          <a:blip r:embed="rId5"/>
          <a:stretch>
            <a:fillRect/>
          </a:stretch>
        </p:blipFill>
        <p:spPr>
          <a:xfrm>
            <a:off x="1650771" y="2365335"/>
            <a:ext cx="8890457" cy="3867349"/>
          </a:xfrm>
          <a:prstGeom prst="rect">
            <a:avLst/>
          </a:prstGeom>
        </p:spPr>
      </p:pic>
    </p:spTree>
    <p:extLst>
      <p:ext uri="{BB962C8B-B14F-4D97-AF65-F5344CB8AC3E}">
        <p14:creationId xmlns:p14="http://schemas.microsoft.com/office/powerpoint/2010/main" val="199260788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Key Problem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2" name="Picture 2">
            <a:extLst>
              <a:ext uri="{FF2B5EF4-FFF2-40B4-BE49-F238E27FC236}">
                <a16:creationId xmlns:a16="http://schemas.microsoft.com/office/drawing/2014/main" id="{DD043E1A-D261-4012-8ADB-0C16468F32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223" y="2163997"/>
            <a:ext cx="5801553" cy="305425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9FFB974-BBF3-4954-88C3-A263BC274EF5}"/>
              </a:ext>
            </a:extLst>
          </p:cNvPr>
          <p:cNvSpPr txBox="1"/>
          <p:nvPr/>
        </p:nvSpPr>
        <p:spPr>
          <a:xfrm>
            <a:off x="467670" y="1319249"/>
            <a:ext cx="7573466" cy="369332"/>
          </a:xfrm>
          <a:prstGeom prst="rect">
            <a:avLst/>
          </a:prstGeom>
          <a:noFill/>
        </p:spPr>
        <p:txBody>
          <a:bodyPr wrap="square" rtlCol="0">
            <a:spAutoFit/>
          </a:bodyPr>
          <a:lstStyle/>
          <a:p>
            <a:r>
              <a:rPr lang="zh-CN" altLang="en-US" dirty="0"/>
              <a:t>运行在虚拟机之上的进程如何实现逻辑地址到物理地址的转换？</a:t>
            </a:r>
          </a:p>
        </p:txBody>
      </p:sp>
    </p:spTree>
    <p:extLst>
      <p:ext uri="{BB962C8B-B14F-4D97-AF65-F5344CB8AC3E}">
        <p14:creationId xmlns:p14="http://schemas.microsoft.com/office/powerpoint/2010/main" val="32207695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646331"/>
          </a:xfrm>
          <a:prstGeom prst="rect">
            <a:avLst/>
          </a:prstGeom>
          <a:noFill/>
        </p:spPr>
        <p:txBody>
          <a:bodyPr wrap="square" rtlCol="0">
            <a:spAutoFit/>
          </a:bodyPr>
          <a:lstStyle/>
          <a:p>
            <a:pPr lvl="0">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Nest Page </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 name="文本框 2">
            <a:extLst>
              <a:ext uri="{FF2B5EF4-FFF2-40B4-BE49-F238E27FC236}">
                <a16:creationId xmlns:a16="http://schemas.microsoft.com/office/drawing/2014/main" id="{F38F4E60-B194-461F-A1E8-296423A7FD97}"/>
              </a:ext>
            </a:extLst>
          </p:cNvPr>
          <p:cNvSpPr txBox="1"/>
          <p:nvPr/>
        </p:nvSpPr>
        <p:spPr>
          <a:xfrm>
            <a:off x="967832" y="1291433"/>
            <a:ext cx="3771609" cy="2862322"/>
          </a:xfrm>
          <a:prstGeom prst="rect">
            <a:avLst/>
          </a:prstGeom>
          <a:noFill/>
        </p:spPr>
        <p:txBody>
          <a:bodyPr wrap="square" rtlCol="0">
            <a:spAutoFit/>
          </a:bodyPr>
          <a:lstStyle/>
          <a:p>
            <a:r>
              <a:rPr lang="zh-CN" altLang="en-US" dirty="0"/>
              <a:t>四个地址：</a:t>
            </a:r>
            <a:endParaRPr lang="en-US" altLang="zh-CN" dirty="0"/>
          </a:p>
          <a:p>
            <a:endParaRPr lang="en-US" altLang="zh-CN" dirty="0"/>
          </a:p>
          <a:p>
            <a:pPr marL="285750" indent="-285750">
              <a:buFont typeface="Arial" panose="020B0604020202020204" pitchFamily="34" charset="0"/>
              <a:buChar char="•"/>
            </a:pPr>
            <a:r>
              <a:rPr lang="en-US" altLang="zh-CN" dirty="0"/>
              <a:t>GVA - Guest</a:t>
            </a:r>
            <a:r>
              <a:rPr lang="zh-CN" altLang="en-US" dirty="0"/>
              <a:t>虚拟地址</a:t>
            </a:r>
          </a:p>
          <a:p>
            <a:pPr marL="285750" indent="-285750">
              <a:buFont typeface="Arial" panose="020B0604020202020204" pitchFamily="34" charset="0"/>
              <a:buChar char="•"/>
            </a:pPr>
            <a:r>
              <a:rPr lang="en-US" altLang="zh-CN" dirty="0"/>
              <a:t>GPA - Guest</a:t>
            </a:r>
            <a:r>
              <a:rPr lang="zh-CN" altLang="en-US" dirty="0"/>
              <a:t>物理地址</a:t>
            </a:r>
          </a:p>
          <a:p>
            <a:pPr marL="285750" indent="-285750">
              <a:buFont typeface="Arial" panose="020B0604020202020204" pitchFamily="34" charset="0"/>
              <a:buChar char="•"/>
            </a:pPr>
            <a:r>
              <a:rPr lang="en-US" altLang="zh-CN" dirty="0"/>
              <a:t>HVA - Host</a:t>
            </a:r>
            <a:r>
              <a:rPr lang="zh-CN" altLang="en-US" dirty="0"/>
              <a:t>虚拟地址</a:t>
            </a:r>
          </a:p>
          <a:p>
            <a:pPr marL="285750" indent="-285750">
              <a:buFont typeface="Arial" panose="020B0604020202020204" pitchFamily="34" charset="0"/>
              <a:buChar char="•"/>
            </a:pPr>
            <a:r>
              <a:rPr lang="en-US" altLang="zh-CN" dirty="0"/>
              <a:t>HPA -Host</a:t>
            </a:r>
            <a:r>
              <a:rPr lang="zh-CN" altLang="en-US" dirty="0"/>
              <a:t>物理地址</a:t>
            </a:r>
            <a:endParaRPr lang="en-US" altLang="zh-CN" dirty="0"/>
          </a:p>
          <a:p>
            <a:pPr marL="285750" indent="-285750">
              <a:buFont typeface="Arial" panose="020B0604020202020204" pitchFamily="34" charset="0"/>
              <a:buChar char="•"/>
            </a:pPr>
            <a:endParaRPr lang="en-US" altLang="zh-CN" dirty="0"/>
          </a:p>
          <a:p>
            <a:r>
              <a:rPr lang="zh-CN" altLang="en-US" dirty="0"/>
              <a:t>最终目标：</a:t>
            </a:r>
            <a:r>
              <a:rPr lang="en-US" altLang="zh-CN" dirty="0"/>
              <a:t>GVA </a:t>
            </a:r>
            <a:r>
              <a:rPr lang="en-US" altLang="zh-CN" dirty="0">
                <a:sym typeface="Wingdings" panose="05000000000000000000" pitchFamily="2" charset="2"/>
              </a:rPr>
              <a:t> HPA</a:t>
            </a:r>
          </a:p>
          <a:p>
            <a:endParaRPr lang="en-US" altLang="zh-CN" dirty="0">
              <a:sym typeface="Wingdings" panose="05000000000000000000" pitchFamily="2" charset="2"/>
            </a:endParaRPr>
          </a:p>
          <a:p>
            <a:endParaRPr lang="en-US" altLang="zh-CN" dirty="0"/>
          </a:p>
        </p:txBody>
      </p:sp>
      <p:sp>
        <p:nvSpPr>
          <p:cNvPr id="8" name="矩形 7">
            <a:extLst>
              <a:ext uri="{FF2B5EF4-FFF2-40B4-BE49-F238E27FC236}">
                <a16:creationId xmlns:a16="http://schemas.microsoft.com/office/drawing/2014/main" id="{889231B8-EDA8-412D-9D74-A88EB701D539}"/>
              </a:ext>
            </a:extLst>
          </p:cNvPr>
          <p:cNvSpPr/>
          <p:nvPr/>
        </p:nvSpPr>
        <p:spPr>
          <a:xfrm>
            <a:off x="1709756" y="4422742"/>
            <a:ext cx="851579" cy="854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GVA</a:t>
            </a:r>
            <a:endParaRPr lang="zh-CN" altLang="en-US" dirty="0"/>
          </a:p>
        </p:txBody>
      </p:sp>
      <p:sp>
        <p:nvSpPr>
          <p:cNvPr id="21" name="矩形 20">
            <a:extLst>
              <a:ext uri="{FF2B5EF4-FFF2-40B4-BE49-F238E27FC236}">
                <a16:creationId xmlns:a16="http://schemas.microsoft.com/office/drawing/2014/main" id="{7B4F21B3-2ABB-4FBB-B402-183ADCD3605A}"/>
              </a:ext>
            </a:extLst>
          </p:cNvPr>
          <p:cNvSpPr/>
          <p:nvPr/>
        </p:nvSpPr>
        <p:spPr>
          <a:xfrm>
            <a:off x="4275856" y="4422742"/>
            <a:ext cx="851579" cy="854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GPA</a:t>
            </a:r>
            <a:endParaRPr lang="zh-CN" altLang="en-US" dirty="0"/>
          </a:p>
        </p:txBody>
      </p:sp>
      <p:pic>
        <p:nvPicPr>
          <p:cNvPr id="22" name="Picture 2">
            <a:extLst>
              <a:ext uri="{FF2B5EF4-FFF2-40B4-BE49-F238E27FC236}">
                <a16:creationId xmlns:a16="http://schemas.microsoft.com/office/drawing/2014/main" id="{4D55B610-C228-4E9A-9FCC-BD549A0A6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612" y="1074084"/>
            <a:ext cx="5361470" cy="2822573"/>
          </a:xfrm>
          <a:prstGeom prst="rect">
            <a:avLst/>
          </a:prstGeom>
          <a:noFill/>
          <a:extLst>
            <a:ext uri="{909E8E84-426E-40DD-AFC4-6F175D3DCCD1}">
              <a14:hiddenFill xmlns:a14="http://schemas.microsoft.com/office/drawing/2010/main">
                <a:solidFill>
                  <a:srgbClr val="FFFFFF"/>
                </a:solidFill>
              </a14:hiddenFill>
            </a:ext>
          </a:extLst>
        </p:spPr>
      </p:pic>
      <p:sp>
        <p:nvSpPr>
          <p:cNvPr id="11" name="箭头: 右 10">
            <a:extLst>
              <a:ext uri="{FF2B5EF4-FFF2-40B4-BE49-F238E27FC236}">
                <a16:creationId xmlns:a16="http://schemas.microsoft.com/office/drawing/2014/main" id="{1EB2413F-CEEB-4770-86B0-3F9024835AF9}"/>
              </a:ext>
            </a:extLst>
          </p:cNvPr>
          <p:cNvSpPr/>
          <p:nvPr/>
        </p:nvSpPr>
        <p:spPr>
          <a:xfrm>
            <a:off x="2561335" y="4585656"/>
            <a:ext cx="1714521" cy="548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左大括号 12">
            <a:extLst>
              <a:ext uri="{FF2B5EF4-FFF2-40B4-BE49-F238E27FC236}">
                <a16:creationId xmlns:a16="http://schemas.microsoft.com/office/drawing/2014/main" id="{01201301-F79E-4169-851A-99FCB80A3338}"/>
              </a:ext>
            </a:extLst>
          </p:cNvPr>
          <p:cNvSpPr/>
          <p:nvPr/>
        </p:nvSpPr>
        <p:spPr>
          <a:xfrm rot="16200000">
            <a:off x="3292126" y="4140779"/>
            <a:ext cx="268335" cy="258149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29C9AB71-6A7E-4100-8713-C6B51D8A0DDF}"/>
              </a:ext>
            </a:extLst>
          </p:cNvPr>
          <p:cNvSpPr/>
          <p:nvPr/>
        </p:nvSpPr>
        <p:spPr>
          <a:xfrm>
            <a:off x="6050247" y="4426407"/>
            <a:ext cx="851579" cy="854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HVA</a:t>
            </a:r>
            <a:endParaRPr lang="zh-CN" altLang="en-US" dirty="0"/>
          </a:p>
        </p:txBody>
      </p:sp>
      <p:sp>
        <p:nvSpPr>
          <p:cNvPr id="28" name="矩形 27">
            <a:extLst>
              <a:ext uri="{FF2B5EF4-FFF2-40B4-BE49-F238E27FC236}">
                <a16:creationId xmlns:a16="http://schemas.microsoft.com/office/drawing/2014/main" id="{ADE7C1C4-24A8-434D-9683-5AD217C60CB7}"/>
              </a:ext>
            </a:extLst>
          </p:cNvPr>
          <p:cNvSpPr/>
          <p:nvPr/>
        </p:nvSpPr>
        <p:spPr>
          <a:xfrm>
            <a:off x="8616347" y="4426407"/>
            <a:ext cx="851579" cy="854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HPA</a:t>
            </a:r>
            <a:endParaRPr lang="zh-CN" altLang="en-US" dirty="0"/>
          </a:p>
        </p:txBody>
      </p:sp>
      <p:sp>
        <p:nvSpPr>
          <p:cNvPr id="29" name="箭头: 右 28">
            <a:extLst>
              <a:ext uri="{FF2B5EF4-FFF2-40B4-BE49-F238E27FC236}">
                <a16:creationId xmlns:a16="http://schemas.microsoft.com/office/drawing/2014/main" id="{BE6048DA-3E18-431E-8631-73C2640EDAD7}"/>
              </a:ext>
            </a:extLst>
          </p:cNvPr>
          <p:cNvSpPr/>
          <p:nvPr/>
        </p:nvSpPr>
        <p:spPr>
          <a:xfrm>
            <a:off x="6901826" y="4589321"/>
            <a:ext cx="1714521" cy="548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左大括号 29">
            <a:extLst>
              <a:ext uri="{FF2B5EF4-FFF2-40B4-BE49-F238E27FC236}">
                <a16:creationId xmlns:a16="http://schemas.microsoft.com/office/drawing/2014/main" id="{27CB28B3-5E63-48F1-BC5E-8C250DF52CEB}"/>
              </a:ext>
            </a:extLst>
          </p:cNvPr>
          <p:cNvSpPr/>
          <p:nvPr/>
        </p:nvSpPr>
        <p:spPr>
          <a:xfrm rot="16200000">
            <a:off x="7632617" y="4144444"/>
            <a:ext cx="268335" cy="258149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4896E9DA-A663-446A-BA3D-2AA7C4BA4E13}"/>
              </a:ext>
            </a:extLst>
          </p:cNvPr>
          <p:cNvSpPr txBox="1"/>
          <p:nvPr/>
        </p:nvSpPr>
        <p:spPr>
          <a:xfrm>
            <a:off x="2396004" y="5593441"/>
            <a:ext cx="2060578" cy="369332"/>
          </a:xfrm>
          <a:prstGeom prst="rect">
            <a:avLst/>
          </a:prstGeom>
          <a:noFill/>
        </p:spPr>
        <p:txBody>
          <a:bodyPr wrap="square" rtlCol="0">
            <a:spAutoFit/>
          </a:bodyPr>
          <a:lstStyle/>
          <a:p>
            <a:r>
              <a:rPr lang="en-US" altLang="zh-CN" dirty="0"/>
              <a:t>Windows 7 </a:t>
            </a:r>
            <a:r>
              <a:rPr lang="zh-CN" altLang="en-US" dirty="0"/>
              <a:t>虚拟机</a:t>
            </a:r>
          </a:p>
        </p:txBody>
      </p:sp>
      <p:sp>
        <p:nvSpPr>
          <p:cNvPr id="31" name="文本框 30">
            <a:extLst>
              <a:ext uri="{FF2B5EF4-FFF2-40B4-BE49-F238E27FC236}">
                <a16:creationId xmlns:a16="http://schemas.microsoft.com/office/drawing/2014/main" id="{462C8D43-F9A4-4D7D-A286-CDCBA7E53F2D}"/>
              </a:ext>
            </a:extLst>
          </p:cNvPr>
          <p:cNvSpPr txBox="1"/>
          <p:nvPr/>
        </p:nvSpPr>
        <p:spPr>
          <a:xfrm>
            <a:off x="6736495" y="5589758"/>
            <a:ext cx="2060578" cy="369332"/>
          </a:xfrm>
          <a:prstGeom prst="rect">
            <a:avLst/>
          </a:prstGeom>
          <a:noFill/>
        </p:spPr>
        <p:txBody>
          <a:bodyPr wrap="square" rtlCol="0">
            <a:spAutoFit/>
          </a:bodyPr>
          <a:lstStyle/>
          <a:p>
            <a:r>
              <a:rPr lang="en-US" altLang="zh-CN" dirty="0"/>
              <a:t>Windows 7 </a:t>
            </a:r>
            <a:r>
              <a:rPr lang="zh-CN" altLang="en-US" dirty="0"/>
              <a:t>宿主机</a:t>
            </a:r>
          </a:p>
        </p:txBody>
      </p:sp>
      <p:sp>
        <p:nvSpPr>
          <p:cNvPr id="32" name="左大括号 31">
            <a:extLst>
              <a:ext uri="{FF2B5EF4-FFF2-40B4-BE49-F238E27FC236}">
                <a16:creationId xmlns:a16="http://schemas.microsoft.com/office/drawing/2014/main" id="{C5F49ECB-14B8-4888-B242-95274726B15B}"/>
              </a:ext>
            </a:extLst>
          </p:cNvPr>
          <p:cNvSpPr/>
          <p:nvPr/>
        </p:nvSpPr>
        <p:spPr>
          <a:xfrm rot="16200000">
            <a:off x="5458010" y="4624446"/>
            <a:ext cx="268337" cy="161416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813B351C-272B-4B46-B891-C2298EF27C23}"/>
              </a:ext>
            </a:extLst>
          </p:cNvPr>
          <p:cNvSpPr txBox="1"/>
          <p:nvPr/>
        </p:nvSpPr>
        <p:spPr>
          <a:xfrm>
            <a:off x="4841251" y="5593441"/>
            <a:ext cx="1558008" cy="369332"/>
          </a:xfrm>
          <a:prstGeom prst="rect">
            <a:avLst/>
          </a:prstGeom>
          <a:noFill/>
        </p:spPr>
        <p:txBody>
          <a:bodyPr wrap="square" rtlCol="0">
            <a:spAutoFit/>
          </a:bodyPr>
          <a:lstStyle/>
          <a:p>
            <a:r>
              <a:rPr lang="zh-CN" altLang="en-US" dirty="0"/>
              <a:t>虚拟机监视器</a:t>
            </a:r>
          </a:p>
        </p:txBody>
      </p:sp>
      <p:sp>
        <p:nvSpPr>
          <p:cNvPr id="35" name="箭头: 右 34">
            <a:extLst>
              <a:ext uri="{FF2B5EF4-FFF2-40B4-BE49-F238E27FC236}">
                <a16:creationId xmlns:a16="http://schemas.microsoft.com/office/drawing/2014/main" id="{5E68D3E0-7744-44EA-AE61-098D92ACB456}"/>
              </a:ext>
            </a:extLst>
          </p:cNvPr>
          <p:cNvSpPr/>
          <p:nvPr/>
        </p:nvSpPr>
        <p:spPr>
          <a:xfrm>
            <a:off x="5133116" y="4585656"/>
            <a:ext cx="917131" cy="548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81083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December 5,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Zhengfeng</a:t>
            </a:r>
            <a:r>
              <a:rPr lang="en-US" altLang="zh-CN" sz="1400" b="1" dirty="0">
                <a:solidFill>
                  <a:schemeClr val="bg1"/>
                </a:solidFill>
                <a:latin typeface="Constantia" panose="02030602050306030303" pitchFamily="18" charset="0"/>
              </a:rPr>
              <a:t> Gao | HUST </a:t>
            </a:r>
            <a:endParaRPr lang="zh-CN" altLang="en-US" sz="1400" b="1" dirty="0">
              <a:solidFill>
                <a:schemeClr val="bg1"/>
              </a:solidFill>
              <a:latin typeface="Constantia" panose="02030602050306030303" pitchFamily="18" charset="0"/>
            </a:endParaRPr>
          </a:p>
        </p:txBody>
      </p:sp>
      <p:cxnSp>
        <p:nvCxnSpPr>
          <p:cNvPr id="26" name="直接连接符 25">
            <a:extLst>
              <a:ext uri="{FF2B5EF4-FFF2-40B4-BE49-F238E27FC236}">
                <a16:creationId xmlns:a16="http://schemas.microsoft.com/office/drawing/2014/main" id="{2C0A00E8-DC77-4A26-A219-150776549D88}"/>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6798981" cy="590931"/>
          </a:xfrm>
          <a:prstGeom prst="rect">
            <a:avLst/>
          </a:prstGeom>
          <a:noFill/>
        </p:spPr>
        <p:txBody>
          <a:bodyPr wrap="square" rtlCol="0">
            <a:spAutoFit/>
          </a:bodyPr>
          <a:lstStyle/>
          <a:p>
            <a:pPr>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Nest Page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a:extLst>
              <a:ext uri="{FF2B5EF4-FFF2-40B4-BE49-F238E27FC236}">
                <a16:creationId xmlns:a16="http://schemas.microsoft.com/office/drawing/2014/main" id="{C59D9062-D538-4E10-A387-AAFC9F1C8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4829" y="212248"/>
            <a:ext cx="730337" cy="556270"/>
          </a:xfrm>
          <a:prstGeom prst="rect">
            <a:avLst/>
          </a:prstGeom>
        </p:spPr>
      </p:pic>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3" name="图片 2">
            <a:extLst>
              <a:ext uri="{FF2B5EF4-FFF2-40B4-BE49-F238E27FC236}">
                <a16:creationId xmlns:a16="http://schemas.microsoft.com/office/drawing/2014/main" id="{9702AA1E-00BB-4D88-9196-C75ED4DC03C3}"/>
              </a:ext>
            </a:extLst>
          </p:cNvPr>
          <p:cNvPicPr>
            <a:picLocks noChangeAspect="1"/>
          </p:cNvPicPr>
          <p:nvPr/>
        </p:nvPicPr>
        <p:blipFill>
          <a:blip r:embed="rId4"/>
          <a:stretch>
            <a:fillRect/>
          </a:stretch>
        </p:blipFill>
        <p:spPr>
          <a:xfrm>
            <a:off x="5407571" y="1863969"/>
            <a:ext cx="6417551" cy="3329263"/>
          </a:xfrm>
          <a:prstGeom prst="rect">
            <a:avLst/>
          </a:prstGeom>
        </p:spPr>
      </p:pic>
      <p:sp>
        <p:nvSpPr>
          <p:cNvPr id="4" name="文本框 3">
            <a:extLst>
              <a:ext uri="{FF2B5EF4-FFF2-40B4-BE49-F238E27FC236}">
                <a16:creationId xmlns:a16="http://schemas.microsoft.com/office/drawing/2014/main" id="{44128779-21F2-4FB6-A748-3284F65C00EE}"/>
              </a:ext>
            </a:extLst>
          </p:cNvPr>
          <p:cNvSpPr txBox="1"/>
          <p:nvPr/>
        </p:nvSpPr>
        <p:spPr>
          <a:xfrm>
            <a:off x="711976" y="1958939"/>
            <a:ext cx="4432397" cy="3139321"/>
          </a:xfrm>
          <a:prstGeom prst="rect">
            <a:avLst/>
          </a:prstGeom>
          <a:noFill/>
        </p:spPr>
        <p:txBody>
          <a:bodyPr wrap="square" rtlCol="0">
            <a:spAutoFit/>
          </a:bodyPr>
          <a:lstStyle/>
          <a:p>
            <a:r>
              <a:rPr lang="zh-CN" altLang="en-US" b="0" i="0" dirty="0">
                <a:solidFill>
                  <a:srgbClr val="374151"/>
                </a:solidFill>
                <a:effectLst/>
                <a:latin typeface="Söhne"/>
              </a:rPr>
              <a:t>二维页表遍历会使每个地址转换的内存访问次数成倍增加</a:t>
            </a:r>
            <a:endParaRPr lang="en-US" altLang="zh-CN" b="0" i="0" dirty="0">
              <a:solidFill>
                <a:srgbClr val="374151"/>
              </a:solidFill>
              <a:effectLst/>
              <a:latin typeface="Söhne"/>
            </a:endParaRPr>
          </a:p>
          <a:p>
            <a:endParaRPr lang="en-US" altLang="zh-CN" dirty="0">
              <a:solidFill>
                <a:srgbClr val="374151"/>
              </a:solidFill>
              <a:latin typeface="Söhne"/>
            </a:endParaRPr>
          </a:p>
          <a:p>
            <a:r>
              <a:rPr lang="zh-CN" altLang="en-US" b="0" i="0" dirty="0">
                <a:solidFill>
                  <a:srgbClr val="374151"/>
                </a:solidFill>
                <a:effectLst/>
                <a:latin typeface="Söhne"/>
              </a:rPr>
              <a:t>在最坏的情况下，单个翻译必须访问 </a:t>
            </a:r>
            <a:r>
              <a:rPr lang="en-US" altLang="zh-CN" b="0" i="0" dirty="0">
                <a:solidFill>
                  <a:srgbClr val="374151"/>
                </a:solidFill>
                <a:effectLst/>
                <a:latin typeface="Söhne"/>
              </a:rPr>
              <a:t>m </a:t>
            </a:r>
            <a:r>
              <a:rPr lang="zh-CN" altLang="en-US" b="0" i="0" dirty="0">
                <a:solidFill>
                  <a:srgbClr val="374151"/>
                </a:solidFill>
                <a:effectLst/>
                <a:latin typeface="Söhne"/>
              </a:rPr>
              <a:t>级客户页表（图</a:t>
            </a:r>
            <a:r>
              <a:rPr lang="en-US" altLang="zh-CN" b="0" i="0" dirty="0">
                <a:solidFill>
                  <a:srgbClr val="374151"/>
                </a:solidFill>
                <a:effectLst/>
                <a:latin typeface="Söhne"/>
              </a:rPr>
              <a:t>2</a:t>
            </a:r>
            <a:r>
              <a:rPr lang="zh-CN" altLang="en-US" b="0" i="0" dirty="0">
                <a:solidFill>
                  <a:srgbClr val="374151"/>
                </a:solidFill>
                <a:effectLst/>
                <a:latin typeface="Söhne"/>
              </a:rPr>
              <a:t>中的水平维度），其中每个级别的 </a:t>
            </a:r>
            <a:r>
              <a:rPr lang="en-US" altLang="zh-CN" b="0" i="0" dirty="0">
                <a:solidFill>
                  <a:srgbClr val="374151"/>
                </a:solidFill>
                <a:effectLst/>
                <a:latin typeface="Söhne"/>
              </a:rPr>
              <a:t>GPA </a:t>
            </a:r>
            <a:r>
              <a:rPr lang="zh-CN" altLang="en-US" b="0" i="0" dirty="0">
                <a:solidFill>
                  <a:srgbClr val="374151"/>
                </a:solidFill>
                <a:effectLst/>
                <a:latin typeface="Söhne"/>
              </a:rPr>
              <a:t>首先通过访问 </a:t>
            </a:r>
            <a:r>
              <a:rPr lang="en-US" altLang="zh-CN" b="0" i="0" dirty="0">
                <a:solidFill>
                  <a:srgbClr val="374151"/>
                </a:solidFill>
                <a:effectLst/>
                <a:latin typeface="Söhne"/>
              </a:rPr>
              <a:t>n </a:t>
            </a:r>
            <a:r>
              <a:rPr lang="zh-CN" altLang="en-US" b="0" i="0" dirty="0">
                <a:solidFill>
                  <a:srgbClr val="374151"/>
                </a:solidFill>
                <a:effectLst/>
                <a:latin typeface="Söhne"/>
              </a:rPr>
              <a:t>级主机页表（垂直维度）进行转换，再加上分别访问页面表的内容的 </a:t>
            </a:r>
            <a:r>
              <a:rPr lang="en-US" altLang="zh-CN" b="0" i="0" dirty="0">
                <a:solidFill>
                  <a:srgbClr val="374151"/>
                </a:solidFill>
                <a:effectLst/>
                <a:latin typeface="Söhne"/>
              </a:rPr>
              <a:t>n </a:t>
            </a:r>
            <a:r>
              <a:rPr lang="zh-CN" altLang="en-US" b="0" i="0" dirty="0">
                <a:solidFill>
                  <a:srgbClr val="374151"/>
                </a:solidFill>
                <a:effectLst/>
                <a:latin typeface="Söhne"/>
              </a:rPr>
              <a:t>和 </a:t>
            </a:r>
            <a:r>
              <a:rPr lang="en-US" altLang="zh-CN" b="0" i="0" dirty="0">
                <a:solidFill>
                  <a:srgbClr val="374151"/>
                </a:solidFill>
                <a:effectLst/>
                <a:latin typeface="Söhne"/>
              </a:rPr>
              <a:t>m </a:t>
            </a:r>
            <a:r>
              <a:rPr lang="zh-CN" altLang="en-US" b="0" i="0" dirty="0">
                <a:solidFill>
                  <a:srgbClr val="374151"/>
                </a:solidFill>
                <a:effectLst/>
                <a:latin typeface="Söhne"/>
              </a:rPr>
              <a:t>次访问：总共 </a:t>
            </a:r>
            <a:r>
              <a:rPr lang="en-US" altLang="zh-CN" b="0" i="0" dirty="0" err="1">
                <a:solidFill>
                  <a:srgbClr val="374151"/>
                </a:solidFill>
                <a:effectLst/>
                <a:latin typeface="Söhne"/>
              </a:rPr>
              <a:t>nm+n+m</a:t>
            </a:r>
            <a:r>
              <a:rPr lang="en-US" altLang="zh-CN" b="0" i="0" dirty="0">
                <a:solidFill>
                  <a:srgbClr val="374151"/>
                </a:solidFill>
                <a:effectLst/>
                <a:latin typeface="Söhne"/>
              </a:rPr>
              <a:t> </a:t>
            </a:r>
            <a:r>
              <a:rPr lang="zh-CN" altLang="en-US" b="0" i="0" dirty="0">
                <a:solidFill>
                  <a:srgbClr val="374151"/>
                </a:solidFill>
                <a:effectLst/>
                <a:latin typeface="Söhne"/>
              </a:rPr>
              <a:t>次内存访问（例如，在使用 </a:t>
            </a:r>
            <a:r>
              <a:rPr lang="en-US" altLang="zh-CN" b="0" i="0" dirty="0">
                <a:solidFill>
                  <a:srgbClr val="374151"/>
                </a:solidFill>
                <a:effectLst/>
                <a:latin typeface="Söhne"/>
              </a:rPr>
              <a:t>4 KB </a:t>
            </a:r>
            <a:r>
              <a:rPr lang="zh-CN" altLang="en-US" b="0" i="0" dirty="0">
                <a:solidFill>
                  <a:srgbClr val="374151"/>
                </a:solidFill>
                <a:effectLst/>
                <a:latin typeface="Söhne"/>
              </a:rPr>
              <a:t>页面的现有 </a:t>
            </a:r>
            <a:r>
              <a:rPr lang="en-US" altLang="zh-CN" b="0" i="0" dirty="0">
                <a:solidFill>
                  <a:srgbClr val="374151"/>
                </a:solidFill>
                <a:effectLst/>
                <a:latin typeface="Söhne"/>
              </a:rPr>
              <a:t>x86–64 </a:t>
            </a:r>
            <a:r>
              <a:rPr lang="zh-CN" altLang="en-US" b="0" i="0" dirty="0">
                <a:solidFill>
                  <a:srgbClr val="374151"/>
                </a:solidFill>
                <a:effectLst/>
                <a:latin typeface="Söhne"/>
              </a:rPr>
              <a:t>处理器中为 </a:t>
            </a:r>
            <a:r>
              <a:rPr lang="en-US" altLang="zh-CN" b="0" i="0" dirty="0">
                <a:solidFill>
                  <a:srgbClr val="374151"/>
                </a:solidFill>
                <a:effectLst/>
                <a:latin typeface="Söhne"/>
              </a:rPr>
              <a:t>24 </a:t>
            </a:r>
            <a:r>
              <a:rPr lang="zh-CN" altLang="en-US" b="0" i="0" dirty="0">
                <a:solidFill>
                  <a:srgbClr val="374151"/>
                </a:solidFill>
                <a:effectLst/>
                <a:latin typeface="Söhne"/>
              </a:rPr>
              <a:t>次内存访问，其中 </a:t>
            </a:r>
            <a:r>
              <a:rPr lang="en-US" altLang="zh-CN" b="0" i="0" dirty="0">
                <a:solidFill>
                  <a:srgbClr val="374151"/>
                </a:solidFill>
                <a:effectLst/>
                <a:latin typeface="Söhne"/>
              </a:rPr>
              <a:t>m = n = 4</a:t>
            </a:r>
            <a:r>
              <a:rPr lang="zh-CN" altLang="en-US" b="0" i="0" dirty="0">
                <a:solidFill>
                  <a:srgbClr val="374151"/>
                </a:solidFill>
                <a:effectLst/>
                <a:latin typeface="Söhne"/>
              </a:rPr>
              <a:t>）</a:t>
            </a:r>
            <a:endParaRPr lang="zh-CN" altLang="en-US" dirty="0"/>
          </a:p>
        </p:txBody>
      </p:sp>
    </p:spTree>
    <p:extLst>
      <p:ext uri="{BB962C8B-B14F-4D97-AF65-F5344CB8AC3E}">
        <p14:creationId xmlns:p14="http://schemas.microsoft.com/office/powerpoint/2010/main" val="73238102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49553</TotalTime>
  <Words>3325</Words>
  <Application>Microsoft Office PowerPoint</Application>
  <PresentationFormat>宽屏</PresentationFormat>
  <Paragraphs>264</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-apple-system</vt:lpstr>
      <vt:lpstr>inherit</vt:lpstr>
      <vt:lpstr>Söhne</vt:lpstr>
      <vt:lpstr>等线</vt:lpstr>
      <vt:lpstr>等线 Light</vt:lpstr>
      <vt:lpstr>Microsoft YaHei</vt:lpstr>
      <vt:lpstr>Arial</vt:lpstr>
      <vt:lpstr>Constantia</vt:lpstr>
      <vt:lpstr>IBM Plex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高 正丰</cp:lastModifiedBy>
  <cp:revision>2491</cp:revision>
  <dcterms:created xsi:type="dcterms:W3CDTF">2019-02-21T08:55:55Z</dcterms:created>
  <dcterms:modified xsi:type="dcterms:W3CDTF">2023-12-05T02:14:05Z</dcterms:modified>
</cp:coreProperties>
</file>