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0" r:id="rId3"/>
    <p:sldId id="258" r:id="rId4"/>
    <p:sldId id="294" r:id="rId5"/>
    <p:sldId id="295" r:id="rId6"/>
    <p:sldId id="285" r:id="rId7"/>
    <p:sldId id="296" r:id="rId8"/>
    <p:sldId id="303" r:id="rId9"/>
    <p:sldId id="301" r:id="rId10"/>
    <p:sldId id="302" r:id="rId11"/>
    <p:sldId id="286" r:id="rId12"/>
    <p:sldId id="297" r:id="rId13"/>
    <p:sldId id="304" r:id="rId14"/>
    <p:sldId id="299" r:id="rId15"/>
    <p:sldId id="308" r:id="rId16"/>
    <p:sldId id="310" r:id="rId17"/>
    <p:sldId id="311" r:id="rId18"/>
    <p:sldId id="288" r:id="rId19"/>
    <p:sldId id="298" r:id="rId20"/>
    <p:sldId id="287" r:id="rId21"/>
    <p:sldId id="300" r:id="rId22"/>
    <p:sldId id="309" r:id="rId23"/>
    <p:sldId id="305" r:id="rId24"/>
    <p:sldId id="306" r:id="rId25"/>
    <p:sldId id="307" r:id="rId26"/>
    <p:sldId id="28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4848"/>
    <a:srgbClr val="555555"/>
    <a:srgbClr val="CF3B4C"/>
    <a:srgbClr val="344F66"/>
    <a:srgbClr val="444444"/>
    <a:srgbClr val="5E5E5E"/>
    <a:srgbClr val="355067"/>
    <a:srgbClr val="D03C4D"/>
    <a:srgbClr val="375269"/>
    <a:srgbClr val="385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314" autoAdjust="0"/>
  </p:normalViewPr>
  <p:slideViewPr>
    <p:cSldViewPr snapToGrid="0">
      <p:cViewPr varScale="1">
        <p:scale>
          <a:sx n="84" d="100"/>
          <a:sy n="84" d="100"/>
        </p:scale>
        <p:origin x="701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8C92E-F6BC-41C6-ADE4-045FC7806329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EA62F-52E9-49A1-AF7F-BFF2F138A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167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EA62F-52E9-49A1-AF7F-BFF2F138A55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407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833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333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>
            <a:extLst>
              <a:ext uri="{FF2B5EF4-FFF2-40B4-BE49-F238E27FC236}">
                <a16:creationId xmlns:a16="http://schemas.microsoft.com/office/drawing/2014/main" id="{A3B4FAF4-0D8D-47C7-B20A-02B89BA96E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6659" t="6677" r="6720" b="6693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pSp>
        <p:nvGrpSpPr>
          <p:cNvPr id="51" name="组合 50">
            <a:extLst>
              <a:ext uri="{FF2B5EF4-FFF2-40B4-BE49-F238E27FC236}">
                <a16:creationId xmlns:a16="http://schemas.microsoft.com/office/drawing/2014/main" id="{6612AB9C-7CAC-448E-B17D-6C9AD7117109}"/>
              </a:ext>
            </a:extLst>
          </p:cNvPr>
          <p:cNvGrpSpPr/>
          <p:nvPr userDrawn="1"/>
        </p:nvGrpSpPr>
        <p:grpSpPr>
          <a:xfrm>
            <a:off x="-4151" y="6748272"/>
            <a:ext cx="3001030" cy="109728"/>
            <a:chOff x="0" y="0"/>
            <a:chExt cx="3001030" cy="109728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92BB410-5033-474F-B791-C20480EE8E6C}"/>
                </a:ext>
              </a:extLst>
            </p:cNvPr>
            <p:cNvSpPr/>
            <p:nvPr/>
          </p:nvSpPr>
          <p:spPr>
            <a:xfrm flipV="1">
              <a:off x="0" y="0"/>
              <a:ext cx="1367596" cy="109728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69413CE5-7A06-4066-BC60-D08FA70694B4}"/>
                </a:ext>
              </a:extLst>
            </p:cNvPr>
            <p:cNvSpPr/>
            <p:nvPr/>
          </p:nvSpPr>
          <p:spPr>
            <a:xfrm flipV="1">
              <a:off x="1367596" y="0"/>
              <a:ext cx="1633434" cy="109728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F6AFCBEE-9FA5-41E1-B3D5-27E412C6C402}"/>
              </a:ext>
            </a:extLst>
          </p:cNvPr>
          <p:cNvGrpSpPr/>
          <p:nvPr userDrawn="1"/>
        </p:nvGrpSpPr>
        <p:grpSpPr>
          <a:xfrm>
            <a:off x="5993758" y="6748272"/>
            <a:ext cx="3001030" cy="109728"/>
            <a:chOff x="0" y="0"/>
            <a:chExt cx="3001030" cy="109728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56374CC-5710-4BA0-8B51-E3F3E8B116E2}"/>
                </a:ext>
              </a:extLst>
            </p:cNvPr>
            <p:cNvSpPr/>
            <p:nvPr/>
          </p:nvSpPr>
          <p:spPr>
            <a:xfrm flipV="1">
              <a:off x="0" y="0"/>
              <a:ext cx="1367596" cy="109728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BB2D42F-3299-42AD-887D-58F575FEEA83}"/>
                </a:ext>
              </a:extLst>
            </p:cNvPr>
            <p:cNvSpPr/>
            <p:nvPr/>
          </p:nvSpPr>
          <p:spPr>
            <a:xfrm flipV="1">
              <a:off x="1367596" y="0"/>
              <a:ext cx="1633434" cy="109728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269AE75-14CB-4307-A417-AE6F887A183E}"/>
              </a:ext>
            </a:extLst>
          </p:cNvPr>
          <p:cNvGrpSpPr/>
          <p:nvPr userDrawn="1"/>
        </p:nvGrpSpPr>
        <p:grpSpPr>
          <a:xfrm>
            <a:off x="2992728" y="6748272"/>
            <a:ext cx="3001030" cy="109728"/>
            <a:chOff x="0" y="0"/>
            <a:chExt cx="3001030" cy="109728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5858F192-30D5-402D-9437-780F7E0851D0}"/>
                </a:ext>
              </a:extLst>
            </p:cNvPr>
            <p:cNvSpPr/>
            <p:nvPr/>
          </p:nvSpPr>
          <p:spPr>
            <a:xfrm flipV="1">
              <a:off x="0" y="0"/>
              <a:ext cx="1367596" cy="109728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73BC2F2-E419-4488-B9D3-C7814C7DC294}"/>
                </a:ext>
              </a:extLst>
            </p:cNvPr>
            <p:cNvSpPr/>
            <p:nvPr/>
          </p:nvSpPr>
          <p:spPr>
            <a:xfrm flipV="1">
              <a:off x="1367596" y="0"/>
              <a:ext cx="1633434" cy="109728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C89E93EA-8A1A-431A-A046-53A4AD3A0B57}"/>
              </a:ext>
            </a:extLst>
          </p:cNvPr>
          <p:cNvGrpSpPr/>
          <p:nvPr userDrawn="1"/>
        </p:nvGrpSpPr>
        <p:grpSpPr>
          <a:xfrm>
            <a:off x="8994788" y="6748272"/>
            <a:ext cx="3197212" cy="109728"/>
            <a:chOff x="0" y="0"/>
            <a:chExt cx="3001030" cy="109728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6537377D-08D0-4F62-8892-61934B111714}"/>
                </a:ext>
              </a:extLst>
            </p:cNvPr>
            <p:cNvSpPr/>
            <p:nvPr/>
          </p:nvSpPr>
          <p:spPr>
            <a:xfrm flipV="1">
              <a:off x="0" y="0"/>
              <a:ext cx="1367596" cy="109728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4FF8F0A7-4B30-457B-836E-BF27D90D0825}"/>
                </a:ext>
              </a:extLst>
            </p:cNvPr>
            <p:cNvSpPr/>
            <p:nvPr/>
          </p:nvSpPr>
          <p:spPr>
            <a:xfrm flipV="1">
              <a:off x="1367596" y="0"/>
              <a:ext cx="1633434" cy="109728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3" name="图片 62">
            <a:extLst>
              <a:ext uri="{FF2B5EF4-FFF2-40B4-BE49-F238E27FC236}">
                <a16:creationId xmlns:a16="http://schemas.microsoft.com/office/drawing/2014/main" id="{6BF270C6-BACE-48B2-8185-014E46D97E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0284" y="-210898"/>
            <a:ext cx="2690446" cy="1513197"/>
          </a:xfrm>
          <a:prstGeom prst="rect">
            <a:avLst/>
          </a:prstGeom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2A08996-C8C7-4D8E-B105-6056D189A400}"/>
              </a:ext>
            </a:extLst>
          </p:cNvPr>
          <p:cNvCxnSpPr/>
          <p:nvPr userDrawn="1"/>
        </p:nvCxnSpPr>
        <p:spPr bwMode="auto">
          <a:xfrm>
            <a:off x="1145215" y="883628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444444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578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8CD59B-5FCF-4003-A91C-A10DC4E3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2A1ED1-1F8F-4592-9D0E-0C126A655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62C71D-338C-45AB-A403-22EB9EC0A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C00F5-FCF0-4349-83A1-01C5FA13001E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87FB30-F7FA-41F9-BA62-DCABE1699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F7EF38-34FB-41CA-852B-F40CAEA4C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67CC6-4928-458E-94BA-DE18EA2C2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03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F3B29DC-3C1E-4571-B68A-E25EFD3B07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6659" t="6677" r="6720" b="6693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C774C83-6782-48C9-98AF-F1BC764DBC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7" t="24071" r="37290" b="24627"/>
          <a:stretch/>
        </p:blipFill>
        <p:spPr>
          <a:xfrm>
            <a:off x="5359400" y="536575"/>
            <a:ext cx="1473200" cy="167932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AE64323-C918-4DDA-8DE5-3A39BDC59763}"/>
              </a:ext>
            </a:extLst>
          </p:cNvPr>
          <p:cNvSpPr txBox="1"/>
          <p:nvPr/>
        </p:nvSpPr>
        <p:spPr>
          <a:xfrm>
            <a:off x="2328445" y="2702885"/>
            <a:ext cx="75351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>
                <a:solidFill>
                  <a:srgbClr val="484848"/>
                </a:solidFill>
                <a:cs typeface="+mn-ea"/>
                <a:sym typeface="+mn-lt"/>
              </a:rPr>
              <a:t>ScaleDB</a:t>
            </a:r>
            <a:r>
              <a:rPr lang="en-US" altLang="zh-CN" sz="2800" b="1" dirty="0">
                <a:solidFill>
                  <a:srgbClr val="484848"/>
                </a:solidFill>
                <a:cs typeface="+mn-ea"/>
                <a:sym typeface="+mn-lt"/>
              </a:rPr>
              <a:t>: A </a:t>
            </a:r>
            <a:r>
              <a:rPr lang="en-US" altLang="zh-CN" sz="2800" b="1" dirty="0">
                <a:solidFill>
                  <a:srgbClr val="484848"/>
                </a:solidFill>
                <a:highlight>
                  <a:srgbClr val="FFFF00"/>
                </a:highlight>
                <a:cs typeface="+mn-ea"/>
                <a:sym typeface="+mn-lt"/>
              </a:rPr>
              <a:t>Scalable</a:t>
            </a:r>
            <a:r>
              <a:rPr lang="en-US" altLang="zh-CN" sz="2800" b="1" dirty="0">
                <a:solidFill>
                  <a:srgbClr val="484848"/>
                </a:solidFill>
                <a:cs typeface="+mn-ea"/>
                <a:sym typeface="+mn-lt"/>
              </a:rPr>
              <a:t>, </a:t>
            </a:r>
            <a:r>
              <a:rPr lang="en-US" altLang="zh-CN" sz="2800" b="1" dirty="0">
                <a:solidFill>
                  <a:srgbClr val="484848"/>
                </a:solidFill>
                <a:highlight>
                  <a:srgbClr val="FF0000"/>
                </a:highlight>
                <a:cs typeface="+mn-ea"/>
                <a:sym typeface="+mn-lt"/>
              </a:rPr>
              <a:t>Asynchronous</a:t>
            </a:r>
          </a:p>
          <a:p>
            <a:pPr algn="ctr"/>
            <a:r>
              <a:rPr lang="en-US" altLang="zh-CN" sz="2800" b="1" dirty="0">
                <a:solidFill>
                  <a:srgbClr val="484848"/>
                </a:solidFill>
                <a:cs typeface="+mn-ea"/>
                <a:sym typeface="+mn-lt"/>
              </a:rPr>
              <a:t>In-Memory Database</a:t>
            </a:r>
            <a:endParaRPr lang="zh-CN" altLang="en-US" sz="2800" b="1" dirty="0">
              <a:solidFill>
                <a:srgbClr val="484848"/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8DC3E3B-3D7C-4EF5-8B63-EE3E5B39BE39}"/>
              </a:ext>
            </a:extLst>
          </p:cNvPr>
          <p:cNvSpPr txBox="1"/>
          <p:nvPr/>
        </p:nvSpPr>
        <p:spPr>
          <a:xfrm>
            <a:off x="3523030" y="3990838"/>
            <a:ext cx="527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rgbClr val="484848"/>
                </a:solidFill>
                <a:cs typeface="+mn-ea"/>
                <a:sym typeface="+mn-lt"/>
              </a:rPr>
              <a:t>一个</a:t>
            </a:r>
            <a:r>
              <a:rPr lang="zh-CN" altLang="en-US" sz="2800" dirty="0">
                <a:solidFill>
                  <a:srgbClr val="484848"/>
                </a:solidFill>
                <a:highlight>
                  <a:srgbClr val="FFFF00"/>
                </a:highlight>
                <a:cs typeface="+mn-ea"/>
                <a:sym typeface="+mn-lt"/>
              </a:rPr>
              <a:t>可扩展的</a:t>
            </a:r>
            <a:r>
              <a:rPr lang="zh-CN" altLang="en-US" sz="2800" dirty="0">
                <a:solidFill>
                  <a:srgbClr val="484848"/>
                </a:solidFill>
                <a:highlight>
                  <a:srgbClr val="FF0000"/>
                </a:highlight>
                <a:cs typeface="+mn-ea"/>
                <a:sym typeface="+mn-lt"/>
              </a:rPr>
              <a:t>异步的</a:t>
            </a:r>
            <a:r>
              <a:rPr lang="zh-CN" altLang="en-US" sz="2800" dirty="0">
                <a:solidFill>
                  <a:srgbClr val="484848"/>
                </a:solidFill>
                <a:cs typeface="+mn-ea"/>
                <a:sym typeface="+mn-lt"/>
              </a:rPr>
              <a:t>内存数据库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6D91718-7C03-4496-9D75-5412335226DA}"/>
              </a:ext>
            </a:extLst>
          </p:cNvPr>
          <p:cNvSpPr txBox="1"/>
          <p:nvPr/>
        </p:nvSpPr>
        <p:spPr>
          <a:xfrm>
            <a:off x="4442734" y="6013648"/>
            <a:ext cx="1717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484848"/>
                </a:solidFill>
                <a:cs typeface="+mn-ea"/>
                <a:sym typeface="+mn-lt"/>
              </a:rPr>
              <a:t>汇报人：李程鹏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FCB4093-774F-446C-81DC-029795C63C9F}"/>
              </a:ext>
            </a:extLst>
          </p:cNvPr>
          <p:cNvSpPr txBox="1"/>
          <p:nvPr/>
        </p:nvSpPr>
        <p:spPr>
          <a:xfrm>
            <a:off x="7153272" y="6013648"/>
            <a:ext cx="192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484848"/>
                </a:solidFill>
                <a:cs typeface="+mn-ea"/>
                <a:sym typeface="+mn-lt"/>
              </a:rPr>
              <a:t>汇报时间：</a:t>
            </a:r>
            <a:r>
              <a:rPr lang="en-US" altLang="zh-CN" sz="1400" dirty="0">
                <a:solidFill>
                  <a:srgbClr val="484848"/>
                </a:solidFill>
                <a:cs typeface="+mn-ea"/>
                <a:sym typeface="+mn-lt"/>
              </a:rPr>
              <a:t>12</a:t>
            </a:r>
            <a:r>
              <a:rPr lang="zh-CN" altLang="en-US" sz="1400" dirty="0">
                <a:solidFill>
                  <a:srgbClr val="484848"/>
                </a:solidFill>
                <a:cs typeface="+mn-ea"/>
                <a:sym typeface="+mn-lt"/>
              </a:rPr>
              <a:t>月</a:t>
            </a:r>
            <a:r>
              <a:rPr lang="en-US" altLang="zh-CN" sz="1400" dirty="0">
                <a:solidFill>
                  <a:srgbClr val="484848"/>
                </a:solidFill>
                <a:cs typeface="+mn-ea"/>
                <a:sym typeface="+mn-lt"/>
              </a:rPr>
              <a:t>12</a:t>
            </a:r>
            <a:r>
              <a:rPr lang="zh-CN" altLang="en-US" sz="1400" dirty="0">
                <a:solidFill>
                  <a:srgbClr val="484848"/>
                </a:solidFill>
                <a:cs typeface="+mn-ea"/>
                <a:sym typeface="+mn-lt"/>
              </a:rPr>
              <a:t>日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07425EA-91E3-494B-ACFF-1B824A8EE4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298" y="5888769"/>
            <a:ext cx="769973" cy="433059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715AEF4-89BE-48C4-B1B2-AE2EEA59D8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804" y="5888769"/>
            <a:ext cx="769257" cy="432656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FE2DE64C-4B43-49F1-9FF0-6AF4CB3B4DDA}"/>
              </a:ext>
            </a:extLst>
          </p:cNvPr>
          <p:cNvGrpSpPr/>
          <p:nvPr/>
        </p:nvGrpSpPr>
        <p:grpSpPr>
          <a:xfrm>
            <a:off x="-1" y="3794229"/>
            <a:ext cx="12195977" cy="71730"/>
            <a:chOff x="-1" y="3794229"/>
            <a:chExt cx="12195977" cy="7173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14E2647-81FC-4C15-842A-CC557B11C546}"/>
                </a:ext>
              </a:extLst>
            </p:cNvPr>
            <p:cNvSpPr/>
            <p:nvPr/>
          </p:nvSpPr>
          <p:spPr>
            <a:xfrm>
              <a:off x="-1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9599FE8-5AB4-49CA-9CBF-A5A67E44283E}"/>
                </a:ext>
              </a:extLst>
            </p:cNvPr>
            <p:cNvSpPr/>
            <p:nvPr/>
          </p:nvSpPr>
          <p:spPr>
            <a:xfrm>
              <a:off x="1304630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5B519EC-9FFA-4465-8EE8-112CBECAB1C3}"/>
                </a:ext>
              </a:extLst>
            </p:cNvPr>
            <p:cNvSpPr/>
            <p:nvPr/>
          </p:nvSpPr>
          <p:spPr>
            <a:xfrm>
              <a:off x="2877018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E54C905-3CFC-44CF-97E6-F60D0ABF4F26}"/>
                </a:ext>
              </a:extLst>
            </p:cNvPr>
            <p:cNvSpPr/>
            <p:nvPr/>
          </p:nvSpPr>
          <p:spPr>
            <a:xfrm>
              <a:off x="4181649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894C46E-1190-4995-A2CD-090F3037BB82}"/>
                </a:ext>
              </a:extLst>
            </p:cNvPr>
            <p:cNvSpPr/>
            <p:nvPr/>
          </p:nvSpPr>
          <p:spPr>
            <a:xfrm>
              <a:off x="5754037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639BB04-0FC6-44FC-A9DD-10203C795D4E}"/>
                </a:ext>
              </a:extLst>
            </p:cNvPr>
            <p:cNvSpPr/>
            <p:nvPr/>
          </p:nvSpPr>
          <p:spPr>
            <a:xfrm>
              <a:off x="7058668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26294C3-4510-423F-91C9-CFB81F4C06DA}"/>
                </a:ext>
              </a:extLst>
            </p:cNvPr>
            <p:cNvSpPr/>
            <p:nvPr/>
          </p:nvSpPr>
          <p:spPr>
            <a:xfrm>
              <a:off x="8631056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AA23EDA-2145-4429-9291-BCEFE412F9F5}"/>
                </a:ext>
              </a:extLst>
            </p:cNvPr>
            <p:cNvSpPr/>
            <p:nvPr/>
          </p:nvSpPr>
          <p:spPr>
            <a:xfrm>
              <a:off x="9935687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124E841-AC0D-4F4A-BD21-A7ED49971213}"/>
                </a:ext>
              </a:extLst>
            </p:cNvPr>
            <p:cNvSpPr/>
            <p:nvPr/>
          </p:nvSpPr>
          <p:spPr>
            <a:xfrm>
              <a:off x="11508076" y="3794229"/>
              <a:ext cx="687900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8321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42">
            <a:extLst>
              <a:ext uri="{FF2B5EF4-FFF2-40B4-BE49-F238E27FC236}">
                <a16:creationId xmlns:a16="http://schemas.microsoft.com/office/drawing/2014/main" id="{F2F7ED78-01B1-4A10-BC0B-D1209C2179E5}"/>
              </a:ext>
            </a:extLst>
          </p:cNvPr>
          <p:cNvSpPr txBox="1"/>
          <p:nvPr/>
        </p:nvSpPr>
        <p:spPr>
          <a:xfrm>
            <a:off x="1311470" y="31585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结论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C07F74-471C-4F65-B3B7-3C4FD49BAE1C}"/>
              </a:ext>
            </a:extLst>
          </p:cNvPr>
          <p:cNvSpPr txBox="1"/>
          <p:nvPr/>
        </p:nvSpPr>
        <p:spPr>
          <a:xfrm>
            <a:off x="1725168" y="1355196"/>
            <a:ext cx="79552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本文创新点之一：认识到消除索引瓶颈需要超越范围索引结构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zh-CN" dirty="0"/>
              <a:t>虽然点查询经常读取最近写入的记录，但对于范围查询来说，这是例外而不是规则。对于二级索引尤其如此。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zh-CN" dirty="0"/>
              <a:t>在绝大多数情况下，范围查询读取的记录数量</a:t>
            </a:r>
            <a:r>
              <a:rPr lang="en-US" altLang="zh-CN" dirty="0"/>
              <a:t>(</a:t>
            </a:r>
            <a:r>
              <a:rPr lang="zh-CN" altLang="zh-CN" dirty="0"/>
              <a:t>特别是作为读写事务的一部分</a:t>
            </a:r>
            <a:r>
              <a:rPr lang="en-US" altLang="zh-CN" dirty="0"/>
              <a:t>)</a:t>
            </a:r>
            <a:r>
              <a:rPr lang="zh-CN" altLang="zh-CN" dirty="0"/>
              <a:t>很少。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zh-CN" dirty="0"/>
              <a:t>范围扫描很少发生，即使发生，也通常在只读事务中进行。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294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:a16="http://schemas.microsoft.com/office/drawing/2014/main" id="{1F2CD67A-B099-47BB-A39B-54BFFB77D3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6659" t="6677" r="6720" b="6693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A0E1BF-1728-479F-B549-3663266EC3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592" y="6060713"/>
            <a:ext cx="2734062" cy="5394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14C474-AAB9-4151-BAC9-FD20AEE2902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0" t="24114" r="34678" b="22737"/>
          <a:stretch/>
        </p:blipFill>
        <p:spPr>
          <a:xfrm>
            <a:off x="1651394" y="1134208"/>
            <a:ext cx="2094129" cy="2172731"/>
          </a:xfrm>
          <a:prstGeom prst="rect">
            <a:avLst/>
          </a:prstGeom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E8043F6F-DD71-4645-8971-26F34E1D6B15}"/>
              </a:ext>
            </a:extLst>
          </p:cNvPr>
          <p:cNvSpPr txBox="1"/>
          <p:nvPr/>
        </p:nvSpPr>
        <p:spPr>
          <a:xfrm>
            <a:off x="2472996" y="1849942"/>
            <a:ext cx="8067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第三部分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B369D6C-C612-49B5-93B3-5EE8AD9E8D07}"/>
              </a:ext>
            </a:extLst>
          </p:cNvPr>
          <p:cNvGrpSpPr/>
          <p:nvPr/>
        </p:nvGrpSpPr>
        <p:grpSpPr>
          <a:xfrm>
            <a:off x="-4151" y="0"/>
            <a:ext cx="12196151" cy="6858000"/>
            <a:chOff x="-4151" y="0"/>
            <a:chExt cx="12196151" cy="685800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3297A512-334C-4BB2-8100-59F63C0B3CD1}"/>
                </a:ext>
              </a:extLst>
            </p:cNvPr>
            <p:cNvGrpSpPr/>
            <p:nvPr/>
          </p:nvGrpSpPr>
          <p:grpSpPr>
            <a:xfrm>
              <a:off x="0" y="0"/>
              <a:ext cx="3001030" cy="109728"/>
              <a:chOff x="0" y="0"/>
              <a:chExt cx="3001030" cy="109728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5D604D0F-DF26-4DF4-BA56-421E2073D19E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2112ED3F-CA9D-4831-9620-B2AECEBE2151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07573DA-7C8A-4295-9645-089699C5CF94}"/>
                </a:ext>
              </a:extLst>
            </p:cNvPr>
            <p:cNvGrpSpPr/>
            <p:nvPr/>
          </p:nvGrpSpPr>
          <p:grpSpPr>
            <a:xfrm>
              <a:off x="8994788" y="0"/>
              <a:ext cx="3197212" cy="109728"/>
              <a:chOff x="0" y="0"/>
              <a:chExt cx="3001030" cy="109728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ED0E2D4-0F71-4678-9520-FC43D98FBCD5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4D5A5A30-B7BE-4761-BDC3-5F291ADA11AF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E65EDA0B-7BE6-40F0-B01F-EECD80B2FF21}"/>
                </a:ext>
              </a:extLst>
            </p:cNvPr>
            <p:cNvGrpSpPr/>
            <p:nvPr/>
          </p:nvGrpSpPr>
          <p:grpSpPr>
            <a:xfrm>
              <a:off x="5997909" y="0"/>
              <a:ext cx="3001030" cy="109728"/>
              <a:chOff x="0" y="0"/>
              <a:chExt cx="3001030" cy="109728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78E8E22-A759-417F-9D08-159AE357DBFD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6064E53-8C3E-4625-9499-E9A2367FB43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CD63B54-8877-4555-B605-D02460D92FC7}"/>
                </a:ext>
              </a:extLst>
            </p:cNvPr>
            <p:cNvGrpSpPr/>
            <p:nvPr/>
          </p:nvGrpSpPr>
          <p:grpSpPr>
            <a:xfrm>
              <a:off x="2996879" y="0"/>
              <a:ext cx="3001030" cy="109728"/>
              <a:chOff x="0" y="0"/>
              <a:chExt cx="3001030" cy="109728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95CC89B-78CA-4C82-B5D6-6DE0D1866A2A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DADCAB0D-4CD3-4151-8C74-64D4D056592F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5A38C03-944C-458B-A486-0DCE30FDF237}"/>
                </a:ext>
              </a:extLst>
            </p:cNvPr>
            <p:cNvGrpSpPr/>
            <p:nvPr/>
          </p:nvGrpSpPr>
          <p:grpSpPr>
            <a:xfrm>
              <a:off x="-4151" y="6748272"/>
              <a:ext cx="3001030" cy="109728"/>
              <a:chOff x="0" y="0"/>
              <a:chExt cx="3001030" cy="109728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6775FAD-AC6E-4B11-A7D6-08C26B52044C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BEA3CE06-701C-4DDC-A81F-E5A65B3FA9E2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36BCCE02-56D2-45A9-8F79-91B03E2CD5A6}"/>
                </a:ext>
              </a:extLst>
            </p:cNvPr>
            <p:cNvGrpSpPr/>
            <p:nvPr/>
          </p:nvGrpSpPr>
          <p:grpSpPr>
            <a:xfrm>
              <a:off x="5993758" y="6748272"/>
              <a:ext cx="3001030" cy="109728"/>
              <a:chOff x="0" y="0"/>
              <a:chExt cx="3001030" cy="109728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D19CD7E-0DD2-4D83-92D8-E01BFA82B92B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3B2F5F0-03A5-4391-B7A9-7C34A10B6085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99A0142-FBF5-4236-956C-346CD1851CA0}"/>
                </a:ext>
              </a:extLst>
            </p:cNvPr>
            <p:cNvGrpSpPr/>
            <p:nvPr/>
          </p:nvGrpSpPr>
          <p:grpSpPr>
            <a:xfrm>
              <a:off x="2992728" y="6748272"/>
              <a:ext cx="3001030" cy="109728"/>
              <a:chOff x="0" y="0"/>
              <a:chExt cx="3001030" cy="109728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7AE3187-F330-4265-A1B6-6FA443D16529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C0F31F2-AE40-431E-B7C4-29C1DFC7771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EE7125E5-B37E-43C0-8339-FEF90D76DBCC}"/>
                </a:ext>
              </a:extLst>
            </p:cNvPr>
            <p:cNvGrpSpPr/>
            <p:nvPr/>
          </p:nvGrpSpPr>
          <p:grpSpPr>
            <a:xfrm>
              <a:off x="8994788" y="6748272"/>
              <a:ext cx="3197212" cy="109728"/>
              <a:chOff x="0" y="0"/>
              <a:chExt cx="3001030" cy="109728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3C16523F-6B1E-4561-BBF7-2058BD36336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ED1299B-32F9-407E-94A7-3A38E9874799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13C5C57-4A7B-4D8C-982E-09700291C688}"/>
                </a:ext>
              </a:extLst>
            </p:cNvPr>
            <p:cNvGrpSpPr/>
            <p:nvPr/>
          </p:nvGrpSpPr>
          <p:grpSpPr>
            <a:xfrm rot="16200000">
              <a:off x="-1543742" y="1653470"/>
              <a:ext cx="3197212" cy="109728"/>
              <a:chOff x="0" y="0"/>
              <a:chExt cx="3001030" cy="109728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0CD75AB-957E-4F80-AD9F-BEAD9C69AEED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CE540AB2-8CEF-4A54-B988-285BF448A924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323858F-2BEE-4A07-8760-BA3F2BCA6A00}"/>
                </a:ext>
              </a:extLst>
            </p:cNvPr>
            <p:cNvGrpSpPr/>
            <p:nvPr/>
          </p:nvGrpSpPr>
          <p:grpSpPr>
            <a:xfrm rot="16200000">
              <a:off x="-1667877" y="4970666"/>
              <a:ext cx="3441332" cy="113879"/>
              <a:chOff x="0" y="0"/>
              <a:chExt cx="3001030" cy="109728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617FDD5-F223-4DB1-9021-7A1905D2CA8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A28B4B-7691-4C2F-A0B8-1774443D79B1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12B1BB0C-F546-40B3-ABB0-145C7A878C20}"/>
                </a:ext>
              </a:extLst>
            </p:cNvPr>
            <p:cNvGrpSpPr/>
            <p:nvPr/>
          </p:nvGrpSpPr>
          <p:grpSpPr>
            <a:xfrm rot="16200000">
              <a:off x="10538530" y="1653470"/>
              <a:ext cx="3197212" cy="109728"/>
              <a:chOff x="0" y="0"/>
              <a:chExt cx="3001030" cy="109728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39F86426-CDD7-4F6E-9EC9-8FCEE939D761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37BF6F2-09D7-41CE-8FD1-F88B6D644AEA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6F464884-B34C-4B24-AD08-5622359221A6}"/>
                </a:ext>
              </a:extLst>
            </p:cNvPr>
            <p:cNvGrpSpPr/>
            <p:nvPr/>
          </p:nvGrpSpPr>
          <p:grpSpPr>
            <a:xfrm rot="16200000">
              <a:off x="10414395" y="4970666"/>
              <a:ext cx="3441332" cy="113879"/>
              <a:chOff x="0" y="0"/>
              <a:chExt cx="3001030" cy="109728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B964A98-CB9E-4C18-85C1-7A89E652D13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F37D85CA-E6C4-497D-B8A0-95DCAD7BC970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55" name="图片 54">
            <a:extLst>
              <a:ext uri="{FF2B5EF4-FFF2-40B4-BE49-F238E27FC236}">
                <a16:creationId xmlns:a16="http://schemas.microsoft.com/office/drawing/2014/main" id="{EFACDAAF-B3C5-47A8-81D2-D0B711311C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3853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300" y="2960980"/>
            <a:ext cx="5301002" cy="145020"/>
          </a:xfrm>
          <a:prstGeom prst="rect">
            <a:avLst/>
          </a:prstGeom>
        </p:spPr>
      </p:pic>
      <p:sp>
        <p:nvSpPr>
          <p:cNvPr id="57" name="TextBox 12">
            <a:extLst>
              <a:ext uri="{FF2B5EF4-FFF2-40B4-BE49-F238E27FC236}">
                <a16:creationId xmlns:a16="http://schemas.microsoft.com/office/drawing/2014/main" id="{B7D692BB-98D4-4846-A3AB-3BE0897A580C}"/>
              </a:ext>
            </a:extLst>
          </p:cNvPr>
          <p:cNvSpPr txBox="1"/>
          <p:nvPr/>
        </p:nvSpPr>
        <p:spPr>
          <a:xfrm>
            <a:off x="2232214" y="3346064"/>
            <a:ext cx="8067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6600" dirty="0" err="1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scaleDB</a:t>
            </a:r>
            <a:r>
              <a:rPr lang="zh-CN" altLang="en-US" sz="66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3030867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42">
            <a:extLst>
              <a:ext uri="{FF2B5EF4-FFF2-40B4-BE49-F238E27FC236}">
                <a16:creationId xmlns:a16="http://schemas.microsoft.com/office/drawing/2014/main" id="{F2F7ED78-01B1-4A10-BC0B-D1209C2179E5}"/>
              </a:ext>
            </a:extLst>
          </p:cNvPr>
          <p:cNvSpPr txBox="1"/>
          <p:nvPr/>
        </p:nvSpPr>
        <p:spPr>
          <a:xfrm>
            <a:off x="1311470" y="31585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总体概览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1523EF9A-D0AF-42A8-B4BA-0572D807F1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1690" y="1485582"/>
            <a:ext cx="5274310" cy="388683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3BD28C3-26B5-47D4-B4BB-1133139B2685}"/>
              </a:ext>
            </a:extLst>
          </p:cNvPr>
          <p:cNvSpPr txBox="1"/>
          <p:nvPr/>
        </p:nvSpPr>
        <p:spPr>
          <a:xfrm>
            <a:off x="6373886" y="2870608"/>
            <a:ext cx="4681728" cy="111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异步更新范围索引如何保证事务处理？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如何保证事务的序列化性？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960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42">
            <a:extLst>
              <a:ext uri="{FF2B5EF4-FFF2-40B4-BE49-F238E27FC236}">
                <a16:creationId xmlns:a16="http://schemas.microsoft.com/office/drawing/2014/main" id="{F2F7ED78-01B1-4A10-BC0B-D1209C2179E5}"/>
              </a:ext>
            </a:extLst>
          </p:cNvPr>
          <p:cNvSpPr txBox="1"/>
          <p:nvPr/>
        </p:nvSpPr>
        <p:spPr>
          <a:xfrm>
            <a:off x="1311470" y="31585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异步范围索引更新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3F6D63-210E-47C0-A8A4-092059501478}"/>
              </a:ext>
            </a:extLst>
          </p:cNvPr>
          <p:cNvSpPr txBox="1"/>
          <p:nvPr/>
        </p:nvSpPr>
        <p:spPr>
          <a:xfrm>
            <a:off x="6217920" y="1344168"/>
            <a:ext cx="53187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err="1"/>
              <a:t>indexlets</a:t>
            </a:r>
            <a:r>
              <a:rPr lang="zh-CN" altLang="en-US" sz="1600" dirty="0"/>
              <a:t>：使用哈希数据结构，用于存储记录相关的写操作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无重哈希问题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/>
              <a:t>Merge </a:t>
            </a:r>
            <a:r>
              <a:rPr lang="en-US" altLang="zh-CN" sz="1600" dirty="0" err="1"/>
              <a:t>epoach</a:t>
            </a:r>
            <a:r>
              <a:rPr lang="zh-CN" altLang="en-US" sz="1600" dirty="0"/>
              <a:t>：当满足以下两个条件之一时合并索引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err="1"/>
              <a:t>indexlets</a:t>
            </a:r>
            <a:r>
              <a:rPr lang="en-US" altLang="zh-CN" sz="1600" dirty="0"/>
              <a:t>:</a:t>
            </a:r>
            <a:r>
              <a:rPr lang="zh-CN" altLang="en-US" sz="1600" dirty="0"/>
              <a:t>被线程写满（大小不易过大或过小）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到达最大</a:t>
            </a:r>
            <a:r>
              <a:rPr lang="en-US" altLang="zh-CN" sz="1600" dirty="0" err="1"/>
              <a:t>epoach</a:t>
            </a:r>
            <a:r>
              <a:rPr lang="zh-CN" altLang="en-US" sz="1600" dirty="0"/>
              <a:t>持续时间（</a:t>
            </a:r>
            <a:r>
              <a:rPr lang="en-US" altLang="zh-CN" sz="1600" dirty="0"/>
              <a:t>W-to-RS</a:t>
            </a:r>
            <a:r>
              <a:rPr lang="zh-CN" altLang="en-US" sz="1600" dirty="0"/>
              <a:t>延迟）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/>
              <a:t>Asynchronous merging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按主范围索引键顺序对列表进行排序，然后遍历列表，自动合并每个单独的记录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合并：更新范围索引并从</a:t>
            </a:r>
            <a:r>
              <a:rPr lang="en-US" altLang="zh-CN" sz="1600" dirty="0" err="1"/>
              <a:t>indexlet</a:t>
            </a:r>
            <a:r>
              <a:rPr lang="zh-CN" altLang="en-US" sz="1600" dirty="0"/>
              <a:t>中删除记录，减少幻象指示器</a:t>
            </a:r>
            <a:endParaRPr lang="en-US" altLang="zh-CN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AE7CEE-CD5D-4C6D-AE1C-79C6627584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8999" y="1577022"/>
            <a:ext cx="5274310" cy="388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80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42">
            <a:extLst>
              <a:ext uri="{FF2B5EF4-FFF2-40B4-BE49-F238E27FC236}">
                <a16:creationId xmlns:a16="http://schemas.microsoft.com/office/drawing/2014/main" id="{F2F7ED78-01B1-4A10-BC0B-D1209C2179E5}"/>
              </a:ext>
            </a:extLst>
          </p:cNvPr>
          <p:cNvSpPr txBox="1"/>
          <p:nvPr/>
        </p:nvSpPr>
        <p:spPr>
          <a:xfrm>
            <a:off x="1311470" y="315858"/>
            <a:ext cx="7896538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异步并发控制（</a:t>
            </a:r>
            <a:r>
              <a:rPr lang="en-US" altLang="zh-CN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ACC</a:t>
            </a:r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r>
              <a:rPr lang="en-US" altLang="zh-CN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基于</a:t>
            </a:r>
            <a:r>
              <a:rPr lang="en-US" altLang="zh-CN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OCC</a:t>
            </a:r>
            <a:endParaRPr lang="zh-CN" altLang="en-US" b="0" dirty="0">
              <a:solidFill>
                <a:srgbClr val="44444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5D0222-6405-46DF-9D1E-DD5E7BC9F97F}"/>
              </a:ext>
            </a:extLst>
          </p:cNvPr>
          <p:cNvSpPr txBox="1"/>
          <p:nvPr/>
        </p:nvSpPr>
        <p:spPr>
          <a:xfrm>
            <a:off x="1069848" y="1305341"/>
            <a:ext cx="102138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OCC </a:t>
            </a:r>
            <a:r>
              <a:rPr lang="zh-CN" altLang="zh-CN" dirty="0"/>
              <a:t>通过乐观地</a:t>
            </a:r>
            <a:r>
              <a:rPr lang="en-US" altLang="zh-CN" dirty="0"/>
              <a:t> </a:t>
            </a:r>
            <a:r>
              <a:rPr lang="zh-CN" altLang="zh-CN" dirty="0"/>
              <a:t>执行事务性读操作，并在执行结束时自动发布事务的写操作，从而最大限度地减少事务争用。</a:t>
            </a:r>
            <a:r>
              <a:rPr lang="en-US" altLang="zh-CN" dirty="0"/>
              <a:t>OCC</a:t>
            </a:r>
            <a:r>
              <a:rPr lang="zh-CN" altLang="en-US" dirty="0"/>
              <a:t>事务分三个阶段执行：读取、验证和提交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/>
              <a:t>读取阶段</a:t>
            </a:r>
          </a:p>
          <a:p>
            <a:r>
              <a:rPr lang="zh-CN" altLang="en-US" dirty="0"/>
              <a:t>每个事务维持一个私有空间</a:t>
            </a:r>
          </a:p>
          <a:p>
            <a:r>
              <a:rPr lang="zh-CN" altLang="en-US" dirty="0"/>
              <a:t>在该私有空间上读和写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b="1" dirty="0"/>
              <a:t>验证阶段</a:t>
            </a:r>
          </a:p>
          <a:p>
            <a:r>
              <a:rPr lang="zh-CN" altLang="en-US" dirty="0"/>
              <a:t>获取一个事务号（递增），获取正在活跃的事务列表</a:t>
            </a:r>
          </a:p>
          <a:p>
            <a:r>
              <a:rPr lang="zh-CN" altLang="en-US" dirty="0"/>
              <a:t>正在验证的事务的读集，不能和在这个事务开始之后才完成提交的事务的写集相交（如果相交，有可能新事务读到了旧的值，而不是完成提交后的值，不符合串行化规则）</a:t>
            </a:r>
          </a:p>
          <a:p>
            <a:r>
              <a:rPr lang="zh-CN" altLang="en-US" dirty="0"/>
              <a:t>正在验证的事务，和其他正在活跃的事务（还未提交）比较。较晚完成读阶段的事务（逻辑上靠后的事务）的读写集，不能和较早完成读阶段的事务（逻辑上靠前的事务）的写集相交。如果读集和写集相交，有可能靠后的事务没有读到新版本的值；如果写集和写集相交，因为靠前的事务还没有写，不能保证写入顺序，因此也有可能不符合串行化规则。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/>
              <a:t>写入阶段</a:t>
            </a:r>
          </a:p>
          <a:p>
            <a:r>
              <a:rPr lang="zh-CN" altLang="en-US" dirty="0"/>
              <a:t>将该事务的私有空间上改动的内容写入到数据库</a:t>
            </a:r>
          </a:p>
        </p:txBody>
      </p:sp>
    </p:spTree>
    <p:extLst>
      <p:ext uri="{BB962C8B-B14F-4D97-AF65-F5344CB8AC3E}">
        <p14:creationId xmlns:p14="http://schemas.microsoft.com/office/powerpoint/2010/main" val="2875721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42">
            <a:extLst>
              <a:ext uri="{FF2B5EF4-FFF2-40B4-BE49-F238E27FC236}">
                <a16:creationId xmlns:a16="http://schemas.microsoft.com/office/drawing/2014/main" id="{F2F7ED78-01B1-4A10-BC0B-D1209C2179E5}"/>
              </a:ext>
            </a:extLst>
          </p:cNvPr>
          <p:cNvSpPr txBox="1"/>
          <p:nvPr/>
        </p:nvSpPr>
        <p:spPr>
          <a:xfrm>
            <a:off x="1311470" y="315858"/>
            <a:ext cx="7896538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异步并发控制（</a:t>
            </a:r>
            <a:r>
              <a:rPr lang="en-US" altLang="zh-CN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ACC</a:t>
            </a:r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）：幻象检测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22E38E-97F0-4260-9C99-42CCF1D688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53812" y="1591056"/>
            <a:ext cx="9897173" cy="420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71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42">
            <a:extLst>
              <a:ext uri="{FF2B5EF4-FFF2-40B4-BE49-F238E27FC236}">
                <a16:creationId xmlns:a16="http://schemas.microsoft.com/office/drawing/2014/main" id="{F2F7ED78-01B1-4A10-BC0B-D1209C2179E5}"/>
              </a:ext>
            </a:extLst>
          </p:cNvPr>
          <p:cNvSpPr txBox="1"/>
          <p:nvPr/>
        </p:nvSpPr>
        <p:spPr>
          <a:xfrm>
            <a:off x="1311470" y="315858"/>
            <a:ext cx="7896538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异步并发控制（</a:t>
            </a:r>
            <a:r>
              <a:rPr lang="en-US" altLang="zh-CN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ACC</a:t>
            </a:r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）：事务提交中</a:t>
            </a:r>
            <a:r>
              <a:rPr lang="en-US" altLang="zh-CN" b="0" dirty="0" err="1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Indexlet</a:t>
            </a:r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40887A-A620-4EC7-AFC3-555370977E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6526" y="1717161"/>
            <a:ext cx="4888801" cy="360655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3D8FD2D-7DD6-4CA6-A204-08B75B687242}"/>
              </a:ext>
            </a:extLst>
          </p:cNvPr>
          <p:cNvSpPr txBox="1"/>
          <p:nvPr/>
        </p:nvSpPr>
        <p:spPr>
          <a:xfrm>
            <a:off x="5888736" y="2504776"/>
            <a:ext cx="56867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ACC</a:t>
            </a:r>
            <a:r>
              <a:rPr lang="zh-CN" altLang="zh-CN" dirty="0"/>
              <a:t>在</a:t>
            </a:r>
            <a:r>
              <a:rPr lang="en-US" altLang="zh-CN" dirty="0" err="1"/>
              <a:t>indexlet</a:t>
            </a:r>
            <a:r>
              <a:rPr lang="zh-CN" altLang="zh-CN" dirty="0"/>
              <a:t>中搜索重复的记录，如果不存在，则为要插入的记录获取空索引表项上的锁。这一步是通过调用</a:t>
            </a:r>
            <a:r>
              <a:rPr lang="en-US" altLang="zh-CN" dirty="0" err="1"/>
              <a:t>indexlet</a:t>
            </a:r>
            <a:r>
              <a:rPr lang="zh-CN" altLang="zh-CN" dirty="0"/>
              <a:t>提供的</a:t>
            </a:r>
            <a:r>
              <a:rPr lang="en-US" altLang="zh-CN" dirty="0" err="1"/>
              <a:t>LockInsHashTbl</a:t>
            </a:r>
            <a:r>
              <a:rPr lang="zh-CN" altLang="zh-CN" dirty="0"/>
              <a:t>自动完成的。</a:t>
            </a:r>
          </a:p>
          <a:p>
            <a:r>
              <a:rPr lang="en-US" altLang="zh-CN" dirty="0"/>
              <a:t>2. ACC</a:t>
            </a:r>
            <a:r>
              <a:rPr lang="zh-CN" altLang="zh-CN" dirty="0"/>
              <a:t>搜索主范围索引以确保键还没有被插入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zh-CN" dirty="0"/>
              <a:t>如果任何一步失败，事务将终止。如果两者都成功，则获得了唯一插入的锁。我们的开放寻址方案每条记录以确定的顺序探测索引表项。</a:t>
            </a:r>
          </a:p>
        </p:txBody>
      </p:sp>
    </p:spTree>
    <p:extLst>
      <p:ext uri="{BB962C8B-B14F-4D97-AF65-F5344CB8AC3E}">
        <p14:creationId xmlns:p14="http://schemas.microsoft.com/office/powerpoint/2010/main" val="1641629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42">
            <a:extLst>
              <a:ext uri="{FF2B5EF4-FFF2-40B4-BE49-F238E27FC236}">
                <a16:creationId xmlns:a16="http://schemas.microsoft.com/office/drawing/2014/main" id="{F2F7ED78-01B1-4A10-BC0B-D1209C2179E5}"/>
              </a:ext>
            </a:extLst>
          </p:cNvPr>
          <p:cNvSpPr txBox="1"/>
          <p:nvPr/>
        </p:nvSpPr>
        <p:spPr>
          <a:xfrm>
            <a:off x="1311470" y="315858"/>
            <a:ext cx="7896538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异步并发控制（</a:t>
            </a:r>
            <a:r>
              <a:rPr lang="en-US" altLang="zh-CN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ACC</a:t>
            </a:r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）：事务提交中</a:t>
            </a:r>
            <a:r>
              <a:rPr lang="en-US" altLang="zh-CN" b="0" dirty="0" err="1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Indexlet</a:t>
            </a:r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锁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4D67DE6-7CC4-4FE9-8549-A1C2D3AB7800}"/>
              </a:ext>
            </a:extLst>
          </p:cNvPr>
          <p:cNvSpPr/>
          <p:nvPr/>
        </p:nvSpPr>
        <p:spPr>
          <a:xfrm>
            <a:off x="1179576" y="1241008"/>
            <a:ext cx="9189720" cy="4615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797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更新和删除。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要获取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LockUpdDel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ACC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执行两个步骤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它在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indexlet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中搜索记录，如果找到，则锁定该条目。这一步通过调用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indexlet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提供的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LockRUDHashTbl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自动完成。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LockRUDHashTbl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LockInsHashTbl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更简单，因为它不需要自动强制惟一性或维护元数据以终止搜索。它沿着哈希探测路径获取每个条目的自旋锁，但在移动到锁定路径中的下一个条目时释放每个自旋锁。探测可以在找到记录或到达搜索终止器条目时结束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除了在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LockUpdDel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的第一步中使用之外，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LockRUDHashTbl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还用于在事务的读取阶段自动搜索索引表中的点查询。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如果在索引表中没有找到该记录，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ACC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为该记录获取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LockInsHashTbl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，从范围索引中获取该记录，在</a:t>
            </a:r>
            <a:r>
              <a:rPr lang="en-US" altLang="zh-CN" kern="100" dirty="0">
                <a:latin typeface="Cambria Math" panose="020405030504060302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𝑒</a:t>
            </a:r>
            <a:r>
              <a:rPr lang="en-US" altLang="zh-CN" kern="100" baseline="-25000" dirty="0">
                <a:latin typeface="Cambria Math" panose="020405030504060302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ins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中插入对该记录的引用，然后将锁降级为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LockRUDHashTbl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，这涉及在探测路径中</a:t>
            </a:r>
            <a:r>
              <a:rPr lang="en-US" altLang="zh-CN" kern="100" dirty="0">
                <a:latin typeface="Cambria Math" panose="020405030504060302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𝑒</a:t>
            </a:r>
            <a:r>
              <a:rPr lang="en-US" altLang="zh-CN" kern="100" baseline="-25000" dirty="0">
                <a:latin typeface="Cambria Math" panose="020405030504060302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ins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之前释放对条目的自旋锁。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401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:a16="http://schemas.microsoft.com/office/drawing/2014/main" id="{1F2CD67A-B099-47BB-A39B-54BFFB77D3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6659" t="6677" r="6720" b="6693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A0E1BF-1728-479F-B549-3663266EC3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592" y="6060713"/>
            <a:ext cx="2734062" cy="5394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14C474-AAB9-4151-BAC9-FD20AEE2902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0" t="24114" r="34678" b="22737"/>
          <a:stretch/>
        </p:blipFill>
        <p:spPr>
          <a:xfrm>
            <a:off x="1651394" y="1134208"/>
            <a:ext cx="2094129" cy="2172731"/>
          </a:xfrm>
          <a:prstGeom prst="rect">
            <a:avLst/>
          </a:prstGeom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E8043F6F-DD71-4645-8971-26F34E1D6B15}"/>
              </a:ext>
            </a:extLst>
          </p:cNvPr>
          <p:cNvSpPr txBox="1"/>
          <p:nvPr/>
        </p:nvSpPr>
        <p:spPr>
          <a:xfrm>
            <a:off x="2472996" y="1849942"/>
            <a:ext cx="8067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第四部分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B369D6C-C612-49B5-93B3-5EE8AD9E8D07}"/>
              </a:ext>
            </a:extLst>
          </p:cNvPr>
          <p:cNvGrpSpPr/>
          <p:nvPr/>
        </p:nvGrpSpPr>
        <p:grpSpPr>
          <a:xfrm>
            <a:off x="-4151" y="0"/>
            <a:ext cx="12196151" cy="6858000"/>
            <a:chOff x="-4151" y="0"/>
            <a:chExt cx="12196151" cy="685800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3297A512-334C-4BB2-8100-59F63C0B3CD1}"/>
                </a:ext>
              </a:extLst>
            </p:cNvPr>
            <p:cNvGrpSpPr/>
            <p:nvPr/>
          </p:nvGrpSpPr>
          <p:grpSpPr>
            <a:xfrm>
              <a:off x="0" y="0"/>
              <a:ext cx="3001030" cy="109728"/>
              <a:chOff x="0" y="0"/>
              <a:chExt cx="3001030" cy="109728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5D604D0F-DF26-4DF4-BA56-421E2073D19E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2112ED3F-CA9D-4831-9620-B2AECEBE2151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07573DA-7C8A-4295-9645-089699C5CF94}"/>
                </a:ext>
              </a:extLst>
            </p:cNvPr>
            <p:cNvGrpSpPr/>
            <p:nvPr/>
          </p:nvGrpSpPr>
          <p:grpSpPr>
            <a:xfrm>
              <a:off x="8994788" y="0"/>
              <a:ext cx="3197212" cy="109728"/>
              <a:chOff x="0" y="0"/>
              <a:chExt cx="3001030" cy="109728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ED0E2D4-0F71-4678-9520-FC43D98FBCD5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4D5A5A30-B7BE-4761-BDC3-5F291ADA11AF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E65EDA0B-7BE6-40F0-B01F-EECD80B2FF21}"/>
                </a:ext>
              </a:extLst>
            </p:cNvPr>
            <p:cNvGrpSpPr/>
            <p:nvPr/>
          </p:nvGrpSpPr>
          <p:grpSpPr>
            <a:xfrm>
              <a:off x="5997909" y="0"/>
              <a:ext cx="3001030" cy="109728"/>
              <a:chOff x="0" y="0"/>
              <a:chExt cx="3001030" cy="109728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78E8E22-A759-417F-9D08-159AE357DBFD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6064E53-8C3E-4625-9499-E9A2367FB43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CD63B54-8877-4555-B605-D02460D92FC7}"/>
                </a:ext>
              </a:extLst>
            </p:cNvPr>
            <p:cNvGrpSpPr/>
            <p:nvPr/>
          </p:nvGrpSpPr>
          <p:grpSpPr>
            <a:xfrm>
              <a:off x="2996879" y="0"/>
              <a:ext cx="3001030" cy="109728"/>
              <a:chOff x="0" y="0"/>
              <a:chExt cx="3001030" cy="109728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95CC89B-78CA-4C82-B5D6-6DE0D1866A2A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DADCAB0D-4CD3-4151-8C74-64D4D056592F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5A38C03-944C-458B-A486-0DCE30FDF237}"/>
                </a:ext>
              </a:extLst>
            </p:cNvPr>
            <p:cNvGrpSpPr/>
            <p:nvPr/>
          </p:nvGrpSpPr>
          <p:grpSpPr>
            <a:xfrm>
              <a:off x="-4151" y="6748272"/>
              <a:ext cx="3001030" cy="109728"/>
              <a:chOff x="0" y="0"/>
              <a:chExt cx="3001030" cy="109728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6775FAD-AC6E-4B11-A7D6-08C26B52044C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BEA3CE06-701C-4DDC-A81F-E5A65B3FA9E2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36BCCE02-56D2-45A9-8F79-91B03E2CD5A6}"/>
                </a:ext>
              </a:extLst>
            </p:cNvPr>
            <p:cNvGrpSpPr/>
            <p:nvPr/>
          </p:nvGrpSpPr>
          <p:grpSpPr>
            <a:xfrm>
              <a:off x="5993758" y="6748272"/>
              <a:ext cx="3001030" cy="109728"/>
              <a:chOff x="0" y="0"/>
              <a:chExt cx="3001030" cy="109728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D19CD7E-0DD2-4D83-92D8-E01BFA82B92B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3B2F5F0-03A5-4391-B7A9-7C34A10B6085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99A0142-FBF5-4236-956C-346CD1851CA0}"/>
                </a:ext>
              </a:extLst>
            </p:cNvPr>
            <p:cNvGrpSpPr/>
            <p:nvPr/>
          </p:nvGrpSpPr>
          <p:grpSpPr>
            <a:xfrm>
              <a:off x="2992728" y="6748272"/>
              <a:ext cx="3001030" cy="109728"/>
              <a:chOff x="0" y="0"/>
              <a:chExt cx="3001030" cy="109728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7AE3187-F330-4265-A1B6-6FA443D16529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C0F31F2-AE40-431E-B7C4-29C1DFC7771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EE7125E5-B37E-43C0-8339-FEF90D76DBCC}"/>
                </a:ext>
              </a:extLst>
            </p:cNvPr>
            <p:cNvGrpSpPr/>
            <p:nvPr/>
          </p:nvGrpSpPr>
          <p:grpSpPr>
            <a:xfrm>
              <a:off x="8994788" y="6748272"/>
              <a:ext cx="3197212" cy="109728"/>
              <a:chOff x="0" y="0"/>
              <a:chExt cx="3001030" cy="109728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3C16523F-6B1E-4561-BBF7-2058BD36336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ED1299B-32F9-407E-94A7-3A38E9874799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13C5C57-4A7B-4D8C-982E-09700291C688}"/>
                </a:ext>
              </a:extLst>
            </p:cNvPr>
            <p:cNvGrpSpPr/>
            <p:nvPr/>
          </p:nvGrpSpPr>
          <p:grpSpPr>
            <a:xfrm rot="16200000">
              <a:off x="-1543742" y="1653470"/>
              <a:ext cx="3197212" cy="109728"/>
              <a:chOff x="0" y="0"/>
              <a:chExt cx="3001030" cy="109728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0CD75AB-957E-4F80-AD9F-BEAD9C69AEED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CE540AB2-8CEF-4A54-B988-285BF448A924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323858F-2BEE-4A07-8760-BA3F2BCA6A00}"/>
                </a:ext>
              </a:extLst>
            </p:cNvPr>
            <p:cNvGrpSpPr/>
            <p:nvPr/>
          </p:nvGrpSpPr>
          <p:grpSpPr>
            <a:xfrm rot="16200000">
              <a:off x="-1667877" y="4970666"/>
              <a:ext cx="3441332" cy="113879"/>
              <a:chOff x="0" y="0"/>
              <a:chExt cx="3001030" cy="109728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617FDD5-F223-4DB1-9021-7A1905D2CA8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A28B4B-7691-4C2F-A0B8-1774443D79B1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12B1BB0C-F546-40B3-ABB0-145C7A878C20}"/>
                </a:ext>
              </a:extLst>
            </p:cNvPr>
            <p:cNvGrpSpPr/>
            <p:nvPr/>
          </p:nvGrpSpPr>
          <p:grpSpPr>
            <a:xfrm rot="16200000">
              <a:off x="10538530" y="1653470"/>
              <a:ext cx="3197212" cy="109728"/>
              <a:chOff x="0" y="0"/>
              <a:chExt cx="3001030" cy="109728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39F86426-CDD7-4F6E-9EC9-8FCEE939D761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37BF6F2-09D7-41CE-8FD1-F88B6D644AEA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6F464884-B34C-4B24-AD08-5622359221A6}"/>
                </a:ext>
              </a:extLst>
            </p:cNvPr>
            <p:cNvGrpSpPr/>
            <p:nvPr/>
          </p:nvGrpSpPr>
          <p:grpSpPr>
            <a:xfrm rot="16200000">
              <a:off x="10414395" y="4970666"/>
              <a:ext cx="3441332" cy="113879"/>
              <a:chOff x="0" y="0"/>
              <a:chExt cx="3001030" cy="109728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B964A98-CB9E-4C18-85C1-7A89E652D13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F37D85CA-E6C4-497D-B8A0-95DCAD7BC970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55" name="图片 54">
            <a:extLst>
              <a:ext uri="{FF2B5EF4-FFF2-40B4-BE49-F238E27FC236}">
                <a16:creationId xmlns:a16="http://schemas.microsoft.com/office/drawing/2014/main" id="{EFACDAAF-B3C5-47A8-81D2-D0B711311C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3853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300" y="2960980"/>
            <a:ext cx="5301002" cy="145020"/>
          </a:xfrm>
          <a:prstGeom prst="rect">
            <a:avLst/>
          </a:prstGeom>
        </p:spPr>
      </p:pic>
      <p:sp>
        <p:nvSpPr>
          <p:cNvPr id="57" name="TextBox 12">
            <a:extLst>
              <a:ext uri="{FF2B5EF4-FFF2-40B4-BE49-F238E27FC236}">
                <a16:creationId xmlns:a16="http://schemas.microsoft.com/office/drawing/2014/main" id="{B7D692BB-98D4-4846-A3AB-3BE0897A580C}"/>
              </a:ext>
            </a:extLst>
          </p:cNvPr>
          <p:cNvSpPr txBox="1"/>
          <p:nvPr/>
        </p:nvSpPr>
        <p:spPr>
          <a:xfrm>
            <a:off x="2232214" y="3346064"/>
            <a:ext cx="8067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数据库实现</a:t>
            </a:r>
          </a:p>
        </p:txBody>
      </p:sp>
    </p:spTree>
    <p:extLst>
      <p:ext uri="{BB962C8B-B14F-4D97-AF65-F5344CB8AC3E}">
        <p14:creationId xmlns:p14="http://schemas.microsoft.com/office/powerpoint/2010/main" val="3469847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42">
            <a:extLst>
              <a:ext uri="{FF2B5EF4-FFF2-40B4-BE49-F238E27FC236}">
                <a16:creationId xmlns:a16="http://schemas.microsoft.com/office/drawing/2014/main" id="{F2F7ED78-01B1-4A10-BC0B-D1209C2179E5}"/>
              </a:ext>
            </a:extLst>
          </p:cNvPr>
          <p:cNvSpPr txBox="1"/>
          <p:nvPr/>
        </p:nvSpPr>
        <p:spPr>
          <a:xfrm>
            <a:off x="1311470" y="315858"/>
            <a:ext cx="4577266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数据库实现：基于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Peloton</a:t>
            </a:r>
            <a:endParaRPr lang="zh-CN" altLang="en-US" b="0" dirty="0">
              <a:solidFill>
                <a:srgbClr val="44444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A5B3CC-302F-4986-8E7A-56375FA8EE23}"/>
              </a:ext>
            </a:extLst>
          </p:cNvPr>
          <p:cNvSpPr txBox="1"/>
          <p:nvPr/>
        </p:nvSpPr>
        <p:spPr>
          <a:xfrm>
            <a:off x="1372430" y="1097254"/>
            <a:ext cx="8833104" cy="544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Indexlet</a:t>
            </a:r>
            <a:r>
              <a:rPr lang="zh-CN" altLang="en-US" dirty="0"/>
              <a:t>和</a:t>
            </a:r>
            <a:r>
              <a:rPr lang="en-US" altLang="zh-CN" dirty="0" err="1"/>
              <a:t>phantomlet</a:t>
            </a:r>
            <a:r>
              <a:rPr lang="zh-CN" altLang="en-US" dirty="0"/>
              <a:t>哈希表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非并发</a:t>
            </a:r>
            <a:r>
              <a:rPr lang="en-US" altLang="zh-CN" dirty="0"/>
              <a:t>F14</a:t>
            </a:r>
            <a:r>
              <a:rPr lang="zh-CN" altLang="en-US" dirty="0"/>
              <a:t>哈希表：每个条目维护一个溢出计数，每当插入探测发现条目已被占用时，该计数就会增加。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布谷鸟哈希：</a:t>
            </a:r>
            <a:r>
              <a:rPr lang="zh-CN" altLang="zh-CN" dirty="0"/>
              <a:t>有事务锁的能力会因为密钥的移位而变得复杂</a:t>
            </a:r>
            <a:r>
              <a:rPr lang="zh-CN" altLang="en-US" dirty="0"/>
              <a:t>，探测路径可能为一个无向图导致死锁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无锁读取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/>
              <a:t>为了避免相同</a:t>
            </a:r>
            <a:r>
              <a:rPr lang="en-US" altLang="zh-CN" dirty="0" err="1"/>
              <a:t>indexlet</a:t>
            </a:r>
            <a:r>
              <a:rPr lang="zh-CN" altLang="zh-CN" dirty="0"/>
              <a:t>或</a:t>
            </a:r>
            <a:r>
              <a:rPr lang="en-US" altLang="zh-CN" dirty="0" err="1"/>
              <a:t>phantomlet</a:t>
            </a:r>
            <a:r>
              <a:rPr lang="zh-CN" altLang="zh-CN" dirty="0"/>
              <a:t>表项上的</a:t>
            </a:r>
            <a:r>
              <a:rPr lang="en-US" altLang="zh-CN" dirty="0"/>
              <a:t>reader</a:t>
            </a:r>
            <a:r>
              <a:rPr lang="zh-CN" altLang="zh-CN" dirty="0"/>
              <a:t>争用，</a:t>
            </a:r>
            <a:r>
              <a:rPr lang="en-US" altLang="zh-CN" dirty="0" err="1"/>
              <a:t>ScaleDB</a:t>
            </a:r>
            <a:r>
              <a:rPr lang="zh-CN" altLang="zh-CN" dirty="0"/>
              <a:t>提供了</a:t>
            </a:r>
            <a:r>
              <a:rPr lang="en-US" altLang="zh-CN" dirty="0" err="1"/>
              <a:t>LockFreeRdHashTbl</a:t>
            </a:r>
            <a:r>
              <a:rPr lang="en-US" altLang="zh-CN" dirty="0"/>
              <a:t>(</a:t>
            </a:r>
            <a:r>
              <a:rPr lang="zh-CN" altLang="zh-CN" dirty="0"/>
              <a:t>基于</a:t>
            </a:r>
            <a:r>
              <a:rPr lang="en-US" altLang="zh-CN" dirty="0" err="1"/>
              <a:t>seqlocks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并发范围索引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具有乐观锁存耦合</a:t>
            </a:r>
            <a:r>
              <a:rPr lang="en-US" altLang="zh-CN" dirty="0"/>
              <a:t>OLC</a:t>
            </a:r>
            <a:r>
              <a:rPr lang="zh-CN" altLang="en-US" dirty="0"/>
              <a:t>的</a:t>
            </a:r>
            <a:r>
              <a:rPr lang="en-US" altLang="zh-CN" dirty="0"/>
              <a:t>B+</a:t>
            </a:r>
            <a:r>
              <a:rPr lang="zh-CN" altLang="en-US" dirty="0"/>
              <a:t>树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/>
              <a:t>在</a:t>
            </a:r>
            <a:r>
              <a:rPr lang="en-US" altLang="zh-CN" dirty="0"/>
              <a:t>OLC</a:t>
            </a:r>
            <a:r>
              <a:rPr lang="zh-CN" altLang="zh-CN" dirty="0"/>
              <a:t>树中，读取在遍历树时不会获得每个节点的自旋锁。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全系统同步时钟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/>
              <a:t>从系统范围同步时钟派生的事务分配时间戳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41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>
            <a:extLst>
              <a:ext uri="{FF2B5EF4-FFF2-40B4-BE49-F238E27FC236}">
                <a16:creationId xmlns:a16="http://schemas.microsoft.com/office/drawing/2014/main" id="{DEDD26DB-C552-485B-9ABA-05B5D196D2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6659" t="6677" r="6720" b="6693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C692EE9-D43E-45B1-B7F8-EBD3A0756F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7" t="24071" r="37290" b="24627"/>
          <a:stretch/>
        </p:blipFill>
        <p:spPr>
          <a:xfrm>
            <a:off x="1745762" y="1220061"/>
            <a:ext cx="1473200" cy="167932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00E676E-5D58-4343-A068-F469B0830F2A}"/>
              </a:ext>
            </a:extLst>
          </p:cNvPr>
          <p:cNvSpPr txBox="1"/>
          <p:nvPr/>
        </p:nvSpPr>
        <p:spPr>
          <a:xfrm>
            <a:off x="1542292" y="3330211"/>
            <a:ext cx="20559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 dirty="0">
                <a:solidFill>
                  <a:srgbClr val="484848"/>
                </a:solidFill>
                <a:cs typeface="+mn-ea"/>
                <a:sym typeface="+mn-lt"/>
              </a:rPr>
              <a:t>目录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AF9B27DF-0BEA-4C8A-8735-81CBCBD394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76" y="1949458"/>
            <a:ext cx="625231" cy="62523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86AEF63-7E30-4A69-9A3C-CF90C8F820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76" y="894137"/>
            <a:ext cx="625231" cy="62523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0B2B327-8368-4C67-BE6F-75F528C547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76" y="3004779"/>
            <a:ext cx="625231" cy="62523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25651961-A7B9-4E05-B697-700072139C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76" y="4060100"/>
            <a:ext cx="625231" cy="62523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8B84590-CE27-4596-A1AC-D04CA0FDCB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76" y="5115422"/>
            <a:ext cx="625231" cy="625231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31C610FE-515F-4CFE-A098-188BB2710EFB}"/>
              </a:ext>
            </a:extLst>
          </p:cNvPr>
          <p:cNvGrpSpPr/>
          <p:nvPr/>
        </p:nvGrpSpPr>
        <p:grpSpPr>
          <a:xfrm>
            <a:off x="-4151" y="0"/>
            <a:ext cx="12196151" cy="6858000"/>
            <a:chOff x="-4151" y="0"/>
            <a:chExt cx="12196151" cy="6858000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9CE61CC-A88A-4FBC-B93F-52CDFEFC8EF4}"/>
                </a:ext>
              </a:extLst>
            </p:cNvPr>
            <p:cNvGrpSpPr/>
            <p:nvPr/>
          </p:nvGrpSpPr>
          <p:grpSpPr>
            <a:xfrm>
              <a:off x="0" y="0"/>
              <a:ext cx="3001030" cy="109728"/>
              <a:chOff x="0" y="0"/>
              <a:chExt cx="3001030" cy="109728"/>
            </a:xfrm>
          </p:grpSpPr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2262E4E6-FAFB-49F9-881B-21719EF9A7A7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9CA87D7B-9802-4A59-B4AA-48EBDD171995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54EBCD83-9B2A-4CA2-9238-661C8E2FE129}"/>
                </a:ext>
              </a:extLst>
            </p:cNvPr>
            <p:cNvGrpSpPr/>
            <p:nvPr/>
          </p:nvGrpSpPr>
          <p:grpSpPr>
            <a:xfrm>
              <a:off x="8994788" y="0"/>
              <a:ext cx="3197212" cy="109728"/>
              <a:chOff x="0" y="0"/>
              <a:chExt cx="3001030" cy="109728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2297B72A-73B2-4D9C-947B-98A260A1E561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70F58B1C-1429-45AE-81A9-4FB7721572B5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D41D9533-7ED5-43B9-9FFF-B768A4F9B072}"/>
                </a:ext>
              </a:extLst>
            </p:cNvPr>
            <p:cNvGrpSpPr/>
            <p:nvPr/>
          </p:nvGrpSpPr>
          <p:grpSpPr>
            <a:xfrm>
              <a:off x="5997909" y="0"/>
              <a:ext cx="3001030" cy="109728"/>
              <a:chOff x="0" y="0"/>
              <a:chExt cx="3001030" cy="109728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DF293F52-91A3-48D3-B4A2-0F1EE5714647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755401B-7D6F-4F4F-9A24-09980FB0A1B8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8675C6B3-A200-4291-9657-CA44EDDF666E}"/>
                </a:ext>
              </a:extLst>
            </p:cNvPr>
            <p:cNvGrpSpPr/>
            <p:nvPr/>
          </p:nvGrpSpPr>
          <p:grpSpPr>
            <a:xfrm>
              <a:off x="2996879" y="0"/>
              <a:ext cx="3001030" cy="109728"/>
              <a:chOff x="0" y="0"/>
              <a:chExt cx="3001030" cy="109728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6097EA9E-8B54-42AC-80D2-B6776A2377EE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BC61B23A-809D-4046-B190-C2DC2D980541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B42AC855-DEBE-444F-9CA9-05872B6FCD66}"/>
                </a:ext>
              </a:extLst>
            </p:cNvPr>
            <p:cNvGrpSpPr/>
            <p:nvPr/>
          </p:nvGrpSpPr>
          <p:grpSpPr>
            <a:xfrm>
              <a:off x="-4151" y="6748272"/>
              <a:ext cx="3001030" cy="109728"/>
              <a:chOff x="0" y="0"/>
              <a:chExt cx="3001030" cy="109728"/>
            </a:xfrm>
          </p:grpSpPr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9EB930A3-9EF3-4862-9548-B99164F43B1A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A1173D05-1356-4C94-A4A8-90A793D5991B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E81EE573-3F3B-4B3A-B8B4-9F1FA0D204DB}"/>
                </a:ext>
              </a:extLst>
            </p:cNvPr>
            <p:cNvGrpSpPr/>
            <p:nvPr/>
          </p:nvGrpSpPr>
          <p:grpSpPr>
            <a:xfrm>
              <a:off x="5993758" y="6748272"/>
              <a:ext cx="3001030" cy="109728"/>
              <a:chOff x="0" y="0"/>
              <a:chExt cx="3001030" cy="109728"/>
            </a:xfrm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19925D33-D687-4C74-8237-E06E137C94CB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3CBE44DB-5ACB-42AC-9CFD-2AF4625361ED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FDF63CFB-264B-4D7B-B45F-DA8126919B1F}"/>
                </a:ext>
              </a:extLst>
            </p:cNvPr>
            <p:cNvGrpSpPr/>
            <p:nvPr/>
          </p:nvGrpSpPr>
          <p:grpSpPr>
            <a:xfrm>
              <a:off x="2992728" y="6748272"/>
              <a:ext cx="3001030" cy="109728"/>
              <a:chOff x="0" y="0"/>
              <a:chExt cx="3001030" cy="109728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115DB29-DEC5-412E-9649-C7D792823956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CE65F1E4-22B4-404B-8CBE-2D35CF9CA33D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FFF88403-06BE-4F06-A757-05F063CE0BFD}"/>
                </a:ext>
              </a:extLst>
            </p:cNvPr>
            <p:cNvGrpSpPr/>
            <p:nvPr/>
          </p:nvGrpSpPr>
          <p:grpSpPr>
            <a:xfrm>
              <a:off x="8994788" y="6748272"/>
              <a:ext cx="3197212" cy="109728"/>
              <a:chOff x="0" y="0"/>
              <a:chExt cx="3001030" cy="109728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52635464-5F6B-41D7-BA9B-DA9B00ED4DC0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7AC6131C-0513-423D-87F8-0B8E350BB87E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AF28E9FE-8D74-4FE1-8AED-32F676E6807E}"/>
                </a:ext>
              </a:extLst>
            </p:cNvPr>
            <p:cNvGrpSpPr/>
            <p:nvPr/>
          </p:nvGrpSpPr>
          <p:grpSpPr>
            <a:xfrm rot="16200000">
              <a:off x="-1543742" y="1653470"/>
              <a:ext cx="3197212" cy="109728"/>
              <a:chOff x="0" y="0"/>
              <a:chExt cx="3001030" cy="109728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30C6AB88-9A24-42C6-9D46-28F7085446AC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A0E3D73-D9CF-4CC4-AD94-B90068683CB4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2C5EC10F-BB10-4283-A0D8-C0382A3D910A}"/>
                </a:ext>
              </a:extLst>
            </p:cNvPr>
            <p:cNvGrpSpPr/>
            <p:nvPr/>
          </p:nvGrpSpPr>
          <p:grpSpPr>
            <a:xfrm rot="16200000">
              <a:off x="-1667877" y="4970666"/>
              <a:ext cx="3441332" cy="113879"/>
              <a:chOff x="0" y="0"/>
              <a:chExt cx="3001030" cy="109728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65D8CC88-1D7D-4C1F-9132-DE1BAB80CC0E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E94C685D-1016-4F82-8F89-3566D6AF532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94B7C6C2-520A-49A1-9FA3-162BC81CCFD1}"/>
                </a:ext>
              </a:extLst>
            </p:cNvPr>
            <p:cNvGrpSpPr/>
            <p:nvPr/>
          </p:nvGrpSpPr>
          <p:grpSpPr>
            <a:xfrm rot="16200000">
              <a:off x="10538530" y="1653470"/>
              <a:ext cx="3197212" cy="109728"/>
              <a:chOff x="0" y="0"/>
              <a:chExt cx="3001030" cy="109728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2506B37B-C6A5-4B97-ACB9-CC1808F38B35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66D06482-6CC1-4BB1-AD0F-C4A3312D2A85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901AE102-8A84-4533-A6BE-C7FD7ECE4E7D}"/>
                </a:ext>
              </a:extLst>
            </p:cNvPr>
            <p:cNvGrpSpPr/>
            <p:nvPr/>
          </p:nvGrpSpPr>
          <p:grpSpPr>
            <a:xfrm rot="16200000">
              <a:off x="10414395" y="4970666"/>
              <a:ext cx="3441332" cy="113879"/>
              <a:chOff x="0" y="0"/>
              <a:chExt cx="3001030" cy="109728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188120D6-2C79-43F1-A398-21DA34F11A8B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BD10300B-17FF-4AB7-ABEF-C72F48AA6C7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68" name="图片 67">
            <a:extLst>
              <a:ext uri="{FF2B5EF4-FFF2-40B4-BE49-F238E27FC236}">
                <a16:creationId xmlns:a16="http://schemas.microsoft.com/office/drawing/2014/main" id="{2006B894-5916-47F1-89DC-DA6C412472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3853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92" y="1480027"/>
            <a:ext cx="5301002" cy="145020"/>
          </a:xfrm>
          <a:prstGeom prst="rect">
            <a:avLst/>
          </a:prstGeom>
        </p:spPr>
      </p:pic>
      <p:sp>
        <p:nvSpPr>
          <p:cNvPr id="69" name="TextBox 47">
            <a:extLst>
              <a:ext uri="{FF2B5EF4-FFF2-40B4-BE49-F238E27FC236}">
                <a16:creationId xmlns:a16="http://schemas.microsoft.com/office/drawing/2014/main" id="{26CADA55-3A56-4401-A04C-B9B5C4CA4B6D}"/>
              </a:ext>
            </a:extLst>
          </p:cNvPr>
          <p:cNvSpPr txBox="1"/>
          <p:nvPr/>
        </p:nvSpPr>
        <p:spPr>
          <a:xfrm>
            <a:off x="6606855" y="943410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背景与相关知识</a:t>
            </a:r>
          </a:p>
        </p:txBody>
      </p:sp>
      <p:sp>
        <p:nvSpPr>
          <p:cNvPr id="70" name="TextBox 48">
            <a:extLst>
              <a:ext uri="{FF2B5EF4-FFF2-40B4-BE49-F238E27FC236}">
                <a16:creationId xmlns:a16="http://schemas.microsoft.com/office/drawing/2014/main" id="{E9B1265E-3727-45A0-B490-ECF9E1E35017}"/>
              </a:ext>
            </a:extLst>
          </p:cNvPr>
          <p:cNvSpPr txBox="1"/>
          <p:nvPr/>
        </p:nvSpPr>
        <p:spPr>
          <a:xfrm>
            <a:off x="6606855" y="2004844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问题分析</a:t>
            </a:r>
          </a:p>
        </p:txBody>
      </p:sp>
      <p:sp>
        <p:nvSpPr>
          <p:cNvPr id="71" name="TextBox 55">
            <a:extLst>
              <a:ext uri="{FF2B5EF4-FFF2-40B4-BE49-F238E27FC236}">
                <a16:creationId xmlns:a16="http://schemas.microsoft.com/office/drawing/2014/main" id="{D21FEEF9-2C0F-4D68-B885-B5BAB6223F28}"/>
              </a:ext>
            </a:extLst>
          </p:cNvPr>
          <p:cNvSpPr txBox="1"/>
          <p:nvPr/>
        </p:nvSpPr>
        <p:spPr>
          <a:xfrm>
            <a:off x="6606855" y="3066278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dirty="0" err="1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scaleDB</a:t>
            </a:r>
            <a:r>
              <a:rPr lang="zh-CN" altLang="en-US" sz="28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数据库设计</a:t>
            </a:r>
          </a:p>
        </p:txBody>
      </p:sp>
      <p:sp>
        <p:nvSpPr>
          <p:cNvPr id="72" name="TextBox 56">
            <a:extLst>
              <a:ext uri="{FF2B5EF4-FFF2-40B4-BE49-F238E27FC236}">
                <a16:creationId xmlns:a16="http://schemas.microsoft.com/office/drawing/2014/main" id="{6FED0460-420B-4FC8-88A5-56109D211AAC}"/>
              </a:ext>
            </a:extLst>
          </p:cNvPr>
          <p:cNvSpPr txBox="1"/>
          <p:nvPr/>
        </p:nvSpPr>
        <p:spPr>
          <a:xfrm>
            <a:off x="6606855" y="4127712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数据库实现</a:t>
            </a:r>
          </a:p>
        </p:txBody>
      </p:sp>
      <p:sp>
        <p:nvSpPr>
          <p:cNvPr id="73" name="TextBox 57">
            <a:extLst>
              <a:ext uri="{FF2B5EF4-FFF2-40B4-BE49-F238E27FC236}">
                <a16:creationId xmlns:a16="http://schemas.microsoft.com/office/drawing/2014/main" id="{86D21A9B-56AA-45E7-B765-4D60F8FE4CDE}"/>
              </a:ext>
            </a:extLst>
          </p:cNvPr>
          <p:cNvSpPr txBox="1"/>
          <p:nvPr/>
        </p:nvSpPr>
        <p:spPr>
          <a:xfrm>
            <a:off x="6606855" y="5189148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数据库评估</a:t>
            </a: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7855E579-7987-4603-905D-7F5F3DC462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92" y="5772745"/>
            <a:ext cx="5301002" cy="145020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E2EC31BA-59A5-4D5D-A31F-22674FB77F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92" y="2553206"/>
            <a:ext cx="5301002" cy="14502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285F13D0-27DF-43E2-93D4-5FD6D718AA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92" y="3626386"/>
            <a:ext cx="5301002" cy="14502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7663B279-DDBC-4672-B84C-63A3771C80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92" y="4699566"/>
            <a:ext cx="5301002" cy="14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86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:a16="http://schemas.microsoft.com/office/drawing/2014/main" id="{1F2CD67A-B099-47BB-A39B-54BFFB77D3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6659" t="6677" r="6720" b="6693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A0E1BF-1728-479F-B549-3663266EC3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592" y="6060713"/>
            <a:ext cx="2734062" cy="5394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14C474-AAB9-4151-BAC9-FD20AEE2902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0" t="24114" r="34678" b="22737"/>
          <a:stretch/>
        </p:blipFill>
        <p:spPr>
          <a:xfrm>
            <a:off x="1651394" y="1134208"/>
            <a:ext cx="2094129" cy="2172731"/>
          </a:xfrm>
          <a:prstGeom prst="rect">
            <a:avLst/>
          </a:prstGeom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E8043F6F-DD71-4645-8971-26F34E1D6B15}"/>
              </a:ext>
            </a:extLst>
          </p:cNvPr>
          <p:cNvSpPr txBox="1"/>
          <p:nvPr/>
        </p:nvSpPr>
        <p:spPr>
          <a:xfrm>
            <a:off x="2472996" y="1849942"/>
            <a:ext cx="8067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第五部分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B369D6C-C612-49B5-93B3-5EE8AD9E8D07}"/>
              </a:ext>
            </a:extLst>
          </p:cNvPr>
          <p:cNvGrpSpPr/>
          <p:nvPr/>
        </p:nvGrpSpPr>
        <p:grpSpPr>
          <a:xfrm>
            <a:off x="-4151" y="0"/>
            <a:ext cx="12196151" cy="6858000"/>
            <a:chOff x="-4151" y="0"/>
            <a:chExt cx="12196151" cy="685800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3297A512-334C-4BB2-8100-59F63C0B3CD1}"/>
                </a:ext>
              </a:extLst>
            </p:cNvPr>
            <p:cNvGrpSpPr/>
            <p:nvPr/>
          </p:nvGrpSpPr>
          <p:grpSpPr>
            <a:xfrm>
              <a:off x="0" y="0"/>
              <a:ext cx="3001030" cy="109728"/>
              <a:chOff x="0" y="0"/>
              <a:chExt cx="3001030" cy="109728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5D604D0F-DF26-4DF4-BA56-421E2073D19E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2112ED3F-CA9D-4831-9620-B2AECEBE2151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07573DA-7C8A-4295-9645-089699C5CF94}"/>
                </a:ext>
              </a:extLst>
            </p:cNvPr>
            <p:cNvGrpSpPr/>
            <p:nvPr/>
          </p:nvGrpSpPr>
          <p:grpSpPr>
            <a:xfrm>
              <a:off x="8994788" y="0"/>
              <a:ext cx="3197212" cy="109728"/>
              <a:chOff x="0" y="0"/>
              <a:chExt cx="3001030" cy="109728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ED0E2D4-0F71-4678-9520-FC43D98FBCD5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4D5A5A30-B7BE-4761-BDC3-5F291ADA11AF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E65EDA0B-7BE6-40F0-B01F-EECD80B2FF21}"/>
                </a:ext>
              </a:extLst>
            </p:cNvPr>
            <p:cNvGrpSpPr/>
            <p:nvPr/>
          </p:nvGrpSpPr>
          <p:grpSpPr>
            <a:xfrm>
              <a:off x="5997909" y="0"/>
              <a:ext cx="3001030" cy="109728"/>
              <a:chOff x="0" y="0"/>
              <a:chExt cx="3001030" cy="109728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78E8E22-A759-417F-9D08-159AE357DBFD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6064E53-8C3E-4625-9499-E9A2367FB43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CD63B54-8877-4555-B605-D02460D92FC7}"/>
                </a:ext>
              </a:extLst>
            </p:cNvPr>
            <p:cNvGrpSpPr/>
            <p:nvPr/>
          </p:nvGrpSpPr>
          <p:grpSpPr>
            <a:xfrm>
              <a:off x="2996879" y="0"/>
              <a:ext cx="3001030" cy="109728"/>
              <a:chOff x="0" y="0"/>
              <a:chExt cx="3001030" cy="109728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95CC89B-78CA-4C82-B5D6-6DE0D1866A2A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DADCAB0D-4CD3-4151-8C74-64D4D056592F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5A38C03-944C-458B-A486-0DCE30FDF237}"/>
                </a:ext>
              </a:extLst>
            </p:cNvPr>
            <p:cNvGrpSpPr/>
            <p:nvPr/>
          </p:nvGrpSpPr>
          <p:grpSpPr>
            <a:xfrm>
              <a:off x="-4151" y="6748272"/>
              <a:ext cx="3001030" cy="109728"/>
              <a:chOff x="0" y="0"/>
              <a:chExt cx="3001030" cy="109728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6775FAD-AC6E-4B11-A7D6-08C26B52044C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BEA3CE06-701C-4DDC-A81F-E5A65B3FA9E2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36BCCE02-56D2-45A9-8F79-91B03E2CD5A6}"/>
                </a:ext>
              </a:extLst>
            </p:cNvPr>
            <p:cNvGrpSpPr/>
            <p:nvPr/>
          </p:nvGrpSpPr>
          <p:grpSpPr>
            <a:xfrm>
              <a:off x="5993758" y="6748272"/>
              <a:ext cx="3001030" cy="109728"/>
              <a:chOff x="0" y="0"/>
              <a:chExt cx="3001030" cy="109728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D19CD7E-0DD2-4D83-92D8-E01BFA82B92B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3B2F5F0-03A5-4391-B7A9-7C34A10B6085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99A0142-FBF5-4236-956C-346CD1851CA0}"/>
                </a:ext>
              </a:extLst>
            </p:cNvPr>
            <p:cNvGrpSpPr/>
            <p:nvPr/>
          </p:nvGrpSpPr>
          <p:grpSpPr>
            <a:xfrm>
              <a:off x="2992728" y="6748272"/>
              <a:ext cx="3001030" cy="109728"/>
              <a:chOff x="0" y="0"/>
              <a:chExt cx="3001030" cy="109728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7AE3187-F330-4265-A1B6-6FA443D16529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C0F31F2-AE40-431E-B7C4-29C1DFC7771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EE7125E5-B37E-43C0-8339-FEF90D76DBCC}"/>
                </a:ext>
              </a:extLst>
            </p:cNvPr>
            <p:cNvGrpSpPr/>
            <p:nvPr/>
          </p:nvGrpSpPr>
          <p:grpSpPr>
            <a:xfrm>
              <a:off x="8994788" y="6748272"/>
              <a:ext cx="3197212" cy="109728"/>
              <a:chOff x="0" y="0"/>
              <a:chExt cx="3001030" cy="109728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3C16523F-6B1E-4561-BBF7-2058BD36336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ED1299B-32F9-407E-94A7-3A38E9874799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13C5C57-4A7B-4D8C-982E-09700291C688}"/>
                </a:ext>
              </a:extLst>
            </p:cNvPr>
            <p:cNvGrpSpPr/>
            <p:nvPr/>
          </p:nvGrpSpPr>
          <p:grpSpPr>
            <a:xfrm rot="16200000">
              <a:off x="-1543742" y="1653470"/>
              <a:ext cx="3197212" cy="109728"/>
              <a:chOff x="0" y="0"/>
              <a:chExt cx="3001030" cy="109728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0CD75AB-957E-4F80-AD9F-BEAD9C69AEED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CE540AB2-8CEF-4A54-B988-285BF448A924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323858F-2BEE-4A07-8760-BA3F2BCA6A00}"/>
                </a:ext>
              </a:extLst>
            </p:cNvPr>
            <p:cNvGrpSpPr/>
            <p:nvPr/>
          </p:nvGrpSpPr>
          <p:grpSpPr>
            <a:xfrm rot="16200000">
              <a:off x="-1667877" y="4970666"/>
              <a:ext cx="3441332" cy="113879"/>
              <a:chOff x="0" y="0"/>
              <a:chExt cx="3001030" cy="109728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617FDD5-F223-4DB1-9021-7A1905D2CA8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A28B4B-7691-4C2F-A0B8-1774443D79B1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12B1BB0C-F546-40B3-ABB0-145C7A878C20}"/>
                </a:ext>
              </a:extLst>
            </p:cNvPr>
            <p:cNvGrpSpPr/>
            <p:nvPr/>
          </p:nvGrpSpPr>
          <p:grpSpPr>
            <a:xfrm rot="16200000">
              <a:off x="10538530" y="1653470"/>
              <a:ext cx="3197212" cy="109728"/>
              <a:chOff x="0" y="0"/>
              <a:chExt cx="3001030" cy="109728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39F86426-CDD7-4F6E-9EC9-8FCEE939D761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37BF6F2-09D7-41CE-8FD1-F88B6D644AEA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6F464884-B34C-4B24-AD08-5622359221A6}"/>
                </a:ext>
              </a:extLst>
            </p:cNvPr>
            <p:cNvGrpSpPr/>
            <p:nvPr/>
          </p:nvGrpSpPr>
          <p:grpSpPr>
            <a:xfrm rot="16200000">
              <a:off x="10414395" y="4970666"/>
              <a:ext cx="3441332" cy="113879"/>
              <a:chOff x="0" y="0"/>
              <a:chExt cx="3001030" cy="109728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B964A98-CB9E-4C18-85C1-7A89E652D13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F37D85CA-E6C4-497D-B8A0-95DCAD7BC970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55" name="图片 54">
            <a:extLst>
              <a:ext uri="{FF2B5EF4-FFF2-40B4-BE49-F238E27FC236}">
                <a16:creationId xmlns:a16="http://schemas.microsoft.com/office/drawing/2014/main" id="{EFACDAAF-B3C5-47A8-81D2-D0B711311C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3853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300" y="2960980"/>
            <a:ext cx="5301002" cy="145020"/>
          </a:xfrm>
          <a:prstGeom prst="rect">
            <a:avLst/>
          </a:prstGeom>
        </p:spPr>
      </p:pic>
      <p:sp>
        <p:nvSpPr>
          <p:cNvPr id="57" name="TextBox 12">
            <a:extLst>
              <a:ext uri="{FF2B5EF4-FFF2-40B4-BE49-F238E27FC236}">
                <a16:creationId xmlns:a16="http://schemas.microsoft.com/office/drawing/2014/main" id="{B7D692BB-98D4-4846-A3AB-3BE0897A580C}"/>
              </a:ext>
            </a:extLst>
          </p:cNvPr>
          <p:cNvSpPr txBox="1"/>
          <p:nvPr/>
        </p:nvSpPr>
        <p:spPr>
          <a:xfrm>
            <a:off x="2232214" y="3346064"/>
            <a:ext cx="8067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数据库评估</a:t>
            </a:r>
          </a:p>
        </p:txBody>
      </p:sp>
    </p:spTree>
    <p:extLst>
      <p:ext uri="{BB962C8B-B14F-4D97-AF65-F5344CB8AC3E}">
        <p14:creationId xmlns:p14="http://schemas.microsoft.com/office/powerpoint/2010/main" val="1438226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42">
            <a:extLst>
              <a:ext uri="{FF2B5EF4-FFF2-40B4-BE49-F238E27FC236}">
                <a16:creationId xmlns:a16="http://schemas.microsoft.com/office/drawing/2014/main" id="{F2F7ED78-01B1-4A10-BC0B-D1209C2179E5}"/>
              </a:ext>
            </a:extLst>
          </p:cNvPr>
          <p:cNvSpPr txBox="1"/>
          <p:nvPr/>
        </p:nvSpPr>
        <p:spPr>
          <a:xfrm>
            <a:off x="1311470" y="31585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实验设计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3242BFC-768B-4159-8A24-04E7382D3E73}"/>
              </a:ext>
            </a:extLst>
          </p:cNvPr>
          <p:cNvSpPr/>
          <p:nvPr/>
        </p:nvSpPr>
        <p:spPr>
          <a:xfrm>
            <a:off x="1107948" y="1113340"/>
            <a:ext cx="9976104" cy="4442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Peloton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ScaleDB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Peloton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构建）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相比，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ScaleDB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的查询可扩展性如何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</a:p>
          <a:p>
            <a:pPr indent="266700"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实验设计：将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Peloton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ScaleDB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YCSB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进行测试，通过吞吐量来进行说明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在保证事务的可序列化性时，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ScaleDB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的可伸缩性与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Cicada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相比如何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事务中止率是否受到影响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实验设计：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ScaleDB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Cicada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TPC-C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进行测试，观察吞吐量和中止率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3.ScaleDB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异步架构是一个可伸缩的设计吗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</a:p>
          <a:p>
            <a:pPr indent="266700"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实验设计：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评估了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indexlets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phantomlets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和系统范围时间戳的可伸缩性，因为这些机制对于可伸缩的异步数据库是必需的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556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42">
            <a:extLst>
              <a:ext uri="{FF2B5EF4-FFF2-40B4-BE49-F238E27FC236}">
                <a16:creationId xmlns:a16="http://schemas.microsoft.com/office/drawing/2014/main" id="{F2F7ED78-01B1-4A10-BC0B-D1209C2179E5}"/>
              </a:ext>
            </a:extLst>
          </p:cNvPr>
          <p:cNvSpPr txBox="1"/>
          <p:nvPr/>
        </p:nvSpPr>
        <p:spPr>
          <a:xfrm>
            <a:off x="1311470" y="31585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实验对比</a:t>
            </a:r>
            <a:r>
              <a:rPr lang="en-US" altLang="zh-CN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问题</a:t>
            </a:r>
            <a:r>
              <a:rPr lang="en-US" altLang="zh-CN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endParaRPr lang="zh-CN" altLang="en-US" b="0" dirty="0">
              <a:solidFill>
                <a:srgbClr val="44444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09EF7B-5F31-45D8-824F-12899BF896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62175" y="2393537"/>
            <a:ext cx="9267649" cy="366198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D7BF98F-DF88-4362-9B33-4AB6FEFEFEF0}"/>
              </a:ext>
            </a:extLst>
          </p:cNvPr>
          <p:cNvSpPr txBox="1"/>
          <p:nvPr/>
        </p:nvSpPr>
        <p:spPr>
          <a:xfrm>
            <a:off x="1462175" y="1234440"/>
            <a:ext cx="9021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36</a:t>
            </a:r>
            <a:r>
              <a:rPr lang="zh-CN" altLang="en-US" dirty="0"/>
              <a:t>个服务器线程，</a:t>
            </a:r>
            <a:r>
              <a:rPr lang="en-US" altLang="zh-CN" dirty="0" err="1"/>
              <a:t>scaleDB</a:t>
            </a:r>
            <a:r>
              <a:rPr lang="zh-CN" altLang="en-US" dirty="0"/>
              <a:t>最大合并时间设为</a:t>
            </a:r>
            <a:r>
              <a:rPr lang="en-US" altLang="zh-CN" dirty="0"/>
              <a:t>100ms</a:t>
            </a:r>
            <a:r>
              <a:rPr lang="zh-CN" altLang="en-US" dirty="0"/>
              <a:t>，</a:t>
            </a:r>
            <a:r>
              <a:rPr lang="en-US" altLang="zh-CN" dirty="0"/>
              <a:t>Peloton</a:t>
            </a:r>
            <a:r>
              <a:rPr lang="zh-CN" altLang="zh-CN" dirty="0"/>
              <a:t>使用无锁的</a:t>
            </a:r>
            <a:r>
              <a:rPr lang="en-US" altLang="zh-CN" dirty="0" err="1"/>
              <a:t>Bw</a:t>
            </a:r>
            <a:r>
              <a:rPr lang="en-US" altLang="zh-CN" dirty="0"/>
              <a:t>-Tree</a:t>
            </a:r>
            <a:r>
              <a:rPr lang="zh-CN" altLang="en-US" dirty="0"/>
              <a:t>作为整数键上的底层主范围索引，每个线程最大批处理大小设置为</a:t>
            </a:r>
            <a:r>
              <a:rPr lang="en-US" altLang="zh-CN" dirty="0"/>
              <a:t>1000</a:t>
            </a:r>
            <a:r>
              <a:rPr lang="zh-CN" altLang="en-US" dirty="0"/>
              <a:t>条目，实验前</a:t>
            </a:r>
            <a:r>
              <a:rPr lang="en-US" altLang="zh-CN" dirty="0"/>
              <a:t>100</a:t>
            </a:r>
            <a:r>
              <a:rPr lang="zh-CN" altLang="en-US" dirty="0"/>
              <a:t>万条记录</a:t>
            </a:r>
          </a:p>
        </p:txBody>
      </p:sp>
    </p:spTree>
    <p:extLst>
      <p:ext uri="{BB962C8B-B14F-4D97-AF65-F5344CB8AC3E}">
        <p14:creationId xmlns:p14="http://schemas.microsoft.com/office/powerpoint/2010/main" val="3364391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42">
            <a:extLst>
              <a:ext uri="{FF2B5EF4-FFF2-40B4-BE49-F238E27FC236}">
                <a16:creationId xmlns:a16="http://schemas.microsoft.com/office/drawing/2014/main" id="{F2F7ED78-01B1-4A10-BC0B-D1209C2179E5}"/>
              </a:ext>
            </a:extLst>
          </p:cNvPr>
          <p:cNvSpPr txBox="1"/>
          <p:nvPr/>
        </p:nvSpPr>
        <p:spPr>
          <a:xfrm>
            <a:off x="1311470" y="31585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实验对比</a:t>
            </a:r>
            <a:r>
              <a:rPr lang="en-US" altLang="zh-CN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问题</a:t>
            </a:r>
            <a:r>
              <a:rPr lang="en-US" altLang="zh-CN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endParaRPr lang="zh-CN" altLang="en-US" b="0" dirty="0">
              <a:solidFill>
                <a:srgbClr val="44444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C3ACDD-2B71-40C4-9084-C5EA0A29BE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11470" y="1894300"/>
            <a:ext cx="9201044" cy="343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47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42">
            <a:extLst>
              <a:ext uri="{FF2B5EF4-FFF2-40B4-BE49-F238E27FC236}">
                <a16:creationId xmlns:a16="http://schemas.microsoft.com/office/drawing/2014/main" id="{F2F7ED78-01B1-4A10-BC0B-D1209C2179E5}"/>
              </a:ext>
            </a:extLst>
          </p:cNvPr>
          <p:cNvSpPr txBox="1"/>
          <p:nvPr/>
        </p:nvSpPr>
        <p:spPr>
          <a:xfrm>
            <a:off x="1311470" y="31585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实验对比</a:t>
            </a:r>
            <a:r>
              <a:rPr lang="en-US" altLang="zh-CN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问题</a:t>
            </a:r>
            <a:r>
              <a:rPr lang="en-US" altLang="zh-CN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endParaRPr lang="zh-CN" altLang="en-US" b="0" dirty="0">
              <a:solidFill>
                <a:srgbClr val="44444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9831F2-27AB-456E-A366-03A7FA0D99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33106" y="1616710"/>
            <a:ext cx="8681961" cy="325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2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42">
            <a:extLst>
              <a:ext uri="{FF2B5EF4-FFF2-40B4-BE49-F238E27FC236}">
                <a16:creationId xmlns:a16="http://schemas.microsoft.com/office/drawing/2014/main" id="{F2F7ED78-01B1-4A10-BC0B-D1209C2179E5}"/>
              </a:ext>
            </a:extLst>
          </p:cNvPr>
          <p:cNvSpPr txBox="1"/>
          <p:nvPr/>
        </p:nvSpPr>
        <p:spPr>
          <a:xfrm>
            <a:off x="1311470" y="31585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实验对比</a:t>
            </a:r>
            <a:r>
              <a:rPr lang="en-US" altLang="zh-CN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问题</a:t>
            </a:r>
            <a:r>
              <a:rPr lang="en-US" altLang="zh-CN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endParaRPr lang="zh-CN" altLang="en-US" b="0" dirty="0">
              <a:solidFill>
                <a:srgbClr val="44444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7D7CE9-2A63-4533-9491-C494A3EEB7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77838" y="1563973"/>
            <a:ext cx="9045789" cy="373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79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F3B29DC-3C1E-4571-B68A-E25EFD3B07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6659" t="6677" r="6720" b="6693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C774C83-6782-48C9-98AF-F1BC764DBC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7" t="24071" r="37290" b="24627"/>
          <a:stretch/>
        </p:blipFill>
        <p:spPr>
          <a:xfrm>
            <a:off x="5359400" y="536575"/>
            <a:ext cx="1473200" cy="167932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AE64323-C918-4DDA-8DE5-3A39BDC59763}"/>
              </a:ext>
            </a:extLst>
          </p:cNvPr>
          <p:cNvSpPr txBox="1"/>
          <p:nvPr/>
        </p:nvSpPr>
        <p:spPr>
          <a:xfrm>
            <a:off x="1746391" y="2492976"/>
            <a:ext cx="86992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 dirty="0">
                <a:solidFill>
                  <a:srgbClr val="484848"/>
                </a:solidFill>
                <a:cs typeface="+mn-ea"/>
                <a:sym typeface="+mn-lt"/>
              </a:rPr>
              <a:t>请老师同学们批评指正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A5FC903-C042-4D22-8A82-DA8EF344EFC5}"/>
              </a:ext>
            </a:extLst>
          </p:cNvPr>
          <p:cNvSpPr txBox="1"/>
          <p:nvPr/>
        </p:nvSpPr>
        <p:spPr>
          <a:xfrm>
            <a:off x="2477070" y="4026902"/>
            <a:ext cx="7237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484848"/>
                </a:solidFill>
                <a:cs typeface="+mn-ea"/>
                <a:sym typeface="+mn-lt"/>
              </a:rPr>
              <a:t>Thank you for watching</a:t>
            </a:r>
            <a:endParaRPr lang="zh-CN" altLang="en-US" sz="2000" dirty="0">
              <a:solidFill>
                <a:srgbClr val="484848"/>
              </a:solidFill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E2DE64C-4B43-49F1-9FF0-6AF4CB3B4DDA}"/>
              </a:ext>
            </a:extLst>
          </p:cNvPr>
          <p:cNvGrpSpPr/>
          <p:nvPr/>
        </p:nvGrpSpPr>
        <p:grpSpPr>
          <a:xfrm>
            <a:off x="-1" y="3794229"/>
            <a:ext cx="12195977" cy="71730"/>
            <a:chOff x="-1" y="3794229"/>
            <a:chExt cx="12195977" cy="7173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14E2647-81FC-4C15-842A-CC557B11C546}"/>
                </a:ext>
              </a:extLst>
            </p:cNvPr>
            <p:cNvSpPr/>
            <p:nvPr/>
          </p:nvSpPr>
          <p:spPr>
            <a:xfrm>
              <a:off x="-1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9599FE8-5AB4-49CA-9CBF-A5A67E44283E}"/>
                </a:ext>
              </a:extLst>
            </p:cNvPr>
            <p:cNvSpPr/>
            <p:nvPr/>
          </p:nvSpPr>
          <p:spPr>
            <a:xfrm>
              <a:off x="1304630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5B519EC-9FFA-4465-8EE8-112CBECAB1C3}"/>
                </a:ext>
              </a:extLst>
            </p:cNvPr>
            <p:cNvSpPr/>
            <p:nvPr/>
          </p:nvSpPr>
          <p:spPr>
            <a:xfrm>
              <a:off x="2877018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E54C905-3CFC-44CF-97E6-F60D0ABF4F26}"/>
                </a:ext>
              </a:extLst>
            </p:cNvPr>
            <p:cNvSpPr/>
            <p:nvPr/>
          </p:nvSpPr>
          <p:spPr>
            <a:xfrm>
              <a:off x="4181649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894C46E-1190-4995-A2CD-090F3037BB82}"/>
                </a:ext>
              </a:extLst>
            </p:cNvPr>
            <p:cNvSpPr/>
            <p:nvPr/>
          </p:nvSpPr>
          <p:spPr>
            <a:xfrm>
              <a:off x="5754037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639BB04-0FC6-44FC-A9DD-10203C795D4E}"/>
                </a:ext>
              </a:extLst>
            </p:cNvPr>
            <p:cNvSpPr/>
            <p:nvPr/>
          </p:nvSpPr>
          <p:spPr>
            <a:xfrm>
              <a:off x="7058668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26294C3-4510-423F-91C9-CFB81F4C06DA}"/>
                </a:ext>
              </a:extLst>
            </p:cNvPr>
            <p:cNvSpPr/>
            <p:nvPr/>
          </p:nvSpPr>
          <p:spPr>
            <a:xfrm>
              <a:off x="8631056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AA23EDA-2145-4429-9291-BCEFE412F9F5}"/>
                </a:ext>
              </a:extLst>
            </p:cNvPr>
            <p:cNvSpPr/>
            <p:nvPr/>
          </p:nvSpPr>
          <p:spPr>
            <a:xfrm>
              <a:off x="9935687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124E841-AC0D-4F4A-BD21-A7ED49971213}"/>
                </a:ext>
              </a:extLst>
            </p:cNvPr>
            <p:cNvSpPr/>
            <p:nvPr/>
          </p:nvSpPr>
          <p:spPr>
            <a:xfrm>
              <a:off x="11508076" y="3794229"/>
              <a:ext cx="687900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7EEFF0FE-89C7-4B72-BAED-C8EF3152EB68}"/>
              </a:ext>
            </a:extLst>
          </p:cNvPr>
          <p:cNvSpPr txBox="1"/>
          <p:nvPr/>
        </p:nvSpPr>
        <p:spPr>
          <a:xfrm>
            <a:off x="4442734" y="6013648"/>
            <a:ext cx="1717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484848"/>
                </a:solidFill>
                <a:cs typeface="+mn-ea"/>
                <a:sym typeface="+mn-lt"/>
              </a:rPr>
              <a:t>汇报人：李程鹏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3836FBC-3A8E-4648-80D8-CC0EC79EC8BE}"/>
              </a:ext>
            </a:extLst>
          </p:cNvPr>
          <p:cNvSpPr txBox="1"/>
          <p:nvPr/>
        </p:nvSpPr>
        <p:spPr>
          <a:xfrm>
            <a:off x="7153272" y="6013648"/>
            <a:ext cx="192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484848"/>
                </a:solidFill>
                <a:cs typeface="+mn-ea"/>
                <a:sym typeface="+mn-lt"/>
              </a:rPr>
              <a:t>汇报时间：</a:t>
            </a:r>
            <a:r>
              <a:rPr lang="en-US" altLang="zh-CN" sz="1400" dirty="0">
                <a:solidFill>
                  <a:srgbClr val="484848"/>
                </a:solidFill>
                <a:cs typeface="+mn-ea"/>
                <a:sym typeface="+mn-lt"/>
              </a:rPr>
              <a:t>12</a:t>
            </a:r>
            <a:r>
              <a:rPr lang="zh-CN" altLang="en-US" sz="1400" dirty="0">
                <a:solidFill>
                  <a:srgbClr val="484848"/>
                </a:solidFill>
                <a:cs typeface="+mn-ea"/>
                <a:sym typeface="+mn-lt"/>
              </a:rPr>
              <a:t>月</a:t>
            </a:r>
            <a:r>
              <a:rPr lang="en-US" altLang="zh-CN" sz="1400" dirty="0">
                <a:solidFill>
                  <a:srgbClr val="484848"/>
                </a:solidFill>
                <a:cs typeface="+mn-ea"/>
                <a:sym typeface="+mn-lt"/>
              </a:rPr>
              <a:t>12</a:t>
            </a:r>
            <a:r>
              <a:rPr lang="zh-CN" altLang="en-US" sz="1400" dirty="0">
                <a:solidFill>
                  <a:srgbClr val="484848"/>
                </a:solidFill>
                <a:cs typeface="+mn-ea"/>
                <a:sym typeface="+mn-lt"/>
              </a:rPr>
              <a:t>日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4A67591A-790F-43B3-B8A7-95CA55CE91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298" y="5888769"/>
            <a:ext cx="769973" cy="433059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F4CC8CB6-1823-473C-BAA8-F0A02CA0E0B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804" y="5888769"/>
            <a:ext cx="769257" cy="43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5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:a16="http://schemas.microsoft.com/office/drawing/2014/main" id="{1F2CD67A-B099-47BB-A39B-54BFFB77D3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6659" t="6677" r="6720" b="6693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A0E1BF-1728-479F-B549-3663266EC3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592" y="6060713"/>
            <a:ext cx="2734062" cy="5394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14C474-AAB9-4151-BAC9-FD20AEE2902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0" t="24114" r="34678" b="22737"/>
          <a:stretch/>
        </p:blipFill>
        <p:spPr>
          <a:xfrm>
            <a:off x="1651394" y="1134208"/>
            <a:ext cx="2094129" cy="2172731"/>
          </a:xfrm>
          <a:prstGeom prst="rect">
            <a:avLst/>
          </a:prstGeom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E8043F6F-DD71-4645-8971-26F34E1D6B15}"/>
              </a:ext>
            </a:extLst>
          </p:cNvPr>
          <p:cNvSpPr txBox="1"/>
          <p:nvPr/>
        </p:nvSpPr>
        <p:spPr>
          <a:xfrm>
            <a:off x="2472996" y="1849942"/>
            <a:ext cx="8067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第一部分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B369D6C-C612-49B5-93B3-5EE8AD9E8D07}"/>
              </a:ext>
            </a:extLst>
          </p:cNvPr>
          <p:cNvGrpSpPr/>
          <p:nvPr/>
        </p:nvGrpSpPr>
        <p:grpSpPr>
          <a:xfrm>
            <a:off x="-4151" y="0"/>
            <a:ext cx="12196151" cy="6858000"/>
            <a:chOff x="-4151" y="0"/>
            <a:chExt cx="12196151" cy="685800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3297A512-334C-4BB2-8100-59F63C0B3CD1}"/>
                </a:ext>
              </a:extLst>
            </p:cNvPr>
            <p:cNvGrpSpPr/>
            <p:nvPr/>
          </p:nvGrpSpPr>
          <p:grpSpPr>
            <a:xfrm>
              <a:off x="0" y="0"/>
              <a:ext cx="3001030" cy="109728"/>
              <a:chOff x="0" y="0"/>
              <a:chExt cx="3001030" cy="109728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5D604D0F-DF26-4DF4-BA56-421E2073D19E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2112ED3F-CA9D-4831-9620-B2AECEBE2151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07573DA-7C8A-4295-9645-089699C5CF94}"/>
                </a:ext>
              </a:extLst>
            </p:cNvPr>
            <p:cNvGrpSpPr/>
            <p:nvPr/>
          </p:nvGrpSpPr>
          <p:grpSpPr>
            <a:xfrm>
              <a:off x="8994788" y="0"/>
              <a:ext cx="3197212" cy="109728"/>
              <a:chOff x="0" y="0"/>
              <a:chExt cx="3001030" cy="109728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ED0E2D4-0F71-4678-9520-FC43D98FBCD5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4D5A5A30-B7BE-4761-BDC3-5F291ADA11AF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E65EDA0B-7BE6-40F0-B01F-EECD80B2FF21}"/>
                </a:ext>
              </a:extLst>
            </p:cNvPr>
            <p:cNvGrpSpPr/>
            <p:nvPr/>
          </p:nvGrpSpPr>
          <p:grpSpPr>
            <a:xfrm>
              <a:off x="5997909" y="0"/>
              <a:ext cx="3001030" cy="109728"/>
              <a:chOff x="0" y="0"/>
              <a:chExt cx="3001030" cy="109728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78E8E22-A759-417F-9D08-159AE357DBFD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6064E53-8C3E-4625-9499-E9A2367FB43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CD63B54-8877-4555-B605-D02460D92FC7}"/>
                </a:ext>
              </a:extLst>
            </p:cNvPr>
            <p:cNvGrpSpPr/>
            <p:nvPr/>
          </p:nvGrpSpPr>
          <p:grpSpPr>
            <a:xfrm>
              <a:off x="2996879" y="0"/>
              <a:ext cx="3001030" cy="109728"/>
              <a:chOff x="0" y="0"/>
              <a:chExt cx="3001030" cy="109728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95CC89B-78CA-4C82-B5D6-6DE0D1866A2A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DADCAB0D-4CD3-4151-8C74-64D4D056592F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5A38C03-944C-458B-A486-0DCE30FDF237}"/>
                </a:ext>
              </a:extLst>
            </p:cNvPr>
            <p:cNvGrpSpPr/>
            <p:nvPr/>
          </p:nvGrpSpPr>
          <p:grpSpPr>
            <a:xfrm>
              <a:off x="-4151" y="6748272"/>
              <a:ext cx="3001030" cy="109728"/>
              <a:chOff x="0" y="0"/>
              <a:chExt cx="3001030" cy="109728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6775FAD-AC6E-4B11-A7D6-08C26B52044C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BEA3CE06-701C-4DDC-A81F-E5A65B3FA9E2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36BCCE02-56D2-45A9-8F79-91B03E2CD5A6}"/>
                </a:ext>
              </a:extLst>
            </p:cNvPr>
            <p:cNvGrpSpPr/>
            <p:nvPr/>
          </p:nvGrpSpPr>
          <p:grpSpPr>
            <a:xfrm>
              <a:off x="5993758" y="6748272"/>
              <a:ext cx="3001030" cy="109728"/>
              <a:chOff x="0" y="0"/>
              <a:chExt cx="3001030" cy="109728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D19CD7E-0DD2-4D83-92D8-E01BFA82B92B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3B2F5F0-03A5-4391-B7A9-7C34A10B6085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99A0142-FBF5-4236-956C-346CD1851CA0}"/>
                </a:ext>
              </a:extLst>
            </p:cNvPr>
            <p:cNvGrpSpPr/>
            <p:nvPr/>
          </p:nvGrpSpPr>
          <p:grpSpPr>
            <a:xfrm>
              <a:off x="2992728" y="6748272"/>
              <a:ext cx="3001030" cy="109728"/>
              <a:chOff x="0" y="0"/>
              <a:chExt cx="3001030" cy="109728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7AE3187-F330-4265-A1B6-6FA443D16529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C0F31F2-AE40-431E-B7C4-29C1DFC7771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EE7125E5-B37E-43C0-8339-FEF90D76DBCC}"/>
                </a:ext>
              </a:extLst>
            </p:cNvPr>
            <p:cNvGrpSpPr/>
            <p:nvPr/>
          </p:nvGrpSpPr>
          <p:grpSpPr>
            <a:xfrm>
              <a:off x="8994788" y="6748272"/>
              <a:ext cx="3197212" cy="109728"/>
              <a:chOff x="0" y="0"/>
              <a:chExt cx="3001030" cy="109728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3C16523F-6B1E-4561-BBF7-2058BD36336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ED1299B-32F9-407E-94A7-3A38E9874799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13C5C57-4A7B-4D8C-982E-09700291C688}"/>
                </a:ext>
              </a:extLst>
            </p:cNvPr>
            <p:cNvGrpSpPr/>
            <p:nvPr/>
          </p:nvGrpSpPr>
          <p:grpSpPr>
            <a:xfrm rot="16200000">
              <a:off x="-1543742" y="1653470"/>
              <a:ext cx="3197212" cy="109728"/>
              <a:chOff x="0" y="0"/>
              <a:chExt cx="3001030" cy="109728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0CD75AB-957E-4F80-AD9F-BEAD9C69AEED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CE540AB2-8CEF-4A54-B988-285BF448A924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323858F-2BEE-4A07-8760-BA3F2BCA6A00}"/>
                </a:ext>
              </a:extLst>
            </p:cNvPr>
            <p:cNvGrpSpPr/>
            <p:nvPr/>
          </p:nvGrpSpPr>
          <p:grpSpPr>
            <a:xfrm rot="16200000">
              <a:off x="-1667877" y="4970666"/>
              <a:ext cx="3441332" cy="113879"/>
              <a:chOff x="0" y="0"/>
              <a:chExt cx="3001030" cy="109728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617FDD5-F223-4DB1-9021-7A1905D2CA8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A28B4B-7691-4C2F-A0B8-1774443D79B1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12B1BB0C-F546-40B3-ABB0-145C7A878C20}"/>
                </a:ext>
              </a:extLst>
            </p:cNvPr>
            <p:cNvGrpSpPr/>
            <p:nvPr/>
          </p:nvGrpSpPr>
          <p:grpSpPr>
            <a:xfrm rot="16200000">
              <a:off x="10538530" y="1653470"/>
              <a:ext cx="3197212" cy="109728"/>
              <a:chOff x="0" y="0"/>
              <a:chExt cx="3001030" cy="109728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39F86426-CDD7-4F6E-9EC9-8FCEE939D761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37BF6F2-09D7-41CE-8FD1-F88B6D644AEA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6F464884-B34C-4B24-AD08-5622359221A6}"/>
                </a:ext>
              </a:extLst>
            </p:cNvPr>
            <p:cNvGrpSpPr/>
            <p:nvPr/>
          </p:nvGrpSpPr>
          <p:grpSpPr>
            <a:xfrm rot="16200000">
              <a:off x="10414395" y="4970666"/>
              <a:ext cx="3441332" cy="113879"/>
              <a:chOff x="0" y="0"/>
              <a:chExt cx="3001030" cy="109728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B964A98-CB9E-4C18-85C1-7A89E652D13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F37D85CA-E6C4-497D-B8A0-95DCAD7BC970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55" name="图片 54">
            <a:extLst>
              <a:ext uri="{FF2B5EF4-FFF2-40B4-BE49-F238E27FC236}">
                <a16:creationId xmlns:a16="http://schemas.microsoft.com/office/drawing/2014/main" id="{EFACDAAF-B3C5-47A8-81D2-D0B711311C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3853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300" y="2960980"/>
            <a:ext cx="5301002" cy="145020"/>
          </a:xfrm>
          <a:prstGeom prst="rect">
            <a:avLst/>
          </a:prstGeom>
        </p:spPr>
      </p:pic>
      <p:sp>
        <p:nvSpPr>
          <p:cNvPr id="57" name="TextBox 12">
            <a:extLst>
              <a:ext uri="{FF2B5EF4-FFF2-40B4-BE49-F238E27FC236}">
                <a16:creationId xmlns:a16="http://schemas.microsoft.com/office/drawing/2014/main" id="{B7D692BB-98D4-4846-A3AB-3BE0897A580C}"/>
              </a:ext>
            </a:extLst>
          </p:cNvPr>
          <p:cNvSpPr txBox="1"/>
          <p:nvPr/>
        </p:nvSpPr>
        <p:spPr>
          <a:xfrm>
            <a:off x="2232214" y="3346064"/>
            <a:ext cx="8067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背景及相关知识</a:t>
            </a:r>
          </a:p>
        </p:txBody>
      </p:sp>
    </p:spTree>
    <p:extLst>
      <p:ext uri="{BB962C8B-B14F-4D97-AF65-F5344CB8AC3E}">
        <p14:creationId xmlns:p14="http://schemas.microsoft.com/office/powerpoint/2010/main" val="108484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42">
            <a:extLst>
              <a:ext uri="{FF2B5EF4-FFF2-40B4-BE49-F238E27FC236}">
                <a16:creationId xmlns:a16="http://schemas.microsoft.com/office/drawing/2014/main" id="{F2F7ED78-01B1-4A10-BC0B-D1209C2179E5}"/>
              </a:ext>
            </a:extLst>
          </p:cNvPr>
          <p:cNvSpPr txBox="1"/>
          <p:nvPr/>
        </p:nvSpPr>
        <p:spPr>
          <a:xfrm>
            <a:off x="1311470" y="31585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事务介绍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952F524-1C7C-45EB-9589-D5B55EFEAABC}"/>
              </a:ext>
            </a:extLst>
          </p:cNvPr>
          <p:cNvSpPr txBox="1"/>
          <p:nvPr/>
        </p:nvSpPr>
        <p:spPr>
          <a:xfrm>
            <a:off x="908344" y="1405179"/>
            <a:ext cx="5111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事务定义：</a:t>
            </a:r>
            <a:r>
              <a:rPr lang="zh-CN" altLang="zh-CN" dirty="0"/>
              <a:t>用户定义的一系列执行</a:t>
            </a:r>
            <a:r>
              <a:rPr lang="en-US" altLang="zh-CN" dirty="0"/>
              <a:t>SQL</a:t>
            </a:r>
            <a:r>
              <a:rPr lang="zh-CN" altLang="zh-CN" dirty="0"/>
              <a:t>语句的操作，这些操作要么完全地执行，要么完全地不执行，它是一个不可分割的工作执行单元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6323811-831A-4266-BA8E-111443E52853}"/>
              </a:ext>
            </a:extLst>
          </p:cNvPr>
          <p:cNvSpPr txBox="1"/>
          <p:nvPr/>
        </p:nvSpPr>
        <p:spPr>
          <a:xfrm>
            <a:off x="6160008" y="1405179"/>
            <a:ext cx="51114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四大特性（</a:t>
            </a:r>
            <a:r>
              <a:rPr lang="en-US" altLang="zh-CN" dirty="0"/>
              <a:t>ACID</a:t>
            </a:r>
            <a:r>
              <a:rPr lang="zh-CN" altLang="en-US" dirty="0"/>
              <a:t>）：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zh-CN" dirty="0"/>
              <a:t>、原子性</a:t>
            </a:r>
            <a:r>
              <a:rPr lang="en-US" altLang="zh-CN" dirty="0"/>
              <a:t>(atomicity)</a:t>
            </a:r>
            <a:r>
              <a:rPr lang="zh-CN" altLang="zh-CN" dirty="0"/>
              <a:t>：一个事务必须被视为一个不可分割的最小工作单元，整个事务中的所有操作要么全部提交成功，要么全部事务全部失败回滚，对于一个事务来说，不可能只执行其中的一部分操作，这就是事务的原子性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、一致性</a:t>
            </a:r>
            <a:r>
              <a:rPr lang="en-US" altLang="zh-CN" dirty="0"/>
              <a:t>(consistency)</a:t>
            </a:r>
            <a:r>
              <a:rPr lang="zh-CN" altLang="zh-CN" dirty="0"/>
              <a:t>：数据库总是从一个一致性状态转换到另一个一致性状态。（保证即使因为不可抗力原理崩溃，事务没有被提交，修改也不会保存至数据库）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、隔离性</a:t>
            </a:r>
            <a:r>
              <a:rPr lang="en-US" altLang="zh-CN" dirty="0"/>
              <a:t>(Isolation)</a:t>
            </a:r>
            <a:r>
              <a:rPr lang="zh-CN" altLang="zh-CN" dirty="0"/>
              <a:t>：通常来说，一个事务所做的修改操作在提交事务之前，但对于其他事务来说是不可见的</a:t>
            </a:r>
          </a:p>
          <a:p>
            <a:r>
              <a:rPr lang="en-US" altLang="zh-CN" dirty="0"/>
              <a:t>4</a:t>
            </a:r>
            <a:r>
              <a:rPr lang="zh-CN" altLang="zh-CN" dirty="0"/>
              <a:t>、持久性</a:t>
            </a:r>
            <a:r>
              <a:rPr lang="en-US" altLang="zh-CN" dirty="0"/>
              <a:t>(Duration)</a:t>
            </a:r>
            <a:r>
              <a:rPr lang="zh-CN" altLang="zh-CN" dirty="0"/>
              <a:t>：一旦事务提交，则其所作的修改会永久保存到数据库</a:t>
            </a:r>
          </a:p>
          <a:p>
            <a:endParaRPr lang="zh-CN" altLang="en-US" dirty="0"/>
          </a:p>
        </p:txBody>
      </p:sp>
      <p:pic>
        <p:nvPicPr>
          <p:cNvPr id="24" name="图片 23" descr="https://img-blog.csdnimg.cn/24a63cb251c64098b8f582840c0d5926.png?x-oss-process=image/watermark,type_ZHJvaWRzYW5zZmFsbGJhY2s,shadow_50,text_Q1NETiBA5bCP54Kt5Zyo5Yqq5Yqb,size_20,color_FFFFFF,t_70,g_se,x_16">
            <a:extLst>
              <a:ext uri="{FF2B5EF4-FFF2-40B4-BE49-F238E27FC236}">
                <a16:creationId xmlns:a16="http://schemas.microsoft.com/office/drawing/2014/main" id="{96ED5804-CBEC-4BD8-8DB7-19FF8751A19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85"/>
          <a:stretch/>
        </p:blipFill>
        <p:spPr bwMode="auto">
          <a:xfrm>
            <a:off x="762200" y="2461758"/>
            <a:ext cx="5144904" cy="169876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0BAF7B37-C9B7-4CFE-8256-1AADC99CCC0E}"/>
              </a:ext>
            </a:extLst>
          </p:cNvPr>
          <p:cNvSpPr/>
          <p:nvPr/>
        </p:nvSpPr>
        <p:spPr>
          <a:xfrm>
            <a:off x="727088" y="4413744"/>
            <a:ext cx="54740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插入</a:t>
            </a:r>
            <a:r>
              <a:rPr lang="en-US" altLang="zh-CN" dirty="0"/>
              <a:t>(INSERT)</a:t>
            </a:r>
            <a:r>
              <a:rPr lang="zh-CN" altLang="en-US" dirty="0"/>
              <a:t>、查询</a:t>
            </a:r>
            <a:r>
              <a:rPr lang="en-US" altLang="zh-CN" dirty="0"/>
              <a:t>(SELECT)</a:t>
            </a:r>
            <a:r>
              <a:rPr lang="zh-CN" altLang="en-US" dirty="0"/>
              <a:t>、更新</a:t>
            </a:r>
            <a:r>
              <a:rPr lang="en-US" altLang="zh-CN" dirty="0"/>
              <a:t>(UPDATE)</a:t>
            </a:r>
            <a:r>
              <a:rPr lang="zh-CN" altLang="en-US" dirty="0"/>
              <a:t>、删除</a:t>
            </a:r>
            <a:r>
              <a:rPr lang="en-US" altLang="zh-CN" dirty="0"/>
              <a:t>(DELETE)</a:t>
            </a:r>
          </a:p>
          <a:p>
            <a:r>
              <a:rPr lang="zh-CN" altLang="en-US" dirty="0"/>
              <a:t>开始（</a:t>
            </a:r>
            <a:r>
              <a:rPr lang="en-US" altLang="zh-CN" dirty="0"/>
              <a:t>BEGIN</a:t>
            </a:r>
            <a:r>
              <a:rPr lang="zh-CN" altLang="en-US" dirty="0"/>
              <a:t>）、提交（</a:t>
            </a:r>
            <a:r>
              <a:rPr lang="en-US" altLang="zh-CN" dirty="0"/>
              <a:t>COMMIT</a:t>
            </a:r>
            <a:r>
              <a:rPr lang="zh-CN" altLang="en-US" dirty="0"/>
              <a:t>）、中止</a:t>
            </a:r>
            <a:r>
              <a:rPr lang="en-US" altLang="zh-CN" dirty="0"/>
              <a:t>(ABORT)/</a:t>
            </a:r>
            <a:r>
              <a:rPr lang="zh-CN" altLang="en-US" dirty="0"/>
              <a:t>回滚</a:t>
            </a:r>
            <a:r>
              <a:rPr lang="en-US" altLang="zh-CN" dirty="0"/>
              <a:t>(ROLLBACK)</a:t>
            </a:r>
          </a:p>
        </p:txBody>
      </p:sp>
    </p:spTree>
    <p:extLst>
      <p:ext uri="{BB962C8B-B14F-4D97-AF65-F5344CB8AC3E}">
        <p14:creationId xmlns:p14="http://schemas.microsoft.com/office/powerpoint/2010/main" val="64226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42">
            <a:extLst>
              <a:ext uri="{FF2B5EF4-FFF2-40B4-BE49-F238E27FC236}">
                <a16:creationId xmlns:a16="http://schemas.microsoft.com/office/drawing/2014/main" id="{F2F7ED78-01B1-4A10-BC0B-D1209C2179E5}"/>
              </a:ext>
            </a:extLst>
          </p:cNvPr>
          <p:cNvSpPr txBox="1"/>
          <p:nvPr/>
        </p:nvSpPr>
        <p:spPr>
          <a:xfrm>
            <a:off x="1311470" y="31585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范围索引介绍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D57DD7-44BA-4A2E-A768-20B1785C1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333" y="1193453"/>
            <a:ext cx="4064402" cy="20831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C50893-1A2F-4F07-9A95-1FDDA1111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71" y="3842165"/>
            <a:ext cx="4850312" cy="2083147"/>
          </a:xfrm>
          <a:prstGeom prst="rect">
            <a:avLst/>
          </a:prstGeom>
        </p:spPr>
      </p:pic>
      <p:sp>
        <p:nvSpPr>
          <p:cNvPr id="8" name="AutoShape 6" descr="https://upload-images.jianshu.io/upload_images/5687393-717ab97b31dfa84b.png?imageMogr2/auto-orient/strip|imageView2/2/w/569/format/webp">
            <a:extLst>
              <a:ext uri="{FF2B5EF4-FFF2-40B4-BE49-F238E27FC236}">
                <a16:creationId xmlns:a16="http://schemas.microsoft.com/office/drawing/2014/main" id="{928875FD-E3BD-4683-9DB3-881AFE5D28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6E8155A-C37E-48E7-AB9C-8BC9D4217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917" y="3603232"/>
            <a:ext cx="4223812" cy="256101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9614059-1614-4C54-B760-65FD2BBF0AC9}"/>
              </a:ext>
            </a:extLst>
          </p:cNvPr>
          <p:cNvSpPr txBox="1"/>
          <p:nvPr/>
        </p:nvSpPr>
        <p:spPr>
          <a:xfrm>
            <a:off x="7964424" y="2050360"/>
            <a:ext cx="106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二叉树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5962CF-E606-4211-AC8A-6F14D1626BDA}"/>
              </a:ext>
            </a:extLst>
          </p:cNvPr>
          <p:cNvSpPr txBox="1"/>
          <p:nvPr/>
        </p:nvSpPr>
        <p:spPr>
          <a:xfrm>
            <a:off x="3095569" y="6187354"/>
            <a:ext cx="79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B-</a:t>
            </a:r>
            <a:r>
              <a:rPr lang="zh-CN" altLang="en-US" dirty="0"/>
              <a:t>树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65604F4-9172-4920-A81F-FD749D26BFEC}"/>
              </a:ext>
            </a:extLst>
          </p:cNvPr>
          <p:cNvSpPr txBox="1"/>
          <p:nvPr/>
        </p:nvSpPr>
        <p:spPr>
          <a:xfrm>
            <a:off x="8880673" y="6187354"/>
            <a:ext cx="79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B+</a:t>
            </a:r>
            <a:r>
              <a:rPr lang="zh-CN" altLang="en-US" dirty="0"/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val="1274292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:a16="http://schemas.microsoft.com/office/drawing/2014/main" id="{1F2CD67A-B099-47BB-A39B-54BFFB77D3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6659" t="6677" r="6720" b="6693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A0E1BF-1728-479F-B549-3663266EC3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592" y="6060713"/>
            <a:ext cx="2734062" cy="5394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14C474-AAB9-4151-BAC9-FD20AEE2902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0" t="24114" r="34678" b="22737"/>
          <a:stretch/>
        </p:blipFill>
        <p:spPr>
          <a:xfrm>
            <a:off x="1651394" y="1134208"/>
            <a:ext cx="2094129" cy="2172731"/>
          </a:xfrm>
          <a:prstGeom prst="rect">
            <a:avLst/>
          </a:prstGeom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E8043F6F-DD71-4645-8971-26F34E1D6B15}"/>
              </a:ext>
            </a:extLst>
          </p:cNvPr>
          <p:cNvSpPr txBox="1"/>
          <p:nvPr/>
        </p:nvSpPr>
        <p:spPr>
          <a:xfrm>
            <a:off x="2472996" y="1849942"/>
            <a:ext cx="8067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第二部分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B369D6C-C612-49B5-93B3-5EE8AD9E8D07}"/>
              </a:ext>
            </a:extLst>
          </p:cNvPr>
          <p:cNvGrpSpPr/>
          <p:nvPr/>
        </p:nvGrpSpPr>
        <p:grpSpPr>
          <a:xfrm>
            <a:off x="-4151" y="0"/>
            <a:ext cx="12196151" cy="6858000"/>
            <a:chOff x="-4151" y="0"/>
            <a:chExt cx="12196151" cy="685800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3297A512-334C-4BB2-8100-59F63C0B3CD1}"/>
                </a:ext>
              </a:extLst>
            </p:cNvPr>
            <p:cNvGrpSpPr/>
            <p:nvPr/>
          </p:nvGrpSpPr>
          <p:grpSpPr>
            <a:xfrm>
              <a:off x="0" y="0"/>
              <a:ext cx="3001030" cy="109728"/>
              <a:chOff x="0" y="0"/>
              <a:chExt cx="3001030" cy="109728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5D604D0F-DF26-4DF4-BA56-421E2073D19E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2112ED3F-CA9D-4831-9620-B2AECEBE2151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07573DA-7C8A-4295-9645-089699C5CF94}"/>
                </a:ext>
              </a:extLst>
            </p:cNvPr>
            <p:cNvGrpSpPr/>
            <p:nvPr/>
          </p:nvGrpSpPr>
          <p:grpSpPr>
            <a:xfrm>
              <a:off x="8994788" y="0"/>
              <a:ext cx="3197212" cy="109728"/>
              <a:chOff x="0" y="0"/>
              <a:chExt cx="3001030" cy="109728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ED0E2D4-0F71-4678-9520-FC43D98FBCD5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4D5A5A30-B7BE-4761-BDC3-5F291ADA11AF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E65EDA0B-7BE6-40F0-B01F-EECD80B2FF21}"/>
                </a:ext>
              </a:extLst>
            </p:cNvPr>
            <p:cNvGrpSpPr/>
            <p:nvPr/>
          </p:nvGrpSpPr>
          <p:grpSpPr>
            <a:xfrm>
              <a:off x="5997909" y="0"/>
              <a:ext cx="3001030" cy="109728"/>
              <a:chOff x="0" y="0"/>
              <a:chExt cx="3001030" cy="109728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78E8E22-A759-417F-9D08-159AE357DBFD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6064E53-8C3E-4625-9499-E9A2367FB43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CD63B54-8877-4555-B605-D02460D92FC7}"/>
                </a:ext>
              </a:extLst>
            </p:cNvPr>
            <p:cNvGrpSpPr/>
            <p:nvPr/>
          </p:nvGrpSpPr>
          <p:grpSpPr>
            <a:xfrm>
              <a:off x="2996879" y="0"/>
              <a:ext cx="3001030" cy="109728"/>
              <a:chOff x="0" y="0"/>
              <a:chExt cx="3001030" cy="109728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95CC89B-78CA-4C82-B5D6-6DE0D1866A2A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DADCAB0D-4CD3-4151-8C74-64D4D056592F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5A38C03-944C-458B-A486-0DCE30FDF237}"/>
                </a:ext>
              </a:extLst>
            </p:cNvPr>
            <p:cNvGrpSpPr/>
            <p:nvPr/>
          </p:nvGrpSpPr>
          <p:grpSpPr>
            <a:xfrm>
              <a:off x="-4151" y="6748272"/>
              <a:ext cx="3001030" cy="109728"/>
              <a:chOff x="0" y="0"/>
              <a:chExt cx="3001030" cy="109728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6775FAD-AC6E-4B11-A7D6-08C26B52044C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BEA3CE06-701C-4DDC-A81F-E5A65B3FA9E2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36BCCE02-56D2-45A9-8F79-91B03E2CD5A6}"/>
                </a:ext>
              </a:extLst>
            </p:cNvPr>
            <p:cNvGrpSpPr/>
            <p:nvPr/>
          </p:nvGrpSpPr>
          <p:grpSpPr>
            <a:xfrm>
              <a:off x="5993758" y="6748272"/>
              <a:ext cx="3001030" cy="109728"/>
              <a:chOff x="0" y="0"/>
              <a:chExt cx="3001030" cy="109728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D19CD7E-0DD2-4D83-92D8-E01BFA82B92B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3B2F5F0-03A5-4391-B7A9-7C34A10B6085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99A0142-FBF5-4236-956C-346CD1851CA0}"/>
                </a:ext>
              </a:extLst>
            </p:cNvPr>
            <p:cNvGrpSpPr/>
            <p:nvPr/>
          </p:nvGrpSpPr>
          <p:grpSpPr>
            <a:xfrm>
              <a:off x="2992728" y="6748272"/>
              <a:ext cx="3001030" cy="109728"/>
              <a:chOff x="0" y="0"/>
              <a:chExt cx="3001030" cy="109728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7AE3187-F330-4265-A1B6-6FA443D16529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C0F31F2-AE40-431E-B7C4-29C1DFC7771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EE7125E5-B37E-43C0-8339-FEF90D76DBCC}"/>
                </a:ext>
              </a:extLst>
            </p:cNvPr>
            <p:cNvGrpSpPr/>
            <p:nvPr/>
          </p:nvGrpSpPr>
          <p:grpSpPr>
            <a:xfrm>
              <a:off x="8994788" y="6748272"/>
              <a:ext cx="3197212" cy="109728"/>
              <a:chOff x="0" y="0"/>
              <a:chExt cx="3001030" cy="109728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3C16523F-6B1E-4561-BBF7-2058BD36336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ED1299B-32F9-407E-94A7-3A38E9874799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13C5C57-4A7B-4D8C-982E-09700291C688}"/>
                </a:ext>
              </a:extLst>
            </p:cNvPr>
            <p:cNvGrpSpPr/>
            <p:nvPr/>
          </p:nvGrpSpPr>
          <p:grpSpPr>
            <a:xfrm rot="16200000">
              <a:off x="-1543742" y="1653470"/>
              <a:ext cx="3197212" cy="109728"/>
              <a:chOff x="0" y="0"/>
              <a:chExt cx="3001030" cy="109728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0CD75AB-957E-4F80-AD9F-BEAD9C69AEED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CE540AB2-8CEF-4A54-B988-285BF448A924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323858F-2BEE-4A07-8760-BA3F2BCA6A00}"/>
                </a:ext>
              </a:extLst>
            </p:cNvPr>
            <p:cNvGrpSpPr/>
            <p:nvPr/>
          </p:nvGrpSpPr>
          <p:grpSpPr>
            <a:xfrm rot="16200000">
              <a:off x="-1667877" y="4970666"/>
              <a:ext cx="3441332" cy="113879"/>
              <a:chOff x="0" y="0"/>
              <a:chExt cx="3001030" cy="109728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617FDD5-F223-4DB1-9021-7A1905D2CA8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A28B4B-7691-4C2F-A0B8-1774443D79B1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12B1BB0C-F546-40B3-ABB0-145C7A878C20}"/>
                </a:ext>
              </a:extLst>
            </p:cNvPr>
            <p:cNvGrpSpPr/>
            <p:nvPr/>
          </p:nvGrpSpPr>
          <p:grpSpPr>
            <a:xfrm rot="16200000">
              <a:off x="10538530" y="1653470"/>
              <a:ext cx="3197212" cy="109728"/>
              <a:chOff x="0" y="0"/>
              <a:chExt cx="3001030" cy="109728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39F86426-CDD7-4F6E-9EC9-8FCEE939D761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37BF6F2-09D7-41CE-8FD1-F88B6D644AEA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6F464884-B34C-4B24-AD08-5622359221A6}"/>
                </a:ext>
              </a:extLst>
            </p:cNvPr>
            <p:cNvGrpSpPr/>
            <p:nvPr/>
          </p:nvGrpSpPr>
          <p:grpSpPr>
            <a:xfrm rot="16200000">
              <a:off x="10414395" y="4970666"/>
              <a:ext cx="3441332" cy="113879"/>
              <a:chOff x="0" y="0"/>
              <a:chExt cx="3001030" cy="109728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B964A98-CB9E-4C18-85C1-7A89E652D13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F37D85CA-E6C4-497D-B8A0-95DCAD7BC970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55" name="图片 54">
            <a:extLst>
              <a:ext uri="{FF2B5EF4-FFF2-40B4-BE49-F238E27FC236}">
                <a16:creationId xmlns:a16="http://schemas.microsoft.com/office/drawing/2014/main" id="{EFACDAAF-B3C5-47A8-81D2-D0B711311C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3853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300" y="2960980"/>
            <a:ext cx="5301002" cy="145020"/>
          </a:xfrm>
          <a:prstGeom prst="rect">
            <a:avLst/>
          </a:prstGeom>
        </p:spPr>
      </p:pic>
      <p:sp>
        <p:nvSpPr>
          <p:cNvPr id="57" name="TextBox 12">
            <a:extLst>
              <a:ext uri="{FF2B5EF4-FFF2-40B4-BE49-F238E27FC236}">
                <a16:creationId xmlns:a16="http://schemas.microsoft.com/office/drawing/2014/main" id="{B7D692BB-98D4-4846-A3AB-3BE0897A580C}"/>
              </a:ext>
            </a:extLst>
          </p:cNvPr>
          <p:cNvSpPr txBox="1"/>
          <p:nvPr/>
        </p:nvSpPr>
        <p:spPr>
          <a:xfrm>
            <a:off x="2232214" y="3346064"/>
            <a:ext cx="8067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问题分析</a:t>
            </a:r>
          </a:p>
        </p:txBody>
      </p:sp>
    </p:spTree>
    <p:extLst>
      <p:ext uri="{BB962C8B-B14F-4D97-AF65-F5344CB8AC3E}">
        <p14:creationId xmlns:p14="http://schemas.microsoft.com/office/powerpoint/2010/main" val="3983557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42">
            <a:extLst>
              <a:ext uri="{FF2B5EF4-FFF2-40B4-BE49-F238E27FC236}">
                <a16:creationId xmlns:a16="http://schemas.microsoft.com/office/drawing/2014/main" id="{F2F7ED78-01B1-4A10-BC0B-D1209C2179E5}"/>
              </a:ext>
            </a:extLst>
          </p:cNvPr>
          <p:cNvSpPr txBox="1"/>
          <p:nvPr/>
        </p:nvSpPr>
        <p:spPr>
          <a:xfrm>
            <a:off x="1311470" y="31585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问题分析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1890CE-2DB8-4AC6-A358-86BECB64AE7D}"/>
              </a:ext>
            </a:extLst>
          </p:cNvPr>
          <p:cNvSpPr txBox="1"/>
          <p:nvPr/>
        </p:nvSpPr>
        <p:spPr>
          <a:xfrm>
            <a:off x="603504" y="1068062"/>
            <a:ext cx="3483864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内存数据库可扩展性三个瓶颈：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范围索引结构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低竞争负载下事务序列化隔离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高竞争负载下事务序列化隔离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51BD882-4B5C-4B88-8886-32C73A0A400B}"/>
              </a:ext>
            </a:extLst>
          </p:cNvPr>
          <p:cNvSpPr/>
          <p:nvPr/>
        </p:nvSpPr>
        <p:spPr>
          <a:xfrm>
            <a:off x="539496" y="1572768"/>
            <a:ext cx="3483864" cy="3668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4DDDA2A-9A24-4FA6-9B38-C4796C7C0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831" y="938515"/>
            <a:ext cx="4993765" cy="280899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5E11946-C977-490E-82A2-7FA3831B16A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26864" y="3470195"/>
            <a:ext cx="6430004" cy="247981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02E7D4E-79E1-4E70-97A5-BCF30F420596}"/>
              </a:ext>
            </a:extLst>
          </p:cNvPr>
          <p:cNvSpPr txBox="1"/>
          <p:nvPr/>
        </p:nvSpPr>
        <p:spPr>
          <a:xfrm>
            <a:off x="527909" y="3264502"/>
            <a:ext cx="3611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范围索引会限制可伸缩性，因为对同一索引的并发更新，即使是由不相关的事务引起的，也会导致争用。例如，在</a:t>
            </a:r>
            <a:r>
              <a:rPr lang="en-US" altLang="zh-CN" dirty="0"/>
              <a:t>B+</a:t>
            </a:r>
            <a:r>
              <a:rPr lang="zh-CN" altLang="zh-CN" dirty="0"/>
              <a:t>树中插入或删除一条记录可能会改变它的叶节点结构</a:t>
            </a:r>
            <a:r>
              <a:rPr lang="en-US" altLang="zh-CN" dirty="0"/>
              <a:t>(</a:t>
            </a:r>
            <a:r>
              <a:rPr lang="zh-CN" altLang="zh-CN" dirty="0"/>
              <a:t>一个叶节点可能分裂，也可能与另一个叶节点合并</a:t>
            </a:r>
            <a:r>
              <a:rPr lang="en-US" altLang="zh-CN" dirty="0"/>
              <a:t>)</a:t>
            </a:r>
            <a:r>
              <a:rPr lang="zh-CN" altLang="zh-CN" dirty="0"/>
              <a:t>，这需要对潜在的许多内部节点进行原子更新，一直到根节点。</a:t>
            </a:r>
          </a:p>
        </p:txBody>
      </p:sp>
    </p:spTree>
    <p:extLst>
      <p:ext uri="{BB962C8B-B14F-4D97-AF65-F5344CB8AC3E}">
        <p14:creationId xmlns:p14="http://schemas.microsoft.com/office/powerpoint/2010/main" val="1709069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42">
            <a:extLst>
              <a:ext uri="{FF2B5EF4-FFF2-40B4-BE49-F238E27FC236}">
                <a16:creationId xmlns:a16="http://schemas.microsoft.com/office/drawing/2014/main" id="{F2F7ED78-01B1-4A10-BC0B-D1209C2179E5}"/>
              </a:ext>
            </a:extLst>
          </p:cNvPr>
          <p:cNvSpPr txBox="1"/>
          <p:nvPr/>
        </p:nvSpPr>
        <p:spPr>
          <a:xfrm>
            <a:off x="1311470" y="315858"/>
            <a:ext cx="5683690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实验分析：数据库的可扩展性探测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C71640D-4B97-4782-8A8F-78582EF9C577}"/>
              </a:ext>
            </a:extLst>
          </p:cNvPr>
          <p:cNvSpPr txBox="1"/>
          <p:nvPr/>
        </p:nvSpPr>
        <p:spPr>
          <a:xfrm>
            <a:off x="3210444" y="1466613"/>
            <a:ext cx="557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数据库：</a:t>
            </a:r>
            <a:r>
              <a:rPr lang="en-US" altLang="zh-CN" dirty="0"/>
              <a:t>Cicada		</a:t>
            </a:r>
            <a:r>
              <a:rPr lang="zh-CN" altLang="en-US" dirty="0"/>
              <a:t>基准测试：</a:t>
            </a:r>
            <a:r>
              <a:rPr lang="en-US" altLang="zh-CN" dirty="0"/>
              <a:t>TPC-C	</a:t>
            </a:r>
            <a:r>
              <a:rPr lang="zh-CN" altLang="en-US" dirty="0"/>
              <a:t>（</a:t>
            </a:r>
            <a:r>
              <a:rPr lang="en-US" altLang="zh-CN" dirty="0"/>
              <a:t>OLTP</a:t>
            </a:r>
            <a:r>
              <a:rPr lang="zh-CN" altLang="en-US" dirty="0"/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D454F7-EF0D-4D64-AFDE-E20BED4FABCF}"/>
              </a:ext>
            </a:extLst>
          </p:cNvPr>
          <p:cNvPicPr/>
          <p:nvPr/>
        </p:nvPicPr>
        <p:blipFill rotWithShape="1">
          <a:blip r:embed="rId3"/>
          <a:srcRect r="31075"/>
          <a:stretch/>
        </p:blipFill>
        <p:spPr>
          <a:xfrm>
            <a:off x="1465014" y="2254614"/>
            <a:ext cx="9261972" cy="400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05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42">
            <a:extLst>
              <a:ext uri="{FF2B5EF4-FFF2-40B4-BE49-F238E27FC236}">
                <a16:creationId xmlns:a16="http://schemas.microsoft.com/office/drawing/2014/main" id="{F2F7ED78-01B1-4A10-BC0B-D1209C2179E5}"/>
              </a:ext>
            </a:extLst>
          </p:cNvPr>
          <p:cNvSpPr txBox="1"/>
          <p:nvPr/>
        </p:nvSpPr>
        <p:spPr>
          <a:xfrm>
            <a:off x="1311470" y="315858"/>
            <a:ext cx="4586410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实验分析：范围扫描的特性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95A888-BD2F-4EF9-A61F-D57F508B0F1C}"/>
              </a:ext>
            </a:extLst>
          </p:cNvPr>
          <p:cNvPicPr/>
          <p:nvPr/>
        </p:nvPicPr>
        <p:blipFill rotWithShape="1">
          <a:blip r:embed="rId2"/>
          <a:srcRect l="52074"/>
          <a:stretch/>
        </p:blipFill>
        <p:spPr>
          <a:xfrm>
            <a:off x="7891272" y="1911097"/>
            <a:ext cx="4234990" cy="349053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C71640D-4B97-4782-8A8F-78582EF9C577}"/>
              </a:ext>
            </a:extLst>
          </p:cNvPr>
          <p:cNvSpPr txBox="1"/>
          <p:nvPr/>
        </p:nvSpPr>
        <p:spPr>
          <a:xfrm>
            <a:off x="445907" y="1911097"/>
            <a:ext cx="32391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运行数据库：</a:t>
            </a:r>
            <a:r>
              <a:rPr lang="en-US" altLang="zh-CN" dirty="0"/>
              <a:t>mysql8.0</a:t>
            </a:r>
            <a:r>
              <a:rPr lang="zh-CN" altLang="en-US" dirty="0"/>
              <a:t>（</a:t>
            </a:r>
            <a:r>
              <a:rPr lang="en-US" altLang="zh-CN" dirty="0"/>
              <a:t>40</a:t>
            </a:r>
            <a:r>
              <a:rPr lang="zh-CN" altLang="en-US" dirty="0"/>
              <a:t>硬件线程）</a:t>
            </a:r>
            <a:r>
              <a:rPr lang="en-US" altLang="zh-CN" dirty="0"/>
              <a:t>	</a:t>
            </a:r>
          </a:p>
          <a:p>
            <a:r>
              <a:rPr lang="zh-CN" altLang="en-US" dirty="0"/>
              <a:t>基准测试：</a:t>
            </a:r>
            <a:r>
              <a:rPr lang="en-US" altLang="zh-CN" dirty="0"/>
              <a:t>TPC-C	</a:t>
            </a:r>
          </a:p>
          <a:p>
            <a:r>
              <a:rPr lang="en-US" altLang="zh-CN" dirty="0"/>
              <a:t>W-to-RS</a:t>
            </a:r>
            <a:r>
              <a:rPr lang="zh-CN" altLang="en-US" dirty="0"/>
              <a:t>：最后一次写入记录和作为范围扫描的一部分读取记录之间的延迟</a:t>
            </a: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832501-87F4-4354-A34F-071CE47216E9}"/>
              </a:ext>
            </a:extLst>
          </p:cNvPr>
          <p:cNvPicPr/>
          <p:nvPr/>
        </p:nvPicPr>
        <p:blipFill rotWithShape="1">
          <a:blip r:embed="rId3"/>
          <a:srcRect l="69012" t="28276" b="17772"/>
          <a:stretch/>
        </p:blipFill>
        <p:spPr>
          <a:xfrm>
            <a:off x="445907" y="3719137"/>
            <a:ext cx="3239124" cy="16824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224262D-9F57-4854-A83C-2D107E490306}"/>
              </a:ext>
            </a:extLst>
          </p:cNvPr>
          <p:cNvPicPr/>
          <p:nvPr/>
        </p:nvPicPr>
        <p:blipFill rotWithShape="1">
          <a:blip r:embed="rId2"/>
          <a:srcRect l="4223" r="49728"/>
          <a:stretch/>
        </p:blipFill>
        <p:spPr>
          <a:xfrm>
            <a:off x="3913631" y="1911097"/>
            <a:ext cx="4069081" cy="349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0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4qj3hy4w">
      <a:majorFont>
        <a:latin typeface="Microsoft YaHei" panose="020F0302020204030204"/>
        <a:ea typeface="Microsoft YaHei"/>
        <a:cs typeface=""/>
      </a:majorFont>
      <a:minorFont>
        <a:latin typeface="Microsoft YaHei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3324</TotalTime>
  <Words>1342</Words>
  <Application>Microsoft Office PowerPoint</Application>
  <PresentationFormat>宽屏</PresentationFormat>
  <Paragraphs>112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等线</vt:lpstr>
      <vt:lpstr>宋体</vt:lpstr>
      <vt:lpstr>Microsoft YaHei</vt:lpstr>
      <vt:lpstr>Arial</vt:lpstr>
      <vt:lpstr>Calibri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dc:description>http://www.ypppt.com/</dc:description>
  <cp:lastModifiedBy>chengpeng li</cp:lastModifiedBy>
  <cp:revision>172</cp:revision>
  <dcterms:created xsi:type="dcterms:W3CDTF">2019-03-07T05:23:18Z</dcterms:created>
  <dcterms:modified xsi:type="dcterms:W3CDTF">2023-12-12T02:00:49Z</dcterms:modified>
</cp:coreProperties>
</file>