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76" r:id="rId5"/>
    <p:sldId id="277" r:id="rId6"/>
    <p:sldId id="269" r:id="rId7"/>
    <p:sldId id="278" r:id="rId8"/>
    <p:sldId id="279" r:id="rId9"/>
    <p:sldId id="280" r:id="rId10"/>
    <p:sldId id="281" r:id="rId11"/>
    <p:sldId id="271" r:id="rId12"/>
    <p:sldId id="282" r:id="rId13"/>
    <p:sldId id="284" r:id="rId14"/>
    <p:sldId id="283" r:id="rId15"/>
    <p:sldId id="285" r:id="rId16"/>
    <p:sldId id="272" r:id="rId17"/>
    <p:sldId id="286" r:id="rId18"/>
    <p:sldId id="264" r:id="rId19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57A"/>
    <a:srgbClr val="E8F5FD"/>
    <a:srgbClr val="D9EBFF"/>
    <a:srgbClr val="4FA1E8"/>
    <a:srgbClr val="575053"/>
    <a:srgbClr val="F5F7F9"/>
    <a:srgbClr val="FFFFFF"/>
    <a:srgbClr val="848EAC"/>
    <a:srgbClr val="A12B10"/>
    <a:srgbClr val="248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2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38.png"/><Relationship Id="rId3" Type="http://schemas.openxmlformats.org/officeDocument/2006/relationships/image" Target="../media/image7.png"/><Relationship Id="rId21" Type="http://schemas.openxmlformats.org/officeDocument/2006/relationships/image" Target="../media/image41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7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tags" Target="../tags/tag76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2.svg"/><Relationship Id="rId15" Type="http://schemas.openxmlformats.org/officeDocument/2006/relationships/image" Target="../media/image19.svg"/><Relationship Id="rId10" Type="http://schemas.openxmlformats.org/officeDocument/2006/relationships/image" Target="../media/image32.png"/><Relationship Id="rId19" Type="http://schemas.openxmlformats.org/officeDocument/2006/relationships/image" Target="../media/image39.svg"/><Relationship Id="rId4" Type="http://schemas.openxmlformats.org/officeDocument/2006/relationships/image" Target="../media/image21.png"/><Relationship Id="rId9" Type="http://schemas.openxmlformats.org/officeDocument/2006/relationships/image" Target="../media/image31.sv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6" Type="http://schemas.openxmlformats.org/officeDocument/2006/relationships/image" Target="../media/image36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 rot="10800000">
            <a:off x="-28575" y="3744463"/>
            <a:ext cx="4737100" cy="5091168"/>
            <a:chOff x="8135783" y="-1669981"/>
            <a:chExt cx="4056217" cy="4359393"/>
          </a:xfrm>
        </p:grpSpPr>
        <p:sp>
          <p:nvSpPr>
            <p:cNvPr id="65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 descr="1037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9106535" y="5777865"/>
            <a:ext cx="3085714" cy="1080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25170" y="2301240"/>
            <a:ext cx="10741660" cy="2915920"/>
            <a:chOff x="1897" y="5056"/>
            <a:chExt cx="16916" cy="4592"/>
          </a:xfrm>
        </p:grpSpPr>
        <p:sp>
          <p:nvSpPr>
            <p:cNvPr id="27" name="文本框 1"/>
            <p:cNvSpPr txBox="1"/>
            <p:nvPr/>
          </p:nvSpPr>
          <p:spPr>
            <a:xfrm>
              <a:off x="1897" y="5056"/>
              <a:ext cx="16916" cy="1696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 rtl="0" eaLnBrk="1" fontAlgn="auto" latinLnBrk="0" hangingPunct="1"/>
              <a:r>
                <a:rPr lang="en-US" altLang="zh-CN" sz="3200" b="1" kern="100" dirty="0">
                  <a:solidFill>
                    <a:srgbClr val="25557A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Comosum: An Extensible, Reconfigurable, and Fault-Tolerant IoT Platform for Digital Agriculture</a:t>
              </a:r>
              <a:endPara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/>
              </a:endParaRPr>
            </a:p>
          </p:txBody>
        </p:sp>
        <p:sp>
          <p:nvSpPr>
            <p:cNvPr id="28" name="文本框 1"/>
            <p:cNvSpPr txBox="1"/>
            <p:nvPr/>
          </p:nvSpPr>
          <p:spPr>
            <a:xfrm>
              <a:off x="7200" y="9151"/>
              <a:ext cx="6557" cy="497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 rtl="0" eaLnBrk="1" fontAlgn="auto" latinLnBrk="0" hangingPunct="1">
                <a:lnSpc>
                  <a:spcPts val="1800"/>
                </a:lnSpc>
              </a:pPr>
              <a:r>
                <a:rPr lang="zh-CN" altLang="en-US" kern="100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汇报人：曹怡轩</a:t>
              </a:r>
              <a:r>
                <a:rPr lang="en-US" altLang="zh-CN" kern="100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    </a:t>
              </a:r>
              <a:r>
                <a:rPr lang="zh-CN" altLang="en-US" kern="100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时间：</a:t>
              </a:r>
              <a:r>
                <a:rPr lang="en-US" altLang="zh-CN" kern="100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2023</a:t>
              </a:r>
              <a:r>
                <a:rPr lang="zh-CN" altLang="en-US" kern="100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年</a:t>
              </a:r>
              <a:r>
                <a:rPr lang="en-US" altLang="zh-CN" kern="100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12</a:t>
              </a:r>
              <a:r>
                <a:rPr lang="zh-CN" altLang="en-US" kern="100" dirty="0"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月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8A02158-CC34-1FA2-DDC4-2FF4512592BF}"/>
              </a:ext>
            </a:extLst>
          </p:cNvPr>
          <p:cNvSpPr txBox="1"/>
          <p:nvPr/>
        </p:nvSpPr>
        <p:spPr>
          <a:xfrm>
            <a:off x="2275822" y="3497992"/>
            <a:ext cx="76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5557A"/>
                </a:solidFill>
              </a:rPr>
              <a:t>Gloire </a:t>
            </a:r>
            <a:r>
              <a:rPr lang="en-US" altLang="zh-CN" dirty="0" err="1">
                <a:solidFill>
                  <a:srgbClr val="25557A"/>
                </a:solidFill>
              </a:rPr>
              <a:t>Rubambiza</a:t>
            </a:r>
            <a:r>
              <a:rPr lang="en-US" altLang="zh-CN" dirty="0">
                <a:solidFill>
                  <a:srgbClr val="25557A"/>
                </a:solidFill>
              </a:rPr>
              <a:t>, </a:t>
            </a:r>
            <a:r>
              <a:rPr lang="en-US" altLang="zh-CN" dirty="0" err="1">
                <a:solidFill>
                  <a:srgbClr val="25557A"/>
                </a:solidFill>
              </a:rPr>
              <a:t>Shiang</a:t>
            </a:r>
            <a:r>
              <a:rPr lang="en-US" altLang="zh-CN" dirty="0">
                <a:solidFill>
                  <a:srgbClr val="25557A"/>
                </a:solidFill>
              </a:rPr>
              <a:t>-Wan Chin, </a:t>
            </a:r>
            <a:r>
              <a:rPr lang="en-US" altLang="zh-CN" dirty="0" err="1">
                <a:solidFill>
                  <a:srgbClr val="25557A"/>
                </a:solidFill>
              </a:rPr>
              <a:t>Mueed</a:t>
            </a:r>
            <a:r>
              <a:rPr lang="en-US" altLang="zh-CN" dirty="0">
                <a:solidFill>
                  <a:srgbClr val="25557A"/>
                </a:solidFill>
              </a:rPr>
              <a:t> Rehman, </a:t>
            </a:r>
            <a:r>
              <a:rPr lang="en-US" altLang="zh-CN" dirty="0" err="1">
                <a:solidFill>
                  <a:srgbClr val="25557A"/>
                </a:solidFill>
              </a:rPr>
              <a:t>Sachille</a:t>
            </a:r>
            <a:r>
              <a:rPr lang="en-US" altLang="zh-CN" dirty="0">
                <a:solidFill>
                  <a:srgbClr val="25557A"/>
                </a:solidFill>
              </a:rPr>
              <a:t> Atapattu,</a:t>
            </a:r>
          </a:p>
          <a:p>
            <a:pPr algn="ctr"/>
            <a:r>
              <a:rPr lang="en-US" altLang="zh-CN" dirty="0">
                <a:solidFill>
                  <a:srgbClr val="25557A"/>
                </a:solidFill>
              </a:rPr>
              <a:t> José F. Martínez, and Hakim Weatherspoon, Cornell University</a:t>
            </a:r>
            <a:endParaRPr lang="zh-CN" altLang="en-US" dirty="0">
              <a:solidFill>
                <a:srgbClr val="25557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2936240" cy="1015365"/>
            <a:chOff x="1572" y="494"/>
            <a:chExt cx="4624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3118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设计目标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52415" y="573843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ECF4332-E079-2A72-9A45-7E5045DF5949}"/>
              </a:ext>
            </a:extLst>
          </p:cNvPr>
          <p:cNvSpPr txBox="1"/>
          <p:nvPr/>
        </p:nvSpPr>
        <p:spPr>
          <a:xfrm>
            <a:off x="1829732" y="1847356"/>
            <a:ext cx="8667579" cy="10800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可扩展性：在解决数据聚合问题时，设计目标是提供一个可扩展的接口，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/>
            </a:endParaRPr>
          </a:p>
          <a:p>
            <a:pPr rtl="0" eaLnBrk="1" fontAlgn="auto" latinLnBrk="0" hangingPunct="1">
              <a:lnSpc>
                <a:spcPct val="150000"/>
              </a:lnSpc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	      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可以在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API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、云、硬件和平台之间推广传感、分析和驱动。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96BFC4-7AA3-7CAE-2AF6-125749CD813E}"/>
              </a:ext>
            </a:extLst>
          </p:cNvPr>
          <p:cNvSpPr txBox="1"/>
          <p:nvPr/>
        </p:nvSpPr>
        <p:spPr>
          <a:xfrm>
            <a:off x="1829731" y="3176051"/>
            <a:ext cx="8667579" cy="10800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可重构性：在处理数据分析时，设计目标是允许配置空间中的不同点指向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/>
            </a:endParaRPr>
          </a:p>
          <a:p>
            <a:pPr rtl="0" eaLnBrk="1" fontAlgn="auto" latinLnBrk="0" hangingPunct="1">
              <a:lnSpc>
                <a:spcPct val="150000"/>
              </a:lnSpc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	     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可以在不同的网络和云部署场景中训练和使用的数据模型。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33E78F-1FB8-D2AC-4388-4824F06E5762}"/>
              </a:ext>
            </a:extLst>
          </p:cNvPr>
          <p:cNvSpPr txBox="1"/>
          <p:nvPr/>
        </p:nvSpPr>
        <p:spPr>
          <a:xfrm>
            <a:off x="1829731" y="4504746"/>
            <a:ext cx="8667579" cy="10800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容错：在解决故障检测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/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容错问题时，设计目标是检测和容忍间歇性故障。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93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flipH="1">
            <a:off x="4337050" y="0"/>
            <a:ext cx="7854950" cy="6858000"/>
          </a:xfrm>
          <a:custGeom>
            <a:avLst/>
            <a:gdLst>
              <a:gd name="connsiteX0" fmla="*/ 12191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0 w 12192000"/>
              <a:gd name="connsiteY4" fmla="*/ 0 h 6858000"/>
              <a:gd name="connsiteX5" fmla="*/ 11295445 w 12192000"/>
              <a:gd name="connsiteY5" fmla="*/ 0 h 6858000"/>
              <a:gd name="connsiteX6" fmla="*/ 4437446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91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close/>
                <a:moveTo>
                  <a:pt x="0" y="0"/>
                </a:moveTo>
                <a:lnTo>
                  <a:pt x="11295445" y="0"/>
                </a:lnTo>
                <a:lnTo>
                  <a:pt x="4437446" y="6858000"/>
                </a:lnTo>
                <a:lnTo>
                  <a:pt x="0" y="6858000"/>
                </a:lnTo>
                <a:close/>
              </a:path>
            </a:pathLst>
          </a:custGeom>
          <a:gradFill flip="none">
            <a:gsLst>
              <a:gs pos="18000">
                <a:srgbClr val="25557A"/>
              </a:gs>
              <a:gs pos="35000">
                <a:srgbClr val="4FA1E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MG_2579(20220922-170622)"/>
          <p:cNvPicPr/>
          <p:nvPr/>
        </p:nvPicPr>
        <p:blipFill>
          <a:blip r:embed="rId3"/>
          <a:srcRect l="-110" t="24800" r="27205"/>
          <a:stretch>
            <a:fillRect/>
          </a:stretch>
        </p:blipFill>
        <p:spPr>
          <a:xfrm>
            <a:off x="7152005" y="2797810"/>
            <a:ext cx="5039995" cy="406082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896485" y="635"/>
            <a:ext cx="6939280" cy="6858000"/>
            <a:chOff x="7711" y="1"/>
            <a:chExt cx="10928" cy="10800"/>
          </a:xfrm>
        </p:grpSpPr>
        <p:sp>
          <p:nvSpPr>
            <p:cNvPr id="21" name="任意多边形: 形状 52"/>
            <p:cNvSpPr/>
            <p:nvPr/>
          </p:nvSpPr>
          <p:spPr>
            <a:xfrm flipV="1">
              <a:off x="7711" y="1"/>
              <a:ext cx="6416" cy="10800"/>
            </a:xfrm>
            <a:custGeom>
              <a:avLst/>
              <a:gdLst>
                <a:gd name="connsiteX0" fmla="*/ 12191999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2191999 w 12192000"/>
                <a:gd name="connsiteY3" fmla="*/ 6858000 h 6858000"/>
                <a:gd name="connsiteX4" fmla="*/ 0 w 12192000"/>
                <a:gd name="connsiteY4" fmla="*/ 0 h 6858000"/>
                <a:gd name="connsiteX5" fmla="*/ 11295445 w 12192000"/>
                <a:gd name="connsiteY5" fmla="*/ 0 h 6858000"/>
                <a:gd name="connsiteX6" fmla="*/ 4437446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12191999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2191999" y="6858000"/>
                  </a:lnTo>
                  <a:close/>
                  <a:moveTo>
                    <a:pt x="0" y="0"/>
                  </a:moveTo>
                  <a:lnTo>
                    <a:pt x="11295445" y="0"/>
                  </a:lnTo>
                  <a:lnTo>
                    <a:pt x="443744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 rot="10800000">
            <a:off x="-28575" y="3744463"/>
            <a:ext cx="4737100" cy="5091168"/>
            <a:chOff x="8135783" y="-1669981"/>
            <a:chExt cx="4056217" cy="4359393"/>
          </a:xfrm>
        </p:grpSpPr>
        <p:sp>
          <p:nvSpPr>
            <p:cNvPr id="65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 descr="小招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3745" y="6055995"/>
            <a:ext cx="1080000" cy="60443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70075" y="1901190"/>
            <a:ext cx="5214620" cy="2538095"/>
            <a:chOff x="1757" y="2994"/>
            <a:chExt cx="8212" cy="3997"/>
          </a:xfrm>
        </p:grpSpPr>
        <p:grpSp>
          <p:nvGrpSpPr>
            <p:cNvPr id="6" name="组合 5"/>
            <p:cNvGrpSpPr/>
            <p:nvPr/>
          </p:nvGrpSpPr>
          <p:grpSpPr>
            <a:xfrm>
              <a:off x="1932" y="2994"/>
              <a:ext cx="3242" cy="2179"/>
              <a:chOff x="2761095" y="2292169"/>
              <a:chExt cx="2058736" cy="1383665"/>
            </a:xfrm>
          </p:grpSpPr>
          <p:sp>
            <p:nvSpPr>
              <p:cNvPr id="7" name="矩形: 圆角 1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" name="矩形: 圆角 6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020843" y="2292169"/>
                <a:ext cx="1798988" cy="138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066" y="2994"/>
              <a:ext cx="1922" cy="2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03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757" y="5246"/>
              <a:ext cx="8212" cy="1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600" b="1" spc="300" dirty="0">
                  <a:latin typeface="宋体" panose="02010600030101010101" pitchFamily="2" charset="-122"/>
                  <a:ea typeface="宋体" panose="02010600030101010101" pitchFamily="2" charset="-122"/>
                </a:rPr>
                <a:t>Comosum</a:t>
              </a:r>
              <a:r>
                <a:rPr lang="zh-CN" altLang="en-US" sz="6600" b="1" spc="300" dirty="0">
                  <a:latin typeface="宋体" panose="02010600030101010101" pitchFamily="2" charset="-122"/>
                  <a:ea typeface="宋体" panose="02010600030101010101" pitchFamily="2" charset="-122"/>
                </a:rPr>
                <a:t>架构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3758565" cy="1015365"/>
            <a:chOff x="1572" y="494"/>
            <a:chExt cx="5919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4413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Comosum</a:t>
              </a:r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框架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40914" y="573843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形 2" descr="牛">
            <a:extLst>
              <a:ext uri="{FF2B5EF4-FFF2-40B4-BE49-F238E27FC236}">
                <a16:creationId xmlns:a16="http://schemas.microsoft.com/office/drawing/2014/main" id="{F7009280-A586-819C-1D9A-F37CC5CFA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1092" y="1531852"/>
            <a:ext cx="1082038" cy="1082038"/>
          </a:xfrm>
          <a:prstGeom prst="rect">
            <a:avLst/>
          </a:prstGeom>
        </p:spPr>
      </p:pic>
      <p:pic>
        <p:nvPicPr>
          <p:cNvPr id="5" name="图形 4" descr="落叶树">
            <a:extLst>
              <a:ext uri="{FF2B5EF4-FFF2-40B4-BE49-F238E27FC236}">
                <a16:creationId xmlns:a16="http://schemas.microsoft.com/office/drawing/2014/main" id="{45ABC8D5-98A0-53D9-DF8D-B9259CE34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6615" y="1459576"/>
            <a:ext cx="1082039" cy="1082039"/>
          </a:xfrm>
          <a:prstGeom prst="rect">
            <a:avLst/>
          </a:prstGeom>
        </p:spPr>
      </p:pic>
      <p:pic>
        <p:nvPicPr>
          <p:cNvPr id="13" name="图形 12" descr="云">
            <a:extLst>
              <a:ext uri="{FF2B5EF4-FFF2-40B4-BE49-F238E27FC236}">
                <a16:creationId xmlns:a16="http://schemas.microsoft.com/office/drawing/2014/main" id="{6159156C-CC31-9460-3CEE-00DD1A24E6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7000" y="5388221"/>
            <a:ext cx="1058645" cy="1058645"/>
          </a:xfrm>
          <a:prstGeom prst="rect">
            <a:avLst/>
          </a:prstGeom>
        </p:spPr>
      </p:pic>
      <p:pic>
        <p:nvPicPr>
          <p:cNvPr id="14" name="图形 13" descr="用户">
            <a:extLst>
              <a:ext uri="{FF2B5EF4-FFF2-40B4-BE49-F238E27FC236}">
                <a16:creationId xmlns:a16="http://schemas.microsoft.com/office/drawing/2014/main" id="{2DB72C33-BC72-2B4F-03ED-DDB14E7F18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0449" y="1459576"/>
            <a:ext cx="1058645" cy="1058645"/>
          </a:xfrm>
          <a:prstGeom prst="rect">
            <a:avLst/>
          </a:prstGeom>
        </p:spPr>
      </p:pic>
      <p:pic>
        <p:nvPicPr>
          <p:cNvPr id="15" name="图形 14" descr="信号塔">
            <a:extLst>
              <a:ext uri="{FF2B5EF4-FFF2-40B4-BE49-F238E27FC236}">
                <a16:creationId xmlns:a16="http://schemas.microsoft.com/office/drawing/2014/main" id="{DD1E4747-3F05-E4C4-322B-DF235C9DFB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14038" y="2541615"/>
            <a:ext cx="1058645" cy="1058645"/>
          </a:xfrm>
          <a:prstGeom prst="rect">
            <a:avLst/>
          </a:prstGeom>
        </p:spPr>
      </p:pic>
      <p:pic>
        <p:nvPicPr>
          <p:cNvPr id="18" name="图形 17" descr="线箭头顺时针弯曲">
            <a:extLst>
              <a:ext uri="{FF2B5EF4-FFF2-40B4-BE49-F238E27FC236}">
                <a16:creationId xmlns:a16="http://schemas.microsoft.com/office/drawing/2014/main" id="{C70C3514-EBAA-130B-641E-317215006E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 flipH="1">
            <a:off x="2619971" y="2587436"/>
            <a:ext cx="734687" cy="734687"/>
          </a:xfrm>
          <a:prstGeom prst="rect">
            <a:avLst/>
          </a:prstGeom>
        </p:spPr>
      </p:pic>
      <p:pic>
        <p:nvPicPr>
          <p:cNvPr id="19" name="图形 18" descr="线箭头顺时针弯曲">
            <a:extLst>
              <a:ext uri="{FF2B5EF4-FFF2-40B4-BE49-F238E27FC236}">
                <a16:creationId xmlns:a16="http://schemas.microsoft.com/office/drawing/2014/main" id="{BD971797-A64B-E4A9-7666-8FC5F49B4B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4217424" y="2613890"/>
            <a:ext cx="734687" cy="73468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B903177-6040-1906-A7E8-0ACA000A0F19}"/>
              </a:ext>
            </a:extLst>
          </p:cNvPr>
          <p:cNvSpPr/>
          <p:nvPr/>
        </p:nvSpPr>
        <p:spPr>
          <a:xfrm>
            <a:off x="2037343" y="1459576"/>
            <a:ext cx="3582185" cy="1082039"/>
          </a:xfrm>
          <a:prstGeom prst="rect">
            <a:avLst/>
          </a:prstGeom>
          <a:noFill/>
          <a:ln w="349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C509A9A-BAF4-A0A3-E7B9-BF457AC3053B}"/>
              </a:ext>
            </a:extLst>
          </p:cNvPr>
          <p:cNvCxnSpPr>
            <a:cxnSpLocks/>
          </p:cNvCxnSpPr>
          <p:nvPr/>
        </p:nvCxnSpPr>
        <p:spPr>
          <a:xfrm flipH="1">
            <a:off x="5817491" y="2031978"/>
            <a:ext cx="1878955" cy="0"/>
          </a:xfrm>
          <a:prstGeom prst="straightConnector1">
            <a:avLst/>
          </a:prstGeom>
          <a:ln w="539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形 24" descr="云">
            <a:extLst>
              <a:ext uri="{FF2B5EF4-FFF2-40B4-BE49-F238E27FC236}">
                <a16:creationId xmlns:a16="http://schemas.microsoft.com/office/drawing/2014/main" id="{B429390A-5460-13D1-3EA1-F41B148593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72308" y="4463999"/>
            <a:ext cx="1058645" cy="1058645"/>
          </a:xfrm>
          <a:prstGeom prst="rect">
            <a:avLst/>
          </a:prstGeom>
        </p:spPr>
      </p:pic>
      <p:pic>
        <p:nvPicPr>
          <p:cNvPr id="27" name="图形 26" descr="云">
            <a:extLst>
              <a:ext uri="{FF2B5EF4-FFF2-40B4-BE49-F238E27FC236}">
                <a16:creationId xmlns:a16="http://schemas.microsoft.com/office/drawing/2014/main" id="{7FFFD8A0-27DB-C39C-5E7A-564AE842B5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60449" y="3429000"/>
            <a:ext cx="1058645" cy="1058645"/>
          </a:xfrm>
          <a:prstGeom prst="rect">
            <a:avLst/>
          </a:prstGeom>
        </p:spPr>
      </p:pic>
      <p:pic>
        <p:nvPicPr>
          <p:cNvPr id="29" name="图形 28" descr="仓房">
            <a:extLst>
              <a:ext uri="{FF2B5EF4-FFF2-40B4-BE49-F238E27FC236}">
                <a16:creationId xmlns:a16="http://schemas.microsoft.com/office/drawing/2014/main" id="{9590CBC5-DB82-4215-762E-6CC6B779DA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09418" y="1493462"/>
            <a:ext cx="914400" cy="914400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159DFF2-6B0F-0141-6809-38651E32E80B}"/>
              </a:ext>
            </a:extLst>
          </p:cNvPr>
          <p:cNvCxnSpPr>
            <a:cxnSpLocks/>
          </p:cNvCxnSpPr>
          <p:nvPr/>
        </p:nvCxnSpPr>
        <p:spPr>
          <a:xfrm flipH="1">
            <a:off x="8635779" y="2407862"/>
            <a:ext cx="530839" cy="1425299"/>
          </a:xfrm>
          <a:prstGeom prst="line">
            <a:avLst/>
          </a:prstGeom>
          <a:ln w="508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63012A2-2A7D-751D-A80D-A4BA08A1CC36}"/>
              </a:ext>
            </a:extLst>
          </p:cNvPr>
          <p:cNvCxnSpPr>
            <a:cxnSpLocks/>
          </p:cNvCxnSpPr>
          <p:nvPr/>
        </p:nvCxnSpPr>
        <p:spPr>
          <a:xfrm>
            <a:off x="3828435" y="3633643"/>
            <a:ext cx="3944578" cy="199518"/>
          </a:xfrm>
          <a:prstGeom prst="bentConnector3">
            <a:avLst>
              <a:gd name="adj1" fmla="val -186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9EB1E0D-4003-0FD7-616C-34A1E95A64E1}"/>
              </a:ext>
            </a:extLst>
          </p:cNvPr>
          <p:cNvCxnSpPr>
            <a:cxnSpLocks/>
          </p:cNvCxnSpPr>
          <p:nvPr/>
        </p:nvCxnSpPr>
        <p:spPr>
          <a:xfrm>
            <a:off x="3828435" y="3657037"/>
            <a:ext cx="2598565" cy="2376118"/>
          </a:xfrm>
          <a:prstGeom prst="bentConnector3">
            <a:avLst>
              <a:gd name="adj1" fmla="val -42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E9060B90-E15D-344D-AE40-0D132FE4BE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92610" y="3736085"/>
            <a:ext cx="1133943" cy="862292"/>
          </a:xfrm>
          <a:prstGeom prst="bentConnector3">
            <a:avLst>
              <a:gd name="adj1" fmla="val 73277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F04FF121-A7F0-5D32-15E2-97649DD07BC6}"/>
              </a:ext>
            </a:extLst>
          </p:cNvPr>
          <p:cNvCxnSpPr>
            <a:cxnSpLocks/>
          </p:cNvCxnSpPr>
          <p:nvPr/>
        </p:nvCxnSpPr>
        <p:spPr>
          <a:xfrm flipV="1">
            <a:off x="5230953" y="4143279"/>
            <a:ext cx="2542060" cy="734431"/>
          </a:xfrm>
          <a:prstGeom prst="bentConnector3">
            <a:avLst>
              <a:gd name="adj1" fmla="val 5000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F94DD63D-CDB0-AA92-CFFC-4EAA2BCE09D3}"/>
              </a:ext>
            </a:extLst>
          </p:cNvPr>
          <p:cNvCxnSpPr>
            <a:cxnSpLocks/>
          </p:cNvCxnSpPr>
          <p:nvPr/>
        </p:nvCxnSpPr>
        <p:spPr>
          <a:xfrm>
            <a:off x="5230953" y="5175580"/>
            <a:ext cx="1196047" cy="562855"/>
          </a:xfrm>
          <a:prstGeom prst="bentConnector3">
            <a:avLst>
              <a:gd name="adj1" fmla="val 5000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DD12656-707E-B251-49A2-D0B8FDCD23C9}"/>
              </a:ext>
            </a:extLst>
          </p:cNvPr>
          <p:cNvCxnSpPr>
            <a:cxnSpLocks/>
          </p:cNvCxnSpPr>
          <p:nvPr/>
        </p:nvCxnSpPr>
        <p:spPr>
          <a:xfrm flipH="1">
            <a:off x="7382269" y="4412675"/>
            <a:ext cx="828477" cy="132576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27A34B7D-A9D9-D9B2-2D4D-B5457132877B}"/>
              </a:ext>
            </a:extLst>
          </p:cNvPr>
          <p:cNvSpPr/>
          <p:nvPr/>
        </p:nvSpPr>
        <p:spPr>
          <a:xfrm>
            <a:off x="4217424" y="3672534"/>
            <a:ext cx="4587477" cy="2697151"/>
          </a:xfrm>
          <a:prstGeom prst="rect">
            <a:avLst/>
          </a:prstGeom>
          <a:noFill/>
          <a:ln w="349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D1EFD39-8A49-18E3-08E5-F6D4853D8951}"/>
              </a:ext>
            </a:extLst>
          </p:cNvPr>
          <p:cNvCxnSpPr>
            <a:cxnSpLocks/>
          </p:cNvCxnSpPr>
          <p:nvPr/>
        </p:nvCxnSpPr>
        <p:spPr>
          <a:xfrm flipV="1">
            <a:off x="6706479" y="2452252"/>
            <a:ext cx="1388281" cy="116194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3522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2936240" cy="1015365"/>
            <a:chOff x="1572" y="494"/>
            <a:chExt cx="4624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3118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分布式云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40914" y="573843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形 2" descr="云">
            <a:extLst>
              <a:ext uri="{FF2B5EF4-FFF2-40B4-BE49-F238E27FC236}">
                <a16:creationId xmlns:a16="http://schemas.microsoft.com/office/drawing/2014/main" id="{C59A021E-269B-82A8-522E-B31F7210C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6205" y="3314647"/>
            <a:ext cx="1002503" cy="1002503"/>
          </a:xfrm>
          <a:prstGeom prst="rect">
            <a:avLst/>
          </a:prstGeom>
        </p:spPr>
      </p:pic>
      <p:pic>
        <p:nvPicPr>
          <p:cNvPr id="5" name="图形 4" descr="云">
            <a:extLst>
              <a:ext uri="{FF2B5EF4-FFF2-40B4-BE49-F238E27FC236}">
                <a16:creationId xmlns:a16="http://schemas.microsoft.com/office/drawing/2014/main" id="{1B73839C-4FAF-88A7-9CE0-3576E05D9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6" y="2538544"/>
            <a:ext cx="1002503" cy="1002503"/>
          </a:xfrm>
          <a:prstGeom prst="rect">
            <a:avLst/>
          </a:prstGeom>
        </p:spPr>
      </p:pic>
      <p:pic>
        <p:nvPicPr>
          <p:cNvPr id="13" name="图形 12" descr="云">
            <a:extLst>
              <a:ext uri="{FF2B5EF4-FFF2-40B4-BE49-F238E27FC236}">
                <a16:creationId xmlns:a16="http://schemas.microsoft.com/office/drawing/2014/main" id="{59593AC6-F033-F357-8BE4-D5782F0C6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5298" y="1727898"/>
            <a:ext cx="1002503" cy="1002503"/>
          </a:xfrm>
          <a:prstGeom prst="rect">
            <a:avLst/>
          </a:prstGeom>
        </p:spPr>
      </p:pic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01766DF-BDD7-BD55-2474-D704F6B798D0}"/>
              </a:ext>
            </a:extLst>
          </p:cNvPr>
          <p:cNvCxnSpPr>
            <a:cxnSpLocks/>
          </p:cNvCxnSpPr>
          <p:nvPr/>
        </p:nvCxnSpPr>
        <p:spPr>
          <a:xfrm flipV="1">
            <a:off x="1900261" y="2229149"/>
            <a:ext cx="1836553" cy="714219"/>
          </a:xfrm>
          <a:prstGeom prst="bentConnector3">
            <a:avLst>
              <a:gd name="adj1" fmla="val 4692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EBDA56A-B9EF-FCB5-D7F9-F6BC71129745}"/>
              </a:ext>
            </a:extLst>
          </p:cNvPr>
          <p:cNvCxnSpPr>
            <a:cxnSpLocks/>
          </p:cNvCxnSpPr>
          <p:nvPr/>
        </p:nvCxnSpPr>
        <p:spPr>
          <a:xfrm>
            <a:off x="1922614" y="3282454"/>
            <a:ext cx="867449" cy="500812"/>
          </a:xfrm>
          <a:prstGeom prst="bentConnector3">
            <a:avLst>
              <a:gd name="adj1" fmla="val 5000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2A42674-4FB5-B3DB-4F6B-E499336F7CF8}"/>
              </a:ext>
            </a:extLst>
          </p:cNvPr>
          <p:cNvCxnSpPr>
            <a:cxnSpLocks/>
          </p:cNvCxnSpPr>
          <p:nvPr/>
        </p:nvCxnSpPr>
        <p:spPr>
          <a:xfrm flipH="1">
            <a:off x="3610466" y="2629840"/>
            <a:ext cx="444279" cy="88692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402325A-A142-03CF-4468-2E3394C265DF}"/>
              </a:ext>
            </a:extLst>
          </p:cNvPr>
          <p:cNvSpPr/>
          <p:nvPr/>
        </p:nvSpPr>
        <p:spPr>
          <a:xfrm>
            <a:off x="693614" y="1747215"/>
            <a:ext cx="4153578" cy="2554116"/>
          </a:xfrm>
          <a:prstGeom prst="rect">
            <a:avLst/>
          </a:prstGeom>
          <a:noFill/>
          <a:ln w="349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100D8C0-B2BB-ADEF-C1F2-895F81D6EBB2}"/>
              </a:ext>
            </a:extLst>
          </p:cNvPr>
          <p:cNvSpPr txBox="1"/>
          <p:nvPr/>
        </p:nvSpPr>
        <p:spPr>
          <a:xfrm>
            <a:off x="5378665" y="1730691"/>
            <a:ext cx="6119721" cy="365480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rtl="0" eaLnBrk="1" fontAlgn="auto" latinLnBrk="0" hangingPunct="1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Comosum</a:t>
            </a:r>
            <a:r>
              <a:rPr lang="zh-CN" altLang="en-US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分布式云边缘云、核心云和供应商云组成。</a:t>
            </a:r>
            <a:endParaRPr lang="en-US" altLang="zh-CN" sz="2000" b="1" kern="1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供货商云：一些数据必须从传感器供应商服务器中</a:t>
            </a:r>
            <a:endParaRPr lang="en-US" altLang="zh-CN" sz="2000" b="1" kern="1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rtl="0" eaLnBrk="1" fontAlgn="auto" latinLnBrk="0" hangingPunct="1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          </a:t>
            </a:r>
            <a:r>
              <a:rPr lang="zh-CN" altLang="en-US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提取。</a:t>
            </a:r>
            <a:endParaRPr lang="en-US" altLang="zh-CN" sz="2000" b="1" kern="1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核心云：将计算从远程设备卸载到云中。</a:t>
            </a:r>
            <a:endParaRPr lang="en-US" altLang="zh-CN" sz="2000" b="1" kern="1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边缘云：当核心云不可用或使用成本过高时，</a:t>
            </a:r>
            <a:r>
              <a:rPr lang="en-US" altLang="zh-CN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Comosum</a:t>
            </a:r>
          </a:p>
          <a:p>
            <a:pPr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        可以在边缘云（远程设备）实现计算和容错。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50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3758565" cy="1015365"/>
            <a:chOff x="1572" y="494"/>
            <a:chExt cx="5919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4413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Comosum</a:t>
              </a:r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模块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40914" y="573843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形 1" descr="云">
            <a:extLst>
              <a:ext uri="{FF2B5EF4-FFF2-40B4-BE49-F238E27FC236}">
                <a16:creationId xmlns:a16="http://schemas.microsoft.com/office/drawing/2014/main" id="{29D3296E-476F-28D4-8DAA-7E67DCF9B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2172" y="1717585"/>
            <a:ext cx="1058645" cy="10586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1F66F84-6942-DD03-D19A-758E88B84C8E}"/>
              </a:ext>
            </a:extLst>
          </p:cNvPr>
          <p:cNvSpPr/>
          <p:nvPr/>
        </p:nvSpPr>
        <p:spPr>
          <a:xfrm>
            <a:off x="2962816" y="1404388"/>
            <a:ext cx="7436467" cy="1685041"/>
          </a:xfrm>
          <a:prstGeom prst="rect">
            <a:avLst/>
          </a:prstGeom>
          <a:noFill/>
          <a:ln w="349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3704B22-AADB-1F8E-E81E-DC525451B03B}"/>
              </a:ext>
            </a:extLst>
          </p:cNvPr>
          <p:cNvSpPr/>
          <p:nvPr/>
        </p:nvSpPr>
        <p:spPr>
          <a:xfrm>
            <a:off x="3414743" y="1696619"/>
            <a:ext cx="1319030" cy="8295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938ED9F-60FB-55DB-1756-73BA3CBA4C1D}"/>
              </a:ext>
            </a:extLst>
          </p:cNvPr>
          <p:cNvSpPr/>
          <p:nvPr/>
        </p:nvSpPr>
        <p:spPr>
          <a:xfrm>
            <a:off x="5060082" y="1704085"/>
            <a:ext cx="1319030" cy="8295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BA4EC0-D65F-8597-18B8-26311269AE38}"/>
              </a:ext>
            </a:extLst>
          </p:cNvPr>
          <p:cNvSpPr/>
          <p:nvPr/>
        </p:nvSpPr>
        <p:spPr>
          <a:xfrm>
            <a:off x="6705421" y="1704085"/>
            <a:ext cx="1319030" cy="8295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4551EF-CA5A-A8AD-63B2-345A03CB58EB}"/>
              </a:ext>
            </a:extLst>
          </p:cNvPr>
          <p:cNvSpPr txBox="1"/>
          <p:nvPr/>
        </p:nvSpPr>
        <p:spPr>
          <a:xfrm>
            <a:off x="3521256" y="1947546"/>
            <a:ext cx="1106004" cy="348791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rtl="0" eaLnBrk="1" fontAlgn="auto" latinLnBrk="0" hangingPunct="1">
              <a:lnSpc>
                <a:spcPts val="2000"/>
              </a:lnSpc>
            </a:pPr>
            <a:r>
              <a:rPr lang="zh-CN" altLang="en-US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遥测模块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6AABA11-7757-46FB-3D08-F6245522DC76}"/>
              </a:ext>
            </a:extLst>
          </p:cNvPr>
          <p:cNvSpPr/>
          <p:nvPr/>
        </p:nvSpPr>
        <p:spPr>
          <a:xfrm>
            <a:off x="8350760" y="1704085"/>
            <a:ext cx="1319030" cy="8295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09C0F7-C9BA-132E-5865-A4FABA82EEB9}"/>
              </a:ext>
            </a:extLst>
          </p:cNvPr>
          <p:cNvSpPr txBox="1"/>
          <p:nvPr/>
        </p:nvSpPr>
        <p:spPr>
          <a:xfrm>
            <a:off x="5163415" y="1937002"/>
            <a:ext cx="1112363" cy="348791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rtl="0" eaLnBrk="1" fontAlgn="auto" latinLnBrk="0" hangingPunct="1">
              <a:lnSpc>
                <a:spcPts val="2000"/>
              </a:lnSpc>
            </a:pPr>
            <a:r>
              <a:rPr lang="zh-CN" altLang="en-US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存储模块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B98CAE-F34E-55B6-604D-0122CD2E8818}"/>
              </a:ext>
            </a:extLst>
          </p:cNvPr>
          <p:cNvSpPr txBox="1"/>
          <p:nvPr/>
        </p:nvSpPr>
        <p:spPr>
          <a:xfrm>
            <a:off x="6803662" y="1937002"/>
            <a:ext cx="1112363" cy="348791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rtl="0" eaLnBrk="1" fontAlgn="auto" latinLnBrk="0" hangingPunct="1">
              <a:lnSpc>
                <a:spcPts val="2000"/>
              </a:lnSpc>
            </a:pPr>
            <a:r>
              <a:rPr lang="zh-CN" altLang="en-US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计算模块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56237B-D470-A229-045B-7A9FB5CA0BAF}"/>
              </a:ext>
            </a:extLst>
          </p:cNvPr>
          <p:cNvSpPr txBox="1"/>
          <p:nvPr/>
        </p:nvSpPr>
        <p:spPr>
          <a:xfrm>
            <a:off x="8454093" y="1937000"/>
            <a:ext cx="1112363" cy="348791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rtl="0" eaLnBrk="1" fontAlgn="auto" latinLnBrk="0" hangingPunct="1">
              <a:lnSpc>
                <a:spcPts val="2000"/>
              </a:lnSpc>
            </a:pPr>
            <a:r>
              <a:rPr lang="zh-CN" altLang="en-US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驱动模块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FCEFF9D-A0F8-F05A-B979-A27BBCEC36F9}"/>
              </a:ext>
            </a:extLst>
          </p:cNvPr>
          <p:cNvCxnSpPr>
            <a:cxnSpLocks/>
          </p:cNvCxnSpPr>
          <p:nvPr/>
        </p:nvCxnSpPr>
        <p:spPr>
          <a:xfrm flipV="1">
            <a:off x="1984649" y="1404388"/>
            <a:ext cx="908595" cy="624986"/>
          </a:xfrm>
          <a:prstGeom prst="line">
            <a:avLst/>
          </a:prstGeom>
          <a:ln w="25400">
            <a:solidFill>
              <a:srgbClr val="25557A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5832D77-5988-FD7A-DF48-F6849E7FE99D}"/>
              </a:ext>
            </a:extLst>
          </p:cNvPr>
          <p:cNvCxnSpPr>
            <a:cxnSpLocks/>
          </p:cNvCxnSpPr>
          <p:nvPr/>
        </p:nvCxnSpPr>
        <p:spPr>
          <a:xfrm>
            <a:off x="1984649" y="2534279"/>
            <a:ext cx="978167" cy="555150"/>
          </a:xfrm>
          <a:prstGeom prst="line">
            <a:avLst/>
          </a:prstGeom>
          <a:ln w="25400">
            <a:solidFill>
              <a:srgbClr val="25557A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FB7DE72-3A52-353C-ABFE-F6FCA98FA542}"/>
              </a:ext>
            </a:extLst>
          </p:cNvPr>
          <p:cNvSpPr txBox="1"/>
          <p:nvPr/>
        </p:nvSpPr>
        <p:spPr>
          <a:xfrm>
            <a:off x="1766655" y="3429000"/>
            <a:ext cx="8735627" cy="2139142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遥测模块用作捕捉和反映物理和虚拟状态变化的接口。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存储模块是对存储结构和格式的逻辑抽象。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计算模块捕获计算设备的各种网络、时间和空间安排，以产生可操作的结果。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驱动模块将分析模块连接到控制设备和农场操作员。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75BF509-086A-7197-890F-899C1B65AD34}"/>
              </a:ext>
            </a:extLst>
          </p:cNvPr>
          <p:cNvSpPr/>
          <p:nvPr/>
        </p:nvSpPr>
        <p:spPr>
          <a:xfrm>
            <a:off x="4953569" y="1633491"/>
            <a:ext cx="3160622" cy="993089"/>
          </a:xfrm>
          <a:prstGeom prst="rect">
            <a:avLst/>
          </a:prstGeom>
          <a:noFill/>
          <a:ln w="349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361519B-9496-F9FA-07EE-A46A66220C68}"/>
              </a:ext>
            </a:extLst>
          </p:cNvPr>
          <p:cNvSpPr txBox="1"/>
          <p:nvPr/>
        </p:nvSpPr>
        <p:spPr>
          <a:xfrm>
            <a:off x="6076680" y="2726094"/>
            <a:ext cx="914400" cy="27757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algn="ctr" rtl="0" eaLnBrk="1" fontAlgn="auto" latinLnBrk="0" hangingPunct="1">
              <a:lnSpc>
                <a:spcPts val="2000"/>
              </a:lnSpc>
            </a:pPr>
            <a:r>
              <a:rPr lang="zh-CN" altLang="en-US" sz="2000" b="1" kern="1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分析模块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54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4659630" cy="1015365"/>
            <a:chOff x="1572" y="494"/>
            <a:chExt cx="7338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5832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Comosum</a:t>
              </a:r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控制平面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40914" y="573843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BFB7DE72-3A52-353C-ABFE-F6FCA98FA542}"/>
              </a:ext>
            </a:extLst>
          </p:cNvPr>
          <p:cNvSpPr txBox="1"/>
          <p:nvPr/>
        </p:nvSpPr>
        <p:spPr>
          <a:xfrm>
            <a:off x="1651000" y="1753717"/>
            <a:ext cx="8735627" cy="3723806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indent="457200"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在硬件方面，传感设备需要用于新串行设备驱动程序的包装器或现有标准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接口的包装器。网络设备需要新的数据包处理接口。最后，控制设备通常公开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其 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PLC 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的包装器。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ct val="150000"/>
              </a:lnSpc>
            </a:pP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indent="457200"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在软件和云组件上，控制平面指定模块间通信。通信模块通过指定要联系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的对等模块的消息调用调度器。调度器依次将消息队列映射到对等模块的套接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字连接。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56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flipH="1">
            <a:off x="4337050" y="0"/>
            <a:ext cx="7854950" cy="6858000"/>
          </a:xfrm>
          <a:custGeom>
            <a:avLst/>
            <a:gdLst>
              <a:gd name="connsiteX0" fmla="*/ 12191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0 w 12192000"/>
              <a:gd name="connsiteY4" fmla="*/ 0 h 6858000"/>
              <a:gd name="connsiteX5" fmla="*/ 11295445 w 12192000"/>
              <a:gd name="connsiteY5" fmla="*/ 0 h 6858000"/>
              <a:gd name="connsiteX6" fmla="*/ 4437446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91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close/>
                <a:moveTo>
                  <a:pt x="0" y="0"/>
                </a:moveTo>
                <a:lnTo>
                  <a:pt x="11295445" y="0"/>
                </a:lnTo>
                <a:lnTo>
                  <a:pt x="4437446" y="6858000"/>
                </a:lnTo>
                <a:lnTo>
                  <a:pt x="0" y="6858000"/>
                </a:lnTo>
                <a:close/>
              </a:path>
            </a:pathLst>
          </a:custGeom>
          <a:gradFill flip="none">
            <a:gsLst>
              <a:gs pos="3000">
                <a:schemeClr val="accent1">
                  <a:lumMod val="20000"/>
                  <a:lumOff val="80000"/>
                </a:schemeClr>
              </a:gs>
              <a:gs pos="32000">
                <a:srgbClr val="E8F5F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8ef560575b6fda9a338d8e32ac984ce"/>
          <p:cNvPicPr>
            <a:picLocks noChangeAspect="1"/>
          </p:cNvPicPr>
          <p:nvPr/>
        </p:nvPicPr>
        <p:blipFill>
          <a:blip r:embed="rId3"/>
          <a:srcRect l="22944" t="31121" r="23046"/>
          <a:stretch>
            <a:fillRect/>
          </a:stretch>
        </p:blipFill>
        <p:spPr>
          <a:xfrm>
            <a:off x="7357745" y="2891155"/>
            <a:ext cx="4834255" cy="396748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896485" y="635"/>
            <a:ext cx="6939280" cy="6858000"/>
            <a:chOff x="7711" y="1"/>
            <a:chExt cx="10928" cy="10800"/>
          </a:xfrm>
        </p:grpSpPr>
        <p:sp>
          <p:nvSpPr>
            <p:cNvPr id="21" name="任意多边形: 形状 52"/>
            <p:cNvSpPr/>
            <p:nvPr/>
          </p:nvSpPr>
          <p:spPr>
            <a:xfrm flipV="1">
              <a:off x="7711" y="1"/>
              <a:ext cx="6416" cy="10800"/>
            </a:xfrm>
            <a:custGeom>
              <a:avLst/>
              <a:gdLst>
                <a:gd name="connsiteX0" fmla="*/ 12191999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2191999 w 12192000"/>
                <a:gd name="connsiteY3" fmla="*/ 6858000 h 6858000"/>
                <a:gd name="connsiteX4" fmla="*/ 0 w 12192000"/>
                <a:gd name="connsiteY4" fmla="*/ 0 h 6858000"/>
                <a:gd name="connsiteX5" fmla="*/ 11295445 w 12192000"/>
                <a:gd name="connsiteY5" fmla="*/ 0 h 6858000"/>
                <a:gd name="connsiteX6" fmla="*/ 4437446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12191999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2191999" y="6858000"/>
                  </a:lnTo>
                  <a:close/>
                  <a:moveTo>
                    <a:pt x="0" y="0"/>
                  </a:moveTo>
                  <a:lnTo>
                    <a:pt x="11295445" y="0"/>
                  </a:lnTo>
                  <a:lnTo>
                    <a:pt x="443744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 rot="10800000">
            <a:off x="-28575" y="3744463"/>
            <a:ext cx="4737100" cy="5091168"/>
            <a:chOff x="8135783" y="-1669981"/>
            <a:chExt cx="4056217" cy="4359393"/>
          </a:xfrm>
        </p:grpSpPr>
        <p:sp>
          <p:nvSpPr>
            <p:cNvPr id="65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 descr="小招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3745" y="6055995"/>
            <a:ext cx="1080000" cy="60443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981200" y="1901190"/>
            <a:ext cx="4455795" cy="2644775"/>
            <a:chOff x="1932" y="2994"/>
            <a:chExt cx="7017" cy="4165"/>
          </a:xfrm>
        </p:grpSpPr>
        <p:grpSp>
          <p:nvGrpSpPr>
            <p:cNvPr id="6" name="组合 5"/>
            <p:cNvGrpSpPr/>
            <p:nvPr/>
          </p:nvGrpSpPr>
          <p:grpSpPr>
            <a:xfrm>
              <a:off x="1932" y="2994"/>
              <a:ext cx="3242" cy="2179"/>
              <a:chOff x="2761095" y="2292169"/>
              <a:chExt cx="2058736" cy="1383665"/>
            </a:xfrm>
          </p:grpSpPr>
          <p:sp>
            <p:nvSpPr>
              <p:cNvPr id="7" name="矩形: 圆角 1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" name="矩形: 圆角 6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020843" y="2292169"/>
                <a:ext cx="1798988" cy="138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066" y="2994"/>
              <a:ext cx="1922" cy="2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04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871" y="5414"/>
              <a:ext cx="3078" cy="1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6600" b="1" spc="300" dirty="0">
                  <a:latin typeface="宋体" panose="02010600030101010101" pitchFamily="2" charset="-122"/>
                  <a:ea typeface="宋体" panose="02010600030101010101" pitchFamily="2" charset="-122"/>
                </a:rPr>
                <a:t>总结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2038350" cy="1015365"/>
            <a:chOff x="1572" y="494"/>
            <a:chExt cx="3210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1704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总结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40914" y="573843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BFB7DE72-3A52-353C-ABFE-F6FCA98FA542}"/>
              </a:ext>
            </a:extLst>
          </p:cNvPr>
          <p:cNvSpPr txBox="1"/>
          <p:nvPr/>
        </p:nvSpPr>
        <p:spPr>
          <a:xfrm>
            <a:off x="1651000" y="1340484"/>
            <a:ext cx="8735627" cy="4244261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应用实例：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indent="457200" algn="just" rtl="0" eaLnBrk="1" fontAlgn="auto" latinLnBrk="0" hangingPunct="1">
              <a:lnSpc>
                <a:spcPct val="150000"/>
              </a:lnSpc>
            </a:pP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CowsOnFitbits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是一个支持奶牛早期疾病预测模型的数据分析平台，可实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现 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97% 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的训练准确度。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indent="457200" algn="just" rtl="0" eaLnBrk="1" fontAlgn="auto" latinLnBrk="0" hangingPunct="1">
              <a:lnSpc>
                <a:spcPct val="150000"/>
              </a:lnSpc>
            </a:pP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WineGuard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是一个用于葡萄病害检测的数据分析平台，训练准确率高达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86%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。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indent="457200" algn="just" rtl="0" eaLnBrk="1" fontAlgn="auto" latinLnBrk="0" hangingPunct="1">
              <a:lnSpc>
                <a:spcPct val="150000"/>
              </a:lnSpc>
            </a:pP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indent="457200" algn="just" rtl="0" eaLnBrk="1" fontAlgn="auto" latinLnBrk="0" hangingPunct="1">
              <a:lnSpc>
                <a:spcPct val="150000"/>
              </a:lnSpc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Comosum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，一种支持数字农业在研究型和商业农场中应用的系统软件架构。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该体系结构包括硬件、软件和分布式云抽象，用于为农场构建可扩展、可重新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配置和容错的传感器网络。通过在多个云中支持不同的数字农业应用程序，展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ct val="150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示了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Comosum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的实现满足了这些设计目标。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52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037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9106535" y="5777865"/>
            <a:ext cx="3085714" cy="1080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710443" y="2096609"/>
            <a:ext cx="8771113" cy="2787650"/>
            <a:chOff x="4143" y="4637"/>
            <a:chExt cx="12424" cy="4390"/>
          </a:xfrm>
        </p:grpSpPr>
        <p:sp>
          <p:nvSpPr>
            <p:cNvPr id="27" name="文本框 1"/>
            <p:cNvSpPr txBox="1"/>
            <p:nvPr/>
          </p:nvSpPr>
          <p:spPr>
            <a:xfrm>
              <a:off x="4143" y="4637"/>
              <a:ext cx="12424" cy="1599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 rtl="0" eaLnBrk="1" fontAlgn="auto" latinLnBrk="0" hangingPunct="1"/>
              <a:r>
                <a:rPr lang="zh-CN" altLang="en-US" sz="6000" b="1" kern="100" dirty="0">
                  <a:solidFill>
                    <a:srgbClr val="25557A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汇报完毕，恳请批评指正</a:t>
              </a:r>
              <a:endParaRPr lang="zh-CN" sz="6000" b="1" kern="100" dirty="0">
                <a:solidFill>
                  <a:srgbClr val="25557A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endParaRPr>
            </a:p>
          </p:txBody>
        </p:sp>
        <p:sp>
          <p:nvSpPr>
            <p:cNvPr id="28" name="文本框 1"/>
            <p:cNvSpPr txBox="1"/>
            <p:nvPr/>
          </p:nvSpPr>
          <p:spPr>
            <a:xfrm>
              <a:off x="7636" y="8530"/>
              <a:ext cx="5913" cy="497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 rtl="0" eaLnBrk="1" fontAlgn="auto" latinLnBrk="0" hangingPunct="1">
                <a:lnSpc>
                  <a:spcPts val="1800"/>
                </a:lnSpc>
              </a:pPr>
              <a:r>
                <a:rPr lang="zh-CN" altLang="en-US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汇报人：曹怡轩</a:t>
              </a:r>
              <a:r>
                <a:rPr lang="en-US" altLang="zh-CN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    </a:t>
              </a:r>
              <a:r>
                <a:rPr lang="zh-CN" altLang="en-US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时间：</a:t>
              </a:r>
              <a:r>
                <a:rPr lang="en-US" altLang="zh-CN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2023</a:t>
              </a:r>
              <a:r>
                <a:rPr lang="zh-CN" altLang="en-US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年</a:t>
              </a:r>
              <a:r>
                <a:rPr lang="en-US" altLang="zh-CN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12</a:t>
              </a:r>
              <a:r>
                <a:rPr lang="zh-CN" altLang="en-US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/>
                </a:rPr>
                <a:t>月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 rot="10800000">
            <a:off x="-28575" y="3766688"/>
            <a:ext cx="4737100" cy="5091168"/>
            <a:chOff x="8135783" y="-1669981"/>
            <a:chExt cx="4056217" cy="4359393"/>
          </a:xfrm>
        </p:grpSpPr>
        <p:sp>
          <p:nvSpPr>
            <p:cNvPr id="14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79950" cy="3831590"/>
          </a:xfrm>
          <a:prstGeom prst="rect">
            <a:avLst/>
          </a:prstGeom>
          <a:gradFill>
            <a:gsLst>
              <a:gs pos="52000">
                <a:srgbClr val="25557A"/>
              </a:gs>
              <a:gs pos="100000">
                <a:srgbClr val="2D84B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0870" y="535305"/>
            <a:ext cx="3458210" cy="187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r>
              <a:rPr lang="zh-CN" altLang="en-US" sz="8000" b="1"/>
              <a:t>目录</a:t>
            </a:r>
            <a:endParaRPr lang="zh-CN" altLang="en-US" sz="8000"/>
          </a:p>
          <a:p>
            <a:pPr algn="ctr" fontAlgn="auto">
              <a:lnSpc>
                <a:spcPct val="150000"/>
              </a:lnSpc>
            </a:pPr>
            <a:r>
              <a:rPr lang="en-US" altLang="zh-CN" sz="3200"/>
              <a:t>CONTENTS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471794" y="1267460"/>
            <a:ext cx="4790791" cy="4323715"/>
            <a:chOff x="8183" y="1320"/>
            <a:chExt cx="5636" cy="6809"/>
          </a:xfrm>
        </p:grpSpPr>
        <p:sp>
          <p:nvSpPr>
            <p:cNvPr id="34" name="椭圆 33"/>
            <p:cNvSpPr/>
            <p:nvPr/>
          </p:nvSpPr>
          <p:spPr>
            <a:xfrm>
              <a:off x="8183" y="1320"/>
              <a:ext cx="1244" cy="12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5557A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0044" y="1352"/>
              <a:ext cx="3775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600" spc="300" dirty="0">
                  <a:latin typeface="宋体" panose="02010600030101010101" pitchFamily="2" charset="-122"/>
                  <a:ea typeface="宋体" panose="02010600030101010101" pitchFamily="2" charset="-122"/>
                </a:rPr>
                <a:t>背景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9782" y="1651"/>
              <a:ext cx="0" cy="606"/>
            </a:xfrm>
            <a:prstGeom prst="line">
              <a:avLst/>
            </a:prstGeom>
            <a:ln w="31750">
              <a:solidFill>
                <a:srgbClr val="2555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8183" y="3175"/>
              <a:ext cx="5626" cy="1244"/>
              <a:chOff x="8183" y="3571"/>
              <a:chExt cx="5626" cy="124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8183" y="3571"/>
                <a:ext cx="1244" cy="12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25557A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034" y="3634"/>
                <a:ext cx="3775" cy="1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600" spc="3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挑战</a:t>
                </a: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9782" y="3902"/>
                <a:ext cx="0" cy="606"/>
              </a:xfrm>
              <a:prstGeom prst="line">
                <a:avLst/>
              </a:prstGeom>
              <a:ln w="31750">
                <a:solidFill>
                  <a:srgbClr val="2555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8183" y="5030"/>
              <a:ext cx="5636" cy="1974"/>
              <a:chOff x="8183" y="5822"/>
              <a:chExt cx="5636" cy="197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8183" y="5822"/>
                <a:ext cx="1244" cy="12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25557A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0044" y="5906"/>
                <a:ext cx="3775" cy="1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600" spc="3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Comosum</a:t>
                </a:r>
                <a:r>
                  <a:rPr lang="zh-CN" altLang="en-US" sz="3600" spc="3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架构</a:t>
                </a:r>
                <a:endParaRPr lang="en-US" altLang="zh-CN" sz="3600" spc="3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9782" y="6153"/>
                <a:ext cx="0" cy="606"/>
              </a:xfrm>
              <a:prstGeom prst="line">
                <a:avLst/>
              </a:prstGeom>
              <a:ln w="31750">
                <a:solidFill>
                  <a:srgbClr val="2555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>
              <a:off x="8185" y="6885"/>
              <a:ext cx="5634" cy="1244"/>
              <a:chOff x="8186" y="8236"/>
              <a:chExt cx="5634" cy="1244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8186" y="8236"/>
                <a:ext cx="1244" cy="12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25557A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0045" y="8361"/>
                <a:ext cx="3775" cy="1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600" spc="3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总结</a:t>
                </a: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9785" y="8567"/>
                <a:ext cx="0" cy="606"/>
              </a:xfrm>
              <a:prstGeom prst="line">
                <a:avLst/>
              </a:prstGeom>
              <a:ln w="31750">
                <a:solidFill>
                  <a:srgbClr val="2555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图片 25" descr="校史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9255760" y="5777865"/>
            <a:ext cx="2905830" cy="108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0" y="3738245"/>
            <a:ext cx="4679950" cy="3119755"/>
            <a:chOff x="0" y="5887"/>
            <a:chExt cx="7370" cy="4913"/>
          </a:xfrm>
        </p:grpSpPr>
        <p:pic>
          <p:nvPicPr>
            <p:cNvPr id="13" name="图片 12" descr="IMG_2578(20220922-170619)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5887"/>
              <a:ext cx="7370" cy="4913"/>
            </a:xfrm>
            <a:prstGeom prst="rect">
              <a:avLst/>
            </a:prstGeom>
          </p:spPr>
        </p:pic>
        <p:pic>
          <p:nvPicPr>
            <p:cNvPr id="19" name="图片 18" descr="小招logo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4" y="9474"/>
              <a:ext cx="1701" cy="952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flipH="1">
            <a:off x="4337050" y="0"/>
            <a:ext cx="7854950" cy="6858000"/>
          </a:xfrm>
          <a:custGeom>
            <a:avLst/>
            <a:gdLst>
              <a:gd name="connsiteX0" fmla="*/ 12191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0 w 12192000"/>
              <a:gd name="connsiteY4" fmla="*/ 0 h 6858000"/>
              <a:gd name="connsiteX5" fmla="*/ 11295445 w 12192000"/>
              <a:gd name="connsiteY5" fmla="*/ 0 h 6858000"/>
              <a:gd name="connsiteX6" fmla="*/ 4437446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91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close/>
                <a:moveTo>
                  <a:pt x="0" y="0"/>
                </a:moveTo>
                <a:lnTo>
                  <a:pt x="11295445" y="0"/>
                </a:lnTo>
                <a:lnTo>
                  <a:pt x="4437446" y="6858000"/>
                </a:lnTo>
                <a:lnTo>
                  <a:pt x="0" y="6858000"/>
                </a:lnTo>
                <a:close/>
              </a:path>
            </a:pathLst>
          </a:custGeom>
          <a:gradFill flip="none">
            <a:gsLst>
              <a:gs pos="15000">
                <a:srgbClr val="25557A"/>
              </a:gs>
              <a:gs pos="32000">
                <a:srgbClr val="2483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896485" y="635"/>
            <a:ext cx="7295515" cy="6858000"/>
            <a:chOff x="7711" y="1"/>
            <a:chExt cx="11489" cy="10800"/>
          </a:xfrm>
        </p:grpSpPr>
        <p:pic>
          <p:nvPicPr>
            <p:cNvPr id="17" name="图片 16" descr="IMG_258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6DBF">
                    <a:alpha val="100000"/>
                  </a:srgbClr>
                </a:clrFrom>
                <a:clrTo>
                  <a:srgbClr val="006DB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840" y="2371"/>
              <a:ext cx="7360" cy="8429"/>
            </a:xfrm>
            <a:prstGeom prst="rect">
              <a:avLst/>
            </a:prstGeom>
          </p:spPr>
        </p:pic>
        <p:sp>
          <p:nvSpPr>
            <p:cNvPr id="21" name="任意多边形: 形状 52"/>
            <p:cNvSpPr/>
            <p:nvPr/>
          </p:nvSpPr>
          <p:spPr>
            <a:xfrm flipV="1">
              <a:off x="7711" y="1"/>
              <a:ext cx="6416" cy="10800"/>
            </a:xfrm>
            <a:custGeom>
              <a:avLst/>
              <a:gdLst>
                <a:gd name="connsiteX0" fmla="*/ 12191999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2191999 w 12192000"/>
                <a:gd name="connsiteY3" fmla="*/ 6858000 h 6858000"/>
                <a:gd name="connsiteX4" fmla="*/ 0 w 12192000"/>
                <a:gd name="connsiteY4" fmla="*/ 0 h 6858000"/>
                <a:gd name="connsiteX5" fmla="*/ 11295445 w 12192000"/>
                <a:gd name="connsiteY5" fmla="*/ 0 h 6858000"/>
                <a:gd name="connsiteX6" fmla="*/ 4437446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12191999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2191999" y="6858000"/>
                  </a:lnTo>
                  <a:close/>
                  <a:moveTo>
                    <a:pt x="0" y="0"/>
                  </a:moveTo>
                  <a:lnTo>
                    <a:pt x="11295445" y="0"/>
                  </a:lnTo>
                  <a:lnTo>
                    <a:pt x="443744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1981200" y="1901190"/>
            <a:ext cx="3910965" cy="2477770"/>
            <a:chOff x="1932" y="2994"/>
            <a:chExt cx="6159" cy="3902"/>
          </a:xfrm>
        </p:grpSpPr>
        <p:grpSp>
          <p:nvGrpSpPr>
            <p:cNvPr id="30" name="组合 29"/>
            <p:cNvGrpSpPr/>
            <p:nvPr/>
          </p:nvGrpSpPr>
          <p:grpSpPr>
            <a:xfrm>
              <a:off x="1932" y="2994"/>
              <a:ext cx="3242" cy="2179"/>
              <a:chOff x="2761095" y="2292169"/>
              <a:chExt cx="2058736" cy="1383665"/>
            </a:xfrm>
          </p:grpSpPr>
          <p:sp>
            <p:nvSpPr>
              <p:cNvPr id="2" name="矩形: 圆角 1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矩形: 圆角 6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020843" y="2292169"/>
                <a:ext cx="1798988" cy="138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4066" y="2994"/>
              <a:ext cx="1922" cy="2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5013" y="5151"/>
              <a:ext cx="3078" cy="1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6600" b="1" spc="300" dirty="0">
                  <a:latin typeface="宋体" panose="02010600030101010101" pitchFamily="2" charset="-122"/>
                  <a:ea typeface="宋体" panose="02010600030101010101" pitchFamily="2" charset="-122"/>
                </a:rPr>
                <a:t>背景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 rot="10800000">
            <a:off x="-28575" y="3744463"/>
            <a:ext cx="4737100" cy="5091168"/>
            <a:chOff x="8135783" y="-1669981"/>
            <a:chExt cx="4056217" cy="4359393"/>
          </a:xfrm>
        </p:grpSpPr>
        <p:sp>
          <p:nvSpPr>
            <p:cNvPr id="65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 descr="小招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3745" y="6055995"/>
            <a:ext cx="1080000" cy="6044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2038350" cy="1015365"/>
            <a:chOff x="1572" y="494"/>
            <a:chExt cx="3210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1704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背景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40012" y="5703151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9CBAE9E-66C9-699E-72B6-504B5BEA2DC5}"/>
              </a:ext>
            </a:extLst>
          </p:cNvPr>
          <p:cNvSpPr txBox="1"/>
          <p:nvPr/>
        </p:nvSpPr>
        <p:spPr>
          <a:xfrm>
            <a:off x="2578881" y="1001605"/>
            <a:ext cx="6853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什么是数字农业（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digital agriculture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）？</a:t>
            </a:r>
          </a:p>
        </p:txBody>
      </p:sp>
      <p:pic>
        <p:nvPicPr>
          <p:cNvPr id="5" name="图形 4" descr="牛">
            <a:extLst>
              <a:ext uri="{FF2B5EF4-FFF2-40B4-BE49-F238E27FC236}">
                <a16:creationId xmlns:a16="http://schemas.microsoft.com/office/drawing/2014/main" id="{26165B8E-AA35-0D4E-2F6D-CC4C245F9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2630" y="2276789"/>
            <a:ext cx="1082038" cy="1082038"/>
          </a:xfrm>
          <a:prstGeom prst="rect">
            <a:avLst/>
          </a:prstGeom>
        </p:spPr>
      </p:pic>
      <p:pic>
        <p:nvPicPr>
          <p:cNvPr id="14" name="图形 13" descr="落叶树">
            <a:extLst>
              <a:ext uri="{FF2B5EF4-FFF2-40B4-BE49-F238E27FC236}">
                <a16:creationId xmlns:a16="http://schemas.microsoft.com/office/drawing/2014/main" id="{B0422FFC-48FA-9228-AE48-3FB5971EC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8153" y="2204513"/>
            <a:ext cx="1082039" cy="1082039"/>
          </a:xfrm>
          <a:prstGeom prst="rect">
            <a:avLst/>
          </a:prstGeom>
        </p:spPr>
      </p:pic>
      <p:pic>
        <p:nvPicPr>
          <p:cNvPr id="22" name="图形 21" descr="云">
            <a:extLst>
              <a:ext uri="{FF2B5EF4-FFF2-40B4-BE49-F238E27FC236}">
                <a16:creationId xmlns:a16="http://schemas.microsoft.com/office/drawing/2014/main" id="{F8BB61AA-CB46-B613-BEEF-B39C76AE1D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6503" y="5424727"/>
            <a:ext cx="1058645" cy="1058645"/>
          </a:xfrm>
          <a:prstGeom prst="rect">
            <a:avLst/>
          </a:prstGeom>
        </p:spPr>
      </p:pic>
      <p:pic>
        <p:nvPicPr>
          <p:cNvPr id="24" name="图形 23" descr="用户">
            <a:extLst>
              <a:ext uri="{FF2B5EF4-FFF2-40B4-BE49-F238E27FC236}">
                <a16:creationId xmlns:a16="http://schemas.microsoft.com/office/drawing/2014/main" id="{81E1766D-EF6F-3373-AF16-08E3E0C5B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1987" y="2204513"/>
            <a:ext cx="1058645" cy="1058645"/>
          </a:xfrm>
          <a:prstGeom prst="rect">
            <a:avLst/>
          </a:prstGeom>
        </p:spPr>
      </p:pic>
      <p:pic>
        <p:nvPicPr>
          <p:cNvPr id="42" name="图形 41" descr="信号塔">
            <a:extLst>
              <a:ext uri="{FF2B5EF4-FFF2-40B4-BE49-F238E27FC236}">
                <a16:creationId xmlns:a16="http://schemas.microsoft.com/office/drawing/2014/main" id="{F75E5C5B-D3AF-A0E6-F4BD-5953E4080A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55576" y="3286552"/>
            <a:ext cx="1058645" cy="1058645"/>
          </a:xfrm>
          <a:prstGeom prst="rect">
            <a:avLst/>
          </a:prstGeom>
        </p:spPr>
      </p:pic>
      <p:pic>
        <p:nvPicPr>
          <p:cNvPr id="53" name="图形 52" descr="线箭头顺时针弯曲">
            <a:extLst>
              <a:ext uri="{FF2B5EF4-FFF2-40B4-BE49-F238E27FC236}">
                <a16:creationId xmlns:a16="http://schemas.microsoft.com/office/drawing/2014/main" id="{C5E013DF-536A-237F-9DD4-BDEDE06D53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 flipH="1">
            <a:off x="3161509" y="3332373"/>
            <a:ext cx="734687" cy="734687"/>
          </a:xfrm>
          <a:prstGeom prst="rect">
            <a:avLst/>
          </a:prstGeom>
        </p:spPr>
      </p:pic>
      <p:pic>
        <p:nvPicPr>
          <p:cNvPr id="54" name="图形 53" descr="线箭头顺时针弯曲">
            <a:extLst>
              <a:ext uri="{FF2B5EF4-FFF2-40B4-BE49-F238E27FC236}">
                <a16:creationId xmlns:a16="http://schemas.microsoft.com/office/drawing/2014/main" id="{EBC735F6-95BE-48C8-CB2B-41601FBC3E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4758962" y="3358827"/>
            <a:ext cx="734687" cy="734687"/>
          </a:xfrm>
          <a:prstGeom prst="rect">
            <a:avLst/>
          </a:prstGeom>
        </p:spPr>
      </p:pic>
      <p:sp>
        <p:nvSpPr>
          <p:cNvPr id="67" name="箭头: 圆角右 66">
            <a:extLst>
              <a:ext uri="{FF2B5EF4-FFF2-40B4-BE49-F238E27FC236}">
                <a16:creationId xmlns:a16="http://schemas.microsoft.com/office/drawing/2014/main" id="{46BBF740-704D-45E5-9512-51F45875FB1E}"/>
              </a:ext>
            </a:extLst>
          </p:cNvPr>
          <p:cNvSpPr/>
          <p:nvPr/>
        </p:nvSpPr>
        <p:spPr>
          <a:xfrm rot="10800000" flipH="1">
            <a:off x="4256852" y="4293927"/>
            <a:ext cx="1715042" cy="1769522"/>
          </a:xfrm>
          <a:prstGeom prst="bentArrow">
            <a:avLst>
              <a:gd name="adj1" fmla="val 2019"/>
              <a:gd name="adj2" fmla="val 3899"/>
              <a:gd name="adj3" fmla="val 7303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箭头: 圆角右 67">
            <a:extLst>
              <a:ext uri="{FF2B5EF4-FFF2-40B4-BE49-F238E27FC236}">
                <a16:creationId xmlns:a16="http://schemas.microsoft.com/office/drawing/2014/main" id="{C410BDB7-F5FF-28BB-F1BC-8E84FAFDCD36}"/>
              </a:ext>
            </a:extLst>
          </p:cNvPr>
          <p:cNvSpPr/>
          <p:nvPr/>
        </p:nvSpPr>
        <p:spPr>
          <a:xfrm rot="5400000" flipH="1">
            <a:off x="6555756" y="3697641"/>
            <a:ext cx="2869809" cy="1861806"/>
          </a:xfrm>
          <a:prstGeom prst="bentArrow">
            <a:avLst>
              <a:gd name="adj1" fmla="val 1755"/>
              <a:gd name="adj2" fmla="val 3056"/>
              <a:gd name="adj3" fmla="val 656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1378774-B97E-FCD9-5D18-752F8CE3F841}"/>
              </a:ext>
            </a:extLst>
          </p:cNvPr>
          <p:cNvSpPr/>
          <p:nvPr/>
        </p:nvSpPr>
        <p:spPr>
          <a:xfrm>
            <a:off x="2578881" y="2204513"/>
            <a:ext cx="3582185" cy="1082039"/>
          </a:xfrm>
          <a:prstGeom prst="rect">
            <a:avLst/>
          </a:prstGeom>
          <a:noFill/>
          <a:ln w="349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DB826C1-D44A-2273-33B2-AE246961AF00}"/>
              </a:ext>
            </a:extLst>
          </p:cNvPr>
          <p:cNvCxnSpPr>
            <a:cxnSpLocks/>
          </p:cNvCxnSpPr>
          <p:nvPr/>
        </p:nvCxnSpPr>
        <p:spPr>
          <a:xfrm flipH="1">
            <a:off x="6359029" y="2776915"/>
            <a:ext cx="1878955" cy="0"/>
          </a:xfrm>
          <a:prstGeom prst="straightConnector1">
            <a:avLst/>
          </a:prstGeom>
          <a:ln w="539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3607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2038350" cy="1015365"/>
            <a:chOff x="1572" y="494"/>
            <a:chExt cx="3210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1704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背景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52415" y="573843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9CBAE9E-66C9-699E-72B6-504B5BEA2DC5}"/>
              </a:ext>
            </a:extLst>
          </p:cNvPr>
          <p:cNvSpPr txBox="1"/>
          <p:nvPr/>
        </p:nvSpPr>
        <p:spPr>
          <a:xfrm>
            <a:off x="2578881" y="1001605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为什么要发展数字农业？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081C905-F687-ACEE-3381-23E8231D3E2A}"/>
              </a:ext>
            </a:extLst>
          </p:cNvPr>
          <p:cNvSpPr txBox="1"/>
          <p:nvPr/>
        </p:nvSpPr>
        <p:spPr>
          <a:xfrm>
            <a:off x="1528316" y="1733492"/>
            <a:ext cx="9135368" cy="400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11111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提高农业生产效率</a:t>
            </a:r>
            <a:endParaRPr lang="en-US" altLang="zh-CN" sz="2000" b="1" i="0" dirty="0">
              <a:solidFill>
                <a:srgbClr val="11111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0" i="0" dirty="0">
                <a:solidFill>
                  <a:srgbClr val="11111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数字农业利用先进的技术，实时监测农田状况、作物生长情况和动物健康状况，从而</a:t>
            </a:r>
            <a:r>
              <a:rPr lang="en-US" altLang="zh-CN" sz="1600" b="0" i="0" dirty="0">
                <a:solidFill>
                  <a:srgbClr val="11111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优化农业生产过程，提高生产效率。</a:t>
            </a:r>
            <a:endParaRPr lang="en-US" altLang="zh-CN" sz="1600" b="0" i="0" dirty="0">
              <a:solidFill>
                <a:srgbClr val="11111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600" b="0" i="0" dirty="0">
              <a:solidFill>
                <a:srgbClr val="11111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11111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精确农业管理</a:t>
            </a:r>
            <a:endParaRPr lang="en-US" altLang="zh-CN" sz="2000" b="1" i="0" dirty="0">
              <a:solidFill>
                <a:srgbClr val="11111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en-US" sz="16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数字农业通过空间信息技术和智能决策支持系统，能够对土壤、水资源和作物生长状</a:t>
            </a:r>
            <a:r>
              <a:rPr lang="en-US" altLang="zh-CN" sz="16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况进行精确管理，有针对性地施肥、灌溉，减少资源浪费。</a:t>
            </a:r>
            <a:endParaRPr lang="en-US" altLang="zh-CN" sz="1600" dirty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600" b="0" i="0" dirty="0">
              <a:solidFill>
                <a:srgbClr val="11111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11111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提升农产品质量</a:t>
            </a:r>
            <a:endParaRPr lang="en-US" altLang="zh-CN" sz="2000" b="1" i="0" dirty="0">
              <a:solidFill>
                <a:srgbClr val="11111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en-US" sz="16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数字农业技术有助于实时监测农产品的生长环境，从而提高农产品的质量和安全性。</a:t>
            </a:r>
            <a:endParaRPr lang="en-US" altLang="zh-CN" sz="1600" b="0" i="0" dirty="0">
              <a:solidFill>
                <a:srgbClr val="11111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51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flipH="1">
            <a:off x="4335145" y="0"/>
            <a:ext cx="7854950" cy="6858000"/>
          </a:xfrm>
          <a:custGeom>
            <a:avLst/>
            <a:gdLst>
              <a:gd name="connsiteX0" fmla="*/ 12191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0 w 12192000"/>
              <a:gd name="connsiteY4" fmla="*/ 0 h 6858000"/>
              <a:gd name="connsiteX5" fmla="*/ 11295445 w 12192000"/>
              <a:gd name="connsiteY5" fmla="*/ 0 h 6858000"/>
              <a:gd name="connsiteX6" fmla="*/ 4437446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91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close/>
                <a:moveTo>
                  <a:pt x="0" y="0"/>
                </a:moveTo>
                <a:lnTo>
                  <a:pt x="11295445" y="0"/>
                </a:lnTo>
                <a:lnTo>
                  <a:pt x="4437446" y="6858000"/>
                </a:lnTo>
                <a:lnTo>
                  <a:pt x="0" y="6858000"/>
                </a:lnTo>
                <a:close/>
              </a:path>
            </a:pathLst>
          </a:custGeom>
          <a:gradFill flip="none">
            <a:gsLst>
              <a:gs pos="0">
                <a:schemeClr val="accent1">
                  <a:lumMod val="20000"/>
                  <a:lumOff val="80000"/>
                </a:schemeClr>
              </a:gs>
              <a:gs pos="26000">
                <a:srgbClr val="D9EB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1.5"/>
          <p:cNvPicPr/>
          <p:nvPr>
            <p:custDataLst>
              <p:tags r:id="rId2"/>
            </p:custDataLst>
          </p:nvPr>
        </p:nvPicPr>
        <p:blipFill>
          <a:blip r:embed="rId4"/>
          <a:srcRect l="22403" t="1475" r="22481" b="58056"/>
          <a:stretch>
            <a:fillRect/>
          </a:stretch>
        </p:blipFill>
        <p:spPr>
          <a:xfrm flipH="1">
            <a:off x="7152005" y="2223135"/>
            <a:ext cx="5039995" cy="4634865"/>
          </a:xfrm>
          <a:prstGeom prst="rect">
            <a:avLst/>
          </a:prstGeom>
        </p:spPr>
      </p:pic>
      <p:pic>
        <p:nvPicPr>
          <p:cNvPr id="5" name="图片 4" descr="校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3365" y="186055"/>
            <a:ext cx="1422400" cy="1080135"/>
          </a:xfrm>
          <a:prstGeom prst="rect">
            <a:avLst/>
          </a:prstGeom>
        </p:spPr>
      </p:pic>
      <p:sp>
        <p:nvSpPr>
          <p:cNvPr id="21" name="任意多边形: 形状 52"/>
          <p:cNvSpPr/>
          <p:nvPr/>
        </p:nvSpPr>
        <p:spPr>
          <a:xfrm flipV="1">
            <a:off x="4925060" y="0"/>
            <a:ext cx="4074160" cy="6858000"/>
          </a:xfrm>
          <a:custGeom>
            <a:avLst/>
            <a:gdLst>
              <a:gd name="connsiteX0" fmla="*/ 12191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0 w 12192000"/>
              <a:gd name="connsiteY4" fmla="*/ 0 h 6858000"/>
              <a:gd name="connsiteX5" fmla="*/ 11295445 w 12192000"/>
              <a:gd name="connsiteY5" fmla="*/ 0 h 6858000"/>
              <a:gd name="connsiteX6" fmla="*/ 4437446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91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close/>
                <a:moveTo>
                  <a:pt x="0" y="0"/>
                </a:moveTo>
                <a:lnTo>
                  <a:pt x="11295445" y="0"/>
                </a:lnTo>
                <a:lnTo>
                  <a:pt x="44374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 rot="10800000">
            <a:off x="-28575" y="3744463"/>
            <a:ext cx="4737100" cy="5091168"/>
            <a:chOff x="8135783" y="-1669981"/>
            <a:chExt cx="4056217" cy="4359393"/>
          </a:xfrm>
        </p:grpSpPr>
        <p:sp>
          <p:nvSpPr>
            <p:cNvPr id="65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 descr="小招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3745" y="6055995"/>
            <a:ext cx="1080000" cy="60443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981200" y="1901190"/>
            <a:ext cx="4165600" cy="2432050"/>
            <a:chOff x="1932" y="2994"/>
            <a:chExt cx="6560" cy="3830"/>
          </a:xfrm>
        </p:grpSpPr>
        <p:grpSp>
          <p:nvGrpSpPr>
            <p:cNvPr id="7" name="组合 6"/>
            <p:cNvGrpSpPr/>
            <p:nvPr/>
          </p:nvGrpSpPr>
          <p:grpSpPr>
            <a:xfrm>
              <a:off x="1932" y="2994"/>
              <a:ext cx="3242" cy="2179"/>
              <a:chOff x="2761095" y="2292169"/>
              <a:chExt cx="2058736" cy="1383665"/>
            </a:xfrm>
          </p:grpSpPr>
          <p:sp>
            <p:nvSpPr>
              <p:cNvPr id="8" name="矩形: 圆角 1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" name="矩形: 圆角 6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020843" y="2292169"/>
                <a:ext cx="1798988" cy="138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066" y="2994"/>
              <a:ext cx="1922" cy="2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02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414" y="5079"/>
              <a:ext cx="3078" cy="1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6600" b="1" spc="300" dirty="0">
                  <a:latin typeface="宋体" panose="02010600030101010101" pitchFamily="2" charset="-122"/>
                  <a:ea typeface="宋体" panose="02010600030101010101" pitchFamily="2" charset="-122"/>
                </a:rPr>
                <a:t>挑战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4574540" cy="1015365"/>
            <a:chOff x="1572" y="494"/>
            <a:chExt cx="7204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5698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挑战</a:t>
              </a:r>
              <a:r>
                <a:rPr lang="en-US" altLang="zh-CN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：数据聚合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52415" y="573843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081C905-F687-ACEE-3381-23E8231D3E2A}"/>
              </a:ext>
            </a:extLst>
          </p:cNvPr>
          <p:cNvSpPr txBox="1"/>
          <p:nvPr/>
        </p:nvSpPr>
        <p:spPr>
          <a:xfrm>
            <a:off x="1795320" y="1277944"/>
            <a:ext cx="9135368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0" dirty="0">
                <a:solidFill>
                  <a:srgbClr val="11111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数据聚合涉及从各种来源提取和处理数据。</a:t>
            </a:r>
            <a:endParaRPr lang="en-US" altLang="zh-CN" sz="2000" b="1" i="0" dirty="0">
              <a:solidFill>
                <a:srgbClr val="11111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形 6" descr="牛">
            <a:extLst>
              <a:ext uri="{FF2B5EF4-FFF2-40B4-BE49-F238E27FC236}">
                <a16:creationId xmlns:a16="http://schemas.microsoft.com/office/drawing/2014/main" id="{7F2100E4-C6A2-6277-274E-13BDA519F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8557" y="3046829"/>
            <a:ext cx="914400" cy="914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6E069AD-9241-FE58-03D8-F791FB99D677}"/>
              </a:ext>
            </a:extLst>
          </p:cNvPr>
          <p:cNvSpPr txBox="1"/>
          <p:nvPr/>
        </p:nvSpPr>
        <p:spPr>
          <a:xfrm>
            <a:off x="6615894" y="2277709"/>
            <a:ext cx="2459114" cy="31071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活动情况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CBAE57-2499-DEBC-1C52-50910E3AA8BA}"/>
              </a:ext>
            </a:extLst>
          </p:cNvPr>
          <p:cNvSpPr txBox="1"/>
          <p:nvPr/>
        </p:nvSpPr>
        <p:spPr>
          <a:xfrm>
            <a:off x="7106642" y="3617655"/>
            <a:ext cx="2459114" cy="31071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反刍和进食时间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57285E-5D05-215F-6E52-5EEDCC4DD5F3}"/>
              </a:ext>
            </a:extLst>
          </p:cNvPr>
          <p:cNvSpPr txBox="1"/>
          <p:nvPr/>
        </p:nvSpPr>
        <p:spPr>
          <a:xfrm>
            <a:off x="2908555" y="3650512"/>
            <a:ext cx="2459114" cy="31071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实时体温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9EE646-284E-E3CA-6191-F7A6DB24CBD3}"/>
              </a:ext>
            </a:extLst>
          </p:cNvPr>
          <p:cNvSpPr txBox="1"/>
          <p:nvPr/>
        </p:nvSpPr>
        <p:spPr>
          <a:xfrm>
            <a:off x="3296643" y="4288381"/>
            <a:ext cx="2459114" cy="31071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所在位置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35A7BD-D321-0428-9D94-513B2EA22A4B}"/>
              </a:ext>
            </a:extLst>
          </p:cNvPr>
          <p:cNvSpPr txBox="1"/>
          <p:nvPr/>
        </p:nvSpPr>
        <p:spPr>
          <a:xfrm>
            <a:off x="7106642" y="2949180"/>
            <a:ext cx="2459114" cy="31071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所处空间温度与湿度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50F09F-2CCE-AB77-81B6-C2A795BD1CAC}"/>
              </a:ext>
            </a:extLst>
          </p:cNvPr>
          <p:cNvSpPr txBox="1"/>
          <p:nvPr/>
        </p:nvSpPr>
        <p:spPr>
          <a:xfrm>
            <a:off x="3574742" y="2314102"/>
            <a:ext cx="2459114" cy="31071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产奶量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7D3761-E786-8662-520A-6AE234FB5335}"/>
              </a:ext>
            </a:extLst>
          </p:cNvPr>
          <p:cNvSpPr txBox="1"/>
          <p:nvPr/>
        </p:nvSpPr>
        <p:spPr>
          <a:xfrm>
            <a:off x="2908555" y="2982307"/>
            <a:ext cx="2459114" cy="31071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每日体重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04A5BC-A9DA-D40B-B810-E71D5E17A89E}"/>
              </a:ext>
            </a:extLst>
          </p:cNvPr>
          <p:cNvSpPr txBox="1"/>
          <p:nvPr/>
        </p:nvSpPr>
        <p:spPr>
          <a:xfrm>
            <a:off x="6615894" y="4242085"/>
            <a:ext cx="2459114" cy="31071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等等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E845F0-2CA3-1A24-5B4D-E6A507444409}"/>
              </a:ext>
            </a:extLst>
          </p:cNvPr>
          <p:cNvSpPr txBox="1"/>
          <p:nvPr/>
        </p:nvSpPr>
        <p:spPr>
          <a:xfrm>
            <a:off x="1795320" y="5156662"/>
            <a:ext cx="7618084" cy="4114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rtl="0" eaLnBrk="1" fontAlgn="auto" latinLnBrk="0" hangingPunct="1">
              <a:lnSpc>
                <a:spcPts val="2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需要聚合来自异构设备和平台的传感器数据。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212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4574540" cy="1015365"/>
            <a:chOff x="1572" y="494"/>
            <a:chExt cx="7204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5698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挑战</a:t>
              </a:r>
              <a:r>
                <a:rPr lang="en-US" altLang="zh-CN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：数据分析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52415" y="573843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081C905-F687-ACEE-3381-23E8231D3E2A}"/>
              </a:ext>
            </a:extLst>
          </p:cNvPr>
          <p:cNvSpPr txBox="1"/>
          <p:nvPr/>
        </p:nvSpPr>
        <p:spPr>
          <a:xfrm>
            <a:off x="1795320" y="1277944"/>
            <a:ext cx="9135368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0" dirty="0">
                <a:solidFill>
                  <a:srgbClr val="11111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数据分析涉及从大数据中提取可操作的见解。</a:t>
            </a:r>
            <a:endParaRPr lang="en-US" altLang="zh-CN" sz="2000" b="1" i="0" dirty="0">
              <a:solidFill>
                <a:srgbClr val="11111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形 2" descr="葡萄">
            <a:extLst>
              <a:ext uri="{FF2B5EF4-FFF2-40B4-BE49-F238E27FC236}">
                <a16:creationId xmlns:a16="http://schemas.microsoft.com/office/drawing/2014/main" id="{BB449299-E7F7-9A0A-D5BE-EE6A87494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5320" y="2590836"/>
            <a:ext cx="838164" cy="8381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81EAC13-FA1C-83DA-1661-77FEC95CF3FE}"/>
              </a:ext>
            </a:extLst>
          </p:cNvPr>
          <p:cNvSpPr txBox="1"/>
          <p:nvPr/>
        </p:nvSpPr>
        <p:spPr>
          <a:xfrm>
            <a:off x="2956968" y="2590836"/>
            <a:ext cx="2459114" cy="31071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检测树叶上通常可见的症状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08B4C7-53A7-B009-6FCD-C3BB564DC016}"/>
              </a:ext>
            </a:extLst>
          </p:cNvPr>
          <p:cNvSpPr txBox="1"/>
          <p:nvPr/>
        </p:nvSpPr>
        <p:spPr>
          <a:xfrm>
            <a:off x="2956968" y="3107711"/>
            <a:ext cx="2459114" cy="31071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分子测试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DE2F23-65FD-DEFE-EE96-F5CAC0C4F927}"/>
              </a:ext>
            </a:extLst>
          </p:cNvPr>
          <p:cNvSpPr txBox="1"/>
          <p:nvPr/>
        </p:nvSpPr>
        <p:spPr>
          <a:xfrm>
            <a:off x="1795320" y="4260029"/>
            <a:ext cx="9521036" cy="678964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rtl="0" eaLnBrk="1" fontAlgn="auto" latinLnBrk="0" hangingPunct="1">
              <a:lnSpc>
                <a:spcPts val="2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需要对数据存储和模型训练的可重新配置方法，以实现在任何环境中的快速迭代。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51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5704840" cy="1015365"/>
            <a:chOff x="1572" y="494"/>
            <a:chExt cx="8984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7478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挑战</a:t>
              </a:r>
              <a:r>
                <a:rPr lang="en-US" altLang="zh-CN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：故障检测</a:t>
              </a:r>
              <a:r>
                <a:rPr lang="en-US" altLang="zh-CN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sz="3200" b="1" spc="300" dirty="0">
                  <a:solidFill>
                    <a:schemeClr val="accent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容错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52415" y="573843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081C905-F687-ACEE-3381-23E8231D3E2A}"/>
              </a:ext>
            </a:extLst>
          </p:cNvPr>
          <p:cNvSpPr txBox="1"/>
          <p:nvPr/>
        </p:nvSpPr>
        <p:spPr>
          <a:xfrm>
            <a:off x="1795320" y="1277944"/>
            <a:ext cx="9135368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0" dirty="0">
                <a:solidFill>
                  <a:srgbClr val="11111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容错包括检测、恢复和选择性修复系统故障</a:t>
            </a:r>
            <a:r>
              <a:rPr lang="zh-CN" altLang="en-US" sz="2000"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1" i="0" dirty="0">
              <a:solidFill>
                <a:srgbClr val="11111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形 2" descr="多汁植物">
            <a:extLst>
              <a:ext uri="{FF2B5EF4-FFF2-40B4-BE49-F238E27FC236}">
                <a16:creationId xmlns:a16="http://schemas.microsoft.com/office/drawing/2014/main" id="{44E48343-BF15-0D71-3AFD-83491CD88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5320" y="2605264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CF4332-E079-2A72-9A45-7E5045DF5949}"/>
              </a:ext>
            </a:extLst>
          </p:cNvPr>
          <p:cNvSpPr txBox="1"/>
          <p:nvPr/>
        </p:nvSpPr>
        <p:spPr>
          <a:xfrm>
            <a:off x="3365925" y="2505724"/>
            <a:ext cx="2459114" cy="31071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温度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DDD6-9C09-0E49-E03C-6E832CE2F4A2}"/>
              </a:ext>
            </a:extLst>
          </p:cNvPr>
          <p:cNvSpPr txBox="1"/>
          <p:nvPr/>
        </p:nvSpPr>
        <p:spPr>
          <a:xfrm>
            <a:off x="3365925" y="2962924"/>
            <a:ext cx="2459114" cy="31071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土壤湿度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4FC626-8F4B-5E65-2948-4D4B6116E4DA}"/>
              </a:ext>
            </a:extLst>
          </p:cNvPr>
          <p:cNvSpPr txBox="1"/>
          <p:nvPr/>
        </p:nvSpPr>
        <p:spPr>
          <a:xfrm>
            <a:off x="3365925" y="3420124"/>
            <a:ext cx="2459114" cy="310717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rtl="0" eaLnBrk="1" fontAlgn="auto" latinLnBrk="0" hangingPunct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/>
              </a:rPr>
              <a:t>二氧化碳含量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ED0FF6-87FA-3CBD-0BBB-12D817803537}"/>
              </a:ext>
            </a:extLst>
          </p:cNvPr>
          <p:cNvSpPr txBox="1"/>
          <p:nvPr/>
        </p:nvSpPr>
        <p:spPr>
          <a:xfrm>
            <a:off x="1795320" y="4543107"/>
            <a:ext cx="9521036" cy="678964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rtl="0" eaLnBrk="1" fontAlgn="auto" latinLnBrk="0" hangingPunct="1">
              <a:lnSpc>
                <a:spcPts val="2000"/>
              </a:lnSpc>
            </a:pP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/>
              </a:rPr>
              <a:t>需要检测、定位、容忍或修复传感器、网络和软件组件中的故障。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273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FjYWIyZjUwMTdmODQ5MGQwMGU3YWZkZjQxMjAxY2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8100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noAutofit/>
      </a:bodyPr>
      <a:lstStyle>
        <a:defPPr algn="ctr" rtl="0" eaLnBrk="1" fontAlgn="auto" latinLnBrk="0" hangingPunct="1">
          <a:lnSpc>
            <a:spcPts val="2000"/>
          </a:lnSpc>
          <a:defRPr sz="2000" b="1" kern="100" dirty="0">
            <a:solidFill>
              <a:srgbClr val="595959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Times New Roman" panose="02020603050405020304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7100</TotalTime>
  <Words>799</Words>
  <Application>Microsoft Office PowerPoint</Application>
  <PresentationFormat>宽屏</PresentationFormat>
  <Paragraphs>115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怡轩 曹</cp:lastModifiedBy>
  <cp:revision>163</cp:revision>
  <dcterms:created xsi:type="dcterms:W3CDTF">2019-06-19T02:08:00Z</dcterms:created>
  <dcterms:modified xsi:type="dcterms:W3CDTF">2023-12-05T01:15:20Z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0FA7266D02E942AAAA912ABFFAAB6B71</vt:lpwstr>
  </property>
</Properties>
</file>