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6"/>
  </p:notesMasterIdLst>
  <p:sldIdLst>
    <p:sldId id="307" r:id="rId2"/>
    <p:sldId id="267" r:id="rId3"/>
    <p:sldId id="3389" r:id="rId4"/>
    <p:sldId id="3161" r:id="rId5"/>
    <p:sldId id="3392" r:id="rId6"/>
    <p:sldId id="3393" r:id="rId7"/>
    <p:sldId id="3404" r:id="rId8"/>
    <p:sldId id="3405" r:id="rId9"/>
    <p:sldId id="3394" r:id="rId10"/>
    <p:sldId id="3406" r:id="rId11"/>
    <p:sldId id="3410" r:id="rId12"/>
    <p:sldId id="3403" r:id="rId13"/>
    <p:sldId id="3395" r:id="rId14"/>
    <p:sldId id="3407" r:id="rId15"/>
    <p:sldId id="3408" r:id="rId16"/>
    <p:sldId id="3409" r:id="rId17"/>
    <p:sldId id="3396" r:id="rId18"/>
    <p:sldId id="3397" r:id="rId19"/>
    <p:sldId id="3398" r:id="rId20"/>
    <p:sldId id="3399" r:id="rId21"/>
    <p:sldId id="3400" r:id="rId22"/>
    <p:sldId id="3401" r:id="rId23"/>
    <p:sldId id="3402" r:id="rId24"/>
    <p:sldId id="33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239" autoAdjust="0"/>
  </p:normalViewPr>
  <p:slideViewPr>
    <p:cSldViewPr snapToGrid="0">
      <p:cViewPr varScale="1">
        <p:scale>
          <a:sx n="62" d="100"/>
          <a:sy n="62" d="100"/>
        </p:scale>
        <p:origin x="1206"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1C5699-0F3A-4835-882D-218E1E61CFD1}" type="datetimeFigureOut">
              <a:rPr lang="zh-CN" altLang="en-US" smtClean="0"/>
              <a:t>2023/12/29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2C3B3-1278-40A8-A93F-B9211104663B}" type="slidenum">
              <a:rPr lang="zh-CN" altLang="en-US" smtClean="0"/>
              <a:t>‹#›</a:t>
            </a:fld>
            <a:endParaRPr lang="zh-CN" altLang="en-US"/>
          </a:p>
        </p:txBody>
      </p:sp>
    </p:spTree>
    <p:extLst>
      <p:ext uri="{BB962C8B-B14F-4D97-AF65-F5344CB8AC3E}">
        <p14:creationId xmlns:p14="http://schemas.microsoft.com/office/powerpoint/2010/main" val="4261518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灯片编号占位符 3"/>
          <p:cNvSpPr>
            <a:spLocks noGrp="1"/>
          </p:cNvSpPr>
          <p:nvPr>
            <p:ph type="sldNum" sz="quarter" idx="5"/>
          </p:nvPr>
        </p:nvSpPr>
        <p:spPr/>
        <p:txBody>
          <a:bodyPr/>
          <a:lstStyle/>
          <a:p>
            <a:fld id="{882D2876-3FD7-444B-8B95-20F3F62297F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10</a:t>
            </a:fld>
            <a:endParaRPr lang="zh-CN" altLang="en-US"/>
          </a:p>
        </p:txBody>
      </p:sp>
    </p:spTree>
    <p:extLst>
      <p:ext uri="{BB962C8B-B14F-4D97-AF65-F5344CB8AC3E}">
        <p14:creationId xmlns:p14="http://schemas.microsoft.com/office/powerpoint/2010/main" val="17425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11</a:t>
            </a:fld>
            <a:endParaRPr lang="zh-CN" altLang="en-US"/>
          </a:p>
        </p:txBody>
      </p:sp>
    </p:spTree>
    <p:extLst>
      <p:ext uri="{BB962C8B-B14F-4D97-AF65-F5344CB8AC3E}">
        <p14:creationId xmlns:p14="http://schemas.microsoft.com/office/powerpoint/2010/main" val="4233519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12</a:t>
            </a:fld>
            <a:endParaRPr lang="zh-CN" altLang="en-US"/>
          </a:p>
        </p:txBody>
      </p:sp>
    </p:spTree>
    <p:extLst>
      <p:ext uri="{BB962C8B-B14F-4D97-AF65-F5344CB8AC3E}">
        <p14:creationId xmlns:p14="http://schemas.microsoft.com/office/powerpoint/2010/main" val="454312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13</a:t>
            </a:fld>
            <a:endParaRPr lang="zh-CN" altLang="en-US"/>
          </a:p>
        </p:txBody>
      </p:sp>
    </p:spTree>
    <p:extLst>
      <p:ext uri="{BB962C8B-B14F-4D97-AF65-F5344CB8AC3E}">
        <p14:creationId xmlns:p14="http://schemas.microsoft.com/office/powerpoint/2010/main" val="1019926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200" dirty="0">
              <a:solidFill>
                <a:srgbClr val="000000"/>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14</a:t>
            </a:fld>
            <a:endParaRPr lang="zh-CN" altLang="en-US"/>
          </a:p>
        </p:txBody>
      </p:sp>
    </p:spTree>
    <p:extLst>
      <p:ext uri="{BB962C8B-B14F-4D97-AF65-F5344CB8AC3E}">
        <p14:creationId xmlns:p14="http://schemas.microsoft.com/office/powerpoint/2010/main" val="3570057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15</a:t>
            </a:fld>
            <a:endParaRPr lang="zh-CN" altLang="en-US"/>
          </a:p>
        </p:txBody>
      </p:sp>
    </p:spTree>
    <p:extLst>
      <p:ext uri="{BB962C8B-B14F-4D97-AF65-F5344CB8AC3E}">
        <p14:creationId xmlns:p14="http://schemas.microsoft.com/office/powerpoint/2010/main" val="2094539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16</a:t>
            </a:fld>
            <a:endParaRPr lang="zh-CN" altLang="en-US"/>
          </a:p>
        </p:txBody>
      </p:sp>
    </p:spTree>
    <p:extLst>
      <p:ext uri="{BB962C8B-B14F-4D97-AF65-F5344CB8AC3E}">
        <p14:creationId xmlns:p14="http://schemas.microsoft.com/office/powerpoint/2010/main" val="3663051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17</a:t>
            </a:fld>
            <a:endParaRPr lang="zh-CN" altLang="en-US"/>
          </a:p>
        </p:txBody>
      </p:sp>
    </p:spTree>
    <p:extLst>
      <p:ext uri="{BB962C8B-B14F-4D97-AF65-F5344CB8AC3E}">
        <p14:creationId xmlns:p14="http://schemas.microsoft.com/office/powerpoint/2010/main" val="2218268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18</a:t>
            </a:fld>
            <a:endParaRPr lang="zh-CN" altLang="en-US"/>
          </a:p>
        </p:txBody>
      </p:sp>
    </p:spTree>
    <p:extLst>
      <p:ext uri="{BB962C8B-B14F-4D97-AF65-F5344CB8AC3E}">
        <p14:creationId xmlns:p14="http://schemas.microsoft.com/office/powerpoint/2010/main" val="1466973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19</a:t>
            </a:fld>
            <a:endParaRPr lang="zh-CN" altLang="en-US"/>
          </a:p>
        </p:txBody>
      </p:sp>
    </p:spTree>
    <p:extLst>
      <p:ext uri="{BB962C8B-B14F-4D97-AF65-F5344CB8AC3E}">
        <p14:creationId xmlns:p14="http://schemas.microsoft.com/office/powerpoint/2010/main" val="332152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2D2876-3FD7-444B-8B95-20F3F62297F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20</a:t>
            </a:fld>
            <a:endParaRPr lang="zh-CN" altLang="en-US"/>
          </a:p>
        </p:txBody>
      </p:sp>
    </p:spTree>
    <p:extLst>
      <p:ext uri="{BB962C8B-B14F-4D97-AF65-F5344CB8AC3E}">
        <p14:creationId xmlns:p14="http://schemas.microsoft.com/office/powerpoint/2010/main" val="2834339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21</a:t>
            </a:fld>
            <a:endParaRPr lang="zh-CN" altLang="en-US"/>
          </a:p>
        </p:txBody>
      </p:sp>
    </p:spTree>
    <p:extLst>
      <p:ext uri="{BB962C8B-B14F-4D97-AF65-F5344CB8AC3E}">
        <p14:creationId xmlns:p14="http://schemas.microsoft.com/office/powerpoint/2010/main" val="1106843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22</a:t>
            </a:fld>
            <a:endParaRPr lang="zh-CN" altLang="en-US"/>
          </a:p>
        </p:txBody>
      </p:sp>
    </p:spTree>
    <p:extLst>
      <p:ext uri="{BB962C8B-B14F-4D97-AF65-F5344CB8AC3E}">
        <p14:creationId xmlns:p14="http://schemas.microsoft.com/office/powerpoint/2010/main" val="3484027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23</a:t>
            </a:fld>
            <a:endParaRPr lang="zh-CN" altLang="en-US"/>
          </a:p>
        </p:txBody>
      </p:sp>
    </p:spTree>
    <p:extLst>
      <p:ext uri="{BB962C8B-B14F-4D97-AF65-F5344CB8AC3E}">
        <p14:creationId xmlns:p14="http://schemas.microsoft.com/office/powerpoint/2010/main" val="617926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82D2876-3FD7-444B-8B95-20F3F62297F3}"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3</a:t>
            </a:fld>
            <a:endParaRPr lang="zh-CN" altLang="en-US"/>
          </a:p>
        </p:txBody>
      </p:sp>
    </p:spTree>
    <p:extLst>
      <p:ext uri="{BB962C8B-B14F-4D97-AF65-F5344CB8AC3E}">
        <p14:creationId xmlns:p14="http://schemas.microsoft.com/office/powerpoint/2010/main" val="2972028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solidFill>
                <a:srgbClr val="000000"/>
              </a:solidFill>
              <a:latin typeface="华文仿宋" panose="02010600040101010101" pitchFamily="2" charset="-122"/>
              <a:ea typeface="华文仿宋" panose="02010600040101010101" pitchFamily="2" charset="-122"/>
            </a:endParaRPr>
          </a:p>
          <a:p>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solidFill>
                <a:srgbClr val="000000"/>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5</a:t>
            </a:fld>
            <a:endParaRPr lang="zh-CN" altLang="en-US"/>
          </a:p>
        </p:txBody>
      </p:sp>
    </p:spTree>
    <p:extLst>
      <p:ext uri="{BB962C8B-B14F-4D97-AF65-F5344CB8AC3E}">
        <p14:creationId xmlns:p14="http://schemas.microsoft.com/office/powerpoint/2010/main" val="4145163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6</a:t>
            </a:fld>
            <a:endParaRPr lang="zh-CN" altLang="en-US"/>
          </a:p>
        </p:txBody>
      </p:sp>
    </p:spTree>
    <p:extLst>
      <p:ext uri="{BB962C8B-B14F-4D97-AF65-F5344CB8AC3E}">
        <p14:creationId xmlns:p14="http://schemas.microsoft.com/office/powerpoint/2010/main" val="3773043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7</a:t>
            </a:fld>
            <a:endParaRPr lang="zh-CN" altLang="en-US"/>
          </a:p>
        </p:txBody>
      </p:sp>
    </p:spTree>
    <p:extLst>
      <p:ext uri="{BB962C8B-B14F-4D97-AF65-F5344CB8AC3E}">
        <p14:creationId xmlns:p14="http://schemas.microsoft.com/office/powerpoint/2010/main" val="3488180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8</a:t>
            </a:fld>
            <a:endParaRPr lang="zh-CN" altLang="en-US"/>
          </a:p>
        </p:txBody>
      </p:sp>
    </p:spTree>
    <p:extLst>
      <p:ext uri="{BB962C8B-B14F-4D97-AF65-F5344CB8AC3E}">
        <p14:creationId xmlns:p14="http://schemas.microsoft.com/office/powerpoint/2010/main" val="2442735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850F0FAB-C98A-426A-8E5B-BB9590FE4C21}" type="slidenum">
              <a:rPr lang="zh-CN" altLang="en-US" smtClean="0"/>
              <a:t>9</a:t>
            </a:fld>
            <a:endParaRPr lang="zh-CN" altLang="en-US"/>
          </a:p>
        </p:txBody>
      </p:sp>
    </p:spTree>
    <p:extLst>
      <p:ext uri="{BB962C8B-B14F-4D97-AF65-F5344CB8AC3E}">
        <p14:creationId xmlns:p14="http://schemas.microsoft.com/office/powerpoint/2010/main" val="2758717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9CFE0A9-37B6-48ED-8784-142773C98944}" type="datetimeFigureOut">
              <a:rPr lang="zh-CN" altLang="en-US" smtClean="0"/>
              <a:t>2023/12/29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31F9FC-D021-4558-B59B-8CFB8FDEF162}" type="slidenum">
              <a:rPr lang="zh-CN" altLang="en-US" smtClean="0"/>
              <a:t>‹#›</a:t>
            </a:fld>
            <a:endParaRPr lang="zh-CN" altLang="en-US"/>
          </a:p>
        </p:txBody>
      </p:sp>
    </p:spTree>
    <p:extLst>
      <p:ext uri="{BB962C8B-B14F-4D97-AF65-F5344CB8AC3E}">
        <p14:creationId xmlns:p14="http://schemas.microsoft.com/office/powerpoint/2010/main" val="162628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9CFE0A9-37B6-48ED-8784-142773C98944}" type="datetimeFigureOut">
              <a:rPr lang="zh-CN" altLang="en-US" smtClean="0"/>
              <a:t>2023/12/29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31F9FC-D021-4558-B59B-8CFB8FDEF162}" type="slidenum">
              <a:rPr lang="zh-CN" altLang="en-US" smtClean="0"/>
              <a:t>‹#›</a:t>
            </a:fld>
            <a:endParaRPr lang="zh-CN" altLang="en-US"/>
          </a:p>
        </p:txBody>
      </p:sp>
    </p:spTree>
    <p:extLst>
      <p:ext uri="{BB962C8B-B14F-4D97-AF65-F5344CB8AC3E}">
        <p14:creationId xmlns:p14="http://schemas.microsoft.com/office/powerpoint/2010/main" val="399020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9CFE0A9-37B6-48ED-8784-142773C98944}" type="datetimeFigureOut">
              <a:rPr lang="zh-CN" altLang="en-US" smtClean="0"/>
              <a:t>2023/12/29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31F9FC-D021-4558-B59B-8CFB8FDEF162}" type="slidenum">
              <a:rPr lang="zh-CN" altLang="en-US" smtClean="0"/>
              <a:t>‹#›</a:t>
            </a:fld>
            <a:endParaRPr lang="zh-CN" altLang="en-US"/>
          </a:p>
        </p:txBody>
      </p:sp>
    </p:spTree>
    <p:extLst>
      <p:ext uri="{BB962C8B-B14F-4D97-AF65-F5344CB8AC3E}">
        <p14:creationId xmlns:p14="http://schemas.microsoft.com/office/powerpoint/2010/main" val="2130915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p:spTree>
      <p:nvGrpSpPr>
        <p:cNvPr id="1" name=""/>
        <p:cNvGrpSpPr/>
        <p:nvPr/>
      </p:nvGrpSpPr>
      <p:grpSpPr>
        <a:xfrm>
          <a:off x="0" y="0"/>
          <a:ext cx="0" cy="0"/>
          <a:chOff x="0" y="0"/>
          <a:chExt cx="0" cy="0"/>
        </a:xfrm>
      </p:grpSpPr>
      <p:sp>
        <p:nvSpPr>
          <p:cNvPr id="11" name="图片占位符 10"/>
          <p:cNvSpPr>
            <a:spLocks noGrp="1"/>
          </p:cNvSpPr>
          <p:nvPr>
            <p:ph type="pic" sz="quarter" idx="17"/>
          </p:nvPr>
        </p:nvSpPr>
        <p:spPr>
          <a:xfrm>
            <a:off x="10766373" y="1387759"/>
            <a:ext cx="1425627" cy="4082483"/>
          </a:xfrm>
          <a:custGeom>
            <a:avLst/>
            <a:gdLst>
              <a:gd name="connsiteX0" fmla="*/ 1425627 w 1425627"/>
              <a:gd name="connsiteY0" fmla="*/ 0 h 4082483"/>
              <a:gd name="connsiteX1" fmla="*/ 1425627 w 1425627"/>
              <a:gd name="connsiteY1" fmla="*/ 4082483 h 4082483"/>
              <a:gd name="connsiteX2" fmla="*/ 1329770 w 1425627"/>
              <a:gd name="connsiteY2" fmla="*/ 4047399 h 4082483"/>
              <a:gd name="connsiteX3" fmla="*/ 0 w 1425627"/>
              <a:gd name="connsiteY3" fmla="*/ 2041241 h 4082483"/>
              <a:gd name="connsiteX4" fmla="*/ 1329770 w 1425627"/>
              <a:gd name="connsiteY4" fmla="*/ 35084 h 4082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27" h="4082483">
                <a:moveTo>
                  <a:pt x="1425627" y="0"/>
                </a:moveTo>
                <a:lnTo>
                  <a:pt x="1425627" y="4082483"/>
                </a:lnTo>
                <a:lnTo>
                  <a:pt x="1329770" y="4047399"/>
                </a:lnTo>
                <a:cubicBezTo>
                  <a:pt x="548320" y="3716873"/>
                  <a:pt x="0" y="2943091"/>
                  <a:pt x="0" y="2041241"/>
                </a:cubicBezTo>
                <a:cubicBezTo>
                  <a:pt x="0" y="1139392"/>
                  <a:pt x="548320" y="365609"/>
                  <a:pt x="1329770" y="35084"/>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312652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
    <p:spTree>
      <p:nvGrpSpPr>
        <p:cNvPr id="1" name=""/>
        <p:cNvGrpSpPr/>
        <p:nvPr/>
      </p:nvGrpSpPr>
      <p:grpSpPr>
        <a:xfrm>
          <a:off x="0" y="0"/>
          <a:ext cx="0" cy="0"/>
          <a:chOff x="0" y="0"/>
          <a:chExt cx="0" cy="0"/>
        </a:xfrm>
      </p:grpSpPr>
      <p:sp>
        <p:nvSpPr>
          <p:cNvPr id="11" name="Picture Placeholder 10"/>
          <p:cNvSpPr>
            <a:spLocks noGrp="1"/>
          </p:cNvSpPr>
          <p:nvPr>
            <p:ph type="pic" sz="quarter" idx="21"/>
          </p:nvPr>
        </p:nvSpPr>
        <p:spPr>
          <a:xfrm>
            <a:off x="1346621" y="1657918"/>
            <a:ext cx="4354483" cy="4354200"/>
          </a:xfrm>
          <a:custGeom>
            <a:avLst/>
            <a:gdLst>
              <a:gd name="connsiteX0" fmla="*/ 4354200 w 8708400"/>
              <a:gd name="connsiteY0" fmla="*/ 0 h 8708400"/>
              <a:gd name="connsiteX1" fmla="*/ 8708400 w 8708400"/>
              <a:gd name="connsiteY1" fmla="*/ 4354200 h 8708400"/>
              <a:gd name="connsiteX2" fmla="*/ 4354200 w 8708400"/>
              <a:gd name="connsiteY2" fmla="*/ 8708400 h 8708400"/>
              <a:gd name="connsiteX3" fmla="*/ 0 w 8708400"/>
              <a:gd name="connsiteY3" fmla="*/ 4354200 h 8708400"/>
              <a:gd name="connsiteX4" fmla="*/ 4354200 w 8708400"/>
              <a:gd name="connsiteY4" fmla="*/ 0 h 870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8400" h="8708400">
                <a:moveTo>
                  <a:pt x="4354200" y="0"/>
                </a:moveTo>
                <a:cubicBezTo>
                  <a:pt x="6758958" y="0"/>
                  <a:pt x="8708400" y="1949442"/>
                  <a:pt x="8708400" y="4354200"/>
                </a:cubicBezTo>
                <a:cubicBezTo>
                  <a:pt x="8708400" y="6758958"/>
                  <a:pt x="6758958" y="8708400"/>
                  <a:pt x="4354200" y="8708400"/>
                </a:cubicBezTo>
                <a:cubicBezTo>
                  <a:pt x="1949442" y="8708400"/>
                  <a:pt x="0" y="6758958"/>
                  <a:pt x="0" y="4354200"/>
                </a:cubicBezTo>
                <a:cubicBezTo>
                  <a:pt x="0" y="1949442"/>
                  <a:pt x="1949442" y="0"/>
                  <a:pt x="4354200" y="0"/>
                </a:cubicBezTo>
                <a:close/>
              </a:path>
            </a:pathLst>
          </a:custGeom>
        </p:spPr>
        <p:txBody>
          <a:bodyPr vert="horz" wrap="square" lIns="91440" tIns="45720" rIns="91440" bIns="45720" rtlCol="0">
            <a:noAutofit/>
          </a:bodyPr>
          <a:lstStyle>
            <a:lvl1pPr>
              <a:defRPr lang="ru-RU"/>
            </a:lvl1pPr>
          </a:lstStyle>
          <a:p>
            <a:pPr lvl="0"/>
            <a:endParaRPr lang="ru-RU"/>
          </a:p>
        </p:txBody>
      </p:sp>
    </p:spTree>
    <p:extLst>
      <p:ext uri="{BB962C8B-B14F-4D97-AF65-F5344CB8AC3E}">
        <p14:creationId xmlns:p14="http://schemas.microsoft.com/office/powerpoint/2010/main" val="3340405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
    <p:spTree>
      <p:nvGrpSpPr>
        <p:cNvPr id="1" name=""/>
        <p:cNvGrpSpPr/>
        <p:nvPr/>
      </p:nvGrpSpPr>
      <p:grpSpPr>
        <a:xfrm>
          <a:off x="0" y="0"/>
          <a:ext cx="0" cy="0"/>
          <a:chOff x="0" y="0"/>
          <a:chExt cx="0" cy="0"/>
        </a:xfrm>
      </p:grpSpPr>
    </p:spTree>
    <p:extLst>
      <p:ext uri="{BB962C8B-B14F-4D97-AF65-F5344CB8AC3E}">
        <p14:creationId xmlns:p14="http://schemas.microsoft.com/office/powerpoint/2010/main" val="81473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9CFE0A9-37B6-48ED-8784-142773C98944}" type="datetimeFigureOut">
              <a:rPr lang="zh-CN" altLang="en-US" smtClean="0"/>
              <a:t>2023/12/29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31F9FC-D021-4558-B59B-8CFB8FDEF162}" type="slidenum">
              <a:rPr lang="zh-CN" altLang="en-US" smtClean="0"/>
              <a:t>‹#›</a:t>
            </a:fld>
            <a:endParaRPr lang="zh-CN" altLang="en-US"/>
          </a:p>
        </p:txBody>
      </p:sp>
    </p:spTree>
    <p:extLst>
      <p:ext uri="{BB962C8B-B14F-4D97-AF65-F5344CB8AC3E}">
        <p14:creationId xmlns:p14="http://schemas.microsoft.com/office/powerpoint/2010/main" val="317014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9CFE0A9-37B6-48ED-8784-142773C98944}" type="datetimeFigureOut">
              <a:rPr lang="zh-CN" altLang="en-US" smtClean="0"/>
              <a:t>2023/12/29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31F9FC-D021-4558-B59B-8CFB8FDEF162}" type="slidenum">
              <a:rPr lang="zh-CN" altLang="en-US" smtClean="0"/>
              <a:t>‹#›</a:t>
            </a:fld>
            <a:endParaRPr lang="zh-CN" altLang="en-US"/>
          </a:p>
        </p:txBody>
      </p:sp>
    </p:spTree>
    <p:extLst>
      <p:ext uri="{BB962C8B-B14F-4D97-AF65-F5344CB8AC3E}">
        <p14:creationId xmlns:p14="http://schemas.microsoft.com/office/powerpoint/2010/main" val="60096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9CFE0A9-37B6-48ED-8784-142773C98944}" type="datetimeFigureOut">
              <a:rPr lang="zh-CN" altLang="en-US" smtClean="0"/>
              <a:t>2023/12/29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31F9FC-D021-4558-B59B-8CFB8FDEF162}" type="slidenum">
              <a:rPr lang="zh-CN" altLang="en-US" smtClean="0"/>
              <a:t>‹#›</a:t>
            </a:fld>
            <a:endParaRPr lang="zh-CN" altLang="en-US"/>
          </a:p>
        </p:txBody>
      </p:sp>
    </p:spTree>
    <p:extLst>
      <p:ext uri="{BB962C8B-B14F-4D97-AF65-F5344CB8AC3E}">
        <p14:creationId xmlns:p14="http://schemas.microsoft.com/office/powerpoint/2010/main" val="146828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9CFE0A9-37B6-48ED-8784-142773C98944}" type="datetimeFigureOut">
              <a:rPr lang="zh-CN" altLang="en-US" smtClean="0"/>
              <a:t>2023/12/29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431F9FC-D021-4558-B59B-8CFB8FDEF162}" type="slidenum">
              <a:rPr lang="zh-CN" altLang="en-US" smtClean="0"/>
              <a:t>‹#›</a:t>
            </a:fld>
            <a:endParaRPr lang="zh-CN" altLang="en-US"/>
          </a:p>
        </p:txBody>
      </p:sp>
    </p:spTree>
    <p:extLst>
      <p:ext uri="{BB962C8B-B14F-4D97-AF65-F5344CB8AC3E}">
        <p14:creationId xmlns:p14="http://schemas.microsoft.com/office/powerpoint/2010/main" val="78592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CFE0A9-37B6-48ED-8784-142773C98944}" type="datetimeFigureOut">
              <a:rPr lang="zh-CN" altLang="en-US" smtClean="0"/>
              <a:t>2023/12/29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31F9FC-D021-4558-B59B-8CFB8FDEF162}" type="slidenum">
              <a:rPr lang="zh-CN" altLang="en-US" smtClean="0"/>
              <a:t>‹#›</a:t>
            </a:fld>
            <a:endParaRPr lang="zh-CN" altLang="en-US"/>
          </a:p>
        </p:txBody>
      </p:sp>
    </p:spTree>
    <p:extLst>
      <p:ext uri="{BB962C8B-B14F-4D97-AF65-F5344CB8AC3E}">
        <p14:creationId xmlns:p14="http://schemas.microsoft.com/office/powerpoint/2010/main" val="418613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FE0A9-37B6-48ED-8784-142773C98944}" type="datetimeFigureOut">
              <a:rPr lang="zh-CN" altLang="en-US" smtClean="0"/>
              <a:t>2023/12/29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431F9FC-D021-4558-B59B-8CFB8FDEF162}" type="slidenum">
              <a:rPr lang="zh-CN" altLang="en-US" smtClean="0"/>
              <a:t>‹#›</a:t>
            </a:fld>
            <a:endParaRPr lang="zh-CN" altLang="en-US"/>
          </a:p>
        </p:txBody>
      </p:sp>
    </p:spTree>
    <p:extLst>
      <p:ext uri="{BB962C8B-B14F-4D97-AF65-F5344CB8AC3E}">
        <p14:creationId xmlns:p14="http://schemas.microsoft.com/office/powerpoint/2010/main" val="172577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CFE0A9-37B6-48ED-8784-142773C98944}" type="datetimeFigureOut">
              <a:rPr lang="zh-CN" altLang="en-US" smtClean="0"/>
              <a:t>2023/12/29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31F9FC-D021-4558-B59B-8CFB8FDEF162}" type="slidenum">
              <a:rPr lang="zh-CN" altLang="en-US" smtClean="0"/>
              <a:t>‹#›</a:t>
            </a:fld>
            <a:endParaRPr lang="zh-CN" altLang="en-US"/>
          </a:p>
        </p:txBody>
      </p:sp>
    </p:spTree>
    <p:extLst>
      <p:ext uri="{BB962C8B-B14F-4D97-AF65-F5344CB8AC3E}">
        <p14:creationId xmlns:p14="http://schemas.microsoft.com/office/powerpoint/2010/main" val="286061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CFE0A9-37B6-48ED-8784-142773C98944}" type="datetimeFigureOut">
              <a:rPr lang="zh-CN" altLang="en-US" smtClean="0"/>
              <a:t>2023/12/29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31F9FC-D021-4558-B59B-8CFB8FDEF162}" type="slidenum">
              <a:rPr lang="zh-CN" altLang="en-US" smtClean="0"/>
              <a:t>‹#›</a:t>
            </a:fld>
            <a:endParaRPr lang="zh-CN" altLang="en-US"/>
          </a:p>
        </p:txBody>
      </p:sp>
    </p:spTree>
    <p:extLst>
      <p:ext uri="{BB962C8B-B14F-4D97-AF65-F5344CB8AC3E}">
        <p14:creationId xmlns:p14="http://schemas.microsoft.com/office/powerpoint/2010/main" val="334487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FE0A9-37B6-48ED-8784-142773C98944}" type="datetimeFigureOut">
              <a:rPr lang="zh-CN" altLang="en-US" smtClean="0"/>
              <a:t>2023/12/29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1F9FC-D021-4558-B59B-8CFB8FDEF162}" type="slidenum">
              <a:rPr lang="zh-CN" altLang="en-US" smtClean="0"/>
              <a:t>‹#›</a:t>
            </a:fld>
            <a:endParaRPr lang="zh-CN" altLang="en-US"/>
          </a:p>
        </p:txBody>
      </p:sp>
    </p:spTree>
    <p:extLst>
      <p:ext uri="{BB962C8B-B14F-4D97-AF65-F5344CB8AC3E}">
        <p14:creationId xmlns:p14="http://schemas.microsoft.com/office/powerpoint/2010/main" val="209501843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2.png"/><Relationship Id="rId2" Type="http://schemas.openxmlformats.org/officeDocument/2006/relationships/slideLayout" Target="../slideLayouts/slideLayout14.xml"/><Relationship Id="rId1" Type="http://schemas.openxmlformats.org/officeDocument/2006/relationships/tags" Target="../tags/tag9.xml"/><Relationship Id="rId6" Type="http://schemas.openxmlformats.org/officeDocument/2006/relationships/image" Target="../media/image11.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10.xml"/><Relationship Id="rId6" Type="http://schemas.openxmlformats.org/officeDocument/2006/relationships/image" Target="../media/image13.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11.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ags" Target="../tags/tag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13.xml"/><Relationship Id="rId6" Type="http://schemas.openxmlformats.org/officeDocument/2006/relationships/image" Target="../media/image15.png"/><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ags" Target="../tags/tag14.xml"/><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15.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ags" Target="../tags/tag16.xml"/><Relationship Id="rId6" Type="http://schemas.openxmlformats.org/officeDocument/2006/relationships/image" Target="../media/image16.png"/><Relationship Id="rId5" Type="http://schemas.openxmlformats.org/officeDocument/2006/relationships/image" Target="../media/image6.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tags" Target="../tags/tag17.xml"/><Relationship Id="rId6" Type="http://schemas.openxmlformats.org/officeDocument/2006/relationships/image" Target="../media/image17.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tags" Target="../tags/tag18.xml"/><Relationship Id="rId6" Type="http://schemas.openxmlformats.org/officeDocument/2006/relationships/image" Target="../media/image18.png"/><Relationship Id="rId5" Type="http://schemas.openxmlformats.org/officeDocument/2006/relationships/image" Target="../media/image6.sv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tags" Target="../tags/tag19.xml"/><Relationship Id="rId6" Type="http://schemas.openxmlformats.org/officeDocument/2006/relationships/image" Target="../media/image19.png"/><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ags" Target="../tags/tag20.xml"/><Relationship Id="rId6" Type="http://schemas.openxmlformats.org/officeDocument/2006/relationships/image" Target="../media/image20.png"/><Relationship Id="rId5" Type="http://schemas.openxmlformats.org/officeDocument/2006/relationships/image" Target="../media/image6.sv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tags" Target="../tags/tag21.xml"/><Relationship Id="rId6" Type="http://schemas.openxmlformats.org/officeDocument/2006/relationships/image" Target="../media/image21.png"/><Relationship Id="rId5" Type="http://schemas.openxmlformats.org/officeDocument/2006/relationships/image" Target="../media/image6.sv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3.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4.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6.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ags" Target="../tags/tag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8"/>
          <p:cNvSpPr/>
          <p:nvPr/>
        </p:nvSpPr>
        <p:spPr bwMode="auto">
          <a:xfrm>
            <a:off x="10617822" y="1340229"/>
            <a:ext cx="1185147" cy="3960372"/>
          </a:xfrm>
          <a:custGeom>
            <a:avLst/>
            <a:gdLst>
              <a:gd name="T0" fmla="*/ 443 w 640"/>
              <a:gd name="T1" fmla="*/ 0 h 2137"/>
              <a:gd name="T2" fmla="*/ 640 w 640"/>
              <a:gd name="T3" fmla="*/ 197 h 2137"/>
              <a:gd name="T4" fmla="*/ 279 w 640"/>
              <a:gd name="T5" fmla="*/ 1069 h 2137"/>
              <a:gd name="T6" fmla="*/ 640 w 640"/>
              <a:gd name="T7" fmla="*/ 1940 h 2137"/>
              <a:gd name="T8" fmla="*/ 443 w 640"/>
              <a:gd name="T9" fmla="*/ 2137 h 2137"/>
              <a:gd name="T10" fmla="*/ 119 w 640"/>
              <a:gd name="T11" fmla="*/ 1657 h 2137"/>
              <a:gd name="T12" fmla="*/ 0 w 640"/>
              <a:gd name="T13" fmla="*/ 1069 h 2137"/>
              <a:gd name="T14" fmla="*/ 119 w 640"/>
              <a:gd name="T15" fmla="*/ 480 h 2137"/>
              <a:gd name="T16" fmla="*/ 443 w 640"/>
              <a:gd name="T17" fmla="*/ 0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 h="2137">
                <a:moveTo>
                  <a:pt x="443" y="0"/>
                </a:moveTo>
                <a:cubicBezTo>
                  <a:pt x="640" y="197"/>
                  <a:pt x="640" y="197"/>
                  <a:pt x="640" y="197"/>
                </a:cubicBezTo>
                <a:cubicBezTo>
                  <a:pt x="408" y="430"/>
                  <a:pt x="279" y="739"/>
                  <a:pt x="279" y="1069"/>
                </a:cubicBezTo>
                <a:cubicBezTo>
                  <a:pt x="279" y="1398"/>
                  <a:pt x="408" y="1707"/>
                  <a:pt x="640" y="1940"/>
                </a:cubicBezTo>
                <a:cubicBezTo>
                  <a:pt x="443" y="2137"/>
                  <a:pt x="443" y="2137"/>
                  <a:pt x="443" y="2137"/>
                </a:cubicBezTo>
                <a:cubicBezTo>
                  <a:pt x="304" y="1998"/>
                  <a:pt x="195" y="1837"/>
                  <a:pt x="119" y="1657"/>
                </a:cubicBezTo>
                <a:cubicBezTo>
                  <a:pt x="40" y="1470"/>
                  <a:pt x="0" y="1272"/>
                  <a:pt x="0" y="1069"/>
                </a:cubicBezTo>
                <a:cubicBezTo>
                  <a:pt x="0" y="865"/>
                  <a:pt x="40" y="667"/>
                  <a:pt x="119" y="480"/>
                </a:cubicBezTo>
                <a:cubicBezTo>
                  <a:pt x="195" y="300"/>
                  <a:pt x="304" y="139"/>
                  <a:pt x="443" y="0"/>
                </a:cubicBezTo>
                <a:close/>
              </a:path>
            </a:pathLst>
          </a:custGeom>
          <a:solidFill>
            <a:schemeClr val="accent4"/>
          </a:solidFill>
          <a:ln>
            <a:noFill/>
          </a:ln>
        </p:spPr>
        <p:txBody>
          <a:bodyPr vert="horz" wrap="square" lIns="91440" tIns="45720" rIns="91440" bIns="45720" numCol="1" anchor="t" anchorCtr="0" compatLnSpc="1"/>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165" algn="l" defTabSz="1828800" rtl="0" eaLnBrk="1" latinLnBrk="0" hangingPunct="1">
              <a:defRPr sz="3600" kern="1200">
                <a:solidFill>
                  <a:schemeClr val="tx1"/>
                </a:solidFill>
                <a:latin typeface="+mn-lt"/>
                <a:ea typeface="+mn-ea"/>
                <a:cs typeface="+mn-cs"/>
              </a:defRPr>
            </a:lvl8pPr>
            <a:lvl9pPr marL="7314565" algn="l" defTabSz="1828800" rtl="0" eaLnBrk="1" latinLnBrk="0" hangingPunct="1">
              <a:defRPr sz="3600" kern="1200">
                <a:solidFill>
                  <a:schemeClr val="tx1"/>
                </a:solidFill>
                <a:latin typeface="+mn-lt"/>
                <a:ea typeface="+mn-ea"/>
                <a:cs typeface="+mn-cs"/>
              </a:defRPr>
            </a:lvl9pPr>
          </a:lstStyle>
          <a:p>
            <a:endParaRPr lang="ru-RU">
              <a:cs typeface="+mn-ea"/>
              <a:sym typeface="+mn-lt"/>
            </a:endParaRPr>
          </a:p>
        </p:txBody>
      </p:sp>
      <p:sp>
        <p:nvSpPr>
          <p:cNvPr id="4" name="Freeform 9"/>
          <p:cNvSpPr/>
          <p:nvPr/>
        </p:nvSpPr>
        <p:spPr bwMode="auto">
          <a:xfrm>
            <a:off x="0" y="1249595"/>
            <a:ext cx="677122" cy="4358811"/>
          </a:xfrm>
          <a:custGeom>
            <a:avLst/>
            <a:gdLst>
              <a:gd name="T0" fmla="*/ 263 w 263"/>
              <a:gd name="T1" fmla="*/ 847 h 1693"/>
              <a:gd name="T2" fmla="*/ 0 w 263"/>
              <a:gd name="T3" fmla="*/ 1693 h 1693"/>
              <a:gd name="T4" fmla="*/ 0 w 263"/>
              <a:gd name="T5" fmla="*/ 0 h 1693"/>
              <a:gd name="T6" fmla="*/ 263 w 263"/>
              <a:gd name="T7" fmla="*/ 847 h 1693"/>
            </a:gdLst>
            <a:ahLst/>
            <a:cxnLst>
              <a:cxn ang="0">
                <a:pos x="T0" y="T1"/>
              </a:cxn>
              <a:cxn ang="0">
                <a:pos x="T2" y="T3"/>
              </a:cxn>
              <a:cxn ang="0">
                <a:pos x="T4" y="T5"/>
              </a:cxn>
              <a:cxn ang="0">
                <a:pos x="T6" y="T7"/>
              </a:cxn>
            </a:cxnLst>
            <a:rect l="0" t="0" r="r" b="b"/>
            <a:pathLst>
              <a:path w="263" h="1693">
                <a:moveTo>
                  <a:pt x="263" y="847"/>
                </a:moveTo>
                <a:cubicBezTo>
                  <a:pt x="263" y="1161"/>
                  <a:pt x="166" y="1453"/>
                  <a:pt x="0" y="1693"/>
                </a:cubicBezTo>
                <a:cubicBezTo>
                  <a:pt x="0" y="0"/>
                  <a:pt x="0" y="0"/>
                  <a:pt x="0" y="0"/>
                </a:cubicBezTo>
                <a:cubicBezTo>
                  <a:pt x="166" y="240"/>
                  <a:pt x="263" y="532"/>
                  <a:pt x="263" y="847"/>
                </a:cubicBezTo>
                <a:close/>
              </a:path>
            </a:pathLst>
          </a:custGeom>
          <a:solidFill>
            <a:schemeClr val="accent4"/>
          </a:solidFill>
          <a:ln>
            <a:noFill/>
          </a:ln>
        </p:spPr>
        <p:txBody>
          <a:bodyPr vert="horz" wrap="square" lIns="91440" tIns="45720" rIns="91440" bIns="45720" numCol="1" anchor="t" anchorCtr="0" compatLnSpc="1"/>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165" algn="l" defTabSz="1828800" rtl="0" eaLnBrk="1" latinLnBrk="0" hangingPunct="1">
              <a:defRPr sz="3600" kern="1200">
                <a:solidFill>
                  <a:schemeClr val="tx1"/>
                </a:solidFill>
                <a:latin typeface="+mn-lt"/>
                <a:ea typeface="+mn-ea"/>
                <a:cs typeface="+mn-cs"/>
              </a:defRPr>
            </a:lvl8pPr>
            <a:lvl9pPr marL="7314565" algn="l" defTabSz="1828800" rtl="0" eaLnBrk="1" latinLnBrk="0" hangingPunct="1">
              <a:defRPr sz="3600" kern="1200">
                <a:solidFill>
                  <a:schemeClr val="tx1"/>
                </a:solidFill>
                <a:latin typeface="+mn-lt"/>
                <a:ea typeface="+mn-ea"/>
                <a:cs typeface="+mn-cs"/>
              </a:defRPr>
            </a:lvl9pPr>
          </a:lstStyle>
          <a:p>
            <a:endParaRPr lang="ru-RU">
              <a:cs typeface="+mn-ea"/>
              <a:sym typeface="+mn-lt"/>
            </a:endParaRPr>
          </a:p>
        </p:txBody>
      </p:sp>
      <p:pic>
        <p:nvPicPr>
          <p:cNvPr id="19" name="图形 2" descr="3733009"/>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2013" y="507915"/>
            <a:ext cx="1494050" cy="1307293"/>
          </a:xfrm>
          <a:prstGeom prst="rect">
            <a:avLst/>
          </a:prstGeom>
        </p:spPr>
      </p:pic>
      <p:sp>
        <p:nvSpPr>
          <p:cNvPr id="20" name="文本框 3"/>
          <p:cNvSpPr txBox="1"/>
          <p:nvPr/>
        </p:nvSpPr>
        <p:spPr>
          <a:xfrm>
            <a:off x="2042160" y="2034540"/>
            <a:ext cx="7981950" cy="200533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dirty="0">
                <a:latin typeface="微软雅黑" panose="020B0503020204020204" charset="-122"/>
                <a:ea typeface="微软雅黑" panose="020B0503020204020204" charset="-122"/>
                <a:cs typeface="+mn-ea"/>
                <a:sym typeface="+mn-lt"/>
              </a:rPr>
              <a:t>Flor: An Open High Performance RDMA Framework Over Heterogeneous RNICs</a:t>
            </a:r>
            <a:endParaRPr lang="zh-CN" altLang="en-US" sz="2800" b="1" dirty="0">
              <a:latin typeface="微软雅黑" panose="020B0503020204020204" charset="-122"/>
              <a:ea typeface="微软雅黑" panose="020B0503020204020204" charset="-122"/>
              <a:cs typeface="+mn-ea"/>
              <a:sym typeface="+mn-lt"/>
            </a:endParaRPr>
          </a:p>
        </p:txBody>
      </p:sp>
      <p:sp>
        <p:nvSpPr>
          <p:cNvPr id="21" name="矩形: 圆角 20"/>
          <p:cNvSpPr/>
          <p:nvPr/>
        </p:nvSpPr>
        <p:spPr>
          <a:xfrm>
            <a:off x="6376259" y="4780915"/>
            <a:ext cx="5013960" cy="1041400"/>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endParaRPr>
          </a:p>
          <a:p>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rPr>
              <a:t>汇报人：王文才</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rPr>
              <a:t>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rPr>
              <a:t>汇报时间：</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rPr>
              <a:t>2023.12.21</a:t>
            </a:r>
            <a:endPar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2" name="文本框 1"/>
          <p:cNvSpPr txBox="1"/>
          <p:nvPr/>
        </p:nvSpPr>
        <p:spPr>
          <a:xfrm>
            <a:off x="4615180" y="3816985"/>
            <a:ext cx="2961640" cy="369332"/>
          </a:xfrm>
          <a:prstGeom prst="rect">
            <a:avLst/>
          </a:prstGeom>
          <a:noFill/>
        </p:spPr>
        <p:txBody>
          <a:bodyPr wrap="square" rtlCol="0">
            <a:spAutoFit/>
          </a:bodyPr>
          <a:lstStyle/>
          <a:p>
            <a:r>
              <a:rPr lang="en-US" altLang="zh-CN" dirty="0">
                <a:latin typeface="Times New Roman" panose="02020603050405020304" charset="0"/>
                <a:ea typeface="宋体" panose="02010600030101010101" pitchFamily="2" charset="-122"/>
                <a:cs typeface="Times New Roman" panose="02020603050405020304" charset="0"/>
              </a:rPr>
              <a:t>Transfer Your Bits, OSDI23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643637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3. Flor Design</a:t>
            </a:r>
            <a:r>
              <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rPr>
              <a:t>：</a:t>
            </a:r>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Dynamic Chunking</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05288B12-CF8B-AAAF-E207-723941660743}"/>
              </a:ext>
            </a:extLst>
          </p:cNvPr>
          <p:cNvPicPr>
            <a:picLocks noChangeAspect="1"/>
          </p:cNvPicPr>
          <p:nvPr/>
        </p:nvPicPr>
        <p:blipFill>
          <a:blip r:embed="rId6"/>
          <a:stretch>
            <a:fillRect/>
          </a:stretch>
        </p:blipFill>
        <p:spPr>
          <a:xfrm>
            <a:off x="7012138" y="1414182"/>
            <a:ext cx="3676668" cy="3769326"/>
          </a:xfrm>
          <a:prstGeom prst="rect">
            <a:avLst/>
          </a:prstGeom>
        </p:spPr>
      </p:pic>
      <p:pic>
        <p:nvPicPr>
          <p:cNvPr id="9" name="图片 8">
            <a:extLst>
              <a:ext uri="{FF2B5EF4-FFF2-40B4-BE49-F238E27FC236}">
                <a16:creationId xmlns:a16="http://schemas.microsoft.com/office/drawing/2014/main" id="{5662D617-5723-1C16-7EA0-5C77F4F1674D}"/>
              </a:ext>
            </a:extLst>
          </p:cNvPr>
          <p:cNvPicPr>
            <a:picLocks noChangeAspect="1"/>
          </p:cNvPicPr>
          <p:nvPr/>
        </p:nvPicPr>
        <p:blipFill>
          <a:blip r:embed="rId7"/>
          <a:stretch>
            <a:fillRect/>
          </a:stretch>
        </p:blipFill>
        <p:spPr>
          <a:xfrm>
            <a:off x="7012138" y="5594594"/>
            <a:ext cx="3784372" cy="478375"/>
          </a:xfrm>
          <a:prstGeom prst="rect">
            <a:avLst/>
          </a:prstGeom>
        </p:spPr>
      </p:pic>
      <p:sp>
        <p:nvSpPr>
          <p:cNvPr id="2" name="Rectangle 2">
            <a:extLst>
              <a:ext uri="{FF2B5EF4-FFF2-40B4-BE49-F238E27FC236}">
                <a16:creationId xmlns:a16="http://schemas.microsoft.com/office/drawing/2014/main" id="{89727FC2-12A4-5E9F-8816-38F580A322C3}"/>
              </a:ext>
            </a:extLst>
          </p:cNvPr>
          <p:cNvSpPr txBox="1">
            <a:spLocks noChangeArrowheads="1"/>
          </p:cNvSpPr>
          <p:nvPr/>
        </p:nvSpPr>
        <p:spPr>
          <a:xfrm>
            <a:off x="609600" y="1219200"/>
            <a:ext cx="5576047"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RTT</a:t>
            </a:r>
            <a:r>
              <a:rPr lang="zh-CN" altLang="en-US" sz="2000" dirty="0">
                <a:solidFill>
                  <a:srgbClr val="000000"/>
                </a:solidFill>
                <a:latin typeface="华文仿宋" panose="02010600040101010101" pitchFamily="2" charset="-122"/>
                <a:ea typeface="华文仿宋" panose="02010600040101010101" pitchFamily="2" charset="-122"/>
              </a:rPr>
              <a:t>测量</a:t>
            </a:r>
            <a:endParaRPr lang="en-US" altLang="zh-CN" sz="2000" dirty="0">
              <a:solidFill>
                <a:srgbClr val="000000"/>
              </a:solidFill>
              <a:latin typeface="华文仿宋" panose="02010600040101010101" pitchFamily="2" charset="-122"/>
              <a:ea typeface="华文仿宋" panose="02010600040101010101" pitchFamily="2" charset="-122"/>
            </a:endParaRP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采用</a:t>
            </a:r>
            <a:r>
              <a:rPr lang="en-US" altLang="zh-CN" sz="2000" dirty="0" err="1">
                <a:solidFill>
                  <a:srgbClr val="000000"/>
                </a:solidFill>
                <a:latin typeface="华文仿宋" panose="02010600040101010101" pitchFamily="2" charset="-122"/>
                <a:ea typeface="华文仿宋" panose="02010600040101010101" pitchFamily="2" charset="-122"/>
              </a:rPr>
              <a:t>RoGUE</a:t>
            </a:r>
            <a:r>
              <a:rPr lang="zh-CN" altLang="en-US" sz="2000" dirty="0">
                <a:solidFill>
                  <a:srgbClr val="000000"/>
                </a:solidFill>
                <a:latin typeface="华文仿宋" panose="02010600040101010101" pitchFamily="2" charset="-122"/>
                <a:ea typeface="华文仿宋" panose="02010600040101010101" pitchFamily="2" charset="-122"/>
              </a:rPr>
              <a:t>提出的方法来测量</a:t>
            </a:r>
            <a:r>
              <a:rPr lang="en-US" altLang="zh-CN" sz="2000" dirty="0">
                <a:solidFill>
                  <a:srgbClr val="000000"/>
                </a:solidFill>
                <a:latin typeface="华文仿宋" panose="02010600040101010101" pitchFamily="2" charset="-122"/>
                <a:ea typeface="华文仿宋" panose="02010600040101010101" pitchFamily="2" charset="-122"/>
              </a:rPr>
              <a:t>RC</a:t>
            </a:r>
            <a:r>
              <a:rPr lang="zh-CN" altLang="en-US" sz="2000" dirty="0">
                <a:solidFill>
                  <a:srgbClr val="000000"/>
                </a:solidFill>
                <a:latin typeface="华文仿宋" panose="02010600040101010101" pitchFamily="2" charset="-122"/>
                <a:ea typeface="华文仿宋" panose="02010600040101010101" pitchFamily="2" charset="-122"/>
              </a:rPr>
              <a:t>传输的</a:t>
            </a:r>
            <a:r>
              <a:rPr lang="en-US" altLang="zh-CN" sz="2000" dirty="0">
                <a:solidFill>
                  <a:srgbClr val="000000"/>
                </a:solidFill>
                <a:latin typeface="华文仿宋" panose="02010600040101010101" pitchFamily="2" charset="-122"/>
                <a:ea typeface="华文仿宋" panose="02010600040101010101" pitchFamily="2" charset="-122"/>
              </a:rPr>
              <a:t>RTT</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利用</a:t>
            </a:r>
            <a:r>
              <a:rPr lang="en-US" altLang="zh-CN" sz="2000" dirty="0">
                <a:solidFill>
                  <a:srgbClr val="000000"/>
                </a:solidFill>
                <a:latin typeface="华文仿宋" panose="02010600040101010101" pitchFamily="2" charset="-122"/>
                <a:ea typeface="华文仿宋" panose="02010600040101010101" pitchFamily="2" charset="-122"/>
              </a:rPr>
              <a:t>RNIC</a:t>
            </a:r>
            <a:r>
              <a:rPr lang="zh-CN" altLang="en-US" sz="2000" dirty="0">
                <a:solidFill>
                  <a:srgbClr val="000000"/>
                </a:solidFill>
                <a:latin typeface="华文仿宋" panose="02010600040101010101" pitchFamily="2" charset="-122"/>
                <a:ea typeface="华文仿宋" panose="02010600040101010101" pitchFamily="2" charset="-122"/>
              </a:rPr>
              <a:t>的硬件时间戳功能来获得准确的时间戳来计算</a:t>
            </a:r>
            <a:r>
              <a:rPr lang="en-US" altLang="zh-CN" sz="2000" dirty="0">
                <a:solidFill>
                  <a:srgbClr val="000000"/>
                </a:solidFill>
                <a:latin typeface="华文仿宋" panose="02010600040101010101" pitchFamily="2" charset="-122"/>
                <a:ea typeface="华文仿宋" panose="02010600040101010101" pitchFamily="2" charset="-122"/>
              </a:rPr>
              <a:t>RTT</a:t>
            </a:r>
          </a:p>
        </p:txBody>
      </p:sp>
    </p:spTree>
    <p:extLst>
      <p:ext uri="{BB962C8B-B14F-4D97-AF65-F5344CB8AC3E}">
        <p14:creationId xmlns:p14="http://schemas.microsoft.com/office/powerpoint/2010/main" val="260957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643637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3. Flor Design</a:t>
            </a:r>
            <a:r>
              <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rPr>
              <a:t>：</a:t>
            </a:r>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Dynamic Chunking</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89727FC2-12A4-5E9F-8816-38F580A322C3}"/>
              </a:ext>
            </a:extLst>
          </p:cNvPr>
          <p:cNvSpPr txBox="1">
            <a:spLocks noChangeArrowheads="1"/>
          </p:cNvSpPr>
          <p:nvPr/>
        </p:nvSpPr>
        <p:spPr>
          <a:xfrm>
            <a:off x="609600" y="1219200"/>
            <a:ext cx="6187888"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RTT</a:t>
            </a:r>
            <a:r>
              <a:rPr lang="zh-CN" altLang="en-US" sz="2000" dirty="0">
                <a:solidFill>
                  <a:srgbClr val="000000"/>
                </a:solidFill>
                <a:latin typeface="华文仿宋" panose="02010600040101010101" pitchFamily="2" charset="-122"/>
                <a:ea typeface="华文仿宋" panose="02010600040101010101" pitchFamily="2" charset="-122"/>
              </a:rPr>
              <a:t>测量</a:t>
            </a:r>
            <a:endParaRPr lang="en-US" altLang="zh-CN" sz="2000" dirty="0">
              <a:solidFill>
                <a:srgbClr val="000000"/>
              </a:solidFill>
              <a:latin typeface="华文仿宋" panose="02010600040101010101" pitchFamily="2" charset="-122"/>
              <a:ea typeface="华文仿宋" panose="02010600040101010101" pitchFamily="2" charset="-122"/>
            </a:endParaRP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进一步提高</a:t>
            </a:r>
            <a:r>
              <a:rPr lang="en-US" altLang="zh-CN" sz="2000" dirty="0">
                <a:solidFill>
                  <a:srgbClr val="000000"/>
                </a:solidFill>
                <a:latin typeface="华文仿宋" panose="02010600040101010101" pitchFamily="2" charset="-122"/>
                <a:ea typeface="华文仿宋" panose="02010600040101010101" pitchFamily="2" charset="-122"/>
              </a:rPr>
              <a:t>RTT</a:t>
            </a:r>
            <a:r>
              <a:rPr lang="zh-CN" altLang="en-US" sz="2000" dirty="0">
                <a:solidFill>
                  <a:srgbClr val="000000"/>
                </a:solidFill>
                <a:latin typeface="华文仿宋" panose="02010600040101010101" pitchFamily="2" charset="-122"/>
                <a:ea typeface="华文仿宋" panose="02010600040101010101" pitchFamily="2" charset="-122"/>
              </a:rPr>
              <a:t>测量精度。</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        使用高优先级 </a:t>
            </a:r>
            <a:r>
              <a:rPr lang="en-US" altLang="zh-CN" sz="2000" dirty="0">
                <a:solidFill>
                  <a:srgbClr val="000000"/>
                </a:solidFill>
                <a:latin typeface="华文仿宋" panose="02010600040101010101" pitchFamily="2" charset="-122"/>
                <a:ea typeface="华文仿宋" panose="02010600040101010101" pitchFamily="2" charset="-122"/>
              </a:rPr>
              <a:t>UD QP </a:t>
            </a:r>
            <a:r>
              <a:rPr lang="zh-CN" altLang="en-US" sz="2000" dirty="0">
                <a:solidFill>
                  <a:srgbClr val="000000"/>
                </a:solidFill>
                <a:latin typeface="华文仿宋" panose="02010600040101010101" pitchFamily="2" charset="-122"/>
                <a:ea typeface="华文仿宋" panose="02010600040101010101" pitchFamily="2" charset="-122"/>
              </a:rPr>
              <a:t>来发送和接收 </a:t>
            </a:r>
            <a:r>
              <a:rPr lang="en-US" altLang="zh-CN" sz="2000" dirty="0">
                <a:solidFill>
                  <a:srgbClr val="000000"/>
                </a:solidFill>
                <a:latin typeface="华文仿宋" panose="02010600040101010101" pitchFamily="2" charset="-122"/>
                <a:ea typeface="华文仿宋" panose="02010600040101010101" pitchFamily="2" charset="-122"/>
              </a:rPr>
              <a:t>ACK</a:t>
            </a:r>
            <a:r>
              <a:rPr lang="zh-CN" altLang="en-US" sz="2000" dirty="0">
                <a:solidFill>
                  <a:srgbClr val="000000"/>
                </a:solidFill>
                <a:latin typeface="华文仿宋" panose="02010600040101010101" pitchFamily="2" charset="-122"/>
                <a:ea typeface="华文仿宋" panose="02010600040101010101" pitchFamily="2" charset="-122"/>
              </a:rPr>
              <a:t>。</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对 </a:t>
            </a:r>
            <a:r>
              <a:rPr lang="en-US" altLang="zh-CN" sz="2000" dirty="0">
                <a:solidFill>
                  <a:srgbClr val="000000"/>
                </a:solidFill>
                <a:latin typeface="华文仿宋" panose="02010600040101010101" pitchFamily="2" charset="-122"/>
                <a:ea typeface="华文仿宋" panose="02010600040101010101" pitchFamily="2" charset="-122"/>
              </a:rPr>
              <a:t>ACK </a:t>
            </a:r>
            <a:r>
              <a:rPr lang="zh-CN" altLang="en-US" sz="2000" dirty="0">
                <a:solidFill>
                  <a:srgbClr val="000000"/>
                </a:solidFill>
                <a:latin typeface="华文仿宋" panose="02010600040101010101" pitchFamily="2" charset="-122"/>
                <a:ea typeface="华文仿宋" panose="02010600040101010101" pitchFamily="2" charset="-122"/>
              </a:rPr>
              <a:t>使用单独的</a:t>
            </a:r>
            <a:r>
              <a:rPr lang="en-US" altLang="zh-CN" sz="2000" dirty="0">
                <a:solidFill>
                  <a:srgbClr val="000000"/>
                </a:solidFill>
                <a:latin typeface="华文仿宋" panose="02010600040101010101" pitchFamily="2" charset="-122"/>
                <a:ea typeface="华文仿宋" panose="02010600040101010101" pitchFamily="2" charset="-122"/>
              </a:rPr>
              <a:t>ACK CQ</a:t>
            </a:r>
            <a:r>
              <a:rPr lang="zh-CN" altLang="en-US" sz="2000" dirty="0">
                <a:solidFill>
                  <a:srgbClr val="000000"/>
                </a:solidFill>
                <a:latin typeface="华文仿宋" panose="02010600040101010101" pitchFamily="2" charset="-122"/>
                <a:ea typeface="华文仿宋" panose="02010600040101010101" pitchFamily="2" charset="-122"/>
              </a:rPr>
              <a:t>，并在数据</a:t>
            </a:r>
            <a:r>
              <a:rPr lang="en-US" altLang="zh-CN" sz="2000" dirty="0">
                <a:solidFill>
                  <a:srgbClr val="000000"/>
                </a:solidFill>
                <a:latin typeface="华文仿宋" panose="02010600040101010101" pitchFamily="2" charset="-122"/>
                <a:ea typeface="华文仿宋" panose="02010600040101010101" pitchFamily="2" charset="-122"/>
              </a:rPr>
              <a:t>CQ</a:t>
            </a:r>
            <a:r>
              <a:rPr lang="zh-CN" altLang="en-US" sz="2000" dirty="0">
                <a:solidFill>
                  <a:srgbClr val="000000"/>
                </a:solidFill>
                <a:latin typeface="华文仿宋" panose="02010600040101010101" pitchFamily="2" charset="-122"/>
                <a:ea typeface="华文仿宋" panose="02010600040101010101" pitchFamily="2" charset="-122"/>
              </a:rPr>
              <a:t>之前对其进行轮询。</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000" dirty="0">
              <a:solidFill>
                <a:srgbClr val="000000"/>
              </a:solidFill>
              <a:latin typeface="华文仿宋" panose="02010600040101010101" pitchFamily="2" charset="-122"/>
              <a:ea typeface="华文仿宋" panose="02010600040101010101" pitchFamily="2" charset="-122"/>
            </a:endParaRPr>
          </a:p>
        </p:txBody>
      </p:sp>
      <p:pic>
        <p:nvPicPr>
          <p:cNvPr id="4" name="图片 3">
            <a:extLst>
              <a:ext uri="{FF2B5EF4-FFF2-40B4-BE49-F238E27FC236}">
                <a16:creationId xmlns:a16="http://schemas.microsoft.com/office/drawing/2014/main" id="{C200E593-DF26-5491-24A4-63D6428EEB45}"/>
              </a:ext>
            </a:extLst>
          </p:cNvPr>
          <p:cNvPicPr>
            <a:picLocks noChangeAspect="1"/>
          </p:cNvPicPr>
          <p:nvPr/>
        </p:nvPicPr>
        <p:blipFill>
          <a:blip r:embed="rId6"/>
          <a:stretch>
            <a:fillRect/>
          </a:stretch>
        </p:blipFill>
        <p:spPr>
          <a:xfrm>
            <a:off x="6885710" y="1264215"/>
            <a:ext cx="4846252" cy="2571763"/>
          </a:xfrm>
          <a:prstGeom prst="rect">
            <a:avLst/>
          </a:prstGeom>
        </p:spPr>
      </p:pic>
      <p:pic>
        <p:nvPicPr>
          <p:cNvPr id="6" name="图片 5">
            <a:extLst>
              <a:ext uri="{FF2B5EF4-FFF2-40B4-BE49-F238E27FC236}">
                <a16:creationId xmlns:a16="http://schemas.microsoft.com/office/drawing/2014/main" id="{87DA4CC3-3AFB-FE3A-41AE-55C1AE263ABD}"/>
              </a:ext>
            </a:extLst>
          </p:cNvPr>
          <p:cNvPicPr>
            <a:picLocks noChangeAspect="1"/>
          </p:cNvPicPr>
          <p:nvPr/>
        </p:nvPicPr>
        <p:blipFill>
          <a:blip r:embed="rId7"/>
          <a:stretch>
            <a:fillRect/>
          </a:stretch>
        </p:blipFill>
        <p:spPr>
          <a:xfrm>
            <a:off x="6979750" y="3993879"/>
            <a:ext cx="4658172" cy="2617420"/>
          </a:xfrm>
          <a:prstGeom prst="rect">
            <a:avLst/>
          </a:prstGeom>
        </p:spPr>
      </p:pic>
    </p:spTree>
    <p:extLst>
      <p:ext uri="{BB962C8B-B14F-4D97-AF65-F5344CB8AC3E}">
        <p14:creationId xmlns:p14="http://schemas.microsoft.com/office/powerpoint/2010/main" val="362745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643637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3. Flor Design</a:t>
            </a:r>
            <a:r>
              <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rPr>
              <a:t>：</a:t>
            </a:r>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Dynamic Chunking</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80CD4455-40D9-6C5B-F988-E3C5AB1086DC}"/>
              </a:ext>
            </a:extLst>
          </p:cNvPr>
          <p:cNvPicPr>
            <a:picLocks noChangeAspect="1"/>
          </p:cNvPicPr>
          <p:nvPr/>
        </p:nvPicPr>
        <p:blipFill>
          <a:blip r:embed="rId6"/>
          <a:stretch>
            <a:fillRect/>
          </a:stretch>
        </p:blipFill>
        <p:spPr>
          <a:xfrm>
            <a:off x="2976539" y="2287895"/>
            <a:ext cx="6238921" cy="2800370"/>
          </a:xfrm>
          <a:prstGeom prst="rect">
            <a:avLst/>
          </a:prstGeom>
        </p:spPr>
      </p:pic>
      <p:sp>
        <p:nvSpPr>
          <p:cNvPr id="2" name="Rectangle 2">
            <a:extLst>
              <a:ext uri="{FF2B5EF4-FFF2-40B4-BE49-F238E27FC236}">
                <a16:creationId xmlns:a16="http://schemas.microsoft.com/office/drawing/2014/main" id="{9DD8F99D-DDA5-F09B-8E1E-EF42D288B006}"/>
              </a:ext>
            </a:extLst>
          </p:cNvPr>
          <p:cNvSpPr txBox="1">
            <a:spLocks noChangeArrowheads="1"/>
          </p:cNvSpPr>
          <p:nvPr/>
        </p:nvSpPr>
        <p:spPr>
          <a:xfrm>
            <a:off x="609600" y="1219200"/>
            <a:ext cx="10972800"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分块策略</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Flor </a:t>
            </a:r>
            <a:r>
              <a:rPr lang="zh-CN" altLang="en-US" sz="2000" dirty="0">
                <a:solidFill>
                  <a:srgbClr val="000000"/>
                </a:solidFill>
                <a:latin typeface="华文仿宋" panose="02010600040101010101" pitchFamily="2" charset="-122"/>
                <a:ea typeface="华文仿宋" panose="02010600040101010101" pitchFamily="2" charset="-122"/>
              </a:rPr>
              <a:t>将分块算法提取为模块，用户可以指定自己的分块算法进行替换。（以下为默认算法）</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4276840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9006761"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3. Flor Design</a:t>
            </a:r>
            <a:r>
              <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rPr>
              <a:t>：</a:t>
            </a:r>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Selective Retransmission with UC</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3A3CAFC0-2235-DAC3-69F1-3AE4E34C0668}"/>
              </a:ext>
            </a:extLst>
          </p:cNvPr>
          <p:cNvSpPr txBox="1">
            <a:spLocks noChangeArrowheads="1"/>
          </p:cNvSpPr>
          <p:nvPr/>
        </p:nvSpPr>
        <p:spPr>
          <a:xfrm>
            <a:off x="609600" y="1219199"/>
            <a:ext cx="10972800" cy="5497606"/>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基于</a:t>
            </a:r>
            <a:r>
              <a:rPr lang="en-US" altLang="zh-CN" sz="2000" dirty="0">
                <a:solidFill>
                  <a:srgbClr val="000000"/>
                </a:solidFill>
                <a:latin typeface="华文仿宋" panose="02010600040101010101" pitchFamily="2" charset="-122"/>
                <a:ea typeface="华文仿宋" panose="02010600040101010101" pitchFamily="2" charset="-122"/>
              </a:rPr>
              <a:t>UC</a:t>
            </a:r>
            <a:r>
              <a:rPr lang="zh-CN" altLang="en-US" sz="2000" dirty="0">
                <a:solidFill>
                  <a:srgbClr val="000000"/>
                </a:solidFill>
                <a:latin typeface="华文仿宋" panose="02010600040101010101" pitchFamily="2" charset="-122"/>
                <a:ea typeface="华文仿宋" panose="02010600040101010101" pitchFamily="2" charset="-122"/>
              </a:rPr>
              <a:t>的选择重传</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        基于将 </a:t>
            </a:r>
            <a:r>
              <a:rPr lang="en-US" altLang="zh-CN" sz="2000" dirty="0">
                <a:solidFill>
                  <a:srgbClr val="000000"/>
                </a:solidFill>
                <a:latin typeface="华文仿宋" panose="02010600040101010101" pitchFamily="2" charset="-122"/>
                <a:ea typeface="华文仿宋" panose="02010600040101010101" pitchFamily="2" charset="-122"/>
              </a:rPr>
              <a:t>RDMA </a:t>
            </a:r>
            <a:r>
              <a:rPr lang="zh-CN" altLang="en-US" sz="2000" dirty="0">
                <a:solidFill>
                  <a:srgbClr val="000000"/>
                </a:solidFill>
                <a:latin typeface="华文仿宋" panose="02010600040101010101" pitchFamily="2" charset="-122"/>
                <a:ea typeface="华文仿宋" panose="02010600040101010101" pitchFamily="2" charset="-122"/>
              </a:rPr>
              <a:t>消息拆分为不同大小的 </a:t>
            </a:r>
            <a:r>
              <a:rPr lang="en-US" altLang="zh-CN" sz="2000" dirty="0">
                <a:solidFill>
                  <a:srgbClr val="000000"/>
                </a:solidFill>
                <a:latin typeface="华文仿宋" panose="02010600040101010101" pitchFamily="2" charset="-122"/>
                <a:ea typeface="华文仿宋" panose="02010600040101010101" pitchFamily="2" charset="-122"/>
              </a:rPr>
              <a:t>WQE </a:t>
            </a:r>
            <a:r>
              <a:rPr lang="zh-CN" altLang="en-US" sz="2000" dirty="0">
                <a:solidFill>
                  <a:srgbClr val="000000"/>
                </a:solidFill>
                <a:latin typeface="华文仿宋" panose="02010600040101010101" pitchFamily="2" charset="-122"/>
                <a:ea typeface="华文仿宋" panose="02010600040101010101" pitchFamily="2" charset="-122"/>
              </a:rPr>
              <a:t>的分块机制，</a:t>
            </a:r>
            <a:r>
              <a:rPr lang="en-US" altLang="zh-CN" sz="2000" dirty="0">
                <a:solidFill>
                  <a:srgbClr val="000000"/>
                </a:solidFill>
                <a:latin typeface="华文仿宋" panose="02010600040101010101" pitchFamily="2" charset="-122"/>
                <a:ea typeface="华文仿宋" panose="02010600040101010101" pitchFamily="2" charset="-122"/>
              </a:rPr>
              <a:t>Flor </a:t>
            </a:r>
            <a:r>
              <a:rPr lang="zh-CN" altLang="en-US" sz="2000" dirty="0">
                <a:solidFill>
                  <a:srgbClr val="000000"/>
                </a:solidFill>
                <a:latin typeface="华文仿宋" panose="02010600040101010101" pitchFamily="2" charset="-122"/>
                <a:ea typeface="华文仿宋" panose="02010600040101010101" pitchFamily="2" charset="-122"/>
              </a:rPr>
              <a:t>能够在分块 </a:t>
            </a:r>
            <a:r>
              <a:rPr lang="en-US" altLang="zh-CN" sz="2000" dirty="0">
                <a:solidFill>
                  <a:srgbClr val="000000"/>
                </a:solidFill>
                <a:latin typeface="华文仿宋" panose="02010600040101010101" pitchFamily="2" charset="-122"/>
                <a:ea typeface="华文仿宋" panose="02010600040101010101" pitchFamily="2" charset="-122"/>
              </a:rPr>
              <a:t>WQE </a:t>
            </a:r>
            <a:r>
              <a:rPr lang="zh-CN" altLang="en-US" sz="2000" dirty="0">
                <a:solidFill>
                  <a:srgbClr val="000000"/>
                </a:solidFill>
                <a:latin typeface="华文仿宋" panose="02010600040101010101" pitchFamily="2" charset="-122"/>
                <a:ea typeface="华文仿宋" panose="02010600040101010101" pitchFamily="2" charset="-122"/>
              </a:rPr>
              <a:t>的粒度上设计可靠性机制（序列号、确认和重传）。 但在软件层中实现单向 </a:t>
            </a:r>
            <a:r>
              <a:rPr lang="en-US" altLang="zh-CN" sz="2000" dirty="0">
                <a:solidFill>
                  <a:srgbClr val="000000"/>
                </a:solidFill>
                <a:latin typeface="华文仿宋" panose="02010600040101010101" pitchFamily="2" charset="-122"/>
                <a:ea typeface="华文仿宋" panose="02010600040101010101" pitchFamily="2" charset="-122"/>
              </a:rPr>
              <a:t>RMDA WRITE </a:t>
            </a:r>
            <a:r>
              <a:rPr lang="zh-CN" altLang="en-US" sz="2000" dirty="0">
                <a:solidFill>
                  <a:srgbClr val="000000"/>
                </a:solidFill>
                <a:latin typeface="华文仿宋" panose="02010600040101010101" pitchFamily="2" charset="-122"/>
                <a:ea typeface="华文仿宋" panose="02010600040101010101" pitchFamily="2" charset="-122"/>
              </a:rPr>
              <a:t>操作的可靠性仍然存在一些挑战：</a:t>
            </a: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额外的数据拷贝：由 </a:t>
            </a:r>
            <a:r>
              <a:rPr lang="en-US" altLang="zh-CN" sz="2000" dirty="0">
                <a:solidFill>
                  <a:srgbClr val="000000"/>
                </a:solidFill>
                <a:latin typeface="华文仿宋" panose="02010600040101010101" pitchFamily="2" charset="-122"/>
                <a:ea typeface="华文仿宋" panose="02010600040101010101" pitchFamily="2" charset="-122"/>
              </a:rPr>
              <a:t>RDMA WRITE </a:t>
            </a:r>
            <a:r>
              <a:rPr lang="zh-CN" altLang="en-US" sz="2000" dirty="0">
                <a:solidFill>
                  <a:srgbClr val="000000"/>
                </a:solidFill>
                <a:latin typeface="华文仿宋" panose="02010600040101010101" pitchFamily="2" charset="-122"/>
                <a:ea typeface="华文仿宋" panose="02010600040101010101" pitchFamily="2" charset="-122"/>
              </a:rPr>
              <a:t>添加的额外信息（包括序列号等可靠性机制所需的信息）都会在软件层进行内存拷贝</a:t>
            </a:r>
            <a:endParaRPr lang="en-US" altLang="zh-CN" sz="2000" dirty="0">
              <a:solidFill>
                <a:srgbClr val="000000"/>
              </a:solidFill>
              <a:latin typeface="华文仿宋" panose="02010600040101010101" pitchFamily="2" charset="-122"/>
              <a:ea typeface="华文仿宋" panose="02010600040101010101" pitchFamily="2" charset="-122"/>
            </a:endParaRP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软件层</a:t>
            </a:r>
            <a:r>
              <a:rPr lang="en-US" altLang="zh-CN" sz="2000" dirty="0">
                <a:solidFill>
                  <a:srgbClr val="000000"/>
                </a:solidFill>
                <a:latin typeface="华文仿宋" panose="02010600040101010101" pitchFamily="2" charset="-122"/>
                <a:ea typeface="华文仿宋" panose="02010600040101010101" pitchFamily="2" charset="-122"/>
              </a:rPr>
              <a:t>ACK</a:t>
            </a:r>
            <a:r>
              <a:rPr lang="zh-CN" altLang="en-US" sz="2000" dirty="0">
                <a:solidFill>
                  <a:srgbClr val="000000"/>
                </a:solidFill>
                <a:latin typeface="华文仿宋" panose="02010600040101010101" pitchFamily="2" charset="-122"/>
                <a:ea typeface="华文仿宋" panose="02010600040101010101" pitchFamily="2" charset="-122"/>
              </a:rPr>
              <a:t>：</a:t>
            </a:r>
            <a:r>
              <a:rPr lang="en-US" altLang="zh-CN" sz="2000" dirty="0">
                <a:solidFill>
                  <a:srgbClr val="000000"/>
                </a:solidFill>
                <a:latin typeface="华文仿宋" panose="02010600040101010101" pitchFamily="2" charset="-122"/>
                <a:ea typeface="华文仿宋" panose="02010600040101010101" pitchFamily="2" charset="-122"/>
              </a:rPr>
              <a:t>RDMA WRITE</a:t>
            </a:r>
            <a:r>
              <a:rPr lang="zh-CN" altLang="en-US" sz="2000" dirty="0">
                <a:solidFill>
                  <a:srgbClr val="000000"/>
                </a:solidFill>
                <a:latin typeface="华文仿宋" panose="02010600040101010101" pitchFamily="2" charset="-122"/>
                <a:ea typeface="华文仿宋" panose="02010600040101010101" pitchFamily="2" charset="-122"/>
              </a:rPr>
              <a:t>是一种绕过接收端 </a:t>
            </a:r>
            <a:r>
              <a:rPr lang="en-US" altLang="zh-CN" sz="2000" dirty="0">
                <a:solidFill>
                  <a:srgbClr val="000000"/>
                </a:solidFill>
                <a:latin typeface="华文仿宋" panose="02010600040101010101" pitchFamily="2" charset="-122"/>
                <a:ea typeface="华文仿宋" panose="02010600040101010101" pitchFamily="2" charset="-122"/>
              </a:rPr>
              <a:t>CPU </a:t>
            </a:r>
            <a:r>
              <a:rPr lang="zh-CN" altLang="en-US" sz="2000" dirty="0">
                <a:solidFill>
                  <a:srgbClr val="000000"/>
                </a:solidFill>
                <a:latin typeface="华文仿宋" panose="02010600040101010101" pitchFamily="2" charset="-122"/>
                <a:ea typeface="华文仿宋" panose="02010600040101010101" pitchFamily="2" charset="-122"/>
              </a:rPr>
              <a:t>的单侧操作，接收方无法知道</a:t>
            </a:r>
            <a:r>
              <a:rPr lang="en-US" altLang="zh-CN" sz="2000" dirty="0">
                <a:solidFill>
                  <a:srgbClr val="000000"/>
                </a:solidFill>
                <a:latin typeface="华文仿宋" panose="02010600040101010101" pitchFamily="2" charset="-122"/>
                <a:ea typeface="华文仿宋" panose="02010600040101010101" pitchFamily="2" charset="-122"/>
              </a:rPr>
              <a:t>WRITE</a:t>
            </a:r>
            <a:r>
              <a:rPr lang="zh-CN" altLang="en-US" sz="2000" dirty="0">
                <a:solidFill>
                  <a:srgbClr val="000000"/>
                </a:solidFill>
                <a:latin typeface="华文仿宋" panose="02010600040101010101" pitchFamily="2" charset="-122"/>
                <a:ea typeface="华文仿宋" panose="02010600040101010101" pitchFamily="2" charset="-122"/>
              </a:rPr>
              <a:t>是否成功或失败。 </a:t>
            </a:r>
            <a:r>
              <a:rPr lang="en-US" altLang="zh-CN" sz="2000" dirty="0">
                <a:solidFill>
                  <a:srgbClr val="000000"/>
                </a:solidFill>
                <a:latin typeface="华文仿宋" panose="02010600040101010101" pitchFamily="2" charset="-122"/>
                <a:ea typeface="华文仿宋" panose="02010600040101010101" pitchFamily="2" charset="-122"/>
              </a:rPr>
              <a:t>Flor </a:t>
            </a:r>
            <a:r>
              <a:rPr lang="zh-CN" altLang="en-US" sz="2000" dirty="0">
                <a:solidFill>
                  <a:srgbClr val="000000"/>
                </a:solidFill>
                <a:latin typeface="华文仿宋" panose="02010600040101010101" pitchFamily="2" charset="-122"/>
                <a:ea typeface="华文仿宋" panose="02010600040101010101" pitchFamily="2" charset="-122"/>
              </a:rPr>
              <a:t>使用 </a:t>
            </a: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在软件层进行</a:t>
            </a:r>
            <a:r>
              <a:rPr lang="en-US" altLang="zh-CN" sz="2000" dirty="0">
                <a:solidFill>
                  <a:srgbClr val="000000"/>
                </a:solidFill>
                <a:latin typeface="华文仿宋" panose="02010600040101010101" pitchFamily="2" charset="-122"/>
                <a:ea typeface="华文仿宋" panose="02010600040101010101" pitchFamily="2" charset="-122"/>
              </a:rPr>
              <a:t>ACK</a:t>
            </a:r>
            <a:r>
              <a:rPr lang="zh-CN" altLang="en-US" sz="2000" dirty="0">
                <a:solidFill>
                  <a:srgbClr val="000000"/>
                </a:solidFill>
                <a:latin typeface="华文仿宋" panose="02010600040101010101" pitchFamily="2" charset="-122"/>
                <a:ea typeface="华文仿宋" panose="02010600040101010101" pitchFamily="2" charset="-122"/>
              </a:rPr>
              <a:t>，但是高频率的软件层 </a:t>
            </a:r>
            <a:r>
              <a:rPr lang="en-US" altLang="zh-CN" sz="2000" dirty="0">
                <a:solidFill>
                  <a:srgbClr val="000000"/>
                </a:solidFill>
                <a:latin typeface="华文仿宋" panose="02010600040101010101" pitchFamily="2" charset="-122"/>
                <a:ea typeface="华文仿宋" panose="02010600040101010101" pitchFamily="2" charset="-122"/>
              </a:rPr>
              <a:t>ACK</a:t>
            </a:r>
            <a:r>
              <a:rPr lang="zh-CN" altLang="en-US" sz="2000" dirty="0">
                <a:solidFill>
                  <a:srgbClr val="000000"/>
                </a:solidFill>
                <a:latin typeface="华文仿宋" panose="02010600040101010101" pitchFamily="2" charset="-122"/>
                <a:ea typeface="华文仿宋" panose="02010600040101010101" pitchFamily="2" charset="-122"/>
              </a:rPr>
              <a:t>会显著降低性能。</a:t>
            </a: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重复的内存访问：</a:t>
            </a:r>
            <a:r>
              <a:rPr lang="en-US" altLang="zh-CN" sz="2000" dirty="0">
                <a:solidFill>
                  <a:srgbClr val="000000"/>
                </a:solidFill>
                <a:latin typeface="华文仿宋" panose="02010600040101010101" pitchFamily="2" charset="-122"/>
                <a:ea typeface="华文仿宋" panose="02010600040101010101" pitchFamily="2" charset="-122"/>
              </a:rPr>
              <a:t>RDMA WRITE </a:t>
            </a:r>
            <a:r>
              <a:rPr lang="zh-CN" altLang="en-US" sz="2000" dirty="0">
                <a:solidFill>
                  <a:srgbClr val="000000"/>
                </a:solidFill>
                <a:latin typeface="华文仿宋" panose="02010600040101010101" pitchFamily="2" charset="-122"/>
                <a:ea typeface="华文仿宋" panose="02010600040101010101" pitchFamily="2" charset="-122"/>
              </a:rPr>
              <a:t>操作的重传可能会导致数据完整性问题，</a:t>
            </a:r>
            <a:r>
              <a:rPr lang="en-US" altLang="zh-CN" sz="2000" dirty="0">
                <a:solidFill>
                  <a:srgbClr val="000000"/>
                </a:solidFill>
                <a:latin typeface="华文仿宋" panose="02010600040101010101" pitchFamily="2" charset="-122"/>
                <a:ea typeface="华文仿宋" panose="02010600040101010101" pitchFamily="2" charset="-122"/>
              </a:rPr>
              <a:t>RNIC </a:t>
            </a:r>
            <a:r>
              <a:rPr lang="zh-CN" altLang="en-US" sz="2000" dirty="0">
                <a:solidFill>
                  <a:srgbClr val="000000"/>
                </a:solidFill>
                <a:latin typeface="华文仿宋" panose="02010600040101010101" pitchFamily="2" charset="-122"/>
                <a:ea typeface="华文仿宋" panose="02010600040101010101" pitchFamily="2" charset="-122"/>
              </a:rPr>
              <a:t>可能会写入一段已提交给应用程序的内容。</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为了解决这些问题，</a:t>
            </a:r>
            <a:r>
              <a:rPr lang="en-US" altLang="zh-CN" sz="2000" dirty="0">
                <a:solidFill>
                  <a:srgbClr val="000000"/>
                </a:solidFill>
                <a:latin typeface="华文仿宋" panose="02010600040101010101" pitchFamily="2" charset="-122"/>
                <a:ea typeface="华文仿宋" panose="02010600040101010101" pitchFamily="2" charset="-122"/>
              </a:rPr>
              <a:t>Flor </a:t>
            </a:r>
            <a:r>
              <a:rPr lang="zh-CN" altLang="en-US" sz="2000" dirty="0">
                <a:solidFill>
                  <a:srgbClr val="000000"/>
                </a:solidFill>
                <a:latin typeface="华文仿宋" panose="02010600040101010101" pitchFamily="2" charset="-122"/>
                <a:ea typeface="华文仿宋" panose="02010600040101010101" pitchFamily="2" charset="-122"/>
              </a:rPr>
              <a:t>的可靠性机制采用了一些新颖的设计，包括 </a:t>
            </a:r>
            <a:r>
              <a:rPr lang="en-US" altLang="zh-CN" sz="2000" dirty="0">
                <a:solidFill>
                  <a:srgbClr val="000000"/>
                </a:solidFill>
                <a:latin typeface="华文仿宋" panose="02010600040101010101" pitchFamily="2" charset="-122"/>
                <a:ea typeface="华文仿宋" panose="02010600040101010101" pitchFamily="2" charset="-122"/>
              </a:rPr>
              <a:t>WRITE_WITH_IMM </a:t>
            </a:r>
            <a:r>
              <a:rPr lang="zh-CN" altLang="en-US" sz="2000" dirty="0">
                <a:solidFill>
                  <a:srgbClr val="000000"/>
                </a:solidFill>
                <a:latin typeface="华文仿宋" panose="02010600040101010101" pitchFamily="2" charset="-122"/>
                <a:ea typeface="华文仿宋" panose="02010600040101010101" pitchFamily="2" charset="-122"/>
              </a:rPr>
              <a:t>序列号空间、软件层 </a:t>
            </a:r>
            <a:r>
              <a:rPr lang="en-US" altLang="zh-CN" sz="2000" dirty="0">
                <a:solidFill>
                  <a:srgbClr val="000000"/>
                </a:solidFill>
                <a:latin typeface="华文仿宋" panose="02010600040101010101" pitchFamily="2" charset="-122"/>
                <a:ea typeface="华文仿宋" panose="02010600040101010101" pitchFamily="2" charset="-122"/>
              </a:rPr>
              <a:t>ACK </a:t>
            </a:r>
            <a:r>
              <a:rPr lang="zh-CN" altLang="en-US" sz="2000" dirty="0">
                <a:solidFill>
                  <a:srgbClr val="000000"/>
                </a:solidFill>
                <a:latin typeface="华文仿宋" panose="02010600040101010101" pitchFamily="2" charset="-122"/>
                <a:ea typeface="华文仿宋" panose="02010600040101010101" pitchFamily="2" charset="-122"/>
              </a:rPr>
              <a:t>和双向重传。</a:t>
            </a: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8468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051CEA6-0EF0-97A2-3622-82F7EA845A31}"/>
              </a:ext>
            </a:extLst>
          </p:cNvPr>
          <p:cNvPicPr>
            <a:picLocks noChangeAspect="1"/>
          </p:cNvPicPr>
          <p:nvPr/>
        </p:nvPicPr>
        <p:blipFill>
          <a:blip r:embed="rId4"/>
          <a:stretch>
            <a:fillRect/>
          </a:stretch>
        </p:blipFill>
        <p:spPr>
          <a:xfrm>
            <a:off x="5791835" y="1994780"/>
            <a:ext cx="6346471" cy="3305915"/>
          </a:xfrm>
          <a:prstGeom prst="rect">
            <a:avLst/>
          </a:prstGeom>
        </p:spPr>
      </p:pic>
      <p:sp>
        <p:nvSpPr>
          <p:cNvPr id="33" name="文本框 274"/>
          <p:cNvSpPr txBox="1"/>
          <p:nvPr/>
        </p:nvSpPr>
        <p:spPr>
          <a:xfrm>
            <a:off x="1147261" y="425192"/>
            <a:ext cx="9006761"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3. Flor Design</a:t>
            </a:r>
            <a:r>
              <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rPr>
              <a:t>：</a:t>
            </a:r>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Selective Retransmission with UC</a:t>
            </a:r>
          </a:p>
        </p:txBody>
      </p:sp>
      <p:pic>
        <p:nvPicPr>
          <p:cNvPr id="39" name="图形 2" descr="453023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2">
            <a:extLst>
              <a:ext uri="{FF2B5EF4-FFF2-40B4-BE49-F238E27FC236}">
                <a16:creationId xmlns:a16="http://schemas.microsoft.com/office/drawing/2014/main" id="{33AB6CD9-6046-2E2E-8E76-27CCE966A6CA}"/>
              </a:ext>
            </a:extLst>
          </p:cNvPr>
          <p:cNvSpPr txBox="1">
            <a:spLocks noChangeArrowheads="1"/>
          </p:cNvSpPr>
          <p:nvPr/>
        </p:nvSpPr>
        <p:spPr>
          <a:xfrm>
            <a:off x="609601" y="1219199"/>
            <a:ext cx="4917140" cy="5457263"/>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WRITE_WITH_IMM </a:t>
            </a:r>
            <a:r>
              <a:rPr lang="zh-CN" altLang="en-US" sz="2000" dirty="0">
                <a:solidFill>
                  <a:srgbClr val="000000"/>
                </a:solidFill>
                <a:latin typeface="华文仿宋" panose="02010600040101010101" pitchFamily="2" charset="-122"/>
                <a:ea typeface="华文仿宋" panose="02010600040101010101" pitchFamily="2" charset="-122"/>
              </a:rPr>
              <a:t>的序列号空间</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为了在没有额外数据拷贝的情况下在接收端将信息块组装成原始信息，</a:t>
            </a:r>
            <a:r>
              <a:rPr lang="en-US" altLang="zh-CN" sz="2000" dirty="0">
                <a:solidFill>
                  <a:srgbClr val="000000"/>
                </a:solidFill>
                <a:latin typeface="华文仿宋" panose="02010600040101010101" pitchFamily="2" charset="-122"/>
                <a:ea typeface="华文仿宋" panose="02010600040101010101" pitchFamily="2" charset="-122"/>
              </a:rPr>
              <a:t>Flor </a:t>
            </a:r>
            <a:r>
              <a:rPr lang="zh-CN" altLang="en-US" sz="2000" dirty="0">
                <a:solidFill>
                  <a:srgbClr val="000000"/>
                </a:solidFill>
                <a:latin typeface="华文仿宋" panose="02010600040101010101" pitchFamily="2" charset="-122"/>
                <a:ea typeface="华文仿宋" panose="02010600040101010101" pitchFamily="2" charset="-122"/>
              </a:rPr>
              <a:t>使用 </a:t>
            </a:r>
            <a:r>
              <a:rPr lang="en-US" altLang="zh-CN" sz="2000" dirty="0">
                <a:solidFill>
                  <a:srgbClr val="000000"/>
                </a:solidFill>
                <a:latin typeface="华文仿宋" panose="02010600040101010101" pitchFamily="2" charset="-122"/>
                <a:ea typeface="华文仿宋" panose="02010600040101010101" pitchFamily="2" charset="-122"/>
              </a:rPr>
              <a:t>WRITE_WITH_IMM</a:t>
            </a:r>
            <a:r>
              <a:rPr lang="zh-CN" altLang="en-US" sz="2000" dirty="0">
                <a:solidFill>
                  <a:srgbClr val="000000"/>
                </a:solidFill>
                <a:latin typeface="华文仿宋" panose="02010600040101010101" pitchFamily="2" charset="-122"/>
                <a:ea typeface="华文仿宋" panose="02010600040101010101" pitchFamily="2" charset="-122"/>
              </a:rPr>
              <a:t>生成分块到达的信号。其可以携带发送方额外设置的 </a:t>
            </a:r>
            <a:r>
              <a:rPr lang="en-US" altLang="zh-CN" sz="2000" dirty="0">
                <a:solidFill>
                  <a:srgbClr val="000000"/>
                </a:solidFill>
                <a:latin typeface="华文仿宋" panose="02010600040101010101" pitchFamily="2" charset="-122"/>
                <a:ea typeface="华文仿宋" panose="02010600040101010101" pitchFamily="2" charset="-122"/>
              </a:rPr>
              <a:t>32 </a:t>
            </a:r>
            <a:r>
              <a:rPr lang="zh-CN" altLang="en-US" sz="2000" dirty="0">
                <a:solidFill>
                  <a:srgbClr val="000000"/>
                </a:solidFill>
                <a:latin typeface="华文仿宋" panose="02010600040101010101" pitchFamily="2" charset="-122"/>
                <a:ea typeface="华文仿宋" panose="02010600040101010101" pitchFamily="2" charset="-122"/>
              </a:rPr>
              <a:t>位信号。接收方就能检测到分块的到达，并在不污染应用内存的情况下接收分块编号。</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每个</a:t>
            </a: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都拥有两组序列号：全局序列号和可靠性序列号。所有</a:t>
            </a: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都有一个唯一的全局序列号，用于识别</a:t>
            </a:r>
            <a:r>
              <a:rPr lang="en-US" altLang="zh-CN" sz="2000" dirty="0">
                <a:solidFill>
                  <a:srgbClr val="000000"/>
                </a:solidFill>
                <a:latin typeface="华文仿宋" panose="02010600040101010101" pitchFamily="2" charset="-122"/>
                <a:ea typeface="华文仿宋" panose="02010600040101010101" pitchFamily="2" charset="-122"/>
              </a:rPr>
              <a:t>QP</a:t>
            </a:r>
            <a:r>
              <a:rPr lang="zh-CN" altLang="en-US" sz="2000" dirty="0">
                <a:solidFill>
                  <a:srgbClr val="000000"/>
                </a:solidFill>
                <a:latin typeface="华文仿宋" panose="02010600040101010101" pitchFamily="2" charset="-122"/>
                <a:ea typeface="华文仿宋" panose="02010600040101010101" pitchFamily="2" charset="-122"/>
              </a:rPr>
              <a:t>中的序列，而可靠性序列号用于识别同类型</a:t>
            </a: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中的序列。此外这两组序列还可用于识别原始</a:t>
            </a: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和重传</a:t>
            </a: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a:t>
            </a: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71321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9006761"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3. Flor Design</a:t>
            </a:r>
            <a:r>
              <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rPr>
              <a:t>：</a:t>
            </a:r>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Selective Retransmission with UC</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61D20D0-C8D9-0CBB-1A34-2A372F8E7D5F}"/>
              </a:ext>
            </a:extLst>
          </p:cNvPr>
          <p:cNvPicPr>
            <a:picLocks noChangeAspect="1"/>
          </p:cNvPicPr>
          <p:nvPr/>
        </p:nvPicPr>
        <p:blipFill>
          <a:blip r:embed="rId6"/>
          <a:stretch>
            <a:fillRect/>
          </a:stretch>
        </p:blipFill>
        <p:spPr>
          <a:xfrm>
            <a:off x="7051845" y="1851743"/>
            <a:ext cx="4141375" cy="4081479"/>
          </a:xfrm>
          <a:prstGeom prst="rect">
            <a:avLst/>
          </a:prstGeom>
        </p:spPr>
      </p:pic>
      <p:sp>
        <p:nvSpPr>
          <p:cNvPr id="2" name="Rectangle 2">
            <a:extLst>
              <a:ext uri="{FF2B5EF4-FFF2-40B4-BE49-F238E27FC236}">
                <a16:creationId xmlns:a16="http://schemas.microsoft.com/office/drawing/2014/main" id="{B5773060-EF7B-6BAD-E7D2-104125109697}"/>
              </a:ext>
            </a:extLst>
          </p:cNvPr>
          <p:cNvSpPr txBox="1">
            <a:spLocks noChangeArrowheads="1"/>
          </p:cNvSpPr>
          <p:nvPr/>
        </p:nvSpPr>
        <p:spPr>
          <a:xfrm>
            <a:off x="609599" y="1219199"/>
            <a:ext cx="6261847" cy="5450541"/>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软件层</a:t>
            </a:r>
            <a:r>
              <a:rPr lang="en-US" altLang="zh-CN" sz="2000" dirty="0">
                <a:solidFill>
                  <a:srgbClr val="000000"/>
                </a:solidFill>
                <a:latin typeface="华文仿宋" panose="02010600040101010101" pitchFamily="2" charset="-122"/>
                <a:ea typeface="华文仿宋" panose="02010600040101010101" pitchFamily="2" charset="-122"/>
              </a:rPr>
              <a:t>ACK</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Flor </a:t>
            </a:r>
            <a:r>
              <a:rPr lang="zh-CN" altLang="en-US" sz="2000" dirty="0">
                <a:solidFill>
                  <a:srgbClr val="000000"/>
                </a:solidFill>
                <a:latin typeface="华文仿宋" panose="02010600040101010101" pitchFamily="2" charset="-122"/>
                <a:ea typeface="华文仿宋" panose="02010600040101010101" pitchFamily="2" charset="-122"/>
              </a:rPr>
              <a:t>会为每个 </a:t>
            </a: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进行确认，但为每个 </a:t>
            </a:r>
            <a:r>
              <a:rPr lang="en-US" altLang="zh-CN" sz="2000" dirty="0">
                <a:solidFill>
                  <a:srgbClr val="000000"/>
                </a:solidFill>
                <a:latin typeface="华文仿宋" panose="02010600040101010101" pitchFamily="2" charset="-122"/>
                <a:ea typeface="华文仿宋" panose="02010600040101010101" pitchFamily="2" charset="-122"/>
              </a:rPr>
              <a:t>WQE </a:t>
            </a:r>
            <a:r>
              <a:rPr lang="zh-CN" altLang="en-US" sz="2000" dirty="0">
                <a:solidFill>
                  <a:srgbClr val="000000"/>
                </a:solidFill>
                <a:latin typeface="华文仿宋" panose="02010600040101010101" pitchFamily="2" charset="-122"/>
                <a:ea typeface="华文仿宋" panose="02010600040101010101" pitchFamily="2" charset="-122"/>
              </a:rPr>
              <a:t>生成 </a:t>
            </a:r>
            <a:r>
              <a:rPr lang="en-US" altLang="zh-CN" sz="2000" dirty="0">
                <a:solidFill>
                  <a:srgbClr val="000000"/>
                </a:solidFill>
                <a:latin typeface="华文仿宋" panose="02010600040101010101" pitchFamily="2" charset="-122"/>
                <a:ea typeface="华文仿宋" panose="02010600040101010101" pitchFamily="2" charset="-122"/>
              </a:rPr>
              <a:t>ACK </a:t>
            </a:r>
            <a:r>
              <a:rPr lang="zh-CN" altLang="en-US" sz="2000" dirty="0">
                <a:solidFill>
                  <a:srgbClr val="000000"/>
                </a:solidFill>
                <a:latin typeface="华文仿宋" panose="02010600040101010101" pitchFamily="2" charset="-122"/>
                <a:ea typeface="华文仿宋" panose="02010600040101010101" pitchFamily="2" charset="-122"/>
              </a:rPr>
              <a:t>的开销会很高，因此 </a:t>
            </a:r>
            <a:r>
              <a:rPr lang="en-US" altLang="zh-CN" sz="2000" dirty="0">
                <a:solidFill>
                  <a:srgbClr val="000000"/>
                </a:solidFill>
                <a:latin typeface="华文仿宋" panose="02010600040101010101" pitchFamily="2" charset="-122"/>
                <a:ea typeface="华文仿宋" panose="02010600040101010101" pitchFamily="2" charset="-122"/>
              </a:rPr>
              <a:t>Flor</a:t>
            </a:r>
            <a:r>
              <a:rPr lang="zh-CN" altLang="en-US" sz="2000" dirty="0">
                <a:solidFill>
                  <a:srgbClr val="000000"/>
                </a:solidFill>
                <a:latin typeface="华文仿宋" panose="02010600040101010101" pitchFamily="2" charset="-122"/>
                <a:ea typeface="华文仿宋" panose="02010600040101010101" pitchFamily="2" charset="-122"/>
              </a:rPr>
              <a:t>将多个序列号放入一个</a:t>
            </a:r>
            <a:r>
              <a:rPr lang="en-US" altLang="zh-CN" sz="2000" dirty="0">
                <a:solidFill>
                  <a:srgbClr val="000000"/>
                </a:solidFill>
                <a:latin typeface="华文仿宋" panose="02010600040101010101" pitchFamily="2" charset="-122"/>
                <a:ea typeface="华文仿宋" panose="02010600040101010101" pitchFamily="2" charset="-122"/>
              </a:rPr>
              <a:t>ACK</a:t>
            </a:r>
            <a:r>
              <a:rPr lang="zh-CN" altLang="en-US" sz="2000" dirty="0">
                <a:solidFill>
                  <a:srgbClr val="000000"/>
                </a:solidFill>
                <a:latin typeface="华文仿宋" panose="02010600040101010101" pitchFamily="2" charset="-122"/>
                <a:ea typeface="华文仿宋" panose="02010600040101010101" pitchFamily="2" charset="-122"/>
              </a:rPr>
              <a:t>中进行以减少</a:t>
            </a:r>
            <a:r>
              <a:rPr lang="en-US" altLang="zh-CN" sz="2000" dirty="0">
                <a:solidFill>
                  <a:srgbClr val="000000"/>
                </a:solidFill>
                <a:latin typeface="华文仿宋" panose="02010600040101010101" pitchFamily="2" charset="-122"/>
                <a:ea typeface="华文仿宋" panose="02010600040101010101" pitchFamily="2" charset="-122"/>
              </a:rPr>
              <a:t>CPU</a:t>
            </a:r>
            <a:r>
              <a:rPr lang="zh-CN" altLang="en-US" sz="2000" dirty="0">
                <a:solidFill>
                  <a:srgbClr val="000000"/>
                </a:solidFill>
                <a:latin typeface="华文仿宋" panose="02010600040101010101" pitchFamily="2" charset="-122"/>
                <a:ea typeface="华文仿宋" panose="02010600040101010101" pitchFamily="2" charset="-122"/>
              </a:rPr>
              <a:t>开销。</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但当</a:t>
            </a:r>
            <a:r>
              <a:rPr lang="en-US" altLang="zh-CN" sz="2000" dirty="0">
                <a:solidFill>
                  <a:srgbClr val="000000"/>
                </a:solidFill>
                <a:latin typeface="华文仿宋" panose="02010600040101010101" pitchFamily="2" charset="-122"/>
                <a:ea typeface="华文仿宋" panose="02010600040101010101" pitchFamily="2" charset="-122"/>
              </a:rPr>
              <a:t>ACK</a:t>
            </a:r>
            <a:r>
              <a:rPr lang="zh-CN" altLang="en-US" sz="2000" dirty="0">
                <a:solidFill>
                  <a:srgbClr val="000000"/>
                </a:solidFill>
                <a:latin typeface="华文仿宋" panose="02010600040101010101" pitchFamily="2" charset="-122"/>
                <a:ea typeface="华文仿宋" panose="02010600040101010101" pitchFamily="2" charset="-122"/>
              </a:rPr>
              <a:t>携带了</a:t>
            </a: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的累计数量拥塞控制和可靠性机制中使用的</a:t>
            </a:r>
            <a:r>
              <a:rPr lang="en-US" altLang="zh-CN" sz="2000" dirty="0">
                <a:solidFill>
                  <a:srgbClr val="000000"/>
                </a:solidFill>
                <a:latin typeface="华文仿宋" panose="02010600040101010101" pitchFamily="2" charset="-122"/>
                <a:ea typeface="华文仿宋" panose="02010600040101010101" pitchFamily="2" charset="-122"/>
              </a:rPr>
              <a:t>RTT</a:t>
            </a:r>
            <a:r>
              <a:rPr lang="zh-CN" altLang="en-US" sz="2000" dirty="0">
                <a:solidFill>
                  <a:srgbClr val="000000"/>
                </a:solidFill>
                <a:latin typeface="华文仿宋" panose="02010600040101010101" pitchFamily="2" charset="-122"/>
                <a:ea typeface="华文仿宋" panose="02010600040101010101" pitchFamily="2" charset="-122"/>
              </a:rPr>
              <a:t>和</a:t>
            </a: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编号时，应该及时发送</a:t>
            </a:r>
            <a:r>
              <a:rPr lang="en-US" altLang="zh-CN" sz="2000" dirty="0">
                <a:solidFill>
                  <a:srgbClr val="000000"/>
                </a:solidFill>
                <a:latin typeface="华文仿宋" panose="02010600040101010101" pitchFamily="2" charset="-122"/>
                <a:ea typeface="华文仿宋" panose="02010600040101010101" pitchFamily="2" charset="-122"/>
              </a:rPr>
              <a:t>ACK</a:t>
            </a:r>
            <a:r>
              <a:rPr lang="zh-CN" altLang="en-US" sz="2000" dirty="0">
                <a:solidFill>
                  <a:srgbClr val="000000"/>
                </a:solidFill>
                <a:latin typeface="华文仿宋" panose="02010600040101010101" pitchFamily="2" charset="-122"/>
                <a:ea typeface="华文仿宋" panose="02010600040101010101" pitchFamily="2" charset="-122"/>
              </a:rPr>
              <a:t>，立即发送</a:t>
            </a:r>
            <a:r>
              <a:rPr lang="en-US" altLang="zh-CN" sz="2000" dirty="0">
                <a:solidFill>
                  <a:srgbClr val="000000"/>
                </a:solidFill>
                <a:latin typeface="华文仿宋" panose="02010600040101010101" pitchFamily="2" charset="-122"/>
                <a:ea typeface="华文仿宋" panose="02010600040101010101" pitchFamily="2" charset="-122"/>
              </a:rPr>
              <a:t>ACK</a:t>
            </a:r>
            <a:r>
              <a:rPr lang="zh-CN" altLang="en-US" sz="2000" dirty="0">
                <a:solidFill>
                  <a:srgbClr val="000000"/>
                </a:solidFill>
                <a:latin typeface="华文仿宋" panose="02010600040101010101" pitchFamily="2" charset="-122"/>
                <a:ea typeface="华文仿宋" panose="02010600040101010101" pitchFamily="2" charset="-122"/>
              </a:rPr>
              <a:t>的触发规则如下：</a:t>
            </a:r>
            <a:endParaRPr lang="en-US" altLang="zh-CN" sz="2000" dirty="0">
              <a:solidFill>
                <a:srgbClr val="000000"/>
              </a:solidFill>
              <a:latin typeface="华文仿宋" panose="02010600040101010101" pitchFamily="2" charset="-122"/>
              <a:ea typeface="华文仿宋" panose="02010600040101010101" pitchFamily="2" charset="-122"/>
            </a:endParaRP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的累计编号</a:t>
            </a:r>
            <a:endParaRPr lang="en-US" altLang="zh-CN" sz="2000" dirty="0">
              <a:solidFill>
                <a:srgbClr val="000000"/>
              </a:solidFill>
              <a:latin typeface="华文仿宋" panose="02010600040101010101" pitchFamily="2" charset="-122"/>
              <a:ea typeface="华文仿宋" panose="02010600040101010101" pitchFamily="2" charset="-122"/>
            </a:endParaRP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定时器</a:t>
            </a:r>
            <a:endParaRPr lang="en-US" altLang="zh-CN" sz="2000" dirty="0">
              <a:solidFill>
                <a:srgbClr val="000000"/>
              </a:solidFill>
              <a:latin typeface="华文仿宋" panose="02010600040101010101" pitchFamily="2" charset="-122"/>
              <a:ea typeface="华文仿宋" panose="02010600040101010101" pitchFamily="2" charset="-122"/>
            </a:endParaRP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拥塞窗口中的最后一个 </a:t>
            </a:r>
            <a:r>
              <a:rPr lang="en-US" altLang="zh-CN" sz="2000" dirty="0">
                <a:solidFill>
                  <a:srgbClr val="000000"/>
                </a:solidFill>
                <a:latin typeface="华文仿宋" panose="02010600040101010101" pitchFamily="2" charset="-122"/>
                <a:ea typeface="华文仿宋" panose="02010600040101010101" pitchFamily="2" charset="-122"/>
              </a:rPr>
              <a:t>WQE</a:t>
            </a: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失序分块</a:t>
            </a:r>
          </a:p>
        </p:txBody>
      </p:sp>
    </p:spTree>
    <p:extLst>
      <p:ext uri="{BB962C8B-B14F-4D97-AF65-F5344CB8AC3E}">
        <p14:creationId xmlns:p14="http://schemas.microsoft.com/office/powerpoint/2010/main" val="2886981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9006761"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3. Flor Design</a:t>
            </a:r>
            <a:r>
              <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rPr>
              <a:t>：</a:t>
            </a:r>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Selective Retransmission with UC</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6A0F861C-4EEC-A58D-81A6-2214E989175E}"/>
              </a:ext>
            </a:extLst>
          </p:cNvPr>
          <p:cNvSpPr txBox="1">
            <a:spLocks noChangeArrowheads="1"/>
          </p:cNvSpPr>
          <p:nvPr/>
        </p:nvSpPr>
        <p:spPr>
          <a:xfrm>
            <a:off x="609600" y="1219199"/>
            <a:ext cx="10972800" cy="5363135"/>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双向重传</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当发送方检测到超时事件或从</a:t>
            </a:r>
            <a:r>
              <a:rPr lang="en-US" altLang="zh-CN" sz="2000" dirty="0">
                <a:solidFill>
                  <a:srgbClr val="000000"/>
                </a:solidFill>
                <a:latin typeface="华文仿宋" panose="02010600040101010101" pitchFamily="2" charset="-122"/>
                <a:ea typeface="华文仿宋" panose="02010600040101010101" pitchFamily="2" charset="-122"/>
              </a:rPr>
              <a:t>ACK</a:t>
            </a:r>
            <a:r>
              <a:rPr lang="zh-CN" altLang="en-US" sz="2000" dirty="0">
                <a:solidFill>
                  <a:srgbClr val="000000"/>
                </a:solidFill>
                <a:latin typeface="华文仿宋" panose="02010600040101010101" pitchFamily="2" charset="-122"/>
                <a:ea typeface="华文仿宋" panose="02010600040101010101" pitchFamily="2" charset="-122"/>
              </a:rPr>
              <a:t>中检测到失序发送时就会从传</a:t>
            </a: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a:t>
            </a:r>
            <a:r>
              <a:rPr lang="en-US" altLang="zh-CN" sz="2000" dirty="0">
                <a:solidFill>
                  <a:srgbClr val="000000"/>
                </a:solidFill>
                <a:latin typeface="华文仿宋" panose="02010600040101010101" pitchFamily="2" charset="-122"/>
                <a:ea typeface="华文仿宋" panose="02010600040101010101" pitchFamily="2" charset="-122"/>
              </a:rPr>
              <a:t>Flor </a:t>
            </a:r>
            <a:r>
              <a:rPr lang="zh-CN" altLang="en-US" sz="2000" dirty="0">
                <a:solidFill>
                  <a:srgbClr val="000000"/>
                </a:solidFill>
                <a:latin typeface="华文仿宋" panose="02010600040101010101" pitchFamily="2" charset="-122"/>
                <a:ea typeface="华文仿宋" panose="02010600040101010101" pitchFamily="2" charset="-122"/>
              </a:rPr>
              <a:t>通过 </a:t>
            </a:r>
            <a:r>
              <a:rPr lang="en-US" altLang="zh-CN" sz="2000" dirty="0">
                <a:solidFill>
                  <a:srgbClr val="000000"/>
                </a:solidFill>
                <a:latin typeface="华文仿宋" panose="02010600040101010101" pitchFamily="2" charset="-122"/>
                <a:ea typeface="华文仿宋" panose="02010600040101010101" pitchFamily="2" charset="-122"/>
              </a:rPr>
              <a:t>SEND </a:t>
            </a:r>
            <a:r>
              <a:rPr lang="zh-CN" altLang="en-US" sz="2000" dirty="0">
                <a:solidFill>
                  <a:srgbClr val="000000"/>
                </a:solidFill>
                <a:latin typeface="华文仿宋" panose="02010600040101010101" pitchFamily="2" charset="-122"/>
                <a:ea typeface="华文仿宋" panose="02010600040101010101" pitchFamily="2" charset="-122"/>
              </a:rPr>
              <a:t>处理重传，因为 </a:t>
            </a:r>
            <a:r>
              <a:rPr lang="en-US" altLang="zh-CN" sz="2000" dirty="0">
                <a:solidFill>
                  <a:srgbClr val="000000"/>
                </a:solidFill>
                <a:latin typeface="华文仿宋" panose="02010600040101010101" pitchFamily="2" charset="-122"/>
                <a:ea typeface="华文仿宋" panose="02010600040101010101" pitchFamily="2" charset="-122"/>
              </a:rPr>
              <a:t>WRITE </a:t>
            </a:r>
            <a:r>
              <a:rPr lang="zh-CN" altLang="en-US" sz="2000" dirty="0">
                <a:solidFill>
                  <a:srgbClr val="000000"/>
                </a:solidFill>
                <a:latin typeface="华文仿宋" panose="02010600040101010101" pitchFamily="2" charset="-122"/>
                <a:ea typeface="华文仿宋" panose="02010600040101010101" pitchFamily="2" charset="-122"/>
              </a:rPr>
              <a:t>的伪重传可能会导致数据完整性问题。</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当 </a:t>
            </a:r>
            <a:r>
              <a:rPr lang="en-US" altLang="zh-CN" sz="2000" dirty="0">
                <a:solidFill>
                  <a:srgbClr val="000000"/>
                </a:solidFill>
                <a:latin typeface="华文仿宋" panose="02010600040101010101" pitchFamily="2" charset="-122"/>
                <a:ea typeface="华文仿宋" panose="02010600040101010101" pitchFamily="2" charset="-122"/>
              </a:rPr>
              <a:t>WQE </a:t>
            </a:r>
            <a:r>
              <a:rPr lang="zh-CN" altLang="en-US" sz="2000" dirty="0">
                <a:solidFill>
                  <a:srgbClr val="000000"/>
                </a:solidFill>
                <a:latin typeface="华文仿宋" panose="02010600040101010101" pitchFamily="2" charset="-122"/>
                <a:ea typeface="华文仿宋" panose="02010600040101010101" pitchFamily="2" charset="-122"/>
              </a:rPr>
              <a:t>在网络中长时间排队，导致发送方超时重传时，就会出现数据完整性问题。在这种情况下，接收方会收到原始 </a:t>
            </a: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，并将整个信息提交给上层应用程序。应用程序可根据需要写入信息内容。然而，随后重发的 </a:t>
            </a:r>
            <a:r>
              <a:rPr lang="en-US" altLang="zh-CN" sz="2000" dirty="0">
                <a:solidFill>
                  <a:srgbClr val="000000"/>
                </a:solidFill>
                <a:latin typeface="华文仿宋" panose="02010600040101010101" pitchFamily="2" charset="-122"/>
                <a:ea typeface="华文仿宋" panose="02010600040101010101" pitchFamily="2" charset="-122"/>
              </a:rPr>
              <a:t>WRITE WQE </a:t>
            </a:r>
            <a:r>
              <a:rPr lang="zh-CN" altLang="en-US" sz="2000" dirty="0">
                <a:solidFill>
                  <a:srgbClr val="000000"/>
                </a:solidFill>
                <a:latin typeface="华文仿宋" panose="02010600040101010101" pitchFamily="2" charset="-122"/>
                <a:ea typeface="华文仿宋" panose="02010600040101010101" pitchFamily="2" charset="-122"/>
              </a:rPr>
              <a:t>到达接收方后，会覆盖应用程序已更改的内存区域，而不会通知接收方的 </a:t>
            </a:r>
            <a:r>
              <a:rPr lang="en-US" altLang="zh-CN" sz="2000" dirty="0">
                <a:solidFill>
                  <a:srgbClr val="000000"/>
                </a:solidFill>
                <a:latin typeface="华文仿宋" panose="02010600040101010101" pitchFamily="2" charset="-122"/>
                <a:ea typeface="华文仿宋" panose="02010600040101010101" pitchFamily="2" charset="-122"/>
              </a:rPr>
              <a:t>CPU</a:t>
            </a:r>
            <a:r>
              <a:rPr lang="zh-CN" altLang="en-US" sz="2000" dirty="0">
                <a:solidFill>
                  <a:srgbClr val="000000"/>
                </a:solidFill>
                <a:latin typeface="华文仿宋" panose="02010600040101010101" pitchFamily="2" charset="-122"/>
                <a:ea typeface="华文仿宋" panose="02010600040101010101" pitchFamily="2" charset="-122"/>
              </a:rPr>
              <a:t>。</a:t>
            </a:r>
            <a:endParaRPr lang="en-US" altLang="zh-CN" sz="2000" dirty="0">
              <a:solidFill>
                <a:srgbClr val="000000"/>
              </a:solidFill>
              <a:latin typeface="华文仿宋" panose="02010600040101010101" pitchFamily="2" charset="-122"/>
              <a:ea typeface="华文仿宋" panose="02010600040101010101" pitchFamily="2" charset="-122"/>
            </a:endParaRP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Flor </a:t>
            </a:r>
            <a:r>
              <a:rPr lang="zh-CN" altLang="en-US" sz="2000" dirty="0">
                <a:solidFill>
                  <a:srgbClr val="000000"/>
                </a:solidFill>
                <a:latin typeface="华文仿宋" panose="02010600040101010101" pitchFamily="2" charset="-122"/>
                <a:ea typeface="华文仿宋" panose="02010600040101010101" pitchFamily="2" charset="-122"/>
              </a:rPr>
              <a:t>通过 </a:t>
            </a:r>
            <a:r>
              <a:rPr lang="en-US" altLang="zh-CN" sz="2000" dirty="0">
                <a:solidFill>
                  <a:srgbClr val="000000"/>
                </a:solidFill>
                <a:latin typeface="华文仿宋" panose="02010600040101010101" pitchFamily="2" charset="-122"/>
                <a:ea typeface="华文仿宋" panose="02010600040101010101" pitchFamily="2" charset="-122"/>
              </a:rPr>
              <a:t>SEND </a:t>
            </a:r>
            <a:r>
              <a:rPr lang="zh-CN" altLang="en-US" sz="2000" dirty="0">
                <a:solidFill>
                  <a:srgbClr val="000000"/>
                </a:solidFill>
                <a:latin typeface="华文仿宋" panose="02010600040101010101" pitchFamily="2" charset="-122"/>
                <a:ea typeface="华文仿宋" panose="02010600040101010101" pitchFamily="2" charset="-122"/>
              </a:rPr>
              <a:t>从相同的 </a:t>
            </a:r>
            <a:r>
              <a:rPr lang="en-US" altLang="zh-CN" sz="2000" dirty="0">
                <a:solidFill>
                  <a:srgbClr val="000000"/>
                </a:solidFill>
                <a:latin typeface="华文仿宋" panose="02010600040101010101" pitchFamily="2" charset="-122"/>
                <a:ea typeface="华文仿宋" panose="02010600040101010101" pitchFamily="2" charset="-122"/>
              </a:rPr>
              <a:t>QP</a:t>
            </a:r>
            <a:r>
              <a:rPr lang="zh-CN" altLang="en-US" sz="2000" dirty="0">
                <a:solidFill>
                  <a:srgbClr val="000000"/>
                </a:solidFill>
                <a:latin typeface="华文仿宋" panose="02010600040101010101" pitchFamily="2" charset="-122"/>
                <a:ea typeface="华文仿宋" panose="02010600040101010101" pitchFamily="2" charset="-122"/>
              </a:rPr>
              <a:t>重发丢失的 </a:t>
            </a: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，以避免 </a:t>
            </a:r>
            <a:r>
              <a:rPr lang="en-US" altLang="zh-CN" sz="2000" dirty="0">
                <a:solidFill>
                  <a:srgbClr val="000000"/>
                </a:solidFill>
                <a:latin typeface="华文仿宋" panose="02010600040101010101" pitchFamily="2" charset="-122"/>
                <a:ea typeface="华文仿宋" panose="02010600040101010101" pitchFamily="2" charset="-122"/>
              </a:rPr>
              <a:t>RNIC </a:t>
            </a:r>
            <a:r>
              <a:rPr lang="zh-CN" altLang="en-US" sz="2000" dirty="0">
                <a:solidFill>
                  <a:srgbClr val="000000"/>
                </a:solidFill>
                <a:latin typeface="华文仿宋" panose="02010600040101010101" pitchFamily="2" charset="-122"/>
                <a:ea typeface="华文仿宋" panose="02010600040101010101" pitchFamily="2" charset="-122"/>
              </a:rPr>
              <a:t>不受控地访问内存。</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在 </a:t>
            </a:r>
            <a:r>
              <a:rPr lang="en-US" altLang="zh-CN" sz="2000" dirty="0">
                <a:solidFill>
                  <a:srgbClr val="000000"/>
                </a:solidFill>
                <a:latin typeface="华文仿宋" panose="02010600040101010101" pitchFamily="2" charset="-122"/>
                <a:ea typeface="华文仿宋" panose="02010600040101010101" pitchFamily="2" charset="-122"/>
              </a:rPr>
              <a:t>SEND </a:t>
            </a:r>
            <a:r>
              <a:rPr lang="zh-CN" altLang="en-US" sz="2000" dirty="0">
                <a:solidFill>
                  <a:srgbClr val="000000"/>
                </a:solidFill>
                <a:latin typeface="华文仿宋" panose="02010600040101010101" pitchFamily="2" charset="-122"/>
                <a:ea typeface="华文仿宋" panose="02010600040101010101" pitchFamily="2" charset="-122"/>
              </a:rPr>
              <a:t>操作中，数据被写入一段预置内存。如果信息尚未提交给应用程序，</a:t>
            </a:r>
            <a:r>
              <a:rPr lang="en-US" altLang="zh-CN" sz="2000" dirty="0">
                <a:solidFill>
                  <a:srgbClr val="000000"/>
                </a:solidFill>
                <a:latin typeface="华文仿宋" panose="02010600040101010101" pitchFamily="2" charset="-122"/>
                <a:ea typeface="华文仿宋" panose="02010600040101010101" pitchFamily="2" charset="-122"/>
              </a:rPr>
              <a:t>Flor </a:t>
            </a:r>
            <a:r>
              <a:rPr lang="zh-CN" altLang="en-US" sz="2000" dirty="0">
                <a:solidFill>
                  <a:srgbClr val="000000"/>
                </a:solidFill>
                <a:latin typeface="华文仿宋" panose="02010600040101010101" pitchFamily="2" charset="-122"/>
                <a:ea typeface="华文仿宋" panose="02010600040101010101" pitchFamily="2" charset="-122"/>
              </a:rPr>
              <a:t>会将数据复制到所需的位置。如果重传 </a:t>
            </a:r>
            <a:r>
              <a:rPr lang="en-US" altLang="zh-CN" sz="2000" dirty="0">
                <a:solidFill>
                  <a:srgbClr val="000000"/>
                </a:solidFill>
                <a:latin typeface="华文仿宋" panose="02010600040101010101" pitchFamily="2" charset="-122"/>
                <a:ea typeface="华文仿宋" panose="02010600040101010101" pitchFamily="2" charset="-122"/>
              </a:rPr>
              <a:t>SEND </a:t>
            </a:r>
            <a:r>
              <a:rPr lang="zh-CN" altLang="en-US" sz="2000" dirty="0">
                <a:solidFill>
                  <a:srgbClr val="000000"/>
                </a:solidFill>
                <a:latin typeface="华文仿宋" panose="02010600040101010101" pitchFamily="2" charset="-122"/>
                <a:ea typeface="华文仿宋" panose="02010600040101010101" pitchFamily="2" charset="-122"/>
              </a:rPr>
              <a:t>提前到达接收方，接收方 </a:t>
            </a:r>
            <a:r>
              <a:rPr lang="en-US" altLang="zh-CN" sz="2000" dirty="0">
                <a:solidFill>
                  <a:srgbClr val="000000"/>
                </a:solidFill>
                <a:latin typeface="华文仿宋" panose="02010600040101010101" pitchFamily="2" charset="-122"/>
                <a:ea typeface="华文仿宋" panose="02010600040101010101" pitchFamily="2" charset="-122"/>
              </a:rPr>
              <a:t>RNIC </a:t>
            </a:r>
            <a:r>
              <a:rPr lang="zh-CN" altLang="en-US" sz="2000" dirty="0">
                <a:solidFill>
                  <a:srgbClr val="000000"/>
                </a:solidFill>
                <a:latin typeface="华文仿宋" panose="02010600040101010101" pitchFamily="2" charset="-122"/>
                <a:ea typeface="华文仿宋" panose="02010600040101010101" pitchFamily="2" charset="-122"/>
              </a:rPr>
              <a:t>就会丢弃随后的原始 </a:t>
            </a:r>
            <a:r>
              <a:rPr lang="en-US" altLang="zh-CN" sz="2000" dirty="0">
                <a:solidFill>
                  <a:srgbClr val="000000"/>
                </a:solidFill>
                <a:latin typeface="华文仿宋" panose="02010600040101010101" pitchFamily="2" charset="-122"/>
                <a:ea typeface="华文仿宋" panose="02010600040101010101" pitchFamily="2" charset="-122"/>
              </a:rPr>
              <a:t>WRITE_WITH_IMM</a:t>
            </a:r>
            <a:r>
              <a:rPr lang="zh-CN" altLang="en-US" sz="2000" dirty="0">
                <a:solidFill>
                  <a:srgbClr val="000000"/>
                </a:solidFill>
                <a:latin typeface="华文仿宋" panose="02010600040101010101" pitchFamily="2" charset="-122"/>
                <a:ea typeface="华文仿宋" panose="02010600040101010101" pitchFamily="2" charset="-122"/>
              </a:rPr>
              <a:t>，因为其硬件数据包序列号小于预期的硬件数据包序列号，而预期的硬件数据包序列号会因 </a:t>
            </a:r>
            <a:r>
              <a:rPr lang="en-US" altLang="zh-CN" sz="2000" dirty="0">
                <a:solidFill>
                  <a:srgbClr val="000000"/>
                </a:solidFill>
                <a:latin typeface="华文仿宋" panose="02010600040101010101" pitchFamily="2" charset="-122"/>
                <a:ea typeface="华文仿宋" panose="02010600040101010101" pitchFamily="2" charset="-122"/>
              </a:rPr>
              <a:t>SEND </a:t>
            </a:r>
            <a:r>
              <a:rPr lang="zh-CN" altLang="en-US" sz="2000" dirty="0">
                <a:solidFill>
                  <a:srgbClr val="000000"/>
                </a:solidFill>
                <a:latin typeface="华文仿宋" panose="02010600040101010101" pitchFamily="2" charset="-122"/>
                <a:ea typeface="华文仿宋" panose="02010600040101010101" pitchFamily="2" charset="-122"/>
              </a:rPr>
              <a:t>的到达而更新。</a:t>
            </a: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386718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9260420"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3. Flor Design</a:t>
            </a:r>
            <a:r>
              <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rPr>
              <a:t>：</a:t>
            </a:r>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Enhance Hardware Retransmission</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70D82F5E-E2A6-35B3-7F16-90E47DEEE7A9}"/>
              </a:ext>
            </a:extLst>
          </p:cNvPr>
          <p:cNvSpPr txBox="1">
            <a:spLocks noChangeArrowheads="1"/>
          </p:cNvSpPr>
          <p:nvPr/>
        </p:nvSpPr>
        <p:spPr>
          <a:xfrm>
            <a:off x="609600" y="1219199"/>
            <a:ext cx="10972800" cy="5477436"/>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增强硬件重传</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Flor </a:t>
            </a:r>
            <a:r>
              <a:rPr lang="zh-CN" altLang="en-US" sz="2000" dirty="0">
                <a:solidFill>
                  <a:srgbClr val="000000"/>
                </a:solidFill>
                <a:latin typeface="华文仿宋" panose="02010600040101010101" pitchFamily="2" charset="-122"/>
                <a:ea typeface="华文仿宋" panose="02010600040101010101" pitchFamily="2" charset="-122"/>
              </a:rPr>
              <a:t>通过使用 </a:t>
            </a:r>
            <a:r>
              <a:rPr lang="en-US" altLang="zh-CN" sz="2000" dirty="0">
                <a:solidFill>
                  <a:srgbClr val="000000"/>
                </a:solidFill>
                <a:latin typeface="华文仿宋" panose="02010600040101010101" pitchFamily="2" charset="-122"/>
                <a:ea typeface="华文仿宋" panose="02010600040101010101" pitchFamily="2" charset="-122"/>
              </a:rPr>
              <a:t>RC </a:t>
            </a:r>
            <a:r>
              <a:rPr lang="zh-CN" altLang="en-US" sz="2000" dirty="0">
                <a:solidFill>
                  <a:srgbClr val="000000"/>
                </a:solidFill>
                <a:latin typeface="华文仿宋" panose="02010600040101010101" pitchFamily="2" charset="-122"/>
                <a:ea typeface="华文仿宋" panose="02010600040101010101" pitchFamily="2" charset="-122"/>
              </a:rPr>
              <a:t>来降低软件成本并获得更好的性能，从而与硬件可靠性兼容。然而，</a:t>
            </a:r>
            <a:r>
              <a:rPr lang="en-US" altLang="zh-CN" sz="2000" dirty="0">
                <a:solidFill>
                  <a:srgbClr val="000000"/>
                </a:solidFill>
                <a:latin typeface="华文仿宋" panose="02010600040101010101" pitchFamily="2" charset="-122"/>
                <a:ea typeface="华文仿宋" panose="02010600040101010101" pitchFamily="2" charset="-122"/>
              </a:rPr>
              <a:t>RDMA </a:t>
            </a:r>
            <a:r>
              <a:rPr lang="zh-CN" altLang="en-US" sz="2000" dirty="0">
                <a:solidFill>
                  <a:srgbClr val="000000"/>
                </a:solidFill>
                <a:latin typeface="华文仿宋" panose="02010600040101010101" pitchFamily="2" charset="-122"/>
                <a:ea typeface="华文仿宋" panose="02010600040101010101" pitchFamily="2" charset="-122"/>
              </a:rPr>
              <a:t>操作的硬件重传不受软件拥塞控制的控制。这有可能导致网络拥塞，因为在网络中的数据大小可能远远大于软件拥塞窗口。</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Flor </a:t>
            </a:r>
            <a:r>
              <a:rPr lang="zh-CN" altLang="en-US" sz="2000" dirty="0">
                <a:solidFill>
                  <a:srgbClr val="000000"/>
                </a:solidFill>
                <a:latin typeface="华文仿宋" panose="02010600040101010101" pitchFamily="2" charset="-122"/>
                <a:ea typeface="华文仿宋" panose="02010600040101010101" pitchFamily="2" charset="-122"/>
              </a:rPr>
              <a:t>通过增加软件重传方案提高了硬件可靠性。</a:t>
            </a:r>
            <a:r>
              <a:rPr lang="en-US" altLang="zh-CN" sz="2000" dirty="0">
                <a:solidFill>
                  <a:srgbClr val="000000"/>
                </a:solidFill>
                <a:latin typeface="华文仿宋" panose="02010600040101010101" pitchFamily="2" charset="-122"/>
                <a:ea typeface="华文仿宋" panose="02010600040101010101" pitchFamily="2" charset="-122"/>
              </a:rPr>
              <a:t>Flor </a:t>
            </a:r>
            <a:r>
              <a:rPr lang="zh-CN" altLang="en-US" sz="2000" dirty="0">
                <a:solidFill>
                  <a:srgbClr val="000000"/>
                </a:solidFill>
                <a:latin typeface="华文仿宋" panose="02010600040101010101" pitchFamily="2" charset="-122"/>
                <a:ea typeface="华文仿宋" panose="02010600040101010101" pitchFamily="2" charset="-122"/>
              </a:rPr>
              <a:t>在 </a:t>
            </a:r>
            <a:r>
              <a:rPr lang="en-US" altLang="zh-CN" sz="2000" dirty="0">
                <a:solidFill>
                  <a:srgbClr val="000000"/>
                </a:solidFill>
                <a:latin typeface="华文仿宋" panose="02010600040101010101" pitchFamily="2" charset="-122"/>
                <a:ea typeface="华文仿宋" panose="02010600040101010101" pitchFamily="2" charset="-122"/>
              </a:rPr>
              <a:t>RC QP </a:t>
            </a:r>
            <a:r>
              <a:rPr lang="zh-CN" altLang="en-US" sz="2000" dirty="0">
                <a:solidFill>
                  <a:srgbClr val="000000"/>
                </a:solidFill>
                <a:latin typeface="华文仿宋" panose="02010600040101010101" pitchFamily="2" charset="-122"/>
                <a:ea typeface="华文仿宋" panose="02010600040101010101" pitchFamily="2" charset="-122"/>
              </a:rPr>
              <a:t>中设置了较短的重传重试时间，以限制超出软件拥塞控制窗口的数据大小。如果在重试次数内重传失败，则 </a:t>
            </a:r>
            <a:r>
              <a:rPr lang="en-US" altLang="zh-CN" sz="2000" dirty="0">
                <a:solidFill>
                  <a:srgbClr val="000000"/>
                </a:solidFill>
                <a:latin typeface="华文仿宋" panose="02010600040101010101" pitchFamily="2" charset="-122"/>
                <a:ea typeface="华文仿宋" panose="02010600040101010101" pitchFamily="2" charset="-122"/>
              </a:rPr>
              <a:t>RNIC </a:t>
            </a:r>
            <a:r>
              <a:rPr lang="zh-CN" altLang="en-US" sz="2000" dirty="0">
                <a:solidFill>
                  <a:srgbClr val="000000"/>
                </a:solidFill>
                <a:latin typeface="华文仿宋" panose="02010600040101010101" pitchFamily="2" charset="-122"/>
                <a:ea typeface="华文仿宋" panose="02010600040101010101" pitchFamily="2" charset="-122"/>
              </a:rPr>
              <a:t>硬件将 </a:t>
            </a:r>
            <a:r>
              <a:rPr lang="en-US" altLang="zh-CN" sz="2000" dirty="0">
                <a:solidFill>
                  <a:srgbClr val="000000"/>
                </a:solidFill>
                <a:latin typeface="华文仿宋" panose="02010600040101010101" pitchFamily="2" charset="-122"/>
                <a:ea typeface="华文仿宋" panose="02010600040101010101" pitchFamily="2" charset="-122"/>
              </a:rPr>
              <a:t>QP </a:t>
            </a:r>
            <a:r>
              <a:rPr lang="zh-CN" altLang="en-US" sz="2000" dirty="0">
                <a:solidFill>
                  <a:srgbClr val="000000"/>
                </a:solidFill>
                <a:latin typeface="华文仿宋" panose="02010600040101010101" pitchFamily="2" charset="-122"/>
                <a:ea typeface="华文仿宋" panose="02010600040101010101" pitchFamily="2" charset="-122"/>
              </a:rPr>
              <a:t>转为错误状态。将</a:t>
            </a:r>
            <a:r>
              <a:rPr lang="en-US" altLang="zh-CN" sz="2000" dirty="0">
                <a:solidFill>
                  <a:srgbClr val="000000"/>
                </a:solidFill>
                <a:latin typeface="华文仿宋" panose="02010600040101010101" pitchFamily="2" charset="-122"/>
                <a:ea typeface="华文仿宋" panose="02010600040101010101" pitchFamily="2" charset="-122"/>
              </a:rPr>
              <a:t>QP</a:t>
            </a:r>
            <a:r>
              <a:rPr lang="zh-CN" altLang="en-US" sz="2000" dirty="0">
                <a:solidFill>
                  <a:srgbClr val="000000"/>
                </a:solidFill>
                <a:latin typeface="华文仿宋" panose="02010600040101010101" pitchFamily="2" charset="-122"/>
                <a:ea typeface="华文仿宋" panose="02010600040101010101" pitchFamily="2" charset="-122"/>
              </a:rPr>
              <a:t>的错误状态转变为工作状态需要很长时间，例如</a:t>
            </a:r>
            <a:r>
              <a:rPr lang="en-US" altLang="zh-CN" sz="2000" dirty="0">
                <a:solidFill>
                  <a:srgbClr val="000000"/>
                </a:solidFill>
                <a:latin typeface="华文仿宋" panose="02010600040101010101" pitchFamily="2" charset="-122"/>
                <a:ea typeface="华文仿宋" panose="02010600040101010101" pitchFamily="2" charset="-122"/>
              </a:rPr>
              <a:t>5ms</a:t>
            </a:r>
            <a:r>
              <a:rPr lang="zh-CN" altLang="en-US" sz="2000" dirty="0">
                <a:solidFill>
                  <a:srgbClr val="000000"/>
                </a:solidFill>
                <a:latin typeface="华文仿宋" panose="02010600040101010101" pitchFamily="2" charset="-122"/>
                <a:ea typeface="华文仿宋" panose="02010600040101010101" pitchFamily="2" charset="-122"/>
              </a:rPr>
              <a:t>。相反，</a:t>
            </a:r>
            <a:r>
              <a:rPr lang="en-US" altLang="zh-CN" sz="2000" dirty="0">
                <a:solidFill>
                  <a:srgbClr val="000000"/>
                </a:solidFill>
                <a:latin typeface="华文仿宋" panose="02010600040101010101" pitchFamily="2" charset="-122"/>
                <a:ea typeface="华文仿宋" panose="02010600040101010101" pitchFamily="2" charset="-122"/>
              </a:rPr>
              <a:t>Flor </a:t>
            </a:r>
            <a:r>
              <a:rPr lang="zh-CN" altLang="en-US" sz="2000" dirty="0">
                <a:solidFill>
                  <a:srgbClr val="000000"/>
                </a:solidFill>
                <a:latin typeface="华文仿宋" panose="02010600040101010101" pitchFamily="2" charset="-122"/>
                <a:ea typeface="华文仿宋" panose="02010600040101010101" pitchFamily="2" charset="-122"/>
              </a:rPr>
              <a:t>将未完成的运行中 </a:t>
            </a:r>
            <a:r>
              <a:rPr lang="en-US" altLang="zh-CN" sz="2000" dirty="0">
                <a:solidFill>
                  <a:srgbClr val="000000"/>
                </a:solidFill>
                <a:latin typeface="华文仿宋" panose="02010600040101010101" pitchFamily="2" charset="-122"/>
                <a:ea typeface="华文仿宋" panose="02010600040101010101" pitchFamily="2" charset="-122"/>
              </a:rPr>
              <a:t>WQE </a:t>
            </a:r>
            <a:r>
              <a:rPr lang="zh-CN" altLang="en-US" sz="2000" dirty="0">
                <a:solidFill>
                  <a:srgbClr val="000000"/>
                </a:solidFill>
                <a:latin typeface="华文仿宋" panose="02010600040101010101" pitchFamily="2" charset="-122"/>
                <a:ea typeface="华文仿宋" panose="02010600040101010101" pitchFamily="2" charset="-122"/>
              </a:rPr>
              <a:t>重新提交给备份 </a:t>
            </a:r>
            <a:r>
              <a:rPr lang="en-US" altLang="zh-CN" sz="2000" dirty="0">
                <a:solidFill>
                  <a:srgbClr val="000000"/>
                </a:solidFill>
                <a:latin typeface="华文仿宋" panose="02010600040101010101" pitchFamily="2" charset="-122"/>
                <a:ea typeface="华文仿宋" panose="02010600040101010101" pitchFamily="2" charset="-122"/>
              </a:rPr>
              <a:t>QP</a:t>
            </a:r>
            <a:r>
              <a:rPr lang="zh-CN" altLang="en-US" sz="2000" dirty="0">
                <a:solidFill>
                  <a:srgbClr val="000000"/>
                </a:solidFill>
                <a:latin typeface="华文仿宋" panose="02010600040101010101" pitchFamily="2" charset="-122"/>
                <a:ea typeface="华文仿宋" panose="02010600040101010101" pitchFamily="2" charset="-122"/>
              </a:rPr>
              <a:t>，并将备份 </a:t>
            </a:r>
            <a:r>
              <a:rPr lang="en-US" altLang="zh-CN" sz="2000" dirty="0">
                <a:solidFill>
                  <a:srgbClr val="000000"/>
                </a:solidFill>
                <a:latin typeface="华文仿宋" panose="02010600040101010101" pitchFamily="2" charset="-122"/>
                <a:ea typeface="华文仿宋" panose="02010600040101010101" pitchFamily="2" charset="-122"/>
              </a:rPr>
              <a:t>QP </a:t>
            </a:r>
            <a:r>
              <a:rPr lang="zh-CN" altLang="en-US" sz="2000" dirty="0">
                <a:solidFill>
                  <a:srgbClr val="000000"/>
                </a:solidFill>
                <a:latin typeface="华文仿宋" panose="02010600040101010101" pitchFamily="2" charset="-122"/>
                <a:ea typeface="华文仿宋" panose="02010600040101010101" pitchFamily="2" charset="-122"/>
              </a:rPr>
              <a:t>翻转为主 </a:t>
            </a:r>
            <a:r>
              <a:rPr lang="en-US" altLang="zh-CN" sz="2000" dirty="0">
                <a:solidFill>
                  <a:srgbClr val="000000"/>
                </a:solidFill>
                <a:latin typeface="华文仿宋" panose="02010600040101010101" pitchFamily="2" charset="-122"/>
                <a:ea typeface="华文仿宋" panose="02010600040101010101" pitchFamily="2" charset="-122"/>
              </a:rPr>
              <a:t>QP </a:t>
            </a:r>
            <a:r>
              <a:rPr lang="zh-CN" altLang="en-US" sz="2000" dirty="0">
                <a:solidFill>
                  <a:srgbClr val="000000"/>
                </a:solidFill>
                <a:latin typeface="华文仿宋" panose="02010600040101010101" pitchFamily="2" charset="-122"/>
                <a:ea typeface="华文仿宋" panose="02010600040101010101" pitchFamily="2" charset="-122"/>
              </a:rPr>
              <a:t>以继续数据传输。与此同时，</a:t>
            </a:r>
            <a:r>
              <a:rPr lang="en-US" altLang="zh-CN" sz="2000" dirty="0">
                <a:solidFill>
                  <a:srgbClr val="000000"/>
                </a:solidFill>
                <a:latin typeface="华文仿宋" panose="02010600040101010101" pitchFamily="2" charset="-122"/>
                <a:ea typeface="华文仿宋" panose="02010600040101010101" pitchFamily="2" charset="-122"/>
              </a:rPr>
              <a:t>Flor</a:t>
            </a:r>
            <a:r>
              <a:rPr lang="zh-CN" altLang="en-US" sz="2000" dirty="0">
                <a:solidFill>
                  <a:srgbClr val="000000"/>
                </a:solidFill>
                <a:latin typeface="华文仿宋" panose="02010600040101010101" pitchFamily="2" charset="-122"/>
                <a:ea typeface="华文仿宋" panose="02010600040101010101" pitchFamily="2" charset="-122"/>
              </a:rPr>
              <a:t>在后台重新连接原来的</a:t>
            </a:r>
            <a:r>
              <a:rPr lang="en-US" altLang="zh-CN" sz="2000" dirty="0">
                <a:solidFill>
                  <a:srgbClr val="000000"/>
                </a:solidFill>
                <a:latin typeface="华文仿宋" panose="02010600040101010101" pitchFamily="2" charset="-122"/>
                <a:ea typeface="华文仿宋" panose="02010600040101010101" pitchFamily="2" charset="-122"/>
              </a:rPr>
              <a:t>QP</a:t>
            </a:r>
            <a:r>
              <a:rPr lang="zh-CN" altLang="en-US" sz="2000" dirty="0">
                <a:solidFill>
                  <a:srgbClr val="000000"/>
                </a:solidFill>
                <a:latin typeface="华文仿宋" panose="02010600040101010101" pitchFamily="2" charset="-122"/>
                <a:ea typeface="华文仿宋" panose="02010600040101010101" pitchFamily="2" charset="-122"/>
              </a:rPr>
              <a:t>。</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实践经验表明，在一些极端情况下，例如大规模的</a:t>
            </a:r>
            <a:r>
              <a:rPr lang="en-US" altLang="zh-CN" sz="2000" dirty="0" err="1">
                <a:solidFill>
                  <a:srgbClr val="000000"/>
                </a:solidFill>
                <a:latin typeface="华文仿宋" panose="02010600040101010101" pitchFamily="2" charset="-122"/>
                <a:ea typeface="华文仿宋" panose="02010600040101010101" pitchFamily="2" charset="-122"/>
              </a:rPr>
              <a:t>incast</a:t>
            </a:r>
            <a:r>
              <a:rPr lang="zh-CN" altLang="en-US" sz="2000" dirty="0">
                <a:solidFill>
                  <a:srgbClr val="000000"/>
                </a:solidFill>
                <a:latin typeface="华文仿宋" panose="02010600040101010101" pitchFamily="2" charset="-122"/>
                <a:ea typeface="华文仿宋" panose="02010600040101010101" pitchFamily="2" charset="-122"/>
              </a:rPr>
              <a:t>，使用一次重试时间会导致过多的</a:t>
            </a:r>
            <a:r>
              <a:rPr lang="en-US" altLang="zh-CN" sz="2000" dirty="0">
                <a:solidFill>
                  <a:srgbClr val="000000"/>
                </a:solidFill>
                <a:latin typeface="华文仿宋" panose="02010600040101010101" pitchFamily="2" charset="-122"/>
                <a:ea typeface="华文仿宋" panose="02010600040101010101" pitchFamily="2" charset="-122"/>
              </a:rPr>
              <a:t>QP</a:t>
            </a:r>
            <a:r>
              <a:rPr lang="zh-CN" altLang="en-US" sz="2000" dirty="0">
                <a:solidFill>
                  <a:srgbClr val="000000"/>
                </a:solidFill>
                <a:latin typeface="华文仿宋" panose="02010600040101010101" pitchFamily="2" charset="-122"/>
                <a:ea typeface="华文仿宋" panose="02010600040101010101" pitchFamily="2" charset="-122"/>
              </a:rPr>
              <a:t>切换。默认情况下，</a:t>
            </a:r>
            <a:r>
              <a:rPr lang="en-US" altLang="zh-CN" sz="2000" dirty="0">
                <a:solidFill>
                  <a:srgbClr val="000000"/>
                </a:solidFill>
                <a:latin typeface="华文仿宋" panose="02010600040101010101" pitchFamily="2" charset="-122"/>
                <a:ea typeface="华文仿宋" panose="02010600040101010101" pitchFamily="2" charset="-122"/>
              </a:rPr>
              <a:t>Flor </a:t>
            </a:r>
            <a:r>
              <a:rPr lang="zh-CN" altLang="en-US" sz="2000" dirty="0">
                <a:solidFill>
                  <a:srgbClr val="000000"/>
                </a:solidFill>
                <a:latin typeface="华文仿宋" panose="02010600040101010101" pitchFamily="2" charset="-122"/>
                <a:ea typeface="华文仿宋" panose="02010600040101010101" pitchFamily="2" charset="-122"/>
              </a:rPr>
              <a:t>对每个连接使用两次重试次数和两个备份 </a:t>
            </a:r>
            <a:r>
              <a:rPr lang="en-US" altLang="zh-CN" sz="2000" dirty="0">
                <a:solidFill>
                  <a:srgbClr val="000000"/>
                </a:solidFill>
                <a:latin typeface="华文仿宋" panose="02010600040101010101" pitchFamily="2" charset="-122"/>
                <a:ea typeface="华文仿宋" panose="02010600040101010101" pitchFamily="2" charset="-122"/>
              </a:rPr>
              <a:t>QP</a:t>
            </a:r>
            <a:r>
              <a:rPr lang="zh-CN" altLang="en-US" sz="2000" dirty="0">
                <a:solidFill>
                  <a:srgbClr val="000000"/>
                </a:solidFill>
                <a:latin typeface="华文仿宋" panose="02010600040101010101" pitchFamily="2" charset="-122"/>
                <a:ea typeface="华文仿宋" panose="02010600040101010101" pitchFamily="2" charset="-122"/>
              </a:rPr>
              <a:t>。与 </a:t>
            </a:r>
            <a:r>
              <a:rPr lang="en-US" altLang="zh-CN" sz="2000" dirty="0">
                <a:solidFill>
                  <a:srgbClr val="000000"/>
                </a:solidFill>
                <a:latin typeface="华文仿宋" panose="02010600040101010101" pitchFamily="2" charset="-122"/>
                <a:ea typeface="华文仿宋" panose="02010600040101010101" pitchFamily="2" charset="-122"/>
              </a:rPr>
              <a:t>QP </a:t>
            </a:r>
            <a:r>
              <a:rPr lang="zh-CN" altLang="en-US" sz="2000" dirty="0">
                <a:solidFill>
                  <a:srgbClr val="000000"/>
                </a:solidFill>
                <a:latin typeface="华文仿宋" panose="02010600040101010101" pitchFamily="2" charset="-122"/>
                <a:ea typeface="华文仿宋" panose="02010600040101010101" pitchFamily="2" charset="-122"/>
              </a:rPr>
              <a:t>重新连接相比，切换到备用 </a:t>
            </a:r>
            <a:r>
              <a:rPr lang="en-US" altLang="zh-CN" sz="2000" dirty="0">
                <a:solidFill>
                  <a:srgbClr val="000000"/>
                </a:solidFill>
                <a:latin typeface="华文仿宋" panose="02010600040101010101" pitchFamily="2" charset="-122"/>
                <a:ea typeface="华文仿宋" panose="02010600040101010101" pitchFamily="2" charset="-122"/>
              </a:rPr>
              <a:t>QP </a:t>
            </a:r>
            <a:r>
              <a:rPr lang="zh-CN" altLang="en-US" sz="2000" dirty="0">
                <a:solidFill>
                  <a:srgbClr val="000000"/>
                </a:solidFill>
                <a:latin typeface="华文仿宋" panose="02010600040101010101" pitchFamily="2" charset="-122"/>
                <a:ea typeface="华文仿宋" panose="02010600040101010101" pitchFamily="2" charset="-122"/>
              </a:rPr>
              <a:t>花费的时间更少，即</a:t>
            </a:r>
            <a:r>
              <a:rPr lang="en-US" altLang="zh-CN" sz="2000" dirty="0">
                <a:solidFill>
                  <a:srgbClr val="000000"/>
                </a:solidFill>
                <a:latin typeface="华文仿宋" panose="02010600040101010101" pitchFamily="2" charset="-122"/>
                <a:ea typeface="华文仿宋" panose="02010600040101010101" pitchFamily="2" charset="-122"/>
              </a:rPr>
              <a:t>60μs</a:t>
            </a:r>
            <a:r>
              <a:rPr lang="zh-CN" altLang="en-US" sz="2000" dirty="0">
                <a:solidFill>
                  <a:srgbClr val="000000"/>
                </a:solidFill>
                <a:latin typeface="华文仿宋" panose="02010600040101010101" pitchFamily="2" charset="-122"/>
                <a:ea typeface="华文仿宋" panose="02010600040101010101" pitchFamily="2" charset="-122"/>
              </a:rPr>
              <a:t>。</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867660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249664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4. Evaluation</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4972812E-1DCA-2201-8D58-8608FFEA3471}"/>
              </a:ext>
            </a:extLst>
          </p:cNvPr>
          <p:cNvPicPr>
            <a:picLocks noChangeAspect="1"/>
          </p:cNvPicPr>
          <p:nvPr/>
        </p:nvPicPr>
        <p:blipFill>
          <a:blip r:embed="rId6"/>
          <a:stretch>
            <a:fillRect/>
          </a:stretch>
        </p:blipFill>
        <p:spPr>
          <a:xfrm>
            <a:off x="2507184" y="1887202"/>
            <a:ext cx="7177631" cy="4445750"/>
          </a:xfrm>
          <a:prstGeom prst="rect">
            <a:avLst/>
          </a:prstGeom>
        </p:spPr>
      </p:pic>
      <p:sp>
        <p:nvSpPr>
          <p:cNvPr id="2" name="Rectangle 2">
            <a:extLst>
              <a:ext uri="{FF2B5EF4-FFF2-40B4-BE49-F238E27FC236}">
                <a16:creationId xmlns:a16="http://schemas.microsoft.com/office/drawing/2014/main" id="{A1B4AD9E-774C-8EA7-903D-E0F767165BEE}"/>
              </a:ext>
            </a:extLst>
          </p:cNvPr>
          <p:cNvSpPr txBox="1">
            <a:spLocks noChangeArrowheads="1"/>
          </p:cNvSpPr>
          <p:nvPr/>
        </p:nvSpPr>
        <p:spPr>
          <a:xfrm>
            <a:off x="609600" y="1219200"/>
            <a:ext cx="10972800"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Flor CPU</a:t>
            </a:r>
            <a:r>
              <a:rPr lang="zh-CN" altLang="en-US" sz="2000" dirty="0">
                <a:solidFill>
                  <a:srgbClr val="000000"/>
                </a:solidFill>
                <a:latin typeface="华文仿宋" panose="02010600040101010101" pitchFamily="2" charset="-122"/>
                <a:ea typeface="华文仿宋" panose="02010600040101010101" pitchFamily="2" charset="-122"/>
              </a:rPr>
              <a:t>开销</a:t>
            </a: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199152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249664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4. Evaluation</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82D774C5-3010-72D3-DD42-9DD56AD0B6DB}"/>
              </a:ext>
            </a:extLst>
          </p:cNvPr>
          <p:cNvPicPr>
            <a:picLocks noChangeAspect="1"/>
          </p:cNvPicPr>
          <p:nvPr/>
        </p:nvPicPr>
        <p:blipFill>
          <a:blip r:embed="rId6"/>
          <a:stretch>
            <a:fillRect/>
          </a:stretch>
        </p:blipFill>
        <p:spPr>
          <a:xfrm>
            <a:off x="2283223" y="1673322"/>
            <a:ext cx="7183508" cy="4637659"/>
          </a:xfrm>
          <a:prstGeom prst="rect">
            <a:avLst/>
          </a:prstGeom>
        </p:spPr>
      </p:pic>
      <p:sp>
        <p:nvSpPr>
          <p:cNvPr id="2" name="Rectangle 2">
            <a:extLst>
              <a:ext uri="{FF2B5EF4-FFF2-40B4-BE49-F238E27FC236}">
                <a16:creationId xmlns:a16="http://schemas.microsoft.com/office/drawing/2014/main" id="{7E2DE75A-6104-6F8F-A2AF-E08570055281}"/>
              </a:ext>
            </a:extLst>
          </p:cNvPr>
          <p:cNvSpPr txBox="1">
            <a:spLocks noChangeArrowheads="1"/>
          </p:cNvSpPr>
          <p:nvPr/>
        </p:nvSpPr>
        <p:spPr>
          <a:xfrm>
            <a:off x="609600" y="1219200"/>
            <a:ext cx="10972800"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针对丢包的稳定性测试</a:t>
            </a: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95559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4439427" y="710731"/>
            <a:ext cx="3054350" cy="75146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cs typeface="+mn-ea"/>
                <a:sym typeface="+mn-lt"/>
              </a:rPr>
              <a:t>Contents</a:t>
            </a:r>
            <a:endParaRPr lang="zh-CN" altLang="en-US" sz="3200" dirty="0">
              <a:latin typeface="微软雅黑" panose="020B0503020204020204" pitchFamily="34" charset="-122"/>
              <a:ea typeface="微软雅黑" panose="020B0503020204020204" pitchFamily="34" charset="-122"/>
              <a:cs typeface="+mn-ea"/>
              <a:sym typeface="+mn-lt"/>
            </a:endParaRPr>
          </a:p>
        </p:txBody>
      </p:sp>
      <p:pic>
        <p:nvPicPr>
          <p:cNvPr id="29" name="图形 2" descr="4530234"/>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39740" y="2054896"/>
            <a:ext cx="750848" cy="750848"/>
          </a:xfrm>
          <a:prstGeom prst="rect">
            <a:avLst/>
          </a:prstGeom>
        </p:spPr>
      </p:pic>
      <p:sp>
        <p:nvSpPr>
          <p:cNvPr id="30" name="school-presentation_73437"/>
          <p:cNvSpPr>
            <a:spLocks noChangeAspect="1"/>
          </p:cNvSpPr>
          <p:nvPr/>
        </p:nvSpPr>
        <p:spPr bwMode="auto">
          <a:xfrm>
            <a:off x="4069102" y="3036884"/>
            <a:ext cx="492760" cy="411480"/>
          </a:xfrm>
          <a:custGeom>
            <a:avLst/>
            <a:gdLst>
              <a:gd name="T0" fmla="*/ 1387 w 2543"/>
              <a:gd name="T1" fmla="*/ 1042 h 2591"/>
              <a:gd name="T2" fmla="*/ 1406 w 2543"/>
              <a:gd name="T3" fmla="*/ 962 h 2591"/>
              <a:gd name="T4" fmla="*/ 1484 w 2543"/>
              <a:gd name="T5" fmla="*/ 978 h 2591"/>
              <a:gd name="T6" fmla="*/ 2367 w 2543"/>
              <a:gd name="T7" fmla="*/ 2324 h 2591"/>
              <a:gd name="T8" fmla="*/ 2315 w 2543"/>
              <a:gd name="T9" fmla="*/ 2378 h 2591"/>
              <a:gd name="T10" fmla="*/ 2236 w 2543"/>
              <a:gd name="T11" fmla="*/ 2361 h 2591"/>
              <a:gd name="T12" fmla="*/ 2543 w 2543"/>
              <a:gd name="T13" fmla="*/ 262 h 2591"/>
              <a:gd name="T14" fmla="*/ 2409 w 2543"/>
              <a:gd name="T15" fmla="*/ 329 h 2591"/>
              <a:gd name="T16" fmla="*/ 2370 w 2543"/>
              <a:gd name="T17" fmla="*/ 2058 h 2591"/>
              <a:gd name="T18" fmla="*/ 1935 w 2543"/>
              <a:gd name="T19" fmla="*/ 1301 h 2591"/>
              <a:gd name="T20" fmla="*/ 1935 w 2543"/>
              <a:gd name="T21" fmla="*/ 1168 h 2591"/>
              <a:gd name="T22" fmla="*/ 1595 w 2543"/>
              <a:gd name="T23" fmla="*/ 904 h 2591"/>
              <a:gd name="T24" fmla="*/ 1333 w 2543"/>
              <a:gd name="T25" fmla="*/ 851 h 2591"/>
              <a:gd name="T26" fmla="*/ 1275 w 2543"/>
              <a:gd name="T27" fmla="*/ 1114 h 2591"/>
              <a:gd name="T28" fmla="*/ 584 w 2543"/>
              <a:gd name="T29" fmla="*/ 1168 h 2591"/>
              <a:gd name="T30" fmla="*/ 584 w 2543"/>
              <a:gd name="T31" fmla="*/ 1301 h 2591"/>
              <a:gd name="T32" fmla="*/ 1887 w 2543"/>
              <a:gd name="T33" fmla="*/ 2064 h 2591"/>
              <a:gd name="T34" fmla="*/ 1338 w 2543"/>
              <a:gd name="T35" fmla="*/ 2216 h 2591"/>
              <a:gd name="T36" fmla="*/ 1271 w 2543"/>
              <a:gd name="T37" fmla="*/ 2591 h 2591"/>
              <a:gd name="T38" fmla="*/ 1205 w 2543"/>
              <a:gd name="T39" fmla="*/ 2216 h 2591"/>
              <a:gd name="T40" fmla="*/ 200 w 2543"/>
              <a:gd name="T41" fmla="*/ 2064 h 2591"/>
              <a:gd name="T42" fmla="*/ 134 w 2543"/>
              <a:gd name="T43" fmla="*/ 329 h 2591"/>
              <a:gd name="T44" fmla="*/ 0 w 2543"/>
              <a:gd name="T45" fmla="*/ 262 h 2591"/>
              <a:gd name="T46" fmla="*/ 67 w 2543"/>
              <a:gd name="T47" fmla="*/ 0 h 2591"/>
              <a:gd name="T48" fmla="*/ 2543 w 2543"/>
              <a:gd name="T49" fmla="*/ 67 h 2591"/>
              <a:gd name="T50" fmla="*/ 1271 w 2543"/>
              <a:gd name="T51" fmla="*/ 2458 h 2591"/>
              <a:gd name="T52" fmla="*/ 1271 w 2543"/>
              <a:gd name="T53" fmla="*/ 2338 h 2591"/>
              <a:gd name="T54" fmla="*/ 2002 w 2543"/>
              <a:gd name="T55" fmla="*/ 692 h 2591"/>
              <a:gd name="T56" fmla="*/ 584 w 2543"/>
              <a:gd name="T57" fmla="*/ 625 h 2591"/>
              <a:gd name="T58" fmla="*/ 584 w 2543"/>
              <a:gd name="T59" fmla="*/ 758 h 2591"/>
              <a:gd name="T60" fmla="*/ 2002 w 2543"/>
              <a:gd name="T61" fmla="*/ 692 h 2591"/>
              <a:gd name="T62" fmla="*/ 134 w 2543"/>
              <a:gd name="T63" fmla="*/ 133 h 2591"/>
              <a:gd name="T64" fmla="*/ 200 w 2543"/>
              <a:gd name="T65" fmla="*/ 196 h 2591"/>
              <a:gd name="T66" fmla="*/ 2409 w 2543"/>
              <a:gd name="T67" fmla="*/ 196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43" h="2591">
                <a:moveTo>
                  <a:pt x="2236" y="2361"/>
                </a:moveTo>
                <a:lnTo>
                  <a:pt x="1387" y="1042"/>
                </a:lnTo>
                <a:cubicBezTo>
                  <a:pt x="1370" y="1016"/>
                  <a:pt x="1378" y="981"/>
                  <a:pt x="1404" y="964"/>
                </a:cubicBezTo>
                <a:lnTo>
                  <a:pt x="1406" y="962"/>
                </a:lnTo>
                <a:cubicBezTo>
                  <a:pt x="1415" y="956"/>
                  <a:pt x="1426" y="953"/>
                  <a:pt x="1437" y="953"/>
                </a:cubicBezTo>
                <a:cubicBezTo>
                  <a:pt x="1456" y="953"/>
                  <a:pt x="1474" y="963"/>
                  <a:pt x="1484" y="978"/>
                </a:cubicBezTo>
                <a:lnTo>
                  <a:pt x="2359" y="2281"/>
                </a:lnTo>
                <a:cubicBezTo>
                  <a:pt x="2367" y="2293"/>
                  <a:pt x="2370" y="2309"/>
                  <a:pt x="2367" y="2324"/>
                </a:cubicBezTo>
                <a:cubicBezTo>
                  <a:pt x="2364" y="2339"/>
                  <a:pt x="2355" y="2351"/>
                  <a:pt x="2343" y="2360"/>
                </a:cubicBezTo>
                <a:lnTo>
                  <a:pt x="2315" y="2378"/>
                </a:lnTo>
                <a:cubicBezTo>
                  <a:pt x="2306" y="2384"/>
                  <a:pt x="2295" y="2387"/>
                  <a:pt x="2284" y="2387"/>
                </a:cubicBezTo>
                <a:cubicBezTo>
                  <a:pt x="2265" y="2387"/>
                  <a:pt x="2247" y="2378"/>
                  <a:pt x="2236" y="2361"/>
                </a:cubicBezTo>
                <a:close/>
                <a:moveTo>
                  <a:pt x="2543" y="67"/>
                </a:moveTo>
                <a:lnTo>
                  <a:pt x="2543" y="262"/>
                </a:lnTo>
                <a:cubicBezTo>
                  <a:pt x="2543" y="299"/>
                  <a:pt x="2513" y="329"/>
                  <a:pt x="2476" y="329"/>
                </a:cubicBezTo>
                <a:lnTo>
                  <a:pt x="2409" y="329"/>
                </a:lnTo>
                <a:lnTo>
                  <a:pt x="2409" y="1998"/>
                </a:lnTo>
                <a:cubicBezTo>
                  <a:pt x="2409" y="2025"/>
                  <a:pt x="2393" y="2048"/>
                  <a:pt x="2370" y="2058"/>
                </a:cubicBezTo>
                <a:lnTo>
                  <a:pt x="1862" y="1301"/>
                </a:lnTo>
                <a:lnTo>
                  <a:pt x="1935" y="1301"/>
                </a:lnTo>
                <a:cubicBezTo>
                  <a:pt x="1972" y="1301"/>
                  <a:pt x="2002" y="1271"/>
                  <a:pt x="2002" y="1234"/>
                </a:cubicBezTo>
                <a:cubicBezTo>
                  <a:pt x="2002" y="1198"/>
                  <a:pt x="1972" y="1168"/>
                  <a:pt x="1935" y="1168"/>
                </a:cubicBezTo>
                <a:lnTo>
                  <a:pt x="1772" y="1168"/>
                </a:lnTo>
                <a:lnTo>
                  <a:pt x="1595" y="904"/>
                </a:lnTo>
                <a:cubicBezTo>
                  <a:pt x="1560" y="851"/>
                  <a:pt x="1501" y="820"/>
                  <a:pt x="1437" y="820"/>
                </a:cubicBezTo>
                <a:cubicBezTo>
                  <a:pt x="1400" y="820"/>
                  <a:pt x="1364" y="831"/>
                  <a:pt x="1333" y="851"/>
                </a:cubicBezTo>
                <a:lnTo>
                  <a:pt x="1331" y="852"/>
                </a:lnTo>
                <a:cubicBezTo>
                  <a:pt x="1244" y="909"/>
                  <a:pt x="1219" y="1027"/>
                  <a:pt x="1275" y="1114"/>
                </a:cubicBezTo>
                <a:lnTo>
                  <a:pt x="1310" y="1168"/>
                </a:lnTo>
                <a:lnTo>
                  <a:pt x="584" y="1168"/>
                </a:lnTo>
                <a:cubicBezTo>
                  <a:pt x="547" y="1168"/>
                  <a:pt x="517" y="1198"/>
                  <a:pt x="517" y="1234"/>
                </a:cubicBezTo>
                <a:cubicBezTo>
                  <a:pt x="517" y="1271"/>
                  <a:pt x="547" y="1301"/>
                  <a:pt x="584" y="1301"/>
                </a:cubicBezTo>
                <a:lnTo>
                  <a:pt x="1395" y="1301"/>
                </a:lnTo>
                <a:lnTo>
                  <a:pt x="1887" y="2064"/>
                </a:lnTo>
                <a:lnTo>
                  <a:pt x="1338" y="2064"/>
                </a:lnTo>
                <a:lnTo>
                  <a:pt x="1338" y="2216"/>
                </a:lnTo>
                <a:cubicBezTo>
                  <a:pt x="1412" y="2244"/>
                  <a:pt x="1465" y="2314"/>
                  <a:pt x="1465" y="2398"/>
                </a:cubicBezTo>
                <a:cubicBezTo>
                  <a:pt x="1465" y="2504"/>
                  <a:pt x="1378" y="2591"/>
                  <a:pt x="1271" y="2591"/>
                </a:cubicBezTo>
                <a:cubicBezTo>
                  <a:pt x="1165" y="2591"/>
                  <a:pt x="1078" y="2504"/>
                  <a:pt x="1078" y="2398"/>
                </a:cubicBezTo>
                <a:cubicBezTo>
                  <a:pt x="1078" y="2314"/>
                  <a:pt x="1131" y="2244"/>
                  <a:pt x="1205" y="2216"/>
                </a:cubicBezTo>
                <a:lnTo>
                  <a:pt x="1205" y="2064"/>
                </a:lnTo>
                <a:lnTo>
                  <a:pt x="200" y="2064"/>
                </a:lnTo>
                <a:cubicBezTo>
                  <a:pt x="164" y="2064"/>
                  <a:pt x="134" y="2034"/>
                  <a:pt x="134" y="1998"/>
                </a:cubicBezTo>
                <a:lnTo>
                  <a:pt x="134" y="329"/>
                </a:lnTo>
                <a:lnTo>
                  <a:pt x="67" y="329"/>
                </a:lnTo>
                <a:cubicBezTo>
                  <a:pt x="30" y="329"/>
                  <a:pt x="0" y="299"/>
                  <a:pt x="0" y="262"/>
                </a:cubicBezTo>
                <a:lnTo>
                  <a:pt x="0" y="67"/>
                </a:lnTo>
                <a:cubicBezTo>
                  <a:pt x="0" y="30"/>
                  <a:pt x="30" y="0"/>
                  <a:pt x="67" y="0"/>
                </a:cubicBezTo>
                <a:lnTo>
                  <a:pt x="2476" y="0"/>
                </a:lnTo>
                <a:cubicBezTo>
                  <a:pt x="2513" y="0"/>
                  <a:pt x="2543" y="30"/>
                  <a:pt x="2543" y="67"/>
                </a:cubicBezTo>
                <a:close/>
                <a:moveTo>
                  <a:pt x="1211" y="2398"/>
                </a:moveTo>
                <a:cubicBezTo>
                  <a:pt x="1211" y="2431"/>
                  <a:pt x="1238" y="2458"/>
                  <a:pt x="1271" y="2458"/>
                </a:cubicBezTo>
                <a:cubicBezTo>
                  <a:pt x="1305" y="2458"/>
                  <a:pt x="1331" y="2431"/>
                  <a:pt x="1331" y="2398"/>
                </a:cubicBezTo>
                <a:cubicBezTo>
                  <a:pt x="1331" y="2364"/>
                  <a:pt x="1305" y="2338"/>
                  <a:pt x="1271" y="2338"/>
                </a:cubicBezTo>
                <a:cubicBezTo>
                  <a:pt x="1238" y="2338"/>
                  <a:pt x="1211" y="2364"/>
                  <a:pt x="1211" y="2398"/>
                </a:cubicBezTo>
                <a:close/>
                <a:moveTo>
                  <a:pt x="2002" y="692"/>
                </a:moveTo>
                <a:cubicBezTo>
                  <a:pt x="2002" y="655"/>
                  <a:pt x="1972" y="625"/>
                  <a:pt x="1935" y="625"/>
                </a:cubicBezTo>
                <a:lnTo>
                  <a:pt x="584" y="625"/>
                </a:lnTo>
                <a:cubicBezTo>
                  <a:pt x="547" y="625"/>
                  <a:pt x="517" y="655"/>
                  <a:pt x="517" y="692"/>
                </a:cubicBezTo>
                <a:cubicBezTo>
                  <a:pt x="517" y="729"/>
                  <a:pt x="547" y="758"/>
                  <a:pt x="584" y="758"/>
                </a:cubicBezTo>
                <a:lnTo>
                  <a:pt x="1935" y="758"/>
                </a:lnTo>
                <a:cubicBezTo>
                  <a:pt x="1972" y="758"/>
                  <a:pt x="2002" y="729"/>
                  <a:pt x="2002" y="692"/>
                </a:cubicBezTo>
                <a:close/>
                <a:moveTo>
                  <a:pt x="2409" y="133"/>
                </a:moveTo>
                <a:lnTo>
                  <a:pt x="134" y="133"/>
                </a:lnTo>
                <a:lnTo>
                  <a:pt x="134" y="196"/>
                </a:lnTo>
                <a:lnTo>
                  <a:pt x="200" y="196"/>
                </a:lnTo>
                <a:lnTo>
                  <a:pt x="2343" y="196"/>
                </a:lnTo>
                <a:lnTo>
                  <a:pt x="2409" y="196"/>
                </a:lnTo>
                <a:lnTo>
                  <a:pt x="2409" y="133"/>
                </a:lnTo>
                <a:close/>
              </a:path>
            </a:pathLst>
          </a:custGeom>
          <a:solidFill>
            <a:schemeClr val="accent4"/>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accent4"/>
              </a:solidFill>
              <a:latin typeface="微软雅黑" panose="020B0503020204020204" pitchFamily="34" charset="-122"/>
              <a:ea typeface="微软雅黑" panose="020B0503020204020204" pitchFamily="34" charset="-122"/>
              <a:cs typeface="+mn-ea"/>
              <a:sym typeface="+mn-lt"/>
            </a:endParaRPr>
          </a:p>
        </p:txBody>
      </p:sp>
      <p:sp>
        <p:nvSpPr>
          <p:cNvPr id="31" name="school-material_352989"/>
          <p:cNvSpPr>
            <a:spLocks noChangeAspect="1"/>
          </p:cNvSpPr>
          <p:nvPr/>
        </p:nvSpPr>
        <p:spPr bwMode="auto">
          <a:xfrm>
            <a:off x="4064657" y="3828729"/>
            <a:ext cx="501015" cy="409575"/>
          </a:xfrm>
          <a:custGeom>
            <a:avLst/>
            <a:gdLst>
              <a:gd name="T0" fmla="*/ 6215 w 6887"/>
              <a:gd name="T1" fmla="*/ 4656 h 6866"/>
              <a:gd name="T2" fmla="*/ 6161 w 6887"/>
              <a:gd name="T3" fmla="*/ 4568 h 6866"/>
              <a:gd name="T4" fmla="*/ 5045 w 6887"/>
              <a:gd name="T5" fmla="*/ 3452 h 6866"/>
              <a:gd name="T6" fmla="*/ 6799 w 6887"/>
              <a:gd name="T7" fmla="*/ 1699 h 6866"/>
              <a:gd name="T8" fmla="*/ 6799 w 6887"/>
              <a:gd name="T9" fmla="*/ 1380 h 6866"/>
              <a:gd name="T10" fmla="*/ 5523 w 6887"/>
              <a:gd name="T11" fmla="*/ 105 h 6866"/>
              <a:gd name="T12" fmla="*/ 5364 w 6887"/>
              <a:gd name="T13" fmla="*/ 39 h 6866"/>
              <a:gd name="T14" fmla="*/ 5205 w 6887"/>
              <a:gd name="T15" fmla="*/ 105 h 6866"/>
              <a:gd name="T16" fmla="*/ 4726 w 6887"/>
              <a:gd name="T17" fmla="*/ 583 h 6866"/>
              <a:gd name="T18" fmla="*/ 5364 w 6887"/>
              <a:gd name="T19" fmla="*/ 1221 h 6866"/>
              <a:gd name="T20" fmla="*/ 5364 w 6887"/>
              <a:gd name="T21" fmla="*/ 1540 h 6866"/>
              <a:gd name="T22" fmla="*/ 5205 w 6887"/>
              <a:gd name="T23" fmla="*/ 1606 h 6866"/>
              <a:gd name="T24" fmla="*/ 5045 w 6887"/>
              <a:gd name="T25" fmla="*/ 1540 h 6866"/>
              <a:gd name="T26" fmla="*/ 4408 w 6887"/>
              <a:gd name="T27" fmla="*/ 902 h 6866"/>
              <a:gd name="T28" fmla="*/ 4089 w 6887"/>
              <a:gd name="T29" fmla="*/ 1221 h 6866"/>
              <a:gd name="T30" fmla="*/ 4726 w 6887"/>
              <a:gd name="T31" fmla="*/ 1858 h 6866"/>
              <a:gd name="T32" fmla="*/ 4726 w 6887"/>
              <a:gd name="T33" fmla="*/ 2177 h 6866"/>
              <a:gd name="T34" fmla="*/ 4567 w 6887"/>
              <a:gd name="T35" fmla="*/ 2243 h 6866"/>
              <a:gd name="T36" fmla="*/ 4408 w 6887"/>
              <a:gd name="T37" fmla="*/ 2177 h 6866"/>
              <a:gd name="T38" fmla="*/ 3770 w 6887"/>
              <a:gd name="T39" fmla="*/ 1540 h 6866"/>
              <a:gd name="T40" fmla="*/ 3451 w 6887"/>
              <a:gd name="T41" fmla="*/ 1858 h 6866"/>
              <a:gd name="T42" fmla="*/ 1857 w 6887"/>
              <a:gd name="T43" fmla="*/ 265 h 6866"/>
              <a:gd name="T44" fmla="*/ 901 w 6887"/>
              <a:gd name="T45" fmla="*/ 265 h 6866"/>
              <a:gd name="T46" fmla="*/ 263 w 6887"/>
              <a:gd name="T47" fmla="*/ 902 h 6866"/>
              <a:gd name="T48" fmla="*/ 263 w 6887"/>
              <a:gd name="T49" fmla="*/ 1858 h 6866"/>
              <a:gd name="T50" fmla="*/ 1857 w 6887"/>
              <a:gd name="T51" fmla="*/ 3452 h 6866"/>
              <a:gd name="T52" fmla="*/ 1539 w 6887"/>
              <a:gd name="T53" fmla="*/ 3771 h 6866"/>
              <a:gd name="T54" fmla="*/ 2176 w 6887"/>
              <a:gd name="T55" fmla="*/ 4409 h 6866"/>
              <a:gd name="T56" fmla="*/ 2176 w 6887"/>
              <a:gd name="T57" fmla="*/ 4727 h 6866"/>
              <a:gd name="T58" fmla="*/ 2017 w 6887"/>
              <a:gd name="T59" fmla="*/ 4794 h 6866"/>
              <a:gd name="T60" fmla="*/ 1857 w 6887"/>
              <a:gd name="T61" fmla="*/ 4727 h 6866"/>
              <a:gd name="T62" fmla="*/ 1220 w 6887"/>
              <a:gd name="T63" fmla="*/ 4090 h 6866"/>
              <a:gd name="T64" fmla="*/ 901 w 6887"/>
              <a:gd name="T65" fmla="*/ 4409 h 6866"/>
              <a:gd name="T66" fmla="*/ 1539 w 6887"/>
              <a:gd name="T67" fmla="*/ 5046 h 6866"/>
              <a:gd name="T68" fmla="*/ 1539 w 6887"/>
              <a:gd name="T69" fmla="*/ 5365 h 6866"/>
              <a:gd name="T70" fmla="*/ 1379 w 6887"/>
              <a:gd name="T71" fmla="*/ 5431 h 6866"/>
              <a:gd name="T72" fmla="*/ 1220 w 6887"/>
              <a:gd name="T73" fmla="*/ 5365 h 6866"/>
              <a:gd name="T74" fmla="*/ 582 w 6887"/>
              <a:gd name="T75" fmla="*/ 4728 h 6866"/>
              <a:gd name="T76" fmla="*/ 104 w 6887"/>
              <a:gd name="T77" fmla="*/ 5206 h 6866"/>
              <a:gd name="T78" fmla="*/ 104 w 6887"/>
              <a:gd name="T79" fmla="*/ 5525 h 6866"/>
              <a:gd name="T80" fmla="*/ 1379 w 6887"/>
              <a:gd name="T81" fmla="*/ 6800 h 6866"/>
              <a:gd name="T82" fmla="*/ 1539 w 6887"/>
              <a:gd name="T83" fmla="*/ 6866 h 6866"/>
              <a:gd name="T84" fmla="*/ 1698 w 6887"/>
              <a:gd name="T85" fmla="*/ 6800 h 6866"/>
              <a:gd name="T86" fmla="*/ 3451 w 6887"/>
              <a:gd name="T87" fmla="*/ 5046 h 6866"/>
              <a:gd name="T88" fmla="*/ 4567 w 6887"/>
              <a:gd name="T89" fmla="*/ 6162 h 6866"/>
              <a:gd name="T90" fmla="*/ 4655 w 6887"/>
              <a:gd name="T91" fmla="*/ 6217 h 6866"/>
              <a:gd name="T92" fmla="*/ 6568 w 6887"/>
              <a:gd name="T93" fmla="*/ 6854 h 6866"/>
              <a:gd name="T94" fmla="*/ 6639 w 6887"/>
              <a:gd name="T95" fmla="*/ 6866 h 6866"/>
              <a:gd name="T96" fmla="*/ 6799 w 6887"/>
              <a:gd name="T97" fmla="*/ 6800 h 6866"/>
              <a:gd name="T98" fmla="*/ 6853 w 6887"/>
              <a:gd name="T99" fmla="*/ 6569 h 6866"/>
              <a:gd name="T100" fmla="*/ 6215 w 6887"/>
              <a:gd name="T101" fmla="*/ 4656 h 6866"/>
              <a:gd name="T102" fmla="*/ 4726 w 6887"/>
              <a:gd name="T103" fmla="*/ 5684 h 6866"/>
              <a:gd name="T104" fmla="*/ 1379 w 6887"/>
              <a:gd name="T105" fmla="*/ 2337 h 6866"/>
              <a:gd name="T106" fmla="*/ 1698 w 6887"/>
              <a:gd name="T107" fmla="*/ 2018 h 6866"/>
              <a:gd name="T108" fmla="*/ 5045 w 6887"/>
              <a:gd name="T109" fmla="*/ 5365 h 6866"/>
              <a:gd name="T110" fmla="*/ 4726 w 6887"/>
              <a:gd name="T111" fmla="*/ 5684 h 6866"/>
              <a:gd name="T112" fmla="*/ 5364 w 6887"/>
              <a:gd name="T113" fmla="*/ 5046 h 6866"/>
              <a:gd name="T114" fmla="*/ 2017 w 6887"/>
              <a:gd name="T115" fmla="*/ 1699 h 6866"/>
              <a:gd name="T116" fmla="*/ 2336 w 6887"/>
              <a:gd name="T117" fmla="*/ 1380 h 6866"/>
              <a:gd name="T118" fmla="*/ 5683 w 6887"/>
              <a:gd name="T119" fmla="*/ 4728 h 6866"/>
              <a:gd name="T120" fmla="*/ 5364 w 6887"/>
              <a:gd name="T121" fmla="*/ 5046 h 6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87" h="6866">
                <a:moveTo>
                  <a:pt x="6215" y="4656"/>
                </a:moveTo>
                <a:cubicBezTo>
                  <a:pt x="6205" y="4626"/>
                  <a:pt x="6186" y="4593"/>
                  <a:pt x="6161" y="4568"/>
                </a:cubicBezTo>
                <a:lnTo>
                  <a:pt x="5045" y="3452"/>
                </a:lnTo>
                <a:lnTo>
                  <a:pt x="6799" y="1699"/>
                </a:lnTo>
                <a:cubicBezTo>
                  <a:pt x="6887" y="1611"/>
                  <a:pt x="6887" y="1468"/>
                  <a:pt x="6799" y="1380"/>
                </a:cubicBezTo>
                <a:lnTo>
                  <a:pt x="5523" y="105"/>
                </a:lnTo>
                <a:cubicBezTo>
                  <a:pt x="5481" y="63"/>
                  <a:pt x="5424" y="39"/>
                  <a:pt x="5364" y="39"/>
                </a:cubicBezTo>
                <a:cubicBezTo>
                  <a:pt x="5304" y="39"/>
                  <a:pt x="5247" y="63"/>
                  <a:pt x="5205" y="105"/>
                </a:cubicBezTo>
                <a:lnTo>
                  <a:pt x="4726" y="583"/>
                </a:lnTo>
                <a:lnTo>
                  <a:pt x="5364" y="1221"/>
                </a:lnTo>
                <a:cubicBezTo>
                  <a:pt x="5452" y="1309"/>
                  <a:pt x="5452" y="1452"/>
                  <a:pt x="5364" y="1540"/>
                </a:cubicBezTo>
                <a:cubicBezTo>
                  <a:pt x="5320" y="1584"/>
                  <a:pt x="5262" y="1606"/>
                  <a:pt x="5205" y="1606"/>
                </a:cubicBezTo>
                <a:cubicBezTo>
                  <a:pt x="5147" y="1606"/>
                  <a:pt x="5089" y="1584"/>
                  <a:pt x="5045" y="1540"/>
                </a:cubicBezTo>
                <a:lnTo>
                  <a:pt x="4408" y="902"/>
                </a:lnTo>
                <a:lnTo>
                  <a:pt x="4089" y="1221"/>
                </a:lnTo>
                <a:lnTo>
                  <a:pt x="4726" y="1858"/>
                </a:lnTo>
                <a:cubicBezTo>
                  <a:pt x="4815" y="1946"/>
                  <a:pt x="4815" y="2089"/>
                  <a:pt x="4726" y="2177"/>
                </a:cubicBezTo>
                <a:cubicBezTo>
                  <a:pt x="4682" y="2221"/>
                  <a:pt x="4625" y="2243"/>
                  <a:pt x="4567" y="2243"/>
                </a:cubicBezTo>
                <a:cubicBezTo>
                  <a:pt x="4509" y="2243"/>
                  <a:pt x="4452" y="2221"/>
                  <a:pt x="4408" y="2177"/>
                </a:cubicBezTo>
                <a:lnTo>
                  <a:pt x="3770" y="1540"/>
                </a:lnTo>
                <a:lnTo>
                  <a:pt x="3451" y="1858"/>
                </a:lnTo>
                <a:cubicBezTo>
                  <a:pt x="2668" y="1075"/>
                  <a:pt x="1987" y="394"/>
                  <a:pt x="1857" y="265"/>
                </a:cubicBezTo>
                <a:cubicBezTo>
                  <a:pt x="1593" y="0"/>
                  <a:pt x="1165" y="0"/>
                  <a:pt x="901" y="265"/>
                </a:cubicBezTo>
                <a:lnTo>
                  <a:pt x="263" y="902"/>
                </a:lnTo>
                <a:cubicBezTo>
                  <a:pt x="0" y="1166"/>
                  <a:pt x="0" y="1595"/>
                  <a:pt x="263" y="1858"/>
                </a:cubicBezTo>
                <a:lnTo>
                  <a:pt x="1857" y="3452"/>
                </a:lnTo>
                <a:lnTo>
                  <a:pt x="1539" y="3771"/>
                </a:lnTo>
                <a:lnTo>
                  <a:pt x="2176" y="4409"/>
                </a:lnTo>
                <a:cubicBezTo>
                  <a:pt x="2264" y="4497"/>
                  <a:pt x="2264" y="4639"/>
                  <a:pt x="2176" y="4727"/>
                </a:cubicBezTo>
                <a:cubicBezTo>
                  <a:pt x="2132" y="4772"/>
                  <a:pt x="2074" y="4794"/>
                  <a:pt x="2017" y="4794"/>
                </a:cubicBezTo>
                <a:cubicBezTo>
                  <a:pt x="1959" y="4794"/>
                  <a:pt x="1901" y="4772"/>
                  <a:pt x="1857" y="4727"/>
                </a:cubicBezTo>
                <a:lnTo>
                  <a:pt x="1220" y="4090"/>
                </a:lnTo>
                <a:lnTo>
                  <a:pt x="901" y="4409"/>
                </a:lnTo>
                <a:lnTo>
                  <a:pt x="1539" y="5046"/>
                </a:lnTo>
                <a:cubicBezTo>
                  <a:pt x="1627" y="5134"/>
                  <a:pt x="1627" y="5277"/>
                  <a:pt x="1539" y="5365"/>
                </a:cubicBezTo>
                <a:cubicBezTo>
                  <a:pt x="1495" y="5409"/>
                  <a:pt x="1437" y="5431"/>
                  <a:pt x="1379" y="5431"/>
                </a:cubicBezTo>
                <a:cubicBezTo>
                  <a:pt x="1322" y="5431"/>
                  <a:pt x="1264" y="5409"/>
                  <a:pt x="1220" y="5365"/>
                </a:cubicBezTo>
                <a:lnTo>
                  <a:pt x="582" y="4728"/>
                </a:lnTo>
                <a:lnTo>
                  <a:pt x="104" y="5206"/>
                </a:lnTo>
                <a:cubicBezTo>
                  <a:pt x="16" y="5294"/>
                  <a:pt x="16" y="5436"/>
                  <a:pt x="104" y="5525"/>
                </a:cubicBezTo>
                <a:lnTo>
                  <a:pt x="1379" y="6800"/>
                </a:lnTo>
                <a:cubicBezTo>
                  <a:pt x="1421" y="6842"/>
                  <a:pt x="1479" y="6866"/>
                  <a:pt x="1539" y="6866"/>
                </a:cubicBezTo>
                <a:cubicBezTo>
                  <a:pt x="1598" y="6866"/>
                  <a:pt x="1656" y="6842"/>
                  <a:pt x="1698" y="6800"/>
                </a:cubicBezTo>
                <a:lnTo>
                  <a:pt x="3451" y="5046"/>
                </a:lnTo>
                <a:lnTo>
                  <a:pt x="4567" y="6162"/>
                </a:lnTo>
                <a:cubicBezTo>
                  <a:pt x="4592" y="6187"/>
                  <a:pt x="4624" y="6206"/>
                  <a:pt x="4655" y="6217"/>
                </a:cubicBezTo>
                <a:lnTo>
                  <a:pt x="6568" y="6854"/>
                </a:lnTo>
                <a:cubicBezTo>
                  <a:pt x="6591" y="6862"/>
                  <a:pt x="6615" y="6866"/>
                  <a:pt x="6639" y="6866"/>
                </a:cubicBezTo>
                <a:cubicBezTo>
                  <a:pt x="6698" y="6866"/>
                  <a:pt x="6756" y="6843"/>
                  <a:pt x="6799" y="6800"/>
                </a:cubicBezTo>
                <a:cubicBezTo>
                  <a:pt x="6859" y="6739"/>
                  <a:pt x="6880" y="6650"/>
                  <a:pt x="6853" y="6569"/>
                </a:cubicBezTo>
                <a:lnTo>
                  <a:pt x="6215" y="4656"/>
                </a:lnTo>
                <a:close/>
                <a:moveTo>
                  <a:pt x="4726" y="5684"/>
                </a:moveTo>
                <a:lnTo>
                  <a:pt x="1379" y="2337"/>
                </a:lnTo>
                <a:lnTo>
                  <a:pt x="1698" y="2018"/>
                </a:lnTo>
                <a:lnTo>
                  <a:pt x="5045" y="5365"/>
                </a:lnTo>
                <a:lnTo>
                  <a:pt x="4726" y="5684"/>
                </a:lnTo>
                <a:close/>
                <a:moveTo>
                  <a:pt x="5364" y="5046"/>
                </a:moveTo>
                <a:lnTo>
                  <a:pt x="2017" y="1699"/>
                </a:lnTo>
                <a:lnTo>
                  <a:pt x="2336" y="1380"/>
                </a:lnTo>
                <a:lnTo>
                  <a:pt x="5683" y="4728"/>
                </a:lnTo>
                <a:lnTo>
                  <a:pt x="5364" y="5046"/>
                </a:lnTo>
                <a:close/>
              </a:path>
            </a:pathLst>
          </a:custGeom>
          <a:solidFill>
            <a:schemeClr val="accent4"/>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dirty="0">
              <a:solidFill>
                <a:schemeClr val="accent4"/>
              </a:solidFill>
              <a:latin typeface="微软雅黑" panose="020B0503020204020204" pitchFamily="34" charset="-122"/>
              <a:ea typeface="微软雅黑" panose="020B0503020204020204" pitchFamily="34" charset="-122"/>
              <a:cs typeface="+mn-ea"/>
              <a:sym typeface="+mn-lt"/>
            </a:endParaRPr>
          </a:p>
        </p:txBody>
      </p:sp>
      <p:sp>
        <p:nvSpPr>
          <p:cNvPr id="33" name="studying_385439"/>
          <p:cNvSpPr>
            <a:spLocks noChangeAspect="1"/>
          </p:cNvSpPr>
          <p:nvPr/>
        </p:nvSpPr>
        <p:spPr bwMode="auto">
          <a:xfrm>
            <a:off x="4075452" y="4600889"/>
            <a:ext cx="479425" cy="392430"/>
          </a:xfrm>
          <a:custGeom>
            <a:avLst/>
            <a:gdLst>
              <a:gd name="connsiteX0" fmla="*/ 555294 w 607639"/>
              <a:gd name="connsiteY0" fmla="*/ 484822 h 606722"/>
              <a:gd name="connsiteX1" fmla="*/ 555294 w 607639"/>
              <a:gd name="connsiteY1" fmla="*/ 508820 h 606722"/>
              <a:gd name="connsiteX2" fmla="*/ 571496 w 607639"/>
              <a:gd name="connsiteY2" fmla="*/ 508820 h 606722"/>
              <a:gd name="connsiteX3" fmla="*/ 571496 w 607639"/>
              <a:gd name="connsiteY3" fmla="*/ 484822 h 606722"/>
              <a:gd name="connsiteX4" fmla="*/ 95969 w 607639"/>
              <a:gd name="connsiteY4" fmla="*/ 477587 h 606722"/>
              <a:gd name="connsiteX5" fmla="*/ 381124 w 607639"/>
              <a:gd name="connsiteY5" fmla="*/ 477587 h 606722"/>
              <a:gd name="connsiteX6" fmla="*/ 381124 w 607639"/>
              <a:gd name="connsiteY6" fmla="*/ 513575 h 606722"/>
              <a:gd name="connsiteX7" fmla="*/ 95969 w 607639"/>
              <a:gd name="connsiteY7" fmla="*/ 513575 h 606722"/>
              <a:gd name="connsiteX8" fmla="*/ 95969 w 607639"/>
              <a:gd name="connsiteY8" fmla="*/ 417536 h 606722"/>
              <a:gd name="connsiteX9" fmla="*/ 381124 w 607639"/>
              <a:gd name="connsiteY9" fmla="*/ 417536 h 606722"/>
              <a:gd name="connsiteX10" fmla="*/ 381124 w 607639"/>
              <a:gd name="connsiteY10" fmla="*/ 453524 h 606722"/>
              <a:gd name="connsiteX11" fmla="*/ 95969 w 607639"/>
              <a:gd name="connsiteY11" fmla="*/ 453524 h 606722"/>
              <a:gd name="connsiteX12" fmla="*/ 95969 w 607639"/>
              <a:gd name="connsiteY12" fmla="*/ 273300 h 606722"/>
              <a:gd name="connsiteX13" fmla="*/ 381124 w 607639"/>
              <a:gd name="connsiteY13" fmla="*/ 273300 h 606722"/>
              <a:gd name="connsiteX14" fmla="*/ 381124 w 607639"/>
              <a:gd name="connsiteY14" fmla="*/ 309359 h 606722"/>
              <a:gd name="connsiteX15" fmla="*/ 95969 w 607639"/>
              <a:gd name="connsiteY15" fmla="*/ 309359 h 606722"/>
              <a:gd name="connsiteX16" fmla="*/ 95969 w 607639"/>
              <a:gd name="connsiteY16" fmla="*/ 213178 h 606722"/>
              <a:gd name="connsiteX17" fmla="*/ 381124 w 607639"/>
              <a:gd name="connsiteY17" fmla="*/ 213178 h 606722"/>
              <a:gd name="connsiteX18" fmla="*/ 381124 w 607639"/>
              <a:gd name="connsiteY18" fmla="*/ 249308 h 606722"/>
              <a:gd name="connsiteX19" fmla="*/ 95969 w 607639"/>
              <a:gd name="connsiteY19" fmla="*/ 249308 h 606722"/>
              <a:gd name="connsiteX20" fmla="*/ 95969 w 607639"/>
              <a:gd name="connsiteY20" fmla="*/ 153127 h 606722"/>
              <a:gd name="connsiteX21" fmla="*/ 381124 w 607639"/>
              <a:gd name="connsiteY21" fmla="*/ 153127 h 606722"/>
              <a:gd name="connsiteX22" fmla="*/ 381124 w 607639"/>
              <a:gd name="connsiteY22" fmla="*/ 189186 h 606722"/>
              <a:gd name="connsiteX23" fmla="*/ 95969 w 607639"/>
              <a:gd name="connsiteY23" fmla="*/ 189186 h 606722"/>
              <a:gd name="connsiteX24" fmla="*/ 563395 w 607639"/>
              <a:gd name="connsiteY24" fmla="*/ 110533 h 606722"/>
              <a:gd name="connsiteX25" fmla="*/ 555294 w 607639"/>
              <a:gd name="connsiteY25" fmla="*/ 121732 h 606722"/>
              <a:gd name="connsiteX26" fmla="*/ 555294 w 607639"/>
              <a:gd name="connsiteY26" fmla="*/ 448735 h 606722"/>
              <a:gd name="connsiteX27" fmla="*/ 571496 w 607639"/>
              <a:gd name="connsiteY27" fmla="*/ 448735 h 606722"/>
              <a:gd name="connsiteX28" fmla="*/ 571496 w 607639"/>
              <a:gd name="connsiteY28" fmla="*/ 121732 h 606722"/>
              <a:gd name="connsiteX29" fmla="*/ 163924 w 607639"/>
              <a:gd name="connsiteY29" fmla="*/ 93076 h 606722"/>
              <a:gd name="connsiteX30" fmla="*/ 313099 w 607639"/>
              <a:gd name="connsiteY30" fmla="*/ 93076 h 606722"/>
              <a:gd name="connsiteX31" fmla="*/ 313099 w 607639"/>
              <a:gd name="connsiteY31" fmla="*/ 129135 h 606722"/>
              <a:gd name="connsiteX32" fmla="*/ 163924 w 607639"/>
              <a:gd name="connsiteY32" fmla="*/ 129135 h 606722"/>
              <a:gd name="connsiteX33" fmla="*/ 563395 w 607639"/>
              <a:gd name="connsiteY33" fmla="*/ 49114 h 606722"/>
              <a:gd name="connsiteX34" fmla="*/ 607639 w 607639"/>
              <a:gd name="connsiteY34" fmla="*/ 110088 h 606722"/>
              <a:gd name="connsiteX35" fmla="*/ 607639 w 607639"/>
              <a:gd name="connsiteY35" fmla="*/ 544907 h 606722"/>
              <a:gd name="connsiteX36" fmla="*/ 519150 w 607639"/>
              <a:gd name="connsiteY36" fmla="*/ 544907 h 606722"/>
              <a:gd name="connsiteX37" fmla="*/ 519150 w 607639"/>
              <a:gd name="connsiteY37" fmla="*/ 110088 h 606722"/>
              <a:gd name="connsiteX38" fmla="*/ 36138 w 607639"/>
              <a:gd name="connsiteY38" fmla="*/ 36082 h 606722"/>
              <a:gd name="connsiteX39" fmla="*/ 36138 w 607639"/>
              <a:gd name="connsiteY39" fmla="*/ 570640 h 606722"/>
              <a:gd name="connsiteX40" fmla="*/ 440955 w 607639"/>
              <a:gd name="connsiteY40" fmla="*/ 570640 h 606722"/>
              <a:gd name="connsiteX41" fmla="*/ 440955 w 607639"/>
              <a:gd name="connsiteY41" fmla="*/ 36082 h 606722"/>
              <a:gd name="connsiteX42" fmla="*/ 0 w 607639"/>
              <a:gd name="connsiteY42" fmla="*/ 0 h 606722"/>
              <a:gd name="connsiteX43" fmla="*/ 477093 w 607639"/>
              <a:gd name="connsiteY43" fmla="*/ 0 h 606722"/>
              <a:gd name="connsiteX44" fmla="*/ 477093 w 607639"/>
              <a:gd name="connsiteY44" fmla="*/ 606722 h 606722"/>
              <a:gd name="connsiteX45" fmla="*/ 0 w 607639"/>
              <a:gd name="connsiteY45" fmla="*/ 60672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07639" h="606722">
                <a:moveTo>
                  <a:pt x="555294" y="484822"/>
                </a:moveTo>
                <a:lnTo>
                  <a:pt x="555294" y="508820"/>
                </a:lnTo>
                <a:lnTo>
                  <a:pt x="571496" y="508820"/>
                </a:lnTo>
                <a:lnTo>
                  <a:pt x="571496" y="484822"/>
                </a:lnTo>
                <a:close/>
                <a:moveTo>
                  <a:pt x="95969" y="477587"/>
                </a:moveTo>
                <a:lnTo>
                  <a:pt x="381124" y="477587"/>
                </a:lnTo>
                <a:lnTo>
                  <a:pt x="381124" y="513575"/>
                </a:lnTo>
                <a:lnTo>
                  <a:pt x="95969" y="513575"/>
                </a:lnTo>
                <a:close/>
                <a:moveTo>
                  <a:pt x="95969" y="417536"/>
                </a:moveTo>
                <a:lnTo>
                  <a:pt x="381124" y="417536"/>
                </a:lnTo>
                <a:lnTo>
                  <a:pt x="381124" y="453524"/>
                </a:lnTo>
                <a:lnTo>
                  <a:pt x="95969" y="453524"/>
                </a:lnTo>
                <a:close/>
                <a:moveTo>
                  <a:pt x="95969" y="273300"/>
                </a:moveTo>
                <a:lnTo>
                  <a:pt x="381124" y="273300"/>
                </a:lnTo>
                <a:lnTo>
                  <a:pt x="381124" y="309359"/>
                </a:lnTo>
                <a:lnTo>
                  <a:pt x="95969" y="309359"/>
                </a:lnTo>
                <a:close/>
                <a:moveTo>
                  <a:pt x="95969" y="213178"/>
                </a:moveTo>
                <a:lnTo>
                  <a:pt x="381124" y="213178"/>
                </a:lnTo>
                <a:lnTo>
                  <a:pt x="381124" y="249308"/>
                </a:lnTo>
                <a:lnTo>
                  <a:pt x="95969" y="249308"/>
                </a:lnTo>
                <a:close/>
                <a:moveTo>
                  <a:pt x="95969" y="153127"/>
                </a:moveTo>
                <a:lnTo>
                  <a:pt x="381124" y="153127"/>
                </a:lnTo>
                <a:lnTo>
                  <a:pt x="381124" y="189186"/>
                </a:lnTo>
                <a:lnTo>
                  <a:pt x="95969" y="189186"/>
                </a:lnTo>
                <a:close/>
                <a:moveTo>
                  <a:pt x="563395" y="110533"/>
                </a:moveTo>
                <a:lnTo>
                  <a:pt x="555294" y="121732"/>
                </a:lnTo>
                <a:lnTo>
                  <a:pt x="555294" y="448735"/>
                </a:lnTo>
                <a:lnTo>
                  <a:pt x="571496" y="448735"/>
                </a:lnTo>
                <a:lnTo>
                  <a:pt x="571496" y="121732"/>
                </a:lnTo>
                <a:close/>
                <a:moveTo>
                  <a:pt x="163924" y="93076"/>
                </a:moveTo>
                <a:lnTo>
                  <a:pt x="313099" y="93076"/>
                </a:lnTo>
                <a:lnTo>
                  <a:pt x="313099" y="129135"/>
                </a:lnTo>
                <a:lnTo>
                  <a:pt x="163924" y="129135"/>
                </a:lnTo>
                <a:close/>
                <a:moveTo>
                  <a:pt x="563395" y="49114"/>
                </a:moveTo>
                <a:lnTo>
                  <a:pt x="607639" y="110088"/>
                </a:lnTo>
                <a:lnTo>
                  <a:pt x="607639" y="544907"/>
                </a:lnTo>
                <a:lnTo>
                  <a:pt x="519150" y="544907"/>
                </a:lnTo>
                <a:lnTo>
                  <a:pt x="519150" y="110088"/>
                </a:lnTo>
                <a:close/>
                <a:moveTo>
                  <a:pt x="36138" y="36082"/>
                </a:moveTo>
                <a:lnTo>
                  <a:pt x="36138" y="570640"/>
                </a:lnTo>
                <a:lnTo>
                  <a:pt x="440955" y="570640"/>
                </a:lnTo>
                <a:lnTo>
                  <a:pt x="440955" y="36082"/>
                </a:lnTo>
                <a:close/>
                <a:moveTo>
                  <a:pt x="0" y="0"/>
                </a:moveTo>
                <a:lnTo>
                  <a:pt x="477093" y="0"/>
                </a:lnTo>
                <a:lnTo>
                  <a:pt x="477093" y="606722"/>
                </a:lnTo>
                <a:lnTo>
                  <a:pt x="0" y="606722"/>
                </a:lnTo>
                <a:close/>
              </a:path>
            </a:pathLst>
          </a:custGeom>
          <a:solidFill>
            <a:schemeClr val="accent4"/>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accent4"/>
              </a:solidFill>
              <a:latin typeface="微软雅黑" panose="020B0503020204020204" pitchFamily="34" charset="-122"/>
              <a:ea typeface="微软雅黑" panose="020B0503020204020204" pitchFamily="34" charset="-122"/>
              <a:cs typeface="+mn-ea"/>
              <a:sym typeface="+mn-lt"/>
            </a:endParaRPr>
          </a:p>
        </p:txBody>
      </p:sp>
      <p:sp>
        <p:nvSpPr>
          <p:cNvPr id="34" name="文本框 274"/>
          <p:cNvSpPr txBox="1"/>
          <p:nvPr/>
        </p:nvSpPr>
        <p:spPr>
          <a:xfrm>
            <a:off x="4920637" y="2151694"/>
            <a:ext cx="300261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01</a:t>
            </a:r>
            <a:r>
              <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rPr>
              <a:t> </a:t>
            </a:r>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Introduction</a:t>
            </a:r>
            <a:endPar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endParaRPr>
          </a:p>
        </p:txBody>
      </p:sp>
      <p:sp>
        <p:nvSpPr>
          <p:cNvPr id="35" name="文本框 275"/>
          <p:cNvSpPr txBox="1"/>
          <p:nvPr/>
        </p:nvSpPr>
        <p:spPr>
          <a:xfrm>
            <a:off x="4920637" y="2951794"/>
            <a:ext cx="2724272"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02 Motivation</a:t>
            </a:r>
            <a:endPar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endParaRPr>
          </a:p>
        </p:txBody>
      </p:sp>
      <p:sp>
        <p:nvSpPr>
          <p:cNvPr id="36" name="矩形 35"/>
          <p:cNvSpPr/>
          <p:nvPr/>
        </p:nvSpPr>
        <p:spPr>
          <a:xfrm>
            <a:off x="4920637" y="3749354"/>
            <a:ext cx="2783134"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03 Flor Design</a:t>
            </a:r>
            <a:endPar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endParaRPr>
          </a:p>
        </p:txBody>
      </p:sp>
      <p:cxnSp>
        <p:nvCxnSpPr>
          <p:cNvPr id="39" name="直接连接符 38"/>
          <p:cNvCxnSpPr/>
          <p:nvPr/>
        </p:nvCxnSpPr>
        <p:spPr>
          <a:xfrm>
            <a:off x="4920637" y="2648264"/>
            <a:ext cx="307149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920637" y="3432489"/>
            <a:ext cx="307149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920637" y="4223699"/>
            <a:ext cx="307149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文本框 274">
            <a:extLst>
              <a:ext uri="{FF2B5EF4-FFF2-40B4-BE49-F238E27FC236}">
                <a16:creationId xmlns:a16="http://schemas.microsoft.com/office/drawing/2014/main" id="{812A5ABB-F4C5-E01F-4845-90A31C9EE425}"/>
              </a:ext>
            </a:extLst>
          </p:cNvPr>
          <p:cNvSpPr txBox="1"/>
          <p:nvPr/>
        </p:nvSpPr>
        <p:spPr>
          <a:xfrm>
            <a:off x="4920637" y="4535484"/>
            <a:ext cx="2615268"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04</a:t>
            </a:r>
            <a:r>
              <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rPr>
              <a:t> </a:t>
            </a:r>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Evaluation</a:t>
            </a:r>
            <a:endPar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endParaRPr>
          </a:p>
        </p:txBody>
      </p:sp>
      <p:cxnSp>
        <p:nvCxnSpPr>
          <p:cNvPr id="15" name="直接连接符 14">
            <a:extLst>
              <a:ext uri="{FF2B5EF4-FFF2-40B4-BE49-F238E27FC236}">
                <a16:creationId xmlns:a16="http://schemas.microsoft.com/office/drawing/2014/main" id="{23E1F4B8-55FE-53DE-C9C9-BDDDF6D81101}"/>
              </a:ext>
            </a:extLst>
          </p:cNvPr>
          <p:cNvCxnSpPr/>
          <p:nvPr/>
        </p:nvCxnSpPr>
        <p:spPr>
          <a:xfrm>
            <a:off x="4920637" y="5032054"/>
            <a:ext cx="307149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249664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4. Evaluation</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6569EF0-6462-741E-3063-C8C1FB8A5634}"/>
              </a:ext>
            </a:extLst>
          </p:cNvPr>
          <p:cNvPicPr>
            <a:picLocks noChangeAspect="1"/>
          </p:cNvPicPr>
          <p:nvPr/>
        </p:nvPicPr>
        <p:blipFill>
          <a:blip r:embed="rId6"/>
          <a:stretch>
            <a:fillRect/>
          </a:stretch>
        </p:blipFill>
        <p:spPr>
          <a:xfrm>
            <a:off x="463950" y="2339729"/>
            <a:ext cx="11264099" cy="2696702"/>
          </a:xfrm>
          <a:prstGeom prst="rect">
            <a:avLst/>
          </a:prstGeom>
        </p:spPr>
      </p:pic>
      <p:sp>
        <p:nvSpPr>
          <p:cNvPr id="2" name="Rectangle 2">
            <a:extLst>
              <a:ext uri="{FF2B5EF4-FFF2-40B4-BE49-F238E27FC236}">
                <a16:creationId xmlns:a16="http://schemas.microsoft.com/office/drawing/2014/main" id="{B9698D9C-7457-C4F1-6512-118B03896594}"/>
              </a:ext>
            </a:extLst>
          </p:cNvPr>
          <p:cNvSpPr txBox="1">
            <a:spLocks noChangeArrowheads="1"/>
          </p:cNvSpPr>
          <p:nvPr/>
        </p:nvSpPr>
        <p:spPr>
          <a:xfrm>
            <a:off x="609600" y="1219200"/>
            <a:ext cx="10972800"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禁用</a:t>
            </a:r>
            <a:r>
              <a:rPr lang="en-US" altLang="zh-CN" sz="2000" dirty="0">
                <a:solidFill>
                  <a:srgbClr val="000000"/>
                </a:solidFill>
                <a:latin typeface="华文仿宋" panose="02010600040101010101" pitchFamily="2" charset="-122"/>
                <a:ea typeface="华文仿宋" panose="02010600040101010101" pitchFamily="2" charset="-122"/>
              </a:rPr>
              <a:t>PFC</a:t>
            </a:r>
            <a:r>
              <a:rPr lang="zh-CN" altLang="en-US" sz="2000" dirty="0">
                <a:solidFill>
                  <a:srgbClr val="000000"/>
                </a:solidFill>
                <a:latin typeface="华文仿宋" panose="02010600040101010101" pitchFamily="2" charset="-122"/>
                <a:ea typeface="华文仿宋" panose="02010600040101010101" pitchFamily="2" charset="-122"/>
              </a:rPr>
              <a:t>时，</a:t>
            </a:r>
            <a:r>
              <a:rPr lang="en-US" altLang="zh-CN" sz="2000" dirty="0">
                <a:solidFill>
                  <a:srgbClr val="000000"/>
                </a:solidFill>
                <a:latin typeface="华文仿宋" panose="02010600040101010101" pitchFamily="2" charset="-122"/>
                <a:ea typeface="华文仿宋" panose="02010600040101010101" pitchFamily="2" charset="-122"/>
              </a:rPr>
              <a:t>Flor </a:t>
            </a:r>
            <a:r>
              <a:rPr lang="zh-CN" altLang="en-US" sz="2000" dirty="0">
                <a:solidFill>
                  <a:srgbClr val="000000"/>
                </a:solidFill>
                <a:latin typeface="华文仿宋" panose="02010600040101010101" pitchFamily="2" charset="-122"/>
                <a:ea typeface="华文仿宋" panose="02010600040101010101" pitchFamily="2" charset="-122"/>
              </a:rPr>
              <a:t>在 </a:t>
            </a:r>
            <a:r>
              <a:rPr lang="en-US" altLang="zh-CN" sz="2000" dirty="0">
                <a:solidFill>
                  <a:srgbClr val="000000"/>
                </a:solidFill>
                <a:latin typeface="华文仿宋" panose="02010600040101010101" pitchFamily="2" charset="-122"/>
                <a:ea typeface="华文仿宋" panose="02010600040101010101" pitchFamily="2" charset="-122"/>
              </a:rPr>
              <a:t>Pod </a:t>
            </a:r>
            <a:r>
              <a:rPr lang="zh-CN" altLang="en-US" sz="2000" dirty="0">
                <a:solidFill>
                  <a:srgbClr val="000000"/>
                </a:solidFill>
                <a:latin typeface="华文仿宋" panose="02010600040101010101" pitchFamily="2" charset="-122"/>
                <a:ea typeface="华文仿宋" panose="02010600040101010101" pitchFamily="2" charset="-122"/>
              </a:rPr>
              <a:t>内和 </a:t>
            </a:r>
            <a:r>
              <a:rPr lang="en-US" altLang="zh-CN" sz="2000" dirty="0">
                <a:solidFill>
                  <a:srgbClr val="000000"/>
                </a:solidFill>
                <a:latin typeface="华文仿宋" panose="02010600040101010101" pitchFamily="2" charset="-122"/>
                <a:ea typeface="华文仿宋" panose="02010600040101010101" pitchFamily="2" charset="-122"/>
              </a:rPr>
              <a:t>Pod </a:t>
            </a:r>
            <a:r>
              <a:rPr lang="zh-CN" altLang="en-US" sz="2000" dirty="0">
                <a:solidFill>
                  <a:srgbClr val="000000"/>
                </a:solidFill>
                <a:latin typeface="华文仿宋" panose="02010600040101010101" pitchFamily="2" charset="-122"/>
                <a:ea typeface="华文仿宋" panose="02010600040101010101" pitchFamily="2" charset="-122"/>
              </a:rPr>
              <a:t>间通信的性能测试</a:t>
            </a: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167497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249664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4. Evaluation</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E7427A3-708E-238A-D42A-E76F0769EF6A}"/>
              </a:ext>
            </a:extLst>
          </p:cNvPr>
          <p:cNvPicPr>
            <a:picLocks noChangeAspect="1"/>
          </p:cNvPicPr>
          <p:nvPr/>
        </p:nvPicPr>
        <p:blipFill>
          <a:blip r:embed="rId6"/>
          <a:stretch>
            <a:fillRect/>
          </a:stretch>
        </p:blipFill>
        <p:spPr>
          <a:xfrm>
            <a:off x="2710957" y="1970327"/>
            <a:ext cx="6213473" cy="4462481"/>
          </a:xfrm>
          <a:prstGeom prst="rect">
            <a:avLst/>
          </a:prstGeom>
        </p:spPr>
      </p:pic>
      <p:sp>
        <p:nvSpPr>
          <p:cNvPr id="2" name="Rectangle 2">
            <a:extLst>
              <a:ext uri="{FF2B5EF4-FFF2-40B4-BE49-F238E27FC236}">
                <a16:creationId xmlns:a16="http://schemas.microsoft.com/office/drawing/2014/main" id="{D51AAF69-5AD3-515B-DAA3-B67F306855D3}"/>
              </a:ext>
            </a:extLst>
          </p:cNvPr>
          <p:cNvSpPr txBox="1">
            <a:spLocks noChangeArrowheads="1"/>
          </p:cNvSpPr>
          <p:nvPr/>
        </p:nvSpPr>
        <p:spPr>
          <a:xfrm>
            <a:off x="609600" y="1219200"/>
            <a:ext cx="10972800"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Flor </a:t>
            </a:r>
            <a:r>
              <a:rPr lang="zh-CN" altLang="en-US" sz="2000" dirty="0">
                <a:solidFill>
                  <a:srgbClr val="000000"/>
                </a:solidFill>
                <a:latin typeface="华文仿宋" panose="02010600040101010101" pitchFamily="2" charset="-122"/>
                <a:ea typeface="华文仿宋" panose="02010600040101010101" pitchFamily="2" charset="-122"/>
              </a:rPr>
              <a:t>在与异构 </a:t>
            </a:r>
            <a:r>
              <a:rPr lang="en-US" altLang="zh-CN" sz="2000" dirty="0">
                <a:solidFill>
                  <a:srgbClr val="000000"/>
                </a:solidFill>
                <a:latin typeface="华文仿宋" panose="02010600040101010101" pitchFamily="2" charset="-122"/>
                <a:ea typeface="华文仿宋" panose="02010600040101010101" pitchFamily="2" charset="-122"/>
              </a:rPr>
              <a:t>RNIC </a:t>
            </a:r>
            <a:r>
              <a:rPr lang="zh-CN" altLang="en-US" sz="2000" dirty="0">
                <a:solidFill>
                  <a:srgbClr val="000000"/>
                </a:solidFill>
                <a:latin typeface="华文仿宋" panose="02010600040101010101" pitchFamily="2" charset="-122"/>
                <a:ea typeface="华文仿宋" panose="02010600040101010101" pitchFamily="2" charset="-122"/>
              </a:rPr>
              <a:t>的混合部署中的有效性</a:t>
            </a: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056404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249664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4. Evaluation</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3ED5CDE9-4FA0-E8C9-1749-10D3F1224449}"/>
              </a:ext>
            </a:extLst>
          </p:cNvPr>
          <p:cNvPicPr>
            <a:picLocks noChangeAspect="1"/>
          </p:cNvPicPr>
          <p:nvPr/>
        </p:nvPicPr>
        <p:blipFill>
          <a:blip r:embed="rId6"/>
          <a:stretch>
            <a:fillRect/>
          </a:stretch>
        </p:blipFill>
        <p:spPr>
          <a:xfrm>
            <a:off x="2559818" y="1651778"/>
            <a:ext cx="6958063" cy="4252944"/>
          </a:xfrm>
          <a:prstGeom prst="rect">
            <a:avLst/>
          </a:prstGeom>
        </p:spPr>
      </p:pic>
      <p:sp>
        <p:nvSpPr>
          <p:cNvPr id="2" name="Rectangle 2">
            <a:extLst>
              <a:ext uri="{FF2B5EF4-FFF2-40B4-BE49-F238E27FC236}">
                <a16:creationId xmlns:a16="http://schemas.microsoft.com/office/drawing/2014/main" id="{ADD0F0CC-6BC0-ED30-092B-F7248A81B57B}"/>
              </a:ext>
            </a:extLst>
          </p:cNvPr>
          <p:cNvSpPr txBox="1">
            <a:spLocks noChangeArrowheads="1"/>
          </p:cNvSpPr>
          <p:nvPr/>
        </p:nvSpPr>
        <p:spPr>
          <a:xfrm>
            <a:off x="609600" y="1219200"/>
            <a:ext cx="10972800"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kern="1200" dirty="0">
                <a:solidFill>
                  <a:srgbClr val="000000"/>
                </a:solidFill>
                <a:effectLst/>
                <a:latin typeface="华文仿宋" panose="02010600040101010101" pitchFamily="2" charset="-122"/>
                <a:ea typeface="华文仿宋" panose="02010600040101010101" pitchFamily="2" charset="-122"/>
              </a:rPr>
              <a:t>Flor</a:t>
            </a:r>
            <a:r>
              <a:rPr lang="zh-CN" altLang="zh-CN" sz="2000" kern="1200" dirty="0">
                <a:solidFill>
                  <a:srgbClr val="000000"/>
                </a:solidFill>
                <a:effectLst/>
                <a:latin typeface="华文仿宋" panose="02010600040101010101" pitchFamily="2" charset="-122"/>
                <a:ea typeface="华文仿宋" panose="02010600040101010101" pitchFamily="2" charset="-122"/>
              </a:rPr>
              <a:t>默认的拥塞控制在大规模</a:t>
            </a:r>
            <a:r>
              <a:rPr lang="en-US" altLang="zh-CN" sz="2000" kern="1200" dirty="0" err="1">
                <a:solidFill>
                  <a:srgbClr val="000000"/>
                </a:solidFill>
                <a:effectLst/>
                <a:latin typeface="华文仿宋" panose="02010600040101010101" pitchFamily="2" charset="-122"/>
                <a:ea typeface="华文仿宋" panose="02010600040101010101" pitchFamily="2" charset="-122"/>
              </a:rPr>
              <a:t>incast</a:t>
            </a:r>
            <a:r>
              <a:rPr lang="zh-CN" altLang="zh-CN" sz="2000" kern="1200" dirty="0">
                <a:solidFill>
                  <a:srgbClr val="000000"/>
                </a:solidFill>
                <a:effectLst/>
                <a:latin typeface="华文仿宋" panose="02010600040101010101" pitchFamily="2" charset="-122"/>
                <a:ea typeface="华文仿宋" panose="02010600040101010101" pitchFamily="2" charset="-122"/>
              </a:rPr>
              <a:t>场景下的表现</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00999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249664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4. Evaluation</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6DAEC3AF-4F17-6745-D861-64275F4A20B7}"/>
              </a:ext>
            </a:extLst>
          </p:cNvPr>
          <p:cNvPicPr>
            <a:picLocks noChangeAspect="1"/>
          </p:cNvPicPr>
          <p:nvPr/>
        </p:nvPicPr>
        <p:blipFill>
          <a:blip r:embed="rId6"/>
          <a:stretch>
            <a:fillRect/>
          </a:stretch>
        </p:blipFill>
        <p:spPr>
          <a:xfrm>
            <a:off x="3560467" y="1947205"/>
            <a:ext cx="4110068" cy="4257706"/>
          </a:xfrm>
          <a:prstGeom prst="rect">
            <a:avLst/>
          </a:prstGeom>
        </p:spPr>
      </p:pic>
      <p:sp>
        <p:nvSpPr>
          <p:cNvPr id="2" name="Rectangle 2">
            <a:extLst>
              <a:ext uri="{FF2B5EF4-FFF2-40B4-BE49-F238E27FC236}">
                <a16:creationId xmlns:a16="http://schemas.microsoft.com/office/drawing/2014/main" id="{3585C7BC-2843-F054-BAC9-ADAE8CC022B0}"/>
              </a:ext>
            </a:extLst>
          </p:cNvPr>
          <p:cNvSpPr txBox="1">
            <a:spLocks noChangeArrowheads="1"/>
          </p:cNvSpPr>
          <p:nvPr/>
        </p:nvSpPr>
        <p:spPr>
          <a:xfrm>
            <a:off x="609600" y="1219200"/>
            <a:ext cx="10972800"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大数据应用性能影响：</a:t>
            </a:r>
            <a:r>
              <a:rPr lang="en-US" altLang="zh-CN" sz="2000" dirty="0" err="1">
                <a:solidFill>
                  <a:srgbClr val="000000"/>
                </a:solidFill>
                <a:latin typeface="华文仿宋" panose="02010600040101010101" pitchFamily="2" charset="-122"/>
                <a:ea typeface="华文仿宋" panose="02010600040101010101" pitchFamily="2" charset="-122"/>
              </a:rPr>
              <a:t>ServiceX</a:t>
            </a:r>
            <a:r>
              <a:rPr lang="zh-CN" altLang="en-US" sz="2000" dirty="0">
                <a:solidFill>
                  <a:srgbClr val="000000"/>
                </a:solidFill>
                <a:latin typeface="华文仿宋" panose="02010600040101010101" pitchFamily="2" charset="-122"/>
                <a:ea typeface="华文仿宋" panose="02010600040101010101" pitchFamily="2" charset="-122"/>
              </a:rPr>
              <a:t>对 </a:t>
            </a:r>
            <a:r>
              <a:rPr lang="en-US" altLang="zh-CN" sz="2000" dirty="0">
                <a:solidFill>
                  <a:srgbClr val="000000"/>
                </a:solidFill>
                <a:latin typeface="华文仿宋" panose="02010600040101010101" pitchFamily="2" charset="-122"/>
                <a:ea typeface="华文仿宋" panose="02010600040101010101" pitchFamily="2" charset="-122"/>
              </a:rPr>
              <a:t>1TB </a:t>
            </a:r>
            <a:r>
              <a:rPr lang="zh-CN" altLang="en-US" sz="2000" dirty="0">
                <a:solidFill>
                  <a:srgbClr val="000000"/>
                </a:solidFill>
                <a:latin typeface="华文仿宋" panose="02010600040101010101" pitchFamily="2" charset="-122"/>
                <a:ea typeface="华文仿宋" panose="02010600040101010101" pitchFamily="2" charset="-122"/>
              </a:rPr>
              <a:t>数据进行排序，对比平均运行时间和平均洗牌时间</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120431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8"/>
          <p:cNvSpPr/>
          <p:nvPr/>
        </p:nvSpPr>
        <p:spPr bwMode="auto">
          <a:xfrm>
            <a:off x="9723742" y="1448814"/>
            <a:ext cx="1185147" cy="3960372"/>
          </a:xfrm>
          <a:custGeom>
            <a:avLst/>
            <a:gdLst>
              <a:gd name="T0" fmla="*/ 443 w 640"/>
              <a:gd name="T1" fmla="*/ 0 h 2137"/>
              <a:gd name="T2" fmla="*/ 640 w 640"/>
              <a:gd name="T3" fmla="*/ 197 h 2137"/>
              <a:gd name="T4" fmla="*/ 279 w 640"/>
              <a:gd name="T5" fmla="*/ 1069 h 2137"/>
              <a:gd name="T6" fmla="*/ 640 w 640"/>
              <a:gd name="T7" fmla="*/ 1940 h 2137"/>
              <a:gd name="T8" fmla="*/ 443 w 640"/>
              <a:gd name="T9" fmla="*/ 2137 h 2137"/>
              <a:gd name="T10" fmla="*/ 119 w 640"/>
              <a:gd name="T11" fmla="*/ 1657 h 2137"/>
              <a:gd name="T12" fmla="*/ 0 w 640"/>
              <a:gd name="T13" fmla="*/ 1069 h 2137"/>
              <a:gd name="T14" fmla="*/ 119 w 640"/>
              <a:gd name="T15" fmla="*/ 480 h 2137"/>
              <a:gd name="T16" fmla="*/ 443 w 640"/>
              <a:gd name="T17" fmla="*/ 0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 h="2137">
                <a:moveTo>
                  <a:pt x="443" y="0"/>
                </a:moveTo>
                <a:cubicBezTo>
                  <a:pt x="640" y="197"/>
                  <a:pt x="640" y="197"/>
                  <a:pt x="640" y="197"/>
                </a:cubicBezTo>
                <a:cubicBezTo>
                  <a:pt x="408" y="430"/>
                  <a:pt x="279" y="739"/>
                  <a:pt x="279" y="1069"/>
                </a:cubicBezTo>
                <a:cubicBezTo>
                  <a:pt x="279" y="1398"/>
                  <a:pt x="408" y="1707"/>
                  <a:pt x="640" y="1940"/>
                </a:cubicBezTo>
                <a:cubicBezTo>
                  <a:pt x="443" y="2137"/>
                  <a:pt x="443" y="2137"/>
                  <a:pt x="443" y="2137"/>
                </a:cubicBezTo>
                <a:cubicBezTo>
                  <a:pt x="304" y="1998"/>
                  <a:pt x="195" y="1837"/>
                  <a:pt x="119" y="1657"/>
                </a:cubicBezTo>
                <a:cubicBezTo>
                  <a:pt x="40" y="1470"/>
                  <a:pt x="0" y="1272"/>
                  <a:pt x="0" y="1069"/>
                </a:cubicBezTo>
                <a:cubicBezTo>
                  <a:pt x="0" y="865"/>
                  <a:pt x="40" y="667"/>
                  <a:pt x="119" y="480"/>
                </a:cubicBezTo>
                <a:cubicBezTo>
                  <a:pt x="195" y="300"/>
                  <a:pt x="304" y="139"/>
                  <a:pt x="443" y="0"/>
                </a:cubicBezTo>
                <a:close/>
              </a:path>
            </a:pathLst>
          </a:custGeom>
          <a:solidFill>
            <a:schemeClr val="accent4"/>
          </a:solidFill>
          <a:ln>
            <a:noFill/>
          </a:ln>
        </p:spPr>
        <p:txBody>
          <a:bodyPr vert="horz" wrap="square" lIns="91440" tIns="45720" rIns="91440" bIns="45720" numCol="1" anchor="t" anchorCtr="0" compatLnSpc="1"/>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165" algn="l" defTabSz="1828800" rtl="0" eaLnBrk="1" latinLnBrk="0" hangingPunct="1">
              <a:defRPr sz="3600" kern="1200">
                <a:solidFill>
                  <a:schemeClr val="tx1"/>
                </a:solidFill>
                <a:latin typeface="+mn-lt"/>
                <a:ea typeface="+mn-ea"/>
                <a:cs typeface="+mn-cs"/>
              </a:defRPr>
            </a:lvl8pPr>
            <a:lvl9pPr marL="7314565" algn="l" defTabSz="1828800" rtl="0" eaLnBrk="1" latinLnBrk="0" hangingPunct="1">
              <a:defRPr sz="3600" kern="1200">
                <a:solidFill>
                  <a:schemeClr val="tx1"/>
                </a:solidFill>
                <a:latin typeface="+mn-lt"/>
                <a:ea typeface="+mn-ea"/>
                <a:cs typeface="+mn-cs"/>
              </a:defRPr>
            </a:lvl9pPr>
          </a:lstStyle>
          <a:p>
            <a:endParaRPr lang="ru-RU">
              <a:cs typeface="+mn-ea"/>
              <a:sym typeface="+mn-lt"/>
            </a:endParaRPr>
          </a:p>
        </p:txBody>
      </p:sp>
      <p:sp>
        <p:nvSpPr>
          <p:cNvPr id="4" name="Freeform 9"/>
          <p:cNvSpPr/>
          <p:nvPr/>
        </p:nvSpPr>
        <p:spPr bwMode="auto">
          <a:xfrm>
            <a:off x="0" y="1249595"/>
            <a:ext cx="677122" cy="4358811"/>
          </a:xfrm>
          <a:custGeom>
            <a:avLst/>
            <a:gdLst>
              <a:gd name="T0" fmla="*/ 263 w 263"/>
              <a:gd name="T1" fmla="*/ 847 h 1693"/>
              <a:gd name="T2" fmla="*/ 0 w 263"/>
              <a:gd name="T3" fmla="*/ 1693 h 1693"/>
              <a:gd name="T4" fmla="*/ 0 w 263"/>
              <a:gd name="T5" fmla="*/ 0 h 1693"/>
              <a:gd name="T6" fmla="*/ 263 w 263"/>
              <a:gd name="T7" fmla="*/ 847 h 1693"/>
            </a:gdLst>
            <a:ahLst/>
            <a:cxnLst>
              <a:cxn ang="0">
                <a:pos x="T0" y="T1"/>
              </a:cxn>
              <a:cxn ang="0">
                <a:pos x="T2" y="T3"/>
              </a:cxn>
              <a:cxn ang="0">
                <a:pos x="T4" y="T5"/>
              </a:cxn>
              <a:cxn ang="0">
                <a:pos x="T6" y="T7"/>
              </a:cxn>
            </a:cxnLst>
            <a:rect l="0" t="0" r="r" b="b"/>
            <a:pathLst>
              <a:path w="263" h="1693">
                <a:moveTo>
                  <a:pt x="263" y="847"/>
                </a:moveTo>
                <a:cubicBezTo>
                  <a:pt x="263" y="1161"/>
                  <a:pt x="166" y="1453"/>
                  <a:pt x="0" y="1693"/>
                </a:cubicBezTo>
                <a:cubicBezTo>
                  <a:pt x="0" y="0"/>
                  <a:pt x="0" y="0"/>
                  <a:pt x="0" y="0"/>
                </a:cubicBezTo>
                <a:cubicBezTo>
                  <a:pt x="166" y="240"/>
                  <a:pt x="263" y="532"/>
                  <a:pt x="263" y="847"/>
                </a:cubicBezTo>
                <a:close/>
              </a:path>
            </a:pathLst>
          </a:custGeom>
          <a:solidFill>
            <a:schemeClr val="accent4"/>
          </a:solidFill>
          <a:ln>
            <a:noFill/>
          </a:ln>
        </p:spPr>
        <p:txBody>
          <a:bodyPr vert="horz" wrap="square" lIns="91440" tIns="45720" rIns="91440" bIns="45720" numCol="1" anchor="t" anchorCtr="0" compatLnSpc="1"/>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165" algn="l" defTabSz="1828800" rtl="0" eaLnBrk="1" latinLnBrk="0" hangingPunct="1">
              <a:defRPr sz="3600" kern="1200">
                <a:solidFill>
                  <a:schemeClr val="tx1"/>
                </a:solidFill>
                <a:latin typeface="+mn-lt"/>
                <a:ea typeface="+mn-ea"/>
                <a:cs typeface="+mn-cs"/>
              </a:defRPr>
            </a:lvl8pPr>
            <a:lvl9pPr marL="7314565" algn="l" defTabSz="1828800" rtl="0" eaLnBrk="1" latinLnBrk="0" hangingPunct="1">
              <a:defRPr sz="3600" kern="1200">
                <a:solidFill>
                  <a:schemeClr val="tx1"/>
                </a:solidFill>
                <a:latin typeface="+mn-lt"/>
                <a:ea typeface="+mn-ea"/>
                <a:cs typeface="+mn-cs"/>
              </a:defRPr>
            </a:lvl9pPr>
          </a:lstStyle>
          <a:p>
            <a:endParaRPr lang="ru-RU">
              <a:cs typeface="+mn-ea"/>
              <a:sym typeface="+mn-lt"/>
            </a:endParaRPr>
          </a:p>
        </p:txBody>
      </p:sp>
      <p:pic>
        <p:nvPicPr>
          <p:cNvPr id="19" name="图形 2" descr="3733009"/>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7528" y="1249595"/>
            <a:ext cx="1494050" cy="1307293"/>
          </a:xfrm>
          <a:prstGeom prst="rect">
            <a:avLst/>
          </a:prstGeom>
        </p:spPr>
      </p:pic>
      <p:sp>
        <p:nvSpPr>
          <p:cNvPr id="20" name="文本框 3"/>
          <p:cNvSpPr txBox="1"/>
          <p:nvPr/>
        </p:nvSpPr>
        <p:spPr>
          <a:xfrm>
            <a:off x="1922379" y="2968021"/>
            <a:ext cx="6718433"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dirty="0">
                <a:cs typeface="+mn-ea"/>
                <a:sym typeface="+mn-lt"/>
              </a:rPr>
              <a:t>恳请批评指正</a:t>
            </a:r>
            <a:endParaRPr lang="en-US" altLang="zh-CN" sz="5400" dirty="0">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2883995"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1. Introduction</a:t>
            </a:r>
            <a:endParaRPr lang="zh-CN" altLang="en-US" sz="2800" dirty="0">
              <a:latin typeface="微软雅黑" panose="020B0503020204020204" pitchFamily="34" charset="-122"/>
              <a:ea typeface="微软雅黑" panose="020B0503020204020204" pitchFamily="34" charset="-122"/>
              <a:cs typeface="+mn-ea"/>
              <a:sym typeface="+mn-lt"/>
            </a:endParaRP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96314042-0524-14E0-AFE5-CC4917BC4DFA}"/>
              </a:ext>
            </a:extLst>
          </p:cNvPr>
          <p:cNvSpPr txBox="1">
            <a:spLocks noChangeArrowheads="1"/>
          </p:cNvSpPr>
          <p:nvPr/>
        </p:nvSpPr>
        <p:spPr>
          <a:xfrm>
            <a:off x="609600" y="1219200"/>
            <a:ext cx="11131550"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基于融合以太网的远程直接内存访问 </a:t>
            </a:r>
            <a:r>
              <a:rPr lang="en-US" altLang="zh-CN" sz="2000" dirty="0">
                <a:solidFill>
                  <a:srgbClr val="000000"/>
                </a:solidFill>
                <a:latin typeface="华文仿宋" panose="02010600040101010101" pitchFamily="2" charset="-122"/>
                <a:ea typeface="华文仿宋" panose="02010600040101010101" pitchFamily="2" charset="-122"/>
              </a:rPr>
              <a:t>(RDMA) </a:t>
            </a:r>
            <a:r>
              <a:rPr lang="zh-CN" altLang="en-US" sz="2000" dirty="0">
                <a:solidFill>
                  <a:srgbClr val="000000"/>
                </a:solidFill>
                <a:latin typeface="华文仿宋" panose="02010600040101010101" pitchFamily="2" charset="-122"/>
                <a:ea typeface="华文仿宋" panose="02010600040101010101" pitchFamily="2" charset="-122"/>
              </a:rPr>
              <a:t>已广泛部署在数据中心中。它为许多应用程序提供低延迟和高吞吐量，例如键值存储 、分布式事务 、分布式内存、远程过程调用（</a:t>
            </a:r>
            <a:r>
              <a:rPr lang="en-US" altLang="zh-CN" sz="2000" dirty="0">
                <a:solidFill>
                  <a:srgbClr val="000000"/>
                </a:solidFill>
                <a:latin typeface="华文仿宋" panose="02010600040101010101" pitchFamily="2" charset="-122"/>
                <a:ea typeface="华文仿宋" panose="02010600040101010101" pitchFamily="2" charset="-122"/>
              </a:rPr>
              <a:t>RPC</a:t>
            </a:r>
            <a:r>
              <a:rPr lang="zh-CN" altLang="en-US" sz="2000" dirty="0">
                <a:solidFill>
                  <a:srgbClr val="000000"/>
                </a:solidFill>
                <a:latin typeface="华文仿宋" panose="02010600040101010101" pitchFamily="2" charset="-122"/>
                <a:ea typeface="华文仿宋" panose="02010600040101010101" pitchFamily="2" charset="-122"/>
              </a:rPr>
              <a:t>）等等。</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随着 </a:t>
            </a:r>
            <a:r>
              <a:rPr lang="en-US" altLang="zh-CN" sz="2000" dirty="0">
                <a:solidFill>
                  <a:srgbClr val="000000"/>
                </a:solidFill>
                <a:latin typeface="华文仿宋" panose="02010600040101010101" pitchFamily="2" charset="-122"/>
                <a:ea typeface="华文仿宋" panose="02010600040101010101" pitchFamily="2" charset="-122"/>
              </a:rPr>
              <a:t>RDMA </a:t>
            </a:r>
            <a:r>
              <a:rPr lang="zh-CN" altLang="en-US" sz="2000" dirty="0">
                <a:solidFill>
                  <a:srgbClr val="000000"/>
                </a:solidFill>
                <a:latin typeface="华文仿宋" panose="02010600040101010101" pitchFamily="2" charset="-122"/>
                <a:ea typeface="华文仿宋" panose="02010600040101010101" pitchFamily="2" charset="-122"/>
              </a:rPr>
              <a:t>部署的增加，现代数据中心采用了不同版本和供应商的支持 </a:t>
            </a:r>
            <a:r>
              <a:rPr lang="en-US" altLang="zh-CN" sz="2000" dirty="0">
                <a:solidFill>
                  <a:srgbClr val="000000"/>
                </a:solidFill>
                <a:latin typeface="华文仿宋" panose="02010600040101010101" pitchFamily="2" charset="-122"/>
                <a:ea typeface="华文仿宋" panose="02010600040101010101" pitchFamily="2" charset="-122"/>
              </a:rPr>
              <a:t>RDMA </a:t>
            </a:r>
            <a:r>
              <a:rPr lang="zh-CN" altLang="en-US" sz="2000" dirty="0">
                <a:solidFill>
                  <a:srgbClr val="000000"/>
                </a:solidFill>
                <a:latin typeface="华文仿宋" panose="02010600040101010101" pitchFamily="2" charset="-122"/>
                <a:ea typeface="华文仿宋" panose="02010600040101010101" pitchFamily="2" charset="-122"/>
              </a:rPr>
              <a:t>的 </a:t>
            </a:r>
            <a:r>
              <a:rPr lang="en-US" altLang="zh-CN" sz="2000" dirty="0">
                <a:solidFill>
                  <a:srgbClr val="000000"/>
                </a:solidFill>
                <a:latin typeface="华文仿宋" panose="02010600040101010101" pitchFamily="2" charset="-122"/>
                <a:ea typeface="华文仿宋" panose="02010600040101010101" pitchFamily="2" charset="-122"/>
              </a:rPr>
              <a:t>NIC</a:t>
            </a:r>
            <a:r>
              <a:rPr lang="zh-CN" altLang="en-US" sz="2000" dirty="0">
                <a:solidFill>
                  <a:srgbClr val="000000"/>
                </a:solidFill>
                <a:latin typeface="华文仿宋" panose="02010600040101010101" pitchFamily="2" charset="-122"/>
                <a:ea typeface="华文仿宋" panose="02010600040101010101" pitchFamily="2" charset="-122"/>
              </a:rPr>
              <a:t>（</a:t>
            </a:r>
            <a:r>
              <a:rPr lang="en-US" altLang="zh-CN" sz="2000" dirty="0">
                <a:solidFill>
                  <a:srgbClr val="000000"/>
                </a:solidFill>
                <a:latin typeface="华文仿宋" panose="02010600040101010101" pitchFamily="2" charset="-122"/>
                <a:ea typeface="华文仿宋" panose="02010600040101010101" pitchFamily="2" charset="-122"/>
              </a:rPr>
              <a:t>RNIC</a:t>
            </a:r>
            <a:r>
              <a:rPr lang="zh-CN" altLang="en-US" sz="2000" dirty="0">
                <a:solidFill>
                  <a:srgbClr val="000000"/>
                </a:solidFill>
                <a:latin typeface="华文仿宋" panose="02010600040101010101" pitchFamily="2" charset="-122"/>
                <a:ea typeface="华文仿宋" panose="02010600040101010101" pitchFamily="2" charset="-122"/>
              </a:rPr>
              <a:t>）。一方面，采用多个供应商可以避免供应商锁定，即依赖特定供应商的设备，这在全球供应链危机期间是一个严重的风险。另一方面，存储和计算系统的分离部署将后端服务与前端服务分离到不同的集群中，每个集群可以托管不同类型的</a:t>
            </a:r>
            <a:r>
              <a:rPr lang="en-US" altLang="zh-CN" sz="2000" dirty="0">
                <a:solidFill>
                  <a:srgbClr val="000000"/>
                </a:solidFill>
                <a:latin typeface="华文仿宋" panose="02010600040101010101" pitchFamily="2" charset="-122"/>
                <a:ea typeface="华文仿宋" panose="02010600040101010101" pitchFamily="2" charset="-122"/>
              </a:rPr>
              <a:t>RNIC</a:t>
            </a:r>
            <a:r>
              <a:rPr lang="zh-CN" altLang="en-US" sz="2000" dirty="0">
                <a:solidFill>
                  <a:srgbClr val="000000"/>
                </a:solidFill>
                <a:latin typeface="华文仿宋" panose="02010600040101010101" pitchFamily="2" charset="-122"/>
                <a:ea typeface="华文仿宋" panose="02010600040101010101" pitchFamily="2" charset="-122"/>
              </a:rPr>
              <a:t>。但是数据中心中异构网络设备的共也存带来了新的挑战。</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88611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10390024"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2. Motivation</a:t>
            </a:r>
            <a:r>
              <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rPr>
              <a:t>：</a:t>
            </a:r>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Interoperability of heterogeneous RNICs.</a:t>
            </a:r>
            <a:endParaRPr lang="zh-CN" altLang="en-US" sz="2800" dirty="0">
              <a:latin typeface="微软雅黑" panose="020B0503020204020204" pitchFamily="34" charset="-122"/>
              <a:ea typeface="微软雅黑" panose="020B0503020204020204" pitchFamily="34" charset="-122"/>
              <a:cs typeface="+mn-ea"/>
              <a:sym typeface="+mn-lt"/>
            </a:endParaRP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13927946-A20B-5C87-1477-7D1F052065C7}"/>
              </a:ext>
            </a:extLst>
          </p:cNvPr>
          <p:cNvPicPr>
            <a:picLocks noChangeAspect="1"/>
          </p:cNvPicPr>
          <p:nvPr/>
        </p:nvPicPr>
        <p:blipFill>
          <a:blip r:embed="rId6"/>
          <a:stretch>
            <a:fillRect/>
          </a:stretch>
        </p:blipFill>
        <p:spPr>
          <a:xfrm>
            <a:off x="2591880" y="2623893"/>
            <a:ext cx="6147627" cy="3645953"/>
          </a:xfrm>
          <a:prstGeom prst="rect">
            <a:avLst/>
          </a:prstGeom>
        </p:spPr>
      </p:pic>
      <p:sp>
        <p:nvSpPr>
          <p:cNvPr id="2" name="Rectangle 2">
            <a:extLst>
              <a:ext uri="{FF2B5EF4-FFF2-40B4-BE49-F238E27FC236}">
                <a16:creationId xmlns:a16="http://schemas.microsoft.com/office/drawing/2014/main" id="{B4882F41-A50D-7B40-E825-0FC6BD62A4AF}"/>
              </a:ext>
            </a:extLst>
          </p:cNvPr>
          <p:cNvSpPr txBox="1">
            <a:spLocks noChangeArrowheads="1"/>
          </p:cNvSpPr>
          <p:nvPr/>
        </p:nvSpPr>
        <p:spPr>
          <a:xfrm>
            <a:off x="609600" y="1219200"/>
            <a:ext cx="10972800"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异构 </a:t>
            </a:r>
            <a:r>
              <a:rPr lang="en-US" altLang="zh-CN" sz="2000" dirty="0">
                <a:solidFill>
                  <a:srgbClr val="000000"/>
                </a:solidFill>
                <a:latin typeface="华文仿宋" panose="02010600040101010101" pitchFamily="2" charset="-122"/>
                <a:ea typeface="华文仿宋" panose="02010600040101010101" pitchFamily="2" charset="-122"/>
              </a:rPr>
              <a:t>RNIC </a:t>
            </a:r>
            <a:r>
              <a:rPr lang="zh-CN" altLang="en-US" sz="2000" dirty="0">
                <a:solidFill>
                  <a:srgbClr val="000000"/>
                </a:solidFill>
                <a:latin typeface="华文仿宋" panose="02010600040101010101" pitchFamily="2" charset="-122"/>
                <a:ea typeface="华文仿宋" panose="02010600040101010101" pitchFamily="2" charset="-122"/>
              </a:rPr>
              <a:t>的互操作性</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异构</a:t>
            </a:r>
            <a:r>
              <a:rPr lang="en-US" altLang="zh-CN" sz="2000" dirty="0">
                <a:solidFill>
                  <a:srgbClr val="000000"/>
                </a:solidFill>
                <a:latin typeface="华文仿宋" panose="02010600040101010101" pitchFamily="2" charset="-122"/>
                <a:ea typeface="华文仿宋" panose="02010600040101010101" pitchFamily="2" charset="-122"/>
              </a:rPr>
              <a:t>RNIC</a:t>
            </a:r>
            <a:r>
              <a:rPr lang="zh-CN" altLang="en-US" sz="2000" dirty="0">
                <a:solidFill>
                  <a:srgbClr val="000000"/>
                </a:solidFill>
                <a:latin typeface="华文仿宋" panose="02010600040101010101" pitchFamily="2" charset="-122"/>
                <a:ea typeface="华文仿宋" panose="02010600040101010101" pitchFamily="2" charset="-122"/>
              </a:rPr>
              <a:t>吞吐量差异显著，导致节点上计算任务负载不平衡。其根本原因是这些异构</a:t>
            </a:r>
            <a:r>
              <a:rPr lang="en-US" altLang="zh-CN" sz="2000" dirty="0">
                <a:solidFill>
                  <a:srgbClr val="000000"/>
                </a:solidFill>
                <a:latin typeface="华文仿宋" panose="02010600040101010101" pitchFamily="2" charset="-122"/>
                <a:ea typeface="华文仿宋" panose="02010600040101010101" pitchFamily="2" charset="-122"/>
              </a:rPr>
              <a:t>RNIC</a:t>
            </a:r>
            <a:r>
              <a:rPr lang="zh-CN" altLang="en-US" sz="2000" dirty="0">
                <a:solidFill>
                  <a:srgbClr val="000000"/>
                </a:solidFill>
                <a:latin typeface="华文仿宋" panose="02010600040101010101" pitchFamily="2" charset="-122"/>
                <a:ea typeface="华文仿宋" panose="02010600040101010101" pitchFamily="2" charset="-122"/>
              </a:rPr>
              <a:t>之间的拥塞控制的实现差异或算法差异。</a:t>
            </a: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11286872"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2. Motivation</a:t>
            </a:r>
            <a:r>
              <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rPr>
              <a:t>：</a:t>
            </a:r>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operational challenges caused </a:t>
            </a:r>
            <a:r>
              <a:rPr lang="en-US" altLang="zh-CN" sz="2600" b="1" dirty="0">
                <a:solidFill>
                  <a:schemeClr val="accent4"/>
                </a:solidFill>
                <a:latin typeface="微软雅黑" panose="020B0503020204020204" pitchFamily="34" charset="-122"/>
                <a:ea typeface="微软雅黑" panose="020B0503020204020204" pitchFamily="34" charset="-122"/>
                <a:cs typeface="+mn-ea"/>
                <a:sym typeface="+mn-lt"/>
              </a:rPr>
              <a:t>by PFC storming</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02E5D602-349F-A24D-FAC5-69AB7C37F11D}"/>
              </a:ext>
            </a:extLst>
          </p:cNvPr>
          <p:cNvSpPr txBox="1">
            <a:spLocks noChangeArrowheads="1"/>
          </p:cNvSpPr>
          <p:nvPr/>
        </p:nvSpPr>
        <p:spPr>
          <a:xfrm>
            <a:off x="609600" y="1219200"/>
            <a:ext cx="10972800" cy="490855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PFC </a:t>
            </a:r>
            <a:r>
              <a:rPr lang="zh-CN" altLang="en-US" sz="2000" dirty="0">
                <a:solidFill>
                  <a:srgbClr val="000000"/>
                </a:solidFill>
                <a:latin typeface="华文仿宋" panose="02010600040101010101" pitchFamily="2" charset="-122"/>
                <a:ea typeface="华文仿宋" panose="02010600040101010101" pitchFamily="2" charset="-122"/>
              </a:rPr>
              <a:t>风暴带来的运营挑战</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RDMA</a:t>
            </a:r>
            <a:r>
              <a:rPr lang="zh-CN" altLang="en-US" sz="2000" dirty="0">
                <a:solidFill>
                  <a:srgbClr val="000000"/>
                </a:solidFill>
                <a:latin typeface="华文仿宋" panose="02010600040101010101" pitchFamily="2" charset="-122"/>
                <a:ea typeface="华文仿宋" panose="02010600040101010101" pitchFamily="2" charset="-122"/>
              </a:rPr>
              <a:t>需要基于优先级的流量控制 </a:t>
            </a:r>
            <a:r>
              <a:rPr lang="en-US" altLang="zh-CN" sz="2000" dirty="0">
                <a:solidFill>
                  <a:srgbClr val="000000"/>
                </a:solidFill>
                <a:latin typeface="华文仿宋" panose="02010600040101010101" pitchFamily="2" charset="-122"/>
                <a:ea typeface="华文仿宋" panose="02010600040101010101" pitchFamily="2" charset="-122"/>
              </a:rPr>
              <a:t>(PFC) </a:t>
            </a:r>
            <a:r>
              <a:rPr lang="zh-CN" altLang="en-US" sz="2000" dirty="0">
                <a:solidFill>
                  <a:srgbClr val="000000"/>
                </a:solidFill>
                <a:latin typeface="华文仿宋" panose="02010600040101010101" pitchFamily="2" charset="-122"/>
                <a:ea typeface="华文仿宋" panose="02010600040101010101" pitchFamily="2" charset="-122"/>
              </a:rPr>
              <a:t>来维护无损网络结构。 </a:t>
            </a:r>
            <a:r>
              <a:rPr lang="en-US" altLang="zh-CN" sz="2000" dirty="0">
                <a:solidFill>
                  <a:srgbClr val="000000"/>
                </a:solidFill>
                <a:latin typeface="华文仿宋" panose="02010600040101010101" pitchFamily="2" charset="-122"/>
                <a:ea typeface="华文仿宋" panose="02010600040101010101" pitchFamily="2" charset="-122"/>
              </a:rPr>
              <a:t>PFC </a:t>
            </a:r>
            <a:r>
              <a:rPr lang="zh-CN" altLang="en-US" sz="2000" dirty="0">
                <a:solidFill>
                  <a:srgbClr val="000000"/>
                </a:solidFill>
                <a:latin typeface="华文仿宋" panose="02010600040101010101" pitchFamily="2" charset="-122"/>
                <a:ea typeface="华文仿宋" panose="02010600040101010101" pitchFamily="2" charset="-122"/>
              </a:rPr>
              <a:t>风暴是一个众所周知的问题 ，如果暂停帧传播到整个网络，会导致网络停止转发流量，威胁系统的可用性。生产中的 </a:t>
            </a:r>
            <a:r>
              <a:rPr lang="en-US" altLang="zh-CN" sz="2000" dirty="0">
                <a:solidFill>
                  <a:srgbClr val="000000"/>
                </a:solidFill>
                <a:latin typeface="华文仿宋" panose="02010600040101010101" pitchFamily="2" charset="-122"/>
                <a:ea typeface="华文仿宋" panose="02010600040101010101" pitchFamily="2" charset="-122"/>
              </a:rPr>
              <a:t>RDMA </a:t>
            </a:r>
            <a:r>
              <a:rPr lang="zh-CN" altLang="en-US" sz="2000" dirty="0">
                <a:solidFill>
                  <a:srgbClr val="000000"/>
                </a:solidFill>
                <a:latin typeface="华文仿宋" panose="02010600040101010101" pitchFamily="2" charset="-122"/>
                <a:ea typeface="华文仿宋" panose="02010600040101010101" pitchFamily="2" charset="-122"/>
              </a:rPr>
              <a:t>系统采用多种机制来减轻</a:t>
            </a:r>
            <a:r>
              <a:rPr lang="en-US" altLang="zh-CN" sz="2000" dirty="0">
                <a:solidFill>
                  <a:srgbClr val="000000"/>
                </a:solidFill>
                <a:latin typeface="华文仿宋" panose="02010600040101010101" pitchFamily="2" charset="-122"/>
                <a:ea typeface="华文仿宋" panose="02010600040101010101" pitchFamily="2" charset="-122"/>
              </a:rPr>
              <a:t>PFC</a:t>
            </a:r>
            <a:r>
              <a:rPr lang="zh-CN" altLang="en-US" sz="2000" dirty="0">
                <a:solidFill>
                  <a:srgbClr val="000000"/>
                </a:solidFill>
                <a:latin typeface="华文仿宋" panose="02010600040101010101" pitchFamily="2" charset="-122"/>
                <a:ea typeface="华文仿宋" panose="02010600040101010101" pitchFamily="2" charset="-122"/>
              </a:rPr>
              <a:t>风险的发生，然而</a:t>
            </a:r>
            <a:r>
              <a:rPr lang="en-US" altLang="zh-CN" sz="2000" dirty="0">
                <a:solidFill>
                  <a:srgbClr val="000000"/>
                </a:solidFill>
                <a:latin typeface="华文仿宋" panose="02010600040101010101" pitchFamily="2" charset="-122"/>
                <a:ea typeface="华文仿宋" panose="02010600040101010101" pitchFamily="2" charset="-122"/>
              </a:rPr>
              <a:t>PFC</a:t>
            </a:r>
            <a:r>
              <a:rPr lang="zh-CN" altLang="en-US" sz="2000" dirty="0">
                <a:solidFill>
                  <a:srgbClr val="000000"/>
                </a:solidFill>
                <a:latin typeface="华文仿宋" panose="02010600040101010101" pitchFamily="2" charset="-122"/>
                <a:ea typeface="华文仿宋" panose="02010600040101010101" pitchFamily="2" charset="-122"/>
              </a:rPr>
              <a:t>风险并没有彻底消除。除了已知的 </a:t>
            </a:r>
            <a:r>
              <a:rPr lang="en-US" altLang="zh-CN" sz="2000" dirty="0">
                <a:solidFill>
                  <a:srgbClr val="000000"/>
                </a:solidFill>
                <a:latin typeface="华文仿宋" panose="02010600040101010101" pitchFamily="2" charset="-122"/>
                <a:ea typeface="华文仿宋" panose="02010600040101010101" pitchFamily="2" charset="-122"/>
              </a:rPr>
              <a:t>PFC </a:t>
            </a:r>
            <a:r>
              <a:rPr lang="zh-CN" altLang="en-US" sz="2000" dirty="0">
                <a:solidFill>
                  <a:srgbClr val="000000"/>
                </a:solidFill>
                <a:latin typeface="华文仿宋" panose="02010600040101010101" pitchFamily="2" charset="-122"/>
                <a:ea typeface="华文仿宋" panose="02010600040101010101" pitchFamily="2" charset="-122"/>
              </a:rPr>
              <a:t>风暴原因（如接收器速度慢和交换机硬件错误）外，我们还发现，当在数据中心引入新的 </a:t>
            </a:r>
            <a:r>
              <a:rPr lang="en-US" altLang="zh-CN" sz="2000" dirty="0">
                <a:solidFill>
                  <a:srgbClr val="000000"/>
                </a:solidFill>
                <a:latin typeface="华文仿宋" panose="02010600040101010101" pitchFamily="2" charset="-122"/>
                <a:ea typeface="华文仿宋" panose="02010600040101010101" pitchFamily="2" charset="-122"/>
              </a:rPr>
              <a:t>RNIC </a:t>
            </a:r>
            <a:r>
              <a:rPr lang="zh-CN" altLang="en-US" sz="2000" dirty="0">
                <a:solidFill>
                  <a:srgbClr val="000000"/>
                </a:solidFill>
                <a:latin typeface="华文仿宋" panose="02010600040101010101" pitchFamily="2" charset="-122"/>
                <a:ea typeface="华文仿宋" panose="02010600040101010101" pitchFamily="2" charset="-122"/>
              </a:rPr>
              <a:t>时，内存纠错码（</a:t>
            </a:r>
            <a:r>
              <a:rPr lang="en-US" altLang="zh-CN" sz="2000" dirty="0">
                <a:solidFill>
                  <a:srgbClr val="000000"/>
                </a:solidFill>
                <a:latin typeface="华文仿宋" panose="02010600040101010101" pitchFamily="2" charset="-122"/>
                <a:ea typeface="华文仿宋" panose="02010600040101010101" pitchFamily="2" charset="-122"/>
              </a:rPr>
              <a:t>ECC</a:t>
            </a:r>
            <a:r>
              <a:rPr lang="zh-CN" altLang="en-US" sz="2000" dirty="0">
                <a:solidFill>
                  <a:srgbClr val="000000"/>
                </a:solidFill>
                <a:latin typeface="华文仿宋" panose="02010600040101010101" pitchFamily="2" charset="-122"/>
                <a:ea typeface="华文仿宋" panose="02010600040101010101" pitchFamily="2" charset="-122"/>
              </a:rPr>
              <a:t>）引起的机器检查错误（</a:t>
            </a:r>
            <a:r>
              <a:rPr lang="en-US" altLang="zh-CN" sz="2000" dirty="0">
                <a:solidFill>
                  <a:srgbClr val="000000"/>
                </a:solidFill>
                <a:latin typeface="华文仿宋" panose="02010600040101010101" pitchFamily="2" charset="-122"/>
                <a:ea typeface="华文仿宋" panose="02010600040101010101" pitchFamily="2" charset="-122"/>
              </a:rPr>
              <a:t>MCE</a:t>
            </a:r>
            <a:r>
              <a:rPr lang="zh-CN" altLang="en-US" sz="2000" dirty="0">
                <a:solidFill>
                  <a:srgbClr val="000000"/>
                </a:solidFill>
                <a:latin typeface="华文仿宋" panose="02010600040101010101" pitchFamily="2" charset="-122"/>
                <a:ea typeface="华文仿宋" panose="02010600040101010101" pitchFamily="2" charset="-122"/>
              </a:rPr>
              <a:t>）和内存带宽不足也会导致 </a:t>
            </a:r>
            <a:r>
              <a:rPr lang="en-US" altLang="zh-CN" sz="2000" dirty="0">
                <a:solidFill>
                  <a:srgbClr val="000000"/>
                </a:solidFill>
                <a:latin typeface="华文仿宋" panose="02010600040101010101" pitchFamily="2" charset="-122"/>
                <a:ea typeface="华文仿宋" panose="02010600040101010101" pitchFamily="2" charset="-122"/>
              </a:rPr>
              <a:t>PFC </a:t>
            </a:r>
            <a:r>
              <a:rPr lang="zh-CN" altLang="en-US" sz="2000" dirty="0">
                <a:solidFill>
                  <a:srgbClr val="000000"/>
                </a:solidFill>
                <a:latin typeface="华文仿宋" panose="02010600040101010101" pitchFamily="2" charset="-122"/>
                <a:ea typeface="华文仿宋" panose="02010600040101010101" pitchFamily="2" charset="-122"/>
              </a:rPr>
              <a:t>风暴。</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在实际生产网络中很难防范 </a:t>
            </a:r>
            <a:r>
              <a:rPr lang="en-US" altLang="zh-CN" sz="2000" dirty="0">
                <a:solidFill>
                  <a:srgbClr val="000000"/>
                </a:solidFill>
                <a:latin typeface="华文仿宋" panose="02010600040101010101" pitchFamily="2" charset="-122"/>
                <a:ea typeface="华文仿宋" panose="02010600040101010101" pitchFamily="2" charset="-122"/>
              </a:rPr>
              <a:t>PFC </a:t>
            </a:r>
            <a:r>
              <a:rPr lang="zh-CN" altLang="en-US" sz="2000" dirty="0">
                <a:solidFill>
                  <a:srgbClr val="000000"/>
                </a:solidFill>
                <a:latin typeface="华文仿宋" panose="02010600040101010101" pitchFamily="2" charset="-122"/>
                <a:ea typeface="华文仿宋" panose="02010600040101010101" pitchFamily="2" charset="-122"/>
              </a:rPr>
              <a:t>风暴出现的每一种可能原因。因此希望在</a:t>
            </a:r>
            <a:r>
              <a:rPr lang="en-US" altLang="zh-CN" sz="2000" dirty="0">
                <a:solidFill>
                  <a:srgbClr val="000000"/>
                </a:solidFill>
                <a:latin typeface="华文仿宋" panose="02010600040101010101" pitchFamily="2" charset="-122"/>
                <a:ea typeface="华文仿宋" panose="02010600040101010101" pitchFamily="2" charset="-122"/>
              </a:rPr>
              <a:t>RDMA</a:t>
            </a:r>
            <a:r>
              <a:rPr lang="zh-CN" altLang="en-US" sz="2000" dirty="0">
                <a:solidFill>
                  <a:srgbClr val="000000"/>
                </a:solidFill>
                <a:latin typeface="华文仿宋" panose="02010600040101010101" pitchFamily="2" charset="-122"/>
                <a:ea typeface="华文仿宋" panose="02010600040101010101" pitchFamily="2" charset="-122"/>
              </a:rPr>
              <a:t>系统中消除 </a:t>
            </a:r>
            <a:r>
              <a:rPr lang="en-US" altLang="zh-CN" sz="2000" dirty="0">
                <a:solidFill>
                  <a:srgbClr val="000000"/>
                </a:solidFill>
                <a:latin typeface="华文仿宋" panose="02010600040101010101" pitchFamily="2" charset="-122"/>
                <a:ea typeface="华文仿宋" panose="02010600040101010101" pitchFamily="2" charset="-122"/>
              </a:rPr>
              <a:t>PFC</a:t>
            </a:r>
            <a:r>
              <a:rPr lang="zh-CN" altLang="en-US" sz="2000" dirty="0">
                <a:solidFill>
                  <a:srgbClr val="000000"/>
                </a:solidFill>
                <a:latin typeface="华文仿宋" panose="02010600040101010101" pitchFamily="2" charset="-122"/>
                <a:ea typeface="华文仿宋" panose="02010600040101010101" pitchFamily="2" charset="-122"/>
              </a:rPr>
              <a:t>，同时实现与无损网络兼容的性能。</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204950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2664512"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3. Flor Design</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37B05BBB-9DED-BDDA-3C65-5578E20CED04}"/>
              </a:ext>
            </a:extLst>
          </p:cNvPr>
          <p:cNvSpPr txBox="1">
            <a:spLocks noChangeArrowheads="1"/>
          </p:cNvSpPr>
          <p:nvPr/>
        </p:nvSpPr>
        <p:spPr>
          <a:xfrm>
            <a:off x="609600" y="1219200"/>
            <a:ext cx="10972800"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设计思路</a:t>
            </a:r>
            <a:endParaRPr lang="en-US" altLang="zh-CN" sz="2000" dirty="0">
              <a:solidFill>
                <a:srgbClr val="000000"/>
              </a:solidFill>
              <a:latin typeface="华文仿宋" panose="02010600040101010101" pitchFamily="2" charset="-122"/>
              <a:ea typeface="华文仿宋" panose="02010600040101010101" pitchFamily="2" charset="-122"/>
            </a:endParaRP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data-path</a:t>
            </a:r>
            <a:r>
              <a:rPr lang="zh-CN" altLang="en-US" sz="2000" dirty="0">
                <a:solidFill>
                  <a:srgbClr val="000000"/>
                </a:solidFill>
                <a:latin typeface="华文仿宋" panose="02010600040101010101" pitchFamily="2" charset="-122"/>
                <a:ea typeface="华文仿宋" panose="02010600040101010101" pitchFamily="2" charset="-122"/>
              </a:rPr>
              <a:t>：数据分组、分组处理、消息组装、主机内存与</a:t>
            </a:r>
            <a:r>
              <a:rPr lang="en-US" altLang="zh-CN" sz="2000" dirty="0">
                <a:solidFill>
                  <a:srgbClr val="000000"/>
                </a:solidFill>
                <a:latin typeface="华文仿宋" panose="02010600040101010101" pitchFamily="2" charset="-122"/>
                <a:ea typeface="华文仿宋" panose="02010600040101010101" pitchFamily="2" charset="-122"/>
              </a:rPr>
              <a:t>RNIC</a:t>
            </a:r>
            <a:r>
              <a:rPr lang="zh-CN" altLang="en-US" sz="2000" dirty="0">
                <a:solidFill>
                  <a:srgbClr val="000000"/>
                </a:solidFill>
                <a:latin typeface="华文仿宋" panose="02010600040101010101" pitchFamily="2" charset="-122"/>
                <a:ea typeface="华文仿宋" panose="02010600040101010101" pitchFamily="2" charset="-122"/>
              </a:rPr>
              <a:t>之间</a:t>
            </a:r>
            <a:r>
              <a:rPr lang="en-US" altLang="zh-CN" sz="2000" dirty="0">
                <a:solidFill>
                  <a:srgbClr val="000000"/>
                </a:solidFill>
                <a:latin typeface="华文仿宋" panose="02010600040101010101" pitchFamily="2" charset="-122"/>
                <a:ea typeface="华文仿宋" panose="02010600040101010101" pitchFamily="2" charset="-122"/>
              </a:rPr>
              <a:t>DMA</a:t>
            </a:r>
          </a:p>
          <a:p>
            <a:pPr marL="0" indent="0">
              <a:lnSpc>
                <a:spcPct val="125000"/>
              </a:lnSpc>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是快速且高性能的操作，需要保持 </a:t>
            </a:r>
            <a:r>
              <a:rPr lang="en-US" altLang="zh-CN" sz="2000" dirty="0">
                <a:solidFill>
                  <a:srgbClr val="000000"/>
                </a:solidFill>
                <a:latin typeface="华文仿宋" panose="02010600040101010101" pitchFamily="2" charset="-122"/>
                <a:ea typeface="华文仿宋" panose="02010600040101010101" pitchFamily="2" charset="-122"/>
              </a:rPr>
              <a:t>RDMA </a:t>
            </a:r>
            <a:r>
              <a:rPr lang="zh-CN" altLang="en-US" sz="2000" dirty="0">
                <a:solidFill>
                  <a:srgbClr val="000000"/>
                </a:solidFill>
                <a:latin typeface="华文仿宋" panose="02010600040101010101" pitchFamily="2" charset="-122"/>
                <a:ea typeface="华文仿宋" panose="02010600040101010101" pitchFamily="2" charset="-122"/>
              </a:rPr>
              <a:t>的低延迟和低 </a:t>
            </a:r>
            <a:r>
              <a:rPr lang="en-US" altLang="zh-CN" sz="2000" dirty="0">
                <a:solidFill>
                  <a:srgbClr val="000000"/>
                </a:solidFill>
                <a:latin typeface="华文仿宋" panose="02010600040101010101" pitchFamily="2" charset="-122"/>
                <a:ea typeface="华文仿宋" panose="02010600040101010101" pitchFamily="2" charset="-122"/>
              </a:rPr>
              <a:t>CPU </a:t>
            </a:r>
            <a:r>
              <a:rPr lang="zh-CN" altLang="en-US" sz="2000" dirty="0">
                <a:solidFill>
                  <a:srgbClr val="000000"/>
                </a:solidFill>
                <a:latin typeface="华文仿宋" panose="02010600040101010101" pitchFamily="2" charset="-122"/>
                <a:ea typeface="华文仿宋" panose="02010600040101010101" pitchFamily="2" charset="-122"/>
              </a:rPr>
              <a:t>利用率特性</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不同供应商</a:t>
            </a:r>
            <a:r>
              <a:rPr lang="en-US" altLang="zh-CN" sz="2000" dirty="0">
                <a:solidFill>
                  <a:srgbClr val="000000"/>
                </a:solidFill>
                <a:latin typeface="华文仿宋" panose="02010600040101010101" pitchFamily="2" charset="-122"/>
                <a:ea typeface="华文仿宋" panose="02010600040101010101" pitchFamily="2" charset="-122"/>
              </a:rPr>
              <a:t>RNIC</a:t>
            </a:r>
            <a:r>
              <a:rPr lang="zh-CN" altLang="en-US" sz="2000" dirty="0">
                <a:solidFill>
                  <a:srgbClr val="000000"/>
                </a:solidFill>
                <a:latin typeface="华文仿宋" panose="02010600040101010101" pitchFamily="2" charset="-122"/>
                <a:ea typeface="华文仿宋" panose="02010600040101010101" pitchFamily="2" charset="-122"/>
              </a:rPr>
              <a:t>均遵循相同的 </a:t>
            </a:r>
            <a:r>
              <a:rPr lang="en-US" altLang="zh-CN" sz="2000" dirty="0">
                <a:solidFill>
                  <a:srgbClr val="000000"/>
                </a:solidFill>
                <a:latin typeface="华文仿宋" panose="02010600040101010101" pitchFamily="2" charset="-122"/>
                <a:ea typeface="华文仿宋" panose="02010600040101010101" pitchFamily="2" charset="-122"/>
              </a:rPr>
              <a:t>RoCEv2 </a:t>
            </a:r>
            <a:r>
              <a:rPr lang="zh-CN" altLang="en-US" sz="2000" dirty="0">
                <a:solidFill>
                  <a:srgbClr val="000000"/>
                </a:solidFill>
                <a:latin typeface="华文仿宋" panose="02010600040101010101" pitchFamily="2" charset="-122"/>
                <a:ea typeface="华文仿宋" panose="02010600040101010101" pitchFamily="2" charset="-122"/>
              </a:rPr>
              <a:t>协议</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&gt;</a:t>
            </a:r>
            <a:r>
              <a:rPr lang="zh-CN" altLang="en-US" sz="2000" dirty="0">
                <a:solidFill>
                  <a:srgbClr val="000000"/>
                </a:solidFill>
                <a:latin typeface="华文仿宋" panose="02010600040101010101" pitchFamily="2" charset="-122"/>
                <a:ea typeface="华文仿宋" panose="02010600040101010101" pitchFamily="2" charset="-122"/>
              </a:rPr>
              <a:t>在硬件层维护 </a:t>
            </a:r>
            <a:r>
              <a:rPr lang="en-US" altLang="zh-CN" sz="2000" dirty="0">
                <a:solidFill>
                  <a:srgbClr val="000000"/>
                </a:solidFill>
                <a:latin typeface="华文仿宋" panose="02010600040101010101" pitchFamily="2" charset="-122"/>
                <a:ea typeface="华文仿宋" panose="02010600040101010101" pitchFamily="2" charset="-122"/>
              </a:rPr>
              <a:t>RDMA </a:t>
            </a:r>
            <a:r>
              <a:rPr lang="zh-CN" altLang="en-US" sz="2000" dirty="0">
                <a:solidFill>
                  <a:srgbClr val="000000"/>
                </a:solidFill>
                <a:latin typeface="华文仿宋" panose="02010600040101010101" pitchFamily="2" charset="-122"/>
                <a:ea typeface="华文仿宋" panose="02010600040101010101" pitchFamily="2" charset="-122"/>
              </a:rPr>
              <a:t>数据路径</a:t>
            </a:r>
            <a:endParaRPr lang="en-US" altLang="zh-CN" sz="2000" dirty="0">
              <a:solidFill>
                <a:srgbClr val="000000"/>
              </a:solidFill>
              <a:latin typeface="华文仿宋" panose="02010600040101010101" pitchFamily="2" charset="-122"/>
              <a:ea typeface="华文仿宋" panose="02010600040101010101" pitchFamily="2" charset="-122"/>
            </a:endParaRP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control-path</a:t>
            </a:r>
            <a:r>
              <a:rPr lang="zh-CN" altLang="en-US" sz="2000" dirty="0">
                <a:solidFill>
                  <a:srgbClr val="000000"/>
                </a:solidFill>
                <a:latin typeface="华文仿宋" panose="02010600040101010101" pitchFamily="2" charset="-122"/>
                <a:ea typeface="华文仿宋" panose="02010600040101010101" pitchFamily="2" charset="-122"/>
              </a:rPr>
              <a:t>：拥塞控制、可靠传输等</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依赖于分组延迟、</a:t>
            </a:r>
            <a:r>
              <a:rPr lang="en-US" altLang="zh-CN" sz="2000" dirty="0">
                <a:solidFill>
                  <a:srgbClr val="000000"/>
                </a:solidFill>
                <a:latin typeface="华文仿宋" panose="02010600040101010101" pitchFamily="2" charset="-122"/>
                <a:ea typeface="华文仿宋" panose="02010600040101010101" pitchFamily="2" charset="-122"/>
              </a:rPr>
              <a:t>ECN</a:t>
            </a:r>
            <a:r>
              <a:rPr lang="zh-CN" altLang="en-US" sz="2000" dirty="0">
                <a:solidFill>
                  <a:srgbClr val="000000"/>
                </a:solidFill>
                <a:latin typeface="华文仿宋" panose="02010600040101010101" pitchFamily="2" charset="-122"/>
                <a:ea typeface="华文仿宋" panose="02010600040101010101" pitchFamily="2" charset="-122"/>
              </a:rPr>
              <a:t>通知等，其响应间隔一般为几个</a:t>
            </a:r>
            <a:r>
              <a:rPr lang="en-US" altLang="zh-CN" sz="2000" dirty="0">
                <a:solidFill>
                  <a:srgbClr val="000000"/>
                </a:solidFill>
                <a:latin typeface="华文仿宋" panose="02010600040101010101" pitchFamily="2" charset="-122"/>
                <a:ea typeface="华文仿宋" panose="02010600040101010101" pitchFamily="2" charset="-122"/>
              </a:rPr>
              <a:t>RTT</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a:t>
            </a:r>
            <a:r>
              <a:rPr lang="zh-CN" altLang="en-US" sz="2000" dirty="0">
                <a:solidFill>
                  <a:srgbClr val="000000"/>
                </a:solidFill>
                <a:latin typeface="华文仿宋" panose="02010600040101010101" pitchFamily="2" charset="-122"/>
                <a:ea typeface="华文仿宋" panose="02010600040101010101" pitchFamily="2" charset="-122"/>
              </a:rPr>
              <a:t>需要保证灵活性和可用性</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&gt;</a:t>
            </a:r>
            <a:r>
              <a:rPr lang="zh-CN" altLang="en-US" sz="2000" dirty="0">
                <a:solidFill>
                  <a:srgbClr val="000000"/>
                </a:solidFill>
                <a:latin typeface="华文仿宋" panose="02010600040101010101" pitchFamily="2" charset="-122"/>
                <a:ea typeface="华文仿宋" panose="02010600040101010101" pitchFamily="2" charset="-122"/>
              </a:rPr>
              <a:t>将控制路径加载到软件层</a:t>
            </a: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48033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644C792-063D-36A7-BCCD-1A53B51147CD}"/>
              </a:ext>
            </a:extLst>
          </p:cNvPr>
          <p:cNvSpPr txBox="1">
            <a:spLocks noChangeArrowheads="1"/>
          </p:cNvSpPr>
          <p:nvPr/>
        </p:nvSpPr>
        <p:spPr>
          <a:xfrm>
            <a:off x="609600" y="1219200"/>
            <a:ext cx="5650006"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主体框架</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data-path </a:t>
            </a:r>
            <a:r>
              <a:rPr lang="zh-CN" altLang="en-US" sz="2000" dirty="0">
                <a:solidFill>
                  <a:srgbClr val="000000"/>
                </a:solidFill>
                <a:latin typeface="华文仿宋" panose="02010600040101010101" pitchFamily="2" charset="-122"/>
                <a:ea typeface="华文仿宋" panose="02010600040101010101" pitchFamily="2" charset="-122"/>
              </a:rPr>
              <a:t>：以</a:t>
            </a:r>
            <a:r>
              <a:rPr lang="en-US" altLang="zh-CN" sz="2000" dirty="0">
                <a:solidFill>
                  <a:srgbClr val="000000"/>
                </a:solidFill>
                <a:latin typeface="华文仿宋" panose="02010600040101010101" pitchFamily="2" charset="-122"/>
                <a:ea typeface="华文仿宋" panose="02010600040101010101" pitchFamily="2" charset="-122"/>
              </a:rPr>
              <a:t>RDMA WRITE</a:t>
            </a:r>
            <a:r>
              <a:rPr lang="zh-CN" altLang="en-US" sz="2000" dirty="0">
                <a:solidFill>
                  <a:srgbClr val="000000"/>
                </a:solidFill>
                <a:latin typeface="华文仿宋" panose="02010600040101010101" pitchFamily="2" charset="-122"/>
                <a:ea typeface="华文仿宋" panose="02010600040101010101" pitchFamily="2" charset="-122"/>
              </a:rPr>
              <a:t>和</a:t>
            </a:r>
            <a:r>
              <a:rPr lang="en-US" altLang="zh-CN" sz="2000" dirty="0">
                <a:solidFill>
                  <a:srgbClr val="000000"/>
                </a:solidFill>
                <a:latin typeface="华文仿宋" panose="02010600040101010101" pitchFamily="2" charset="-122"/>
                <a:ea typeface="华文仿宋" panose="02010600040101010101" pitchFamily="2" charset="-122"/>
              </a:rPr>
              <a:t>SEND</a:t>
            </a:r>
            <a:r>
              <a:rPr lang="zh-CN" altLang="en-US" sz="2000" dirty="0">
                <a:solidFill>
                  <a:srgbClr val="000000"/>
                </a:solidFill>
                <a:latin typeface="华文仿宋" panose="02010600040101010101" pitchFamily="2" charset="-122"/>
                <a:ea typeface="华文仿宋" panose="02010600040101010101" pitchFamily="2" charset="-122"/>
              </a:rPr>
              <a:t>作为数据传输和接收的基础</a:t>
            </a:r>
            <a:r>
              <a:rPr lang="en-US" altLang="zh-CN" sz="2000" dirty="0">
                <a:solidFill>
                  <a:srgbClr val="000000"/>
                </a:solidFill>
                <a:latin typeface="华文仿宋" panose="02010600040101010101" pitchFamily="2" charset="-122"/>
                <a:ea typeface="华文仿宋" panose="02010600040101010101" pitchFamily="2" charset="-122"/>
              </a:rPr>
              <a:t>WQE</a:t>
            </a:r>
            <a:r>
              <a:rPr lang="zh-CN" altLang="en-US" sz="2000" dirty="0">
                <a:solidFill>
                  <a:srgbClr val="000000"/>
                </a:solidFill>
                <a:latin typeface="华文仿宋" panose="02010600040101010101" pitchFamily="2" charset="-122"/>
                <a:ea typeface="华文仿宋" panose="02010600040101010101" pitchFamily="2" charset="-122"/>
              </a:rPr>
              <a:t>，</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control-path </a:t>
            </a:r>
            <a:r>
              <a:rPr lang="zh-CN" altLang="en-US" sz="2000" dirty="0">
                <a:solidFill>
                  <a:srgbClr val="000000"/>
                </a:solidFill>
                <a:latin typeface="华文仿宋" panose="02010600040101010101" pitchFamily="2" charset="-122"/>
                <a:ea typeface="华文仿宋" panose="02010600040101010101" pitchFamily="2" charset="-122"/>
              </a:rPr>
              <a:t>：连接管理、分块、</a:t>
            </a:r>
            <a:r>
              <a:rPr lang="en-US" altLang="zh-CN" sz="2000" dirty="0">
                <a:solidFill>
                  <a:srgbClr val="000000"/>
                </a:solidFill>
                <a:latin typeface="华文仿宋" panose="02010600040101010101" pitchFamily="2" charset="-122"/>
                <a:ea typeface="华文仿宋" panose="02010600040101010101" pitchFamily="2" charset="-122"/>
              </a:rPr>
              <a:t>RTT</a:t>
            </a:r>
            <a:r>
              <a:rPr lang="zh-CN" altLang="en-US" sz="2000" dirty="0">
                <a:solidFill>
                  <a:srgbClr val="000000"/>
                </a:solidFill>
                <a:latin typeface="华文仿宋" panose="02010600040101010101" pitchFamily="2" charset="-122"/>
                <a:ea typeface="华文仿宋" panose="02010600040101010101" pitchFamily="2" charset="-122"/>
              </a:rPr>
              <a:t>测量、可靠性、拥塞控制</a:t>
            </a:r>
            <a:endParaRPr lang="en-US" altLang="zh-CN" sz="2000" dirty="0">
              <a:solidFill>
                <a:srgbClr val="000000"/>
              </a:solidFill>
              <a:latin typeface="华文仿宋" panose="02010600040101010101" pitchFamily="2" charset="-122"/>
              <a:ea typeface="华文仿宋" panose="02010600040101010101" pitchFamily="2" charset="-122"/>
            </a:endParaRPr>
          </a:p>
        </p:txBody>
      </p:sp>
      <p:sp>
        <p:nvSpPr>
          <p:cNvPr id="33" name="文本框 274"/>
          <p:cNvSpPr txBox="1"/>
          <p:nvPr/>
        </p:nvSpPr>
        <p:spPr>
          <a:xfrm>
            <a:off x="1147261" y="425192"/>
            <a:ext cx="2664512"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3. Flor Design</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C26DAAB2-30F8-A7F7-5058-2E1C988C16CF}"/>
              </a:ext>
            </a:extLst>
          </p:cNvPr>
          <p:cNvPicPr>
            <a:picLocks noChangeAspect="1"/>
          </p:cNvPicPr>
          <p:nvPr/>
        </p:nvPicPr>
        <p:blipFill>
          <a:blip r:embed="rId6"/>
          <a:stretch>
            <a:fillRect/>
          </a:stretch>
        </p:blipFill>
        <p:spPr>
          <a:xfrm>
            <a:off x="6671484" y="1614607"/>
            <a:ext cx="4910916" cy="3943265"/>
          </a:xfrm>
          <a:prstGeom prst="rect">
            <a:avLst/>
          </a:prstGeom>
        </p:spPr>
      </p:pic>
    </p:spTree>
    <p:extLst>
      <p:ext uri="{BB962C8B-B14F-4D97-AF65-F5344CB8AC3E}">
        <p14:creationId xmlns:p14="http://schemas.microsoft.com/office/powerpoint/2010/main" val="33594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2664512"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3. Flor Design</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AA948170-6984-FA1C-AEED-C984F2B14A66}"/>
              </a:ext>
            </a:extLst>
          </p:cNvPr>
          <p:cNvSpPr txBox="1">
            <a:spLocks noChangeArrowheads="1"/>
          </p:cNvSpPr>
          <p:nvPr/>
        </p:nvSpPr>
        <p:spPr>
          <a:xfrm>
            <a:off x="609600" y="1219200"/>
            <a:ext cx="10972800"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主要挑战</a:t>
            </a:r>
            <a:endParaRPr lang="en-US" altLang="zh-CN" sz="2000" dirty="0">
              <a:solidFill>
                <a:srgbClr val="000000"/>
              </a:solidFill>
              <a:latin typeface="华文仿宋" panose="02010600040101010101" pitchFamily="2" charset="-122"/>
              <a:ea typeface="华文仿宋" panose="02010600040101010101" pitchFamily="2" charset="-122"/>
            </a:endParaRP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在使用软件</a:t>
            </a:r>
            <a:r>
              <a:rPr lang="en-US" altLang="zh-CN" sz="2000" dirty="0">
                <a:solidFill>
                  <a:srgbClr val="000000"/>
                </a:solidFill>
                <a:latin typeface="华文仿宋" panose="02010600040101010101" pitchFamily="2" charset="-122"/>
                <a:ea typeface="华文仿宋" panose="02010600040101010101" pitchFamily="2" charset="-122"/>
              </a:rPr>
              <a:t>/</a:t>
            </a:r>
            <a:r>
              <a:rPr lang="zh-CN" altLang="en-US" sz="2000" dirty="0">
                <a:solidFill>
                  <a:srgbClr val="000000"/>
                </a:solidFill>
                <a:latin typeface="华文仿宋" panose="02010600040101010101" pitchFamily="2" charset="-122"/>
                <a:ea typeface="华文仿宋" panose="02010600040101010101" pitchFamily="2" charset="-122"/>
              </a:rPr>
              <a:t>硬件协同设计时保持 </a:t>
            </a:r>
            <a:r>
              <a:rPr lang="en-US" altLang="zh-CN" sz="2000" dirty="0">
                <a:solidFill>
                  <a:srgbClr val="000000"/>
                </a:solidFill>
                <a:latin typeface="华文仿宋" panose="02010600040101010101" pitchFamily="2" charset="-122"/>
                <a:ea typeface="华文仿宋" panose="02010600040101010101" pitchFamily="2" charset="-122"/>
              </a:rPr>
              <a:t>RDMA </a:t>
            </a:r>
            <a:r>
              <a:rPr lang="zh-CN" altLang="en-US" sz="2000" dirty="0">
                <a:solidFill>
                  <a:srgbClr val="000000"/>
                </a:solidFill>
                <a:latin typeface="华文仿宋" panose="02010600040101010101" pitchFamily="2" charset="-122"/>
                <a:ea typeface="华文仿宋" panose="02010600040101010101" pitchFamily="2" charset="-122"/>
              </a:rPr>
              <a:t>的性能</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&gt;Dynamic Chunking</a:t>
            </a: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具有选择性重传功能的增强型 </a:t>
            </a:r>
            <a:r>
              <a:rPr lang="en-US" altLang="zh-CN" sz="2000" dirty="0">
                <a:solidFill>
                  <a:srgbClr val="000000"/>
                </a:solidFill>
                <a:latin typeface="华文仿宋" panose="02010600040101010101" pitchFamily="2" charset="-122"/>
                <a:ea typeface="华文仿宋" panose="02010600040101010101" pitchFamily="2" charset="-122"/>
              </a:rPr>
              <a:t>UC</a:t>
            </a:r>
            <a:r>
              <a:rPr lang="zh-CN" altLang="en-US" sz="2000" dirty="0">
                <a:solidFill>
                  <a:srgbClr val="000000"/>
                </a:solidFill>
                <a:latin typeface="华文仿宋" panose="02010600040101010101" pitchFamily="2" charset="-122"/>
                <a:ea typeface="华文仿宋" panose="02010600040101010101" pitchFamily="2" charset="-122"/>
              </a:rPr>
              <a:t>。数据中心的丢包率很低，不会触发频繁的重传，因此需要设计正确的可靠性机制，同时保持内存的零拷贝。</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&gt;Selective Retransmission with UC</a:t>
            </a: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增强 </a:t>
            </a:r>
            <a:r>
              <a:rPr lang="en-US" altLang="zh-CN" sz="2000" dirty="0">
                <a:solidFill>
                  <a:srgbClr val="000000"/>
                </a:solidFill>
                <a:latin typeface="华文仿宋" panose="02010600040101010101" pitchFamily="2" charset="-122"/>
                <a:ea typeface="华文仿宋" panose="02010600040101010101" pitchFamily="2" charset="-122"/>
              </a:rPr>
              <a:t>RC </a:t>
            </a:r>
            <a:r>
              <a:rPr lang="zh-CN" altLang="en-US" sz="2000" dirty="0">
                <a:solidFill>
                  <a:srgbClr val="000000"/>
                </a:solidFill>
                <a:latin typeface="华文仿宋" panose="02010600040101010101" pitchFamily="2" charset="-122"/>
                <a:ea typeface="华文仿宋" panose="02010600040101010101" pitchFamily="2" charset="-122"/>
              </a:rPr>
              <a:t>的正确性。 </a:t>
            </a:r>
            <a:r>
              <a:rPr lang="en-US" altLang="zh-CN" sz="2000" dirty="0">
                <a:solidFill>
                  <a:srgbClr val="000000"/>
                </a:solidFill>
                <a:latin typeface="华文仿宋" panose="02010600040101010101" pitchFamily="2" charset="-122"/>
                <a:ea typeface="华文仿宋" panose="02010600040101010101" pitchFamily="2" charset="-122"/>
              </a:rPr>
              <a:t>RC </a:t>
            </a:r>
            <a:r>
              <a:rPr lang="zh-CN" altLang="en-US" sz="2000" dirty="0">
                <a:solidFill>
                  <a:srgbClr val="000000"/>
                </a:solidFill>
                <a:latin typeface="华文仿宋" panose="02010600040101010101" pitchFamily="2" charset="-122"/>
                <a:ea typeface="华文仿宋" panose="02010600040101010101" pitchFamily="2" charset="-122"/>
              </a:rPr>
              <a:t>是 </a:t>
            </a:r>
            <a:r>
              <a:rPr lang="en-US" altLang="zh-CN" sz="2000" dirty="0">
                <a:solidFill>
                  <a:srgbClr val="000000"/>
                </a:solidFill>
                <a:latin typeface="华文仿宋" panose="02010600040101010101" pitchFamily="2" charset="-122"/>
                <a:ea typeface="华文仿宋" panose="02010600040101010101" pitchFamily="2" charset="-122"/>
              </a:rPr>
              <a:t>Fl​​or </a:t>
            </a:r>
            <a:r>
              <a:rPr lang="zh-CN" altLang="en-US" sz="2000" dirty="0">
                <a:solidFill>
                  <a:srgbClr val="000000"/>
                </a:solidFill>
                <a:latin typeface="华文仿宋" panose="02010600040101010101" pitchFamily="2" charset="-122"/>
                <a:ea typeface="华文仿宋" panose="02010600040101010101" pitchFamily="2" charset="-122"/>
              </a:rPr>
              <a:t>支持的数据路径传输之一，但</a:t>
            </a:r>
            <a:r>
              <a:rPr lang="en-US" altLang="zh-CN" sz="2000" dirty="0">
                <a:solidFill>
                  <a:srgbClr val="000000"/>
                </a:solidFill>
                <a:latin typeface="华文仿宋" panose="02010600040101010101" pitchFamily="2" charset="-122"/>
                <a:ea typeface="华文仿宋" panose="02010600040101010101" pitchFamily="2" charset="-122"/>
              </a:rPr>
              <a:t>RC </a:t>
            </a:r>
            <a:r>
              <a:rPr lang="zh-CN" altLang="en-US" sz="2000" dirty="0">
                <a:solidFill>
                  <a:srgbClr val="000000"/>
                </a:solidFill>
                <a:latin typeface="华文仿宋" panose="02010600040101010101" pitchFamily="2" charset="-122"/>
                <a:ea typeface="华文仿宋" panose="02010600040101010101" pitchFamily="2" charset="-122"/>
              </a:rPr>
              <a:t>的重传机制 </a:t>
            </a:r>
            <a:r>
              <a:rPr lang="en-US" altLang="zh-CN" sz="2000" dirty="0">
                <a:solidFill>
                  <a:srgbClr val="000000"/>
                </a:solidFill>
                <a:latin typeface="华文仿宋" panose="02010600040101010101" pitchFamily="2" charset="-122"/>
                <a:ea typeface="华文仿宋" panose="02010600040101010101" pitchFamily="2" charset="-122"/>
              </a:rPr>
              <a:t>Go-back-N </a:t>
            </a:r>
            <a:r>
              <a:rPr lang="zh-CN" altLang="en-US" sz="2000" dirty="0">
                <a:solidFill>
                  <a:srgbClr val="000000"/>
                </a:solidFill>
                <a:latin typeface="华文仿宋" panose="02010600040101010101" pitchFamily="2" charset="-122"/>
                <a:ea typeface="华文仿宋" panose="02010600040101010101" pitchFamily="2" charset="-122"/>
              </a:rPr>
              <a:t>效率较低</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	&gt;Enhance Hardware Retransmission</a:t>
            </a:r>
          </a:p>
        </p:txBody>
      </p:sp>
    </p:spTree>
    <p:extLst>
      <p:ext uri="{BB962C8B-B14F-4D97-AF65-F5344CB8AC3E}">
        <p14:creationId xmlns:p14="http://schemas.microsoft.com/office/powerpoint/2010/main" val="1060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74"/>
          <p:cNvSpPr txBox="1"/>
          <p:nvPr/>
        </p:nvSpPr>
        <p:spPr>
          <a:xfrm>
            <a:off x="1147261" y="425192"/>
            <a:ext cx="643637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3. Flor Design</a:t>
            </a:r>
            <a:r>
              <a:rPr lang="zh-CN" altLang="en-US" sz="2800" b="1" dirty="0">
                <a:solidFill>
                  <a:schemeClr val="accent4"/>
                </a:solidFill>
                <a:latin typeface="微软雅黑" panose="020B0503020204020204" pitchFamily="34" charset="-122"/>
                <a:ea typeface="微软雅黑" panose="020B0503020204020204" pitchFamily="34" charset="-122"/>
                <a:cs typeface="+mn-ea"/>
                <a:sym typeface="+mn-lt"/>
              </a:rPr>
              <a:t>：</a:t>
            </a:r>
            <a:r>
              <a:rPr lang="en-US" altLang="zh-CN" sz="2800" b="1" dirty="0">
                <a:solidFill>
                  <a:schemeClr val="accent4"/>
                </a:solidFill>
                <a:latin typeface="微软雅黑" panose="020B0503020204020204" pitchFamily="34" charset="-122"/>
                <a:ea typeface="微软雅黑" panose="020B0503020204020204" pitchFamily="34" charset="-122"/>
                <a:cs typeface="+mn-ea"/>
                <a:sym typeface="+mn-lt"/>
              </a:rPr>
              <a:t>Dynamic Chunking</a:t>
            </a:r>
          </a:p>
        </p:txBody>
      </p:sp>
      <p:pic>
        <p:nvPicPr>
          <p:cNvPr id="39" name="图形 2" descr="453023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088" y="342155"/>
            <a:ext cx="750848" cy="750848"/>
          </a:xfrm>
          <a:prstGeom prst="rect">
            <a:avLst/>
          </a:prstGeom>
        </p:spPr>
      </p:pic>
      <p:cxnSp>
        <p:nvCxnSpPr>
          <p:cNvPr id="42" name="直接连接符 41"/>
          <p:cNvCxnSpPr/>
          <p:nvPr>
            <p:custDataLst>
              <p:tags r:id="rId1"/>
            </p:custDataLst>
          </p:nvPr>
        </p:nvCxnSpPr>
        <p:spPr>
          <a:xfrm>
            <a:off x="594644" y="1106313"/>
            <a:ext cx="11002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2">
            <a:extLst>
              <a:ext uri="{FF2B5EF4-FFF2-40B4-BE49-F238E27FC236}">
                <a16:creationId xmlns:a16="http://schemas.microsoft.com/office/drawing/2014/main" id="{845B16BC-2C2E-E81D-4532-790B7A3416FF}"/>
              </a:ext>
            </a:extLst>
          </p:cNvPr>
          <p:cNvSpPr txBox="1">
            <a:spLocks noChangeArrowheads="1"/>
          </p:cNvSpPr>
          <p:nvPr/>
        </p:nvSpPr>
        <p:spPr>
          <a:xfrm>
            <a:off x="609600" y="1219200"/>
            <a:ext cx="10972800"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动态分块算法</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根据当前网络状态动态调整分块的粒度：</a:t>
            </a:r>
            <a:endParaRPr lang="en-US" altLang="zh-CN" sz="1600" dirty="0">
              <a:solidFill>
                <a:srgbClr val="000000"/>
              </a:solidFill>
              <a:latin typeface="华文仿宋" panose="02010600040101010101" pitchFamily="2" charset="-122"/>
              <a:ea typeface="华文仿宋" panose="02010600040101010101" pitchFamily="2" charset="-122"/>
            </a:endParaRP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a:solidFill>
                  <a:srgbClr val="000000"/>
                </a:solidFill>
                <a:latin typeface="华文仿宋" panose="02010600040101010101" pitchFamily="2" charset="-122"/>
                <a:ea typeface="华文仿宋" panose="02010600040101010101" pitchFamily="2" charset="-122"/>
              </a:rPr>
              <a:t>RTT</a:t>
            </a:r>
            <a:r>
              <a:rPr lang="zh-CN" altLang="en-US" sz="2000" dirty="0">
                <a:solidFill>
                  <a:srgbClr val="000000"/>
                </a:solidFill>
                <a:latin typeface="华文仿宋" panose="02010600040101010101" pitchFamily="2" charset="-122"/>
                <a:ea typeface="华文仿宋" panose="02010600040101010101" pitchFamily="2" charset="-122"/>
              </a:rPr>
              <a:t>测量：</a:t>
            </a:r>
            <a:r>
              <a:rPr lang="en-US" altLang="zh-CN" sz="2000" dirty="0">
                <a:solidFill>
                  <a:srgbClr val="000000"/>
                </a:solidFill>
                <a:latin typeface="华文仿宋" panose="02010600040101010101" pitchFamily="2" charset="-122"/>
                <a:ea typeface="华文仿宋" panose="02010600040101010101" pitchFamily="2" charset="-122"/>
              </a:rPr>
              <a:t>RTT</a:t>
            </a:r>
            <a:r>
              <a:rPr lang="zh-CN" altLang="en-US" sz="2000" dirty="0">
                <a:solidFill>
                  <a:srgbClr val="000000"/>
                </a:solidFill>
                <a:latin typeface="华文仿宋" panose="02010600040101010101" pitchFamily="2" charset="-122"/>
                <a:ea typeface="华文仿宋" panose="02010600040101010101" pitchFamily="2" charset="-122"/>
              </a:rPr>
              <a:t>除了动态分块算法的反馈信号，还可用于拥塞控制和选择重传的控制信号</a:t>
            </a:r>
            <a:endParaRPr lang="en-US" altLang="zh-CN" sz="2000" dirty="0">
              <a:solidFill>
                <a:srgbClr val="000000"/>
              </a:solidFill>
              <a:latin typeface="华文仿宋" panose="02010600040101010101" pitchFamily="2" charset="-122"/>
              <a:ea typeface="华文仿宋" panose="02010600040101010101" pitchFamily="2" charset="-122"/>
            </a:endParaRPr>
          </a:p>
          <a:p>
            <a:pPr>
              <a:lnSpc>
                <a:spcPct val="125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solidFill>
                  <a:srgbClr val="000000"/>
                </a:solidFill>
                <a:latin typeface="华文仿宋" panose="02010600040101010101" pitchFamily="2" charset="-122"/>
                <a:ea typeface="华文仿宋" panose="02010600040101010101" pitchFamily="2" charset="-122"/>
              </a:rPr>
              <a:t>分块策略：以</a:t>
            </a:r>
            <a:r>
              <a:rPr lang="en-US" altLang="zh-CN" sz="2000" dirty="0">
                <a:solidFill>
                  <a:srgbClr val="000000"/>
                </a:solidFill>
                <a:latin typeface="华文仿宋" panose="02010600040101010101" pitchFamily="2" charset="-122"/>
                <a:ea typeface="华文仿宋" panose="02010600040101010101" pitchFamily="2" charset="-122"/>
              </a:rPr>
              <a:t>RTT</a:t>
            </a:r>
            <a:r>
              <a:rPr lang="zh-CN" altLang="en-US" sz="2000" dirty="0">
                <a:solidFill>
                  <a:srgbClr val="000000"/>
                </a:solidFill>
                <a:latin typeface="华文仿宋" panose="02010600040101010101" pitchFamily="2" charset="-122"/>
                <a:ea typeface="华文仿宋" panose="02010600040101010101" pitchFamily="2" charset="-122"/>
              </a:rPr>
              <a:t>作为网络状态，对分块大小进行动态调整。</a:t>
            </a:r>
            <a:endParaRPr lang="en-US" altLang="zh-CN" sz="2000" dirty="0">
              <a:solidFill>
                <a:srgbClr val="000000"/>
              </a:solidFill>
              <a:latin typeface="华文仿宋" panose="02010600040101010101" pitchFamily="2" charset="-122"/>
              <a:ea typeface="华文仿宋" panose="02010600040101010101" pitchFamily="2" charset="-122"/>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000"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8903559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485</TotalTime>
  <Words>1869</Words>
  <Application>Microsoft Office PowerPoint</Application>
  <PresentationFormat>宽屏</PresentationFormat>
  <Paragraphs>127</Paragraphs>
  <Slides>24</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等线</vt:lpstr>
      <vt:lpstr>华文仿宋</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wencai wang</dc:creator>
  <cp:lastModifiedBy>wencai wang</cp:lastModifiedBy>
  <cp:revision>23</cp:revision>
  <dcterms:created xsi:type="dcterms:W3CDTF">2023-12-20T12:10:43Z</dcterms:created>
  <dcterms:modified xsi:type="dcterms:W3CDTF">2023-12-29T05:05:07Z</dcterms:modified>
</cp:coreProperties>
</file>