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91" r:id="rId4"/>
    <p:sldId id="272" r:id="rId5"/>
    <p:sldId id="285" r:id="rId6"/>
    <p:sldId id="286" r:id="rId7"/>
    <p:sldId id="287" r:id="rId8"/>
    <p:sldId id="288" r:id="rId9"/>
    <p:sldId id="273" r:id="rId10"/>
    <p:sldId id="289" r:id="rId11"/>
    <p:sldId id="290" r:id="rId12"/>
    <p:sldId id="274" r:id="rId13"/>
    <p:sldId id="275" r:id="rId14"/>
    <p:sldId id="276" r:id="rId15"/>
    <p:sldId id="27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291F5-3EE9-410D-9263-0283F5DC0847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7AD00-F6D1-4F2E-8A99-0F33E0E93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37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6D896-B427-4D3A-B591-709CA3B2C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860640-1580-4F95-A295-D13C4C2A6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1B8FD-DF66-488B-ABCC-490AAA6E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61A-8917-4EB7-86B6-75CB6E020C5C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35F4D-8B8E-4B20-A295-51A1F1E9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BCD60-E3E7-424D-B7A0-B24E2CF2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B77E-5464-4535-BABE-079A0AB10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8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ED093-9B4D-4206-8A20-536E347D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0EBE7-7865-4723-AFC8-BED1682B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014B0-15A5-4E29-87E4-D9E8571D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61A-8917-4EB7-86B6-75CB6E020C5C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04239-D940-484D-B269-DFD1E28F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E03A4-8AEC-4767-BB6A-8B171ACF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B77E-5464-4535-BABE-079A0AB10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0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A8DBA8-9328-4EB1-B86F-F6B0E895C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A5A31-857E-483B-B5DA-446903777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1D4AE-6D27-4F89-BBF6-A4FD9D0D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61A-8917-4EB7-86B6-75CB6E020C5C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06216-AB46-49C6-AA11-A487EB0A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ADEB2-C0F4-47EF-8802-D805D9F0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B77E-5464-4535-BABE-079A0AB10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02C11-6869-429B-A4B0-689B4584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0E1C-1648-473D-AA82-DA3A57A7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319D9-9F92-4353-BF35-2BE28C6C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61A-8917-4EB7-86B6-75CB6E020C5C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08FD0-27DA-47AA-8098-8C759164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BF5CF-86F1-487B-89CA-41002A5D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B77E-5464-4535-BABE-079A0AB10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8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15F2-68F8-4E77-9B3F-6B19EFB8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26985-9A54-49D8-A298-22B312DC8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D88A5-08FB-4894-A256-578ED6DF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61A-8917-4EB7-86B6-75CB6E020C5C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E426D-068D-4461-8068-71142A36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B0D37-99D1-43A0-83A7-D77FCB03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B77E-5464-4535-BABE-079A0AB10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2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73DF0-E52B-4296-8942-A03B4751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C89F0-0BCF-480B-8938-1B3FD53F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47B68-F35C-4242-819C-E2CBFD964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8E88D-0B9C-4FD4-8119-57B41DD1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61A-8917-4EB7-86B6-75CB6E020C5C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C39BA-5883-4B53-802F-9335401F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1D501-55B8-407F-8211-8794A939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B77E-5464-4535-BABE-079A0AB10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7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E6A49-19FF-4C1B-A402-6AA4FB25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821759-E175-4C07-9629-A3D846D6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54F264-8FCB-4D29-9582-62CB3EFFD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C03B68-C702-4115-B31E-470F21BF2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F96371-DA60-49C2-A99D-31DEECB05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B63961-16B1-4BAD-881B-743A447E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61A-8917-4EB7-86B6-75CB6E020C5C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1C9F20-E687-47E0-A8DE-0168F0C4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5041E4-24AD-4BFB-A612-92C42190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B77E-5464-4535-BABE-079A0AB10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5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74E44-7B6A-4A92-8F6C-91703303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9DF429-CECF-4BB1-A9B5-8F59CFF5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61A-8917-4EB7-86B6-75CB6E020C5C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06DEB2-7826-4E1A-B2B6-0B8BFAC5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B0E62D-B866-419F-BB1F-C9994B71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B77E-5464-4535-BABE-079A0AB10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3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C628C7-EC09-4B99-A1F7-550EAB00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61A-8917-4EB7-86B6-75CB6E020C5C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AC7EDC-7A2F-4A03-963A-34DF67C7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7590BC-6C79-442E-B25F-2AF1CEAA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B77E-5464-4535-BABE-079A0AB10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13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85B9C-132C-40C2-80D2-E4B6256B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3930E-3C80-48C0-A1FA-42FA205DC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F0C02C-7B39-419D-9767-F05ADB619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6964D5-73F4-420D-B514-48C1ADC3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61A-8917-4EB7-86B6-75CB6E020C5C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C45173-A36F-47E1-B575-FF8235E9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4ED00-C678-4F59-BF9F-57E50E6B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B77E-5464-4535-BABE-079A0AB10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4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27998-DF1E-4E5E-80DD-5C4D72DD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DB69AC-D7B0-48AE-81ED-625E6CD95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73359E-6015-4EF9-852E-CC11B7243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16A9F-9557-4C8F-9EE7-B72B93DE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61A-8917-4EB7-86B6-75CB6E020C5C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5164B-1212-4DDB-8A2C-A1E805B1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8A386-E3A3-4930-9324-62A5DEC0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B77E-5464-4535-BABE-079A0AB10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8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FB47EF-8940-4D0C-85FC-425C297B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9AF65-0DF5-47AD-8A6F-05EAB132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9555F-F95C-4DAC-AED7-8836EA8B7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161A-8917-4EB7-86B6-75CB6E020C5C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30450-972F-4C06-A323-E585FD6D1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06CB4-EB0B-4CA8-AAF7-86C33DE17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4B77E-5464-4535-BABE-079A0AB10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1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0B82A-528F-4903-A198-C4BA6A53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VBASE: Unifying Online Vector Similarity Search and Relational Queries via Relaxed Monotonicity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07C0E8-F28A-4418-A1AF-29DC2B2B8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3917"/>
            <a:ext cx="9144000" cy="2312904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Qianxi</a:t>
            </a:r>
            <a:r>
              <a:rPr lang="en-US" altLang="zh-CN" sz="1600" dirty="0"/>
              <a:t> Zhang, </a:t>
            </a:r>
            <a:r>
              <a:rPr lang="en-US" altLang="zh-CN" sz="1600" dirty="0" err="1"/>
              <a:t>Shuotao</a:t>
            </a:r>
            <a:r>
              <a:rPr lang="en-US" altLang="zh-CN" sz="1600" dirty="0"/>
              <a:t> Xu, Qi Chen, and </a:t>
            </a:r>
            <a:r>
              <a:rPr lang="en-US" altLang="zh-CN" sz="1600" dirty="0" err="1"/>
              <a:t>Guoxin</a:t>
            </a:r>
            <a:r>
              <a:rPr lang="en-US" altLang="zh-CN" sz="1600" dirty="0"/>
              <a:t> Sui, </a:t>
            </a:r>
            <a:r>
              <a:rPr lang="en-US" altLang="zh-CN" sz="1600" i="1" dirty="0"/>
              <a:t>Microsoft Research Asia;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Jiadong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Xie</a:t>
            </a:r>
            <a:r>
              <a:rPr lang="en-US" altLang="zh-CN" sz="1600" dirty="0"/>
              <a:t>, </a:t>
            </a:r>
            <a:r>
              <a:rPr lang="en-US" altLang="zh-CN" sz="1600" i="1" dirty="0"/>
              <a:t>Microsoft Research Asia and East China Normal University;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Zhizhen</a:t>
            </a:r>
            <a:r>
              <a:rPr lang="en-US" altLang="zh-CN" sz="1600" dirty="0"/>
              <a:t> Cai and </a:t>
            </a:r>
            <a:r>
              <a:rPr lang="en-US" altLang="zh-CN" sz="1600" dirty="0" err="1"/>
              <a:t>Yaoqi</a:t>
            </a:r>
            <a:r>
              <a:rPr lang="en-US" altLang="zh-CN" sz="1600" dirty="0"/>
              <a:t> Chen, </a:t>
            </a:r>
            <a:r>
              <a:rPr lang="en-US" altLang="zh-CN" sz="1600" i="1" dirty="0"/>
              <a:t>Microsoft Research Asia and University of Science and Technology of China;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Yinxuan</a:t>
            </a:r>
            <a:r>
              <a:rPr lang="en-US" altLang="zh-CN" sz="1600" dirty="0"/>
              <a:t> He, </a:t>
            </a:r>
            <a:r>
              <a:rPr lang="en-US" altLang="zh-CN" sz="1600" i="1" dirty="0"/>
              <a:t>Microsoft Research Asia and Renmin University of China;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Yuqing</a:t>
            </a:r>
            <a:r>
              <a:rPr lang="en-US" altLang="zh-CN" sz="1600" dirty="0"/>
              <a:t> Yang, Fan Yang, Mao Yang, and </a:t>
            </a:r>
            <a:r>
              <a:rPr lang="en-US" altLang="zh-CN" sz="1600" dirty="0" err="1"/>
              <a:t>Lidong</a:t>
            </a:r>
            <a:r>
              <a:rPr lang="en-US" altLang="zh-CN" sz="1600" dirty="0"/>
              <a:t> Zhou, </a:t>
            </a:r>
            <a:r>
              <a:rPr lang="en-US" altLang="zh-CN" sz="1600" i="1" dirty="0"/>
              <a:t>Microsoft Research Asia</a:t>
            </a:r>
          </a:p>
          <a:p>
            <a:endParaRPr lang="en-US" altLang="zh-CN" sz="1600" i="1" dirty="0"/>
          </a:p>
          <a:p>
            <a:pPr algn="r"/>
            <a:r>
              <a:rPr lang="zh-CN" altLang="en-US" sz="1600" dirty="0"/>
              <a:t>汇报人：牟凌岳</a:t>
            </a:r>
            <a:endParaRPr lang="en-US" altLang="zh-CN" sz="1600" dirty="0"/>
          </a:p>
          <a:p>
            <a:pPr algn="r"/>
            <a:r>
              <a:rPr lang="en-US" altLang="zh-CN" sz="1600" dirty="0"/>
              <a:t>2023.12.12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8EE1B1-4060-4D6E-8C24-676A7A1C8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" y="150770"/>
            <a:ext cx="2459654" cy="5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9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4F66A-81D4-4338-B9E9-FF7C9C48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5733"/>
            <a:ext cx="10515600" cy="179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900" dirty="0"/>
              <a:t>上图展示了一般向量搜索查询向量</a:t>
            </a:r>
            <a:r>
              <a:rPr lang="en-US" altLang="zh-CN" sz="1900" dirty="0"/>
              <a:t>q</a:t>
            </a:r>
            <a:r>
              <a:rPr lang="zh-CN" altLang="en-US" sz="1900" dirty="0"/>
              <a:t>的过程。图中虚线箭头表示的是相对于</a:t>
            </a:r>
            <a:r>
              <a:rPr lang="en-US" altLang="zh-CN" sz="1900" dirty="0"/>
              <a:t>q</a:t>
            </a:r>
            <a:r>
              <a:rPr lang="zh-CN" altLang="en-US" sz="1900" dirty="0"/>
              <a:t>的索引遍历路径。按照两阶段模式，查询首先逐渐接近</a:t>
            </a:r>
            <a:r>
              <a:rPr lang="en-US" altLang="zh-CN" sz="1900" dirty="0"/>
              <a:t>q</a:t>
            </a:r>
            <a:r>
              <a:rPr lang="zh-CN" altLang="en-US" sz="1900" dirty="0"/>
              <a:t>的邻域。在高维空间中，</a:t>
            </a:r>
            <a:r>
              <a:rPr lang="en-US" altLang="zh-CN" sz="1900" dirty="0"/>
              <a:t>q</a:t>
            </a:r>
            <a:r>
              <a:rPr lang="zh-CN" altLang="en-US" sz="1900" dirty="0"/>
              <a:t>的邻域由以</a:t>
            </a:r>
            <a:r>
              <a:rPr lang="en-US" altLang="zh-CN" sz="1900" dirty="0"/>
              <a:t>q</a:t>
            </a:r>
            <a:r>
              <a:rPr lang="zh-CN" altLang="en-US" sz="1900" dirty="0"/>
              <a:t>为中心的邻域球体定义，如图中的圆所示。之后</a:t>
            </a:r>
            <a:r>
              <a:rPr lang="en-US" altLang="zh-CN" sz="1900" dirty="0"/>
              <a:t>,</a:t>
            </a:r>
            <a:r>
              <a:rPr lang="zh-CN" altLang="en-US" sz="1900" dirty="0"/>
              <a:t>索引遍历离开球体并进入第二阶段，查询可以在此阶段终止。</a:t>
            </a:r>
          </a:p>
          <a:p>
            <a:pPr marL="0" indent="0">
              <a:buNone/>
            </a:pPr>
            <a:r>
              <a:rPr lang="zh-CN" altLang="en-US" sz="1900" dirty="0"/>
              <a:t>上图表明，为了确定是否进入第二阶段，查询需要了解以</a:t>
            </a:r>
            <a:r>
              <a:rPr lang="en-US" altLang="zh-CN" sz="1900" dirty="0"/>
              <a:t>q</a:t>
            </a:r>
            <a:r>
              <a:rPr lang="zh-CN" altLang="en-US" sz="1900" dirty="0"/>
              <a:t>为中心的邻居球的半径</a:t>
            </a:r>
            <a:r>
              <a:rPr lang="en-US" altLang="zh-CN" sz="1900" dirty="0" err="1"/>
              <a:t>Rq</a:t>
            </a:r>
            <a:r>
              <a:rPr lang="zh-CN" altLang="en-US" sz="1900" dirty="0"/>
              <a:t>，以及查询当前索引遍历位置</a:t>
            </a:r>
            <a:r>
              <a:rPr lang="en-US" altLang="zh-CN" sz="1900" dirty="0"/>
              <a:t>(</a:t>
            </a:r>
            <a:r>
              <a:rPr lang="zh-CN" altLang="en-US" sz="1900" dirty="0"/>
              <a:t>表示为遍历步骤</a:t>
            </a:r>
            <a:r>
              <a:rPr lang="en-US" altLang="zh-CN" sz="1900" dirty="0"/>
              <a:t>s)</a:t>
            </a:r>
            <a:r>
              <a:rPr lang="zh-CN" altLang="en-US" sz="1900" dirty="0"/>
              <a:t>与</a:t>
            </a:r>
            <a:r>
              <a:rPr lang="en-US" altLang="zh-CN" sz="1900" dirty="0"/>
              <a:t>q</a:t>
            </a:r>
            <a:r>
              <a:rPr lang="zh-CN" altLang="en-US" sz="1900" dirty="0"/>
              <a:t>之间的距离</a:t>
            </a:r>
            <a:r>
              <a:rPr lang="en-US" altLang="zh-CN" sz="1900" dirty="0" err="1"/>
              <a:t>Ms</a:t>
            </a:r>
            <a:r>
              <a:rPr lang="en-US" altLang="zh-CN" sz="1900" dirty="0"/>
              <a:t> q</a:t>
            </a:r>
            <a:r>
              <a:rPr lang="zh-CN" altLang="en-US" sz="1900" dirty="0"/>
              <a:t>是否大于</a:t>
            </a:r>
            <a:r>
              <a:rPr lang="en-US" altLang="zh-CN" sz="1900" dirty="0" err="1"/>
              <a:t>Rq</a:t>
            </a:r>
            <a:r>
              <a:rPr lang="zh-CN" altLang="en-US" sz="1900" dirty="0"/>
              <a:t>，即它正在遍历</a:t>
            </a:r>
            <a:r>
              <a:rPr lang="en-US" altLang="zh-CN" sz="1900" dirty="0"/>
              <a:t>q</a:t>
            </a:r>
            <a:r>
              <a:rPr lang="zh-CN" altLang="en-US" sz="1900" dirty="0"/>
              <a:t>的邻域之外。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760E6A-025D-46D1-AC22-6AC17DDD9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" y="150770"/>
            <a:ext cx="2459654" cy="5599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D55273-876A-475F-8FCE-B15330AD3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593" y="681037"/>
            <a:ext cx="6051608" cy="335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0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29310-C833-4D4A-8042-62A9EB14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67"/>
            <a:ext cx="5071533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kern="1500" dirty="0"/>
              <a:t>        在混合查询场景下， </a:t>
            </a:r>
            <a:r>
              <a:rPr lang="en-US" altLang="zh-CN" sz="2000" kern="1500" dirty="0"/>
              <a:t>VBASE </a:t>
            </a:r>
            <a:r>
              <a:rPr lang="zh-CN" altLang="en-US" sz="2000" kern="1500" dirty="0"/>
              <a:t>系统与之前的基于</a:t>
            </a:r>
            <a:r>
              <a:rPr lang="en-US" altLang="zh-CN" sz="2000" kern="1500" dirty="0" err="1"/>
              <a:t>Topk</a:t>
            </a:r>
            <a:r>
              <a:rPr lang="zh-CN" altLang="en-US" sz="2000" kern="1500" dirty="0"/>
              <a:t>的检索系统的区别。首先</a:t>
            </a:r>
            <a:r>
              <a:rPr lang="en-US" altLang="zh-CN" sz="2000" kern="1500" dirty="0" err="1"/>
              <a:t>TopK</a:t>
            </a:r>
            <a:r>
              <a:rPr lang="en-US" altLang="zh-CN" sz="2000" kern="1500" dirty="0"/>
              <a:t> </a:t>
            </a:r>
            <a:r>
              <a:rPr lang="zh-CN" altLang="en-US" sz="2000" kern="1500" dirty="0"/>
              <a:t>系统中，首先需要暴露 </a:t>
            </a:r>
            <a:r>
              <a:rPr lang="en-US" altLang="zh-CN" sz="2000" kern="1500" dirty="0" err="1"/>
              <a:t>TopK</a:t>
            </a:r>
            <a:r>
              <a:rPr lang="en-US" altLang="zh-CN" sz="2000" kern="1500" dirty="0"/>
              <a:t> </a:t>
            </a:r>
            <a:r>
              <a:rPr lang="zh-CN" altLang="en-US" sz="2000" kern="1500" dirty="0"/>
              <a:t>接口，在向量集合 </a:t>
            </a:r>
            <a:r>
              <a:rPr lang="en-US" altLang="zh-CN" sz="2000" kern="1500" dirty="0"/>
              <a:t>R1 </a:t>
            </a:r>
            <a:r>
              <a:rPr lang="zh-CN" altLang="en-US" sz="2000" kern="1500" dirty="0"/>
              <a:t>中返回 </a:t>
            </a:r>
            <a:r>
              <a:rPr lang="en-US" altLang="zh-CN" sz="2000" kern="1500" dirty="0" err="1"/>
              <a:t>TopK</a:t>
            </a:r>
            <a:r>
              <a:rPr lang="en-US" altLang="zh-CN" sz="2000" kern="1500" dirty="0"/>
              <a:t>'</a:t>
            </a:r>
            <a:r>
              <a:rPr lang="zh-CN" altLang="en-US" sz="2000" kern="1500" dirty="0"/>
              <a:t>。这 </a:t>
            </a:r>
            <a:r>
              <a:rPr lang="en-US" altLang="zh-CN" sz="2000" kern="1500" dirty="0"/>
              <a:t>K' </a:t>
            </a:r>
            <a:r>
              <a:rPr lang="zh-CN" altLang="en-US" sz="2000" kern="1500" dirty="0"/>
              <a:t>个向量会通过 </a:t>
            </a:r>
            <a:r>
              <a:rPr lang="en-US" altLang="zh-CN" sz="2000" kern="1500" dirty="0"/>
              <a:t>Filter </a:t>
            </a:r>
            <a:r>
              <a:rPr lang="zh-CN" altLang="en-US" sz="2000" kern="1500" dirty="0"/>
              <a:t>进行过滤。最后形成输出 </a:t>
            </a:r>
            <a:r>
              <a:rPr lang="en-US" altLang="zh-CN" sz="2000" kern="1500" dirty="0"/>
              <a:t>K</a:t>
            </a:r>
            <a:r>
              <a:rPr lang="zh-CN" altLang="en-US" sz="2000" kern="1500" dirty="0"/>
              <a:t>。而在 </a:t>
            </a:r>
            <a:r>
              <a:rPr lang="en-US" altLang="zh-CN" sz="2000" kern="1500" dirty="0"/>
              <a:t>VBASE </a:t>
            </a:r>
            <a:r>
              <a:rPr lang="zh-CN" altLang="en-US" sz="2000" kern="1500" dirty="0"/>
              <a:t>中，这是一个迭代搜索的系统（符合 </a:t>
            </a:r>
            <a:r>
              <a:rPr lang="en-US" altLang="zh-CN" sz="2000" kern="1500" dirty="0" err="1"/>
              <a:t>sql</a:t>
            </a:r>
            <a:r>
              <a:rPr lang="en-US" altLang="zh-CN" sz="2000" kern="1500" dirty="0"/>
              <a:t> </a:t>
            </a:r>
            <a:r>
              <a:rPr lang="zh-CN" altLang="en-US" sz="2000" kern="1500" dirty="0"/>
              <a:t>优化中的火山模型），向量集合 </a:t>
            </a:r>
            <a:r>
              <a:rPr lang="en-US" altLang="zh-CN" sz="2000" kern="1500" dirty="0"/>
              <a:t>R2 </a:t>
            </a:r>
            <a:r>
              <a:rPr lang="zh-CN" altLang="en-US" sz="2000" kern="1500" dirty="0"/>
              <a:t>中的每条向量都会首先检查松弛单调性，如果发现正在远离目标则直接终止查询。接下来通过过滤器，继续检查优先级队列（索引原始的终止条件）。迭代终止条件主要有两个，一是</a:t>
            </a:r>
            <a:r>
              <a:rPr lang="en-US" altLang="zh-CN" sz="2000" kern="1500" dirty="0"/>
              <a:t>K</a:t>
            </a:r>
            <a:r>
              <a:rPr lang="zh-CN" altLang="en-US" sz="2000" kern="1500" dirty="0"/>
              <a:t>近邻检索的原始终止条件，二是松弛单调性检查。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37A2F1-B2B3-4917-B5B0-67BFE5B8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918" y="681037"/>
            <a:ext cx="5467796" cy="45513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EC2954-A2DB-4565-AE1D-DE3A5C9A2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" y="150770"/>
            <a:ext cx="2459654" cy="5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9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B774C-3152-4B91-8B79-9D70283F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1253330"/>
            <a:ext cx="4428067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结合向量和标量的索引扫描</a:t>
            </a:r>
            <a:endParaRPr lang="en-US" altLang="zh-CN" sz="2400" dirty="0"/>
          </a:p>
          <a:p>
            <a:pPr lvl="1"/>
            <a:r>
              <a:rPr lang="zh-CN" altLang="en-US" sz="2000" dirty="0"/>
              <a:t>松弛单调性作为</a:t>
            </a:r>
            <a:r>
              <a:rPr lang="en-US" altLang="zh-CN" sz="2000" dirty="0"/>
              <a:t>DB</a:t>
            </a:r>
            <a:r>
              <a:rPr lang="zh-CN" altLang="en-US" sz="2000" dirty="0"/>
              <a:t>终止的预检查</a:t>
            </a:r>
          </a:p>
          <a:p>
            <a:r>
              <a:rPr lang="zh-CN" altLang="en-US" sz="2400" dirty="0"/>
              <a:t>高效率执行</a:t>
            </a:r>
            <a:r>
              <a:rPr lang="en-US" altLang="zh-CN" sz="2400" dirty="0"/>
              <a:t>DB</a:t>
            </a:r>
          </a:p>
          <a:p>
            <a:r>
              <a:rPr lang="zh-CN" altLang="en-US" sz="2400" dirty="0"/>
              <a:t>更多的向量分析查询</a:t>
            </a:r>
            <a:endParaRPr lang="en-US" altLang="zh-CN" sz="2400" dirty="0"/>
          </a:p>
          <a:p>
            <a:pPr lvl="1"/>
            <a:r>
              <a:rPr lang="zh-CN" altLang="en-US" sz="2000" dirty="0"/>
              <a:t>解锁了其他</a:t>
            </a:r>
            <a:r>
              <a:rPr lang="en-US" altLang="zh-CN" sz="2000" dirty="0"/>
              <a:t>DB</a:t>
            </a:r>
            <a:r>
              <a:rPr lang="zh-CN" altLang="en-US" sz="2000" dirty="0"/>
              <a:t>操作符的优化，例如向量连接</a:t>
            </a:r>
            <a:endParaRPr lang="en-US" altLang="zh-CN" sz="2000" dirty="0"/>
          </a:p>
          <a:p>
            <a:r>
              <a:rPr lang="zh-CN" altLang="en-US" sz="2400" dirty="0"/>
              <a:t>可证明的结果等价性</a:t>
            </a:r>
            <a:endParaRPr lang="en-US" altLang="zh-CN" sz="2400" dirty="0"/>
          </a:p>
          <a:p>
            <a:pPr lvl="1"/>
            <a:r>
              <a:rPr lang="zh-CN" altLang="en-US" sz="2000" dirty="0"/>
              <a:t>相同的索引遍历和终止过程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E8AA98-888D-4949-9B90-7CC0F758A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" y="150770"/>
            <a:ext cx="2459654" cy="5599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0F5B28-1042-479D-8872-3CE71042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78" y="780680"/>
            <a:ext cx="664937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5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4919D-A6AB-4337-B2E2-B1454949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83439-13AE-4B0C-B283-2AD8659AE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8799"/>
            <a:ext cx="10515600" cy="53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凭借定义的单调性，</a:t>
            </a:r>
            <a:r>
              <a:rPr lang="en-US" altLang="zh-CN" dirty="0" err="1"/>
              <a:t>Vbase</a:t>
            </a:r>
            <a:r>
              <a:rPr lang="zh-CN" altLang="en-US" dirty="0"/>
              <a:t>支持对于标量和向量数据的广泛查询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7BCDB9-73D4-42A9-BFDC-E8B7F6B96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" y="150770"/>
            <a:ext cx="2459654" cy="5599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713CD6-DB6F-4581-AF0B-7ED93315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15" y="2102292"/>
            <a:ext cx="9343770" cy="31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9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AAD89-2067-4AEA-A3D7-616DB18B1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519256"/>
            <a:ext cx="10515600" cy="851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从实验结果来看，目前对一些复杂场景的查询，大多数向量数据库还并没有支持，而 </a:t>
            </a:r>
            <a:r>
              <a:rPr lang="en-US" altLang="zh-CN" sz="1600" dirty="0"/>
              <a:t>VBASE </a:t>
            </a:r>
            <a:r>
              <a:rPr lang="zh-CN" altLang="en-US" sz="1600" dirty="0"/>
              <a:t>支持了八种检索模式，且延迟和召回率有一定的保证。其中在单向量 </a:t>
            </a:r>
            <a:r>
              <a:rPr lang="en-US" altLang="zh-CN" sz="1600" dirty="0" err="1"/>
              <a:t>TopK</a:t>
            </a:r>
            <a:r>
              <a:rPr lang="en-US" altLang="zh-CN" sz="1600" dirty="0"/>
              <a:t>+ </a:t>
            </a:r>
            <a:r>
              <a:rPr lang="zh-CN" altLang="en-US" sz="1600" dirty="0"/>
              <a:t>过滤器的场景下对比 </a:t>
            </a:r>
            <a:r>
              <a:rPr lang="en-US" altLang="zh-CN" sz="1600" dirty="0" err="1"/>
              <a:t>TopK</a:t>
            </a:r>
            <a:r>
              <a:rPr lang="en-US" altLang="zh-CN" sz="1600" dirty="0"/>
              <a:t> </a:t>
            </a:r>
            <a:r>
              <a:rPr lang="zh-CN" altLang="en-US" sz="1600" dirty="0"/>
              <a:t>系统会有</a:t>
            </a:r>
            <a:r>
              <a:rPr lang="en-US" altLang="zh-CN" sz="1600" dirty="0"/>
              <a:t>10</a:t>
            </a:r>
            <a:r>
              <a:rPr lang="zh-CN" altLang="en-US" sz="1600" dirty="0"/>
              <a:t>倍的性能提升。多向量查询对比 </a:t>
            </a:r>
            <a:r>
              <a:rPr lang="en-US" altLang="zh-CN" sz="1600" dirty="0"/>
              <a:t>ANNS </a:t>
            </a:r>
            <a:r>
              <a:rPr lang="zh-CN" altLang="en-US" sz="1600" dirty="0"/>
              <a:t>会有</a:t>
            </a:r>
            <a:r>
              <a:rPr lang="en-US" altLang="zh-CN" sz="1600" dirty="0"/>
              <a:t>100</a:t>
            </a:r>
            <a:r>
              <a:rPr lang="zh-CN" altLang="en-US" sz="1600" dirty="0"/>
              <a:t>倍的提速。</a:t>
            </a:r>
            <a:r>
              <a:rPr lang="en-US" altLang="zh-CN" sz="1600" dirty="0"/>
              <a:t>Join </a:t>
            </a:r>
            <a:r>
              <a:rPr lang="zh-CN" altLang="en-US" sz="1600" dirty="0"/>
              <a:t>场景下，对比 </a:t>
            </a:r>
            <a:r>
              <a:rPr lang="en-US" altLang="zh-CN" sz="1600" dirty="0" err="1"/>
              <a:t>ProstegreSQL</a:t>
            </a:r>
            <a:r>
              <a:rPr lang="en-US" altLang="zh-CN" sz="1600" dirty="0"/>
              <a:t> </a:t>
            </a:r>
            <a:r>
              <a:rPr lang="zh-CN" altLang="en-US" sz="1600" dirty="0"/>
              <a:t>会有三个数量级的优势。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ADA45E-7A56-4D1C-8C5B-19051925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" y="150770"/>
            <a:ext cx="2459654" cy="5599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0275C2-353C-4D3C-A241-B99F53C4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854" y="904427"/>
            <a:ext cx="9068291" cy="44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4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EBE95-D8AF-4BA4-9D54-F0FB2B77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AAD89-2067-4AEA-A3D7-616DB18B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本文介绍了一个矢量数据库</a:t>
            </a:r>
            <a:r>
              <a:rPr lang="en-US" altLang="zh-CN" dirty="0"/>
              <a:t>VBASE</a:t>
            </a:r>
            <a:r>
              <a:rPr lang="zh-CN" altLang="en-US" dirty="0"/>
              <a:t>，它将高维矢量索引集成到关系数据库</a:t>
            </a:r>
            <a:r>
              <a:rPr lang="en-US" altLang="zh-CN" dirty="0"/>
              <a:t>PostgreSQL</a:t>
            </a:r>
            <a:r>
              <a:rPr lang="zh-CN" altLang="en-US" dirty="0"/>
              <a:t>中，以方便复杂的近似相似查询。</a:t>
            </a:r>
          </a:p>
          <a:p>
            <a:r>
              <a:rPr lang="zh-CN" altLang="en-US" dirty="0"/>
              <a:t>与利用</a:t>
            </a:r>
            <a:r>
              <a:rPr lang="en-US" altLang="zh-CN" dirty="0" err="1"/>
              <a:t>TopK</a:t>
            </a:r>
            <a:r>
              <a:rPr lang="zh-CN" altLang="en-US" dirty="0"/>
              <a:t>来收集目标向量的</a:t>
            </a:r>
            <a:r>
              <a:rPr lang="en-US" altLang="zh-CN" dirty="0"/>
              <a:t>K</a:t>
            </a:r>
            <a:r>
              <a:rPr lang="zh-CN" altLang="en-US" dirty="0"/>
              <a:t>个最近邻居的传统方法不同，在这些方法中为查询执行构造了传统索引，</a:t>
            </a:r>
            <a:r>
              <a:rPr lang="en-US" altLang="zh-CN" dirty="0"/>
              <a:t>VBASE</a:t>
            </a:r>
            <a:r>
              <a:rPr lang="zh-CN" altLang="en-US" dirty="0"/>
              <a:t>建立在宽松的单调性上，这是传统索引和高维索引之间的共同基础。这个公共基础允许</a:t>
            </a:r>
            <a:r>
              <a:rPr lang="en-US" altLang="zh-CN" dirty="0"/>
              <a:t>VBASE</a:t>
            </a:r>
            <a:r>
              <a:rPr lang="zh-CN" altLang="en-US" dirty="0"/>
              <a:t>构建一个统一的查询执行引擎，该引擎产生的查询结果与使用最优</a:t>
            </a:r>
            <a:r>
              <a:rPr lang="en-US" altLang="zh-CN" dirty="0" err="1"/>
              <a:t>Ke</a:t>
            </a:r>
            <a:r>
              <a:rPr lang="zh-CN" altLang="en-US" dirty="0"/>
              <a:t>的基于</a:t>
            </a:r>
            <a:r>
              <a:rPr lang="en-US" altLang="zh-CN" dirty="0"/>
              <a:t>top</a:t>
            </a:r>
            <a:r>
              <a:rPr lang="zh-CN" altLang="en-US" dirty="0"/>
              <a:t>的解决方案产生的查询结果相当。因此，</a:t>
            </a:r>
            <a:r>
              <a:rPr lang="en-US" altLang="zh-CN" dirty="0"/>
              <a:t>VBASE</a:t>
            </a:r>
            <a:r>
              <a:rPr lang="zh-CN" altLang="en-US" dirty="0"/>
              <a:t>在复杂向量查询上的性能明显优于最先进的向量系统。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ADA45E-7A56-4D1C-8C5B-19051925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" y="150770"/>
            <a:ext cx="2459654" cy="5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3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3F315-2763-4FE4-BDD2-DAAB0767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F030D-B49F-4829-97FD-0FAC7C9F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Abstract</a:t>
            </a:r>
          </a:p>
          <a:p>
            <a:r>
              <a:rPr lang="en-US" altLang="zh-CN" dirty="0"/>
              <a:t>Background</a:t>
            </a:r>
          </a:p>
          <a:p>
            <a:r>
              <a:rPr lang="en-US" altLang="zh-CN" dirty="0"/>
              <a:t>Design</a:t>
            </a:r>
          </a:p>
          <a:p>
            <a:r>
              <a:rPr lang="en-US" altLang="zh-CN" dirty="0"/>
              <a:t>Experiment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FE33E4-E51D-462E-8209-2BAE876C0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" y="150770"/>
            <a:ext cx="2459654" cy="5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4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745B2-3E52-4D72-AF32-9BAE9CE3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9E36D-0588-443F-A9E1-DA06CF3A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本篇文章探讨了将向量检索系统与关系数据库集成的问题，用于支持近似最近邻搜索和关系运算符的混合查询。然而，高维向量索引因为不具备传统索引的查询单调性属性，而导致了现有的向量检索系统依赖于保留单调性的临时索引（通过召回 </a:t>
            </a:r>
            <a:r>
              <a:rPr lang="en-US" altLang="zh-CN" sz="2400" dirty="0" err="1"/>
              <a:t>TopK</a:t>
            </a:r>
            <a:r>
              <a:rPr lang="en-US" altLang="zh-CN" sz="2400" dirty="0"/>
              <a:t>'</a:t>
            </a:r>
            <a:r>
              <a:rPr lang="zh-CN" altLang="en-US" sz="2400" dirty="0"/>
              <a:t>）来方便查询。由于难以预测最佳 </a:t>
            </a:r>
            <a:r>
              <a:rPr lang="en-US" altLang="zh-CN" sz="2400" dirty="0"/>
              <a:t>K'</a:t>
            </a:r>
            <a:r>
              <a:rPr lang="zh-CN" altLang="en-US" sz="2400" dirty="0"/>
              <a:t>，从而查询性能不理想。</a:t>
            </a:r>
          </a:p>
          <a:p>
            <a:r>
              <a:rPr lang="zh-CN" altLang="en-US" sz="2400" dirty="0"/>
              <a:t>作者提出了 </a:t>
            </a:r>
            <a:r>
              <a:rPr lang="en-US" altLang="zh-CN" sz="2400" dirty="0"/>
              <a:t>VBASE </a:t>
            </a:r>
            <a:r>
              <a:rPr lang="zh-CN" altLang="en-US" sz="2400" dirty="0"/>
              <a:t>系统，该系统声明了一个共同属性</a:t>
            </a:r>
            <a:r>
              <a:rPr lang="en-US" altLang="zh-CN" sz="2400" dirty="0"/>
              <a:t>-</a:t>
            </a:r>
            <a:r>
              <a:rPr lang="zh-CN" altLang="en-US" sz="2400" dirty="0"/>
              <a:t>松弛单调性，将两个看似不兼容的系统统一起来。这一共同属性使 </a:t>
            </a:r>
            <a:r>
              <a:rPr lang="en-US" altLang="zh-CN" sz="2400" dirty="0"/>
              <a:t>VBASE </a:t>
            </a:r>
            <a:r>
              <a:rPr lang="zh-CN" altLang="en-US" sz="2400" dirty="0"/>
              <a:t>能够规避仅有 </a:t>
            </a:r>
            <a:r>
              <a:rPr lang="en-US" altLang="zh-CN" sz="2400" dirty="0" err="1"/>
              <a:t>TopK</a:t>
            </a:r>
            <a:r>
              <a:rPr lang="en-US" altLang="zh-CN" sz="2400" dirty="0"/>
              <a:t> </a:t>
            </a:r>
            <a:r>
              <a:rPr lang="zh-CN" altLang="en-US" sz="2400" dirty="0"/>
              <a:t>接口的限制，从而显著提高效率。同时证明它保留了基于 </a:t>
            </a:r>
            <a:r>
              <a:rPr lang="en-US" altLang="zh-CN" sz="2400" dirty="0" err="1"/>
              <a:t>TopK</a:t>
            </a:r>
            <a:r>
              <a:rPr lang="en-US" altLang="zh-CN" sz="2400" dirty="0"/>
              <a:t> </a:t>
            </a:r>
            <a:r>
              <a:rPr lang="zh-CN" altLang="en-US" sz="2400" dirty="0"/>
              <a:t>的解决方案的召回率。作者从 </a:t>
            </a:r>
            <a:r>
              <a:rPr lang="en-US" altLang="zh-CN" sz="2400" dirty="0"/>
              <a:t>VBASE </a:t>
            </a:r>
            <a:r>
              <a:rPr lang="zh-CN" altLang="en-US" sz="2400" dirty="0"/>
              <a:t>系统架构、查询处理和优化技术等方面来介绍 </a:t>
            </a:r>
            <a:r>
              <a:rPr lang="en-US" altLang="zh-CN" sz="2400" dirty="0"/>
              <a:t>VBASE </a:t>
            </a:r>
            <a:r>
              <a:rPr lang="zh-CN" altLang="en-US" sz="2400" dirty="0"/>
              <a:t>的方法。论文还提供了评估结果，表明 </a:t>
            </a:r>
            <a:r>
              <a:rPr lang="en-US" altLang="zh-CN" sz="2400" dirty="0"/>
              <a:t>VBASE </a:t>
            </a:r>
            <a:r>
              <a:rPr lang="zh-CN" altLang="en-US" sz="2400" dirty="0"/>
              <a:t>在复杂的向量查询上比其他向量系统性能高出三个数量级。</a:t>
            </a:r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5336CD-A494-47AA-A9A2-03EDD0EF5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" y="150770"/>
            <a:ext cx="2459654" cy="5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7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9D1C0-78BD-4542-90B3-3160F176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91DF4-AD8C-4814-AF96-B0BEE198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向量：未来的数据结构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高维向量是一种连接不同模态和领域的通用数据表示，可以成为跨领域创新的基础</a:t>
            </a:r>
            <a:endParaRPr lang="en-US" altLang="zh-CN" dirty="0"/>
          </a:p>
          <a:p>
            <a:r>
              <a:rPr lang="zh-CN" altLang="en-US" dirty="0"/>
              <a:t>向量已经支持了很多</a:t>
            </a:r>
            <a:r>
              <a:rPr lang="en-US" altLang="zh-CN" dirty="0"/>
              <a:t>AI</a:t>
            </a:r>
            <a:r>
              <a:rPr lang="zh-CN" altLang="en-US" dirty="0"/>
              <a:t>的应用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谷歌的顶点</a:t>
            </a:r>
            <a:r>
              <a:rPr lang="en-US" altLang="zh-CN" dirty="0"/>
              <a:t>AI</a:t>
            </a:r>
            <a:r>
              <a:rPr lang="zh-CN" altLang="en-US" dirty="0"/>
              <a:t>匹配，亚马逊的开放搜索，阿里巴巴的开放搜索，</a:t>
            </a:r>
            <a:r>
              <a:rPr lang="en-US" altLang="zh-CN" dirty="0" err="1"/>
              <a:t>ChatGPT</a:t>
            </a:r>
            <a:r>
              <a:rPr lang="zh-CN" altLang="en-US" dirty="0"/>
              <a:t>的检索插件等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A12DED-A590-4D3A-B4FC-72D60FA91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" y="150770"/>
            <a:ext cx="2459654" cy="5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01967-7245-4134-9DC8-21315B63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042"/>
            <a:ext cx="10515600" cy="5398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大规模向量检索的近似最近邻搜索</a:t>
            </a:r>
            <a:r>
              <a:rPr lang="en-US" altLang="zh-CN" dirty="0"/>
              <a:t>(ANNS)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向量搜索：在数据集中找出</a:t>
            </a:r>
            <a:r>
              <a:rPr lang="en-US" altLang="zh-CN" dirty="0"/>
              <a:t>K</a:t>
            </a:r>
            <a:r>
              <a:rPr lang="zh-CN" altLang="en-US" dirty="0"/>
              <a:t>个最近的向量</a:t>
            </a:r>
            <a:endParaRPr lang="en-US" altLang="zh-CN" dirty="0"/>
          </a:p>
          <a:p>
            <a:r>
              <a:rPr lang="zh-CN" altLang="en-US" dirty="0"/>
              <a:t>近似最近邻搜索</a:t>
            </a:r>
            <a:r>
              <a:rPr lang="en-US" altLang="zh-CN" dirty="0"/>
              <a:t>(ANNS)</a:t>
            </a:r>
          </a:p>
          <a:p>
            <a:pPr lvl="1"/>
            <a:r>
              <a:rPr lang="zh-CN" altLang="en-US" dirty="0"/>
              <a:t>高维空间中的精确搜索是不可扩展的</a:t>
            </a:r>
            <a:endParaRPr lang="en-US" altLang="zh-CN" dirty="0"/>
          </a:p>
          <a:p>
            <a:pPr lvl="1"/>
            <a:r>
              <a:rPr lang="en-US" altLang="zh-CN" dirty="0"/>
              <a:t>ANNS</a:t>
            </a:r>
            <a:r>
              <a:rPr lang="zh-CN" altLang="en-US" dirty="0"/>
              <a:t>可能是大规模向量搜索唯一可行的系统解决方案</a:t>
            </a:r>
            <a:endParaRPr lang="en-US" altLang="zh-CN" dirty="0"/>
          </a:p>
          <a:p>
            <a:pPr lvl="1"/>
            <a:r>
              <a:rPr lang="zh-CN" altLang="en-US" dirty="0"/>
              <a:t>低延迟查询</a:t>
            </a:r>
            <a:r>
              <a:rPr lang="en-US" altLang="zh-CN" dirty="0"/>
              <a:t>(</a:t>
            </a:r>
            <a:r>
              <a:rPr lang="en-US" altLang="zh-CN" dirty="0" err="1"/>
              <a:t>ms</a:t>
            </a:r>
            <a:r>
              <a:rPr lang="en-US" altLang="zh-CN" dirty="0"/>
              <a:t>)</a:t>
            </a:r>
            <a:r>
              <a:rPr lang="zh-CN" altLang="en-US" dirty="0"/>
              <a:t>和高搜索准确率</a:t>
            </a:r>
            <a:r>
              <a:rPr lang="en-US" altLang="zh-CN" dirty="0"/>
              <a:t>(90%</a:t>
            </a:r>
            <a:r>
              <a:rPr lang="zh-CN" altLang="en-US" dirty="0"/>
              <a:t>以上</a:t>
            </a:r>
            <a:r>
              <a:rPr lang="en-US" altLang="zh-CN" dirty="0"/>
              <a:t>)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ANNS</a:t>
            </a:r>
            <a:r>
              <a:rPr lang="zh-CN" altLang="en-US" dirty="0">
                <a:solidFill>
                  <a:prstClr val="black"/>
                </a:solidFill>
              </a:rPr>
              <a:t>查询的基础：</a:t>
            </a:r>
            <a:r>
              <a:rPr lang="en-US" altLang="zh-CN" dirty="0" err="1">
                <a:solidFill>
                  <a:prstClr val="black"/>
                </a:solidFill>
              </a:rPr>
              <a:t>TopK</a:t>
            </a:r>
            <a:endParaRPr lang="en-US" altLang="zh-CN" dirty="0"/>
          </a:p>
          <a:p>
            <a:pPr lvl="1"/>
            <a:r>
              <a:rPr lang="zh-CN" altLang="en-US" dirty="0"/>
              <a:t>根据到查询向量</a:t>
            </a:r>
            <a:r>
              <a:rPr lang="en-US" altLang="zh-CN" dirty="0"/>
              <a:t>q</a:t>
            </a:r>
            <a:r>
              <a:rPr lang="zh-CN" altLang="en-US" dirty="0"/>
              <a:t>的距离找出</a:t>
            </a:r>
            <a:r>
              <a:rPr lang="en-US" altLang="zh-CN" dirty="0"/>
              <a:t>K</a:t>
            </a:r>
            <a:r>
              <a:rPr lang="zh-CN" altLang="en-US" dirty="0"/>
              <a:t>个最相似的向量</a:t>
            </a:r>
            <a:endParaRPr lang="en-US" altLang="zh-CN" dirty="0"/>
          </a:p>
          <a:p>
            <a:pPr lvl="1"/>
            <a:r>
              <a:rPr lang="zh-CN" altLang="en-US" dirty="0"/>
              <a:t>满足目前大多数应用需求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FF0336-A4BB-4DC7-97BA-243DE3A0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" y="150770"/>
            <a:ext cx="2459654" cy="5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9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01967-7245-4134-9DC8-21315B63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042"/>
            <a:ext cx="10515600" cy="5398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超越</a:t>
            </a:r>
            <a:r>
              <a:rPr lang="en-US" altLang="zh-CN" sz="2400" dirty="0" err="1"/>
              <a:t>TopK</a:t>
            </a:r>
            <a:r>
              <a:rPr lang="zh-CN" altLang="en-US" sz="2400" dirty="0"/>
              <a:t>的向量分析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向量搜索：在数据集中找出</a:t>
            </a:r>
            <a:r>
              <a:rPr lang="en-US" altLang="zh-CN" sz="2400" dirty="0"/>
              <a:t>K</a:t>
            </a:r>
            <a:r>
              <a:rPr lang="zh-CN" altLang="en-US" sz="2400" dirty="0"/>
              <a:t>个最近的向量</a:t>
            </a:r>
            <a:endParaRPr lang="en-US" altLang="zh-CN" sz="2400" dirty="0"/>
          </a:p>
          <a:p>
            <a:r>
              <a:rPr lang="zh-CN" altLang="en-US" sz="2400" dirty="0"/>
              <a:t>矢量</a:t>
            </a:r>
            <a:r>
              <a:rPr lang="en-US" altLang="zh-CN" sz="2400" dirty="0"/>
              <a:t>-</a:t>
            </a:r>
            <a:r>
              <a:rPr lang="zh-CN" altLang="en-US" sz="2400" dirty="0"/>
              <a:t>标量混合查询</a:t>
            </a:r>
            <a:endParaRPr lang="en-US" altLang="zh-CN" sz="2400" dirty="0"/>
          </a:p>
          <a:p>
            <a:pPr lvl="1"/>
            <a:r>
              <a:rPr lang="zh-CN" altLang="en-US" sz="2000" dirty="0"/>
              <a:t>找到</a:t>
            </a:r>
            <a:r>
              <a:rPr lang="en-US" altLang="zh-CN" sz="2000" dirty="0"/>
              <a:t>4</a:t>
            </a:r>
            <a:r>
              <a:rPr lang="zh-CN" altLang="en-US" sz="2000" dirty="0"/>
              <a:t>件与图片最相似且低于</a:t>
            </a:r>
            <a:r>
              <a:rPr lang="en-US" altLang="zh-CN" sz="2000" dirty="0"/>
              <a:t>200</a:t>
            </a:r>
            <a:r>
              <a:rPr lang="zh-CN" altLang="en-US" sz="2000" dirty="0"/>
              <a:t>美元的衣服</a:t>
            </a:r>
            <a:endParaRPr lang="en-US" altLang="zh-CN" sz="2000" dirty="0"/>
          </a:p>
          <a:p>
            <a:pPr lvl="0"/>
            <a:r>
              <a:rPr lang="zh-CN" altLang="en-US" sz="2400" dirty="0">
                <a:solidFill>
                  <a:prstClr val="black"/>
                </a:solidFill>
              </a:rPr>
              <a:t>更多的查询场景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FF0336-A4BB-4DC7-97BA-243DE3A0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" y="150770"/>
            <a:ext cx="2459654" cy="55993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4C967DC-0BC9-4CD0-85E7-FA405875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99836"/>
            <a:ext cx="5713927" cy="35417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D71581-77F7-42F6-A211-D9F3FE837049}"/>
              </a:ext>
            </a:extLst>
          </p:cNvPr>
          <p:cNvSpPr txBox="1"/>
          <p:nvPr/>
        </p:nvSpPr>
        <p:spPr>
          <a:xfrm>
            <a:off x="838200" y="3375549"/>
            <a:ext cx="5020515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S1: Single-vector </a:t>
            </a:r>
            <a:r>
              <a:rPr lang="en-US" altLang="zh-CN" sz="2000" dirty="0" err="1">
                <a:solidFill>
                  <a:prstClr val="black"/>
                </a:solidFill>
              </a:rPr>
              <a:t>TopK</a:t>
            </a:r>
            <a:r>
              <a:rPr lang="zh-CN" altLang="en-US" sz="2000" dirty="0">
                <a:solidFill>
                  <a:prstClr val="black"/>
                </a:solidFill>
              </a:rPr>
              <a:t>（纯向量检索，返回距离最近的 </a:t>
            </a:r>
            <a:r>
              <a:rPr lang="en-US" altLang="zh-CN" sz="2000" dirty="0">
                <a:solidFill>
                  <a:prstClr val="black"/>
                </a:solidFill>
              </a:rPr>
              <a:t>k </a:t>
            </a:r>
            <a:r>
              <a:rPr lang="zh-CN" altLang="en-US" sz="2000" dirty="0">
                <a:solidFill>
                  <a:prstClr val="black"/>
                </a:solidFill>
              </a:rPr>
              <a:t>个向量）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S2: Single-vector </a:t>
            </a:r>
            <a:r>
              <a:rPr lang="en-US" altLang="zh-CN" sz="2000" dirty="0" err="1">
                <a:solidFill>
                  <a:prstClr val="black"/>
                </a:solidFill>
              </a:rPr>
              <a:t>TopK</a:t>
            </a:r>
            <a:r>
              <a:rPr lang="en-US" altLang="zh-CN" sz="2000" dirty="0">
                <a:solidFill>
                  <a:prstClr val="black"/>
                </a:solidFill>
              </a:rPr>
              <a:t> plus scalar attribute filtering</a:t>
            </a:r>
            <a:r>
              <a:rPr lang="zh-CN" altLang="en-US" sz="2000" dirty="0">
                <a:solidFill>
                  <a:prstClr val="black"/>
                </a:solidFill>
              </a:rPr>
              <a:t>（向量标量混合查询，满足标量过滤条件的最相似 </a:t>
            </a:r>
            <a:r>
              <a:rPr lang="en-US" altLang="zh-CN" sz="2000" dirty="0">
                <a:solidFill>
                  <a:prstClr val="black"/>
                </a:solidFill>
              </a:rPr>
              <a:t>k </a:t>
            </a:r>
            <a:r>
              <a:rPr lang="zh-CN" altLang="en-US" sz="2000" dirty="0">
                <a:solidFill>
                  <a:prstClr val="black"/>
                </a:solidFill>
              </a:rPr>
              <a:t>个向量）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S3: Multi-column </a:t>
            </a:r>
            <a:r>
              <a:rPr lang="en-US" altLang="zh-CN" sz="2000" dirty="0" err="1">
                <a:solidFill>
                  <a:prstClr val="black"/>
                </a:solidFill>
              </a:rPr>
              <a:t>TopK</a:t>
            </a:r>
            <a:r>
              <a:rPr lang="zh-CN" altLang="en-US" sz="2000" dirty="0">
                <a:solidFill>
                  <a:prstClr val="black"/>
                </a:solidFill>
              </a:rPr>
              <a:t>（多向量检索，多距离加权得到最终距离做排序）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S4: Vector similarity filter</a:t>
            </a:r>
            <a:r>
              <a:rPr lang="zh-CN" altLang="en-US" sz="2000" dirty="0">
                <a:solidFill>
                  <a:prstClr val="black"/>
                </a:solidFill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</a:rPr>
              <a:t>range search</a:t>
            </a:r>
            <a:r>
              <a:rPr lang="zh-CN" altLang="en-US" sz="2000" dirty="0">
                <a:solidFill>
                  <a:prstClr val="black"/>
                </a:solidFill>
              </a:rPr>
              <a:t>，返回小于某个距离的所有向量）</a:t>
            </a:r>
            <a:endParaRPr lang="en-US" altLang="zh-CN" sz="20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50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01967-7245-4134-9DC8-21315B63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042"/>
            <a:ext cx="10515600" cy="5398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是否可以使用</a:t>
            </a:r>
            <a:r>
              <a:rPr lang="en-US" altLang="zh-CN" dirty="0"/>
              <a:t>SQL</a:t>
            </a:r>
            <a:r>
              <a:rPr lang="zh-CN" altLang="en-US" dirty="0"/>
              <a:t>来分析向量？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优点</a:t>
            </a:r>
            <a:endParaRPr lang="en-US" altLang="zh-CN" dirty="0"/>
          </a:p>
          <a:p>
            <a:r>
              <a:rPr lang="zh-CN" altLang="en-US" dirty="0"/>
              <a:t>高度的表达性</a:t>
            </a:r>
            <a:endParaRPr lang="en-US" altLang="zh-CN" dirty="0"/>
          </a:p>
          <a:p>
            <a:r>
              <a:rPr lang="zh-CN" altLang="en-US" dirty="0"/>
              <a:t>对于结构化数据良好的优化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在高维向量上表现得很不好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FF0336-A4BB-4DC7-97BA-243DE3A0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" y="150770"/>
            <a:ext cx="2459654" cy="5599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8D6ADB-31CA-48FC-BACE-938504371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97" y="875943"/>
            <a:ext cx="5849166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2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01967-7245-4134-9DC8-21315B63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042"/>
            <a:ext cx="10515600" cy="5398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为向量构建索引的困难性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数据库索引是高性能查询处理的关键结构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B+</a:t>
            </a:r>
            <a:r>
              <a:rPr lang="zh-CN" altLang="en-US" dirty="0"/>
              <a:t>树，</a:t>
            </a:r>
            <a:r>
              <a:rPr lang="en-US" altLang="zh-CN" dirty="0"/>
              <a:t>BW</a:t>
            </a:r>
            <a:r>
              <a:rPr lang="zh-CN" altLang="en-US" dirty="0"/>
              <a:t>树</a:t>
            </a:r>
            <a:endParaRPr lang="en-US" altLang="zh-CN" dirty="0"/>
          </a:p>
          <a:p>
            <a:pPr lvl="1"/>
            <a:r>
              <a:rPr lang="zh-CN" altLang="en-US" dirty="0"/>
              <a:t>允许以严格的单调性使得扫描的表提前终止</a:t>
            </a:r>
            <a:r>
              <a:rPr lang="en-US" altLang="zh-CN" dirty="0"/>
              <a:t>SQL</a:t>
            </a:r>
            <a:r>
              <a:rPr lang="zh-CN" altLang="en-US" dirty="0"/>
              <a:t>的查询</a:t>
            </a:r>
            <a:endParaRPr lang="en-US" altLang="zh-CN" dirty="0"/>
          </a:p>
          <a:p>
            <a:r>
              <a:rPr lang="zh-CN" altLang="en-US" dirty="0"/>
              <a:t>为向量构建索引是困难的</a:t>
            </a:r>
            <a:endParaRPr lang="en-US" altLang="zh-CN" dirty="0"/>
          </a:p>
          <a:p>
            <a:pPr lvl="1"/>
            <a:r>
              <a:rPr lang="zh-CN" altLang="en-US" dirty="0"/>
              <a:t>因为没有参考点所以无法定义向量的顺序</a:t>
            </a:r>
            <a:endParaRPr lang="en-US" altLang="zh-CN" dirty="0"/>
          </a:p>
          <a:p>
            <a:pPr lvl="1"/>
            <a:r>
              <a:rPr lang="zh-CN" altLang="en-US" dirty="0"/>
              <a:t>不能建立基于向量距离的标量指标</a:t>
            </a:r>
            <a:endParaRPr lang="en-US" altLang="zh-CN" dirty="0"/>
          </a:p>
          <a:p>
            <a:r>
              <a:rPr lang="zh-CN" altLang="en-US" dirty="0"/>
              <a:t>现有的做法：通过</a:t>
            </a:r>
            <a:r>
              <a:rPr lang="en-US" altLang="zh-CN" dirty="0" err="1"/>
              <a:t>TopK</a:t>
            </a:r>
            <a:r>
              <a:rPr lang="zh-CN" altLang="en-US" dirty="0"/>
              <a:t>产生保持单调性的索引</a:t>
            </a:r>
            <a:endParaRPr lang="en-US" altLang="zh-CN" dirty="0"/>
          </a:p>
          <a:p>
            <a:pPr lvl="1"/>
            <a:r>
              <a:rPr lang="zh-CN" altLang="en-US" dirty="0"/>
              <a:t>只扫描最多</a:t>
            </a:r>
            <a:r>
              <a:rPr lang="en-US" altLang="zh-CN" dirty="0"/>
              <a:t>k</a:t>
            </a:r>
            <a:r>
              <a:rPr lang="zh-CN" altLang="en-US" dirty="0"/>
              <a:t>个元组</a:t>
            </a:r>
            <a:endParaRPr lang="en-US" altLang="zh-CN" dirty="0"/>
          </a:p>
          <a:p>
            <a:pPr lvl="1"/>
            <a:r>
              <a:rPr lang="zh-CN" altLang="en-US" dirty="0"/>
              <a:t>很难预测产生所需最终结果的最有效</a:t>
            </a:r>
            <a:r>
              <a:rPr lang="en-US" altLang="zh-CN" dirty="0"/>
              <a:t>K</a:t>
            </a:r>
          </a:p>
          <a:p>
            <a:pPr lvl="1"/>
            <a:r>
              <a:rPr lang="zh-CN" altLang="en-US" dirty="0"/>
              <a:t>需要不同的</a:t>
            </a:r>
            <a:r>
              <a:rPr lang="en-US" altLang="zh-CN" dirty="0"/>
              <a:t>K</a:t>
            </a:r>
            <a:r>
              <a:rPr lang="zh-CN" altLang="en-US" dirty="0"/>
              <a:t>来测试，效率十分低下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FF0336-A4BB-4DC7-97BA-243DE3A0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" y="150770"/>
            <a:ext cx="2459654" cy="5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93852-2E29-4D1C-97A1-77697AB0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4F66A-81D4-4338-B9E9-FF7C9C48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本文正式定义了松弛单调性。基于两阶段遍历模式，我们可以形式化地定义松弛单调性，它可以识别向量索引遍历是否进入第二阶段。这个定义是建立在矢量</a:t>
            </a:r>
            <a:r>
              <a:rPr lang="en-US" altLang="zh-CN" sz="2000" dirty="0" err="1"/>
              <a:t>TopK</a:t>
            </a:r>
            <a:r>
              <a:rPr lang="zh-CN" altLang="en-US" sz="2000" dirty="0"/>
              <a:t>搜索如何在内部执行的规范之上。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760E6A-025D-46D1-AC22-6AC17DDD9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" y="150770"/>
            <a:ext cx="2459654" cy="5599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13FC8B-DD2B-4F08-85C1-D1A62E00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885" y="1583865"/>
            <a:ext cx="6239899" cy="28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5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1233</Words>
  <Application>Microsoft Office PowerPoint</Application>
  <PresentationFormat>宽屏</PresentationFormat>
  <Paragraphs>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VBASE: Unifying Online Vector Similarity Search and Relational Queries via Relaxed Monotonicity </vt:lpstr>
      <vt:lpstr>目录</vt:lpstr>
      <vt:lpstr>Abstract</vt:lpstr>
      <vt:lpstr>Background</vt:lpstr>
      <vt:lpstr>PowerPoint 演示文稿</vt:lpstr>
      <vt:lpstr>PowerPoint 演示文稿</vt:lpstr>
      <vt:lpstr>PowerPoint 演示文稿</vt:lpstr>
      <vt:lpstr>PowerPoint 演示文稿</vt:lpstr>
      <vt:lpstr>Design</vt:lpstr>
      <vt:lpstr>PowerPoint 演示文稿</vt:lpstr>
      <vt:lpstr>PowerPoint 演示文稿</vt:lpstr>
      <vt:lpstr>PowerPoint 演示文稿</vt:lpstr>
      <vt:lpstr>Experiment</vt:lpstr>
      <vt:lpstr>PowerPoint 演示文稿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VBASE: Unifying Online Vector Similarity Search and Relational Queries via Relaxed Monotonicity</dc:title>
  <dc:creator>kang he</dc:creator>
  <cp:lastModifiedBy>kang he</cp:lastModifiedBy>
  <cp:revision>22</cp:revision>
  <dcterms:created xsi:type="dcterms:W3CDTF">2023-12-11T10:46:55Z</dcterms:created>
  <dcterms:modified xsi:type="dcterms:W3CDTF">2023-12-12T06:49:54Z</dcterms:modified>
</cp:coreProperties>
</file>