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sldIdLst>
    <p:sldId id="333" r:id="rId2"/>
    <p:sldId id="258" r:id="rId3"/>
    <p:sldId id="323" r:id="rId4"/>
    <p:sldId id="309" r:id="rId5"/>
    <p:sldId id="311" r:id="rId6"/>
    <p:sldId id="312" r:id="rId7"/>
    <p:sldId id="322" r:id="rId8"/>
    <p:sldId id="324" r:id="rId9"/>
    <p:sldId id="315" r:id="rId10"/>
    <p:sldId id="318" r:id="rId11"/>
    <p:sldId id="301" r:id="rId12"/>
    <p:sldId id="316" r:id="rId13"/>
    <p:sldId id="326" r:id="rId14"/>
    <p:sldId id="327" r:id="rId15"/>
    <p:sldId id="328" r:id="rId16"/>
    <p:sldId id="325" r:id="rId17"/>
    <p:sldId id="313" r:id="rId18"/>
    <p:sldId id="330" r:id="rId19"/>
    <p:sldId id="319" r:id="rId20"/>
    <p:sldId id="331" r:id="rId21"/>
    <p:sldId id="332" r:id="rId22"/>
    <p:sldId id="320" r:id="rId23"/>
  </p:sldIdLst>
  <p:sldSz cx="12192000" cy="6858000"/>
  <p:notesSz cx="6858000" cy="9144000"/>
  <p:custDataLst>
    <p:tags r:id="rId2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93" autoAdjust="0"/>
    <p:restoredTop sz="78327" autoAdjust="0"/>
  </p:normalViewPr>
  <p:slideViewPr>
    <p:cSldViewPr snapToGrid="0">
      <p:cViewPr varScale="1">
        <p:scale>
          <a:sx n="87" d="100"/>
          <a:sy n="87" d="100"/>
        </p:scale>
        <p:origin x="84" y="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90284C-661D-40F6-BD23-5C5B6E0F2189}" type="datetimeFigureOut">
              <a:rPr lang="zh-CN" altLang="en-US" smtClean="0"/>
              <a:t>2023/12/7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CF6372-C76F-4F7C-80A8-B657F8D078CE}"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0" dirty="0">
              <a:solidFill>
                <a:srgbClr val="121212"/>
              </a:solidFill>
              <a:latin typeface="-apple-system"/>
            </a:endParaRPr>
          </a:p>
        </p:txBody>
      </p:sp>
      <p:sp>
        <p:nvSpPr>
          <p:cNvPr id="4" name="灯片编号占位符 3"/>
          <p:cNvSpPr>
            <a:spLocks noGrp="1"/>
          </p:cNvSpPr>
          <p:nvPr>
            <p:ph type="sldNum" sz="quarter" idx="5"/>
          </p:nvPr>
        </p:nvSpPr>
        <p:spPr/>
        <p:txBody>
          <a:bodyPr/>
          <a:lstStyle/>
          <a:p>
            <a:fld id="{19CF6372-C76F-4F7C-80A8-B657F8D078CE}" type="slidenum">
              <a:rPr lang="zh-CN" altLang="en-US" smtClean="0"/>
              <a:t>1</a:t>
            </a:fld>
            <a:endParaRPr lang="zh-CN" altLang="en-US"/>
          </a:p>
        </p:txBody>
      </p:sp>
    </p:spTree>
    <p:extLst>
      <p:ext uri="{BB962C8B-B14F-4D97-AF65-F5344CB8AC3E}">
        <p14:creationId xmlns:p14="http://schemas.microsoft.com/office/powerpoint/2010/main" val="24889695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endParaRPr lang="zh-CN" altLang="en-US" b="0" dirty="0"/>
          </a:p>
        </p:txBody>
      </p:sp>
      <p:sp>
        <p:nvSpPr>
          <p:cNvPr id="4" name="灯片编号占位符 3"/>
          <p:cNvSpPr>
            <a:spLocks noGrp="1"/>
          </p:cNvSpPr>
          <p:nvPr>
            <p:ph type="sldNum" sz="quarter" idx="5"/>
          </p:nvPr>
        </p:nvSpPr>
        <p:spPr/>
        <p:txBody>
          <a:bodyPr/>
          <a:lstStyle/>
          <a:p>
            <a:fld id="{19CF6372-C76F-4F7C-80A8-B657F8D078CE}" type="slidenum">
              <a:rPr lang="zh-CN" altLang="en-US" smtClean="0"/>
              <a:t>11</a:t>
            </a:fld>
            <a:endParaRPr lang="zh-CN" altLang="en-US"/>
          </a:p>
        </p:txBody>
      </p:sp>
    </p:spTree>
    <p:extLst>
      <p:ext uri="{BB962C8B-B14F-4D97-AF65-F5344CB8AC3E}">
        <p14:creationId xmlns:p14="http://schemas.microsoft.com/office/powerpoint/2010/main" val="18559829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endParaRPr lang="en-US" altLang="zh-CN" b="0" i="0" dirty="0">
              <a:solidFill>
                <a:srgbClr val="121212"/>
              </a:solidFill>
              <a:effectLst/>
              <a:latin typeface="-apple-system"/>
            </a:endParaRPr>
          </a:p>
        </p:txBody>
      </p:sp>
      <p:sp>
        <p:nvSpPr>
          <p:cNvPr id="4" name="灯片编号占位符 3"/>
          <p:cNvSpPr>
            <a:spLocks noGrp="1"/>
          </p:cNvSpPr>
          <p:nvPr>
            <p:ph type="sldNum" sz="quarter" idx="5"/>
          </p:nvPr>
        </p:nvSpPr>
        <p:spPr/>
        <p:txBody>
          <a:bodyPr/>
          <a:lstStyle/>
          <a:p>
            <a:fld id="{19CF6372-C76F-4F7C-80A8-B657F8D078CE}" type="slidenum">
              <a:rPr lang="zh-CN" altLang="en-US" smtClean="0"/>
              <a:t>12</a:t>
            </a:fld>
            <a:endParaRPr lang="zh-CN" altLang="en-US"/>
          </a:p>
        </p:txBody>
      </p:sp>
    </p:spTree>
    <p:extLst>
      <p:ext uri="{BB962C8B-B14F-4D97-AF65-F5344CB8AC3E}">
        <p14:creationId xmlns:p14="http://schemas.microsoft.com/office/powerpoint/2010/main" val="29731156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endParaRPr lang="en-US" altLang="zh-CN" b="0" i="0" dirty="0">
              <a:solidFill>
                <a:srgbClr val="121212"/>
              </a:solidFill>
              <a:effectLst/>
              <a:latin typeface="-apple-system"/>
            </a:endParaRPr>
          </a:p>
        </p:txBody>
      </p:sp>
      <p:sp>
        <p:nvSpPr>
          <p:cNvPr id="4" name="灯片编号占位符 3"/>
          <p:cNvSpPr>
            <a:spLocks noGrp="1"/>
          </p:cNvSpPr>
          <p:nvPr>
            <p:ph type="sldNum" sz="quarter" idx="5"/>
          </p:nvPr>
        </p:nvSpPr>
        <p:spPr/>
        <p:txBody>
          <a:bodyPr/>
          <a:lstStyle/>
          <a:p>
            <a:fld id="{19CF6372-C76F-4F7C-80A8-B657F8D078CE}" type="slidenum">
              <a:rPr lang="zh-CN" altLang="en-US" smtClean="0"/>
              <a:t>13</a:t>
            </a:fld>
            <a:endParaRPr lang="zh-CN" altLang="en-US"/>
          </a:p>
        </p:txBody>
      </p:sp>
    </p:spTree>
    <p:extLst>
      <p:ext uri="{BB962C8B-B14F-4D97-AF65-F5344CB8AC3E}">
        <p14:creationId xmlns:p14="http://schemas.microsoft.com/office/powerpoint/2010/main" val="26512979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endParaRPr lang="zh-CN" altLang="en-US" b="0" i="0" dirty="0">
              <a:solidFill>
                <a:srgbClr val="121212"/>
              </a:solidFill>
              <a:effectLst/>
              <a:latin typeface="-apple-system"/>
            </a:endParaRPr>
          </a:p>
        </p:txBody>
      </p:sp>
      <p:sp>
        <p:nvSpPr>
          <p:cNvPr id="4" name="灯片编号占位符 3"/>
          <p:cNvSpPr>
            <a:spLocks noGrp="1"/>
          </p:cNvSpPr>
          <p:nvPr>
            <p:ph type="sldNum" sz="quarter" idx="5"/>
          </p:nvPr>
        </p:nvSpPr>
        <p:spPr/>
        <p:txBody>
          <a:bodyPr/>
          <a:lstStyle/>
          <a:p>
            <a:fld id="{19CF6372-C76F-4F7C-80A8-B657F8D078CE}" type="slidenum">
              <a:rPr lang="zh-CN" altLang="en-US" smtClean="0"/>
              <a:t>14</a:t>
            </a:fld>
            <a:endParaRPr lang="zh-CN" altLang="en-US"/>
          </a:p>
        </p:txBody>
      </p:sp>
    </p:spTree>
    <p:extLst>
      <p:ext uri="{BB962C8B-B14F-4D97-AF65-F5344CB8AC3E}">
        <p14:creationId xmlns:p14="http://schemas.microsoft.com/office/powerpoint/2010/main" val="26987988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endParaRPr lang="en-US" altLang="zh-CN" b="0" i="0" dirty="0">
              <a:solidFill>
                <a:srgbClr val="121212"/>
              </a:solidFill>
              <a:effectLst/>
              <a:latin typeface="-apple-system"/>
            </a:endParaRPr>
          </a:p>
        </p:txBody>
      </p:sp>
      <p:sp>
        <p:nvSpPr>
          <p:cNvPr id="4" name="灯片编号占位符 3"/>
          <p:cNvSpPr>
            <a:spLocks noGrp="1"/>
          </p:cNvSpPr>
          <p:nvPr>
            <p:ph type="sldNum" sz="quarter" idx="5"/>
          </p:nvPr>
        </p:nvSpPr>
        <p:spPr/>
        <p:txBody>
          <a:bodyPr/>
          <a:lstStyle/>
          <a:p>
            <a:fld id="{19CF6372-C76F-4F7C-80A8-B657F8D078CE}" type="slidenum">
              <a:rPr lang="zh-CN" altLang="en-US" smtClean="0"/>
              <a:t>15</a:t>
            </a:fld>
            <a:endParaRPr lang="zh-CN" altLang="en-US"/>
          </a:p>
        </p:txBody>
      </p:sp>
    </p:spTree>
    <p:extLst>
      <p:ext uri="{BB962C8B-B14F-4D97-AF65-F5344CB8AC3E}">
        <p14:creationId xmlns:p14="http://schemas.microsoft.com/office/powerpoint/2010/main" val="22414289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endParaRPr lang="zh-CN" altLang="en-US" b="0" i="0" dirty="0">
              <a:solidFill>
                <a:srgbClr val="121212"/>
              </a:solidFill>
              <a:effectLst/>
              <a:latin typeface="-apple-system"/>
            </a:endParaRPr>
          </a:p>
        </p:txBody>
      </p:sp>
      <p:sp>
        <p:nvSpPr>
          <p:cNvPr id="4" name="灯片编号占位符 3"/>
          <p:cNvSpPr>
            <a:spLocks noGrp="1"/>
          </p:cNvSpPr>
          <p:nvPr>
            <p:ph type="sldNum" sz="quarter" idx="5"/>
          </p:nvPr>
        </p:nvSpPr>
        <p:spPr/>
        <p:txBody>
          <a:bodyPr/>
          <a:lstStyle/>
          <a:p>
            <a:fld id="{19CF6372-C76F-4F7C-80A8-B657F8D078CE}" type="slidenum">
              <a:rPr lang="zh-CN" altLang="en-US" smtClean="0"/>
              <a:t>16</a:t>
            </a:fld>
            <a:endParaRPr lang="zh-CN" altLang="en-US"/>
          </a:p>
        </p:txBody>
      </p:sp>
    </p:spTree>
    <p:extLst>
      <p:ext uri="{BB962C8B-B14F-4D97-AF65-F5344CB8AC3E}">
        <p14:creationId xmlns:p14="http://schemas.microsoft.com/office/powerpoint/2010/main" val="3787812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1" dirty="0">
              <a:solidFill>
                <a:srgbClr val="121212"/>
              </a:solidFill>
              <a:latin typeface="-apple-system"/>
            </a:endParaRPr>
          </a:p>
        </p:txBody>
      </p:sp>
      <p:sp>
        <p:nvSpPr>
          <p:cNvPr id="4" name="灯片编号占位符 3"/>
          <p:cNvSpPr>
            <a:spLocks noGrp="1"/>
          </p:cNvSpPr>
          <p:nvPr>
            <p:ph type="sldNum" sz="quarter" idx="5"/>
          </p:nvPr>
        </p:nvSpPr>
        <p:spPr/>
        <p:txBody>
          <a:bodyPr/>
          <a:lstStyle/>
          <a:p>
            <a:fld id="{19CF6372-C76F-4F7C-80A8-B657F8D078CE}" type="slidenum">
              <a:rPr lang="zh-CN" altLang="en-US" smtClean="0"/>
              <a:t>17</a:t>
            </a:fld>
            <a:endParaRPr lang="zh-CN" altLang="en-US"/>
          </a:p>
        </p:txBody>
      </p:sp>
    </p:spTree>
    <p:extLst>
      <p:ext uri="{BB962C8B-B14F-4D97-AF65-F5344CB8AC3E}">
        <p14:creationId xmlns:p14="http://schemas.microsoft.com/office/powerpoint/2010/main" val="12152721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9CF6372-C76F-4F7C-80A8-B657F8D078CE}" type="slidenum">
              <a:rPr lang="zh-CN" altLang="en-US" smtClean="0"/>
              <a:t>18</a:t>
            </a:fld>
            <a:endParaRPr lang="zh-CN" altLang="en-US"/>
          </a:p>
        </p:txBody>
      </p:sp>
    </p:spTree>
    <p:extLst>
      <p:ext uri="{BB962C8B-B14F-4D97-AF65-F5344CB8AC3E}">
        <p14:creationId xmlns:p14="http://schemas.microsoft.com/office/powerpoint/2010/main" val="22773917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endParaRPr lang="zh-CN" altLang="en-US" b="0" i="0" dirty="0">
              <a:solidFill>
                <a:srgbClr val="121212"/>
              </a:solidFill>
              <a:effectLst/>
              <a:latin typeface="-apple-system"/>
            </a:endParaRPr>
          </a:p>
        </p:txBody>
      </p:sp>
      <p:sp>
        <p:nvSpPr>
          <p:cNvPr id="4" name="灯片编号占位符 3"/>
          <p:cNvSpPr>
            <a:spLocks noGrp="1"/>
          </p:cNvSpPr>
          <p:nvPr>
            <p:ph type="sldNum" sz="quarter" idx="5"/>
          </p:nvPr>
        </p:nvSpPr>
        <p:spPr/>
        <p:txBody>
          <a:bodyPr/>
          <a:lstStyle/>
          <a:p>
            <a:fld id="{19CF6372-C76F-4F7C-80A8-B657F8D078CE}" type="slidenum">
              <a:rPr lang="zh-CN" altLang="en-US" smtClean="0"/>
              <a:t>19</a:t>
            </a:fld>
            <a:endParaRPr lang="zh-CN" altLang="en-US"/>
          </a:p>
        </p:txBody>
      </p:sp>
    </p:spTree>
    <p:extLst>
      <p:ext uri="{BB962C8B-B14F-4D97-AF65-F5344CB8AC3E}">
        <p14:creationId xmlns:p14="http://schemas.microsoft.com/office/powerpoint/2010/main" val="41111363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endParaRPr lang="zh-CN" altLang="en-US" b="0" i="0" dirty="0">
              <a:solidFill>
                <a:srgbClr val="121212"/>
              </a:solidFill>
              <a:effectLst/>
              <a:latin typeface="-apple-system"/>
            </a:endParaRPr>
          </a:p>
        </p:txBody>
      </p:sp>
      <p:sp>
        <p:nvSpPr>
          <p:cNvPr id="4" name="灯片编号占位符 3"/>
          <p:cNvSpPr>
            <a:spLocks noGrp="1"/>
          </p:cNvSpPr>
          <p:nvPr>
            <p:ph type="sldNum" sz="quarter" idx="5"/>
          </p:nvPr>
        </p:nvSpPr>
        <p:spPr/>
        <p:txBody>
          <a:bodyPr/>
          <a:lstStyle/>
          <a:p>
            <a:fld id="{19CF6372-C76F-4F7C-80A8-B657F8D078CE}" type="slidenum">
              <a:rPr lang="zh-CN" altLang="en-US" smtClean="0"/>
              <a:t>20</a:t>
            </a:fld>
            <a:endParaRPr lang="zh-CN" altLang="en-US"/>
          </a:p>
        </p:txBody>
      </p:sp>
    </p:spTree>
    <p:extLst>
      <p:ext uri="{BB962C8B-B14F-4D97-AF65-F5344CB8AC3E}">
        <p14:creationId xmlns:p14="http://schemas.microsoft.com/office/powerpoint/2010/main" val="15732880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endParaRPr lang="zh-CN" altLang="en-US" b="0" i="0" dirty="0">
              <a:solidFill>
                <a:srgbClr val="2C3E50"/>
              </a:solidFill>
              <a:effectLst/>
              <a:latin typeface="-apple-system"/>
            </a:endParaRPr>
          </a:p>
        </p:txBody>
      </p:sp>
      <p:sp>
        <p:nvSpPr>
          <p:cNvPr id="4" name="灯片编号占位符 3"/>
          <p:cNvSpPr>
            <a:spLocks noGrp="1"/>
          </p:cNvSpPr>
          <p:nvPr>
            <p:ph type="sldNum" sz="quarter" idx="5"/>
          </p:nvPr>
        </p:nvSpPr>
        <p:spPr/>
        <p:txBody>
          <a:bodyPr/>
          <a:lstStyle/>
          <a:p>
            <a:fld id="{19CF6372-C76F-4F7C-80A8-B657F8D078CE}" type="slidenum">
              <a:rPr lang="zh-CN" altLang="en-US" smtClean="0"/>
              <a:t>3</a:t>
            </a:fld>
            <a:endParaRPr lang="zh-CN" altLang="en-US"/>
          </a:p>
        </p:txBody>
      </p:sp>
    </p:spTree>
    <p:extLst>
      <p:ext uri="{BB962C8B-B14F-4D97-AF65-F5344CB8AC3E}">
        <p14:creationId xmlns:p14="http://schemas.microsoft.com/office/powerpoint/2010/main" val="8711602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endParaRPr lang="zh-CN" altLang="en-US" b="0" i="0" dirty="0">
              <a:effectLst/>
              <a:latin typeface="Söhne"/>
            </a:endParaRPr>
          </a:p>
        </p:txBody>
      </p:sp>
      <p:sp>
        <p:nvSpPr>
          <p:cNvPr id="4" name="灯片编号占位符 3"/>
          <p:cNvSpPr>
            <a:spLocks noGrp="1"/>
          </p:cNvSpPr>
          <p:nvPr>
            <p:ph type="sldNum" sz="quarter" idx="5"/>
          </p:nvPr>
        </p:nvSpPr>
        <p:spPr/>
        <p:txBody>
          <a:bodyPr/>
          <a:lstStyle/>
          <a:p>
            <a:fld id="{19CF6372-C76F-4F7C-80A8-B657F8D078CE}" type="slidenum">
              <a:rPr lang="zh-CN" altLang="en-US" smtClean="0"/>
              <a:t>21</a:t>
            </a:fld>
            <a:endParaRPr lang="zh-CN" altLang="en-US"/>
          </a:p>
        </p:txBody>
      </p:sp>
    </p:spTree>
    <p:extLst>
      <p:ext uri="{BB962C8B-B14F-4D97-AF65-F5344CB8AC3E}">
        <p14:creationId xmlns:p14="http://schemas.microsoft.com/office/powerpoint/2010/main" val="37251570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endParaRPr lang="zh-CN" altLang="en-US" b="0" i="0" dirty="0">
              <a:effectLst/>
              <a:latin typeface="Söhne"/>
            </a:endParaRPr>
          </a:p>
        </p:txBody>
      </p:sp>
      <p:sp>
        <p:nvSpPr>
          <p:cNvPr id="4" name="灯片编号占位符 3"/>
          <p:cNvSpPr>
            <a:spLocks noGrp="1"/>
          </p:cNvSpPr>
          <p:nvPr>
            <p:ph type="sldNum" sz="quarter" idx="5"/>
          </p:nvPr>
        </p:nvSpPr>
        <p:spPr/>
        <p:txBody>
          <a:bodyPr/>
          <a:lstStyle/>
          <a:p>
            <a:fld id="{19CF6372-C76F-4F7C-80A8-B657F8D078CE}" type="slidenum">
              <a:rPr lang="zh-CN" altLang="en-US" smtClean="0"/>
              <a:t>22</a:t>
            </a:fld>
            <a:endParaRPr lang="zh-CN" altLang="en-US"/>
          </a:p>
        </p:txBody>
      </p:sp>
    </p:spTree>
    <p:extLst>
      <p:ext uri="{BB962C8B-B14F-4D97-AF65-F5344CB8AC3E}">
        <p14:creationId xmlns:p14="http://schemas.microsoft.com/office/powerpoint/2010/main" val="6025908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endParaRPr lang="zh-CN" altLang="en-US" b="0" i="0" dirty="0">
              <a:solidFill>
                <a:srgbClr val="2C3E50"/>
              </a:solidFill>
              <a:effectLst/>
              <a:latin typeface="-apple-system"/>
            </a:endParaRPr>
          </a:p>
        </p:txBody>
      </p:sp>
      <p:sp>
        <p:nvSpPr>
          <p:cNvPr id="4" name="灯片编号占位符 3"/>
          <p:cNvSpPr>
            <a:spLocks noGrp="1"/>
          </p:cNvSpPr>
          <p:nvPr>
            <p:ph type="sldNum" sz="quarter" idx="5"/>
          </p:nvPr>
        </p:nvSpPr>
        <p:spPr/>
        <p:txBody>
          <a:bodyPr/>
          <a:lstStyle/>
          <a:p>
            <a:fld id="{19CF6372-C76F-4F7C-80A8-B657F8D078CE}" type="slidenum">
              <a:rPr lang="zh-CN" altLang="en-US" smtClean="0"/>
              <a:t>4</a:t>
            </a:fld>
            <a:endParaRPr lang="zh-CN" altLang="en-US"/>
          </a:p>
        </p:txBody>
      </p:sp>
    </p:spTree>
    <p:extLst>
      <p:ext uri="{BB962C8B-B14F-4D97-AF65-F5344CB8AC3E}">
        <p14:creationId xmlns:p14="http://schemas.microsoft.com/office/powerpoint/2010/main" val="6677053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endParaRPr lang="zh-CN" altLang="en-US" b="0" i="0" dirty="0">
              <a:solidFill>
                <a:srgbClr val="2C3E50"/>
              </a:solidFill>
              <a:effectLst/>
              <a:latin typeface="-apple-system"/>
            </a:endParaRPr>
          </a:p>
        </p:txBody>
      </p:sp>
      <p:sp>
        <p:nvSpPr>
          <p:cNvPr id="4" name="灯片编号占位符 3"/>
          <p:cNvSpPr>
            <a:spLocks noGrp="1"/>
          </p:cNvSpPr>
          <p:nvPr>
            <p:ph type="sldNum" sz="quarter" idx="5"/>
          </p:nvPr>
        </p:nvSpPr>
        <p:spPr/>
        <p:txBody>
          <a:bodyPr/>
          <a:lstStyle/>
          <a:p>
            <a:fld id="{19CF6372-C76F-4F7C-80A8-B657F8D078CE}" type="slidenum">
              <a:rPr lang="zh-CN" altLang="en-US" smtClean="0"/>
              <a:t>5</a:t>
            </a:fld>
            <a:endParaRPr lang="zh-CN" altLang="en-US"/>
          </a:p>
        </p:txBody>
      </p:sp>
    </p:spTree>
    <p:extLst>
      <p:ext uri="{BB962C8B-B14F-4D97-AF65-F5344CB8AC3E}">
        <p14:creationId xmlns:p14="http://schemas.microsoft.com/office/powerpoint/2010/main" val="20995434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0" dirty="0">
              <a:solidFill>
                <a:srgbClr val="121212"/>
              </a:solidFill>
              <a:latin typeface="-apple-system"/>
            </a:endParaRPr>
          </a:p>
        </p:txBody>
      </p:sp>
      <p:sp>
        <p:nvSpPr>
          <p:cNvPr id="4" name="灯片编号占位符 3"/>
          <p:cNvSpPr>
            <a:spLocks noGrp="1"/>
          </p:cNvSpPr>
          <p:nvPr>
            <p:ph type="sldNum" sz="quarter" idx="5"/>
          </p:nvPr>
        </p:nvSpPr>
        <p:spPr/>
        <p:txBody>
          <a:bodyPr/>
          <a:lstStyle/>
          <a:p>
            <a:fld id="{19CF6372-C76F-4F7C-80A8-B657F8D078CE}" type="slidenum">
              <a:rPr lang="zh-CN" altLang="en-US" smtClean="0"/>
              <a:t>6</a:t>
            </a:fld>
            <a:endParaRPr lang="zh-CN" altLang="en-US"/>
          </a:p>
        </p:txBody>
      </p:sp>
    </p:spTree>
    <p:extLst>
      <p:ext uri="{BB962C8B-B14F-4D97-AF65-F5344CB8AC3E}">
        <p14:creationId xmlns:p14="http://schemas.microsoft.com/office/powerpoint/2010/main" val="8405602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19CF6372-C76F-4F7C-80A8-B657F8D078CE}" type="slidenum">
              <a:rPr lang="zh-CN" altLang="en-US" smtClean="0"/>
              <a:t>7</a:t>
            </a:fld>
            <a:endParaRPr lang="zh-CN" altLang="en-US"/>
          </a:p>
        </p:txBody>
      </p:sp>
    </p:spTree>
    <p:extLst>
      <p:ext uri="{BB962C8B-B14F-4D97-AF65-F5344CB8AC3E}">
        <p14:creationId xmlns:p14="http://schemas.microsoft.com/office/powerpoint/2010/main" val="32682922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b="0" i="0" dirty="0">
              <a:solidFill>
                <a:srgbClr val="121212"/>
              </a:solidFill>
              <a:effectLst/>
              <a:latin typeface="-apple-system"/>
            </a:endParaRPr>
          </a:p>
        </p:txBody>
      </p:sp>
      <p:sp>
        <p:nvSpPr>
          <p:cNvPr id="4" name="灯片编号占位符 3"/>
          <p:cNvSpPr>
            <a:spLocks noGrp="1"/>
          </p:cNvSpPr>
          <p:nvPr>
            <p:ph type="sldNum" sz="quarter" idx="5"/>
          </p:nvPr>
        </p:nvSpPr>
        <p:spPr/>
        <p:txBody>
          <a:bodyPr/>
          <a:lstStyle/>
          <a:p>
            <a:fld id="{19CF6372-C76F-4F7C-80A8-B657F8D078CE}" type="slidenum">
              <a:rPr lang="zh-CN" altLang="en-US" smtClean="0"/>
              <a:t>8</a:t>
            </a:fld>
            <a:endParaRPr lang="zh-CN" altLang="en-US"/>
          </a:p>
        </p:txBody>
      </p:sp>
    </p:spTree>
    <p:extLst>
      <p:ext uri="{BB962C8B-B14F-4D97-AF65-F5344CB8AC3E}">
        <p14:creationId xmlns:p14="http://schemas.microsoft.com/office/powerpoint/2010/main" val="41177775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b="0" i="0" dirty="0">
              <a:solidFill>
                <a:srgbClr val="121212"/>
              </a:solidFill>
              <a:effectLst/>
              <a:latin typeface="-apple-system"/>
            </a:endParaRPr>
          </a:p>
        </p:txBody>
      </p:sp>
      <p:sp>
        <p:nvSpPr>
          <p:cNvPr id="4" name="灯片编号占位符 3"/>
          <p:cNvSpPr>
            <a:spLocks noGrp="1"/>
          </p:cNvSpPr>
          <p:nvPr>
            <p:ph type="sldNum" sz="quarter" idx="5"/>
          </p:nvPr>
        </p:nvSpPr>
        <p:spPr/>
        <p:txBody>
          <a:bodyPr/>
          <a:lstStyle/>
          <a:p>
            <a:fld id="{19CF6372-C76F-4F7C-80A8-B657F8D078CE}" type="slidenum">
              <a:rPr lang="zh-CN" altLang="en-US" smtClean="0"/>
              <a:t>9</a:t>
            </a:fld>
            <a:endParaRPr lang="zh-CN" altLang="en-US"/>
          </a:p>
        </p:txBody>
      </p:sp>
    </p:spTree>
    <p:extLst>
      <p:ext uri="{BB962C8B-B14F-4D97-AF65-F5344CB8AC3E}">
        <p14:creationId xmlns:p14="http://schemas.microsoft.com/office/powerpoint/2010/main" val="40609049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endParaRPr lang="zh-CN" altLang="en-US" b="0" i="0" dirty="0">
              <a:solidFill>
                <a:srgbClr val="121212"/>
              </a:solidFill>
              <a:effectLst/>
              <a:latin typeface="-apple-system"/>
            </a:endParaRPr>
          </a:p>
        </p:txBody>
      </p:sp>
      <p:sp>
        <p:nvSpPr>
          <p:cNvPr id="4" name="灯片编号占位符 3"/>
          <p:cNvSpPr>
            <a:spLocks noGrp="1"/>
          </p:cNvSpPr>
          <p:nvPr>
            <p:ph type="sldNum" sz="quarter" idx="5"/>
          </p:nvPr>
        </p:nvSpPr>
        <p:spPr/>
        <p:txBody>
          <a:bodyPr/>
          <a:lstStyle/>
          <a:p>
            <a:fld id="{19CF6372-C76F-4F7C-80A8-B657F8D078CE}" type="slidenum">
              <a:rPr lang="zh-CN" altLang="en-US" smtClean="0"/>
              <a:t>10</a:t>
            </a:fld>
            <a:endParaRPr lang="zh-CN" altLang="en-US"/>
          </a:p>
        </p:txBody>
      </p:sp>
    </p:spTree>
    <p:extLst>
      <p:ext uri="{BB962C8B-B14F-4D97-AF65-F5344CB8AC3E}">
        <p14:creationId xmlns:p14="http://schemas.microsoft.com/office/powerpoint/2010/main" val="5672394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2BD15DF8-A62F-46C6-99B9-E13E182DE77E}" type="datetime1">
              <a:rPr lang="zh-CN" altLang="en-US" smtClean="0"/>
              <a:t>2023/12/7</a:t>
            </a:fld>
            <a:endParaRPr lang="zh-CN" altLang="en-US"/>
          </a:p>
        </p:txBody>
      </p:sp>
      <p:sp>
        <p:nvSpPr>
          <p:cNvPr id="5" name="页脚占位符 4"/>
          <p:cNvSpPr>
            <a:spLocks noGrp="1"/>
          </p:cNvSpPr>
          <p:nvPr>
            <p:ph type="ftr" sz="quarter" idx="11"/>
          </p:nvPr>
        </p:nvSpPr>
        <p:spPr/>
        <p:txBody>
          <a:bodyPr/>
          <a:lstStyle/>
          <a:p>
            <a:r>
              <a:rPr lang="en-US" altLang="zh-CN"/>
              <a:t>-1-</a:t>
            </a:r>
            <a:endParaRPr lang="zh-CN" altLang="en-US"/>
          </a:p>
        </p:txBody>
      </p:sp>
      <p:sp>
        <p:nvSpPr>
          <p:cNvPr id="6" name="灯片编号占位符 5"/>
          <p:cNvSpPr>
            <a:spLocks noGrp="1"/>
          </p:cNvSpPr>
          <p:nvPr>
            <p:ph type="sldNum" sz="quarter" idx="12"/>
          </p:nvPr>
        </p:nvSpPr>
        <p:spPr/>
        <p:txBody>
          <a:bodyPr/>
          <a:lstStyle/>
          <a:p>
            <a:fld id="{0F87B88E-2445-4EF5-A798-6033EE9B9CA0}"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3FC23C93-A0EA-4152-A856-FC7F7D35E39D}" type="datetime1">
              <a:rPr lang="zh-CN" altLang="en-US" smtClean="0"/>
              <a:t>2023/12/7</a:t>
            </a:fld>
            <a:endParaRPr lang="zh-CN" altLang="en-US"/>
          </a:p>
        </p:txBody>
      </p:sp>
      <p:sp>
        <p:nvSpPr>
          <p:cNvPr id="5" name="页脚占位符 4"/>
          <p:cNvSpPr>
            <a:spLocks noGrp="1"/>
          </p:cNvSpPr>
          <p:nvPr>
            <p:ph type="ftr" sz="quarter" idx="11"/>
          </p:nvPr>
        </p:nvSpPr>
        <p:spPr/>
        <p:txBody>
          <a:bodyPr/>
          <a:lstStyle/>
          <a:p>
            <a:r>
              <a:rPr lang="en-US" altLang="zh-CN"/>
              <a:t>-1-</a:t>
            </a:r>
            <a:endParaRPr lang="zh-CN" altLang="en-US"/>
          </a:p>
        </p:txBody>
      </p:sp>
      <p:sp>
        <p:nvSpPr>
          <p:cNvPr id="6" name="灯片编号占位符 5"/>
          <p:cNvSpPr>
            <a:spLocks noGrp="1"/>
          </p:cNvSpPr>
          <p:nvPr>
            <p:ph type="sldNum" sz="quarter" idx="12"/>
          </p:nvPr>
        </p:nvSpPr>
        <p:spPr/>
        <p:txBody>
          <a:bodyPr/>
          <a:lstStyle/>
          <a:p>
            <a:fld id="{0F87B88E-2445-4EF5-A798-6033EE9B9CA0}" type="slidenum">
              <a:rPr lang="zh-CN" altLang="en-US" smtClean="0"/>
              <a:t>‹#›</a:t>
            </a:fld>
            <a:endParaRPr lang="zh-CN" altLang="en-US"/>
          </a:p>
        </p:txBody>
      </p:sp>
      <p:sp>
        <p:nvSpPr>
          <p:cNvPr id="7" name="灯片编号占位符 3">
            <a:extLst>
              <a:ext uri="{FF2B5EF4-FFF2-40B4-BE49-F238E27FC236}">
                <a16:creationId xmlns:a16="http://schemas.microsoft.com/office/drawing/2014/main" id="{80A57264-1BB7-73E1-4B84-4FBF57A6984B}"/>
              </a:ext>
            </a:extLst>
          </p:cNvPr>
          <p:cNvSpPr txBox="1">
            <a:spLocks/>
          </p:cNvSpPr>
          <p:nvPr userDrawn="1"/>
        </p:nvSpPr>
        <p:spPr>
          <a:xfrm>
            <a:off x="4138474" y="6386776"/>
            <a:ext cx="2133600" cy="304271"/>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C913308-F349-4B6D-A68A-DD1791B4A57B}" type="slidenum">
              <a:rPr lang="zh-CN" altLang="en-US" sz="2400" b="1" smtClean="0"/>
              <a:pPr/>
              <a:t>‹#›</a:t>
            </a:fld>
            <a:endParaRPr lang="zh-CN" altLang="en-US" sz="2400" b="1"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CEC1B60F-5B8A-4500-B670-0EE62B949C1F}" type="datetime1">
              <a:rPr lang="zh-CN" altLang="en-US" smtClean="0"/>
              <a:t>2023/12/7</a:t>
            </a:fld>
            <a:endParaRPr lang="zh-CN" altLang="en-US"/>
          </a:p>
        </p:txBody>
      </p:sp>
      <p:sp>
        <p:nvSpPr>
          <p:cNvPr id="5" name="页脚占位符 4"/>
          <p:cNvSpPr>
            <a:spLocks noGrp="1"/>
          </p:cNvSpPr>
          <p:nvPr>
            <p:ph type="ftr" sz="quarter" idx="11"/>
          </p:nvPr>
        </p:nvSpPr>
        <p:spPr/>
        <p:txBody>
          <a:bodyPr/>
          <a:lstStyle/>
          <a:p>
            <a:r>
              <a:rPr lang="en-US" altLang="zh-CN"/>
              <a:t>-1-</a:t>
            </a:r>
            <a:endParaRPr lang="zh-CN" altLang="en-US"/>
          </a:p>
        </p:txBody>
      </p:sp>
      <p:sp>
        <p:nvSpPr>
          <p:cNvPr id="6" name="灯片编号占位符 5"/>
          <p:cNvSpPr>
            <a:spLocks noGrp="1"/>
          </p:cNvSpPr>
          <p:nvPr>
            <p:ph type="sldNum" sz="quarter" idx="12"/>
          </p:nvPr>
        </p:nvSpPr>
        <p:spPr/>
        <p:txBody>
          <a:bodyPr/>
          <a:lstStyle/>
          <a:p>
            <a:fld id="{0F87B88E-2445-4EF5-A798-6033EE9B9CA0}" type="slidenum">
              <a:rPr lang="zh-CN" altLang="en-US" smtClean="0"/>
              <a:t>‹#›</a:t>
            </a:fld>
            <a:endParaRPr lang="zh-CN" altLang="en-US"/>
          </a:p>
        </p:txBody>
      </p:sp>
      <p:sp>
        <p:nvSpPr>
          <p:cNvPr id="7" name="灯片编号占位符 3">
            <a:extLst>
              <a:ext uri="{FF2B5EF4-FFF2-40B4-BE49-F238E27FC236}">
                <a16:creationId xmlns:a16="http://schemas.microsoft.com/office/drawing/2014/main" id="{C0277DA1-6AEA-B973-5248-F39DE4084AAC}"/>
              </a:ext>
            </a:extLst>
          </p:cNvPr>
          <p:cNvSpPr txBox="1">
            <a:spLocks/>
          </p:cNvSpPr>
          <p:nvPr userDrawn="1"/>
        </p:nvSpPr>
        <p:spPr>
          <a:xfrm>
            <a:off x="4138474" y="6386776"/>
            <a:ext cx="2133600" cy="304271"/>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C913308-F349-4B6D-A68A-DD1791B4A57B}" type="slidenum">
              <a:rPr lang="zh-CN" altLang="en-US" sz="2400" b="1" smtClean="0"/>
              <a:pPr/>
              <a:t>‹#›</a:t>
            </a:fld>
            <a:endParaRPr lang="zh-CN" altLang="en-US" sz="2400" b="1"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959" b="0" i="0">
                <a:solidFill>
                  <a:srgbClr val="00509A"/>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defRPr sz="1268" b="0" i="0">
                <a:solidFill>
                  <a:srgbClr val="7F7F7F"/>
                </a:solidFill>
                <a:latin typeface="Trebuchet MS"/>
                <a:cs typeface="Trebuchet MS"/>
              </a:defRPr>
            </a:lvl1pPr>
          </a:lstStyle>
          <a:p>
            <a:pPr marL="26841">
              <a:spcBef>
                <a:spcPts val="95"/>
              </a:spcBef>
            </a:pPr>
            <a:r>
              <a:rPr lang="en-US" spc="-116"/>
              <a:t>Lars</a:t>
            </a:r>
            <a:r>
              <a:rPr lang="en-US" spc="-32"/>
              <a:t> </a:t>
            </a:r>
            <a:r>
              <a:rPr lang="en-US" spc="-106"/>
              <a:t>Wrenger</a:t>
            </a:r>
            <a:r>
              <a:rPr lang="en-US" spc="-21"/>
              <a:t> </a:t>
            </a:r>
            <a:r>
              <a:rPr lang="en-US" spc="-148"/>
              <a:t>et</a:t>
            </a:r>
            <a:r>
              <a:rPr lang="en-US" spc="-32"/>
              <a:t> </a:t>
            </a:r>
            <a:r>
              <a:rPr lang="en-US" spc="-95"/>
              <a:t>al.</a:t>
            </a:r>
            <a:endParaRPr lang="en-US" spc="-95"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12/7/2023</a:t>
            </a:fld>
            <a:endParaRPr lang="en-US"/>
          </a:p>
        </p:txBody>
      </p:sp>
      <p:sp>
        <p:nvSpPr>
          <p:cNvPr id="6" name="Holder 6"/>
          <p:cNvSpPr>
            <a:spLocks noGrp="1"/>
          </p:cNvSpPr>
          <p:nvPr>
            <p:ph type="sldNum" sz="quarter" idx="7"/>
          </p:nvPr>
        </p:nvSpPr>
        <p:spPr/>
        <p:txBody>
          <a:bodyPr lIns="0" tIns="0" rIns="0" bIns="0"/>
          <a:lstStyle>
            <a:lvl1pPr>
              <a:defRPr sz="1268" b="0" i="0">
                <a:solidFill>
                  <a:srgbClr val="7F7F7F"/>
                </a:solidFill>
                <a:latin typeface="Trebuchet MS"/>
                <a:cs typeface="Trebuchet MS"/>
              </a:defRPr>
            </a:lvl1pPr>
          </a:lstStyle>
          <a:p>
            <a:pPr marL="80524">
              <a:spcBef>
                <a:spcPts val="95"/>
              </a:spcBef>
            </a:pPr>
            <a:fld id="{81D60167-4931-47E6-BA6A-407CBD079E47}" type="slidenum">
              <a:rPr lang="en-US" altLang="zh-CN" spc="-53" smtClean="0"/>
              <a:pPr marL="80524">
                <a:spcBef>
                  <a:spcPts val="95"/>
                </a:spcBef>
              </a:pPr>
              <a:t>‹#›</a:t>
            </a:fld>
            <a:r>
              <a:rPr lang="zh-CN" altLang="en-US" spc="-180"/>
              <a:t> </a:t>
            </a:r>
            <a:r>
              <a:rPr lang="en-US" altLang="zh-CN" spc="127"/>
              <a:t>–</a:t>
            </a:r>
            <a:r>
              <a:rPr lang="zh-CN" altLang="en-US" spc="-180"/>
              <a:t> </a:t>
            </a:r>
            <a:r>
              <a:rPr lang="en-US" altLang="zh-CN" spc="-53"/>
              <a:t>13</a:t>
            </a:r>
            <a:endParaRPr lang="en-US" altLang="zh-CN" spc="-53" dirty="0"/>
          </a:p>
        </p:txBody>
      </p:sp>
    </p:spTree>
    <p:extLst>
      <p:ext uri="{BB962C8B-B14F-4D97-AF65-F5344CB8AC3E}">
        <p14:creationId xmlns:p14="http://schemas.microsoft.com/office/powerpoint/2010/main" val="38605529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p:cNvSpPr>
            <a:spLocks noGrp="1"/>
          </p:cNvSpPr>
          <p:nvPr>
            <p:ph type="dt" sz="half" idx="10"/>
          </p:nvPr>
        </p:nvSpPr>
        <p:spPr/>
        <p:txBody>
          <a:bodyPr/>
          <a:lstStyle/>
          <a:p>
            <a:fld id="{57F334DF-607B-43F5-AC99-21E92AE11CBD}" type="datetime1">
              <a:rPr lang="zh-CN" altLang="en-US" smtClean="0"/>
              <a:t>2023/12/7</a:t>
            </a:fld>
            <a:endParaRPr lang="zh-CN" altLang="en-US"/>
          </a:p>
        </p:txBody>
      </p:sp>
      <p:sp>
        <p:nvSpPr>
          <p:cNvPr id="5" name="页脚占位符 4"/>
          <p:cNvSpPr>
            <a:spLocks noGrp="1"/>
          </p:cNvSpPr>
          <p:nvPr>
            <p:ph type="ftr" sz="quarter" idx="11"/>
          </p:nvPr>
        </p:nvSpPr>
        <p:spPr>
          <a:xfrm>
            <a:off x="4886417" y="4101422"/>
            <a:ext cx="4114800" cy="365125"/>
          </a:xfrm>
        </p:spPr>
        <p:txBody>
          <a:bodyPr/>
          <a:lstStyle/>
          <a:p>
            <a:endParaRPr lang="zh-CN" altLang="en-US" dirty="0"/>
          </a:p>
        </p:txBody>
      </p:sp>
      <p:sp>
        <p:nvSpPr>
          <p:cNvPr id="6" name="灯片编号占位符 5"/>
          <p:cNvSpPr>
            <a:spLocks noGrp="1"/>
          </p:cNvSpPr>
          <p:nvPr>
            <p:ph type="sldNum" sz="quarter" idx="12"/>
          </p:nvPr>
        </p:nvSpPr>
        <p:spPr/>
        <p:txBody>
          <a:bodyPr/>
          <a:lstStyle/>
          <a:p>
            <a:endParaRPr lang="zh-CN" altLang="en-US" dirty="0"/>
          </a:p>
        </p:txBody>
      </p:sp>
      <p:sp>
        <p:nvSpPr>
          <p:cNvPr id="7" name="灯片编号占位符 3">
            <a:extLst>
              <a:ext uri="{FF2B5EF4-FFF2-40B4-BE49-F238E27FC236}">
                <a16:creationId xmlns:a16="http://schemas.microsoft.com/office/drawing/2014/main" id="{9A36E8D6-F045-93F4-8B69-2EBBF6469E8F}"/>
              </a:ext>
            </a:extLst>
          </p:cNvPr>
          <p:cNvSpPr txBox="1">
            <a:spLocks/>
          </p:cNvSpPr>
          <p:nvPr userDrawn="1"/>
        </p:nvSpPr>
        <p:spPr>
          <a:xfrm>
            <a:off x="4138474" y="6386776"/>
            <a:ext cx="2133600" cy="304271"/>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C913308-F349-4B6D-A68A-DD1791B4A57B}" type="slidenum">
              <a:rPr lang="zh-CN" altLang="en-US" sz="2400" b="1" smtClean="0"/>
              <a:pPr/>
              <a:t>‹#›</a:t>
            </a:fld>
            <a:endParaRPr lang="zh-CN" altLang="en-US" sz="2400" b="1"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6C8435AC-7F8B-4A21-B4E5-CC0F7CBD4466}" type="datetime1">
              <a:rPr lang="zh-CN" altLang="en-US" smtClean="0"/>
              <a:t>2023/12/7</a:t>
            </a:fld>
            <a:endParaRPr lang="zh-CN" altLang="en-US"/>
          </a:p>
        </p:txBody>
      </p:sp>
      <p:sp>
        <p:nvSpPr>
          <p:cNvPr id="5" name="页脚占位符 4"/>
          <p:cNvSpPr>
            <a:spLocks noGrp="1"/>
          </p:cNvSpPr>
          <p:nvPr>
            <p:ph type="ftr" sz="quarter" idx="11"/>
          </p:nvPr>
        </p:nvSpPr>
        <p:spPr/>
        <p:txBody>
          <a:bodyPr/>
          <a:lstStyle/>
          <a:p>
            <a:r>
              <a:rPr lang="en-US" altLang="zh-CN"/>
              <a:t>-1-</a:t>
            </a:r>
            <a:endParaRPr lang="zh-CN" altLang="en-US"/>
          </a:p>
        </p:txBody>
      </p:sp>
      <p:sp>
        <p:nvSpPr>
          <p:cNvPr id="6" name="灯片编号占位符 5"/>
          <p:cNvSpPr>
            <a:spLocks noGrp="1"/>
          </p:cNvSpPr>
          <p:nvPr>
            <p:ph type="sldNum" sz="quarter" idx="12"/>
          </p:nvPr>
        </p:nvSpPr>
        <p:spPr/>
        <p:txBody>
          <a:bodyPr/>
          <a:lstStyle/>
          <a:p>
            <a:fld id="{0F87B88E-2445-4EF5-A798-6033EE9B9CA0}" type="slidenum">
              <a:rPr lang="zh-CN" altLang="en-US" smtClean="0"/>
              <a:t>‹#›</a:t>
            </a:fld>
            <a:endParaRPr lang="zh-CN" altLang="en-US"/>
          </a:p>
        </p:txBody>
      </p:sp>
      <p:sp>
        <p:nvSpPr>
          <p:cNvPr id="7" name="灯片编号占位符 3">
            <a:extLst>
              <a:ext uri="{FF2B5EF4-FFF2-40B4-BE49-F238E27FC236}">
                <a16:creationId xmlns:a16="http://schemas.microsoft.com/office/drawing/2014/main" id="{B1B88666-D8D9-663B-27BF-07F82D30BCED}"/>
              </a:ext>
            </a:extLst>
          </p:cNvPr>
          <p:cNvSpPr txBox="1">
            <a:spLocks/>
          </p:cNvSpPr>
          <p:nvPr userDrawn="1"/>
        </p:nvSpPr>
        <p:spPr>
          <a:xfrm>
            <a:off x="4138474" y="6386776"/>
            <a:ext cx="2133600" cy="304271"/>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C913308-F349-4B6D-A68A-DD1791B4A57B}" type="slidenum">
              <a:rPr lang="zh-CN" altLang="en-US" sz="2400" b="1" smtClean="0"/>
              <a:pPr/>
              <a:t>‹#›</a:t>
            </a:fld>
            <a:endParaRPr lang="zh-CN" altLang="en-US" sz="2400" b="1"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8951A675-628D-47F4-95AA-350A5BA06A77}" type="datetime1">
              <a:rPr lang="zh-CN" altLang="en-US" smtClean="0"/>
              <a:t>2023/12/7</a:t>
            </a:fld>
            <a:endParaRPr lang="zh-CN" altLang="en-US"/>
          </a:p>
        </p:txBody>
      </p:sp>
      <p:sp>
        <p:nvSpPr>
          <p:cNvPr id="6" name="页脚占位符 5"/>
          <p:cNvSpPr>
            <a:spLocks noGrp="1"/>
          </p:cNvSpPr>
          <p:nvPr>
            <p:ph type="ftr" sz="quarter" idx="11"/>
          </p:nvPr>
        </p:nvSpPr>
        <p:spPr/>
        <p:txBody>
          <a:bodyPr/>
          <a:lstStyle/>
          <a:p>
            <a:r>
              <a:rPr lang="en-US" altLang="zh-CN"/>
              <a:t>-1-</a:t>
            </a:r>
            <a:endParaRPr lang="zh-CN" altLang="en-US"/>
          </a:p>
        </p:txBody>
      </p:sp>
      <p:sp>
        <p:nvSpPr>
          <p:cNvPr id="7" name="灯片编号占位符 6"/>
          <p:cNvSpPr>
            <a:spLocks noGrp="1"/>
          </p:cNvSpPr>
          <p:nvPr>
            <p:ph type="sldNum" sz="quarter" idx="12"/>
          </p:nvPr>
        </p:nvSpPr>
        <p:spPr/>
        <p:txBody>
          <a:bodyPr/>
          <a:lstStyle/>
          <a:p>
            <a:fld id="{0F87B88E-2445-4EF5-A798-6033EE9B9CA0}" type="slidenum">
              <a:rPr lang="zh-CN" altLang="en-US" smtClean="0"/>
              <a:t>‹#›</a:t>
            </a:fld>
            <a:endParaRPr lang="zh-CN" altLang="en-US"/>
          </a:p>
        </p:txBody>
      </p:sp>
      <p:sp>
        <p:nvSpPr>
          <p:cNvPr id="8" name="灯片编号占位符 3">
            <a:extLst>
              <a:ext uri="{FF2B5EF4-FFF2-40B4-BE49-F238E27FC236}">
                <a16:creationId xmlns:a16="http://schemas.microsoft.com/office/drawing/2014/main" id="{69039BF5-9B05-BEF6-EE0A-7FE3F74E2AAD}"/>
              </a:ext>
            </a:extLst>
          </p:cNvPr>
          <p:cNvSpPr txBox="1">
            <a:spLocks/>
          </p:cNvSpPr>
          <p:nvPr userDrawn="1"/>
        </p:nvSpPr>
        <p:spPr>
          <a:xfrm>
            <a:off x="4138474" y="6386776"/>
            <a:ext cx="2133600" cy="304271"/>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C913308-F349-4B6D-A68A-DD1791B4A57B}" type="slidenum">
              <a:rPr lang="zh-CN" altLang="en-US" sz="2400" b="1" smtClean="0"/>
              <a:pPr/>
              <a:t>‹#›</a:t>
            </a:fld>
            <a:endParaRPr lang="zh-CN" altLang="en-US" sz="2400" b="1"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6F9D321B-F262-44A4-95CD-13C985C006BA}" type="datetime1">
              <a:rPr lang="zh-CN" altLang="en-US" smtClean="0"/>
              <a:t>2023/12/7</a:t>
            </a:fld>
            <a:endParaRPr lang="zh-CN" altLang="en-US"/>
          </a:p>
        </p:txBody>
      </p:sp>
      <p:sp>
        <p:nvSpPr>
          <p:cNvPr id="8" name="页脚占位符 7"/>
          <p:cNvSpPr>
            <a:spLocks noGrp="1"/>
          </p:cNvSpPr>
          <p:nvPr>
            <p:ph type="ftr" sz="quarter" idx="11"/>
          </p:nvPr>
        </p:nvSpPr>
        <p:spPr/>
        <p:txBody>
          <a:bodyPr/>
          <a:lstStyle/>
          <a:p>
            <a:r>
              <a:rPr lang="en-US" altLang="zh-CN"/>
              <a:t>-1-</a:t>
            </a:r>
            <a:endParaRPr lang="zh-CN" altLang="en-US"/>
          </a:p>
        </p:txBody>
      </p:sp>
      <p:sp>
        <p:nvSpPr>
          <p:cNvPr id="9" name="灯片编号占位符 8"/>
          <p:cNvSpPr>
            <a:spLocks noGrp="1"/>
          </p:cNvSpPr>
          <p:nvPr>
            <p:ph type="sldNum" sz="quarter" idx="12"/>
          </p:nvPr>
        </p:nvSpPr>
        <p:spPr/>
        <p:txBody>
          <a:bodyPr/>
          <a:lstStyle/>
          <a:p>
            <a:fld id="{0F87B88E-2445-4EF5-A798-6033EE9B9CA0}" type="slidenum">
              <a:rPr lang="zh-CN" altLang="en-US" smtClean="0"/>
              <a:t>‹#›</a:t>
            </a:fld>
            <a:endParaRPr lang="zh-CN" altLang="en-US"/>
          </a:p>
        </p:txBody>
      </p:sp>
      <p:sp>
        <p:nvSpPr>
          <p:cNvPr id="10" name="灯片编号占位符 3">
            <a:extLst>
              <a:ext uri="{FF2B5EF4-FFF2-40B4-BE49-F238E27FC236}">
                <a16:creationId xmlns:a16="http://schemas.microsoft.com/office/drawing/2014/main" id="{6B6A0C46-C545-98FD-2539-91FD98D018B4}"/>
              </a:ext>
            </a:extLst>
          </p:cNvPr>
          <p:cNvSpPr txBox="1">
            <a:spLocks/>
          </p:cNvSpPr>
          <p:nvPr userDrawn="1"/>
        </p:nvSpPr>
        <p:spPr>
          <a:xfrm>
            <a:off x="4138474" y="6386776"/>
            <a:ext cx="2133600" cy="304271"/>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C913308-F349-4B6D-A68A-DD1791B4A57B}" type="slidenum">
              <a:rPr lang="zh-CN" altLang="en-US" sz="2400" b="1" smtClean="0"/>
              <a:pPr/>
              <a:t>‹#›</a:t>
            </a:fld>
            <a:endParaRPr lang="zh-CN" altLang="en-US" sz="2400" b="1"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101308A0-098D-468A-A6DE-4DF78AA8B900}" type="datetime1">
              <a:rPr lang="zh-CN" altLang="en-US" smtClean="0"/>
              <a:t>2023/12/7</a:t>
            </a:fld>
            <a:endParaRPr lang="zh-CN" altLang="en-US"/>
          </a:p>
        </p:txBody>
      </p:sp>
      <p:sp>
        <p:nvSpPr>
          <p:cNvPr id="4" name="页脚占位符 3"/>
          <p:cNvSpPr>
            <a:spLocks noGrp="1"/>
          </p:cNvSpPr>
          <p:nvPr>
            <p:ph type="ftr" sz="quarter" idx="11"/>
          </p:nvPr>
        </p:nvSpPr>
        <p:spPr/>
        <p:txBody>
          <a:bodyPr/>
          <a:lstStyle/>
          <a:p>
            <a:r>
              <a:rPr lang="en-US" altLang="zh-CN"/>
              <a:t>-1-</a:t>
            </a:r>
            <a:endParaRPr lang="zh-CN" altLang="en-US"/>
          </a:p>
        </p:txBody>
      </p:sp>
      <p:sp>
        <p:nvSpPr>
          <p:cNvPr id="5" name="灯片编号占位符 4"/>
          <p:cNvSpPr>
            <a:spLocks noGrp="1"/>
          </p:cNvSpPr>
          <p:nvPr>
            <p:ph type="sldNum" sz="quarter" idx="12"/>
          </p:nvPr>
        </p:nvSpPr>
        <p:spPr/>
        <p:txBody>
          <a:bodyPr/>
          <a:lstStyle/>
          <a:p>
            <a:fld id="{0F87B88E-2445-4EF5-A798-6033EE9B9CA0}" type="slidenum">
              <a:rPr lang="zh-CN" altLang="en-US" smtClean="0"/>
              <a:t>‹#›</a:t>
            </a:fld>
            <a:endParaRPr lang="zh-CN" altLang="en-US"/>
          </a:p>
        </p:txBody>
      </p:sp>
      <p:sp>
        <p:nvSpPr>
          <p:cNvPr id="6" name="灯片编号占位符 3">
            <a:extLst>
              <a:ext uri="{FF2B5EF4-FFF2-40B4-BE49-F238E27FC236}">
                <a16:creationId xmlns:a16="http://schemas.microsoft.com/office/drawing/2014/main" id="{64EA6B36-3FE7-428F-7F3A-003DC0B2E26B}"/>
              </a:ext>
            </a:extLst>
          </p:cNvPr>
          <p:cNvSpPr txBox="1">
            <a:spLocks/>
          </p:cNvSpPr>
          <p:nvPr userDrawn="1"/>
        </p:nvSpPr>
        <p:spPr>
          <a:xfrm>
            <a:off x="4138474" y="6386776"/>
            <a:ext cx="2133600" cy="304271"/>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C913308-F349-4B6D-A68A-DD1791B4A57B}" type="slidenum">
              <a:rPr lang="zh-CN" altLang="en-US" sz="2400" b="1" smtClean="0"/>
              <a:pPr/>
              <a:t>‹#›</a:t>
            </a:fld>
            <a:endParaRPr lang="zh-CN" altLang="en-US" sz="2400" b="1"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6CB35D-8CE2-45E6-9280-BA516B6FDB3F}" type="datetime1">
              <a:rPr lang="zh-CN" altLang="en-US" smtClean="0"/>
              <a:t>2023/12/7</a:t>
            </a:fld>
            <a:endParaRPr lang="zh-CN" altLang="en-US"/>
          </a:p>
        </p:txBody>
      </p:sp>
      <p:sp>
        <p:nvSpPr>
          <p:cNvPr id="3" name="页脚占位符 2"/>
          <p:cNvSpPr>
            <a:spLocks noGrp="1"/>
          </p:cNvSpPr>
          <p:nvPr>
            <p:ph type="ftr" sz="quarter" idx="11"/>
          </p:nvPr>
        </p:nvSpPr>
        <p:spPr/>
        <p:txBody>
          <a:bodyPr/>
          <a:lstStyle/>
          <a:p>
            <a:r>
              <a:rPr lang="en-US" altLang="zh-CN"/>
              <a:t>-1-</a:t>
            </a:r>
            <a:endParaRPr lang="zh-CN" altLang="en-US" dirty="0"/>
          </a:p>
        </p:txBody>
      </p:sp>
      <p:sp>
        <p:nvSpPr>
          <p:cNvPr id="4" name="灯片编号占位符 3"/>
          <p:cNvSpPr>
            <a:spLocks noGrp="1"/>
          </p:cNvSpPr>
          <p:nvPr>
            <p:ph type="sldNum" sz="quarter" idx="12"/>
          </p:nvPr>
        </p:nvSpPr>
        <p:spPr/>
        <p:txBody>
          <a:bodyPr/>
          <a:lstStyle/>
          <a:p>
            <a:fld id="{0F87B88E-2445-4EF5-A798-6033EE9B9CA0}" type="slidenum">
              <a:rPr lang="zh-CN" altLang="en-US" smtClean="0"/>
              <a:t>‹#›</a:t>
            </a:fld>
            <a:endParaRPr lang="zh-CN" altLang="en-US"/>
          </a:p>
        </p:txBody>
      </p:sp>
      <p:sp>
        <p:nvSpPr>
          <p:cNvPr id="5" name="灯片编号占位符 3">
            <a:extLst>
              <a:ext uri="{FF2B5EF4-FFF2-40B4-BE49-F238E27FC236}">
                <a16:creationId xmlns:a16="http://schemas.microsoft.com/office/drawing/2014/main" id="{102E815F-E53B-CCA5-DE57-5D27E711FC93}"/>
              </a:ext>
            </a:extLst>
          </p:cNvPr>
          <p:cNvSpPr txBox="1">
            <a:spLocks/>
          </p:cNvSpPr>
          <p:nvPr userDrawn="1"/>
        </p:nvSpPr>
        <p:spPr>
          <a:xfrm>
            <a:off x="4138474" y="6386776"/>
            <a:ext cx="2133600" cy="304271"/>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C913308-F349-4B6D-A68A-DD1791B4A57B}" type="slidenum">
              <a:rPr lang="zh-CN" altLang="en-US" sz="2400" b="1" smtClean="0"/>
              <a:pPr/>
              <a:t>‹#›</a:t>
            </a:fld>
            <a:endParaRPr lang="zh-CN" altLang="en-US" sz="2400" b="1"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7EAA81FC-E858-4DA9-9306-484706D0EDB8}" type="datetime1">
              <a:rPr lang="zh-CN" altLang="en-US" smtClean="0"/>
              <a:t>2023/12/7</a:t>
            </a:fld>
            <a:endParaRPr lang="zh-CN" altLang="en-US"/>
          </a:p>
        </p:txBody>
      </p:sp>
      <p:sp>
        <p:nvSpPr>
          <p:cNvPr id="6" name="页脚占位符 5"/>
          <p:cNvSpPr>
            <a:spLocks noGrp="1"/>
          </p:cNvSpPr>
          <p:nvPr>
            <p:ph type="ftr" sz="quarter" idx="11"/>
          </p:nvPr>
        </p:nvSpPr>
        <p:spPr/>
        <p:txBody>
          <a:bodyPr/>
          <a:lstStyle/>
          <a:p>
            <a:r>
              <a:rPr lang="en-US" altLang="zh-CN"/>
              <a:t>-1-</a:t>
            </a:r>
            <a:endParaRPr lang="zh-CN" altLang="en-US"/>
          </a:p>
        </p:txBody>
      </p:sp>
      <p:sp>
        <p:nvSpPr>
          <p:cNvPr id="7" name="灯片编号占位符 6"/>
          <p:cNvSpPr>
            <a:spLocks noGrp="1"/>
          </p:cNvSpPr>
          <p:nvPr>
            <p:ph type="sldNum" sz="quarter" idx="12"/>
          </p:nvPr>
        </p:nvSpPr>
        <p:spPr/>
        <p:txBody>
          <a:bodyPr/>
          <a:lstStyle/>
          <a:p>
            <a:fld id="{0F87B88E-2445-4EF5-A798-6033EE9B9CA0}" type="slidenum">
              <a:rPr lang="zh-CN" altLang="en-US" smtClean="0"/>
              <a:t>‹#›</a:t>
            </a:fld>
            <a:endParaRPr lang="zh-CN" altLang="en-US"/>
          </a:p>
        </p:txBody>
      </p:sp>
      <p:sp>
        <p:nvSpPr>
          <p:cNvPr id="8" name="灯片编号占位符 3">
            <a:extLst>
              <a:ext uri="{FF2B5EF4-FFF2-40B4-BE49-F238E27FC236}">
                <a16:creationId xmlns:a16="http://schemas.microsoft.com/office/drawing/2014/main" id="{1D54A2BB-028E-599D-7A24-4FBC6374A3AC}"/>
              </a:ext>
            </a:extLst>
          </p:cNvPr>
          <p:cNvSpPr txBox="1">
            <a:spLocks/>
          </p:cNvSpPr>
          <p:nvPr userDrawn="1"/>
        </p:nvSpPr>
        <p:spPr>
          <a:xfrm>
            <a:off x="4138474" y="6386776"/>
            <a:ext cx="2133600" cy="304271"/>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C913308-F349-4B6D-A68A-DD1791B4A57B}" type="slidenum">
              <a:rPr lang="zh-CN" altLang="en-US" sz="2400" b="1" smtClean="0"/>
              <a:pPr/>
              <a:t>‹#›</a:t>
            </a:fld>
            <a:endParaRPr lang="zh-CN" altLang="en-US" sz="2400" b="1"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73B75A82-AC13-42DC-9376-886052E11CD2}" type="datetime1">
              <a:rPr lang="zh-CN" altLang="en-US" smtClean="0"/>
              <a:t>2023/12/7</a:t>
            </a:fld>
            <a:endParaRPr lang="zh-CN" altLang="en-US"/>
          </a:p>
        </p:txBody>
      </p:sp>
      <p:sp>
        <p:nvSpPr>
          <p:cNvPr id="6" name="页脚占位符 5"/>
          <p:cNvSpPr>
            <a:spLocks noGrp="1"/>
          </p:cNvSpPr>
          <p:nvPr>
            <p:ph type="ftr" sz="quarter" idx="11"/>
          </p:nvPr>
        </p:nvSpPr>
        <p:spPr/>
        <p:txBody>
          <a:bodyPr/>
          <a:lstStyle/>
          <a:p>
            <a:r>
              <a:rPr lang="en-US" altLang="zh-CN"/>
              <a:t>-1-</a:t>
            </a:r>
            <a:endParaRPr lang="zh-CN" altLang="en-US"/>
          </a:p>
        </p:txBody>
      </p:sp>
      <p:sp>
        <p:nvSpPr>
          <p:cNvPr id="7" name="灯片编号占位符 6"/>
          <p:cNvSpPr>
            <a:spLocks noGrp="1"/>
          </p:cNvSpPr>
          <p:nvPr>
            <p:ph type="sldNum" sz="quarter" idx="12"/>
          </p:nvPr>
        </p:nvSpPr>
        <p:spPr/>
        <p:txBody>
          <a:bodyPr/>
          <a:lstStyle/>
          <a:p>
            <a:fld id="{0F87B88E-2445-4EF5-A798-6033EE9B9CA0}" type="slidenum">
              <a:rPr lang="zh-CN" altLang="en-US" smtClean="0"/>
              <a:t>‹#›</a:t>
            </a:fld>
            <a:endParaRPr lang="zh-CN" altLang="en-US"/>
          </a:p>
        </p:txBody>
      </p:sp>
      <p:sp>
        <p:nvSpPr>
          <p:cNvPr id="8" name="灯片编号占位符 3">
            <a:extLst>
              <a:ext uri="{FF2B5EF4-FFF2-40B4-BE49-F238E27FC236}">
                <a16:creationId xmlns:a16="http://schemas.microsoft.com/office/drawing/2014/main" id="{31E0ABAD-5292-9A3E-5D94-13211607C69E}"/>
              </a:ext>
            </a:extLst>
          </p:cNvPr>
          <p:cNvSpPr txBox="1">
            <a:spLocks/>
          </p:cNvSpPr>
          <p:nvPr userDrawn="1"/>
        </p:nvSpPr>
        <p:spPr>
          <a:xfrm>
            <a:off x="4138474" y="6386776"/>
            <a:ext cx="2133600" cy="304271"/>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C913308-F349-4B6D-A68A-DD1791B4A57B}" type="slidenum">
              <a:rPr lang="zh-CN" altLang="en-US" sz="2400" b="1" smtClean="0"/>
              <a:pPr/>
              <a:t>‹#›</a:t>
            </a:fld>
            <a:endParaRPr lang="zh-CN" altLang="en-US" sz="2400" b="1"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72A499-AB29-4AC4-BDDF-F25F97023902}" type="datetime1">
              <a:rPr lang="zh-CN" altLang="en-US" smtClean="0"/>
              <a:t>2023/12/7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CN"/>
              <a:t>-1-</a:t>
            </a: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87B88E-2445-4EF5-A798-6033EE9B9CA0}"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2.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8.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79020FB5-5812-A299-6012-99D8BB50F743}"/>
              </a:ext>
            </a:extLst>
          </p:cNvPr>
          <p:cNvSpPr/>
          <p:nvPr/>
        </p:nvSpPr>
        <p:spPr>
          <a:xfrm>
            <a:off x="187972" y="701958"/>
            <a:ext cx="11816055" cy="1384995"/>
          </a:xfrm>
          <a:prstGeom prst="rect">
            <a:avLst/>
          </a:prstGeom>
          <a:noFill/>
        </p:spPr>
        <p:txBody>
          <a:bodyPr wrap="none" lIns="91440" tIns="45720" rIns="91440" bIns="45720">
            <a:spAutoFit/>
          </a:bodyPr>
          <a:lstStyle/>
          <a:p>
            <a:pPr algn="ctr"/>
            <a:r>
              <a:rPr lang="en-US" altLang="zh-CN" sz="3200" b="0" cap="none" spc="0" dirty="0">
                <a:ln w="0"/>
                <a:solidFill>
                  <a:schemeClr val="tx1"/>
                </a:solidFill>
                <a:effectLst>
                  <a:outerShdw blurRad="38100" dist="19050" dir="2700000" algn="tl" rotWithShape="0">
                    <a:schemeClr val="dk1">
                      <a:alpha val="40000"/>
                    </a:schemeClr>
                  </a:outerShdw>
                </a:effectLst>
              </a:rPr>
              <a:t>LLFREE: Scalable and Optionally-Persistent Page-Frame Allocation</a:t>
            </a:r>
          </a:p>
          <a:p>
            <a:pPr algn="ctr"/>
            <a:endParaRPr lang="en-US" altLang="zh-CN" sz="3200" dirty="0">
              <a:ln w="0"/>
              <a:effectLst>
                <a:outerShdw blurRad="38100" dist="19050" dir="2700000" algn="tl" rotWithShape="0">
                  <a:schemeClr val="dk1">
                    <a:alpha val="40000"/>
                  </a:schemeClr>
                </a:outerShdw>
              </a:effectLst>
            </a:endParaRPr>
          </a:p>
          <a:p>
            <a:pPr algn="ctr"/>
            <a:r>
              <a:rPr lang="en-US" altLang="zh-CN" sz="2000" b="0" cap="none" spc="0" dirty="0">
                <a:ln w="0"/>
                <a:solidFill>
                  <a:schemeClr val="tx1"/>
                </a:solidFill>
                <a:effectLst>
                  <a:outerShdw blurRad="38100" dist="19050" dir="2700000" algn="tl" rotWithShape="0">
                    <a:schemeClr val="dk1">
                      <a:alpha val="40000"/>
                    </a:schemeClr>
                  </a:outerShdw>
                </a:effectLst>
              </a:rPr>
              <a:t>                                                                                               2023 USENIX Annual Technical Conference</a:t>
            </a:r>
            <a:endParaRPr lang="zh-CN" altLang="en-US" sz="2000" b="0" cap="none" spc="0" dirty="0">
              <a:ln w="0"/>
              <a:solidFill>
                <a:schemeClr val="tx1"/>
              </a:solidFill>
              <a:effectLst>
                <a:outerShdw blurRad="38100" dist="19050" dir="2700000" algn="tl" rotWithShape="0">
                  <a:schemeClr val="dk1">
                    <a:alpha val="40000"/>
                  </a:schemeClr>
                </a:outerShdw>
              </a:effectLst>
            </a:endParaRPr>
          </a:p>
        </p:txBody>
      </p:sp>
      <p:sp>
        <p:nvSpPr>
          <p:cNvPr id="6" name="文本框 5">
            <a:extLst>
              <a:ext uri="{FF2B5EF4-FFF2-40B4-BE49-F238E27FC236}">
                <a16:creationId xmlns:a16="http://schemas.microsoft.com/office/drawing/2014/main" id="{FD5578AB-0A48-99E2-B524-DA49C4F97AFB}"/>
              </a:ext>
            </a:extLst>
          </p:cNvPr>
          <p:cNvSpPr txBox="1"/>
          <p:nvPr/>
        </p:nvSpPr>
        <p:spPr>
          <a:xfrm>
            <a:off x="864909" y="2208793"/>
            <a:ext cx="8465904" cy="2677656"/>
          </a:xfrm>
          <a:prstGeom prst="rect">
            <a:avLst/>
          </a:prstGeom>
          <a:noFill/>
        </p:spPr>
        <p:txBody>
          <a:bodyPr wrap="square" rtlCol="0">
            <a:spAutoFit/>
          </a:bodyPr>
          <a:lstStyle/>
          <a:p>
            <a:endParaRPr lang="en-US" altLang="zh-CN" sz="2400" b="1" dirty="0"/>
          </a:p>
          <a:p>
            <a:endParaRPr lang="en-US" altLang="zh-CN" sz="2400" b="1" i="0" dirty="0">
              <a:solidFill>
                <a:srgbClr val="121212"/>
              </a:solidFill>
              <a:effectLst/>
              <a:latin typeface="-apple-system"/>
            </a:endParaRPr>
          </a:p>
          <a:p>
            <a:pPr marL="285750" indent="-285750">
              <a:buFont typeface="Arial" panose="020B0604020202020204" pitchFamily="34" charset="0"/>
              <a:buChar char="•"/>
            </a:pPr>
            <a:r>
              <a:rPr lang="en-US" altLang="zh-CN" sz="2400" b="1" dirty="0">
                <a:solidFill>
                  <a:srgbClr val="FF0000"/>
                </a:solidFill>
                <a:latin typeface="-apple-system"/>
              </a:rPr>
              <a:t>Problem Analysis: Linux Frame Allocator——Buddy</a:t>
            </a:r>
          </a:p>
          <a:p>
            <a:pPr marL="285750" indent="-285750">
              <a:buFont typeface="Arial" panose="020B0604020202020204" pitchFamily="34" charset="0"/>
              <a:buChar char="•"/>
            </a:pPr>
            <a:endParaRPr lang="en-US" altLang="zh-CN" sz="2400" b="1" i="0" dirty="0">
              <a:solidFill>
                <a:srgbClr val="121212"/>
              </a:solidFill>
              <a:effectLst/>
              <a:latin typeface="-apple-system"/>
            </a:endParaRPr>
          </a:p>
          <a:p>
            <a:pPr marL="285750" indent="-285750">
              <a:buFont typeface="Arial" panose="020B0604020202020204" pitchFamily="34" charset="0"/>
              <a:buChar char="•"/>
            </a:pPr>
            <a:r>
              <a:rPr lang="en-US" altLang="zh-CN" sz="2400" b="1" i="0" dirty="0">
                <a:solidFill>
                  <a:srgbClr val="121212"/>
                </a:solidFill>
                <a:effectLst/>
                <a:latin typeface="-apple-system"/>
              </a:rPr>
              <a:t>The LLFREE Page-Frame Allocator</a:t>
            </a:r>
          </a:p>
          <a:p>
            <a:pPr marL="285750" indent="-285750">
              <a:buFont typeface="Arial" panose="020B0604020202020204" pitchFamily="34" charset="0"/>
              <a:buChar char="•"/>
            </a:pPr>
            <a:endParaRPr lang="en-US" altLang="zh-CN" sz="2400" b="1" dirty="0">
              <a:solidFill>
                <a:srgbClr val="121212"/>
              </a:solidFill>
              <a:latin typeface="-apple-system"/>
            </a:endParaRPr>
          </a:p>
          <a:p>
            <a:pPr marL="285750" indent="-285750">
              <a:buFont typeface="Arial" panose="020B0604020202020204" pitchFamily="34" charset="0"/>
              <a:buChar char="•"/>
            </a:pPr>
            <a:r>
              <a:rPr lang="en-US" altLang="zh-CN" sz="2400" b="1" dirty="0">
                <a:solidFill>
                  <a:srgbClr val="121212"/>
                </a:solidFill>
                <a:latin typeface="-apple-system"/>
              </a:rPr>
              <a:t>Evaluation</a:t>
            </a:r>
            <a:endParaRPr lang="zh-CN" altLang="en-US" sz="2400" b="1" dirty="0"/>
          </a:p>
        </p:txBody>
      </p:sp>
    </p:spTree>
    <p:extLst>
      <p:ext uri="{BB962C8B-B14F-4D97-AF65-F5344CB8AC3E}">
        <p14:creationId xmlns:p14="http://schemas.microsoft.com/office/powerpoint/2010/main" val="13779275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a:extLst>
              <a:ext uri="{FF2B5EF4-FFF2-40B4-BE49-F238E27FC236}">
                <a16:creationId xmlns:a16="http://schemas.microsoft.com/office/drawing/2014/main" id="{1DB492F5-AA0D-819E-DAC5-8C8E12842227}"/>
              </a:ext>
            </a:extLst>
          </p:cNvPr>
          <p:cNvPicPr>
            <a:picLocks noChangeAspect="1"/>
          </p:cNvPicPr>
          <p:nvPr/>
        </p:nvPicPr>
        <p:blipFill>
          <a:blip r:embed="rId3"/>
          <a:stretch>
            <a:fillRect/>
          </a:stretch>
        </p:blipFill>
        <p:spPr>
          <a:xfrm>
            <a:off x="6168274" y="2037860"/>
            <a:ext cx="5778664" cy="2683496"/>
          </a:xfrm>
          <a:prstGeom prst="rect">
            <a:avLst/>
          </a:prstGeom>
        </p:spPr>
      </p:pic>
      <p:sp>
        <p:nvSpPr>
          <p:cNvPr id="2" name="文本框 1">
            <a:extLst>
              <a:ext uri="{FF2B5EF4-FFF2-40B4-BE49-F238E27FC236}">
                <a16:creationId xmlns:a16="http://schemas.microsoft.com/office/drawing/2014/main" id="{2779CF80-40EB-2EBC-CE71-436CB017E760}"/>
              </a:ext>
            </a:extLst>
          </p:cNvPr>
          <p:cNvSpPr txBox="1"/>
          <p:nvPr/>
        </p:nvSpPr>
        <p:spPr>
          <a:xfrm>
            <a:off x="0" y="0"/>
            <a:ext cx="6096000" cy="369332"/>
          </a:xfrm>
          <a:prstGeom prst="rect">
            <a:avLst/>
          </a:prstGeom>
          <a:noFill/>
        </p:spPr>
        <p:txBody>
          <a:bodyPr wrap="square">
            <a:spAutoFit/>
          </a:bodyPr>
          <a:lstStyle/>
          <a:p>
            <a:pPr marL="285750" indent="-285750">
              <a:buFont typeface="Arial" panose="020B0604020202020204" pitchFamily="34" charset="0"/>
              <a:buChar char="•"/>
            </a:pPr>
            <a:r>
              <a:rPr lang="en-US" altLang="zh-CN" sz="1800" b="1" i="0" dirty="0">
                <a:effectLst/>
                <a:latin typeface="-apple-system"/>
              </a:rPr>
              <a:t>The LLFREE Page-Frame Allocator</a:t>
            </a:r>
          </a:p>
        </p:txBody>
      </p:sp>
      <p:pic>
        <p:nvPicPr>
          <p:cNvPr id="4" name="图片 3">
            <a:extLst>
              <a:ext uri="{FF2B5EF4-FFF2-40B4-BE49-F238E27FC236}">
                <a16:creationId xmlns:a16="http://schemas.microsoft.com/office/drawing/2014/main" id="{C5733503-AA28-AAB0-B30F-258A88024E18}"/>
              </a:ext>
            </a:extLst>
          </p:cNvPr>
          <p:cNvPicPr>
            <a:picLocks noChangeAspect="1"/>
          </p:cNvPicPr>
          <p:nvPr/>
        </p:nvPicPr>
        <p:blipFill>
          <a:blip r:embed="rId4"/>
          <a:stretch>
            <a:fillRect/>
          </a:stretch>
        </p:blipFill>
        <p:spPr>
          <a:xfrm>
            <a:off x="461216" y="2125867"/>
            <a:ext cx="5326842" cy="2606266"/>
          </a:xfrm>
          <a:prstGeom prst="rect">
            <a:avLst/>
          </a:prstGeom>
        </p:spPr>
      </p:pic>
      <p:sp>
        <p:nvSpPr>
          <p:cNvPr id="18" name="矩形 17">
            <a:extLst>
              <a:ext uri="{FF2B5EF4-FFF2-40B4-BE49-F238E27FC236}">
                <a16:creationId xmlns:a16="http://schemas.microsoft.com/office/drawing/2014/main" id="{FD142A74-9BE6-6674-1F1E-E3ABA09A483C}"/>
              </a:ext>
            </a:extLst>
          </p:cNvPr>
          <p:cNvSpPr/>
          <p:nvPr/>
        </p:nvSpPr>
        <p:spPr>
          <a:xfrm>
            <a:off x="5788058" y="3091992"/>
            <a:ext cx="235670" cy="65246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71B03366-BF29-D254-A730-9B49B2221B6B}"/>
              </a:ext>
            </a:extLst>
          </p:cNvPr>
          <p:cNvSpPr txBox="1"/>
          <p:nvPr/>
        </p:nvSpPr>
        <p:spPr>
          <a:xfrm>
            <a:off x="662152" y="599294"/>
            <a:ext cx="6117020" cy="923330"/>
          </a:xfrm>
          <a:prstGeom prst="rect">
            <a:avLst/>
          </a:prstGeom>
          <a:noFill/>
        </p:spPr>
        <p:txBody>
          <a:bodyPr wrap="square">
            <a:spAutoFit/>
          </a:bodyPr>
          <a:lstStyle/>
          <a:p>
            <a:pPr algn="l"/>
            <a:r>
              <a:rPr lang="en-US" altLang="zh-CN" sz="1800" b="1" i="0" dirty="0">
                <a:effectLst/>
                <a:latin typeface="Söhne"/>
              </a:rPr>
              <a:t>Low-Level:</a:t>
            </a:r>
            <a:r>
              <a:rPr lang="en-US" altLang="zh-CN" sz="1800" b="0" i="0" dirty="0">
                <a:effectLst/>
                <a:latin typeface="Söhne"/>
              </a:rPr>
              <a:t> Handles the allocation of basic page frames and large page frames, responsible for mitigating </a:t>
            </a:r>
            <a:r>
              <a:rPr lang="en-US" altLang="zh-CN" sz="1800" b="0" i="0" dirty="0">
                <a:solidFill>
                  <a:srgbClr val="FF0000"/>
                </a:solidFill>
                <a:effectLst/>
                <a:latin typeface="Söhne"/>
              </a:rPr>
              <a:t>crash consistency </a:t>
            </a:r>
            <a:r>
              <a:rPr lang="en-US" altLang="zh-CN" sz="1800" b="0" i="0" dirty="0">
                <a:effectLst/>
                <a:latin typeface="Söhne"/>
              </a:rPr>
              <a:t>issues, and ensures persistence in the NVRAM region.</a:t>
            </a:r>
          </a:p>
        </p:txBody>
      </p:sp>
    </p:spTree>
    <p:extLst>
      <p:ext uri="{BB962C8B-B14F-4D97-AF65-F5344CB8AC3E}">
        <p14:creationId xmlns:p14="http://schemas.microsoft.com/office/powerpoint/2010/main" val="42485537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779CF80-40EB-2EBC-CE71-436CB017E760}"/>
              </a:ext>
            </a:extLst>
          </p:cNvPr>
          <p:cNvSpPr txBox="1"/>
          <p:nvPr/>
        </p:nvSpPr>
        <p:spPr>
          <a:xfrm>
            <a:off x="0" y="0"/>
            <a:ext cx="6096000" cy="369332"/>
          </a:xfrm>
          <a:prstGeom prst="rect">
            <a:avLst/>
          </a:prstGeom>
          <a:noFill/>
        </p:spPr>
        <p:txBody>
          <a:bodyPr wrap="square">
            <a:spAutoFit/>
          </a:bodyPr>
          <a:lstStyle/>
          <a:p>
            <a:pPr marL="285750" indent="-285750">
              <a:buFont typeface="Arial" panose="020B0604020202020204" pitchFamily="34" charset="0"/>
              <a:buChar char="•"/>
            </a:pPr>
            <a:r>
              <a:rPr lang="en-US" altLang="zh-CN" sz="1800" b="1" i="0" dirty="0">
                <a:effectLst/>
                <a:latin typeface="-apple-system"/>
              </a:rPr>
              <a:t>The LLFREE Page-Frame Allocator</a:t>
            </a:r>
          </a:p>
        </p:txBody>
      </p:sp>
      <p:pic>
        <p:nvPicPr>
          <p:cNvPr id="7" name="图片 6">
            <a:extLst>
              <a:ext uri="{FF2B5EF4-FFF2-40B4-BE49-F238E27FC236}">
                <a16:creationId xmlns:a16="http://schemas.microsoft.com/office/drawing/2014/main" id="{C990525A-206F-EE5C-C9A6-70C4067270FA}"/>
              </a:ext>
            </a:extLst>
          </p:cNvPr>
          <p:cNvPicPr>
            <a:picLocks noChangeAspect="1"/>
          </p:cNvPicPr>
          <p:nvPr/>
        </p:nvPicPr>
        <p:blipFill>
          <a:blip r:embed="rId3"/>
          <a:stretch>
            <a:fillRect/>
          </a:stretch>
        </p:blipFill>
        <p:spPr>
          <a:xfrm>
            <a:off x="6574439" y="686093"/>
            <a:ext cx="4717189" cy="3894157"/>
          </a:xfrm>
          <a:prstGeom prst="rect">
            <a:avLst/>
          </a:prstGeom>
        </p:spPr>
      </p:pic>
      <p:pic>
        <p:nvPicPr>
          <p:cNvPr id="11" name="图片 10">
            <a:extLst>
              <a:ext uri="{FF2B5EF4-FFF2-40B4-BE49-F238E27FC236}">
                <a16:creationId xmlns:a16="http://schemas.microsoft.com/office/drawing/2014/main" id="{8CDA2B0F-169F-9926-23E0-1545E9898A28}"/>
              </a:ext>
            </a:extLst>
          </p:cNvPr>
          <p:cNvPicPr>
            <a:picLocks noChangeAspect="1"/>
          </p:cNvPicPr>
          <p:nvPr/>
        </p:nvPicPr>
        <p:blipFill>
          <a:blip r:embed="rId4"/>
          <a:stretch>
            <a:fillRect/>
          </a:stretch>
        </p:blipFill>
        <p:spPr>
          <a:xfrm>
            <a:off x="104714" y="893869"/>
            <a:ext cx="6469725" cy="3478606"/>
          </a:xfrm>
          <a:prstGeom prst="rect">
            <a:avLst/>
          </a:prstGeom>
        </p:spPr>
      </p:pic>
      <p:sp>
        <p:nvSpPr>
          <p:cNvPr id="5" name="文本框 4">
            <a:extLst>
              <a:ext uri="{FF2B5EF4-FFF2-40B4-BE49-F238E27FC236}">
                <a16:creationId xmlns:a16="http://schemas.microsoft.com/office/drawing/2014/main" id="{619C0A17-A222-9CC4-2E9A-2CC71A89DA8F}"/>
              </a:ext>
            </a:extLst>
          </p:cNvPr>
          <p:cNvSpPr txBox="1"/>
          <p:nvPr/>
        </p:nvSpPr>
        <p:spPr>
          <a:xfrm>
            <a:off x="567558" y="5145134"/>
            <a:ext cx="6117020" cy="646331"/>
          </a:xfrm>
          <a:prstGeom prst="rect">
            <a:avLst/>
          </a:prstGeom>
          <a:noFill/>
        </p:spPr>
        <p:txBody>
          <a:bodyPr wrap="square">
            <a:spAutoFit/>
          </a:bodyPr>
          <a:lstStyle/>
          <a:p>
            <a:pPr algn="l"/>
            <a:r>
              <a:rPr lang="en-US" altLang="zh-CN" sz="1800" b="1" i="0" dirty="0">
                <a:effectLst/>
                <a:latin typeface="Söhne"/>
              </a:rPr>
              <a:t>High-Level: </a:t>
            </a:r>
            <a:r>
              <a:rPr lang="en-US" altLang="zh-CN" sz="1800" b="0" i="0" dirty="0">
                <a:effectLst/>
                <a:latin typeface="Söhne"/>
              </a:rPr>
              <a:t>Aims to minimize </a:t>
            </a:r>
            <a:r>
              <a:rPr lang="en-US" altLang="zh-CN" sz="1800" b="0" i="0" dirty="0">
                <a:solidFill>
                  <a:srgbClr val="FF0000"/>
                </a:solidFill>
                <a:effectLst/>
                <a:latin typeface="Söhne"/>
              </a:rPr>
              <a:t>false sharing </a:t>
            </a:r>
            <a:r>
              <a:rPr lang="en-US" altLang="zh-CN" sz="1800" b="0" i="0" dirty="0">
                <a:effectLst/>
                <a:latin typeface="Söhne"/>
              </a:rPr>
              <a:t>and fragmentation of large page frames to enhance system scalability.</a:t>
            </a:r>
          </a:p>
        </p:txBody>
      </p:sp>
      <p:pic>
        <p:nvPicPr>
          <p:cNvPr id="8" name="图片 7">
            <a:extLst>
              <a:ext uri="{FF2B5EF4-FFF2-40B4-BE49-F238E27FC236}">
                <a16:creationId xmlns:a16="http://schemas.microsoft.com/office/drawing/2014/main" id="{1065F4B4-4605-4C24-4C99-46F3062676E9}"/>
              </a:ext>
            </a:extLst>
          </p:cNvPr>
          <p:cNvPicPr>
            <a:picLocks noChangeAspect="1"/>
          </p:cNvPicPr>
          <p:nvPr/>
        </p:nvPicPr>
        <p:blipFill>
          <a:blip r:embed="rId5"/>
          <a:stretch>
            <a:fillRect/>
          </a:stretch>
        </p:blipFill>
        <p:spPr>
          <a:xfrm>
            <a:off x="6684578" y="4982524"/>
            <a:ext cx="4438650" cy="971550"/>
          </a:xfrm>
          <a:prstGeom prst="rect">
            <a:avLst/>
          </a:prstGeom>
        </p:spPr>
      </p:pic>
    </p:spTree>
    <p:extLst>
      <p:ext uri="{BB962C8B-B14F-4D97-AF65-F5344CB8AC3E}">
        <p14:creationId xmlns:p14="http://schemas.microsoft.com/office/powerpoint/2010/main" val="6992303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779CF80-40EB-2EBC-CE71-436CB017E760}"/>
              </a:ext>
            </a:extLst>
          </p:cNvPr>
          <p:cNvSpPr txBox="1"/>
          <p:nvPr/>
        </p:nvSpPr>
        <p:spPr>
          <a:xfrm>
            <a:off x="0" y="0"/>
            <a:ext cx="6096000" cy="369332"/>
          </a:xfrm>
          <a:prstGeom prst="rect">
            <a:avLst/>
          </a:prstGeom>
          <a:noFill/>
        </p:spPr>
        <p:txBody>
          <a:bodyPr wrap="square">
            <a:spAutoFit/>
          </a:bodyPr>
          <a:lstStyle/>
          <a:p>
            <a:pPr marL="285750" indent="-285750">
              <a:buFont typeface="Arial" panose="020B0604020202020204" pitchFamily="34" charset="0"/>
              <a:buChar char="•"/>
            </a:pPr>
            <a:r>
              <a:rPr lang="en-US" altLang="zh-CN" sz="1800" b="1" i="0" dirty="0">
                <a:effectLst/>
                <a:latin typeface="-apple-system"/>
              </a:rPr>
              <a:t>The LLFREE Page-Frame Allocator</a:t>
            </a:r>
          </a:p>
        </p:txBody>
      </p:sp>
      <p:pic>
        <p:nvPicPr>
          <p:cNvPr id="5" name="图片 4">
            <a:extLst>
              <a:ext uri="{FF2B5EF4-FFF2-40B4-BE49-F238E27FC236}">
                <a16:creationId xmlns:a16="http://schemas.microsoft.com/office/drawing/2014/main" id="{24684AC0-421F-C090-9FF6-0DFD1FF8D13C}"/>
              </a:ext>
            </a:extLst>
          </p:cNvPr>
          <p:cNvPicPr>
            <a:picLocks noChangeAspect="1"/>
          </p:cNvPicPr>
          <p:nvPr/>
        </p:nvPicPr>
        <p:blipFill>
          <a:blip r:embed="rId3"/>
          <a:stretch>
            <a:fillRect/>
          </a:stretch>
        </p:blipFill>
        <p:spPr>
          <a:xfrm>
            <a:off x="6522301" y="1677685"/>
            <a:ext cx="5316897" cy="4276999"/>
          </a:xfrm>
          <a:prstGeom prst="rect">
            <a:avLst/>
          </a:prstGeom>
        </p:spPr>
      </p:pic>
      <p:sp>
        <p:nvSpPr>
          <p:cNvPr id="10" name="文本框 9">
            <a:extLst>
              <a:ext uri="{FF2B5EF4-FFF2-40B4-BE49-F238E27FC236}">
                <a16:creationId xmlns:a16="http://schemas.microsoft.com/office/drawing/2014/main" id="{A12E48FE-BCF7-8A98-4324-518AAC99CC9D}"/>
              </a:ext>
            </a:extLst>
          </p:cNvPr>
          <p:cNvSpPr txBox="1"/>
          <p:nvPr/>
        </p:nvSpPr>
        <p:spPr>
          <a:xfrm>
            <a:off x="142008" y="578166"/>
            <a:ext cx="6116782" cy="369332"/>
          </a:xfrm>
          <a:prstGeom prst="rect">
            <a:avLst/>
          </a:prstGeom>
          <a:noFill/>
        </p:spPr>
        <p:txBody>
          <a:bodyPr wrap="square">
            <a:spAutoFit/>
          </a:bodyPr>
          <a:lstStyle/>
          <a:p>
            <a:pPr algn="l"/>
            <a:r>
              <a:rPr lang="zh-CN" altLang="en-US" b="0" i="0" dirty="0">
                <a:solidFill>
                  <a:srgbClr val="121212"/>
                </a:solidFill>
                <a:effectLst/>
                <a:latin typeface="-apple-system"/>
              </a:rPr>
              <a:t>虚假共享问题：</a:t>
            </a:r>
          </a:p>
        </p:txBody>
      </p:sp>
      <p:pic>
        <p:nvPicPr>
          <p:cNvPr id="9" name="图片 8">
            <a:extLst>
              <a:ext uri="{FF2B5EF4-FFF2-40B4-BE49-F238E27FC236}">
                <a16:creationId xmlns:a16="http://schemas.microsoft.com/office/drawing/2014/main" id="{6C9450A3-A100-A844-666C-A403F1C62D28}"/>
              </a:ext>
            </a:extLst>
          </p:cNvPr>
          <p:cNvPicPr>
            <a:picLocks noChangeAspect="1"/>
          </p:cNvPicPr>
          <p:nvPr/>
        </p:nvPicPr>
        <p:blipFill>
          <a:blip r:embed="rId4"/>
          <a:stretch>
            <a:fillRect/>
          </a:stretch>
        </p:blipFill>
        <p:spPr>
          <a:xfrm>
            <a:off x="3374188" y="283679"/>
            <a:ext cx="3124528" cy="1327638"/>
          </a:xfrm>
          <a:prstGeom prst="rect">
            <a:avLst/>
          </a:prstGeom>
        </p:spPr>
      </p:pic>
      <p:pic>
        <p:nvPicPr>
          <p:cNvPr id="12" name="图片 11">
            <a:extLst>
              <a:ext uri="{FF2B5EF4-FFF2-40B4-BE49-F238E27FC236}">
                <a16:creationId xmlns:a16="http://schemas.microsoft.com/office/drawing/2014/main" id="{3A0D4D95-BDB3-2F2E-F177-0171F16D7060}"/>
              </a:ext>
            </a:extLst>
          </p:cNvPr>
          <p:cNvPicPr>
            <a:picLocks noChangeAspect="1"/>
          </p:cNvPicPr>
          <p:nvPr/>
        </p:nvPicPr>
        <p:blipFill>
          <a:blip r:embed="rId5"/>
          <a:stretch>
            <a:fillRect/>
          </a:stretch>
        </p:blipFill>
        <p:spPr>
          <a:xfrm>
            <a:off x="390280" y="1677685"/>
            <a:ext cx="5279420" cy="4276999"/>
          </a:xfrm>
          <a:prstGeom prst="rect">
            <a:avLst/>
          </a:prstGeom>
        </p:spPr>
      </p:pic>
      <p:pic>
        <p:nvPicPr>
          <p:cNvPr id="14" name="图片 13">
            <a:extLst>
              <a:ext uri="{FF2B5EF4-FFF2-40B4-BE49-F238E27FC236}">
                <a16:creationId xmlns:a16="http://schemas.microsoft.com/office/drawing/2014/main" id="{7333F6C7-CFCC-9601-82AA-9A8CF5E6DBCB}"/>
              </a:ext>
            </a:extLst>
          </p:cNvPr>
          <p:cNvPicPr>
            <a:picLocks noChangeAspect="1"/>
          </p:cNvPicPr>
          <p:nvPr/>
        </p:nvPicPr>
        <p:blipFill>
          <a:blip r:embed="rId6"/>
          <a:stretch>
            <a:fillRect/>
          </a:stretch>
        </p:blipFill>
        <p:spPr>
          <a:xfrm>
            <a:off x="6522301" y="71566"/>
            <a:ext cx="1388783" cy="1751863"/>
          </a:xfrm>
          <a:prstGeom prst="rect">
            <a:avLst/>
          </a:prstGeom>
        </p:spPr>
      </p:pic>
    </p:spTree>
    <p:extLst>
      <p:ext uri="{BB962C8B-B14F-4D97-AF65-F5344CB8AC3E}">
        <p14:creationId xmlns:p14="http://schemas.microsoft.com/office/powerpoint/2010/main" val="30253038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779CF80-40EB-2EBC-CE71-436CB017E760}"/>
              </a:ext>
            </a:extLst>
          </p:cNvPr>
          <p:cNvSpPr txBox="1"/>
          <p:nvPr/>
        </p:nvSpPr>
        <p:spPr>
          <a:xfrm>
            <a:off x="0" y="0"/>
            <a:ext cx="6096000" cy="369332"/>
          </a:xfrm>
          <a:prstGeom prst="rect">
            <a:avLst/>
          </a:prstGeom>
          <a:noFill/>
        </p:spPr>
        <p:txBody>
          <a:bodyPr wrap="square">
            <a:spAutoFit/>
          </a:bodyPr>
          <a:lstStyle/>
          <a:p>
            <a:pPr marL="285750" indent="-285750">
              <a:buFont typeface="Arial" panose="020B0604020202020204" pitchFamily="34" charset="0"/>
              <a:buChar char="•"/>
            </a:pPr>
            <a:r>
              <a:rPr lang="en-US" altLang="zh-CN" sz="1800" b="1" i="0" dirty="0">
                <a:effectLst/>
                <a:latin typeface="-apple-system"/>
              </a:rPr>
              <a:t>The LLFREE Page-Frame Allocator</a:t>
            </a:r>
          </a:p>
        </p:txBody>
      </p:sp>
      <p:pic>
        <p:nvPicPr>
          <p:cNvPr id="5" name="图片 4">
            <a:extLst>
              <a:ext uri="{FF2B5EF4-FFF2-40B4-BE49-F238E27FC236}">
                <a16:creationId xmlns:a16="http://schemas.microsoft.com/office/drawing/2014/main" id="{24684AC0-421F-C090-9FF6-0DFD1FF8D13C}"/>
              </a:ext>
            </a:extLst>
          </p:cNvPr>
          <p:cNvPicPr>
            <a:picLocks noChangeAspect="1"/>
          </p:cNvPicPr>
          <p:nvPr/>
        </p:nvPicPr>
        <p:blipFill>
          <a:blip r:embed="rId3"/>
          <a:stretch>
            <a:fillRect/>
          </a:stretch>
        </p:blipFill>
        <p:spPr>
          <a:xfrm>
            <a:off x="0" y="2678357"/>
            <a:ext cx="3734946" cy="3004452"/>
          </a:xfrm>
          <a:prstGeom prst="rect">
            <a:avLst/>
          </a:prstGeom>
        </p:spPr>
      </p:pic>
      <p:pic>
        <p:nvPicPr>
          <p:cNvPr id="4" name="图片 3">
            <a:extLst>
              <a:ext uri="{FF2B5EF4-FFF2-40B4-BE49-F238E27FC236}">
                <a16:creationId xmlns:a16="http://schemas.microsoft.com/office/drawing/2014/main" id="{ED3434C5-673D-463A-4763-1982E8991260}"/>
              </a:ext>
            </a:extLst>
          </p:cNvPr>
          <p:cNvPicPr>
            <a:picLocks noChangeAspect="1"/>
          </p:cNvPicPr>
          <p:nvPr/>
        </p:nvPicPr>
        <p:blipFill>
          <a:blip r:embed="rId4"/>
          <a:stretch>
            <a:fillRect/>
          </a:stretch>
        </p:blipFill>
        <p:spPr>
          <a:xfrm>
            <a:off x="3379686" y="424096"/>
            <a:ext cx="3223019" cy="1369488"/>
          </a:xfrm>
          <a:prstGeom prst="rect">
            <a:avLst/>
          </a:prstGeom>
        </p:spPr>
      </p:pic>
      <p:pic>
        <p:nvPicPr>
          <p:cNvPr id="8" name="图片 7">
            <a:extLst>
              <a:ext uri="{FF2B5EF4-FFF2-40B4-BE49-F238E27FC236}">
                <a16:creationId xmlns:a16="http://schemas.microsoft.com/office/drawing/2014/main" id="{57FB6584-F32C-9C1E-76EC-7A06BAC49DA8}"/>
              </a:ext>
            </a:extLst>
          </p:cNvPr>
          <p:cNvPicPr>
            <a:picLocks noChangeAspect="1"/>
          </p:cNvPicPr>
          <p:nvPr/>
        </p:nvPicPr>
        <p:blipFill>
          <a:blip r:embed="rId5"/>
          <a:stretch>
            <a:fillRect/>
          </a:stretch>
        </p:blipFill>
        <p:spPr>
          <a:xfrm>
            <a:off x="3904579" y="2553666"/>
            <a:ext cx="3562295" cy="2861692"/>
          </a:xfrm>
          <a:prstGeom prst="rect">
            <a:avLst/>
          </a:prstGeom>
        </p:spPr>
      </p:pic>
      <p:pic>
        <p:nvPicPr>
          <p:cNvPr id="6" name="图片 5">
            <a:extLst>
              <a:ext uri="{FF2B5EF4-FFF2-40B4-BE49-F238E27FC236}">
                <a16:creationId xmlns:a16="http://schemas.microsoft.com/office/drawing/2014/main" id="{C80BAC0A-6F7C-6CCA-3B89-53E40E233D8A}"/>
              </a:ext>
            </a:extLst>
          </p:cNvPr>
          <p:cNvPicPr>
            <a:picLocks noChangeAspect="1"/>
          </p:cNvPicPr>
          <p:nvPr/>
        </p:nvPicPr>
        <p:blipFill>
          <a:blip r:embed="rId6"/>
          <a:stretch>
            <a:fillRect/>
          </a:stretch>
        </p:blipFill>
        <p:spPr>
          <a:xfrm>
            <a:off x="6602705" y="424096"/>
            <a:ext cx="1344991" cy="1696622"/>
          </a:xfrm>
          <a:prstGeom prst="rect">
            <a:avLst/>
          </a:prstGeom>
        </p:spPr>
      </p:pic>
      <p:pic>
        <p:nvPicPr>
          <p:cNvPr id="7" name="图片 6">
            <a:extLst>
              <a:ext uri="{FF2B5EF4-FFF2-40B4-BE49-F238E27FC236}">
                <a16:creationId xmlns:a16="http://schemas.microsoft.com/office/drawing/2014/main" id="{E6A98DDF-6683-590E-D827-750AC621EB56}"/>
              </a:ext>
            </a:extLst>
          </p:cNvPr>
          <p:cNvPicPr>
            <a:picLocks noChangeAspect="1"/>
          </p:cNvPicPr>
          <p:nvPr/>
        </p:nvPicPr>
        <p:blipFill>
          <a:blip r:embed="rId7"/>
          <a:stretch>
            <a:fillRect/>
          </a:stretch>
        </p:blipFill>
        <p:spPr>
          <a:xfrm>
            <a:off x="7791397" y="2553666"/>
            <a:ext cx="3773479" cy="2861692"/>
          </a:xfrm>
          <a:prstGeom prst="rect">
            <a:avLst/>
          </a:prstGeom>
        </p:spPr>
      </p:pic>
    </p:spTree>
    <p:extLst>
      <p:ext uri="{BB962C8B-B14F-4D97-AF65-F5344CB8AC3E}">
        <p14:creationId xmlns:p14="http://schemas.microsoft.com/office/powerpoint/2010/main" val="12909544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779CF80-40EB-2EBC-CE71-436CB017E760}"/>
              </a:ext>
            </a:extLst>
          </p:cNvPr>
          <p:cNvSpPr txBox="1"/>
          <p:nvPr/>
        </p:nvSpPr>
        <p:spPr>
          <a:xfrm>
            <a:off x="0" y="0"/>
            <a:ext cx="6096000" cy="369332"/>
          </a:xfrm>
          <a:prstGeom prst="rect">
            <a:avLst/>
          </a:prstGeom>
          <a:noFill/>
        </p:spPr>
        <p:txBody>
          <a:bodyPr wrap="square">
            <a:spAutoFit/>
          </a:bodyPr>
          <a:lstStyle/>
          <a:p>
            <a:pPr marL="285750" indent="-285750">
              <a:buFont typeface="Arial" panose="020B0604020202020204" pitchFamily="34" charset="0"/>
              <a:buChar char="•"/>
            </a:pPr>
            <a:r>
              <a:rPr lang="en-US" altLang="zh-CN" sz="1800" b="1" i="0" dirty="0">
                <a:effectLst/>
                <a:latin typeface="-apple-system"/>
              </a:rPr>
              <a:t>The LLFREE Page-Frame Allocator</a:t>
            </a:r>
          </a:p>
        </p:txBody>
      </p:sp>
      <p:sp>
        <p:nvSpPr>
          <p:cNvPr id="10" name="文本框 9">
            <a:extLst>
              <a:ext uri="{FF2B5EF4-FFF2-40B4-BE49-F238E27FC236}">
                <a16:creationId xmlns:a16="http://schemas.microsoft.com/office/drawing/2014/main" id="{A12E48FE-BCF7-8A98-4324-518AAC99CC9D}"/>
              </a:ext>
            </a:extLst>
          </p:cNvPr>
          <p:cNvSpPr txBox="1"/>
          <p:nvPr/>
        </p:nvSpPr>
        <p:spPr>
          <a:xfrm>
            <a:off x="142008" y="578166"/>
            <a:ext cx="6116782" cy="369332"/>
          </a:xfrm>
          <a:prstGeom prst="rect">
            <a:avLst/>
          </a:prstGeom>
          <a:noFill/>
        </p:spPr>
        <p:txBody>
          <a:bodyPr wrap="square">
            <a:spAutoFit/>
          </a:bodyPr>
          <a:lstStyle/>
          <a:p>
            <a:pPr algn="l"/>
            <a:r>
              <a:rPr lang="en-US" altLang="zh-CN" b="0" i="0" dirty="0">
                <a:solidFill>
                  <a:srgbClr val="121212"/>
                </a:solidFill>
                <a:effectLst/>
                <a:latin typeface="-apple-system"/>
              </a:rPr>
              <a:t>CPU</a:t>
            </a:r>
            <a:r>
              <a:rPr lang="zh-CN" altLang="en-US" b="0" i="0" dirty="0">
                <a:solidFill>
                  <a:srgbClr val="121212"/>
                </a:solidFill>
                <a:effectLst/>
                <a:latin typeface="-apple-system"/>
              </a:rPr>
              <a:t>预留树的外部释放问题：</a:t>
            </a:r>
          </a:p>
        </p:txBody>
      </p:sp>
      <p:pic>
        <p:nvPicPr>
          <p:cNvPr id="9" name="图片 8">
            <a:extLst>
              <a:ext uri="{FF2B5EF4-FFF2-40B4-BE49-F238E27FC236}">
                <a16:creationId xmlns:a16="http://schemas.microsoft.com/office/drawing/2014/main" id="{6C9450A3-A100-A844-666C-A403F1C62D28}"/>
              </a:ext>
            </a:extLst>
          </p:cNvPr>
          <p:cNvPicPr>
            <a:picLocks noChangeAspect="1"/>
          </p:cNvPicPr>
          <p:nvPr/>
        </p:nvPicPr>
        <p:blipFill>
          <a:blip r:embed="rId3"/>
          <a:stretch>
            <a:fillRect/>
          </a:stretch>
        </p:blipFill>
        <p:spPr>
          <a:xfrm>
            <a:off x="3374188" y="283679"/>
            <a:ext cx="3124528" cy="1327638"/>
          </a:xfrm>
          <a:prstGeom prst="rect">
            <a:avLst/>
          </a:prstGeom>
        </p:spPr>
      </p:pic>
      <p:pic>
        <p:nvPicPr>
          <p:cNvPr id="4" name="图片 3">
            <a:extLst>
              <a:ext uri="{FF2B5EF4-FFF2-40B4-BE49-F238E27FC236}">
                <a16:creationId xmlns:a16="http://schemas.microsoft.com/office/drawing/2014/main" id="{ED3434C5-673D-463A-4763-1982E8991260}"/>
              </a:ext>
            </a:extLst>
          </p:cNvPr>
          <p:cNvPicPr>
            <a:picLocks noChangeAspect="1"/>
          </p:cNvPicPr>
          <p:nvPr/>
        </p:nvPicPr>
        <p:blipFill>
          <a:blip r:embed="rId3"/>
          <a:stretch>
            <a:fillRect/>
          </a:stretch>
        </p:blipFill>
        <p:spPr>
          <a:xfrm>
            <a:off x="3374188" y="260529"/>
            <a:ext cx="3124528" cy="1327638"/>
          </a:xfrm>
          <a:prstGeom prst="rect">
            <a:avLst/>
          </a:prstGeom>
        </p:spPr>
      </p:pic>
      <p:pic>
        <p:nvPicPr>
          <p:cNvPr id="6" name="图片 5">
            <a:extLst>
              <a:ext uri="{FF2B5EF4-FFF2-40B4-BE49-F238E27FC236}">
                <a16:creationId xmlns:a16="http://schemas.microsoft.com/office/drawing/2014/main" id="{C80BAC0A-6F7C-6CCA-3B89-53E40E233D8A}"/>
              </a:ext>
            </a:extLst>
          </p:cNvPr>
          <p:cNvPicPr>
            <a:picLocks noChangeAspect="1"/>
          </p:cNvPicPr>
          <p:nvPr/>
        </p:nvPicPr>
        <p:blipFill>
          <a:blip r:embed="rId4"/>
          <a:stretch>
            <a:fillRect/>
          </a:stretch>
        </p:blipFill>
        <p:spPr>
          <a:xfrm>
            <a:off x="6522301" y="71566"/>
            <a:ext cx="1388783" cy="1751863"/>
          </a:xfrm>
          <a:prstGeom prst="rect">
            <a:avLst/>
          </a:prstGeom>
        </p:spPr>
      </p:pic>
      <p:pic>
        <p:nvPicPr>
          <p:cNvPr id="1028" name="Picture 4">
            <a:extLst>
              <a:ext uri="{FF2B5EF4-FFF2-40B4-BE49-F238E27FC236}">
                <a16:creationId xmlns:a16="http://schemas.microsoft.com/office/drawing/2014/main" id="{FF7A89B8-9B5F-6222-61D7-8F9984467118}"/>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921847" y="1882654"/>
            <a:ext cx="5097454" cy="414022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18F2F10C-EB40-9793-4481-D807D8DADFC8}"/>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45907" y="1882654"/>
            <a:ext cx="5039338" cy="40930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33714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779CF80-40EB-2EBC-CE71-436CB017E760}"/>
              </a:ext>
            </a:extLst>
          </p:cNvPr>
          <p:cNvSpPr txBox="1"/>
          <p:nvPr/>
        </p:nvSpPr>
        <p:spPr>
          <a:xfrm>
            <a:off x="0" y="0"/>
            <a:ext cx="6096000" cy="369332"/>
          </a:xfrm>
          <a:prstGeom prst="rect">
            <a:avLst/>
          </a:prstGeom>
          <a:noFill/>
        </p:spPr>
        <p:txBody>
          <a:bodyPr wrap="square">
            <a:spAutoFit/>
          </a:bodyPr>
          <a:lstStyle/>
          <a:p>
            <a:pPr marL="285750" indent="-285750">
              <a:buFont typeface="Arial" panose="020B0604020202020204" pitchFamily="34" charset="0"/>
              <a:buChar char="•"/>
            </a:pPr>
            <a:r>
              <a:rPr lang="en-US" altLang="zh-CN" sz="1800" b="1" i="0" dirty="0">
                <a:effectLst/>
                <a:latin typeface="-apple-system"/>
              </a:rPr>
              <a:t>The LLFREE Page-Frame Allocator</a:t>
            </a:r>
          </a:p>
        </p:txBody>
      </p:sp>
      <p:sp>
        <p:nvSpPr>
          <p:cNvPr id="10" name="文本框 9">
            <a:extLst>
              <a:ext uri="{FF2B5EF4-FFF2-40B4-BE49-F238E27FC236}">
                <a16:creationId xmlns:a16="http://schemas.microsoft.com/office/drawing/2014/main" id="{A12E48FE-BCF7-8A98-4324-518AAC99CC9D}"/>
              </a:ext>
            </a:extLst>
          </p:cNvPr>
          <p:cNvSpPr txBox="1"/>
          <p:nvPr/>
        </p:nvSpPr>
        <p:spPr>
          <a:xfrm>
            <a:off x="142008" y="578166"/>
            <a:ext cx="6116782" cy="369332"/>
          </a:xfrm>
          <a:prstGeom prst="rect">
            <a:avLst/>
          </a:prstGeom>
          <a:noFill/>
        </p:spPr>
        <p:txBody>
          <a:bodyPr wrap="square">
            <a:spAutoFit/>
          </a:bodyPr>
          <a:lstStyle/>
          <a:p>
            <a:pPr algn="l"/>
            <a:r>
              <a:rPr lang="zh-CN" altLang="en-US" b="0" i="0" dirty="0">
                <a:solidFill>
                  <a:srgbClr val="121212"/>
                </a:solidFill>
                <a:effectLst/>
                <a:latin typeface="-apple-system"/>
              </a:rPr>
              <a:t>本地内存耗尽后的处理：</a:t>
            </a:r>
          </a:p>
        </p:txBody>
      </p:sp>
      <p:pic>
        <p:nvPicPr>
          <p:cNvPr id="9" name="图片 8">
            <a:extLst>
              <a:ext uri="{FF2B5EF4-FFF2-40B4-BE49-F238E27FC236}">
                <a16:creationId xmlns:a16="http://schemas.microsoft.com/office/drawing/2014/main" id="{6C9450A3-A100-A844-666C-A403F1C62D28}"/>
              </a:ext>
            </a:extLst>
          </p:cNvPr>
          <p:cNvPicPr>
            <a:picLocks noChangeAspect="1"/>
          </p:cNvPicPr>
          <p:nvPr/>
        </p:nvPicPr>
        <p:blipFill>
          <a:blip r:embed="rId3"/>
          <a:stretch>
            <a:fillRect/>
          </a:stretch>
        </p:blipFill>
        <p:spPr>
          <a:xfrm>
            <a:off x="3811172" y="519647"/>
            <a:ext cx="2996712" cy="1273328"/>
          </a:xfrm>
          <a:prstGeom prst="rect">
            <a:avLst/>
          </a:prstGeom>
        </p:spPr>
      </p:pic>
      <p:pic>
        <p:nvPicPr>
          <p:cNvPr id="4" name="图片 3">
            <a:extLst>
              <a:ext uri="{FF2B5EF4-FFF2-40B4-BE49-F238E27FC236}">
                <a16:creationId xmlns:a16="http://schemas.microsoft.com/office/drawing/2014/main" id="{ED3434C5-673D-463A-4763-1982E8991260}"/>
              </a:ext>
            </a:extLst>
          </p:cNvPr>
          <p:cNvPicPr>
            <a:picLocks noChangeAspect="1"/>
          </p:cNvPicPr>
          <p:nvPr/>
        </p:nvPicPr>
        <p:blipFill>
          <a:blip r:embed="rId3"/>
          <a:stretch>
            <a:fillRect/>
          </a:stretch>
        </p:blipFill>
        <p:spPr>
          <a:xfrm>
            <a:off x="3523158" y="327233"/>
            <a:ext cx="3556911" cy="1511361"/>
          </a:xfrm>
          <a:prstGeom prst="rect">
            <a:avLst/>
          </a:prstGeom>
        </p:spPr>
      </p:pic>
      <p:pic>
        <p:nvPicPr>
          <p:cNvPr id="6" name="图片 5">
            <a:extLst>
              <a:ext uri="{FF2B5EF4-FFF2-40B4-BE49-F238E27FC236}">
                <a16:creationId xmlns:a16="http://schemas.microsoft.com/office/drawing/2014/main" id="{C80BAC0A-6F7C-6CCA-3B89-53E40E233D8A}"/>
              </a:ext>
            </a:extLst>
          </p:cNvPr>
          <p:cNvPicPr>
            <a:picLocks noChangeAspect="1"/>
          </p:cNvPicPr>
          <p:nvPr/>
        </p:nvPicPr>
        <p:blipFill>
          <a:blip r:embed="rId4"/>
          <a:stretch>
            <a:fillRect/>
          </a:stretch>
        </p:blipFill>
        <p:spPr>
          <a:xfrm>
            <a:off x="7080069" y="136525"/>
            <a:ext cx="1814583" cy="2288984"/>
          </a:xfrm>
          <a:prstGeom prst="rect">
            <a:avLst/>
          </a:prstGeom>
        </p:spPr>
      </p:pic>
      <p:pic>
        <p:nvPicPr>
          <p:cNvPr id="1026" name="Picture 2">
            <a:extLst>
              <a:ext uri="{FF2B5EF4-FFF2-40B4-BE49-F238E27FC236}">
                <a16:creationId xmlns:a16="http://schemas.microsoft.com/office/drawing/2014/main" id="{394AAA79-C6BA-A38A-27E5-F873F9862C16}"/>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0511" y="2518013"/>
            <a:ext cx="4271406" cy="346929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371ED396-6A4C-C943-842F-A078B3A1A273}"/>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960296" y="2610515"/>
            <a:ext cx="4271407" cy="346929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54D1010B-5B7D-3C09-1C77-042D5F32D09B}"/>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031168" y="2610513"/>
            <a:ext cx="4043631" cy="3284293"/>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a:extLst>
              <a:ext uri="{FF2B5EF4-FFF2-40B4-BE49-F238E27FC236}">
                <a16:creationId xmlns:a16="http://schemas.microsoft.com/office/drawing/2014/main" id="{71E4503A-339C-60B8-EBE6-09198EA38F1A}"/>
              </a:ext>
            </a:extLst>
          </p:cNvPr>
          <p:cNvSpPr txBox="1"/>
          <p:nvPr/>
        </p:nvSpPr>
        <p:spPr>
          <a:xfrm>
            <a:off x="1482007" y="5894806"/>
            <a:ext cx="1267327" cy="369332"/>
          </a:xfrm>
          <a:prstGeom prst="rect">
            <a:avLst/>
          </a:prstGeom>
          <a:noFill/>
        </p:spPr>
        <p:txBody>
          <a:bodyPr wrap="square" rtlCol="0">
            <a:spAutoFit/>
          </a:bodyPr>
          <a:lstStyle/>
          <a:p>
            <a:r>
              <a:rPr lang="zh-CN" altLang="en-US" dirty="0"/>
              <a:t>图</a:t>
            </a:r>
            <a:r>
              <a:rPr lang="en-US" altLang="zh-CN" dirty="0"/>
              <a:t>1</a:t>
            </a:r>
            <a:endParaRPr lang="zh-CN" altLang="en-US" dirty="0"/>
          </a:p>
        </p:txBody>
      </p:sp>
      <p:sp>
        <p:nvSpPr>
          <p:cNvPr id="7" name="文本框 6">
            <a:extLst>
              <a:ext uri="{FF2B5EF4-FFF2-40B4-BE49-F238E27FC236}">
                <a16:creationId xmlns:a16="http://schemas.microsoft.com/office/drawing/2014/main" id="{8DB7F544-A39B-2BCB-7D03-FF827127965F}"/>
              </a:ext>
            </a:extLst>
          </p:cNvPr>
          <p:cNvSpPr txBox="1"/>
          <p:nvPr/>
        </p:nvSpPr>
        <p:spPr>
          <a:xfrm>
            <a:off x="5371792" y="5851106"/>
            <a:ext cx="1267327" cy="369332"/>
          </a:xfrm>
          <a:prstGeom prst="rect">
            <a:avLst/>
          </a:prstGeom>
          <a:noFill/>
        </p:spPr>
        <p:txBody>
          <a:bodyPr wrap="square" rtlCol="0">
            <a:spAutoFit/>
          </a:bodyPr>
          <a:lstStyle/>
          <a:p>
            <a:r>
              <a:rPr lang="zh-CN" altLang="en-US" dirty="0"/>
              <a:t>图</a:t>
            </a:r>
            <a:r>
              <a:rPr lang="en-US" altLang="zh-CN" dirty="0"/>
              <a:t>2</a:t>
            </a:r>
            <a:endParaRPr lang="zh-CN" altLang="en-US" dirty="0"/>
          </a:p>
        </p:txBody>
      </p:sp>
      <p:sp>
        <p:nvSpPr>
          <p:cNvPr id="8" name="文本框 7">
            <a:extLst>
              <a:ext uri="{FF2B5EF4-FFF2-40B4-BE49-F238E27FC236}">
                <a16:creationId xmlns:a16="http://schemas.microsoft.com/office/drawing/2014/main" id="{C8757166-DAE4-B1FA-0641-234368978A2A}"/>
              </a:ext>
            </a:extLst>
          </p:cNvPr>
          <p:cNvSpPr txBox="1"/>
          <p:nvPr/>
        </p:nvSpPr>
        <p:spPr>
          <a:xfrm>
            <a:off x="9442666" y="5790541"/>
            <a:ext cx="1267327" cy="369332"/>
          </a:xfrm>
          <a:prstGeom prst="rect">
            <a:avLst/>
          </a:prstGeom>
          <a:noFill/>
        </p:spPr>
        <p:txBody>
          <a:bodyPr wrap="square" rtlCol="0">
            <a:spAutoFit/>
          </a:bodyPr>
          <a:lstStyle/>
          <a:p>
            <a:r>
              <a:rPr lang="zh-CN" altLang="en-US" dirty="0"/>
              <a:t>图</a:t>
            </a:r>
            <a:r>
              <a:rPr lang="en-US" altLang="zh-CN" dirty="0"/>
              <a:t>3</a:t>
            </a:r>
            <a:endParaRPr lang="zh-CN" altLang="en-US" dirty="0"/>
          </a:p>
        </p:txBody>
      </p:sp>
    </p:spTree>
    <p:extLst>
      <p:ext uri="{BB962C8B-B14F-4D97-AF65-F5344CB8AC3E}">
        <p14:creationId xmlns:p14="http://schemas.microsoft.com/office/powerpoint/2010/main" val="16392843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779CF80-40EB-2EBC-CE71-436CB017E760}"/>
              </a:ext>
            </a:extLst>
          </p:cNvPr>
          <p:cNvSpPr txBox="1"/>
          <p:nvPr/>
        </p:nvSpPr>
        <p:spPr>
          <a:xfrm>
            <a:off x="0" y="0"/>
            <a:ext cx="6096000" cy="369332"/>
          </a:xfrm>
          <a:prstGeom prst="rect">
            <a:avLst/>
          </a:prstGeom>
          <a:noFill/>
        </p:spPr>
        <p:txBody>
          <a:bodyPr wrap="square">
            <a:spAutoFit/>
          </a:bodyPr>
          <a:lstStyle/>
          <a:p>
            <a:pPr marL="285750" indent="-285750">
              <a:buFont typeface="Arial" panose="020B0604020202020204" pitchFamily="34" charset="0"/>
              <a:buChar char="•"/>
            </a:pPr>
            <a:r>
              <a:rPr lang="en-US" altLang="zh-CN" sz="1800" b="1" i="0" dirty="0">
                <a:effectLst/>
                <a:latin typeface="-apple-system"/>
              </a:rPr>
              <a:t>The LLFREE Page-Frame Allocator</a:t>
            </a:r>
          </a:p>
        </p:txBody>
      </p:sp>
      <p:sp>
        <p:nvSpPr>
          <p:cNvPr id="9" name="文本框 8">
            <a:extLst>
              <a:ext uri="{FF2B5EF4-FFF2-40B4-BE49-F238E27FC236}">
                <a16:creationId xmlns:a16="http://schemas.microsoft.com/office/drawing/2014/main" id="{7BAEE961-CEE2-B89E-A330-6CCE24501517}"/>
              </a:ext>
            </a:extLst>
          </p:cNvPr>
          <p:cNvSpPr txBox="1"/>
          <p:nvPr/>
        </p:nvSpPr>
        <p:spPr>
          <a:xfrm>
            <a:off x="213369" y="657328"/>
            <a:ext cx="6116782" cy="369332"/>
          </a:xfrm>
          <a:prstGeom prst="rect">
            <a:avLst/>
          </a:prstGeom>
          <a:noFill/>
        </p:spPr>
        <p:txBody>
          <a:bodyPr wrap="square">
            <a:spAutoFit/>
          </a:bodyPr>
          <a:lstStyle/>
          <a:p>
            <a:pPr algn="l"/>
            <a:r>
              <a:rPr lang="zh-CN" altLang="en-US" b="0" i="0" dirty="0">
                <a:solidFill>
                  <a:srgbClr val="121212"/>
                </a:solidFill>
                <a:effectLst/>
                <a:latin typeface="-apple-system"/>
              </a:rPr>
              <a:t>释放过程中的虚假共享问题：</a:t>
            </a:r>
          </a:p>
        </p:txBody>
      </p:sp>
      <p:sp>
        <p:nvSpPr>
          <p:cNvPr id="7" name="文本框 6">
            <a:extLst>
              <a:ext uri="{FF2B5EF4-FFF2-40B4-BE49-F238E27FC236}">
                <a16:creationId xmlns:a16="http://schemas.microsoft.com/office/drawing/2014/main" id="{3E1ADC73-75BD-728D-405E-F64ABB9DC9A3}"/>
              </a:ext>
            </a:extLst>
          </p:cNvPr>
          <p:cNvSpPr txBox="1"/>
          <p:nvPr/>
        </p:nvSpPr>
        <p:spPr>
          <a:xfrm>
            <a:off x="378823" y="5000343"/>
            <a:ext cx="6113416" cy="1200329"/>
          </a:xfrm>
          <a:prstGeom prst="rect">
            <a:avLst/>
          </a:prstGeom>
          <a:noFill/>
        </p:spPr>
        <p:txBody>
          <a:bodyPr wrap="square">
            <a:spAutoFit/>
          </a:bodyPr>
          <a:lstStyle/>
          <a:p>
            <a:pPr algn="l"/>
            <a:r>
              <a:rPr lang="en-US" altLang="zh-CN" b="1" i="0" dirty="0">
                <a:solidFill>
                  <a:srgbClr val="121212"/>
                </a:solidFill>
                <a:effectLst/>
                <a:latin typeface="-apple-system"/>
              </a:rPr>
              <a:t>“Reserve-on-Free” </a:t>
            </a:r>
            <a:r>
              <a:rPr lang="zh-CN" altLang="en-US" b="1" i="0" dirty="0">
                <a:solidFill>
                  <a:srgbClr val="121212"/>
                </a:solidFill>
                <a:effectLst/>
                <a:latin typeface="-apple-system"/>
              </a:rPr>
              <a:t>假设：</a:t>
            </a:r>
            <a:r>
              <a:rPr lang="zh-CN" altLang="en-US" b="0" i="0" dirty="0">
                <a:solidFill>
                  <a:srgbClr val="121212"/>
                </a:solidFill>
                <a:effectLst/>
                <a:latin typeface="-apple-system"/>
              </a:rPr>
              <a:t>如果一个</a:t>
            </a:r>
            <a:r>
              <a:rPr lang="en-US" altLang="zh-CN" b="0" i="0" dirty="0">
                <a:solidFill>
                  <a:srgbClr val="121212"/>
                </a:solidFill>
                <a:effectLst/>
                <a:latin typeface="-apple-system"/>
              </a:rPr>
              <a:t>CPU</a:t>
            </a:r>
            <a:r>
              <a:rPr lang="zh-CN" altLang="en-US" b="0" i="0" dirty="0">
                <a:solidFill>
                  <a:srgbClr val="121212"/>
                </a:solidFill>
                <a:effectLst/>
                <a:latin typeface="-apple-system"/>
              </a:rPr>
              <a:t>在连续</a:t>
            </a:r>
            <a:r>
              <a:rPr lang="en-US" altLang="zh-CN" b="0" i="0" dirty="0">
                <a:solidFill>
                  <a:srgbClr val="121212"/>
                </a:solidFill>
                <a:effectLst/>
                <a:latin typeface="-apple-system"/>
              </a:rPr>
              <a:t>F</a:t>
            </a:r>
            <a:r>
              <a:rPr lang="zh-CN" altLang="en-US" b="0" i="0" dirty="0">
                <a:solidFill>
                  <a:srgbClr val="121212"/>
                </a:solidFill>
                <a:effectLst/>
                <a:latin typeface="-apple-system"/>
              </a:rPr>
              <a:t>次释放操作中都释放到同一个树上，那么它会将这个树保留为其首选树。这个假设的基础是期望随后的释放操作也会影响到同一个树。</a:t>
            </a:r>
          </a:p>
        </p:txBody>
      </p:sp>
      <p:pic>
        <p:nvPicPr>
          <p:cNvPr id="8" name="图片 7">
            <a:extLst>
              <a:ext uri="{FF2B5EF4-FFF2-40B4-BE49-F238E27FC236}">
                <a16:creationId xmlns:a16="http://schemas.microsoft.com/office/drawing/2014/main" id="{A106D063-6E20-730A-F6C8-81C3237F17F8}"/>
              </a:ext>
            </a:extLst>
          </p:cNvPr>
          <p:cNvPicPr>
            <a:picLocks noChangeAspect="1"/>
          </p:cNvPicPr>
          <p:nvPr/>
        </p:nvPicPr>
        <p:blipFill>
          <a:blip r:embed="rId3"/>
          <a:stretch>
            <a:fillRect/>
          </a:stretch>
        </p:blipFill>
        <p:spPr>
          <a:xfrm>
            <a:off x="6492239" y="4251734"/>
            <a:ext cx="5326842" cy="2606266"/>
          </a:xfrm>
          <a:prstGeom prst="rect">
            <a:avLst/>
          </a:prstGeom>
        </p:spPr>
      </p:pic>
      <p:pic>
        <p:nvPicPr>
          <p:cNvPr id="10" name="图片 9">
            <a:extLst>
              <a:ext uri="{FF2B5EF4-FFF2-40B4-BE49-F238E27FC236}">
                <a16:creationId xmlns:a16="http://schemas.microsoft.com/office/drawing/2014/main" id="{770DB715-41E0-65BB-33A1-796A32BF7FB9}"/>
              </a:ext>
            </a:extLst>
          </p:cNvPr>
          <p:cNvPicPr>
            <a:picLocks noChangeAspect="1"/>
          </p:cNvPicPr>
          <p:nvPr/>
        </p:nvPicPr>
        <p:blipFill>
          <a:blip r:embed="rId4"/>
          <a:stretch>
            <a:fillRect/>
          </a:stretch>
        </p:blipFill>
        <p:spPr>
          <a:xfrm>
            <a:off x="533352" y="1026660"/>
            <a:ext cx="9060965" cy="3314987"/>
          </a:xfrm>
          <a:prstGeom prst="rect">
            <a:avLst/>
          </a:prstGeom>
        </p:spPr>
      </p:pic>
    </p:spTree>
    <p:extLst>
      <p:ext uri="{BB962C8B-B14F-4D97-AF65-F5344CB8AC3E}">
        <p14:creationId xmlns:p14="http://schemas.microsoft.com/office/powerpoint/2010/main" val="28943651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79020FB5-5812-A299-6012-99D8BB50F743}"/>
              </a:ext>
            </a:extLst>
          </p:cNvPr>
          <p:cNvSpPr/>
          <p:nvPr/>
        </p:nvSpPr>
        <p:spPr>
          <a:xfrm>
            <a:off x="187972" y="701958"/>
            <a:ext cx="11816055" cy="584775"/>
          </a:xfrm>
          <a:prstGeom prst="rect">
            <a:avLst/>
          </a:prstGeom>
          <a:noFill/>
        </p:spPr>
        <p:txBody>
          <a:bodyPr wrap="none" lIns="91440" tIns="45720" rIns="91440" bIns="45720">
            <a:spAutoFit/>
          </a:bodyPr>
          <a:lstStyle/>
          <a:p>
            <a:pPr algn="ctr"/>
            <a:r>
              <a:rPr lang="en-US" altLang="zh-CN" sz="3200" b="0" cap="none" spc="0" dirty="0">
                <a:ln w="0"/>
                <a:solidFill>
                  <a:schemeClr val="tx1"/>
                </a:solidFill>
                <a:effectLst>
                  <a:outerShdw blurRad="38100" dist="19050" dir="2700000" algn="tl" rotWithShape="0">
                    <a:schemeClr val="dk1">
                      <a:alpha val="40000"/>
                    </a:schemeClr>
                  </a:outerShdw>
                </a:effectLst>
              </a:rPr>
              <a:t>LLFREE: Scalable and Optionally-Persistent Page-Frame Allocation</a:t>
            </a:r>
            <a:endParaRPr lang="zh-CN" altLang="en-US" sz="3200" b="0" cap="none" spc="0" dirty="0">
              <a:ln w="0"/>
              <a:solidFill>
                <a:schemeClr val="tx1"/>
              </a:solidFill>
              <a:effectLst>
                <a:outerShdw blurRad="38100" dist="19050" dir="2700000" algn="tl" rotWithShape="0">
                  <a:schemeClr val="dk1">
                    <a:alpha val="40000"/>
                  </a:schemeClr>
                </a:outerShdw>
              </a:effectLst>
            </a:endParaRPr>
          </a:p>
        </p:txBody>
      </p:sp>
      <p:sp>
        <p:nvSpPr>
          <p:cNvPr id="6" name="文本框 5">
            <a:extLst>
              <a:ext uri="{FF2B5EF4-FFF2-40B4-BE49-F238E27FC236}">
                <a16:creationId xmlns:a16="http://schemas.microsoft.com/office/drawing/2014/main" id="{FD5578AB-0A48-99E2-B524-DA49C4F97AFB}"/>
              </a:ext>
            </a:extLst>
          </p:cNvPr>
          <p:cNvSpPr txBox="1"/>
          <p:nvPr/>
        </p:nvSpPr>
        <p:spPr>
          <a:xfrm>
            <a:off x="449272" y="1647798"/>
            <a:ext cx="8465904" cy="2677656"/>
          </a:xfrm>
          <a:prstGeom prst="rect">
            <a:avLst/>
          </a:prstGeom>
          <a:noFill/>
        </p:spPr>
        <p:txBody>
          <a:bodyPr wrap="square" rtlCol="0">
            <a:spAutoFit/>
          </a:bodyPr>
          <a:lstStyle/>
          <a:p>
            <a:endParaRPr lang="en-US" altLang="zh-CN" sz="2400" b="1" dirty="0"/>
          </a:p>
          <a:p>
            <a:endParaRPr lang="en-US" altLang="zh-CN" sz="2400" b="1" i="0" dirty="0">
              <a:solidFill>
                <a:srgbClr val="121212"/>
              </a:solidFill>
              <a:effectLst/>
              <a:latin typeface="-apple-system"/>
            </a:endParaRPr>
          </a:p>
          <a:p>
            <a:pPr marL="285750" indent="-285750">
              <a:buFont typeface="Arial" panose="020B0604020202020204" pitchFamily="34" charset="0"/>
              <a:buChar char="•"/>
            </a:pPr>
            <a:r>
              <a:rPr lang="en-US" altLang="zh-CN" sz="2400" b="1" dirty="0">
                <a:latin typeface="-apple-system"/>
              </a:rPr>
              <a:t>Problem Analysis: Linux Frame Allocator——Buddy</a:t>
            </a:r>
          </a:p>
          <a:p>
            <a:pPr marL="285750" indent="-285750">
              <a:buFont typeface="Arial" panose="020B0604020202020204" pitchFamily="34" charset="0"/>
              <a:buChar char="•"/>
            </a:pPr>
            <a:endParaRPr lang="en-US" altLang="zh-CN" sz="2400" b="1" i="0" dirty="0">
              <a:solidFill>
                <a:srgbClr val="121212"/>
              </a:solidFill>
              <a:effectLst/>
              <a:latin typeface="-apple-system"/>
            </a:endParaRPr>
          </a:p>
          <a:p>
            <a:pPr marL="285750" indent="-285750">
              <a:buFont typeface="Arial" panose="020B0604020202020204" pitchFamily="34" charset="0"/>
              <a:buChar char="•"/>
            </a:pPr>
            <a:r>
              <a:rPr lang="en-US" altLang="zh-CN" sz="2400" b="1" i="0" dirty="0">
                <a:solidFill>
                  <a:srgbClr val="121212"/>
                </a:solidFill>
                <a:effectLst/>
                <a:latin typeface="-apple-system"/>
              </a:rPr>
              <a:t>The LLFREE Page-Frame Allocator</a:t>
            </a:r>
          </a:p>
          <a:p>
            <a:pPr marL="285750" indent="-285750">
              <a:buFont typeface="Arial" panose="020B0604020202020204" pitchFamily="34" charset="0"/>
              <a:buChar char="•"/>
            </a:pPr>
            <a:endParaRPr lang="en-US" altLang="zh-CN" sz="2400" b="1" dirty="0">
              <a:solidFill>
                <a:srgbClr val="121212"/>
              </a:solidFill>
              <a:latin typeface="-apple-system"/>
            </a:endParaRPr>
          </a:p>
          <a:p>
            <a:pPr marL="285750" indent="-285750">
              <a:buFont typeface="Arial" panose="020B0604020202020204" pitchFamily="34" charset="0"/>
              <a:buChar char="•"/>
            </a:pPr>
            <a:r>
              <a:rPr lang="en-US" altLang="zh-CN" sz="2400" b="1" dirty="0">
                <a:solidFill>
                  <a:srgbClr val="FF0000"/>
                </a:solidFill>
                <a:latin typeface="-apple-system"/>
              </a:rPr>
              <a:t>Evaluation</a:t>
            </a:r>
            <a:endParaRPr lang="zh-CN" altLang="en-US" sz="2400" b="1" dirty="0">
              <a:solidFill>
                <a:srgbClr val="FF0000"/>
              </a:solidFill>
            </a:endParaRPr>
          </a:p>
        </p:txBody>
      </p:sp>
    </p:spTree>
    <p:extLst>
      <p:ext uri="{BB962C8B-B14F-4D97-AF65-F5344CB8AC3E}">
        <p14:creationId xmlns:p14="http://schemas.microsoft.com/office/powerpoint/2010/main" val="34152751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16943686-A4B4-4783-8433-7E017466EDD0}"/>
              </a:ext>
            </a:extLst>
          </p:cNvPr>
          <p:cNvSpPr txBox="1"/>
          <p:nvPr/>
        </p:nvSpPr>
        <p:spPr>
          <a:xfrm>
            <a:off x="424070" y="352696"/>
            <a:ext cx="6692347" cy="954107"/>
          </a:xfrm>
          <a:prstGeom prst="rect">
            <a:avLst/>
          </a:prstGeom>
          <a:noFill/>
        </p:spPr>
        <p:txBody>
          <a:bodyPr wrap="square">
            <a:spAutoFit/>
          </a:bodyPr>
          <a:lstStyle/>
          <a:p>
            <a:r>
              <a:rPr lang="zh-CN" altLang="en-US" sz="2800" b="1" dirty="0"/>
              <a:t>synthetic benchmarks that cover a wide range of allocation patterns</a:t>
            </a:r>
            <a:r>
              <a:rPr lang="zh-CN" altLang="en-US" b="1" dirty="0"/>
              <a:t>:</a:t>
            </a:r>
          </a:p>
        </p:txBody>
      </p:sp>
      <p:sp>
        <p:nvSpPr>
          <p:cNvPr id="7" name="文本框 6">
            <a:extLst>
              <a:ext uri="{FF2B5EF4-FFF2-40B4-BE49-F238E27FC236}">
                <a16:creationId xmlns:a16="http://schemas.microsoft.com/office/drawing/2014/main" id="{F264C8ED-E473-63B2-73D7-D41594FAEB10}"/>
              </a:ext>
            </a:extLst>
          </p:cNvPr>
          <p:cNvSpPr txBox="1"/>
          <p:nvPr/>
        </p:nvSpPr>
        <p:spPr>
          <a:xfrm>
            <a:off x="424069" y="1833556"/>
            <a:ext cx="11661913" cy="3108543"/>
          </a:xfrm>
          <a:prstGeom prst="rect">
            <a:avLst/>
          </a:prstGeom>
          <a:noFill/>
        </p:spPr>
        <p:txBody>
          <a:bodyPr wrap="square">
            <a:spAutoFit/>
          </a:bodyPr>
          <a:lstStyle/>
          <a:p>
            <a:pPr marL="342900" indent="-342900">
              <a:buAutoNum type="arabicParenBoth"/>
            </a:pPr>
            <a:r>
              <a:rPr lang="en-US" altLang="zh-CN" sz="2800" b="1" dirty="0">
                <a:latin typeface="Times New Roman" panose="02020603050405020304" pitchFamily="18" charset="0"/>
                <a:cs typeface="Times New Roman" panose="02020603050405020304" pitchFamily="18" charset="0"/>
              </a:rPr>
              <a:t> the bulk benchmark : </a:t>
            </a:r>
            <a:r>
              <a:rPr lang="en-US" altLang="zh-CN" sz="2800" dirty="0">
                <a:latin typeface="Times New Roman" panose="02020603050405020304" pitchFamily="18" charset="0"/>
                <a:cs typeface="Times New Roman" panose="02020603050405020304" pitchFamily="18" charset="0"/>
              </a:rPr>
              <a:t>all cores allocate half of the available memory at once and directly free it up again; this process is repeated.</a:t>
            </a:r>
          </a:p>
          <a:p>
            <a:pPr marL="342900" indent="-342900">
              <a:buAutoNum type="arabicParenBoth"/>
            </a:pPr>
            <a:r>
              <a:rPr lang="en-US" altLang="zh-CN" sz="2800" b="1" dirty="0">
                <a:latin typeface="Times New Roman" panose="02020603050405020304" pitchFamily="18" charset="0"/>
                <a:cs typeface="Times New Roman" panose="02020603050405020304" pitchFamily="18" charset="0"/>
              </a:rPr>
              <a:t>The random benchmark : </a:t>
            </a:r>
            <a:r>
              <a:rPr lang="en-US" altLang="zh-CN" sz="2800" dirty="0">
                <a:latin typeface="Times New Roman" panose="02020603050405020304" pitchFamily="18" charset="0"/>
                <a:cs typeface="Times New Roman" panose="02020603050405020304" pitchFamily="18" charset="0"/>
              </a:rPr>
              <a:t>allocates all memory(similar to the bulk benchmark) and frees the frames in random order; we only measure free operations. </a:t>
            </a:r>
          </a:p>
          <a:p>
            <a:pPr marL="342900" indent="-342900">
              <a:buAutoNum type="arabicParenBoth"/>
            </a:pPr>
            <a:r>
              <a:rPr lang="en-US" altLang="zh-CN" sz="2800" b="1" dirty="0">
                <a:latin typeface="Times New Roman" panose="02020603050405020304" pitchFamily="18" charset="0"/>
                <a:cs typeface="Times New Roman" panose="02020603050405020304" pitchFamily="18" charset="0"/>
              </a:rPr>
              <a:t> the repeat benchmark :</a:t>
            </a:r>
            <a:r>
              <a:rPr lang="en-US" altLang="zh-CN" sz="2800" dirty="0">
                <a:latin typeface="Times New Roman" panose="02020603050405020304" pitchFamily="18" charset="0"/>
                <a:cs typeface="Times New Roman" panose="02020603050405020304" pitchFamily="18" charset="0"/>
              </a:rPr>
              <a:t>each core allocates and frees a single frame as fast as possible.</a:t>
            </a:r>
            <a:endParaRPr lang="zh-CN" alt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260006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779CF80-40EB-2EBC-CE71-436CB017E760}"/>
              </a:ext>
            </a:extLst>
          </p:cNvPr>
          <p:cNvSpPr txBox="1"/>
          <p:nvPr/>
        </p:nvSpPr>
        <p:spPr>
          <a:xfrm>
            <a:off x="0" y="0"/>
            <a:ext cx="6096000" cy="369332"/>
          </a:xfrm>
          <a:prstGeom prst="rect">
            <a:avLst/>
          </a:prstGeom>
          <a:noFill/>
        </p:spPr>
        <p:txBody>
          <a:bodyPr wrap="square">
            <a:spAutoFit/>
          </a:bodyPr>
          <a:lstStyle/>
          <a:p>
            <a:pPr marL="285750" indent="-285750">
              <a:buFont typeface="Arial" panose="020B0604020202020204" pitchFamily="34" charset="0"/>
              <a:buChar char="•"/>
            </a:pPr>
            <a:r>
              <a:rPr lang="en-US" altLang="zh-CN" sz="1800" b="1" dirty="0">
                <a:latin typeface="-apple-system"/>
              </a:rPr>
              <a:t>Evaluation</a:t>
            </a:r>
            <a:endParaRPr lang="zh-CN" altLang="en-US" sz="1800" b="1" dirty="0"/>
          </a:p>
        </p:txBody>
      </p:sp>
      <p:sp>
        <p:nvSpPr>
          <p:cNvPr id="7" name="文本框 6">
            <a:extLst>
              <a:ext uri="{FF2B5EF4-FFF2-40B4-BE49-F238E27FC236}">
                <a16:creationId xmlns:a16="http://schemas.microsoft.com/office/drawing/2014/main" id="{B2447956-92DA-AB7C-2CE7-8BCB83C9C74C}"/>
              </a:ext>
            </a:extLst>
          </p:cNvPr>
          <p:cNvSpPr txBox="1"/>
          <p:nvPr/>
        </p:nvSpPr>
        <p:spPr>
          <a:xfrm>
            <a:off x="315190" y="381711"/>
            <a:ext cx="6116782" cy="369332"/>
          </a:xfrm>
          <a:prstGeom prst="rect">
            <a:avLst/>
          </a:prstGeom>
          <a:noFill/>
        </p:spPr>
        <p:txBody>
          <a:bodyPr wrap="square">
            <a:spAutoFit/>
          </a:bodyPr>
          <a:lstStyle/>
          <a:p>
            <a:r>
              <a:rPr lang="en-US" altLang="zh-CN" dirty="0"/>
              <a:t>Multi core Scalability</a:t>
            </a:r>
            <a:endParaRPr lang="zh-CN" altLang="en-US" dirty="0"/>
          </a:p>
        </p:txBody>
      </p:sp>
      <p:pic>
        <p:nvPicPr>
          <p:cNvPr id="8" name="图片 7">
            <a:extLst>
              <a:ext uri="{FF2B5EF4-FFF2-40B4-BE49-F238E27FC236}">
                <a16:creationId xmlns:a16="http://schemas.microsoft.com/office/drawing/2014/main" id="{97F12161-8F04-C2FC-2935-907F148BCE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6162" y="1117252"/>
            <a:ext cx="5736570" cy="4170366"/>
          </a:xfrm>
          <a:prstGeom prst="rect">
            <a:avLst/>
          </a:prstGeom>
        </p:spPr>
      </p:pic>
      <p:pic>
        <p:nvPicPr>
          <p:cNvPr id="10" name="图片 9">
            <a:extLst>
              <a:ext uri="{FF2B5EF4-FFF2-40B4-BE49-F238E27FC236}">
                <a16:creationId xmlns:a16="http://schemas.microsoft.com/office/drawing/2014/main" id="{A485CA6F-E088-C9C9-B6F5-576D40DF1A5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9268" y="1117252"/>
            <a:ext cx="6099939" cy="4292192"/>
          </a:xfrm>
          <a:prstGeom prst="rect">
            <a:avLst/>
          </a:prstGeom>
        </p:spPr>
      </p:pic>
    </p:spTree>
    <p:extLst>
      <p:ext uri="{BB962C8B-B14F-4D97-AF65-F5344CB8AC3E}">
        <p14:creationId xmlns:p14="http://schemas.microsoft.com/office/powerpoint/2010/main" val="3095588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44531" y="379973"/>
            <a:ext cx="22224751" cy="491971"/>
          </a:xfrm>
          <a:prstGeom prst="rect">
            <a:avLst/>
          </a:prstGeom>
        </p:spPr>
        <p:txBody>
          <a:bodyPr vert="horz" wrap="square" lIns="0" tIns="36236" rIns="0" bIns="0" rtlCol="0" anchor="ctr">
            <a:spAutoFit/>
          </a:bodyPr>
          <a:lstStyle/>
          <a:p>
            <a:pPr marL="36236">
              <a:lnSpc>
                <a:spcPct val="100000"/>
              </a:lnSpc>
              <a:spcBef>
                <a:spcPts val="285"/>
              </a:spcBef>
            </a:pPr>
            <a:r>
              <a:rPr spc="-148" dirty="0"/>
              <a:t>Memory</a:t>
            </a:r>
            <a:r>
              <a:rPr spc="-106" dirty="0"/>
              <a:t> </a:t>
            </a:r>
            <a:r>
              <a:rPr spc="-159" dirty="0"/>
              <a:t>Management</a:t>
            </a:r>
            <a:r>
              <a:rPr spc="-106" dirty="0"/>
              <a:t> </a:t>
            </a:r>
            <a:r>
              <a:rPr spc="-169" dirty="0"/>
              <a:t>Challenges</a:t>
            </a:r>
          </a:p>
        </p:txBody>
      </p:sp>
      <p:pic>
        <p:nvPicPr>
          <p:cNvPr id="3" name="object 3"/>
          <p:cNvPicPr/>
          <p:nvPr/>
        </p:nvPicPr>
        <p:blipFill>
          <a:blip r:embed="rId2" cstate="print"/>
          <a:stretch>
            <a:fillRect/>
          </a:stretch>
        </p:blipFill>
        <p:spPr>
          <a:xfrm>
            <a:off x="10449984" y="126669"/>
            <a:ext cx="1483250" cy="427819"/>
          </a:xfrm>
          <a:prstGeom prst="rect">
            <a:avLst/>
          </a:prstGeom>
        </p:spPr>
      </p:pic>
      <p:grpSp>
        <p:nvGrpSpPr>
          <p:cNvPr id="4" name="object 4"/>
          <p:cNvGrpSpPr/>
          <p:nvPr/>
        </p:nvGrpSpPr>
        <p:grpSpPr>
          <a:xfrm>
            <a:off x="4718257" y="2367745"/>
            <a:ext cx="3775255" cy="1825221"/>
            <a:chOff x="2231023" y="1120294"/>
            <a:chExt cx="1786255" cy="863600"/>
          </a:xfrm>
        </p:grpSpPr>
        <p:sp>
          <p:nvSpPr>
            <p:cNvPr id="5" name="object 5"/>
            <p:cNvSpPr/>
            <p:nvPr/>
          </p:nvSpPr>
          <p:spPr>
            <a:xfrm>
              <a:off x="3505577" y="1120294"/>
              <a:ext cx="511809" cy="362585"/>
            </a:xfrm>
            <a:custGeom>
              <a:avLst/>
              <a:gdLst/>
              <a:ahLst/>
              <a:cxnLst/>
              <a:rect l="l" t="t" r="r" b="b"/>
              <a:pathLst>
                <a:path w="511810" h="362584">
                  <a:moveTo>
                    <a:pt x="8158" y="362449"/>
                  </a:moveTo>
                  <a:lnTo>
                    <a:pt x="0" y="350772"/>
                  </a:lnTo>
                  <a:lnTo>
                    <a:pt x="472673" y="18579"/>
                  </a:lnTo>
                  <a:lnTo>
                    <a:pt x="437396" y="0"/>
                  </a:lnTo>
                  <a:lnTo>
                    <a:pt x="511373" y="76"/>
                  </a:lnTo>
                  <a:lnTo>
                    <a:pt x="500573" y="30237"/>
                  </a:lnTo>
                  <a:lnTo>
                    <a:pt x="480926" y="30237"/>
                  </a:lnTo>
                  <a:lnTo>
                    <a:pt x="8158" y="362449"/>
                  </a:lnTo>
                  <a:close/>
                </a:path>
                <a:path w="511810" h="362584">
                  <a:moveTo>
                    <a:pt x="486422" y="69755"/>
                  </a:moveTo>
                  <a:lnTo>
                    <a:pt x="480926" y="30237"/>
                  </a:lnTo>
                  <a:lnTo>
                    <a:pt x="500573" y="30237"/>
                  </a:lnTo>
                  <a:lnTo>
                    <a:pt x="486422" y="69755"/>
                  </a:lnTo>
                  <a:close/>
                </a:path>
              </a:pathLst>
            </a:custGeom>
            <a:solidFill>
              <a:srgbClr val="000000"/>
            </a:solidFill>
          </p:spPr>
          <p:txBody>
            <a:bodyPr wrap="square" lIns="0" tIns="0" rIns="0" bIns="0" rtlCol="0"/>
            <a:lstStyle/>
            <a:p>
              <a:endParaRPr sz="3804"/>
            </a:p>
          </p:txBody>
        </p:sp>
        <p:sp>
          <p:nvSpPr>
            <p:cNvPr id="6" name="object 6"/>
            <p:cNvSpPr/>
            <p:nvPr/>
          </p:nvSpPr>
          <p:spPr>
            <a:xfrm>
              <a:off x="2238325" y="1405629"/>
              <a:ext cx="1283970" cy="570865"/>
            </a:xfrm>
            <a:custGeom>
              <a:avLst/>
              <a:gdLst/>
              <a:ahLst/>
              <a:cxnLst/>
              <a:rect l="l" t="t" r="r" b="b"/>
              <a:pathLst>
                <a:path w="1283970" h="570864">
                  <a:moveTo>
                    <a:pt x="1164292" y="570517"/>
                  </a:moveTo>
                  <a:lnTo>
                    <a:pt x="119371" y="570517"/>
                  </a:lnTo>
                  <a:lnTo>
                    <a:pt x="72831" y="561161"/>
                  </a:lnTo>
                  <a:lnTo>
                    <a:pt x="34896" y="535620"/>
                  </a:lnTo>
                  <a:lnTo>
                    <a:pt x="9355" y="497685"/>
                  </a:lnTo>
                  <a:lnTo>
                    <a:pt x="0" y="451145"/>
                  </a:lnTo>
                  <a:lnTo>
                    <a:pt x="0" y="119371"/>
                  </a:lnTo>
                  <a:lnTo>
                    <a:pt x="9355" y="72831"/>
                  </a:lnTo>
                  <a:lnTo>
                    <a:pt x="34896" y="34896"/>
                  </a:lnTo>
                  <a:lnTo>
                    <a:pt x="72831" y="9355"/>
                  </a:lnTo>
                  <a:lnTo>
                    <a:pt x="119371" y="0"/>
                  </a:lnTo>
                  <a:lnTo>
                    <a:pt x="1164292" y="0"/>
                  </a:lnTo>
                  <a:lnTo>
                    <a:pt x="1210831" y="9355"/>
                  </a:lnTo>
                  <a:lnTo>
                    <a:pt x="1248766" y="34896"/>
                  </a:lnTo>
                  <a:lnTo>
                    <a:pt x="1274307" y="72831"/>
                  </a:lnTo>
                  <a:lnTo>
                    <a:pt x="1283663" y="119371"/>
                  </a:lnTo>
                  <a:lnTo>
                    <a:pt x="1283663" y="451145"/>
                  </a:lnTo>
                  <a:lnTo>
                    <a:pt x="1274307" y="497685"/>
                  </a:lnTo>
                  <a:lnTo>
                    <a:pt x="1248766" y="535620"/>
                  </a:lnTo>
                  <a:lnTo>
                    <a:pt x="1210831" y="561161"/>
                  </a:lnTo>
                  <a:lnTo>
                    <a:pt x="1164292" y="570517"/>
                  </a:lnTo>
                  <a:close/>
                </a:path>
              </a:pathLst>
            </a:custGeom>
            <a:solidFill>
              <a:srgbClr val="DDDDDA"/>
            </a:solidFill>
          </p:spPr>
          <p:txBody>
            <a:bodyPr wrap="square" lIns="0" tIns="0" rIns="0" bIns="0" rtlCol="0"/>
            <a:lstStyle/>
            <a:p>
              <a:endParaRPr sz="3804"/>
            </a:p>
          </p:txBody>
        </p:sp>
        <p:sp>
          <p:nvSpPr>
            <p:cNvPr id="7" name="object 7"/>
            <p:cNvSpPr/>
            <p:nvPr/>
          </p:nvSpPr>
          <p:spPr>
            <a:xfrm>
              <a:off x="2238325" y="1405629"/>
              <a:ext cx="1283970" cy="570865"/>
            </a:xfrm>
            <a:custGeom>
              <a:avLst/>
              <a:gdLst/>
              <a:ahLst/>
              <a:cxnLst/>
              <a:rect l="l" t="t" r="r" b="b"/>
              <a:pathLst>
                <a:path w="1283970" h="570864">
                  <a:moveTo>
                    <a:pt x="119371" y="0"/>
                  </a:moveTo>
                  <a:lnTo>
                    <a:pt x="1164292" y="0"/>
                  </a:lnTo>
                  <a:lnTo>
                    <a:pt x="1210831" y="9355"/>
                  </a:lnTo>
                  <a:lnTo>
                    <a:pt x="1248766" y="34896"/>
                  </a:lnTo>
                  <a:lnTo>
                    <a:pt x="1274307" y="72831"/>
                  </a:lnTo>
                  <a:lnTo>
                    <a:pt x="1283663" y="119371"/>
                  </a:lnTo>
                  <a:lnTo>
                    <a:pt x="1283663" y="451145"/>
                  </a:lnTo>
                  <a:lnTo>
                    <a:pt x="1274307" y="497685"/>
                  </a:lnTo>
                  <a:lnTo>
                    <a:pt x="1248766" y="535620"/>
                  </a:lnTo>
                  <a:lnTo>
                    <a:pt x="1210831" y="561161"/>
                  </a:lnTo>
                  <a:lnTo>
                    <a:pt x="1164292" y="570517"/>
                  </a:lnTo>
                  <a:lnTo>
                    <a:pt x="119371" y="570517"/>
                  </a:lnTo>
                  <a:lnTo>
                    <a:pt x="72831" y="561161"/>
                  </a:lnTo>
                  <a:lnTo>
                    <a:pt x="34896" y="535620"/>
                  </a:lnTo>
                  <a:lnTo>
                    <a:pt x="9355" y="497685"/>
                  </a:lnTo>
                  <a:lnTo>
                    <a:pt x="0" y="451145"/>
                  </a:lnTo>
                  <a:lnTo>
                    <a:pt x="0" y="119371"/>
                  </a:lnTo>
                  <a:lnTo>
                    <a:pt x="9355" y="72831"/>
                  </a:lnTo>
                  <a:lnTo>
                    <a:pt x="34896" y="34896"/>
                  </a:lnTo>
                  <a:lnTo>
                    <a:pt x="72831" y="9355"/>
                  </a:lnTo>
                  <a:lnTo>
                    <a:pt x="119371" y="0"/>
                  </a:lnTo>
                  <a:close/>
                </a:path>
              </a:pathLst>
            </a:custGeom>
            <a:ln w="14262">
              <a:solidFill>
                <a:srgbClr val="000000"/>
              </a:solidFill>
            </a:ln>
          </p:spPr>
          <p:txBody>
            <a:bodyPr wrap="square" lIns="0" tIns="0" rIns="0" bIns="0" rtlCol="0"/>
            <a:lstStyle/>
            <a:p>
              <a:endParaRPr sz="3804"/>
            </a:p>
          </p:txBody>
        </p:sp>
      </p:grpSp>
      <p:sp>
        <p:nvSpPr>
          <p:cNvPr id="8" name="object 8"/>
          <p:cNvSpPr txBox="1"/>
          <p:nvPr/>
        </p:nvSpPr>
        <p:spPr>
          <a:xfrm>
            <a:off x="4880483" y="3062097"/>
            <a:ext cx="2419760" cy="1004586"/>
          </a:xfrm>
          <a:prstGeom prst="rect">
            <a:avLst/>
          </a:prstGeom>
        </p:spPr>
        <p:txBody>
          <a:bodyPr vert="horz" wrap="square" lIns="0" tIns="32210" rIns="0" bIns="0" rtlCol="0">
            <a:spAutoFit/>
          </a:bodyPr>
          <a:lstStyle/>
          <a:p>
            <a:pPr algn="ctr">
              <a:spcBef>
                <a:spcPts val="254"/>
              </a:spcBef>
            </a:pPr>
            <a:r>
              <a:rPr sz="2325" b="1" spc="-285" dirty="0">
                <a:latin typeface="Tahoma"/>
                <a:cs typeface="Tahoma"/>
              </a:rPr>
              <a:t>Memory</a:t>
            </a:r>
            <a:r>
              <a:rPr sz="2325" b="1" spc="116" dirty="0">
                <a:latin typeface="Tahoma"/>
                <a:cs typeface="Tahoma"/>
              </a:rPr>
              <a:t> </a:t>
            </a:r>
            <a:r>
              <a:rPr sz="2325" b="1" spc="-275" dirty="0">
                <a:latin typeface="Tahoma"/>
                <a:cs typeface="Tahoma"/>
              </a:rPr>
              <a:t>Subsystem</a:t>
            </a:r>
            <a:endParaRPr sz="2325" dirty="0">
              <a:latin typeface="Tahoma"/>
              <a:cs typeface="Tahoma"/>
            </a:endParaRPr>
          </a:p>
          <a:p>
            <a:pPr algn="ctr">
              <a:spcBef>
                <a:spcPts val="1966"/>
              </a:spcBef>
            </a:pPr>
            <a:r>
              <a:rPr sz="2325" b="1" spc="-328" dirty="0">
                <a:solidFill>
                  <a:srgbClr val="1A5EB3"/>
                </a:solidFill>
                <a:latin typeface="Tahoma"/>
                <a:cs typeface="Tahoma"/>
              </a:rPr>
              <a:t>Frame</a:t>
            </a:r>
            <a:r>
              <a:rPr sz="2325" b="1" spc="116" dirty="0">
                <a:solidFill>
                  <a:srgbClr val="1A5EB3"/>
                </a:solidFill>
                <a:latin typeface="Tahoma"/>
                <a:cs typeface="Tahoma"/>
              </a:rPr>
              <a:t> </a:t>
            </a:r>
            <a:r>
              <a:rPr sz="2325" b="1" spc="-21" dirty="0">
                <a:solidFill>
                  <a:srgbClr val="1A5EB3"/>
                </a:solidFill>
                <a:latin typeface="Tahoma"/>
                <a:cs typeface="Tahoma"/>
              </a:rPr>
              <a:t>Allocator</a:t>
            </a:r>
            <a:endParaRPr sz="2325" dirty="0">
              <a:latin typeface="Tahoma"/>
              <a:cs typeface="Tahoma"/>
            </a:endParaRPr>
          </a:p>
        </p:txBody>
      </p:sp>
      <p:grpSp>
        <p:nvGrpSpPr>
          <p:cNvPr id="9" name="object 9"/>
          <p:cNvGrpSpPr/>
          <p:nvPr/>
        </p:nvGrpSpPr>
        <p:grpSpPr>
          <a:xfrm>
            <a:off x="3669821" y="2355647"/>
            <a:ext cx="4823415" cy="2437207"/>
            <a:chOff x="1734958" y="1114570"/>
            <a:chExt cx="2282190" cy="1153160"/>
          </a:xfrm>
        </p:grpSpPr>
        <p:pic>
          <p:nvPicPr>
            <p:cNvPr id="10" name="object 10"/>
            <p:cNvPicPr/>
            <p:nvPr/>
          </p:nvPicPr>
          <p:blipFill>
            <a:blip r:embed="rId3" cstate="print"/>
            <a:stretch>
              <a:fillRect/>
            </a:stretch>
          </p:blipFill>
          <p:spPr>
            <a:xfrm>
              <a:off x="2837520" y="1619573"/>
              <a:ext cx="85273" cy="142629"/>
            </a:xfrm>
            <a:prstGeom prst="rect">
              <a:avLst/>
            </a:prstGeom>
          </p:spPr>
        </p:pic>
        <p:sp>
          <p:nvSpPr>
            <p:cNvPr id="11" name="object 11"/>
            <p:cNvSpPr/>
            <p:nvPr/>
          </p:nvSpPr>
          <p:spPr>
            <a:xfrm>
              <a:off x="1734947" y="1114577"/>
              <a:ext cx="2282190" cy="1153160"/>
            </a:xfrm>
            <a:custGeom>
              <a:avLst/>
              <a:gdLst/>
              <a:ahLst/>
              <a:cxnLst/>
              <a:rect l="l" t="t" r="r" b="b"/>
              <a:pathLst>
                <a:path w="2282190" h="1153160">
                  <a:moveTo>
                    <a:pt x="500557" y="577951"/>
                  </a:moveTo>
                  <a:lnTo>
                    <a:pt x="440080" y="535317"/>
                  </a:lnTo>
                  <a:lnTo>
                    <a:pt x="458279" y="570826"/>
                  </a:lnTo>
                  <a:lnTo>
                    <a:pt x="4165" y="570826"/>
                  </a:lnTo>
                  <a:lnTo>
                    <a:pt x="4165" y="585089"/>
                  </a:lnTo>
                  <a:lnTo>
                    <a:pt x="458279" y="585089"/>
                  </a:lnTo>
                  <a:lnTo>
                    <a:pt x="440080" y="620661"/>
                  </a:lnTo>
                  <a:lnTo>
                    <a:pt x="500557" y="577951"/>
                  </a:lnTo>
                  <a:close/>
                </a:path>
                <a:path w="2282190" h="1153160">
                  <a:moveTo>
                    <a:pt x="505980" y="362369"/>
                  </a:moveTo>
                  <a:lnTo>
                    <a:pt x="495274" y="332054"/>
                  </a:lnTo>
                  <a:lnTo>
                    <a:pt x="481317" y="292544"/>
                  </a:lnTo>
                  <a:lnTo>
                    <a:pt x="475589" y="332054"/>
                  </a:lnTo>
                  <a:lnTo>
                    <a:pt x="8331" y="0"/>
                  </a:lnTo>
                  <a:lnTo>
                    <a:pt x="0" y="11595"/>
                  </a:lnTo>
                  <a:lnTo>
                    <a:pt x="467334" y="343662"/>
                  </a:lnTo>
                  <a:lnTo>
                    <a:pt x="431901" y="362064"/>
                  </a:lnTo>
                  <a:lnTo>
                    <a:pt x="505980" y="362369"/>
                  </a:lnTo>
                  <a:close/>
                </a:path>
                <a:path w="2282190" h="1153160">
                  <a:moveTo>
                    <a:pt x="509092" y="790257"/>
                  </a:moveTo>
                  <a:lnTo>
                    <a:pt x="435025" y="790333"/>
                  </a:lnTo>
                  <a:lnTo>
                    <a:pt x="470395" y="808837"/>
                  </a:lnTo>
                  <a:lnTo>
                    <a:pt x="76" y="1141031"/>
                  </a:lnTo>
                  <a:lnTo>
                    <a:pt x="8255" y="1152715"/>
                  </a:lnTo>
                  <a:lnTo>
                    <a:pt x="478624" y="820496"/>
                  </a:lnTo>
                  <a:lnTo>
                    <a:pt x="484276" y="860018"/>
                  </a:lnTo>
                  <a:lnTo>
                    <a:pt x="498335" y="820496"/>
                  </a:lnTo>
                  <a:lnTo>
                    <a:pt x="509092" y="790257"/>
                  </a:lnTo>
                  <a:close/>
                </a:path>
                <a:path w="2282190" h="1153160">
                  <a:moveTo>
                    <a:pt x="2281999" y="1146835"/>
                  </a:moveTo>
                  <a:lnTo>
                    <a:pt x="2271318" y="1116520"/>
                  </a:lnTo>
                  <a:lnTo>
                    <a:pt x="2257412" y="1076998"/>
                  </a:lnTo>
                  <a:lnTo>
                    <a:pt x="2251697" y="1116520"/>
                  </a:lnTo>
                  <a:lnTo>
                    <a:pt x="1784502" y="784466"/>
                  </a:lnTo>
                  <a:lnTo>
                    <a:pt x="1776272" y="796061"/>
                  </a:lnTo>
                  <a:lnTo>
                    <a:pt x="2243378" y="1128115"/>
                  </a:lnTo>
                  <a:lnTo>
                    <a:pt x="2208022" y="1146530"/>
                  </a:lnTo>
                  <a:lnTo>
                    <a:pt x="2281999" y="1146835"/>
                  </a:lnTo>
                  <a:close/>
                </a:path>
                <a:path w="2282190" h="1153160">
                  <a:moveTo>
                    <a:pt x="2281999" y="576313"/>
                  </a:moveTo>
                  <a:lnTo>
                    <a:pt x="2221547" y="533679"/>
                  </a:lnTo>
                  <a:lnTo>
                    <a:pt x="2239746" y="569188"/>
                  </a:lnTo>
                  <a:lnTo>
                    <a:pt x="1790230" y="569188"/>
                  </a:lnTo>
                  <a:lnTo>
                    <a:pt x="1790230" y="583450"/>
                  </a:lnTo>
                  <a:lnTo>
                    <a:pt x="2239746" y="583450"/>
                  </a:lnTo>
                  <a:lnTo>
                    <a:pt x="2221547" y="618947"/>
                  </a:lnTo>
                  <a:lnTo>
                    <a:pt x="2281999" y="576313"/>
                  </a:lnTo>
                  <a:close/>
                </a:path>
              </a:pathLst>
            </a:custGeom>
            <a:solidFill>
              <a:srgbClr val="000000"/>
            </a:solidFill>
          </p:spPr>
          <p:txBody>
            <a:bodyPr wrap="square" lIns="0" tIns="0" rIns="0" bIns="0" rtlCol="0"/>
            <a:lstStyle/>
            <a:p>
              <a:endParaRPr sz="3804"/>
            </a:p>
          </p:txBody>
        </p:sp>
      </p:grpSp>
      <p:grpSp>
        <p:nvGrpSpPr>
          <p:cNvPr id="12" name="object 12"/>
          <p:cNvGrpSpPr/>
          <p:nvPr/>
        </p:nvGrpSpPr>
        <p:grpSpPr>
          <a:xfrm>
            <a:off x="8652506" y="2151709"/>
            <a:ext cx="904558" cy="2923038"/>
            <a:chOff x="4092506" y="1018077"/>
            <a:chExt cx="427990" cy="1383030"/>
          </a:xfrm>
        </p:grpSpPr>
        <p:sp>
          <p:nvSpPr>
            <p:cNvPr id="13" name="object 13"/>
            <p:cNvSpPr/>
            <p:nvPr/>
          </p:nvSpPr>
          <p:spPr>
            <a:xfrm>
              <a:off x="4092506" y="1303335"/>
              <a:ext cx="427990" cy="241935"/>
            </a:xfrm>
            <a:custGeom>
              <a:avLst/>
              <a:gdLst/>
              <a:ahLst/>
              <a:cxnLst/>
              <a:rect l="l" t="t" r="r" b="b"/>
              <a:pathLst>
                <a:path w="427989" h="241934">
                  <a:moveTo>
                    <a:pt x="423722" y="186007"/>
                  </a:moveTo>
                  <a:lnTo>
                    <a:pt x="4164" y="186007"/>
                  </a:lnTo>
                  <a:lnTo>
                    <a:pt x="0" y="181861"/>
                  </a:lnTo>
                  <a:lnTo>
                    <a:pt x="0" y="4164"/>
                  </a:lnTo>
                  <a:lnTo>
                    <a:pt x="4164" y="0"/>
                  </a:lnTo>
                  <a:lnTo>
                    <a:pt x="423722" y="0"/>
                  </a:lnTo>
                  <a:lnTo>
                    <a:pt x="427887" y="4164"/>
                  </a:lnTo>
                  <a:lnTo>
                    <a:pt x="427887" y="18579"/>
                  </a:lnTo>
                  <a:lnTo>
                    <a:pt x="18579" y="18579"/>
                  </a:lnTo>
                  <a:lnTo>
                    <a:pt x="18579" y="167446"/>
                  </a:lnTo>
                  <a:lnTo>
                    <a:pt x="427887" y="167446"/>
                  </a:lnTo>
                  <a:lnTo>
                    <a:pt x="427887" y="181861"/>
                  </a:lnTo>
                  <a:lnTo>
                    <a:pt x="423722" y="186007"/>
                  </a:lnTo>
                  <a:close/>
                </a:path>
                <a:path w="427989" h="241934">
                  <a:moveTo>
                    <a:pt x="427887" y="167446"/>
                  </a:moveTo>
                  <a:lnTo>
                    <a:pt x="409307" y="167446"/>
                  </a:lnTo>
                  <a:lnTo>
                    <a:pt x="409307" y="18579"/>
                  </a:lnTo>
                  <a:lnTo>
                    <a:pt x="427887" y="18579"/>
                  </a:lnTo>
                  <a:lnTo>
                    <a:pt x="427887" y="167446"/>
                  </a:lnTo>
                  <a:close/>
                </a:path>
                <a:path w="427989" h="241934">
                  <a:moveTo>
                    <a:pt x="405162" y="241804"/>
                  </a:moveTo>
                  <a:lnTo>
                    <a:pt x="22725" y="241804"/>
                  </a:lnTo>
                  <a:lnTo>
                    <a:pt x="18579" y="237639"/>
                  </a:lnTo>
                  <a:lnTo>
                    <a:pt x="18579" y="186007"/>
                  </a:lnTo>
                  <a:lnTo>
                    <a:pt x="37216" y="186007"/>
                  </a:lnTo>
                  <a:lnTo>
                    <a:pt x="37216" y="223224"/>
                  </a:lnTo>
                  <a:lnTo>
                    <a:pt x="409307" y="223224"/>
                  </a:lnTo>
                  <a:lnTo>
                    <a:pt x="409307" y="237639"/>
                  </a:lnTo>
                  <a:lnTo>
                    <a:pt x="405162" y="241804"/>
                  </a:lnTo>
                  <a:close/>
                </a:path>
                <a:path w="427989" h="241934">
                  <a:moveTo>
                    <a:pt x="409307" y="223224"/>
                  </a:moveTo>
                  <a:lnTo>
                    <a:pt x="390671" y="223224"/>
                  </a:lnTo>
                  <a:lnTo>
                    <a:pt x="390671" y="186007"/>
                  </a:lnTo>
                  <a:lnTo>
                    <a:pt x="409307" y="186007"/>
                  </a:lnTo>
                  <a:lnTo>
                    <a:pt x="409307" y="223224"/>
                  </a:lnTo>
                  <a:close/>
                </a:path>
              </a:pathLst>
            </a:custGeom>
            <a:solidFill>
              <a:srgbClr val="000000"/>
            </a:solidFill>
          </p:spPr>
          <p:txBody>
            <a:bodyPr wrap="square" lIns="0" tIns="0" rIns="0" bIns="0" rtlCol="0"/>
            <a:lstStyle/>
            <a:p>
              <a:endParaRPr sz="3804"/>
            </a:p>
          </p:txBody>
        </p:sp>
        <p:pic>
          <p:nvPicPr>
            <p:cNvPr id="14" name="object 14"/>
            <p:cNvPicPr/>
            <p:nvPr/>
          </p:nvPicPr>
          <p:blipFill>
            <a:blip r:embed="rId4" cstate="print"/>
            <a:stretch>
              <a:fillRect/>
            </a:stretch>
          </p:blipFill>
          <p:spPr>
            <a:xfrm>
              <a:off x="4129722" y="1340476"/>
              <a:ext cx="353454" cy="111650"/>
            </a:xfrm>
            <a:prstGeom prst="rect">
              <a:avLst/>
            </a:prstGeom>
          </p:spPr>
        </p:pic>
        <p:sp>
          <p:nvSpPr>
            <p:cNvPr id="15" name="object 15"/>
            <p:cNvSpPr/>
            <p:nvPr/>
          </p:nvSpPr>
          <p:spPr>
            <a:xfrm>
              <a:off x="4092499" y="1489354"/>
              <a:ext cx="427990" cy="341630"/>
            </a:xfrm>
            <a:custGeom>
              <a:avLst/>
              <a:gdLst/>
              <a:ahLst/>
              <a:cxnLst/>
              <a:rect l="l" t="t" r="r" b="b"/>
              <a:pathLst>
                <a:path w="427989" h="341630">
                  <a:moveTo>
                    <a:pt x="74434" y="4165"/>
                  </a:moveTo>
                  <a:lnTo>
                    <a:pt x="70269" y="0"/>
                  </a:lnTo>
                  <a:lnTo>
                    <a:pt x="59944" y="0"/>
                  </a:lnTo>
                  <a:lnTo>
                    <a:pt x="55803" y="4165"/>
                  </a:lnTo>
                  <a:lnTo>
                    <a:pt x="55803" y="33070"/>
                  </a:lnTo>
                  <a:lnTo>
                    <a:pt x="59944" y="37211"/>
                  </a:lnTo>
                  <a:lnTo>
                    <a:pt x="70269" y="37211"/>
                  </a:lnTo>
                  <a:lnTo>
                    <a:pt x="74434" y="33070"/>
                  </a:lnTo>
                  <a:lnTo>
                    <a:pt x="74434" y="4165"/>
                  </a:lnTo>
                  <a:close/>
                </a:path>
                <a:path w="427989" h="341630">
                  <a:moveTo>
                    <a:pt x="111645" y="4165"/>
                  </a:moveTo>
                  <a:lnTo>
                    <a:pt x="107492" y="0"/>
                  </a:lnTo>
                  <a:lnTo>
                    <a:pt x="97155" y="0"/>
                  </a:lnTo>
                  <a:lnTo>
                    <a:pt x="93014" y="4165"/>
                  </a:lnTo>
                  <a:lnTo>
                    <a:pt x="93014" y="33070"/>
                  </a:lnTo>
                  <a:lnTo>
                    <a:pt x="97155" y="37211"/>
                  </a:lnTo>
                  <a:lnTo>
                    <a:pt x="107492" y="37211"/>
                  </a:lnTo>
                  <a:lnTo>
                    <a:pt x="111645" y="33070"/>
                  </a:lnTo>
                  <a:lnTo>
                    <a:pt x="111645" y="4165"/>
                  </a:lnTo>
                  <a:close/>
                </a:path>
                <a:path w="427989" h="341630">
                  <a:moveTo>
                    <a:pt x="148869" y="4165"/>
                  </a:moveTo>
                  <a:lnTo>
                    <a:pt x="144703" y="0"/>
                  </a:lnTo>
                  <a:lnTo>
                    <a:pt x="134378" y="0"/>
                  </a:lnTo>
                  <a:lnTo>
                    <a:pt x="130225" y="4165"/>
                  </a:lnTo>
                  <a:lnTo>
                    <a:pt x="130225" y="33070"/>
                  </a:lnTo>
                  <a:lnTo>
                    <a:pt x="134378" y="37211"/>
                  </a:lnTo>
                  <a:lnTo>
                    <a:pt x="144703" y="37211"/>
                  </a:lnTo>
                  <a:lnTo>
                    <a:pt x="148869" y="33070"/>
                  </a:lnTo>
                  <a:lnTo>
                    <a:pt x="148869" y="4165"/>
                  </a:lnTo>
                  <a:close/>
                </a:path>
                <a:path w="427989" h="341630">
                  <a:moveTo>
                    <a:pt x="186004" y="4165"/>
                  </a:moveTo>
                  <a:lnTo>
                    <a:pt x="181838" y="0"/>
                  </a:lnTo>
                  <a:lnTo>
                    <a:pt x="171589" y="0"/>
                  </a:lnTo>
                  <a:lnTo>
                    <a:pt x="167449" y="4165"/>
                  </a:lnTo>
                  <a:lnTo>
                    <a:pt x="167449" y="33070"/>
                  </a:lnTo>
                  <a:lnTo>
                    <a:pt x="171589" y="37211"/>
                  </a:lnTo>
                  <a:lnTo>
                    <a:pt x="181838" y="37211"/>
                  </a:lnTo>
                  <a:lnTo>
                    <a:pt x="186004" y="33070"/>
                  </a:lnTo>
                  <a:lnTo>
                    <a:pt x="186004" y="4165"/>
                  </a:lnTo>
                  <a:close/>
                </a:path>
                <a:path w="427989" h="341630">
                  <a:moveTo>
                    <a:pt x="223227" y="4165"/>
                  </a:moveTo>
                  <a:lnTo>
                    <a:pt x="219075" y="0"/>
                  </a:lnTo>
                  <a:lnTo>
                    <a:pt x="208813" y="0"/>
                  </a:lnTo>
                  <a:lnTo>
                    <a:pt x="204660" y="4165"/>
                  </a:lnTo>
                  <a:lnTo>
                    <a:pt x="204660" y="33070"/>
                  </a:lnTo>
                  <a:lnTo>
                    <a:pt x="208813" y="37211"/>
                  </a:lnTo>
                  <a:lnTo>
                    <a:pt x="219075" y="37211"/>
                  </a:lnTo>
                  <a:lnTo>
                    <a:pt x="223227" y="33070"/>
                  </a:lnTo>
                  <a:lnTo>
                    <a:pt x="223227" y="4165"/>
                  </a:lnTo>
                  <a:close/>
                </a:path>
                <a:path w="427989" h="341630">
                  <a:moveTo>
                    <a:pt x="260438" y="4165"/>
                  </a:moveTo>
                  <a:lnTo>
                    <a:pt x="256298" y="0"/>
                  </a:lnTo>
                  <a:lnTo>
                    <a:pt x="246049" y="0"/>
                  </a:lnTo>
                  <a:lnTo>
                    <a:pt x="241884" y="4165"/>
                  </a:lnTo>
                  <a:lnTo>
                    <a:pt x="241884" y="33070"/>
                  </a:lnTo>
                  <a:lnTo>
                    <a:pt x="246049" y="37211"/>
                  </a:lnTo>
                  <a:lnTo>
                    <a:pt x="256298" y="37211"/>
                  </a:lnTo>
                  <a:lnTo>
                    <a:pt x="260438" y="33070"/>
                  </a:lnTo>
                  <a:lnTo>
                    <a:pt x="260438" y="4165"/>
                  </a:lnTo>
                  <a:close/>
                </a:path>
                <a:path w="427989" h="341630">
                  <a:moveTo>
                    <a:pt x="297662" y="4165"/>
                  </a:moveTo>
                  <a:lnTo>
                    <a:pt x="293509" y="0"/>
                  </a:lnTo>
                  <a:lnTo>
                    <a:pt x="283260" y="0"/>
                  </a:lnTo>
                  <a:lnTo>
                    <a:pt x="279095" y="4165"/>
                  </a:lnTo>
                  <a:lnTo>
                    <a:pt x="279095" y="33070"/>
                  </a:lnTo>
                  <a:lnTo>
                    <a:pt x="283260" y="37211"/>
                  </a:lnTo>
                  <a:lnTo>
                    <a:pt x="293509" y="37211"/>
                  </a:lnTo>
                  <a:lnTo>
                    <a:pt x="297662" y="33070"/>
                  </a:lnTo>
                  <a:lnTo>
                    <a:pt x="297662" y="4165"/>
                  </a:lnTo>
                  <a:close/>
                </a:path>
                <a:path w="427989" h="341630">
                  <a:moveTo>
                    <a:pt x="334873" y="4165"/>
                  </a:moveTo>
                  <a:lnTo>
                    <a:pt x="330733" y="0"/>
                  </a:lnTo>
                  <a:lnTo>
                    <a:pt x="320408" y="0"/>
                  </a:lnTo>
                  <a:lnTo>
                    <a:pt x="316242" y="4165"/>
                  </a:lnTo>
                  <a:lnTo>
                    <a:pt x="316242" y="33070"/>
                  </a:lnTo>
                  <a:lnTo>
                    <a:pt x="320408" y="37211"/>
                  </a:lnTo>
                  <a:lnTo>
                    <a:pt x="330733" y="37211"/>
                  </a:lnTo>
                  <a:lnTo>
                    <a:pt x="334873" y="33070"/>
                  </a:lnTo>
                  <a:lnTo>
                    <a:pt x="334873" y="4165"/>
                  </a:lnTo>
                  <a:close/>
                </a:path>
                <a:path w="427989" h="341630">
                  <a:moveTo>
                    <a:pt x="372097" y="4165"/>
                  </a:moveTo>
                  <a:lnTo>
                    <a:pt x="367944" y="0"/>
                  </a:lnTo>
                  <a:lnTo>
                    <a:pt x="357619" y="0"/>
                  </a:lnTo>
                  <a:lnTo>
                    <a:pt x="353453" y="4165"/>
                  </a:lnTo>
                  <a:lnTo>
                    <a:pt x="353453" y="33070"/>
                  </a:lnTo>
                  <a:lnTo>
                    <a:pt x="357619" y="37211"/>
                  </a:lnTo>
                  <a:lnTo>
                    <a:pt x="367944" y="37211"/>
                  </a:lnTo>
                  <a:lnTo>
                    <a:pt x="372097" y="33070"/>
                  </a:lnTo>
                  <a:lnTo>
                    <a:pt x="372097" y="4165"/>
                  </a:lnTo>
                  <a:close/>
                </a:path>
                <a:path w="427989" h="341630">
                  <a:moveTo>
                    <a:pt x="427888" y="103416"/>
                  </a:moveTo>
                  <a:lnTo>
                    <a:pt x="423722" y="99250"/>
                  </a:lnTo>
                  <a:lnTo>
                    <a:pt x="409308" y="99250"/>
                  </a:lnTo>
                  <a:lnTo>
                    <a:pt x="409308" y="117830"/>
                  </a:lnTo>
                  <a:lnTo>
                    <a:pt x="409308" y="266687"/>
                  </a:lnTo>
                  <a:lnTo>
                    <a:pt x="390677" y="266687"/>
                  </a:lnTo>
                  <a:lnTo>
                    <a:pt x="390677" y="285254"/>
                  </a:lnTo>
                  <a:lnTo>
                    <a:pt x="390677" y="322465"/>
                  </a:lnTo>
                  <a:lnTo>
                    <a:pt x="37223" y="322465"/>
                  </a:lnTo>
                  <a:lnTo>
                    <a:pt x="37223" y="285254"/>
                  </a:lnTo>
                  <a:lnTo>
                    <a:pt x="390677" y="285254"/>
                  </a:lnTo>
                  <a:lnTo>
                    <a:pt x="390677" y="266687"/>
                  </a:lnTo>
                  <a:lnTo>
                    <a:pt x="18580" y="266687"/>
                  </a:lnTo>
                  <a:lnTo>
                    <a:pt x="18580" y="117830"/>
                  </a:lnTo>
                  <a:lnTo>
                    <a:pt x="409308" y="117830"/>
                  </a:lnTo>
                  <a:lnTo>
                    <a:pt x="409308" y="99250"/>
                  </a:lnTo>
                  <a:lnTo>
                    <a:pt x="4165" y="99250"/>
                  </a:lnTo>
                  <a:lnTo>
                    <a:pt x="0" y="103416"/>
                  </a:lnTo>
                  <a:lnTo>
                    <a:pt x="0" y="281101"/>
                  </a:lnTo>
                  <a:lnTo>
                    <a:pt x="4165" y="285254"/>
                  </a:lnTo>
                  <a:lnTo>
                    <a:pt x="18580" y="285254"/>
                  </a:lnTo>
                  <a:lnTo>
                    <a:pt x="18580" y="336880"/>
                  </a:lnTo>
                  <a:lnTo>
                    <a:pt x="22720" y="341045"/>
                  </a:lnTo>
                  <a:lnTo>
                    <a:pt x="405168" y="341045"/>
                  </a:lnTo>
                  <a:lnTo>
                    <a:pt x="409308" y="336880"/>
                  </a:lnTo>
                  <a:lnTo>
                    <a:pt x="409308" y="322465"/>
                  </a:lnTo>
                  <a:lnTo>
                    <a:pt x="409308" y="285254"/>
                  </a:lnTo>
                  <a:lnTo>
                    <a:pt x="423722" y="285254"/>
                  </a:lnTo>
                  <a:lnTo>
                    <a:pt x="427888" y="281101"/>
                  </a:lnTo>
                  <a:lnTo>
                    <a:pt x="427888" y="266687"/>
                  </a:lnTo>
                  <a:lnTo>
                    <a:pt x="427888" y="117830"/>
                  </a:lnTo>
                  <a:lnTo>
                    <a:pt x="427888" y="103416"/>
                  </a:lnTo>
                  <a:close/>
                </a:path>
              </a:pathLst>
            </a:custGeom>
            <a:solidFill>
              <a:srgbClr val="000000"/>
            </a:solidFill>
          </p:spPr>
          <p:txBody>
            <a:bodyPr wrap="square" lIns="0" tIns="0" rIns="0" bIns="0" rtlCol="0"/>
            <a:lstStyle/>
            <a:p>
              <a:endParaRPr sz="3804"/>
            </a:p>
          </p:txBody>
        </p:sp>
        <p:pic>
          <p:nvPicPr>
            <p:cNvPr id="16" name="object 16"/>
            <p:cNvPicPr/>
            <p:nvPr/>
          </p:nvPicPr>
          <p:blipFill>
            <a:blip r:embed="rId5" cstate="print"/>
            <a:stretch>
              <a:fillRect/>
            </a:stretch>
          </p:blipFill>
          <p:spPr>
            <a:xfrm>
              <a:off x="4129722" y="1625734"/>
              <a:ext cx="353454" cy="111650"/>
            </a:xfrm>
            <a:prstGeom prst="rect">
              <a:avLst/>
            </a:prstGeom>
          </p:spPr>
        </p:pic>
        <p:sp>
          <p:nvSpPr>
            <p:cNvPr id="17" name="object 17"/>
            <p:cNvSpPr/>
            <p:nvPr/>
          </p:nvSpPr>
          <p:spPr>
            <a:xfrm>
              <a:off x="4092499" y="1774609"/>
              <a:ext cx="427990" cy="626745"/>
            </a:xfrm>
            <a:custGeom>
              <a:avLst/>
              <a:gdLst/>
              <a:ahLst/>
              <a:cxnLst/>
              <a:rect l="l" t="t" r="r" b="b"/>
              <a:pathLst>
                <a:path w="427989" h="626744">
                  <a:moveTo>
                    <a:pt x="74434" y="4165"/>
                  </a:moveTo>
                  <a:lnTo>
                    <a:pt x="70269" y="0"/>
                  </a:lnTo>
                  <a:lnTo>
                    <a:pt x="59944" y="0"/>
                  </a:lnTo>
                  <a:lnTo>
                    <a:pt x="55803" y="4165"/>
                  </a:lnTo>
                  <a:lnTo>
                    <a:pt x="55803" y="33070"/>
                  </a:lnTo>
                  <a:lnTo>
                    <a:pt x="59944" y="37211"/>
                  </a:lnTo>
                  <a:lnTo>
                    <a:pt x="70269" y="37211"/>
                  </a:lnTo>
                  <a:lnTo>
                    <a:pt x="74434" y="33070"/>
                  </a:lnTo>
                  <a:lnTo>
                    <a:pt x="74434" y="4165"/>
                  </a:lnTo>
                  <a:close/>
                </a:path>
                <a:path w="427989" h="626744">
                  <a:moveTo>
                    <a:pt x="111645" y="4165"/>
                  </a:moveTo>
                  <a:lnTo>
                    <a:pt x="107492" y="0"/>
                  </a:lnTo>
                  <a:lnTo>
                    <a:pt x="97155" y="0"/>
                  </a:lnTo>
                  <a:lnTo>
                    <a:pt x="93014" y="4165"/>
                  </a:lnTo>
                  <a:lnTo>
                    <a:pt x="93014" y="33070"/>
                  </a:lnTo>
                  <a:lnTo>
                    <a:pt x="97155" y="37211"/>
                  </a:lnTo>
                  <a:lnTo>
                    <a:pt x="107492" y="37211"/>
                  </a:lnTo>
                  <a:lnTo>
                    <a:pt x="111645" y="33070"/>
                  </a:lnTo>
                  <a:lnTo>
                    <a:pt x="111645" y="4165"/>
                  </a:lnTo>
                  <a:close/>
                </a:path>
                <a:path w="427989" h="626744">
                  <a:moveTo>
                    <a:pt x="148869" y="4165"/>
                  </a:moveTo>
                  <a:lnTo>
                    <a:pt x="144703" y="0"/>
                  </a:lnTo>
                  <a:lnTo>
                    <a:pt x="134378" y="0"/>
                  </a:lnTo>
                  <a:lnTo>
                    <a:pt x="130225" y="4165"/>
                  </a:lnTo>
                  <a:lnTo>
                    <a:pt x="130225" y="33070"/>
                  </a:lnTo>
                  <a:lnTo>
                    <a:pt x="134378" y="37211"/>
                  </a:lnTo>
                  <a:lnTo>
                    <a:pt x="144703" y="37211"/>
                  </a:lnTo>
                  <a:lnTo>
                    <a:pt x="148869" y="33070"/>
                  </a:lnTo>
                  <a:lnTo>
                    <a:pt x="148869" y="4165"/>
                  </a:lnTo>
                  <a:close/>
                </a:path>
                <a:path w="427989" h="626744">
                  <a:moveTo>
                    <a:pt x="186004" y="4165"/>
                  </a:moveTo>
                  <a:lnTo>
                    <a:pt x="181838" y="0"/>
                  </a:lnTo>
                  <a:lnTo>
                    <a:pt x="171589" y="0"/>
                  </a:lnTo>
                  <a:lnTo>
                    <a:pt x="167449" y="4165"/>
                  </a:lnTo>
                  <a:lnTo>
                    <a:pt x="167449" y="33070"/>
                  </a:lnTo>
                  <a:lnTo>
                    <a:pt x="171589" y="37211"/>
                  </a:lnTo>
                  <a:lnTo>
                    <a:pt x="181838" y="37211"/>
                  </a:lnTo>
                  <a:lnTo>
                    <a:pt x="186004" y="33070"/>
                  </a:lnTo>
                  <a:lnTo>
                    <a:pt x="186004" y="4165"/>
                  </a:lnTo>
                  <a:close/>
                </a:path>
                <a:path w="427989" h="626744">
                  <a:moveTo>
                    <a:pt x="223227" y="4165"/>
                  </a:moveTo>
                  <a:lnTo>
                    <a:pt x="219075" y="0"/>
                  </a:lnTo>
                  <a:lnTo>
                    <a:pt x="208813" y="0"/>
                  </a:lnTo>
                  <a:lnTo>
                    <a:pt x="204660" y="4165"/>
                  </a:lnTo>
                  <a:lnTo>
                    <a:pt x="204660" y="33070"/>
                  </a:lnTo>
                  <a:lnTo>
                    <a:pt x="208813" y="37211"/>
                  </a:lnTo>
                  <a:lnTo>
                    <a:pt x="219075" y="37211"/>
                  </a:lnTo>
                  <a:lnTo>
                    <a:pt x="223227" y="33070"/>
                  </a:lnTo>
                  <a:lnTo>
                    <a:pt x="223227" y="4165"/>
                  </a:lnTo>
                  <a:close/>
                </a:path>
                <a:path w="427989" h="626744">
                  <a:moveTo>
                    <a:pt x="260438" y="4165"/>
                  </a:moveTo>
                  <a:lnTo>
                    <a:pt x="256298" y="0"/>
                  </a:lnTo>
                  <a:lnTo>
                    <a:pt x="246049" y="0"/>
                  </a:lnTo>
                  <a:lnTo>
                    <a:pt x="241884" y="4165"/>
                  </a:lnTo>
                  <a:lnTo>
                    <a:pt x="241884" y="33070"/>
                  </a:lnTo>
                  <a:lnTo>
                    <a:pt x="246049" y="37211"/>
                  </a:lnTo>
                  <a:lnTo>
                    <a:pt x="256298" y="37211"/>
                  </a:lnTo>
                  <a:lnTo>
                    <a:pt x="260438" y="33070"/>
                  </a:lnTo>
                  <a:lnTo>
                    <a:pt x="260438" y="4165"/>
                  </a:lnTo>
                  <a:close/>
                </a:path>
                <a:path w="427989" h="626744">
                  <a:moveTo>
                    <a:pt x="297662" y="4165"/>
                  </a:moveTo>
                  <a:lnTo>
                    <a:pt x="293509" y="0"/>
                  </a:lnTo>
                  <a:lnTo>
                    <a:pt x="283260" y="0"/>
                  </a:lnTo>
                  <a:lnTo>
                    <a:pt x="279095" y="4165"/>
                  </a:lnTo>
                  <a:lnTo>
                    <a:pt x="279095" y="33070"/>
                  </a:lnTo>
                  <a:lnTo>
                    <a:pt x="283260" y="37211"/>
                  </a:lnTo>
                  <a:lnTo>
                    <a:pt x="293509" y="37211"/>
                  </a:lnTo>
                  <a:lnTo>
                    <a:pt x="297662" y="33070"/>
                  </a:lnTo>
                  <a:lnTo>
                    <a:pt x="297662" y="4165"/>
                  </a:lnTo>
                  <a:close/>
                </a:path>
                <a:path w="427989" h="626744">
                  <a:moveTo>
                    <a:pt x="334873" y="4165"/>
                  </a:moveTo>
                  <a:lnTo>
                    <a:pt x="330733" y="0"/>
                  </a:lnTo>
                  <a:lnTo>
                    <a:pt x="320408" y="0"/>
                  </a:lnTo>
                  <a:lnTo>
                    <a:pt x="316242" y="4165"/>
                  </a:lnTo>
                  <a:lnTo>
                    <a:pt x="316242" y="33070"/>
                  </a:lnTo>
                  <a:lnTo>
                    <a:pt x="320408" y="37211"/>
                  </a:lnTo>
                  <a:lnTo>
                    <a:pt x="330733" y="37211"/>
                  </a:lnTo>
                  <a:lnTo>
                    <a:pt x="334873" y="33070"/>
                  </a:lnTo>
                  <a:lnTo>
                    <a:pt x="334873" y="4165"/>
                  </a:lnTo>
                  <a:close/>
                </a:path>
                <a:path w="427989" h="626744">
                  <a:moveTo>
                    <a:pt x="372097" y="4165"/>
                  </a:moveTo>
                  <a:lnTo>
                    <a:pt x="367944" y="0"/>
                  </a:lnTo>
                  <a:lnTo>
                    <a:pt x="357619" y="0"/>
                  </a:lnTo>
                  <a:lnTo>
                    <a:pt x="353453" y="4165"/>
                  </a:lnTo>
                  <a:lnTo>
                    <a:pt x="353453" y="33070"/>
                  </a:lnTo>
                  <a:lnTo>
                    <a:pt x="357619" y="37211"/>
                  </a:lnTo>
                  <a:lnTo>
                    <a:pt x="367944" y="37211"/>
                  </a:lnTo>
                  <a:lnTo>
                    <a:pt x="372097" y="33070"/>
                  </a:lnTo>
                  <a:lnTo>
                    <a:pt x="372097" y="4165"/>
                  </a:lnTo>
                  <a:close/>
                </a:path>
                <a:path w="427989" h="626744">
                  <a:moveTo>
                    <a:pt x="427888" y="388670"/>
                  </a:moveTo>
                  <a:lnTo>
                    <a:pt x="423722" y="384505"/>
                  </a:lnTo>
                  <a:lnTo>
                    <a:pt x="409308" y="384505"/>
                  </a:lnTo>
                  <a:lnTo>
                    <a:pt x="409308" y="403085"/>
                  </a:lnTo>
                  <a:lnTo>
                    <a:pt x="409308" y="551954"/>
                  </a:lnTo>
                  <a:lnTo>
                    <a:pt x="390677" y="551954"/>
                  </a:lnTo>
                  <a:lnTo>
                    <a:pt x="390677" y="570522"/>
                  </a:lnTo>
                  <a:lnTo>
                    <a:pt x="390677" y="607733"/>
                  </a:lnTo>
                  <a:lnTo>
                    <a:pt x="37223" y="607733"/>
                  </a:lnTo>
                  <a:lnTo>
                    <a:pt x="37223" y="570522"/>
                  </a:lnTo>
                  <a:lnTo>
                    <a:pt x="390677" y="570522"/>
                  </a:lnTo>
                  <a:lnTo>
                    <a:pt x="390677" y="551954"/>
                  </a:lnTo>
                  <a:lnTo>
                    <a:pt x="18580" y="551954"/>
                  </a:lnTo>
                  <a:lnTo>
                    <a:pt x="18580" y="403085"/>
                  </a:lnTo>
                  <a:lnTo>
                    <a:pt x="409308" y="403085"/>
                  </a:lnTo>
                  <a:lnTo>
                    <a:pt x="409308" y="384505"/>
                  </a:lnTo>
                  <a:lnTo>
                    <a:pt x="4165" y="384505"/>
                  </a:lnTo>
                  <a:lnTo>
                    <a:pt x="0" y="388670"/>
                  </a:lnTo>
                  <a:lnTo>
                    <a:pt x="0" y="566369"/>
                  </a:lnTo>
                  <a:lnTo>
                    <a:pt x="4165" y="570522"/>
                  </a:lnTo>
                  <a:lnTo>
                    <a:pt x="18580" y="570522"/>
                  </a:lnTo>
                  <a:lnTo>
                    <a:pt x="18580" y="622147"/>
                  </a:lnTo>
                  <a:lnTo>
                    <a:pt x="22720" y="626313"/>
                  </a:lnTo>
                  <a:lnTo>
                    <a:pt x="405168" y="626313"/>
                  </a:lnTo>
                  <a:lnTo>
                    <a:pt x="409308" y="622147"/>
                  </a:lnTo>
                  <a:lnTo>
                    <a:pt x="409308" y="607733"/>
                  </a:lnTo>
                  <a:lnTo>
                    <a:pt x="409308" y="570522"/>
                  </a:lnTo>
                  <a:lnTo>
                    <a:pt x="423722" y="570522"/>
                  </a:lnTo>
                  <a:lnTo>
                    <a:pt x="427888" y="566369"/>
                  </a:lnTo>
                  <a:lnTo>
                    <a:pt x="427888" y="551954"/>
                  </a:lnTo>
                  <a:lnTo>
                    <a:pt x="427888" y="403085"/>
                  </a:lnTo>
                  <a:lnTo>
                    <a:pt x="427888" y="388670"/>
                  </a:lnTo>
                  <a:close/>
                </a:path>
              </a:pathLst>
            </a:custGeom>
            <a:solidFill>
              <a:srgbClr val="000000"/>
            </a:solidFill>
          </p:spPr>
          <p:txBody>
            <a:bodyPr wrap="square" lIns="0" tIns="0" rIns="0" bIns="0" rtlCol="0"/>
            <a:lstStyle/>
            <a:p>
              <a:endParaRPr sz="3804"/>
            </a:p>
          </p:txBody>
        </p:sp>
        <p:pic>
          <p:nvPicPr>
            <p:cNvPr id="18" name="object 18"/>
            <p:cNvPicPr/>
            <p:nvPr/>
          </p:nvPicPr>
          <p:blipFill>
            <a:blip r:embed="rId5" cstate="print"/>
            <a:stretch>
              <a:fillRect/>
            </a:stretch>
          </p:blipFill>
          <p:spPr>
            <a:xfrm>
              <a:off x="4129722" y="2196251"/>
              <a:ext cx="353454" cy="111650"/>
            </a:xfrm>
            <a:prstGeom prst="rect">
              <a:avLst/>
            </a:prstGeom>
          </p:spPr>
        </p:pic>
        <p:sp>
          <p:nvSpPr>
            <p:cNvPr id="19" name="object 19"/>
            <p:cNvSpPr/>
            <p:nvPr/>
          </p:nvSpPr>
          <p:spPr>
            <a:xfrm>
              <a:off x="4148302" y="2345131"/>
              <a:ext cx="316865" cy="37465"/>
            </a:xfrm>
            <a:custGeom>
              <a:avLst/>
              <a:gdLst/>
              <a:ahLst/>
              <a:cxnLst/>
              <a:rect l="l" t="t" r="r" b="b"/>
              <a:pathLst>
                <a:path w="316864" h="37464">
                  <a:moveTo>
                    <a:pt x="18630" y="4152"/>
                  </a:moveTo>
                  <a:lnTo>
                    <a:pt x="14465" y="0"/>
                  </a:lnTo>
                  <a:lnTo>
                    <a:pt x="4140" y="0"/>
                  </a:lnTo>
                  <a:lnTo>
                    <a:pt x="0" y="4152"/>
                  </a:lnTo>
                  <a:lnTo>
                    <a:pt x="0" y="33070"/>
                  </a:lnTo>
                  <a:lnTo>
                    <a:pt x="4140" y="37211"/>
                  </a:lnTo>
                  <a:lnTo>
                    <a:pt x="14465" y="37211"/>
                  </a:lnTo>
                  <a:lnTo>
                    <a:pt x="18630" y="33070"/>
                  </a:lnTo>
                  <a:lnTo>
                    <a:pt x="18630" y="4152"/>
                  </a:lnTo>
                  <a:close/>
                </a:path>
                <a:path w="316864" h="37464">
                  <a:moveTo>
                    <a:pt x="55841" y="4152"/>
                  </a:moveTo>
                  <a:lnTo>
                    <a:pt x="51689" y="0"/>
                  </a:lnTo>
                  <a:lnTo>
                    <a:pt x="41351" y="0"/>
                  </a:lnTo>
                  <a:lnTo>
                    <a:pt x="37211" y="4152"/>
                  </a:lnTo>
                  <a:lnTo>
                    <a:pt x="37211" y="33070"/>
                  </a:lnTo>
                  <a:lnTo>
                    <a:pt x="41351" y="37211"/>
                  </a:lnTo>
                  <a:lnTo>
                    <a:pt x="51689" y="37211"/>
                  </a:lnTo>
                  <a:lnTo>
                    <a:pt x="55841" y="33070"/>
                  </a:lnTo>
                  <a:lnTo>
                    <a:pt x="55841" y="4152"/>
                  </a:lnTo>
                  <a:close/>
                </a:path>
                <a:path w="316864" h="37464">
                  <a:moveTo>
                    <a:pt x="93065" y="4152"/>
                  </a:moveTo>
                  <a:lnTo>
                    <a:pt x="88900" y="0"/>
                  </a:lnTo>
                  <a:lnTo>
                    <a:pt x="78574" y="0"/>
                  </a:lnTo>
                  <a:lnTo>
                    <a:pt x="74422" y="4152"/>
                  </a:lnTo>
                  <a:lnTo>
                    <a:pt x="74422" y="33070"/>
                  </a:lnTo>
                  <a:lnTo>
                    <a:pt x="78574" y="37211"/>
                  </a:lnTo>
                  <a:lnTo>
                    <a:pt x="88900" y="37211"/>
                  </a:lnTo>
                  <a:lnTo>
                    <a:pt x="93065" y="33070"/>
                  </a:lnTo>
                  <a:lnTo>
                    <a:pt x="93065" y="4152"/>
                  </a:lnTo>
                  <a:close/>
                </a:path>
                <a:path w="316864" h="37464">
                  <a:moveTo>
                    <a:pt x="130200" y="4152"/>
                  </a:moveTo>
                  <a:lnTo>
                    <a:pt x="126034" y="0"/>
                  </a:lnTo>
                  <a:lnTo>
                    <a:pt x="115785" y="0"/>
                  </a:lnTo>
                  <a:lnTo>
                    <a:pt x="111645" y="4152"/>
                  </a:lnTo>
                  <a:lnTo>
                    <a:pt x="111645" y="33070"/>
                  </a:lnTo>
                  <a:lnTo>
                    <a:pt x="115785" y="37211"/>
                  </a:lnTo>
                  <a:lnTo>
                    <a:pt x="126034" y="37211"/>
                  </a:lnTo>
                  <a:lnTo>
                    <a:pt x="130200" y="33070"/>
                  </a:lnTo>
                  <a:lnTo>
                    <a:pt x="130200" y="4152"/>
                  </a:lnTo>
                  <a:close/>
                </a:path>
                <a:path w="316864" h="37464">
                  <a:moveTo>
                    <a:pt x="167424" y="4152"/>
                  </a:moveTo>
                  <a:lnTo>
                    <a:pt x="163271" y="0"/>
                  </a:lnTo>
                  <a:lnTo>
                    <a:pt x="153009" y="0"/>
                  </a:lnTo>
                  <a:lnTo>
                    <a:pt x="148856" y="4152"/>
                  </a:lnTo>
                  <a:lnTo>
                    <a:pt x="148856" y="33070"/>
                  </a:lnTo>
                  <a:lnTo>
                    <a:pt x="153009" y="37211"/>
                  </a:lnTo>
                  <a:lnTo>
                    <a:pt x="163271" y="37211"/>
                  </a:lnTo>
                  <a:lnTo>
                    <a:pt x="167424" y="33070"/>
                  </a:lnTo>
                  <a:lnTo>
                    <a:pt x="167424" y="4152"/>
                  </a:lnTo>
                  <a:close/>
                </a:path>
                <a:path w="316864" h="37464">
                  <a:moveTo>
                    <a:pt x="204635" y="4152"/>
                  </a:moveTo>
                  <a:lnTo>
                    <a:pt x="200494" y="0"/>
                  </a:lnTo>
                  <a:lnTo>
                    <a:pt x="190246" y="0"/>
                  </a:lnTo>
                  <a:lnTo>
                    <a:pt x="186080" y="4152"/>
                  </a:lnTo>
                  <a:lnTo>
                    <a:pt x="186080" y="33070"/>
                  </a:lnTo>
                  <a:lnTo>
                    <a:pt x="190246" y="37211"/>
                  </a:lnTo>
                  <a:lnTo>
                    <a:pt x="200494" y="37211"/>
                  </a:lnTo>
                  <a:lnTo>
                    <a:pt x="204635" y="33070"/>
                  </a:lnTo>
                  <a:lnTo>
                    <a:pt x="204635" y="4152"/>
                  </a:lnTo>
                  <a:close/>
                </a:path>
                <a:path w="316864" h="37464">
                  <a:moveTo>
                    <a:pt x="241858" y="4152"/>
                  </a:moveTo>
                  <a:lnTo>
                    <a:pt x="237705" y="0"/>
                  </a:lnTo>
                  <a:lnTo>
                    <a:pt x="227457" y="0"/>
                  </a:lnTo>
                  <a:lnTo>
                    <a:pt x="223291" y="4152"/>
                  </a:lnTo>
                  <a:lnTo>
                    <a:pt x="223291" y="33070"/>
                  </a:lnTo>
                  <a:lnTo>
                    <a:pt x="227457" y="37211"/>
                  </a:lnTo>
                  <a:lnTo>
                    <a:pt x="237705" y="37211"/>
                  </a:lnTo>
                  <a:lnTo>
                    <a:pt x="241858" y="33070"/>
                  </a:lnTo>
                  <a:lnTo>
                    <a:pt x="241858" y="4152"/>
                  </a:lnTo>
                  <a:close/>
                </a:path>
                <a:path w="316864" h="37464">
                  <a:moveTo>
                    <a:pt x="279069" y="4152"/>
                  </a:moveTo>
                  <a:lnTo>
                    <a:pt x="274929" y="0"/>
                  </a:lnTo>
                  <a:lnTo>
                    <a:pt x="264604" y="0"/>
                  </a:lnTo>
                  <a:lnTo>
                    <a:pt x="260438" y="4152"/>
                  </a:lnTo>
                  <a:lnTo>
                    <a:pt x="260438" y="33070"/>
                  </a:lnTo>
                  <a:lnTo>
                    <a:pt x="264604" y="37211"/>
                  </a:lnTo>
                  <a:lnTo>
                    <a:pt x="274929" y="37211"/>
                  </a:lnTo>
                  <a:lnTo>
                    <a:pt x="279069" y="33070"/>
                  </a:lnTo>
                  <a:lnTo>
                    <a:pt x="279069" y="4152"/>
                  </a:lnTo>
                  <a:close/>
                </a:path>
                <a:path w="316864" h="37464">
                  <a:moveTo>
                    <a:pt x="316293" y="4152"/>
                  </a:moveTo>
                  <a:lnTo>
                    <a:pt x="312140" y="0"/>
                  </a:lnTo>
                  <a:lnTo>
                    <a:pt x="301815" y="0"/>
                  </a:lnTo>
                  <a:lnTo>
                    <a:pt x="297649" y="4152"/>
                  </a:lnTo>
                  <a:lnTo>
                    <a:pt x="297649" y="33070"/>
                  </a:lnTo>
                  <a:lnTo>
                    <a:pt x="301815" y="37211"/>
                  </a:lnTo>
                  <a:lnTo>
                    <a:pt x="312140" y="37211"/>
                  </a:lnTo>
                  <a:lnTo>
                    <a:pt x="316293" y="33070"/>
                  </a:lnTo>
                  <a:lnTo>
                    <a:pt x="316293" y="4152"/>
                  </a:lnTo>
                  <a:close/>
                </a:path>
              </a:pathLst>
            </a:custGeom>
            <a:solidFill>
              <a:srgbClr val="000000"/>
            </a:solidFill>
          </p:spPr>
          <p:txBody>
            <a:bodyPr wrap="square" lIns="0" tIns="0" rIns="0" bIns="0" rtlCol="0"/>
            <a:lstStyle/>
            <a:p>
              <a:endParaRPr sz="3804"/>
            </a:p>
          </p:txBody>
        </p:sp>
        <p:sp>
          <p:nvSpPr>
            <p:cNvPr id="20" name="object 20"/>
            <p:cNvSpPr/>
            <p:nvPr/>
          </p:nvSpPr>
          <p:spPr>
            <a:xfrm>
              <a:off x="4092506" y="1018077"/>
              <a:ext cx="427990" cy="241935"/>
            </a:xfrm>
            <a:custGeom>
              <a:avLst/>
              <a:gdLst/>
              <a:ahLst/>
              <a:cxnLst/>
              <a:rect l="l" t="t" r="r" b="b"/>
              <a:pathLst>
                <a:path w="427989" h="241934">
                  <a:moveTo>
                    <a:pt x="423722" y="186007"/>
                  </a:moveTo>
                  <a:lnTo>
                    <a:pt x="4164" y="186007"/>
                  </a:lnTo>
                  <a:lnTo>
                    <a:pt x="0" y="181861"/>
                  </a:lnTo>
                  <a:lnTo>
                    <a:pt x="0" y="4164"/>
                  </a:lnTo>
                  <a:lnTo>
                    <a:pt x="4164" y="0"/>
                  </a:lnTo>
                  <a:lnTo>
                    <a:pt x="423722" y="0"/>
                  </a:lnTo>
                  <a:lnTo>
                    <a:pt x="427887" y="4164"/>
                  </a:lnTo>
                  <a:lnTo>
                    <a:pt x="427887" y="18579"/>
                  </a:lnTo>
                  <a:lnTo>
                    <a:pt x="18579" y="18579"/>
                  </a:lnTo>
                  <a:lnTo>
                    <a:pt x="18579" y="167446"/>
                  </a:lnTo>
                  <a:lnTo>
                    <a:pt x="427887" y="167446"/>
                  </a:lnTo>
                  <a:lnTo>
                    <a:pt x="427887" y="181861"/>
                  </a:lnTo>
                  <a:lnTo>
                    <a:pt x="423722" y="186007"/>
                  </a:lnTo>
                  <a:close/>
                </a:path>
                <a:path w="427989" h="241934">
                  <a:moveTo>
                    <a:pt x="427887" y="167446"/>
                  </a:moveTo>
                  <a:lnTo>
                    <a:pt x="409307" y="167446"/>
                  </a:lnTo>
                  <a:lnTo>
                    <a:pt x="409307" y="18579"/>
                  </a:lnTo>
                  <a:lnTo>
                    <a:pt x="427887" y="18579"/>
                  </a:lnTo>
                  <a:lnTo>
                    <a:pt x="427887" y="167446"/>
                  </a:lnTo>
                  <a:close/>
                </a:path>
                <a:path w="427989" h="241934">
                  <a:moveTo>
                    <a:pt x="405162" y="241804"/>
                  </a:moveTo>
                  <a:lnTo>
                    <a:pt x="22725" y="241804"/>
                  </a:lnTo>
                  <a:lnTo>
                    <a:pt x="18579" y="237639"/>
                  </a:lnTo>
                  <a:lnTo>
                    <a:pt x="18579" y="186007"/>
                  </a:lnTo>
                  <a:lnTo>
                    <a:pt x="37216" y="186007"/>
                  </a:lnTo>
                  <a:lnTo>
                    <a:pt x="37216" y="223224"/>
                  </a:lnTo>
                  <a:lnTo>
                    <a:pt x="409307" y="223224"/>
                  </a:lnTo>
                  <a:lnTo>
                    <a:pt x="409307" y="237639"/>
                  </a:lnTo>
                  <a:lnTo>
                    <a:pt x="405162" y="241804"/>
                  </a:lnTo>
                  <a:close/>
                </a:path>
                <a:path w="427989" h="241934">
                  <a:moveTo>
                    <a:pt x="409307" y="223224"/>
                  </a:moveTo>
                  <a:lnTo>
                    <a:pt x="390671" y="223224"/>
                  </a:lnTo>
                  <a:lnTo>
                    <a:pt x="390671" y="186007"/>
                  </a:lnTo>
                  <a:lnTo>
                    <a:pt x="409307" y="186007"/>
                  </a:lnTo>
                  <a:lnTo>
                    <a:pt x="409307" y="223224"/>
                  </a:lnTo>
                  <a:close/>
                </a:path>
              </a:pathLst>
            </a:custGeom>
            <a:solidFill>
              <a:srgbClr val="000000"/>
            </a:solidFill>
          </p:spPr>
          <p:txBody>
            <a:bodyPr wrap="square" lIns="0" tIns="0" rIns="0" bIns="0" rtlCol="0"/>
            <a:lstStyle/>
            <a:p>
              <a:endParaRPr sz="3804"/>
            </a:p>
          </p:txBody>
        </p:sp>
        <p:pic>
          <p:nvPicPr>
            <p:cNvPr id="21" name="object 21"/>
            <p:cNvPicPr/>
            <p:nvPr/>
          </p:nvPicPr>
          <p:blipFill>
            <a:blip r:embed="rId4" cstate="print"/>
            <a:stretch>
              <a:fillRect/>
            </a:stretch>
          </p:blipFill>
          <p:spPr>
            <a:xfrm>
              <a:off x="4129722" y="1055217"/>
              <a:ext cx="353454" cy="111650"/>
            </a:xfrm>
            <a:prstGeom prst="rect">
              <a:avLst/>
            </a:prstGeom>
          </p:spPr>
        </p:pic>
        <p:sp>
          <p:nvSpPr>
            <p:cNvPr id="22" name="object 22"/>
            <p:cNvSpPr/>
            <p:nvPr/>
          </p:nvSpPr>
          <p:spPr>
            <a:xfrm>
              <a:off x="4148302" y="1204086"/>
              <a:ext cx="316865" cy="37465"/>
            </a:xfrm>
            <a:custGeom>
              <a:avLst/>
              <a:gdLst/>
              <a:ahLst/>
              <a:cxnLst/>
              <a:rect l="l" t="t" r="r" b="b"/>
              <a:pathLst>
                <a:path w="316864" h="37465">
                  <a:moveTo>
                    <a:pt x="18630" y="4165"/>
                  </a:moveTo>
                  <a:lnTo>
                    <a:pt x="14465" y="0"/>
                  </a:lnTo>
                  <a:lnTo>
                    <a:pt x="4140" y="0"/>
                  </a:lnTo>
                  <a:lnTo>
                    <a:pt x="0" y="4165"/>
                  </a:lnTo>
                  <a:lnTo>
                    <a:pt x="0" y="33070"/>
                  </a:lnTo>
                  <a:lnTo>
                    <a:pt x="4140" y="37223"/>
                  </a:lnTo>
                  <a:lnTo>
                    <a:pt x="14465" y="37223"/>
                  </a:lnTo>
                  <a:lnTo>
                    <a:pt x="18630" y="33070"/>
                  </a:lnTo>
                  <a:lnTo>
                    <a:pt x="18630" y="4165"/>
                  </a:lnTo>
                  <a:close/>
                </a:path>
                <a:path w="316864" h="37465">
                  <a:moveTo>
                    <a:pt x="55841" y="4165"/>
                  </a:moveTo>
                  <a:lnTo>
                    <a:pt x="51689" y="0"/>
                  </a:lnTo>
                  <a:lnTo>
                    <a:pt x="41351" y="0"/>
                  </a:lnTo>
                  <a:lnTo>
                    <a:pt x="37211" y="4165"/>
                  </a:lnTo>
                  <a:lnTo>
                    <a:pt x="37211" y="33070"/>
                  </a:lnTo>
                  <a:lnTo>
                    <a:pt x="41351" y="37223"/>
                  </a:lnTo>
                  <a:lnTo>
                    <a:pt x="51689" y="37223"/>
                  </a:lnTo>
                  <a:lnTo>
                    <a:pt x="55841" y="33070"/>
                  </a:lnTo>
                  <a:lnTo>
                    <a:pt x="55841" y="4165"/>
                  </a:lnTo>
                  <a:close/>
                </a:path>
                <a:path w="316864" h="37465">
                  <a:moveTo>
                    <a:pt x="93065" y="4165"/>
                  </a:moveTo>
                  <a:lnTo>
                    <a:pt x="88900" y="0"/>
                  </a:lnTo>
                  <a:lnTo>
                    <a:pt x="78574" y="0"/>
                  </a:lnTo>
                  <a:lnTo>
                    <a:pt x="74422" y="4165"/>
                  </a:lnTo>
                  <a:lnTo>
                    <a:pt x="74422" y="33070"/>
                  </a:lnTo>
                  <a:lnTo>
                    <a:pt x="78574" y="37223"/>
                  </a:lnTo>
                  <a:lnTo>
                    <a:pt x="88900" y="37223"/>
                  </a:lnTo>
                  <a:lnTo>
                    <a:pt x="93065" y="33070"/>
                  </a:lnTo>
                  <a:lnTo>
                    <a:pt x="93065" y="4165"/>
                  </a:lnTo>
                  <a:close/>
                </a:path>
                <a:path w="316864" h="37465">
                  <a:moveTo>
                    <a:pt x="130200" y="4165"/>
                  </a:moveTo>
                  <a:lnTo>
                    <a:pt x="126034" y="0"/>
                  </a:lnTo>
                  <a:lnTo>
                    <a:pt x="115785" y="0"/>
                  </a:lnTo>
                  <a:lnTo>
                    <a:pt x="111645" y="4165"/>
                  </a:lnTo>
                  <a:lnTo>
                    <a:pt x="111645" y="33070"/>
                  </a:lnTo>
                  <a:lnTo>
                    <a:pt x="115785" y="37223"/>
                  </a:lnTo>
                  <a:lnTo>
                    <a:pt x="126034" y="37223"/>
                  </a:lnTo>
                  <a:lnTo>
                    <a:pt x="130200" y="33070"/>
                  </a:lnTo>
                  <a:lnTo>
                    <a:pt x="130200" y="4165"/>
                  </a:lnTo>
                  <a:close/>
                </a:path>
                <a:path w="316864" h="37465">
                  <a:moveTo>
                    <a:pt x="167424" y="4165"/>
                  </a:moveTo>
                  <a:lnTo>
                    <a:pt x="163271" y="0"/>
                  </a:lnTo>
                  <a:lnTo>
                    <a:pt x="153009" y="0"/>
                  </a:lnTo>
                  <a:lnTo>
                    <a:pt x="148856" y="4165"/>
                  </a:lnTo>
                  <a:lnTo>
                    <a:pt x="148856" y="33070"/>
                  </a:lnTo>
                  <a:lnTo>
                    <a:pt x="153009" y="37223"/>
                  </a:lnTo>
                  <a:lnTo>
                    <a:pt x="163271" y="37223"/>
                  </a:lnTo>
                  <a:lnTo>
                    <a:pt x="167424" y="33070"/>
                  </a:lnTo>
                  <a:lnTo>
                    <a:pt x="167424" y="4165"/>
                  </a:lnTo>
                  <a:close/>
                </a:path>
                <a:path w="316864" h="37465">
                  <a:moveTo>
                    <a:pt x="204635" y="4165"/>
                  </a:moveTo>
                  <a:lnTo>
                    <a:pt x="200494" y="0"/>
                  </a:lnTo>
                  <a:lnTo>
                    <a:pt x="190246" y="0"/>
                  </a:lnTo>
                  <a:lnTo>
                    <a:pt x="186080" y="4165"/>
                  </a:lnTo>
                  <a:lnTo>
                    <a:pt x="186080" y="33070"/>
                  </a:lnTo>
                  <a:lnTo>
                    <a:pt x="190246" y="37223"/>
                  </a:lnTo>
                  <a:lnTo>
                    <a:pt x="200494" y="37223"/>
                  </a:lnTo>
                  <a:lnTo>
                    <a:pt x="204635" y="33070"/>
                  </a:lnTo>
                  <a:lnTo>
                    <a:pt x="204635" y="4165"/>
                  </a:lnTo>
                  <a:close/>
                </a:path>
                <a:path w="316864" h="37465">
                  <a:moveTo>
                    <a:pt x="241858" y="4165"/>
                  </a:moveTo>
                  <a:lnTo>
                    <a:pt x="237705" y="0"/>
                  </a:lnTo>
                  <a:lnTo>
                    <a:pt x="227457" y="0"/>
                  </a:lnTo>
                  <a:lnTo>
                    <a:pt x="223291" y="4165"/>
                  </a:lnTo>
                  <a:lnTo>
                    <a:pt x="223291" y="33070"/>
                  </a:lnTo>
                  <a:lnTo>
                    <a:pt x="227457" y="37223"/>
                  </a:lnTo>
                  <a:lnTo>
                    <a:pt x="237705" y="37223"/>
                  </a:lnTo>
                  <a:lnTo>
                    <a:pt x="241858" y="33070"/>
                  </a:lnTo>
                  <a:lnTo>
                    <a:pt x="241858" y="4165"/>
                  </a:lnTo>
                  <a:close/>
                </a:path>
                <a:path w="316864" h="37465">
                  <a:moveTo>
                    <a:pt x="279069" y="4165"/>
                  </a:moveTo>
                  <a:lnTo>
                    <a:pt x="274929" y="0"/>
                  </a:lnTo>
                  <a:lnTo>
                    <a:pt x="264604" y="0"/>
                  </a:lnTo>
                  <a:lnTo>
                    <a:pt x="260438" y="4165"/>
                  </a:lnTo>
                  <a:lnTo>
                    <a:pt x="260438" y="33070"/>
                  </a:lnTo>
                  <a:lnTo>
                    <a:pt x="264604" y="37223"/>
                  </a:lnTo>
                  <a:lnTo>
                    <a:pt x="274929" y="37223"/>
                  </a:lnTo>
                  <a:lnTo>
                    <a:pt x="279069" y="33070"/>
                  </a:lnTo>
                  <a:lnTo>
                    <a:pt x="279069" y="4165"/>
                  </a:lnTo>
                  <a:close/>
                </a:path>
                <a:path w="316864" h="37465">
                  <a:moveTo>
                    <a:pt x="316293" y="4165"/>
                  </a:moveTo>
                  <a:lnTo>
                    <a:pt x="312140" y="0"/>
                  </a:lnTo>
                  <a:lnTo>
                    <a:pt x="301815" y="0"/>
                  </a:lnTo>
                  <a:lnTo>
                    <a:pt x="297649" y="4165"/>
                  </a:lnTo>
                  <a:lnTo>
                    <a:pt x="297649" y="33070"/>
                  </a:lnTo>
                  <a:lnTo>
                    <a:pt x="301815" y="37223"/>
                  </a:lnTo>
                  <a:lnTo>
                    <a:pt x="312140" y="37223"/>
                  </a:lnTo>
                  <a:lnTo>
                    <a:pt x="316293" y="33070"/>
                  </a:lnTo>
                  <a:lnTo>
                    <a:pt x="316293" y="4165"/>
                  </a:lnTo>
                  <a:close/>
                </a:path>
              </a:pathLst>
            </a:custGeom>
            <a:solidFill>
              <a:srgbClr val="000000"/>
            </a:solidFill>
          </p:spPr>
          <p:txBody>
            <a:bodyPr wrap="square" lIns="0" tIns="0" rIns="0" bIns="0" rtlCol="0"/>
            <a:lstStyle/>
            <a:p>
              <a:endParaRPr sz="3804"/>
            </a:p>
          </p:txBody>
        </p:sp>
        <p:sp>
          <p:nvSpPr>
            <p:cNvPr id="23" name="object 23"/>
            <p:cNvSpPr/>
            <p:nvPr/>
          </p:nvSpPr>
          <p:spPr>
            <a:xfrm>
              <a:off x="4092506" y="1873852"/>
              <a:ext cx="427990" cy="241935"/>
            </a:xfrm>
            <a:custGeom>
              <a:avLst/>
              <a:gdLst/>
              <a:ahLst/>
              <a:cxnLst/>
              <a:rect l="l" t="t" r="r" b="b"/>
              <a:pathLst>
                <a:path w="427989" h="241935">
                  <a:moveTo>
                    <a:pt x="423722" y="186007"/>
                  </a:moveTo>
                  <a:lnTo>
                    <a:pt x="4164" y="186007"/>
                  </a:lnTo>
                  <a:lnTo>
                    <a:pt x="0" y="181861"/>
                  </a:lnTo>
                  <a:lnTo>
                    <a:pt x="0" y="4164"/>
                  </a:lnTo>
                  <a:lnTo>
                    <a:pt x="4164" y="0"/>
                  </a:lnTo>
                  <a:lnTo>
                    <a:pt x="423722" y="0"/>
                  </a:lnTo>
                  <a:lnTo>
                    <a:pt x="427887" y="4164"/>
                  </a:lnTo>
                  <a:lnTo>
                    <a:pt x="427887" y="18579"/>
                  </a:lnTo>
                  <a:lnTo>
                    <a:pt x="18579" y="18579"/>
                  </a:lnTo>
                  <a:lnTo>
                    <a:pt x="18579" y="167446"/>
                  </a:lnTo>
                  <a:lnTo>
                    <a:pt x="427887" y="167446"/>
                  </a:lnTo>
                  <a:lnTo>
                    <a:pt x="427887" y="181861"/>
                  </a:lnTo>
                  <a:lnTo>
                    <a:pt x="423722" y="186007"/>
                  </a:lnTo>
                  <a:close/>
                </a:path>
                <a:path w="427989" h="241935">
                  <a:moveTo>
                    <a:pt x="427887" y="167446"/>
                  </a:moveTo>
                  <a:lnTo>
                    <a:pt x="409307" y="167446"/>
                  </a:lnTo>
                  <a:lnTo>
                    <a:pt x="409307" y="18579"/>
                  </a:lnTo>
                  <a:lnTo>
                    <a:pt x="427887" y="18579"/>
                  </a:lnTo>
                  <a:lnTo>
                    <a:pt x="427887" y="167446"/>
                  </a:lnTo>
                  <a:close/>
                </a:path>
                <a:path w="427989" h="241935">
                  <a:moveTo>
                    <a:pt x="405162" y="241804"/>
                  </a:moveTo>
                  <a:lnTo>
                    <a:pt x="22725" y="241804"/>
                  </a:lnTo>
                  <a:lnTo>
                    <a:pt x="18579" y="237639"/>
                  </a:lnTo>
                  <a:lnTo>
                    <a:pt x="18579" y="186007"/>
                  </a:lnTo>
                  <a:lnTo>
                    <a:pt x="37216" y="186007"/>
                  </a:lnTo>
                  <a:lnTo>
                    <a:pt x="37216" y="223224"/>
                  </a:lnTo>
                  <a:lnTo>
                    <a:pt x="409307" y="223224"/>
                  </a:lnTo>
                  <a:lnTo>
                    <a:pt x="409307" y="237639"/>
                  </a:lnTo>
                  <a:lnTo>
                    <a:pt x="405162" y="241804"/>
                  </a:lnTo>
                  <a:close/>
                </a:path>
                <a:path w="427989" h="241935">
                  <a:moveTo>
                    <a:pt x="409307" y="223224"/>
                  </a:moveTo>
                  <a:lnTo>
                    <a:pt x="390671" y="223224"/>
                  </a:lnTo>
                  <a:lnTo>
                    <a:pt x="390671" y="186007"/>
                  </a:lnTo>
                  <a:lnTo>
                    <a:pt x="409307" y="186007"/>
                  </a:lnTo>
                  <a:lnTo>
                    <a:pt x="409307" y="223224"/>
                  </a:lnTo>
                  <a:close/>
                </a:path>
              </a:pathLst>
            </a:custGeom>
            <a:solidFill>
              <a:srgbClr val="00509A"/>
            </a:solidFill>
          </p:spPr>
          <p:txBody>
            <a:bodyPr wrap="square" lIns="0" tIns="0" rIns="0" bIns="0" rtlCol="0"/>
            <a:lstStyle/>
            <a:p>
              <a:endParaRPr sz="3804"/>
            </a:p>
          </p:txBody>
        </p:sp>
        <p:pic>
          <p:nvPicPr>
            <p:cNvPr id="24" name="object 24"/>
            <p:cNvPicPr/>
            <p:nvPr/>
          </p:nvPicPr>
          <p:blipFill>
            <a:blip r:embed="rId6" cstate="print"/>
            <a:stretch>
              <a:fillRect/>
            </a:stretch>
          </p:blipFill>
          <p:spPr>
            <a:xfrm>
              <a:off x="4129722" y="1910993"/>
              <a:ext cx="353454" cy="111650"/>
            </a:xfrm>
            <a:prstGeom prst="rect">
              <a:avLst/>
            </a:prstGeom>
          </p:spPr>
        </p:pic>
        <p:sp>
          <p:nvSpPr>
            <p:cNvPr id="25" name="object 25"/>
            <p:cNvSpPr/>
            <p:nvPr/>
          </p:nvSpPr>
          <p:spPr>
            <a:xfrm>
              <a:off x="4148302" y="2059863"/>
              <a:ext cx="316865" cy="37465"/>
            </a:xfrm>
            <a:custGeom>
              <a:avLst/>
              <a:gdLst/>
              <a:ahLst/>
              <a:cxnLst/>
              <a:rect l="l" t="t" r="r" b="b"/>
              <a:pathLst>
                <a:path w="316864" h="37464">
                  <a:moveTo>
                    <a:pt x="18630" y="4165"/>
                  </a:moveTo>
                  <a:lnTo>
                    <a:pt x="14465" y="0"/>
                  </a:lnTo>
                  <a:lnTo>
                    <a:pt x="4140" y="0"/>
                  </a:lnTo>
                  <a:lnTo>
                    <a:pt x="0" y="4165"/>
                  </a:lnTo>
                  <a:lnTo>
                    <a:pt x="0" y="33070"/>
                  </a:lnTo>
                  <a:lnTo>
                    <a:pt x="4140" y="37223"/>
                  </a:lnTo>
                  <a:lnTo>
                    <a:pt x="14465" y="37223"/>
                  </a:lnTo>
                  <a:lnTo>
                    <a:pt x="18630" y="33070"/>
                  </a:lnTo>
                  <a:lnTo>
                    <a:pt x="18630" y="4165"/>
                  </a:lnTo>
                  <a:close/>
                </a:path>
                <a:path w="316864" h="37464">
                  <a:moveTo>
                    <a:pt x="55841" y="4165"/>
                  </a:moveTo>
                  <a:lnTo>
                    <a:pt x="51689" y="0"/>
                  </a:lnTo>
                  <a:lnTo>
                    <a:pt x="41351" y="0"/>
                  </a:lnTo>
                  <a:lnTo>
                    <a:pt x="37211" y="4165"/>
                  </a:lnTo>
                  <a:lnTo>
                    <a:pt x="37211" y="33070"/>
                  </a:lnTo>
                  <a:lnTo>
                    <a:pt x="41351" y="37223"/>
                  </a:lnTo>
                  <a:lnTo>
                    <a:pt x="51689" y="37223"/>
                  </a:lnTo>
                  <a:lnTo>
                    <a:pt x="55841" y="33070"/>
                  </a:lnTo>
                  <a:lnTo>
                    <a:pt x="55841" y="4165"/>
                  </a:lnTo>
                  <a:close/>
                </a:path>
                <a:path w="316864" h="37464">
                  <a:moveTo>
                    <a:pt x="93065" y="4165"/>
                  </a:moveTo>
                  <a:lnTo>
                    <a:pt x="88900" y="0"/>
                  </a:lnTo>
                  <a:lnTo>
                    <a:pt x="78574" y="0"/>
                  </a:lnTo>
                  <a:lnTo>
                    <a:pt x="74422" y="4165"/>
                  </a:lnTo>
                  <a:lnTo>
                    <a:pt x="74422" y="33070"/>
                  </a:lnTo>
                  <a:lnTo>
                    <a:pt x="78574" y="37223"/>
                  </a:lnTo>
                  <a:lnTo>
                    <a:pt x="88900" y="37223"/>
                  </a:lnTo>
                  <a:lnTo>
                    <a:pt x="93065" y="33070"/>
                  </a:lnTo>
                  <a:lnTo>
                    <a:pt x="93065" y="4165"/>
                  </a:lnTo>
                  <a:close/>
                </a:path>
                <a:path w="316864" h="37464">
                  <a:moveTo>
                    <a:pt x="130200" y="4165"/>
                  </a:moveTo>
                  <a:lnTo>
                    <a:pt x="126034" y="0"/>
                  </a:lnTo>
                  <a:lnTo>
                    <a:pt x="115785" y="0"/>
                  </a:lnTo>
                  <a:lnTo>
                    <a:pt x="111645" y="4165"/>
                  </a:lnTo>
                  <a:lnTo>
                    <a:pt x="111645" y="33070"/>
                  </a:lnTo>
                  <a:lnTo>
                    <a:pt x="115785" y="37223"/>
                  </a:lnTo>
                  <a:lnTo>
                    <a:pt x="126034" y="37223"/>
                  </a:lnTo>
                  <a:lnTo>
                    <a:pt x="130200" y="33070"/>
                  </a:lnTo>
                  <a:lnTo>
                    <a:pt x="130200" y="4165"/>
                  </a:lnTo>
                  <a:close/>
                </a:path>
                <a:path w="316864" h="37464">
                  <a:moveTo>
                    <a:pt x="167424" y="4165"/>
                  </a:moveTo>
                  <a:lnTo>
                    <a:pt x="163271" y="0"/>
                  </a:lnTo>
                  <a:lnTo>
                    <a:pt x="153009" y="0"/>
                  </a:lnTo>
                  <a:lnTo>
                    <a:pt x="148856" y="4165"/>
                  </a:lnTo>
                  <a:lnTo>
                    <a:pt x="148856" y="33070"/>
                  </a:lnTo>
                  <a:lnTo>
                    <a:pt x="153009" y="37223"/>
                  </a:lnTo>
                  <a:lnTo>
                    <a:pt x="163271" y="37223"/>
                  </a:lnTo>
                  <a:lnTo>
                    <a:pt x="167424" y="33070"/>
                  </a:lnTo>
                  <a:lnTo>
                    <a:pt x="167424" y="4165"/>
                  </a:lnTo>
                  <a:close/>
                </a:path>
                <a:path w="316864" h="37464">
                  <a:moveTo>
                    <a:pt x="204635" y="4165"/>
                  </a:moveTo>
                  <a:lnTo>
                    <a:pt x="200494" y="0"/>
                  </a:lnTo>
                  <a:lnTo>
                    <a:pt x="190246" y="0"/>
                  </a:lnTo>
                  <a:lnTo>
                    <a:pt x="186080" y="4165"/>
                  </a:lnTo>
                  <a:lnTo>
                    <a:pt x="186080" y="33070"/>
                  </a:lnTo>
                  <a:lnTo>
                    <a:pt x="190246" y="37223"/>
                  </a:lnTo>
                  <a:lnTo>
                    <a:pt x="200494" y="37223"/>
                  </a:lnTo>
                  <a:lnTo>
                    <a:pt x="204635" y="33070"/>
                  </a:lnTo>
                  <a:lnTo>
                    <a:pt x="204635" y="4165"/>
                  </a:lnTo>
                  <a:close/>
                </a:path>
                <a:path w="316864" h="37464">
                  <a:moveTo>
                    <a:pt x="241858" y="4165"/>
                  </a:moveTo>
                  <a:lnTo>
                    <a:pt x="237705" y="0"/>
                  </a:lnTo>
                  <a:lnTo>
                    <a:pt x="227457" y="0"/>
                  </a:lnTo>
                  <a:lnTo>
                    <a:pt x="223291" y="4165"/>
                  </a:lnTo>
                  <a:lnTo>
                    <a:pt x="223291" y="33070"/>
                  </a:lnTo>
                  <a:lnTo>
                    <a:pt x="227457" y="37223"/>
                  </a:lnTo>
                  <a:lnTo>
                    <a:pt x="237705" y="37223"/>
                  </a:lnTo>
                  <a:lnTo>
                    <a:pt x="241858" y="33070"/>
                  </a:lnTo>
                  <a:lnTo>
                    <a:pt x="241858" y="4165"/>
                  </a:lnTo>
                  <a:close/>
                </a:path>
                <a:path w="316864" h="37464">
                  <a:moveTo>
                    <a:pt x="279069" y="4165"/>
                  </a:moveTo>
                  <a:lnTo>
                    <a:pt x="274929" y="0"/>
                  </a:lnTo>
                  <a:lnTo>
                    <a:pt x="264604" y="0"/>
                  </a:lnTo>
                  <a:lnTo>
                    <a:pt x="260438" y="4165"/>
                  </a:lnTo>
                  <a:lnTo>
                    <a:pt x="260438" y="33070"/>
                  </a:lnTo>
                  <a:lnTo>
                    <a:pt x="264604" y="37223"/>
                  </a:lnTo>
                  <a:lnTo>
                    <a:pt x="274929" y="37223"/>
                  </a:lnTo>
                  <a:lnTo>
                    <a:pt x="279069" y="33070"/>
                  </a:lnTo>
                  <a:lnTo>
                    <a:pt x="279069" y="4165"/>
                  </a:lnTo>
                  <a:close/>
                </a:path>
                <a:path w="316864" h="37464">
                  <a:moveTo>
                    <a:pt x="316293" y="4165"/>
                  </a:moveTo>
                  <a:lnTo>
                    <a:pt x="312140" y="0"/>
                  </a:lnTo>
                  <a:lnTo>
                    <a:pt x="301815" y="0"/>
                  </a:lnTo>
                  <a:lnTo>
                    <a:pt x="297649" y="4165"/>
                  </a:lnTo>
                  <a:lnTo>
                    <a:pt x="297649" y="33070"/>
                  </a:lnTo>
                  <a:lnTo>
                    <a:pt x="301815" y="37223"/>
                  </a:lnTo>
                  <a:lnTo>
                    <a:pt x="312140" y="37223"/>
                  </a:lnTo>
                  <a:lnTo>
                    <a:pt x="316293" y="33070"/>
                  </a:lnTo>
                  <a:lnTo>
                    <a:pt x="316293" y="4165"/>
                  </a:lnTo>
                  <a:close/>
                </a:path>
              </a:pathLst>
            </a:custGeom>
            <a:solidFill>
              <a:srgbClr val="00509A"/>
            </a:solidFill>
          </p:spPr>
          <p:txBody>
            <a:bodyPr wrap="square" lIns="0" tIns="0" rIns="0" bIns="0" rtlCol="0"/>
            <a:lstStyle/>
            <a:p>
              <a:endParaRPr sz="3804"/>
            </a:p>
          </p:txBody>
        </p:sp>
      </p:grpSp>
      <p:sp>
        <p:nvSpPr>
          <p:cNvPr id="26" name="object 26"/>
          <p:cNvSpPr txBox="1"/>
          <p:nvPr/>
        </p:nvSpPr>
        <p:spPr>
          <a:xfrm>
            <a:off x="9831454" y="2173129"/>
            <a:ext cx="1170289" cy="2739741"/>
          </a:xfrm>
          <a:prstGeom prst="rect">
            <a:avLst/>
          </a:prstGeom>
        </p:spPr>
        <p:txBody>
          <a:bodyPr vert="horz" wrap="square" lIns="0" tIns="32210" rIns="0" bIns="0" rtlCol="0">
            <a:spAutoFit/>
          </a:bodyPr>
          <a:lstStyle/>
          <a:p>
            <a:pPr marL="26841">
              <a:spcBef>
                <a:spcPts val="254"/>
              </a:spcBef>
            </a:pPr>
            <a:r>
              <a:rPr sz="2325" spc="-42" dirty="0">
                <a:latin typeface="Trebuchet MS"/>
                <a:cs typeface="Trebuchet MS"/>
              </a:rPr>
              <a:t>DRAM</a:t>
            </a:r>
            <a:endParaRPr sz="2325">
              <a:latin typeface="Trebuchet MS"/>
              <a:cs typeface="Trebuchet MS"/>
            </a:endParaRPr>
          </a:p>
          <a:p>
            <a:pPr marL="26841" marR="401280">
              <a:lnSpc>
                <a:spcPct val="170200"/>
              </a:lnSpc>
            </a:pPr>
            <a:r>
              <a:rPr sz="2325" spc="-53" dirty="0">
                <a:latin typeface="Trebuchet MS"/>
                <a:cs typeface="Trebuchet MS"/>
              </a:rPr>
              <a:t>DRAM DRAM</a:t>
            </a:r>
            <a:endParaRPr sz="2325">
              <a:latin typeface="Trebuchet MS"/>
              <a:cs typeface="Trebuchet MS"/>
            </a:endParaRPr>
          </a:p>
          <a:p>
            <a:pPr marL="26841" marR="10737">
              <a:lnSpc>
                <a:spcPct val="170200"/>
              </a:lnSpc>
            </a:pPr>
            <a:r>
              <a:rPr sz="2325" spc="-190" dirty="0">
                <a:solidFill>
                  <a:srgbClr val="00509A"/>
                </a:solidFill>
                <a:latin typeface="Trebuchet MS"/>
                <a:cs typeface="Trebuchet MS"/>
              </a:rPr>
              <a:t>Persistent </a:t>
            </a:r>
            <a:r>
              <a:rPr sz="2325" spc="-53" dirty="0">
                <a:latin typeface="Trebuchet MS"/>
                <a:cs typeface="Trebuchet MS"/>
              </a:rPr>
              <a:t>HBM</a:t>
            </a:r>
            <a:endParaRPr sz="2325">
              <a:latin typeface="Trebuchet MS"/>
              <a:cs typeface="Trebuchet MS"/>
            </a:endParaRPr>
          </a:p>
        </p:txBody>
      </p:sp>
      <p:sp>
        <p:nvSpPr>
          <p:cNvPr id="27" name="object 27"/>
          <p:cNvSpPr txBox="1"/>
          <p:nvPr/>
        </p:nvSpPr>
        <p:spPr>
          <a:xfrm>
            <a:off x="4373538" y="4809737"/>
            <a:ext cx="1544728" cy="390315"/>
          </a:xfrm>
          <a:prstGeom prst="rect">
            <a:avLst/>
          </a:prstGeom>
        </p:spPr>
        <p:txBody>
          <a:bodyPr vert="horz" wrap="square" lIns="0" tIns="32210" rIns="0" bIns="0" rtlCol="0">
            <a:spAutoFit/>
          </a:bodyPr>
          <a:lstStyle/>
          <a:p>
            <a:pPr marL="26841">
              <a:spcBef>
                <a:spcPts val="254"/>
              </a:spcBef>
            </a:pPr>
            <a:r>
              <a:rPr sz="2325" spc="-137" dirty="0">
                <a:latin typeface="Trebuchet MS"/>
                <a:cs typeface="Trebuchet MS"/>
              </a:rPr>
              <a:t>Huge</a:t>
            </a:r>
            <a:r>
              <a:rPr sz="2325" spc="-116" dirty="0">
                <a:latin typeface="Trebuchet MS"/>
                <a:cs typeface="Trebuchet MS"/>
              </a:rPr>
              <a:t> </a:t>
            </a:r>
            <a:r>
              <a:rPr sz="2325" spc="-169" dirty="0">
                <a:latin typeface="Trebuchet MS"/>
                <a:cs typeface="Trebuchet MS"/>
              </a:rPr>
              <a:t>Frames</a:t>
            </a:r>
            <a:endParaRPr sz="2325">
              <a:latin typeface="Trebuchet MS"/>
              <a:cs typeface="Trebuchet MS"/>
            </a:endParaRPr>
          </a:p>
        </p:txBody>
      </p:sp>
      <p:sp>
        <p:nvSpPr>
          <p:cNvPr id="28" name="object 28"/>
          <p:cNvSpPr txBox="1"/>
          <p:nvPr/>
        </p:nvSpPr>
        <p:spPr>
          <a:xfrm>
            <a:off x="6187016" y="4812601"/>
            <a:ext cx="1739328" cy="390315"/>
          </a:xfrm>
          <a:prstGeom prst="rect">
            <a:avLst/>
          </a:prstGeom>
        </p:spPr>
        <p:txBody>
          <a:bodyPr vert="horz" wrap="square" lIns="0" tIns="32210" rIns="0" bIns="0" rtlCol="0">
            <a:spAutoFit/>
          </a:bodyPr>
          <a:lstStyle/>
          <a:p>
            <a:pPr marL="26841">
              <a:spcBef>
                <a:spcPts val="254"/>
              </a:spcBef>
            </a:pPr>
            <a:r>
              <a:rPr sz="2325" spc="-159" dirty="0">
                <a:latin typeface="Trebuchet MS"/>
                <a:cs typeface="Trebuchet MS"/>
              </a:rPr>
              <a:t>Fragmentation</a:t>
            </a:r>
            <a:endParaRPr sz="2325">
              <a:latin typeface="Trebuchet MS"/>
              <a:cs typeface="Trebuchet MS"/>
            </a:endParaRPr>
          </a:p>
        </p:txBody>
      </p:sp>
      <p:sp>
        <p:nvSpPr>
          <p:cNvPr id="29" name="object 29"/>
          <p:cNvSpPr txBox="1"/>
          <p:nvPr/>
        </p:nvSpPr>
        <p:spPr>
          <a:xfrm>
            <a:off x="8070125" y="1341587"/>
            <a:ext cx="2052032" cy="703640"/>
          </a:xfrm>
          <a:prstGeom prst="rect">
            <a:avLst/>
          </a:prstGeom>
        </p:spPr>
        <p:txBody>
          <a:bodyPr vert="horz" wrap="square" lIns="0" tIns="87235" rIns="0" bIns="0" rtlCol="0">
            <a:spAutoFit/>
          </a:bodyPr>
          <a:lstStyle/>
          <a:p>
            <a:pPr marL="552934" marR="10737" indent="-527432">
              <a:lnSpc>
                <a:spcPts val="2367"/>
              </a:lnSpc>
              <a:spcBef>
                <a:spcPts val="687"/>
              </a:spcBef>
            </a:pPr>
            <a:r>
              <a:rPr sz="2325" spc="-180" dirty="0">
                <a:latin typeface="Trebuchet MS"/>
                <a:cs typeface="Trebuchet MS"/>
              </a:rPr>
              <a:t>Large</a:t>
            </a:r>
            <a:r>
              <a:rPr sz="2325" spc="-95" dirty="0">
                <a:latin typeface="Trebuchet MS"/>
                <a:cs typeface="Trebuchet MS"/>
              </a:rPr>
              <a:t> </a:t>
            </a:r>
            <a:r>
              <a:rPr sz="2325" spc="-159" dirty="0">
                <a:latin typeface="Trebuchet MS"/>
                <a:cs typeface="Trebuchet MS"/>
              </a:rPr>
              <a:t>and</a:t>
            </a:r>
            <a:r>
              <a:rPr sz="2325" spc="-85" dirty="0">
                <a:latin typeface="Trebuchet MS"/>
                <a:cs typeface="Trebuchet MS"/>
              </a:rPr>
              <a:t> </a:t>
            </a:r>
            <a:r>
              <a:rPr sz="2325" spc="-190" dirty="0">
                <a:latin typeface="Trebuchet MS"/>
                <a:cs typeface="Trebuchet MS"/>
              </a:rPr>
              <a:t>diverse </a:t>
            </a:r>
            <a:r>
              <a:rPr sz="2325" spc="-21" dirty="0">
                <a:latin typeface="Trebuchet MS"/>
                <a:cs typeface="Trebuchet MS"/>
              </a:rPr>
              <a:t>memory</a:t>
            </a:r>
            <a:endParaRPr sz="2325">
              <a:latin typeface="Trebuchet MS"/>
              <a:cs typeface="Trebuchet MS"/>
            </a:endParaRPr>
          </a:p>
        </p:txBody>
      </p:sp>
      <p:grpSp>
        <p:nvGrpSpPr>
          <p:cNvPr id="30" name="object 30"/>
          <p:cNvGrpSpPr/>
          <p:nvPr/>
        </p:nvGrpSpPr>
        <p:grpSpPr>
          <a:xfrm>
            <a:off x="2774282" y="2066459"/>
            <a:ext cx="603933" cy="2921696"/>
            <a:chOff x="1311235" y="977741"/>
            <a:chExt cx="285750" cy="1382395"/>
          </a:xfrm>
        </p:grpSpPr>
        <p:sp>
          <p:nvSpPr>
            <p:cNvPr id="31" name="object 31"/>
            <p:cNvSpPr/>
            <p:nvPr/>
          </p:nvSpPr>
          <p:spPr>
            <a:xfrm>
              <a:off x="1311224" y="977747"/>
              <a:ext cx="285750" cy="1382395"/>
            </a:xfrm>
            <a:custGeom>
              <a:avLst/>
              <a:gdLst/>
              <a:ahLst/>
              <a:cxnLst/>
              <a:rect l="l" t="t" r="r" b="b"/>
              <a:pathLst>
                <a:path w="285750" h="1382395">
                  <a:moveTo>
                    <a:pt x="31419" y="1333068"/>
                  </a:moveTo>
                  <a:lnTo>
                    <a:pt x="3708" y="1333068"/>
                  </a:lnTo>
                  <a:lnTo>
                    <a:pt x="0" y="1336776"/>
                  </a:lnTo>
                  <a:lnTo>
                    <a:pt x="0" y="1349108"/>
                  </a:lnTo>
                  <a:lnTo>
                    <a:pt x="3708" y="1352829"/>
                  </a:lnTo>
                  <a:lnTo>
                    <a:pt x="31419" y="1352829"/>
                  </a:lnTo>
                  <a:lnTo>
                    <a:pt x="31419" y="1333068"/>
                  </a:lnTo>
                  <a:close/>
                </a:path>
                <a:path w="285750" h="1382395">
                  <a:moveTo>
                    <a:pt x="31419" y="1293558"/>
                  </a:moveTo>
                  <a:lnTo>
                    <a:pt x="3708" y="1293558"/>
                  </a:lnTo>
                  <a:lnTo>
                    <a:pt x="0" y="1297266"/>
                  </a:lnTo>
                  <a:lnTo>
                    <a:pt x="0" y="1309585"/>
                  </a:lnTo>
                  <a:lnTo>
                    <a:pt x="3708" y="1313307"/>
                  </a:lnTo>
                  <a:lnTo>
                    <a:pt x="31419" y="1313307"/>
                  </a:lnTo>
                  <a:lnTo>
                    <a:pt x="31419" y="1293558"/>
                  </a:lnTo>
                  <a:close/>
                </a:path>
                <a:path w="285750" h="1382395">
                  <a:moveTo>
                    <a:pt x="31419" y="1254010"/>
                  </a:moveTo>
                  <a:lnTo>
                    <a:pt x="3708" y="1254010"/>
                  </a:lnTo>
                  <a:lnTo>
                    <a:pt x="0" y="1257744"/>
                  </a:lnTo>
                  <a:lnTo>
                    <a:pt x="0" y="1270063"/>
                  </a:lnTo>
                  <a:lnTo>
                    <a:pt x="3708" y="1273771"/>
                  </a:lnTo>
                  <a:lnTo>
                    <a:pt x="31419" y="1273771"/>
                  </a:lnTo>
                  <a:lnTo>
                    <a:pt x="31419" y="1254010"/>
                  </a:lnTo>
                  <a:close/>
                </a:path>
                <a:path w="285750" h="1382395">
                  <a:moveTo>
                    <a:pt x="31419" y="1214501"/>
                  </a:moveTo>
                  <a:lnTo>
                    <a:pt x="3708" y="1214501"/>
                  </a:lnTo>
                  <a:lnTo>
                    <a:pt x="0" y="1218222"/>
                  </a:lnTo>
                  <a:lnTo>
                    <a:pt x="0" y="1230553"/>
                  </a:lnTo>
                  <a:lnTo>
                    <a:pt x="3708" y="1234262"/>
                  </a:lnTo>
                  <a:lnTo>
                    <a:pt x="31419" y="1234262"/>
                  </a:lnTo>
                  <a:lnTo>
                    <a:pt x="31419" y="1214501"/>
                  </a:lnTo>
                  <a:close/>
                </a:path>
                <a:path w="285750" h="1382395">
                  <a:moveTo>
                    <a:pt x="31419" y="759434"/>
                  </a:moveTo>
                  <a:lnTo>
                    <a:pt x="3708" y="759434"/>
                  </a:lnTo>
                  <a:lnTo>
                    <a:pt x="0" y="763219"/>
                  </a:lnTo>
                  <a:lnTo>
                    <a:pt x="0" y="775462"/>
                  </a:lnTo>
                  <a:lnTo>
                    <a:pt x="3708" y="779272"/>
                  </a:lnTo>
                  <a:lnTo>
                    <a:pt x="31419" y="779272"/>
                  </a:lnTo>
                  <a:lnTo>
                    <a:pt x="31419" y="759434"/>
                  </a:lnTo>
                  <a:close/>
                </a:path>
                <a:path w="285750" h="1382395">
                  <a:moveTo>
                    <a:pt x="31419" y="719899"/>
                  </a:moveTo>
                  <a:lnTo>
                    <a:pt x="3708" y="719899"/>
                  </a:lnTo>
                  <a:lnTo>
                    <a:pt x="0" y="723696"/>
                  </a:lnTo>
                  <a:lnTo>
                    <a:pt x="0" y="735952"/>
                  </a:lnTo>
                  <a:lnTo>
                    <a:pt x="3708" y="739673"/>
                  </a:lnTo>
                  <a:lnTo>
                    <a:pt x="31419" y="739673"/>
                  </a:lnTo>
                  <a:lnTo>
                    <a:pt x="31419" y="719899"/>
                  </a:lnTo>
                  <a:close/>
                </a:path>
                <a:path w="285750" h="1382395">
                  <a:moveTo>
                    <a:pt x="31419" y="680377"/>
                  </a:moveTo>
                  <a:lnTo>
                    <a:pt x="3708" y="680377"/>
                  </a:lnTo>
                  <a:lnTo>
                    <a:pt x="0" y="684187"/>
                  </a:lnTo>
                  <a:lnTo>
                    <a:pt x="0" y="696429"/>
                  </a:lnTo>
                  <a:lnTo>
                    <a:pt x="3708" y="700138"/>
                  </a:lnTo>
                  <a:lnTo>
                    <a:pt x="31419" y="700138"/>
                  </a:lnTo>
                  <a:lnTo>
                    <a:pt x="31419" y="680377"/>
                  </a:lnTo>
                  <a:close/>
                </a:path>
                <a:path w="285750" h="1382395">
                  <a:moveTo>
                    <a:pt x="31419" y="640867"/>
                  </a:moveTo>
                  <a:lnTo>
                    <a:pt x="3708" y="640867"/>
                  </a:lnTo>
                  <a:lnTo>
                    <a:pt x="0" y="644588"/>
                  </a:lnTo>
                  <a:lnTo>
                    <a:pt x="0" y="656907"/>
                  </a:lnTo>
                  <a:lnTo>
                    <a:pt x="3708" y="660615"/>
                  </a:lnTo>
                  <a:lnTo>
                    <a:pt x="31419" y="660615"/>
                  </a:lnTo>
                  <a:lnTo>
                    <a:pt x="31419" y="640867"/>
                  </a:lnTo>
                  <a:close/>
                </a:path>
                <a:path w="285750" h="1382395">
                  <a:moveTo>
                    <a:pt x="31419" y="192036"/>
                  </a:moveTo>
                  <a:lnTo>
                    <a:pt x="3708" y="192036"/>
                  </a:lnTo>
                  <a:lnTo>
                    <a:pt x="0" y="195745"/>
                  </a:lnTo>
                  <a:lnTo>
                    <a:pt x="0" y="208064"/>
                  </a:lnTo>
                  <a:lnTo>
                    <a:pt x="3708" y="211797"/>
                  </a:lnTo>
                  <a:lnTo>
                    <a:pt x="31419" y="211797"/>
                  </a:lnTo>
                  <a:lnTo>
                    <a:pt x="31419" y="192036"/>
                  </a:lnTo>
                  <a:close/>
                </a:path>
                <a:path w="285750" h="1382395">
                  <a:moveTo>
                    <a:pt x="31419" y="152514"/>
                  </a:moveTo>
                  <a:lnTo>
                    <a:pt x="3708" y="152514"/>
                  </a:lnTo>
                  <a:lnTo>
                    <a:pt x="0" y="156222"/>
                  </a:lnTo>
                  <a:lnTo>
                    <a:pt x="0" y="168554"/>
                  </a:lnTo>
                  <a:lnTo>
                    <a:pt x="3708" y="172275"/>
                  </a:lnTo>
                  <a:lnTo>
                    <a:pt x="31419" y="172275"/>
                  </a:lnTo>
                  <a:lnTo>
                    <a:pt x="31419" y="152514"/>
                  </a:lnTo>
                  <a:close/>
                </a:path>
                <a:path w="285750" h="1382395">
                  <a:moveTo>
                    <a:pt x="31419" y="112979"/>
                  </a:moveTo>
                  <a:lnTo>
                    <a:pt x="3708" y="112979"/>
                  </a:lnTo>
                  <a:lnTo>
                    <a:pt x="0" y="116713"/>
                  </a:lnTo>
                  <a:lnTo>
                    <a:pt x="0" y="129032"/>
                  </a:lnTo>
                  <a:lnTo>
                    <a:pt x="3708" y="132740"/>
                  </a:lnTo>
                  <a:lnTo>
                    <a:pt x="31419" y="132740"/>
                  </a:lnTo>
                  <a:lnTo>
                    <a:pt x="31419" y="112979"/>
                  </a:lnTo>
                  <a:close/>
                </a:path>
                <a:path w="285750" h="1382395">
                  <a:moveTo>
                    <a:pt x="31419" y="73469"/>
                  </a:moveTo>
                  <a:lnTo>
                    <a:pt x="3708" y="73469"/>
                  </a:lnTo>
                  <a:lnTo>
                    <a:pt x="0" y="77190"/>
                  </a:lnTo>
                  <a:lnTo>
                    <a:pt x="0" y="89509"/>
                  </a:lnTo>
                  <a:lnTo>
                    <a:pt x="3708" y="93218"/>
                  </a:lnTo>
                  <a:lnTo>
                    <a:pt x="31419" y="93218"/>
                  </a:lnTo>
                  <a:lnTo>
                    <a:pt x="31419" y="73469"/>
                  </a:lnTo>
                  <a:close/>
                </a:path>
                <a:path w="285750" h="1382395">
                  <a:moveTo>
                    <a:pt x="93230" y="1144739"/>
                  </a:moveTo>
                  <a:lnTo>
                    <a:pt x="89522" y="1141031"/>
                  </a:lnTo>
                  <a:lnTo>
                    <a:pt x="77190" y="1141031"/>
                  </a:lnTo>
                  <a:lnTo>
                    <a:pt x="73469" y="1144739"/>
                  </a:lnTo>
                  <a:lnTo>
                    <a:pt x="73469" y="1172451"/>
                  </a:lnTo>
                  <a:lnTo>
                    <a:pt x="93230" y="1172451"/>
                  </a:lnTo>
                  <a:lnTo>
                    <a:pt x="93230" y="1144739"/>
                  </a:lnTo>
                  <a:close/>
                </a:path>
                <a:path w="285750" h="1382395">
                  <a:moveTo>
                    <a:pt x="93230" y="821245"/>
                  </a:moveTo>
                  <a:lnTo>
                    <a:pt x="73469" y="821245"/>
                  </a:lnTo>
                  <a:lnTo>
                    <a:pt x="73469" y="848944"/>
                  </a:lnTo>
                  <a:lnTo>
                    <a:pt x="77190" y="852652"/>
                  </a:lnTo>
                  <a:lnTo>
                    <a:pt x="89522" y="852652"/>
                  </a:lnTo>
                  <a:lnTo>
                    <a:pt x="93230" y="848944"/>
                  </a:lnTo>
                  <a:lnTo>
                    <a:pt x="93230" y="821245"/>
                  </a:lnTo>
                  <a:close/>
                </a:path>
                <a:path w="285750" h="1382395">
                  <a:moveTo>
                    <a:pt x="93230" y="571182"/>
                  </a:moveTo>
                  <a:lnTo>
                    <a:pt x="89522" y="567397"/>
                  </a:lnTo>
                  <a:lnTo>
                    <a:pt x="77190" y="567397"/>
                  </a:lnTo>
                  <a:lnTo>
                    <a:pt x="73469" y="571182"/>
                  </a:lnTo>
                  <a:lnTo>
                    <a:pt x="73469" y="598893"/>
                  </a:lnTo>
                  <a:lnTo>
                    <a:pt x="93230" y="598893"/>
                  </a:lnTo>
                  <a:lnTo>
                    <a:pt x="93230" y="571182"/>
                  </a:lnTo>
                  <a:close/>
                </a:path>
                <a:path w="285750" h="1382395">
                  <a:moveTo>
                    <a:pt x="93230" y="253847"/>
                  </a:moveTo>
                  <a:lnTo>
                    <a:pt x="73469" y="253847"/>
                  </a:lnTo>
                  <a:lnTo>
                    <a:pt x="73469" y="281546"/>
                  </a:lnTo>
                  <a:lnTo>
                    <a:pt x="77190" y="285254"/>
                  </a:lnTo>
                  <a:lnTo>
                    <a:pt x="89522" y="285254"/>
                  </a:lnTo>
                  <a:lnTo>
                    <a:pt x="93230" y="281546"/>
                  </a:lnTo>
                  <a:lnTo>
                    <a:pt x="93230" y="253847"/>
                  </a:lnTo>
                  <a:close/>
                </a:path>
                <a:path w="285750" h="1382395">
                  <a:moveTo>
                    <a:pt x="93230" y="3708"/>
                  </a:moveTo>
                  <a:lnTo>
                    <a:pt x="89522" y="0"/>
                  </a:lnTo>
                  <a:lnTo>
                    <a:pt x="77190" y="0"/>
                  </a:lnTo>
                  <a:lnTo>
                    <a:pt x="73469" y="3708"/>
                  </a:lnTo>
                  <a:lnTo>
                    <a:pt x="73469" y="31419"/>
                  </a:lnTo>
                  <a:lnTo>
                    <a:pt x="93230" y="31419"/>
                  </a:lnTo>
                  <a:lnTo>
                    <a:pt x="93230" y="3708"/>
                  </a:lnTo>
                  <a:close/>
                </a:path>
                <a:path w="285750" h="1382395">
                  <a:moveTo>
                    <a:pt x="132740" y="1144739"/>
                  </a:moveTo>
                  <a:lnTo>
                    <a:pt x="129032" y="1141031"/>
                  </a:lnTo>
                  <a:lnTo>
                    <a:pt x="116713" y="1141031"/>
                  </a:lnTo>
                  <a:lnTo>
                    <a:pt x="112991" y="1144739"/>
                  </a:lnTo>
                  <a:lnTo>
                    <a:pt x="112991" y="1172451"/>
                  </a:lnTo>
                  <a:lnTo>
                    <a:pt x="132740" y="1172451"/>
                  </a:lnTo>
                  <a:lnTo>
                    <a:pt x="132740" y="1144739"/>
                  </a:lnTo>
                  <a:close/>
                </a:path>
                <a:path w="285750" h="1382395">
                  <a:moveTo>
                    <a:pt x="132740" y="821245"/>
                  </a:moveTo>
                  <a:lnTo>
                    <a:pt x="112991" y="821245"/>
                  </a:lnTo>
                  <a:lnTo>
                    <a:pt x="112991" y="848944"/>
                  </a:lnTo>
                  <a:lnTo>
                    <a:pt x="116713" y="852652"/>
                  </a:lnTo>
                  <a:lnTo>
                    <a:pt x="129032" y="852652"/>
                  </a:lnTo>
                  <a:lnTo>
                    <a:pt x="132740" y="848944"/>
                  </a:lnTo>
                  <a:lnTo>
                    <a:pt x="132740" y="821245"/>
                  </a:lnTo>
                  <a:close/>
                </a:path>
                <a:path w="285750" h="1382395">
                  <a:moveTo>
                    <a:pt x="132740" y="571182"/>
                  </a:moveTo>
                  <a:lnTo>
                    <a:pt x="129032" y="567397"/>
                  </a:lnTo>
                  <a:lnTo>
                    <a:pt x="116713" y="567397"/>
                  </a:lnTo>
                  <a:lnTo>
                    <a:pt x="112991" y="571182"/>
                  </a:lnTo>
                  <a:lnTo>
                    <a:pt x="112991" y="598893"/>
                  </a:lnTo>
                  <a:lnTo>
                    <a:pt x="132740" y="598893"/>
                  </a:lnTo>
                  <a:lnTo>
                    <a:pt x="132740" y="571182"/>
                  </a:lnTo>
                  <a:close/>
                </a:path>
                <a:path w="285750" h="1382395">
                  <a:moveTo>
                    <a:pt x="132740" y="253847"/>
                  </a:moveTo>
                  <a:lnTo>
                    <a:pt x="112991" y="253847"/>
                  </a:lnTo>
                  <a:lnTo>
                    <a:pt x="112991" y="281546"/>
                  </a:lnTo>
                  <a:lnTo>
                    <a:pt x="116713" y="285254"/>
                  </a:lnTo>
                  <a:lnTo>
                    <a:pt x="129032" y="285254"/>
                  </a:lnTo>
                  <a:lnTo>
                    <a:pt x="132740" y="281546"/>
                  </a:lnTo>
                  <a:lnTo>
                    <a:pt x="132740" y="253847"/>
                  </a:lnTo>
                  <a:close/>
                </a:path>
                <a:path w="285750" h="1382395">
                  <a:moveTo>
                    <a:pt x="132740" y="3708"/>
                  </a:moveTo>
                  <a:lnTo>
                    <a:pt x="129032" y="0"/>
                  </a:lnTo>
                  <a:lnTo>
                    <a:pt x="116713" y="0"/>
                  </a:lnTo>
                  <a:lnTo>
                    <a:pt x="112991" y="3708"/>
                  </a:lnTo>
                  <a:lnTo>
                    <a:pt x="112991" y="31419"/>
                  </a:lnTo>
                  <a:lnTo>
                    <a:pt x="132740" y="31419"/>
                  </a:lnTo>
                  <a:lnTo>
                    <a:pt x="132740" y="3708"/>
                  </a:lnTo>
                  <a:close/>
                </a:path>
                <a:path w="285750" h="1382395">
                  <a:moveTo>
                    <a:pt x="172288" y="1144739"/>
                  </a:moveTo>
                  <a:lnTo>
                    <a:pt x="168554" y="1141031"/>
                  </a:lnTo>
                  <a:lnTo>
                    <a:pt x="156235" y="1141031"/>
                  </a:lnTo>
                  <a:lnTo>
                    <a:pt x="152527" y="1144739"/>
                  </a:lnTo>
                  <a:lnTo>
                    <a:pt x="152527" y="1172451"/>
                  </a:lnTo>
                  <a:lnTo>
                    <a:pt x="172288" y="1172451"/>
                  </a:lnTo>
                  <a:lnTo>
                    <a:pt x="172288" y="1144739"/>
                  </a:lnTo>
                  <a:close/>
                </a:path>
                <a:path w="285750" h="1382395">
                  <a:moveTo>
                    <a:pt x="172288" y="821245"/>
                  </a:moveTo>
                  <a:lnTo>
                    <a:pt x="152527" y="821245"/>
                  </a:lnTo>
                  <a:lnTo>
                    <a:pt x="152527" y="848944"/>
                  </a:lnTo>
                  <a:lnTo>
                    <a:pt x="156235" y="852652"/>
                  </a:lnTo>
                  <a:lnTo>
                    <a:pt x="168554" y="852652"/>
                  </a:lnTo>
                  <a:lnTo>
                    <a:pt x="172288" y="848944"/>
                  </a:lnTo>
                  <a:lnTo>
                    <a:pt x="172288" y="821245"/>
                  </a:lnTo>
                  <a:close/>
                </a:path>
                <a:path w="285750" h="1382395">
                  <a:moveTo>
                    <a:pt x="172288" y="571182"/>
                  </a:moveTo>
                  <a:lnTo>
                    <a:pt x="168554" y="567397"/>
                  </a:lnTo>
                  <a:lnTo>
                    <a:pt x="156235" y="567397"/>
                  </a:lnTo>
                  <a:lnTo>
                    <a:pt x="152527" y="571182"/>
                  </a:lnTo>
                  <a:lnTo>
                    <a:pt x="152527" y="598893"/>
                  </a:lnTo>
                  <a:lnTo>
                    <a:pt x="172288" y="598893"/>
                  </a:lnTo>
                  <a:lnTo>
                    <a:pt x="172288" y="571182"/>
                  </a:lnTo>
                  <a:close/>
                </a:path>
                <a:path w="285750" h="1382395">
                  <a:moveTo>
                    <a:pt x="172288" y="253847"/>
                  </a:moveTo>
                  <a:lnTo>
                    <a:pt x="152527" y="253847"/>
                  </a:lnTo>
                  <a:lnTo>
                    <a:pt x="152527" y="281546"/>
                  </a:lnTo>
                  <a:lnTo>
                    <a:pt x="156235" y="285254"/>
                  </a:lnTo>
                  <a:lnTo>
                    <a:pt x="168554" y="285254"/>
                  </a:lnTo>
                  <a:lnTo>
                    <a:pt x="172288" y="281546"/>
                  </a:lnTo>
                  <a:lnTo>
                    <a:pt x="172288" y="253847"/>
                  </a:lnTo>
                  <a:close/>
                </a:path>
                <a:path w="285750" h="1382395">
                  <a:moveTo>
                    <a:pt x="172288" y="3708"/>
                  </a:moveTo>
                  <a:lnTo>
                    <a:pt x="168554" y="0"/>
                  </a:lnTo>
                  <a:lnTo>
                    <a:pt x="156235" y="0"/>
                  </a:lnTo>
                  <a:lnTo>
                    <a:pt x="152527" y="3708"/>
                  </a:lnTo>
                  <a:lnTo>
                    <a:pt x="152527" y="31419"/>
                  </a:lnTo>
                  <a:lnTo>
                    <a:pt x="172288" y="31419"/>
                  </a:lnTo>
                  <a:lnTo>
                    <a:pt x="172288" y="3708"/>
                  </a:lnTo>
                  <a:close/>
                </a:path>
                <a:path w="285750" h="1382395">
                  <a:moveTo>
                    <a:pt x="182511" y="1243761"/>
                  </a:moveTo>
                  <a:lnTo>
                    <a:pt x="102730" y="1243761"/>
                  </a:lnTo>
                  <a:lnTo>
                    <a:pt x="102730" y="1323543"/>
                  </a:lnTo>
                  <a:lnTo>
                    <a:pt x="182511" y="1323543"/>
                  </a:lnTo>
                  <a:lnTo>
                    <a:pt x="182511" y="1243761"/>
                  </a:lnTo>
                  <a:close/>
                </a:path>
                <a:path w="285750" h="1382395">
                  <a:moveTo>
                    <a:pt x="182511" y="670128"/>
                  </a:moveTo>
                  <a:lnTo>
                    <a:pt x="102730" y="670128"/>
                  </a:lnTo>
                  <a:lnTo>
                    <a:pt x="102730" y="749985"/>
                  </a:lnTo>
                  <a:lnTo>
                    <a:pt x="182511" y="749985"/>
                  </a:lnTo>
                  <a:lnTo>
                    <a:pt x="182511" y="670128"/>
                  </a:lnTo>
                  <a:close/>
                </a:path>
                <a:path w="285750" h="1382395">
                  <a:moveTo>
                    <a:pt x="182511" y="102730"/>
                  </a:moveTo>
                  <a:lnTo>
                    <a:pt x="102730" y="102730"/>
                  </a:lnTo>
                  <a:lnTo>
                    <a:pt x="102730" y="182511"/>
                  </a:lnTo>
                  <a:lnTo>
                    <a:pt x="182511" y="182511"/>
                  </a:lnTo>
                  <a:lnTo>
                    <a:pt x="182511" y="102730"/>
                  </a:lnTo>
                  <a:close/>
                </a:path>
                <a:path w="285750" h="1382395">
                  <a:moveTo>
                    <a:pt x="211797" y="1144739"/>
                  </a:moveTo>
                  <a:lnTo>
                    <a:pt x="208076" y="1141031"/>
                  </a:lnTo>
                  <a:lnTo>
                    <a:pt x="195745" y="1141031"/>
                  </a:lnTo>
                  <a:lnTo>
                    <a:pt x="192036" y="1144739"/>
                  </a:lnTo>
                  <a:lnTo>
                    <a:pt x="192036" y="1172451"/>
                  </a:lnTo>
                  <a:lnTo>
                    <a:pt x="211797" y="1172451"/>
                  </a:lnTo>
                  <a:lnTo>
                    <a:pt x="211797" y="1144739"/>
                  </a:lnTo>
                  <a:close/>
                </a:path>
                <a:path w="285750" h="1382395">
                  <a:moveTo>
                    <a:pt x="211797" y="821245"/>
                  </a:moveTo>
                  <a:lnTo>
                    <a:pt x="192036" y="821245"/>
                  </a:lnTo>
                  <a:lnTo>
                    <a:pt x="192036" y="848944"/>
                  </a:lnTo>
                  <a:lnTo>
                    <a:pt x="195821" y="852652"/>
                  </a:lnTo>
                  <a:lnTo>
                    <a:pt x="208076" y="852652"/>
                  </a:lnTo>
                  <a:lnTo>
                    <a:pt x="211797" y="848944"/>
                  </a:lnTo>
                  <a:lnTo>
                    <a:pt x="211797" y="821245"/>
                  </a:lnTo>
                  <a:close/>
                </a:path>
                <a:path w="285750" h="1382395">
                  <a:moveTo>
                    <a:pt x="211797" y="571182"/>
                  </a:moveTo>
                  <a:lnTo>
                    <a:pt x="208076" y="567397"/>
                  </a:lnTo>
                  <a:lnTo>
                    <a:pt x="195821" y="567397"/>
                  </a:lnTo>
                  <a:lnTo>
                    <a:pt x="192036" y="571182"/>
                  </a:lnTo>
                  <a:lnTo>
                    <a:pt x="192036" y="598893"/>
                  </a:lnTo>
                  <a:lnTo>
                    <a:pt x="211797" y="598893"/>
                  </a:lnTo>
                  <a:lnTo>
                    <a:pt x="211797" y="571182"/>
                  </a:lnTo>
                  <a:close/>
                </a:path>
                <a:path w="285750" h="1382395">
                  <a:moveTo>
                    <a:pt x="211797" y="253847"/>
                  </a:moveTo>
                  <a:lnTo>
                    <a:pt x="192036" y="253847"/>
                  </a:lnTo>
                  <a:lnTo>
                    <a:pt x="192036" y="281546"/>
                  </a:lnTo>
                  <a:lnTo>
                    <a:pt x="195745" y="285254"/>
                  </a:lnTo>
                  <a:lnTo>
                    <a:pt x="208076" y="285254"/>
                  </a:lnTo>
                  <a:lnTo>
                    <a:pt x="211797" y="281546"/>
                  </a:lnTo>
                  <a:lnTo>
                    <a:pt x="211797" y="253847"/>
                  </a:lnTo>
                  <a:close/>
                </a:path>
                <a:path w="285750" h="1382395">
                  <a:moveTo>
                    <a:pt x="211797" y="3708"/>
                  </a:moveTo>
                  <a:lnTo>
                    <a:pt x="208076" y="0"/>
                  </a:lnTo>
                  <a:lnTo>
                    <a:pt x="195745" y="0"/>
                  </a:lnTo>
                  <a:lnTo>
                    <a:pt x="192036" y="3708"/>
                  </a:lnTo>
                  <a:lnTo>
                    <a:pt x="192036" y="31419"/>
                  </a:lnTo>
                  <a:lnTo>
                    <a:pt x="211797" y="31419"/>
                  </a:lnTo>
                  <a:lnTo>
                    <a:pt x="211797" y="3708"/>
                  </a:lnTo>
                  <a:close/>
                </a:path>
                <a:path w="285750" h="1382395">
                  <a:moveTo>
                    <a:pt x="241427" y="1218819"/>
                  </a:moveTo>
                  <a:lnTo>
                    <a:pt x="207479" y="1218819"/>
                  </a:lnTo>
                  <a:lnTo>
                    <a:pt x="207479" y="1348511"/>
                  </a:lnTo>
                  <a:lnTo>
                    <a:pt x="241427" y="1348511"/>
                  </a:lnTo>
                  <a:lnTo>
                    <a:pt x="241427" y="1218819"/>
                  </a:lnTo>
                  <a:close/>
                </a:path>
                <a:path w="285750" h="1382395">
                  <a:moveTo>
                    <a:pt x="241427" y="1185202"/>
                  </a:moveTo>
                  <a:lnTo>
                    <a:pt x="43840" y="1185202"/>
                  </a:lnTo>
                  <a:lnTo>
                    <a:pt x="43840" y="1218222"/>
                  </a:lnTo>
                  <a:lnTo>
                    <a:pt x="43840" y="1349032"/>
                  </a:lnTo>
                  <a:lnTo>
                    <a:pt x="43840" y="1382052"/>
                  </a:lnTo>
                  <a:lnTo>
                    <a:pt x="241427" y="1382052"/>
                  </a:lnTo>
                  <a:lnTo>
                    <a:pt x="241427" y="1349032"/>
                  </a:lnTo>
                  <a:lnTo>
                    <a:pt x="77787" y="1349032"/>
                  </a:lnTo>
                  <a:lnTo>
                    <a:pt x="77787" y="1218222"/>
                  </a:lnTo>
                  <a:lnTo>
                    <a:pt x="241427" y="1218222"/>
                  </a:lnTo>
                  <a:lnTo>
                    <a:pt x="241427" y="1185202"/>
                  </a:lnTo>
                  <a:close/>
                </a:path>
                <a:path w="285750" h="1382395">
                  <a:moveTo>
                    <a:pt x="241427" y="611162"/>
                  </a:moveTo>
                  <a:lnTo>
                    <a:pt x="43840" y="611162"/>
                  </a:lnTo>
                  <a:lnTo>
                    <a:pt x="43840" y="645452"/>
                  </a:lnTo>
                  <a:lnTo>
                    <a:pt x="43840" y="774992"/>
                  </a:lnTo>
                  <a:lnTo>
                    <a:pt x="43840" y="809282"/>
                  </a:lnTo>
                  <a:lnTo>
                    <a:pt x="241427" y="809282"/>
                  </a:lnTo>
                  <a:lnTo>
                    <a:pt x="241427" y="774992"/>
                  </a:lnTo>
                  <a:lnTo>
                    <a:pt x="77787" y="774992"/>
                  </a:lnTo>
                  <a:lnTo>
                    <a:pt x="77787" y="645452"/>
                  </a:lnTo>
                  <a:lnTo>
                    <a:pt x="207479" y="645452"/>
                  </a:lnTo>
                  <a:lnTo>
                    <a:pt x="207479" y="774877"/>
                  </a:lnTo>
                  <a:lnTo>
                    <a:pt x="241427" y="774877"/>
                  </a:lnTo>
                  <a:lnTo>
                    <a:pt x="241427" y="645452"/>
                  </a:lnTo>
                  <a:lnTo>
                    <a:pt x="241427" y="645172"/>
                  </a:lnTo>
                  <a:lnTo>
                    <a:pt x="241427" y="611162"/>
                  </a:lnTo>
                  <a:close/>
                </a:path>
                <a:path w="285750" h="1382395">
                  <a:moveTo>
                    <a:pt x="241427" y="43472"/>
                  </a:moveTo>
                  <a:lnTo>
                    <a:pt x="43840" y="43472"/>
                  </a:lnTo>
                  <a:lnTo>
                    <a:pt x="43840" y="77762"/>
                  </a:lnTo>
                  <a:lnTo>
                    <a:pt x="43840" y="207302"/>
                  </a:lnTo>
                  <a:lnTo>
                    <a:pt x="43840" y="241592"/>
                  </a:lnTo>
                  <a:lnTo>
                    <a:pt x="241427" y="241592"/>
                  </a:lnTo>
                  <a:lnTo>
                    <a:pt x="241427" y="207479"/>
                  </a:lnTo>
                  <a:lnTo>
                    <a:pt x="241427" y="207302"/>
                  </a:lnTo>
                  <a:lnTo>
                    <a:pt x="241427" y="77774"/>
                  </a:lnTo>
                  <a:lnTo>
                    <a:pt x="207479" y="77774"/>
                  </a:lnTo>
                  <a:lnTo>
                    <a:pt x="207479" y="207302"/>
                  </a:lnTo>
                  <a:lnTo>
                    <a:pt x="77787" y="207302"/>
                  </a:lnTo>
                  <a:lnTo>
                    <a:pt x="77787" y="77762"/>
                  </a:lnTo>
                  <a:lnTo>
                    <a:pt x="241427" y="77762"/>
                  </a:lnTo>
                  <a:lnTo>
                    <a:pt x="241427" y="43472"/>
                  </a:lnTo>
                  <a:close/>
                </a:path>
                <a:path w="285750" h="1382395">
                  <a:moveTo>
                    <a:pt x="285267" y="1336776"/>
                  </a:moveTo>
                  <a:lnTo>
                    <a:pt x="281559" y="1333068"/>
                  </a:lnTo>
                  <a:lnTo>
                    <a:pt x="253847" y="1333068"/>
                  </a:lnTo>
                  <a:lnTo>
                    <a:pt x="253847" y="1352829"/>
                  </a:lnTo>
                  <a:lnTo>
                    <a:pt x="281559" y="1352829"/>
                  </a:lnTo>
                  <a:lnTo>
                    <a:pt x="285267" y="1349108"/>
                  </a:lnTo>
                  <a:lnTo>
                    <a:pt x="285267" y="1336776"/>
                  </a:lnTo>
                  <a:close/>
                </a:path>
                <a:path w="285750" h="1382395">
                  <a:moveTo>
                    <a:pt x="285267" y="1297266"/>
                  </a:moveTo>
                  <a:lnTo>
                    <a:pt x="281559" y="1293558"/>
                  </a:lnTo>
                  <a:lnTo>
                    <a:pt x="253847" y="1293558"/>
                  </a:lnTo>
                  <a:lnTo>
                    <a:pt x="253847" y="1313307"/>
                  </a:lnTo>
                  <a:lnTo>
                    <a:pt x="281559" y="1313307"/>
                  </a:lnTo>
                  <a:lnTo>
                    <a:pt x="285267" y="1309585"/>
                  </a:lnTo>
                  <a:lnTo>
                    <a:pt x="285267" y="1297266"/>
                  </a:lnTo>
                  <a:close/>
                </a:path>
                <a:path w="285750" h="1382395">
                  <a:moveTo>
                    <a:pt x="285267" y="1257744"/>
                  </a:moveTo>
                  <a:lnTo>
                    <a:pt x="281559" y="1254010"/>
                  </a:lnTo>
                  <a:lnTo>
                    <a:pt x="253847" y="1254010"/>
                  </a:lnTo>
                  <a:lnTo>
                    <a:pt x="253847" y="1273771"/>
                  </a:lnTo>
                  <a:lnTo>
                    <a:pt x="281559" y="1273771"/>
                  </a:lnTo>
                  <a:lnTo>
                    <a:pt x="285267" y="1270063"/>
                  </a:lnTo>
                  <a:lnTo>
                    <a:pt x="285267" y="1257744"/>
                  </a:lnTo>
                  <a:close/>
                </a:path>
                <a:path w="285750" h="1382395">
                  <a:moveTo>
                    <a:pt x="285267" y="1218222"/>
                  </a:moveTo>
                  <a:lnTo>
                    <a:pt x="281559" y="1214501"/>
                  </a:lnTo>
                  <a:lnTo>
                    <a:pt x="253847" y="1214501"/>
                  </a:lnTo>
                  <a:lnTo>
                    <a:pt x="253847" y="1234262"/>
                  </a:lnTo>
                  <a:lnTo>
                    <a:pt x="281559" y="1234262"/>
                  </a:lnTo>
                  <a:lnTo>
                    <a:pt x="285267" y="1230553"/>
                  </a:lnTo>
                  <a:lnTo>
                    <a:pt x="285267" y="1218222"/>
                  </a:lnTo>
                  <a:close/>
                </a:path>
                <a:path w="285750" h="1382395">
                  <a:moveTo>
                    <a:pt x="285267" y="763219"/>
                  </a:moveTo>
                  <a:lnTo>
                    <a:pt x="281559" y="759434"/>
                  </a:lnTo>
                  <a:lnTo>
                    <a:pt x="253847" y="759434"/>
                  </a:lnTo>
                  <a:lnTo>
                    <a:pt x="253847" y="779272"/>
                  </a:lnTo>
                  <a:lnTo>
                    <a:pt x="281559" y="779272"/>
                  </a:lnTo>
                  <a:lnTo>
                    <a:pt x="285267" y="775462"/>
                  </a:lnTo>
                  <a:lnTo>
                    <a:pt x="285267" y="763219"/>
                  </a:lnTo>
                  <a:close/>
                </a:path>
                <a:path w="285750" h="1382395">
                  <a:moveTo>
                    <a:pt x="285267" y="723696"/>
                  </a:moveTo>
                  <a:lnTo>
                    <a:pt x="281559" y="719899"/>
                  </a:lnTo>
                  <a:lnTo>
                    <a:pt x="253847" y="719899"/>
                  </a:lnTo>
                  <a:lnTo>
                    <a:pt x="253847" y="739673"/>
                  </a:lnTo>
                  <a:lnTo>
                    <a:pt x="281559" y="739673"/>
                  </a:lnTo>
                  <a:lnTo>
                    <a:pt x="285267" y="735952"/>
                  </a:lnTo>
                  <a:lnTo>
                    <a:pt x="285267" y="723696"/>
                  </a:lnTo>
                  <a:close/>
                </a:path>
                <a:path w="285750" h="1382395">
                  <a:moveTo>
                    <a:pt x="285267" y="684187"/>
                  </a:moveTo>
                  <a:lnTo>
                    <a:pt x="281559" y="680377"/>
                  </a:lnTo>
                  <a:lnTo>
                    <a:pt x="253847" y="680377"/>
                  </a:lnTo>
                  <a:lnTo>
                    <a:pt x="253847" y="700138"/>
                  </a:lnTo>
                  <a:lnTo>
                    <a:pt x="281559" y="700138"/>
                  </a:lnTo>
                  <a:lnTo>
                    <a:pt x="285267" y="696429"/>
                  </a:lnTo>
                  <a:lnTo>
                    <a:pt x="285267" y="684187"/>
                  </a:lnTo>
                  <a:close/>
                </a:path>
                <a:path w="285750" h="1382395">
                  <a:moveTo>
                    <a:pt x="285267" y="644588"/>
                  </a:moveTo>
                  <a:lnTo>
                    <a:pt x="281559" y="640867"/>
                  </a:lnTo>
                  <a:lnTo>
                    <a:pt x="253847" y="640867"/>
                  </a:lnTo>
                  <a:lnTo>
                    <a:pt x="253847" y="660615"/>
                  </a:lnTo>
                  <a:lnTo>
                    <a:pt x="281559" y="660615"/>
                  </a:lnTo>
                  <a:lnTo>
                    <a:pt x="285267" y="656907"/>
                  </a:lnTo>
                  <a:lnTo>
                    <a:pt x="285267" y="644588"/>
                  </a:lnTo>
                  <a:close/>
                </a:path>
                <a:path w="285750" h="1382395">
                  <a:moveTo>
                    <a:pt x="285267" y="195745"/>
                  </a:moveTo>
                  <a:lnTo>
                    <a:pt x="281559" y="192036"/>
                  </a:lnTo>
                  <a:lnTo>
                    <a:pt x="253847" y="192036"/>
                  </a:lnTo>
                  <a:lnTo>
                    <a:pt x="253847" y="211797"/>
                  </a:lnTo>
                  <a:lnTo>
                    <a:pt x="281559" y="211797"/>
                  </a:lnTo>
                  <a:lnTo>
                    <a:pt x="285267" y="208064"/>
                  </a:lnTo>
                  <a:lnTo>
                    <a:pt x="285267" y="195745"/>
                  </a:lnTo>
                  <a:close/>
                </a:path>
                <a:path w="285750" h="1382395">
                  <a:moveTo>
                    <a:pt x="285267" y="156222"/>
                  </a:moveTo>
                  <a:lnTo>
                    <a:pt x="281559" y="152514"/>
                  </a:lnTo>
                  <a:lnTo>
                    <a:pt x="253847" y="152514"/>
                  </a:lnTo>
                  <a:lnTo>
                    <a:pt x="253847" y="172275"/>
                  </a:lnTo>
                  <a:lnTo>
                    <a:pt x="281559" y="172275"/>
                  </a:lnTo>
                  <a:lnTo>
                    <a:pt x="285267" y="168554"/>
                  </a:lnTo>
                  <a:lnTo>
                    <a:pt x="285267" y="156222"/>
                  </a:lnTo>
                  <a:close/>
                </a:path>
                <a:path w="285750" h="1382395">
                  <a:moveTo>
                    <a:pt x="285267" y="116713"/>
                  </a:moveTo>
                  <a:lnTo>
                    <a:pt x="281559" y="112979"/>
                  </a:lnTo>
                  <a:lnTo>
                    <a:pt x="253847" y="112979"/>
                  </a:lnTo>
                  <a:lnTo>
                    <a:pt x="253847" y="132740"/>
                  </a:lnTo>
                  <a:lnTo>
                    <a:pt x="281559" y="132740"/>
                  </a:lnTo>
                  <a:lnTo>
                    <a:pt x="285267" y="129032"/>
                  </a:lnTo>
                  <a:lnTo>
                    <a:pt x="285267" y="116713"/>
                  </a:lnTo>
                  <a:close/>
                </a:path>
                <a:path w="285750" h="1382395">
                  <a:moveTo>
                    <a:pt x="285267" y="77190"/>
                  </a:moveTo>
                  <a:lnTo>
                    <a:pt x="281559" y="73469"/>
                  </a:lnTo>
                  <a:lnTo>
                    <a:pt x="253847" y="73469"/>
                  </a:lnTo>
                  <a:lnTo>
                    <a:pt x="253847" y="93218"/>
                  </a:lnTo>
                  <a:lnTo>
                    <a:pt x="281559" y="93218"/>
                  </a:lnTo>
                  <a:lnTo>
                    <a:pt x="285267" y="89509"/>
                  </a:lnTo>
                  <a:lnTo>
                    <a:pt x="285267" y="77190"/>
                  </a:lnTo>
                  <a:close/>
                </a:path>
              </a:pathLst>
            </a:custGeom>
            <a:solidFill>
              <a:srgbClr val="000000"/>
            </a:solidFill>
          </p:spPr>
          <p:txBody>
            <a:bodyPr wrap="square" lIns="0" tIns="0" rIns="0" bIns="0" rtlCol="0"/>
            <a:lstStyle/>
            <a:p>
              <a:endParaRPr sz="3804"/>
            </a:p>
          </p:txBody>
        </p:sp>
        <p:sp>
          <p:nvSpPr>
            <p:cNvPr id="32" name="object 32"/>
            <p:cNvSpPr/>
            <p:nvPr/>
          </p:nvSpPr>
          <p:spPr>
            <a:xfrm>
              <a:off x="1311224" y="1263002"/>
              <a:ext cx="285750" cy="855980"/>
            </a:xfrm>
            <a:custGeom>
              <a:avLst/>
              <a:gdLst/>
              <a:ahLst/>
              <a:cxnLst/>
              <a:rect l="l" t="t" r="r" b="b"/>
              <a:pathLst>
                <a:path w="285750" h="855980">
                  <a:moveTo>
                    <a:pt x="31419" y="762558"/>
                  </a:moveTo>
                  <a:lnTo>
                    <a:pt x="3708" y="762558"/>
                  </a:lnTo>
                  <a:lnTo>
                    <a:pt x="0" y="766267"/>
                  </a:lnTo>
                  <a:lnTo>
                    <a:pt x="0" y="778586"/>
                  </a:lnTo>
                  <a:lnTo>
                    <a:pt x="3708" y="782320"/>
                  </a:lnTo>
                  <a:lnTo>
                    <a:pt x="31419" y="782320"/>
                  </a:lnTo>
                  <a:lnTo>
                    <a:pt x="31419" y="762558"/>
                  </a:lnTo>
                  <a:close/>
                </a:path>
                <a:path w="285750" h="855980">
                  <a:moveTo>
                    <a:pt x="31419" y="723036"/>
                  </a:moveTo>
                  <a:lnTo>
                    <a:pt x="3708" y="723036"/>
                  </a:lnTo>
                  <a:lnTo>
                    <a:pt x="0" y="726744"/>
                  </a:lnTo>
                  <a:lnTo>
                    <a:pt x="0" y="739076"/>
                  </a:lnTo>
                  <a:lnTo>
                    <a:pt x="3708" y="742797"/>
                  </a:lnTo>
                  <a:lnTo>
                    <a:pt x="31419" y="742797"/>
                  </a:lnTo>
                  <a:lnTo>
                    <a:pt x="31419" y="723036"/>
                  </a:lnTo>
                  <a:close/>
                </a:path>
                <a:path w="285750" h="855980">
                  <a:moveTo>
                    <a:pt x="31419" y="683501"/>
                  </a:moveTo>
                  <a:lnTo>
                    <a:pt x="3708" y="683501"/>
                  </a:lnTo>
                  <a:lnTo>
                    <a:pt x="0" y="687235"/>
                  </a:lnTo>
                  <a:lnTo>
                    <a:pt x="0" y="699554"/>
                  </a:lnTo>
                  <a:lnTo>
                    <a:pt x="3708" y="703262"/>
                  </a:lnTo>
                  <a:lnTo>
                    <a:pt x="31419" y="703262"/>
                  </a:lnTo>
                  <a:lnTo>
                    <a:pt x="31419" y="683501"/>
                  </a:lnTo>
                  <a:close/>
                </a:path>
                <a:path w="285750" h="855980">
                  <a:moveTo>
                    <a:pt x="31419" y="643978"/>
                  </a:moveTo>
                  <a:lnTo>
                    <a:pt x="3708" y="643978"/>
                  </a:lnTo>
                  <a:lnTo>
                    <a:pt x="0" y="647712"/>
                  </a:lnTo>
                  <a:lnTo>
                    <a:pt x="0" y="660031"/>
                  </a:lnTo>
                  <a:lnTo>
                    <a:pt x="3708" y="663740"/>
                  </a:lnTo>
                  <a:lnTo>
                    <a:pt x="31419" y="663740"/>
                  </a:lnTo>
                  <a:lnTo>
                    <a:pt x="31419" y="643978"/>
                  </a:lnTo>
                  <a:close/>
                </a:path>
                <a:path w="285750" h="855980">
                  <a:moveTo>
                    <a:pt x="31419" y="192036"/>
                  </a:moveTo>
                  <a:lnTo>
                    <a:pt x="3708" y="192036"/>
                  </a:lnTo>
                  <a:lnTo>
                    <a:pt x="0" y="195745"/>
                  </a:lnTo>
                  <a:lnTo>
                    <a:pt x="0" y="208076"/>
                  </a:lnTo>
                  <a:lnTo>
                    <a:pt x="3708" y="211797"/>
                  </a:lnTo>
                  <a:lnTo>
                    <a:pt x="31419" y="211797"/>
                  </a:lnTo>
                  <a:lnTo>
                    <a:pt x="31419" y="192036"/>
                  </a:lnTo>
                  <a:close/>
                </a:path>
                <a:path w="285750" h="855980">
                  <a:moveTo>
                    <a:pt x="31419" y="152527"/>
                  </a:moveTo>
                  <a:lnTo>
                    <a:pt x="3708" y="152527"/>
                  </a:lnTo>
                  <a:lnTo>
                    <a:pt x="0" y="156235"/>
                  </a:lnTo>
                  <a:lnTo>
                    <a:pt x="0" y="168554"/>
                  </a:lnTo>
                  <a:lnTo>
                    <a:pt x="3708" y="172275"/>
                  </a:lnTo>
                  <a:lnTo>
                    <a:pt x="31419" y="172275"/>
                  </a:lnTo>
                  <a:lnTo>
                    <a:pt x="31419" y="152527"/>
                  </a:lnTo>
                  <a:close/>
                </a:path>
                <a:path w="285750" h="855980">
                  <a:moveTo>
                    <a:pt x="31419" y="112979"/>
                  </a:moveTo>
                  <a:lnTo>
                    <a:pt x="3708" y="112979"/>
                  </a:lnTo>
                  <a:lnTo>
                    <a:pt x="0" y="116713"/>
                  </a:lnTo>
                  <a:lnTo>
                    <a:pt x="0" y="129032"/>
                  </a:lnTo>
                  <a:lnTo>
                    <a:pt x="3708" y="132740"/>
                  </a:lnTo>
                  <a:lnTo>
                    <a:pt x="31419" y="132740"/>
                  </a:lnTo>
                  <a:lnTo>
                    <a:pt x="31419" y="112979"/>
                  </a:lnTo>
                  <a:close/>
                </a:path>
                <a:path w="285750" h="855980">
                  <a:moveTo>
                    <a:pt x="31419" y="73469"/>
                  </a:moveTo>
                  <a:lnTo>
                    <a:pt x="3708" y="73469"/>
                  </a:lnTo>
                  <a:lnTo>
                    <a:pt x="0" y="77190"/>
                  </a:lnTo>
                  <a:lnTo>
                    <a:pt x="0" y="89522"/>
                  </a:lnTo>
                  <a:lnTo>
                    <a:pt x="3708" y="93230"/>
                  </a:lnTo>
                  <a:lnTo>
                    <a:pt x="31419" y="93230"/>
                  </a:lnTo>
                  <a:lnTo>
                    <a:pt x="31419" y="73469"/>
                  </a:lnTo>
                  <a:close/>
                </a:path>
                <a:path w="285750" h="855980">
                  <a:moveTo>
                    <a:pt x="93230" y="824357"/>
                  </a:moveTo>
                  <a:lnTo>
                    <a:pt x="73469" y="824357"/>
                  </a:lnTo>
                  <a:lnTo>
                    <a:pt x="73469" y="852068"/>
                  </a:lnTo>
                  <a:lnTo>
                    <a:pt x="77190" y="855776"/>
                  </a:lnTo>
                  <a:lnTo>
                    <a:pt x="89522" y="855776"/>
                  </a:lnTo>
                  <a:lnTo>
                    <a:pt x="93230" y="852068"/>
                  </a:lnTo>
                  <a:lnTo>
                    <a:pt x="93230" y="824357"/>
                  </a:lnTo>
                  <a:close/>
                </a:path>
                <a:path w="285750" h="855980">
                  <a:moveTo>
                    <a:pt x="93230" y="574230"/>
                  </a:moveTo>
                  <a:lnTo>
                    <a:pt x="89522" y="570522"/>
                  </a:lnTo>
                  <a:lnTo>
                    <a:pt x="77190" y="570522"/>
                  </a:lnTo>
                  <a:lnTo>
                    <a:pt x="73469" y="574230"/>
                  </a:lnTo>
                  <a:lnTo>
                    <a:pt x="73469" y="601941"/>
                  </a:lnTo>
                  <a:lnTo>
                    <a:pt x="93230" y="601941"/>
                  </a:lnTo>
                  <a:lnTo>
                    <a:pt x="93230" y="574230"/>
                  </a:lnTo>
                  <a:close/>
                </a:path>
                <a:path w="285750" h="855980">
                  <a:moveTo>
                    <a:pt x="93230" y="253847"/>
                  </a:moveTo>
                  <a:lnTo>
                    <a:pt x="73469" y="253847"/>
                  </a:lnTo>
                  <a:lnTo>
                    <a:pt x="73469" y="281559"/>
                  </a:lnTo>
                  <a:lnTo>
                    <a:pt x="77190" y="285267"/>
                  </a:lnTo>
                  <a:lnTo>
                    <a:pt x="89522" y="285267"/>
                  </a:lnTo>
                  <a:lnTo>
                    <a:pt x="93230" y="281559"/>
                  </a:lnTo>
                  <a:lnTo>
                    <a:pt x="93230" y="253847"/>
                  </a:lnTo>
                  <a:close/>
                </a:path>
                <a:path w="285750" h="855980">
                  <a:moveTo>
                    <a:pt x="93230" y="3708"/>
                  </a:moveTo>
                  <a:lnTo>
                    <a:pt x="89522" y="0"/>
                  </a:lnTo>
                  <a:lnTo>
                    <a:pt x="77190" y="0"/>
                  </a:lnTo>
                  <a:lnTo>
                    <a:pt x="73469" y="3708"/>
                  </a:lnTo>
                  <a:lnTo>
                    <a:pt x="73469" y="31419"/>
                  </a:lnTo>
                  <a:lnTo>
                    <a:pt x="93230" y="31419"/>
                  </a:lnTo>
                  <a:lnTo>
                    <a:pt x="93230" y="3708"/>
                  </a:lnTo>
                  <a:close/>
                </a:path>
                <a:path w="285750" h="855980">
                  <a:moveTo>
                    <a:pt x="132740" y="824357"/>
                  </a:moveTo>
                  <a:lnTo>
                    <a:pt x="112991" y="824357"/>
                  </a:lnTo>
                  <a:lnTo>
                    <a:pt x="112991" y="852068"/>
                  </a:lnTo>
                  <a:lnTo>
                    <a:pt x="116713" y="855776"/>
                  </a:lnTo>
                  <a:lnTo>
                    <a:pt x="129032" y="855776"/>
                  </a:lnTo>
                  <a:lnTo>
                    <a:pt x="132740" y="852068"/>
                  </a:lnTo>
                  <a:lnTo>
                    <a:pt x="132740" y="824357"/>
                  </a:lnTo>
                  <a:close/>
                </a:path>
                <a:path w="285750" h="855980">
                  <a:moveTo>
                    <a:pt x="132740" y="574230"/>
                  </a:moveTo>
                  <a:lnTo>
                    <a:pt x="129032" y="570522"/>
                  </a:lnTo>
                  <a:lnTo>
                    <a:pt x="116713" y="570522"/>
                  </a:lnTo>
                  <a:lnTo>
                    <a:pt x="112991" y="574230"/>
                  </a:lnTo>
                  <a:lnTo>
                    <a:pt x="112991" y="601941"/>
                  </a:lnTo>
                  <a:lnTo>
                    <a:pt x="132740" y="601941"/>
                  </a:lnTo>
                  <a:lnTo>
                    <a:pt x="132740" y="574230"/>
                  </a:lnTo>
                  <a:close/>
                </a:path>
                <a:path w="285750" h="855980">
                  <a:moveTo>
                    <a:pt x="132740" y="253847"/>
                  </a:moveTo>
                  <a:lnTo>
                    <a:pt x="112991" y="253847"/>
                  </a:lnTo>
                  <a:lnTo>
                    <a:pt x="112991" y="281559"/>
                  </a:lnTo>
                  <a:lnTo>
                    <a:pt x="116713" y="285267"/>
                  </a:lnTo>
                  <a:lnTo>
                    <a:pt x="129032" y="285267"/>
                  </a:lnTo>
                  <a:lnTo>
                    <a:pt x="132740" y="281559"/>
                  </a:lnTo>
                  <a:lnTo>
                    <a:pt x="132740" y="253847"/>
                  </a:lnTo>
                  <a:close/>
                </a:path>
                <a:path w="285750" h="855980">
                  <a:moveTo>
                    <a:pt x="132740" y="3708"/>
                  </a:moveTo>
                  <a:lnTo>
                    <a:pt x="129032" y="0"/>
                  </a:lnTo>
                  <a:lnTo>
                    <a:pt x="116713" y="0"/>
                  </a:lnTo>
                  <a:lnTo>
                    <a:pt x="112991" y="3708"/>
                  </a:lnTo>
                  <a:lnTo>
                    <a:pt x="112991" y="31419"/>
                  </a:lnTo>
                  <a:lnTo>
                    <a:pt x="132740" y="31419"/>
                  </a:lnTo>
                  <a:lnTo>
                    <a:pt x="132740" y="3708"/>
                  </a:lnTo>
                  <a:close/>
                </a:path>
                <a:path w="285750" h="855980">
                  <a:moveTo>
                    <a:pt x="172288" y="824357"/>
                  </a:moveTo>
                  <a:lnTo>
                    <a:pt x="152527" y="824357"/>
                  </a:lnTo>
                  <a:lnTo>
                    <a:pt x="152527" y="852068"/>
                  </a:lnTo>
                  <a:lnTo>
                    <a:pt x="156235" y="855776"/>
                  </a:lnTo>
                  <a:lnTo>
                    <a:pt x="168554" y="855776"/>
                  </a:lnTo>
                  <a:lnTo>
                    <a:pt x="172288" y="852068"/>
                  </a:lnTo>
                  <a:lnTo>
                    <a:pt x="172288" y="824357"/>
                  </a:lnTo>
                  <a:close/>
                </a:path>
                <a:path w="285750" h="855980">
                  <a:moveTo>
                    <a:pt x="172288" y="574230"/>
                  </a:moveTo>
                  <a:lnTo>
                    <a:pt x="168554" y="570522"/>
                  </a:lnTo>
                  <a:lnTo>
                    <a:pt x="156235" y="570522"/>
                  </a:lnTo>
                  <a:lnTo>
                    <a:pt x="152527" y="574230"/>
                  </a:lnTo>
                  <a:lnTo>
                    <a:pt x="152527" y="601941"/>
                  </a:lnTo>
                  <a:lnTo>
                    <a:pt x="172288" y="601941"/>
                  </a:lnTo>
                  <a:lnTo>
                    <a:pt x="172288" y="574230"/>
                  </a:lnTo>
                  <a:close/>
                </a:path>
                <a:path w="285750" h="855980">
                  <a:moveTo>
                    <a:pt x="172288" y="253847"/>
                  </a:moveTo>
                  <a:lnTo>
                    <a:pt x="152527" y="253847"/>
                  </a:lnTo>
                  <a:lnTo>
                    <a:pt x="152527" y="281559"/>
                  </a:lnTo>
                  <a:lnTo>
                    <a:pt x="156235" y="285267"/>
                  </a:lnTo>
                  <a:lnTo>
                    <a:pt x="168554" y="285267"/>
                  </a:lnTo>
                  <a:lnTo>
                    <a:pt x="172288" y="281559"/>
                  </a:lnTo>
                  <a:lnTo>
                    <a:pt x="172288" y="253847"/>
                  </a:lnTo>
                  <a:close/>
                </a:path>
                <a:path w="285750" h="855980">
                  <a:moveTo>
                    <a:pt x="172288" y="3708"/>
                  </a:moveTo>
                  <a:lnTo>
                    <a:pt x="168554" y="0"/>
                  </a:lnTo>
                  <a:lnTo>
                    <a:pt x="156235" y="0"/>
                  </a:lnTo>
                  <a:lnTo>
                    <a:pt x="152527" y="3708"/>
                  </a:lnTo>
                  <a:lnTo>
                    <a:pt x="152527" y="31419"/>
                  </a:lnTo>
                  <a:lnTo>
                    <a:pt x="172288" y="31419"/>
                  </a:lnTo>
                  <a:lnTo>
                    <a:pt x="172288" y="3708"/>
                  </a:lnTo>
                  <a:close/>
                </a:path>
                <a:path w="285750" h="855980">
                  <a:moveTo>
                    <a:pt x="182511" y="673252"/>
                  </a:moveTo>
                  <a:lnTo>
                    <a:pt x="102730" y="673252"/>
                  </a:lnTo>
                  <a:lnTo>
                    <a:pt x="102730" y="753033"/>
                  </a:lnTo>
                  <a:lnTo>
                    <a:pt x="182511" y="753033"/>
                  </a:lnTo>
                  <a:lnTo>
                    <a:pt x="182511" y="673252"/>
                  </a:lnTo>
                  <a:close/>
                </a:path>
                <a:path w="285750" h="855980">
                  <a:moveTo>
                    <a:pt x="182511" y="102730"/>
                  </a:moveTo>
                  <a:lnTo>
                    <a:pt x="102730" y="102730"/>
                  </a:lnTo>
                  <a:lnTo>
                    <a:pt x="102730" y="182511"/>
                  </a:lnTo>
                  <a:lnTo>
                    <a:pt x="182511" y="182511"/>
                  </a:lnTo>
                  <a:lnTo>
                    <a:pt x="182511" y="102730"/>
                  </a:lnTo>
                  <a:close/>
                </a:path>
                <a:path w="285750" h="855980">
                  <a:moveTo>
                    <a:pt x="211797" y="824357"/>
                  </a:moveTo>
                  <a:lnTo>
                    <a:pt x="192036" y="824357"/>
                  </a:lnTo>
                  <a:lnTo>
                    <a:pt x="192036" y="852068"/>
                  </a:lnTo>
                  <a:lnTo>
                    <a:pt x="195745" y="855776"/>
                  </a:lnTo>
                  <a:lnTo>
                    <a:pt x="208076" y="855776"/>
                  </a:lnTo>
                  <a:lnTo>
                    <a:pt x="211797" y="852068"/>
                  </a:lnTo>
                  <a:lnTo>
                    <a:pt x="211797" y="824357"/>
                  </a:lnTo>
                  <a:close/>
                </a:path>
                <a:path w="285750" h="855980">
                  <a:moveTo>
                    <a:pt x="211797" y="574230"/>
                  </a:moveTo>
                  <a:lnTo>
                    <a:pt x="208076" y="570522"/>
                  </a:lnTo>
                  <a:lnTo>
                    <a:pt x="195745" y="570522"/>
                  </a:lnTo>
                  <a:lnTo>
                    <a:pt x="192036" y="574230"/>
                  </a:lnTo>
                  <a:lnTo>
                    <a:pt x="192036" y="601941"/>
                  </a:lnTo>
                  <a:lnTo>
                    <a:pt x="211797" y="601941"/>
                  </a:lnTo>
                  <a:lnTo>
                    <a:pt x="211797" y="574230"/>
                  </a:lnTo>
                  <a:close/>
                </a:path>
                <a:path w="285750" h="855980">
                  <a:moveTo>
                    <a:pt x="211797" y="253847"/>
                  </a:moveTo>
                  <a:lnTo>
                    <a:pt x="192036" y="253847"/>
                  </a:lnTo>
                  <a:lnTo>
                    <a:pt x="192036" y="281559"/>
                  </a:lnTo>
                  <a:lnTo>
                    <a:pt x="195745" y="285267"/>
                  </a:lnTo>
                  <a:lnTo>
                    <a:pt x="208076" y="285267"/>
                  </a:lnTo>
                  <a:lnTo>
                    <a:pt x="211797" y="281559"/>
                  </a:lnTo>
                  <a:lnTo>
                    <a:pt x="211797" y="253847"/>
                  </a:lnTo>
                  <a:close/>
                </a:path>
                <a:path w="285750" h="855980">
                  <a:moveTo>
                    <a:pt x="211797" y="3708"/>
                  </a:moveTo>
                  <a:lnTo>
                    <a:pt x="208076" y="0"/>
                  </a:lnTo>
                  <a:lnTo>
                    <a:pt x="195745" y="0"/>
                  </a:lnTo>
                  <a:lnTo>
                    <a:pt x="192036" y="3708"/>
                  </a:lnTo>
                  <a:lnTo>
                    <a:pt x="192036" y="31419"/>
                  </a:lnTo>
                  <a:lnTo>
                    <a:pt x="211797" y="31419"/>
                  </a:lnTo>
                  <a:lnTo>
                    <a:pt x="211797" y="3708"/>
                  </a:lnTo>
                  <a:close/>
                </a:path>
                <a:path w="285750" h="855980">
                  <a:moveTo>
                    <a:pt x="241427" y="614197"/>
                  </a:moveTo>
                  <a:lnTo>
                    <a:pt x="43840" y="614197"/>
                  </a:lnTo>
                  <a:lnTo>
                    <a:pt x="43840" y="648487"/>
                  </a:lnTo>
                  <a:lnTo>
                    <a:pt x="43840" y="778027"/>
                  </a:lnTo>
                  <a:lnTo>
                    <a:pt x="43840" y="812317"/>
                  </a:lnTo>
                  <a:lnTo>
                    <a:pt x="241427" y="812317"/>
                  </a:lnTo>
                  <a:lnTo>
                    <a:pt x="241427" y="778027"/>
                  </a:lnTo>
                  <a:lnTo>
                    <a:pt x="77787" y="778027"/>
                  </a:lnTo>
                  <a:lnTo>
                    <a:pt x="77787" y="648487"/>
                  </a:lnTo>
                  <a:lnTo>
                    <a:pt x="207479" y="648487"/>
                  </a:lnTo>
                  <a:lnTo>
                    <a:pt x="207479" y="778002"/>
                  </a:lnTo>
                  <a:lnTo>
                    <a:pt x="241427" y="778002"/>
                  </a:lnTo>
                  <a:lnTo>
                    <a:pt x="241427" y="648487"/>
                  </a:lnTo>
                  <a:lnTo>
                    <a:pt x="241427" y="648296"/>
                  </a:lnTo>
                  <a:lnTo>
                    <a:pt x="241427" y="614197"/>
                  </a:lnTo>
                  <a:close/>
                </a:path>
                <a:path w="285750" h="855980">
                  <a:moveTo>
                    <a:pt x="241427" y="43967"/>
                  </a:moveTo>
                  <a:lnTo>
                    <a:pt x="43840" y="43967"/>
                  </a:lnTo>
                  <a:lnTo>
                    <a:pt x="43840" y="78257"/>
                  </a:lnTo>
                  <a:lnTo>
                    <a:pt x="43840" y="207797"/>
                  </a:lnTo>
                  <a:lnTo>
                    <a:pt x="43840" y="240817"/>
                  </a:lnTo>
                  <a:lnTo>
                    <a:pt x="241427" y="240817"/>
                  </a:lnTo>
                  <a:lnTo>
                    <a:pt x="241427" y="207797"/>
                  </a:lnTo>
                  <a:lnTo>
                    <a:pt x="77787" y="207797"/>
                  </a:lnTo>
                  <a:lnTo>
                    <a:pt x="77787" y="78257"/>
                  </a:lnTo>
                  <a:lnTo>
                    <a:pt x="207479" y="78257"/>
                  </a:lnTo>
                  <a:lnTo>
                    <a:pt x="207479" y="207479"/>
                  </a:lnTo>
                  <a:lnTo>
                    <a:pt x="241427" y="207479"/>
                  </a:lnTo>
                  <a:lnTo>
                    <a:pt x="241427" y="78257"/>
                  </a:lnTo>
                  <a:lnTo>
                    <a:pt x="241427" y="77787"/>
                  </a:lnTo>
                  <a:lnTo>
                    <a:pt x="241427" y="43967"/>
                  </a:lnTo>
                  <a:close/>
                </a:path>
                <a:path w="285750" h="855980">
                  <a:moveTo>
                    <a:pt x="285267" y="766267"/>
                  </a:moveTo>
                  <a:lnTo>
                    <a:pt x="281559" y="762558"/>
                  </a:lnTo>
                  <a:lnTo>
                    <a:pt x="253847" y="762558"/>
                  </a:lnTo>
                  <a:lnTo>
                    <a:pt x="253847" y="782320"/>
                  </a:lnTo>
                  <a:lnTo>
                    <a:pt x="281559" y="782320"/>
                  </a:lnTo>
                  <a:lnTo>
                    <a:pt x="285267" y="778586"/>
                  </a:lnTo>
                  <a:lnTo>
                    <a:pt x="285267" y="766267"/>
                  </a:lnTo>
                  <a:close/>
                </a:path>
                <a:path w="285750" h="855980">
                  <a:moveTo>
                    <a:pt x="285267" y="726744"/>
                  </a:moveTo>
                  <a:lnTo>
                    <a:pt x="281559" y="723036"/>
                  </a:lnTo>
                  <a:lnTo>
                    <a:pt x="253847" y="723036"/>
                  </a:lnTo>
                  <a:lnTo>
                    <a:pt x="253847" y="742797"/>
                  </a:lnTo>
                  <a:lnTo>
                    <a:pt x="281559" y="742797"/>
                  </a:lnTo>
                  <a:lnTo>
                    <a:pt x="285267" y="739076"/>
                  </a:lnTo>
                  <a:lnTo>
                    <a:pt x="285267" y="726744"/>
                  </a:lnTo>
                  <a:close/>
                </a:path>
                <a:path w="285750" h="855980">
                  <a:moveTo>
                    <a:pt x="285267" y="687235"/>
                  </a:moveTo>
                  <a:lnTo>
                    <a:pt x="281559" y="683501"/>
                  </a:lnTo>
                  <a:lnTo>
                    <a:pt x="253847" y="683501"/>
                  </a:lnTo>
                  <a:lnTo>
                    <a:pt x="253847" y="703262"/>
                  </a:lnTo>
                  <a:lnTo>
                    <a:pt x="281559" y="703262"/>
                  </a:lnTo>
                  <a:lnTo>
                    <a:pt x="285267" y="699554"/>
                  </a:lnTo>
                  <a:lnTo>
                    <a:pt x="285267" y="687235"/>
                  </a:lnTo>
                  <a:close/>
                </a:path>
                <a:path w="285750" h="855980">
                  <a:moveTo>
                    <a:pt x="285267" y="647712"/>
                  </a:moveTo>
                  <a:lnTo>
                    <a:pt x="281559" y="643978"/>
                  </a:lnTo>
                  <a:lnTo>
                    <a:pt x="253847" y="643978"/>
                  </a:lnTo>
                  <a:lnTo>
                    <a:pt x="253847" y="663740"/>
                  </a:lnTo>
                  <a:lnTo>
                    <a:pt x="281559" y="663740"/>
                  </a:lnTo>
                  <a:lnTo>
                    <a:pt x="285267" y="660031"/>
                  </a:lnTo>
                  <a:lnTo>
                    <a:pt x="285267" y="647712"/>
                  </a:lnTo>
                  <a:close/>
                </a:path>
                <a:path w="285750" h="855980">
                  <a:moveTo>
                    <a:pt x="285267" y="195745"/>
                  </a:moveTo>
                  <a:lnTo>
                    <a:pt x="281559" y="192036"/>
                  </a:lnTo>
                  <a:lnTo>
                    <a:pt x="253847" y="192036"/>
                  </a:lnTo>
                  <a:lnTo>
                    <a:pt x="253847" y="211797"/>
                  </a:lnTo>
                  <a:lnTo>
                    <a:pt x="281559" y="211797"/>
                  </a:lnTo>
                  <a:lnTo>
                    <a:pt x="285267" y="208076"/>
                  </a:lnTo>
                  <a:lnTo>
                    <a:pt x="285267" y="195745"/>
                  </a:lnTo>
                  <a:close/>
                </a:path>
                <a:path w="285750" h="855980">
                  <a:moveTo>
                    <a:pt x="285267" y="156235"/>
                  </a:moveTo>
                  <a:lnTo>
                    <a:pt x="281559" y="152527"/>
                  </a:lnTo>
                  <a:lnTo>
                    <a:pt x="253847" y="152527"/>
                  </a:lnTo>
                  <a:lnTo>
                    <a:pt x="253847" y="172275"/>
                  </a:lnTo>
                  <a:lnTo>
                    <a:pt x="281559" y="172275"/>
                  </a:lnTo>
                  <a:lnTo>
                    <a:pt x="285267" y="168554"/>
                  </a:lnTo>
                  <a:lnTo>
                    <a:pt x="285267" y="156235"/>
                  </a:lnTo>
                  <a:close/>
                </a:path>
                <a:path w="285750" h="855980">
                  <a:moveTo>
                    <a:pt x="285267" y="116713"/>
                  </a:moveTo>
                  <a:lnTo>
                    <a:pt x="281559" y="112979"/>
                  </a:lnTo>
                  <a:lnTo>
                    <a:pt x="253847" y="112979"/>
                  </a:lnTo>
                  <a:lnTo>
                    <a:pt x="253847" y="132740"/>
                  </a:lnTo>
                  <a:lnTo>
                    <a:pt x="281559" y="132740"/>
                  </a:lnTo>
                  <a:lnTo>
                    <a:pt x="285267" y="129032"/>
                  </a:lnTo>
                  <a:lnTo>
                    <a:pt x="285267" y="116713"/>
                  </a:lnTo>
                  <a:close/>
                </a:path>
                <a:path w="285750" h="855980">
                  <a:moveTo>
                    <a:pt x="285267" y="77190"/>
                  </a:moveTo>
                  <a:lnTo>
                    <a:pt x="281559" y="73469"/>
                  </a:lnTo>
                  <a:lnTo>
                    <a:pt x="253847" y="73469"/>
                  </a:lnTo>
                  <a:lnTo>
                    <a:pt x="253847" y="93230"/>
                  </a:lnTo>
                  <a:lnTo>
                    <a:pt x="281559" y="93230"/>
                  </a:lnTo>
                  <a:lnTo>
                    <a:pt x="285267" y="89522"/>
                  </a:lnTo>
                  <a:lnTo>
                    <a:pt x="285267" y="77190"/>
                  </a:lnTo>
                  <a:close/>
                </a:path>
              </a:pathLst>
            </a:custGeom>
            <a:solidFill>
              <a:srgbClr val="000000"/>
            </a:solidFill>
          </p:spPr>
          <p:txBody>
            <a:bodyPr wrap="square" lIns="0" tIns="0" rIns="0" bIns="0" rtlCol="0"/>
            <a:lstStyle/>
            <a:p>
              <a:endParaRPr sz="3804"/>
            </a:p>
          </p:txBody>
        </p:sp>
      </p:grpSp>
      <p:grpSp>
        <p:nvGrpSpPr>
          <p:cNvPr id="33" name="object 33"/>
          <p:cNvGrpSpPr/>
          <p:nvPr/>
        </p:nvGrpSpPr>
        <p:grpSpPr>
          <a:xfrm>
            <a:off x="5168578" y="1765011"/>
            <a:ext cx="1835958" cy="3059930"/>
            <a:chOff x="2444092" y="835112"/>
            <a:chExt cx="868680" cy="1447800"/>
          </a:xfrm>
        </p:grpSpPr>
        <p:sp>
          <p:nvSpPr>
            <p:cNvPr id="34" name="object 34"/>
            <p:cNvSpPr/>
            <p:nvPr/>
          </p:nvSpPr>
          <p:spPr>
            <a:xfrm>
              <a:off x="2451223" y="1904831"/>
              <a:ext cx="285115" cy="370840"/>
            </a:xfrm>
            <a:custGeom>
              <a:avLst/>
              <a:gdLst/>
              <a:ahLst/>
              <a:cxnLst/>
              <a:rect l="l" t="t" r="r" b="b"/>
              <a:pathLst>
                <a:path w="285114" h="370839">
                  <a:moveTo>
                    <a:pt x="0" y="370607"/>
                  </a:moveTo>
                  <a:lnTo>
                    <a:pt x="284973" y="0"/>
                  </a:lnTo>
                </a:path>
              </a:pathLst>
            </a:custGeom>
            <a:solidFill>
              <a:srgbClr val="000000"/>
            </a:solidFill>
          </p:spPr>
          <p:txBody>
            <a:bodyPr wrap="square" lIns="0" tIns="0" rIns="0" bIns="0" rtlCol="0"/>
            <a:lstStyle/>
            <a:p>
              <a:endParaRPr sz="3804"/>
            </a:p>
          </p:txBody>
        </p:sp>
        <p:sp>
          <p:nvSpPr>
            <p:cNvPr id="35" name="object 35"/>
            <p:cNvSpPr/>
            <p:nvPr/>
          </p:nvSpPr>
          <p:spPr>
            <a:xfrm>
              <a:off x="2451223" y="1904831"/>
              <a:ext cx="285115" cy="370840"/>
            </a:xfrm>
            <a:custGeom>
              <a:avLst/>
              <a:gdLst/>
              <a:ahLst/>
              <a:cxnLst/>
              <a:rect l="l" t="t" r="r" b="b"/>
              <a:pathLst>
                <a:path w="285114" h="370839">
                  <a:moveTo>
                    <a:pt x="0" y="370607"/>
                  </a:moveTo>
                  <a:lnTo>
                    <a:pt x="284973" y="0"/>
                  </a:lnTo>
                </a:path>
              </a:pathLst>
            </a:custGeom>
            <a:ln w="14262">
              <a:solidFill>
                <a:srgbClr val="000000"/>
              </a:solidFill>
              <a:prstDash val="sysDot"/>
            </a:ln>
          </p:spPr>
          <p:txBody>
            <a:bodyPr wrap="square" lIns="0" tIns="0" rIns="0" bIns="0" rtlCol="0"/>
            <a:lstStyle/>
            <a:p>
              <a:endParaRPr sz="3804"/>
            </a:p>
          </p:txBody>
        </p:sp>
        <p:sp>
          <p:nvSpPr>
            <p:cNvPr id="36" name="object 36"/>
            <p:cNvSpPr/>
            <p:nvPr/>
          </p:nvSpPr>
          <p:spPr>
            <a:xfrm>
              <a:off x="3022786" y="1904831"/>
              <a:ext cx="282575" cy="367665"/>
            </a:xfrm>
            <a:custGeom>
              <a:avLst/>
              <a:gdLst/>
              <a:ahLst/>
              <a:cxnLst/>
              <a:rect l="l" t="t" r="r" b="b"/>
              <a:pathLst>
                <a:path w="282575" h="367664">
                  <a:moveTo>
                    <a:pt x="282501" y="367565"/>
                  </a:moveTo>
                  <a:lnTo>
                    <a:pt x="0" y="0"/>
                  </a:lnTo>
                </a:path>
              </a:pathLst>
            </a:custGeom>
            <a:solidFill>
              <a:srgbClr val="000000"/>
            </a:solidFill>
          </p:spPr>
          <p:txBody>
            <a:bodyPr wrap="square" lIns="0" tIns="0" rIns="0" bIns="0" rtlCol="0"/>
            <a:lstStyle/>
            <a:p>
              <a:endParaRPr sz="3804"/>
            </a:p>
          </p:txBody>
        </p:sp>
        <p:sp>
          <p:nvSpPr>
            <p:cNvPr id="37" name="object 37"/>
            <p:cNvSpPr/>
            <p:nvPr/>
          </p:nvSpPr>
          <p:spPr>
            <a:xfrm>
              <a:off x="3022786" y="1904831"/>
              <a:ext cx="282575" cy="367665"/>
            </a:xfrm>
            <a:custGeom>
              <a:avLst/>
              <a:gdLst/>
              <a:ahLst/>
              <a:cxnLst/>
              <a:rect l="l" t="t" r="r" b="b"/>
              <a:pathLst>
                <a:path w="282575" h="367664">
                  <a:moveTo>
                    <a:pt x="282501" y="367565"/>
                  </a:moveTo>
                  <a:lnTo>
                    <a:pt x="0" y="0"/>
                  </a:lnTo>
                </a:path>
              </a:pathLst>
            </a:custGeom>
            <a:ln w="14262">
              <a:solidFill>
                <a:srgbClr val="000000"/>
              </a:solidFill>
              <a:prstDash val="sysDot"/>
            </a:ln>
          </p:spPr>
          <p:txBody>
            <a:bodyPr wrap="square" lIns="0" tIns="0" rIns="0" bIns="0" rtlCol="0"/>
            <a:lstStyle/>
            <a:p>
              <a:endParaRPr sz="3804"/>
            </a:p>
          </p:txBody>
        </p:sp>
        <p:sp>
          <p:nvSpPr>
            <p:cNvPr id="38" name="object 38"/>
            <p:cNvSpPr/>
            <p:nvPr/>
          </p:nvSpPr>
          <p:spPr>
            <a:xfrm>
              <a:off x="2655501" y="835112"/>
              <a:ext cx="428625" cy="567690"/>
            </a:xfrm>
            <a:custGeom>
              <a:avLst/>
              <a:gdLst/>
              <a:ahLst/>
              <a:cxnLst/>
              <a:rect l="l" t="t" r="r" b="b"/>
              <a:pathLst>
                <a:path w="428625" h="567690">
                  <a:moveTo>
                    <a:pt x="351456" y="286152"/>
                  </a:moveTo>
                  <a:lnTo>
                    <a:pt x="73411" y="286152"/>
                  </a:lnTo>
                  <a:lnTo>
                    <a:pt x="77413" y="258971"/>
                  </a:lnTo>
                  <a:lnTo>
                    <a:pt x="95628" y="189822"/>
                  </a:lnTo>
                  <a:lnTo>
                    <a:pt x="137370" y="97301"/>
                  </a:lnTo>
                  <a:lnTo>
                    <a:pt x="211952" y="0"/>
                  </a:lnTo>
                  <a:lnTo>
                    <a:pt x="212343" y="17134"/>
                  </a:lnTo>
                  <a:lnTo>
                    <a:pt x="218089" y="58803"/>
                  </a:lnTo>
                  <a:lnTo>
                    <a:pt x="236052" y="110403"/>
                  </a:lnTo>
                  <a:lnTo>
                    <a:pt x="273092" y="157329"/>
                  </a:lnTo>
                  <a:lnTo>
                    <a:pt x="313100" y="200788"/>
                  </a:lnTo>
                  <a:lnTo>
                    <a:pt x="337518" y="244813"/>
                  </a:lnTo>
                  <a:lnTo>
                    <a:pt x="349705" y="278919"/>
                  </a:lnTo>
                  <a:lnTo>
                    <a:pt x="351456" y="286152"/>
                  </a:lnTo>
                  <a:close/>
                </a:path>
                <a:path w="428625" h="567690">
                  <a:moveTo>
                    <a:pt x="415740" y="292618"/>
                  </a:moveTo>
                  <a:lnTo>
                    <a:pt x="353021" y="292618"/>
                  </a:lnTo>
                  <a:lnTo>
                    <a:pt x="353827" y="282423"/>
                  </a:lnTo>
                  <a:lnTo>
                    <a:pt x="353873" y="252421"/>
                  </a:lnTo>
                  <a:lnTo>
                    <a:pt x="349925" y="207150"/>
                  </a:lnTo>
                  <a:lnTo>
                    <a:pt x="338321" y="146261"/>
                  </a:lnTo>
                  <a:lnTo>
                    <a:pt x="358976" y="171255"/>
                  </a:lnTo>
                  <a:lnTo>
                    <a:pt x="399652" y="238288"/>
                  </a:lnTo>
                  <a:lnTo>
                    <a:pt x="415740" y="292618"/>
                  </a:lnTo>
                  <a:close/>
                </a:path>
                <a:path w="428625" h="567690">
                  <a:moveTo>
                    <a:pt x="256208" y="567354"/>
                  </a:moveTo>
                  <a:lnTo>
                    <a:pt x="117455" y="550244"/>
                  </a:lnTo>
                  <a:lnTo>
                    <a:pt x="69999" y="526634"/>
                  </a:lnTo>
                  <a:lnTo>
                    <a:pt x="36174" y="495638"/>
                  </a:lnTo>
                  <a:lnTo>
                    <a:pt x="14333" y="458938"/>
                  </a:lnTo>
                  <a:lnTo>
                    <a:pt x="2824" y="418220"/>
                  </a:lnTo>
                  <a:lnTo>
                    <a:pt x="0" y="375168"/>
                  </a:lnTo>
                  <a:lnTo>
                    <a:pt x="4210" y="331465"/>
                  </a:lnTo>
                  <a:lnTo>
                    <a:pt x="13805" y="288797"/>
                  </a:lnTo>
                  <a:lnTo>
                    <a:pt x="27137" y="248846"/>
                  </a:lnTo>
                  <a:lnTo>
                    <a:pt x="42556" y="213299"/>
                  </a:lnTo>
                  <a:lnTo>
                    <a:pt x="73057" y="162147"/>
                  </a:lnTo>
                  <a:lnTo>
                    <a:pt x="84840" y="149912"/>
                  </a:lnTo>
                  <a:lnTo>
                    <a:pt x="81675" y="167052"/>
                  </a:lnTo>
                  <a:lnTo>
                    <a:pt x="75429" y="207150"/>
                  </a:lnTo>
                  <a:lnTo>
                    <a:pt x="71057" y="252421"/>
                  </a:lnTo>
                  <a:lnTo>
                    <a:pt x="73411" y="286152"/>
                  </a:lnTo>
                  <a:lnTo>
                    <a:pt x="351456" y="286152"/>
                  </a:lnTo>
                  <a:lnTo>
                    <a:pt x="353021" y="292618"/>
                  </a:lnTo>
                  <a:lnTo>
                    <a:pt x="415740" y="292618"/>
                  </a:lnTo>
                  <a:lnTo>
                    <a:pt x="428418" y="335433"/>
                  </a:lnTo>
                  <a:lnTo>
                    <a:pt x="413344" y="450765"/>
                  </a:lnTo>
                  <a:lnTo>
                    <a:pt x="397951" y="477193"/>
                  </a:lnTo>
                  <a:lnTo>
                    <a:pt x="347640" y="529530"/>
                  </a:lnTo>
                  <a:lnTo>
                    <a:pt x="256208" y="567354"/>
                  </a:lnTo>
                  <a:close/>
                </a:path>
              </a:pathLst>
            </a:custGeom>
            <a:solidFill>
              <a:srgbClr val="F6AF62"/>
            </a:solidFill>
          </p:spPr>
          <p:txBody>
            <a:bodyPr wrap="square" lIns="0" tIns="0" rIns="0" bIns="0" rtlCol="0"/>
            <a:lstStyle/>
            <a:p>
              <a:endParaRPr sz="3804"/>
            </a:p>
          </p:txBody>
        </p:sp>
        <p:sp>
          <p:nvSpPr>
            <p:cNvPr id="39" name="object 39"/>
            <p:cNvSpPr/>
            <p:nvPr/>
          </p:nvSpPr>
          <p:spPr>
            <a:xfrm>
              <a:off x="2731062" y="1005012"/>
              <a:ext cx="278765" cy="400050"/>
            </a:xfrm>
            <a:custGeom>
              <a:avLst/>
              <a:gdLst/>
              <a:ahLst/>
              <a:cxnLst/>
              <a:rect l="l" t="t" r="r" b="b"/>
              <a:pathLst>
                <a:path w="278764" h="400050">
                  <a:moveTo>
                    <a:pt x="276675" y="248142"/>
                  </a:moveTo>
                  <a:lnTo>
                    <a:pt x="73617" y="248142"/>
                  </a:lnTo>
                  <a:lnTo>
                    <a:pt x="85957" y="247737"/>
                  </a:lnTo>
                  <a:lnTo>
                    <a:pt x="104847" y="233927"/>
                  </a:lnTo>
                  <a:lnTo>
                    <a:pt x="109691" y="209201"/>
                  </a:lnTo>
                  <a:lnTo>
                    <a:pt x="107475" y="185562"/>
                  </a:lnTo>
                  <a:lnTo>
                    <a:pt x="105184" y="175015"/>
                  </a:lnTo>
                  <a:lnTo>
                    <a:pt x="101273" y="155660"/>
                  </a:lnTo>
                  <a:lnTo>
                    <a:pt x="97132" y="108816"/>
                  </a:lnTo>
                  <a:lnTo>
                    <a:pt x="104149" y="51318"/>
                  </a:lnTo>
                  <a:lnTo>
                    <a:pt x="133710" y="0"/>
                  </a:lnTo>
                  <a:lnTo>
                    <a:pt x="127829" y="19584"/>
                  </a:lnTo>
                  <a:lnTo>
                    <a:pt x="121705" y="66363"/>
                  </a:lnTo>
                  <a:lnTo>
                    <a:pt x="132619" y="122373"/>
                  </a:lnTo>
                  <a:lnTo>
                    <a:pt x="177849" y="169652"/>
                  </a:lnTo>
                  <a:lnTo>
                    <a:pt x="200455" y="176301"/>
                  </a:lnTo>
                  <a:lnTo>
                    <a:pt x="272113" y="176301"/>
                  </a:lnTo>
                  <a:lnTo>
                    <a:pt x="278267" y="242865"/>
                  </a:lnTo>
                  <a:lnTo>
                    <a:pt x="276675" y="248142"/>
                  </a:lnTo>
                  <a:close/>
                </a:path>
                <a:path w="278764" h="400050">
                  <a:moveTo>
                    <a:pt x="152593" y="399555"/>
                  </a:moveTo>
                  <a:lnTo>
                    <a:pt x="71694" y="380934"/>
                  </a:lnTo>
                  <a:lnTo>
                    <a:pt x="34235" y="351502"/>
                  </a:lnTo>
                  <a:lnTo>
                    <a:pt x="9389" y="312137"/>
                  </a:lnTo>
                  <a:lnTo>
                    <a:pt x="0" y="254051"/>
                  </a:lnTo>
                  <a:lnTo>
                    <a:pt x="2210" y="236014"/>
                  </a:lnTo>
                  <a:lnTo>
                    <a:pt x="6937" y="218469"/>
                  </a:lnTo>
                  <a:lnTo>
                    <a:pt x="13863" y="201830"/>
                  </a:lnTo>
                  <a:lnTo>
                    <a:pt x="22877" y="186007"/>
                  </a:lnTo>
                  <a:lnTo>
                    <a:pt x="30541" y="173400"/>
                  </a:lnTo>
                  <a:lnTo>
                    <a:pt x="39120" y="156920"/>
                  </a:lnTo>
                  <a:lnTo>
                    <a:pt x="48216" y="136319"/>
                  </a:lnTo>
                  <a:lnTo>
                    <a:pt x="57432" y="111345"/>
                  </a:lnTo>
                  <a:lnTo>
                    <a:pt x="60455" y="117943"/>
                  </a:lnTo>
                  <a:lnTo>
                    <a:pt x="65191" y="137209"/>
                  </a:lnTo>
                  <a:lnTo>
                    <a:pt x="65134" y="168356"/>
                  </a:lnTo>
                  <a:lnTo>
                    <a:pt x="53780" y="210596"/>
                  </a:lnTo>
                  <a:lnTo>
                    <a:pt x="50585" y="218469"/>
                  </a:lnTo>
                  <a:lnTo>
                    <a:pt x="50585" y="227312"/>
                  </a:lnTo>
                  <a:lnTo>
                    <a:pt x="54237" y="234957"/>
                  </a:lnTo>
                  <a:lnTo>
                    <a:pt x="58265" y="240821"/>
                  </a:lnTo>
                  <a:lnTo>
                    <a:pt x="64556" y="245526"/>
                  </a:lnTo>
                  <a:lnTo>
                    <a:pt x="73617" y="248142"/>
                  </a:lnTo>
                  <a:lnTo>
                    <a:pt x="276675" y="248142"/>
                  </a:lnTo>
                  <a:lnTo>
                    <a:pt x="252510" y="328256"/>
                  </a:lnTo>
                  <a:lnTo>
                    <a:pt x="241807" y="345438"/>
                  </a:lnTo>
                  <a:lnTo>
                    <a:pt x="208899" y="378464"/>
                  </a:lnTo>
                  <a:lnTo>
                    <a:pt x="152593" y="399555"/>
                  </a:lnTo>
                  <a:close/>
                </a:path>
                <a:path w="278764" h="400050">
                  <a:moveTo>
                    <a:pt x="272113" y="176301"/>
                  </a:moveTo>
                  <a:lnTo>
                    <a:pt x="200455" y="176301"/>
                  </a:lnTo>
                  <a:lnTo>
                    <a:pt x="208371" y="175909"/>
                  </a:lnTo>
                  <a:lnTo>
                    <a:pt x="221066" y="171982"/>
                  </a:lnTo>
                  <a:lnTo>
                    <a:pt x="232768" y="162269"/>
                  </a:lnTo>
                  <a:lnTo>
                    <a:pt x="241000" y="144518"/>
                  </a:lnTo>
                  <a:lnTo>
                    <a:pt x="243287" y="116480"/>
                  </a:lnTo>
                  <a:lnTo>
                    <a:pt x="253794" y="132136"/>
                  </a:lnTo>
                  <a:lnTo>
                    <a:pt x="272074" y="175878"/>
                  </a:lnTo>
                  <a:lnTo>
                    <a:pt x="272113" y="176301"/>
                  </a:lnTo>
                  <a:close/>
                </a:path>
              </a:pathLst>
            </a:custGeom>
            <a:solidFill>
              <a:srgbClr val="FBD872"/>
            </a:solidFill>
          </p:spPr>
          <p:txBody>
            <a:bodyPr wrap="square" lIns="0" tIns="0" rIns="0" bIns="0" rtlCol="0"/>
            <a:lstStyle/>
            <a:p>
              <a:endParaRPr sz="3804"/>
            </a:p>
          </p:txBody>
        </p:sp>
      </p:grpSp>
      <p:sp>
        <p:nvSpPr>
          <p:cNvPr id="40" name="object 40"/>
          <p:cNvSpPr txBox="1"/>
          <p:nvPr/>
        </p:nvSpPr>
        <p:spPr>
          <a:xfrm>
            <a:off x="1121131" y="1341586"/>
            <a:ext cx="2941827" cy="3654448"/>
          </a:xfrm>
          <a:prstGeom prst="rect">
            <a:avLst/>
          </a:prstGeom>
        </p:spPr>
        <p:txBody>
          <a:bodyPr vert="horz" wrap="square" lIns="0" tIns="87235" rIns="0" bIns="0" rtlCol="0">
            <a:spAutoFit/>
          </a:bodyPr>
          <a:lstStyle/>
          <a:p>
            <a:pPr marL="1429307" marR="10737" indent="-452278">
              <a:lnSpc>
                <a:spcPts val="2367"/>
              </a:lnSpc>
              <a:spcBef>
                <a:spcPts val="687"/>
              </a:spcBef>
            </a:pPr>
            <a:r>
              <a:rPr sz="2325" spc="-63" dirty="0">
                <a:latin typeface="Trebuchet MS"/>
                <a:cs typeface="Trebuchet MS"/>
              </a:rPr>
              <a:t>Many</a:t>
            </a:r>
            <a:r>
              <a:rPr sz="2325" spc="-95" dirty="0">
                <a:latin typeface="Trebuchet MS"/>
                <a:cs typeface="Trebuchet MS"/>
              </a:rPr>
              <a:t> </a:t>
            </a:r>
            <a:r>
              <a:rPr sz="2325" spc="-148" dirty="0">
                <a:latin typeface="Trebuchet MS"/>
                <a:cs typeface="Trebuchet MS"/>
              </a:rPr>
              <a:t>processing </a:t>
            </a:r>
            <a:r>
              <a:rPr sz="2325" spc="-21" dirty="0">
                <a:latin typeface="Trebuchet MS"/>
                <a:cs typeface="Trebuchet MS"/>
              </a:rPr>
              <a:t>elements</a:t>
            </a:r>
            <a:endParaRPr sz="2325" dirty="0">
              <a:latin typeface="Trebuchet MS"/>
              <a:cs typeface="Trebuchet MS"/>
            </a:endParaRPr>
          </a:p>
          <a:p>
            <a:pPr marL="840137">
              <a:spcBef>
                <a:spcPts val="1384"/>
              </a:spcBef>
            </a:pPr>
            <a:r>
              <a:rPr sz="2325" spc="-53" dirty="0">
                <a:latin typeface="Trebuchet MS"/>
                <a:cs typeface="Trebuchet MS"/>
              </a:rPr>
              <a:t>CPU</a:t>
            </a:r>
            <a:endParaRPr sz="2325" dirty="0">
              <a:latin typeface="Trebuchet MS"/>
              <a:cs typeface="Trebuchet MS"/>
            </a:endParaRPr>
          </a:p>
          <a:p>
            <a:pPr marL="840137" marR="1602435">
              <a:lnSpc>
                <a:spcPct val="161700"/>
              </a:lnSpc>
              <a:spcBef>
                <a:spcPts val="232"/>
              </a:spcBef>
            </a:pPr>
            <a:r>
              <a:rPr sz="2325" spc="-180" dirty="0">
                <a:latin typeface="Trebuchet MS"/>
                <a:cs typeface="Trebuchet MS"/>
              </a:rPr>
              <a:t>CPU CPU</a:t>
            </a:r>
            <a:endParaRPr sz="2325" dirty="0">
              <a:latin typeface="Trebuchet MS"/>
              <a:cs typeface="Trebuchet MS"/>
            </a:endParaRPr>
          </a:p>
          <a:p>
            <a:pPr marL="26841">
              <a:spcBef>
                <a:spcPts val="1955"/>
              </a:spcBef>
            </a:pPr>
            <a:r>
              <a:rPr sz="2325" spc="-21" dirty="0">
                <a:latin typeface="Trebuchet MS"/>
                <a:cs typeface="Trebuchet MS"/>
              </a:rPr>
              <a:t>Accelerator</a:t>
            </a:r>
            <a:endParaRPr sz="2325" dirty="0">
              <a:latin typeface="Trebuchet MS"/>
              <a:cs typeface="Trebuchet MS"/>
            </a:endParaRPr>
          </a:p>
          <a:p>
            <a:pPr marL="595880">
              <a:spcBef>
                <a:spcPts val="1966"/>
              </a:spcBef>
              <a:tabLst>
                <a:tab pos="1807770" algn="l"/>
              </a:tabLst>
            </a:pPr>
            <a:r>
              <a:rPr sz="2325" spc="-42" dirty="0">
                <a:latin typeface="Trebuchet MS"/>
                <a:cs typeface="Trebuchet MS"/>
              </a:rPr>
              <a:t>RDMA</a:t>
            </a:r>
            <a:r>
              <a:rPr sz="2325" dirty="0">
                <a:latin typeface="Trebuchet MS"/>
                <a:cs typeface="Trebuchet MS"/>
              </a:rPr>
              <a:t>	</a:t>
            </a:r>
            <a:r>
              <a:rPr sz="2325" u="heavy" spc="1057" dirty="0">
                <a:uFill>
                  <a:solidFill>
                    <a:srgbClr val="000000"/>
                  </a:solidFill>
                </a:uFill>
                <a:latin typeface="Trebuchet MS"/>
                <a:cs typeface="Trebuchet MS"/>
              </a:rPr>
              <a:t> </a:t>
            </a:r>
            <a:endParaRPr sz="2325" dirty="0">
              <a:latin typeface="Trebuchet MS"/>
              <a:cs typeface="Trebuchet MS"/>
            </a:endParaRPr>
          </a:p>
        </p:txBody>
      </p:sp>
      <p:sp>
        <p:nvSpPr>
          <p:cNvPr id="41" name="object 41"/>
          <p:cNvSpPr txBox="1">
            <a:spLocks noGrp="1"/>
          </p:cNvSpPr>
          <p:nvPr>
            <p:ph type="ftr" sz="quarter" idx="5"/>
          </p:nvPr>
        </p:nvSpPr>
        <p:spPr>
          <a:xfrm>
            <a:off x="8538575" y="13716353"/>
            <a:ext cx="8696642" cy="207315"/>
          </a:xfrm>
          <a:prstGeom prst="rect">
            <a:avLst/>
          </a:prstGeom>
        </p:spPr>
        <p:txBody>
          <a:bodyPr vert="horz" wrap="square" lIns="0" tIns="12079" rIns="0" bIns="0" rtlCol="0" anchor="ctr">
            <a:spAutoFit/>
          </a:bodyPr>
          <a:lstStyle/>
          <a:p>
            <a:pPr marL="26841">
              <a:spcBef>
                <a:spcPts val="95"/>
              </a:spcBef>
            </a:pPr>
            <a:r>
              <a:rPr spc="-116" dirty="0"/>
              <a:t>Lars</a:t>
            </a:r>
            <a:r>
              <a:rPr spc="-32" dirty="0"/>
              <a:t> </a:t>
            </a:r>
            <a:r>
              <a:rPr spc="-106" dirty="0"/>
              <a:t>Wrenger</a:t>
            </a:r>
            <a:r>
              <a:rPr spc="-21" dirty="0"/>
              <a:t> </a:t>
            </a:r>
            <a:r>
              <a:rPr spc="-148" dirty="0"/>
              <a:t>et</a:t>
            </a:r>
            <a:r>
              <a:rPr spc="-32" dirty="0"/>
              <a:t> </a:t>
            </a:r>
            <a:r>
              <a:rPr spc="-95" dirty="0"/>
              <a:t>al.</a:t>
            </a:r>
          </a:p>
        </p:txBody>
      </p:sp>
    </p:spTree>
  </p:cSld>
  <p:clrMapOvr>
    <a:masterClrMapping/>
  </p:clrMapOvr>
  <p:transition>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779CF80-40EB-2EBC-CE71-436CB017E760}"/>
              </a:ext>
            </a:extLst>
          </p:cNvPr>
          <p:cNvSpPr txBox="1"/>
          <p:nvPr/>
        </p:nvSpPr>
        <p:spPr>
          <a:xfrm>
            <a:off x="0" y="0"/>
            <a:ext cx="6096000" cy="369332"/>
          </a:xfrm>
          <a:prstGeom prst="rect">
            <a:avLst/>
          </a:prstGeom>
          <a:noFill/>
        </p:spPr>
        <p:txBody>
          <a:bodyPr wrap="square">
            <a:spAutoFit/>
          </a:bodyPr>
          <a:lstStyle/>
          <a:p>
            <a:pPr marL="285750" indent="-285750">
              <a:buFont typeface="Arial" panose="020B0604020202020204" pitchFamily="34" charset="0"/>
              <a:buChar char="•"/>
            </a:pPr>
            <a:r>
              <a:rPr lang="en-US" altLang="zh-CN" sz="1800" b="1" dirty="0">
                <a:latin typeface="-apple-system"/>
              </a:rPr>
              <a:t>Evaluation</a:t>
            </a:r>
            <a:endParaRPr lang="zh-CN" altLang="en-US" sz="1800" b="1" dirty="0"/>
          </a:p>
        </p:txBody>
      </p:sp>
      <p:sp>
        <p:nvSpPr>
          <p:cNvPr id="7" name="文本框 6">
            <a:extLst>
              <a:ext uri="{FF2B5EF4-FFF2-40B4-BE49-F238E27FC236}">
                <a16:creationId xmlns:a16="http://schemas.microsoft.com/office/drawing/2014/main" id="{B2447956-92DA-AB7C-2CE7-8BCB83C9C74C}"/>
              </a:ext>
            </a:extLst>
          </p:cNvPr>
          <p:cNvSpPr txBox="1"/>
          <p:nvPr/>
        </p:nvSpPr>
        <p:spPr>
          <a:xfrm>
            <a:off x="315190" y="381711"/>
            <a:ext cx="6116782" cy="369332"/>
          </a:xfrm>
          <a:prstGeom prst="rect">
            <a:avLst/>
          </a:prstGeom>
          <a:noFill/>
        </p:spPr>
        <p:txBody>
          <a:bodyPr wrap="square">
            <a:spAutoFit/>
          </a:bodyPr>
          <a:lstStyle/>
          <a:p>
            <a:r>
              <a:rPr lang="en-US" altLang="zh-CN" dirty="0"/>
              <a:t>List-Based Allocators</a:t>
            </a:r>
            <a:endParaRPr lang="zh-CN" altLang="en-US" dirty="0"/>
          </a:p>
        </p:txBody>
      </p:sp>
      <p:pic>
        <p:nvPicPr>
          <p:cNvPr id="4" name="图片 3">
            <a:extLst>
              <a:ext uri="{FF2B5EF4-FFF2-40B4-BE49-F238E27FC236}">
                <a16:creationId xmlns:a16="http://schemas.microsoft.com/office/drawing/2014/main" id="{96C758CF-2A11-F443-F3F1-6B64605F4D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0451" y="1187491"/>
            <a:ext cx="9163541" cy="4295410"/>
          </a:xfrm>
          <a:prstGeom prst="rect">
            <a:avLst/>
          </a:prstGeom>
        </p:spPr>
      </p:pic>
    </p:spTree>
    <p:extLst>
      <p:ext uri="{BB962C8B-B14F-4D97-AF65-F5344CB8AC3E}">
        <p14:creationId xmlns:p14="http://schemas.microsoft.com/office/powerpoint/2010/main" val="26105501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779CF80-40EB-2EBC-CE71-436CB017E760}"/>
              </a:ext>
            </a:extLst>
          </p:cNvPr>
          <p:cNvSpPr txBox="1"/>
          <p:nvPr/>
        </p:nvSpPr>
        <p:spPr>
          <a:xfrm>
            <a:off x="0" y="0"/>
            <a:ext cx="6096000" cy="369332"/>
          </a:xfrm>
          <a:prstGeom prst="rect">
            <a:avLst/>
          </a:prstGeom>
          <a:noFill/>
        </p:spPr>
        <p:txBody>
          <a:bodyPr wrap="square">
            <a:spAutoFit/>
          </a:bodyPr>
          <a:lstStyle/>
          <a:p>
            <a:pPr marL="285750" indent="-285750">
              <a:buFont typeface="Arial" panose="020B0604020202020204" pitchFamily="34" charset="0"/>
              <a:buChar char="•"/>
            </a:pPr>
            <a:r>
              <a:rPr lang="en-US" altLang="zh-CN" sz="1800" b="1" dirty="0">
                <a:latin typeface="-apple-system"/>
              </a:rPr>
              <a:t>Evaluation</a:t>
            </a:r>
            <a:endParaRPr lang="zh-CN" altLang="en-US" sz="1800" b="1" dirty="0"/>
          </a:p>
        </p:txBody>
      </p:sp>
      <p:sp>
        <p:nvSpPr>
          <p:cNvPr id="7" name="文本框 6">
            <a:extLst>
              <a:ext uri="{FF2B5EF4-FFF2-40B4-BE49-F238E27FC236}">
                <a16:creationId xmlns:a16="http://schemas.microsoft.com/office/drawing/2014/main" id="{B2447956-92DA-AB7C-2CE7-8BCB83C9C74C}"/>
              </a:ext>
            </a:extLst>
          </p:cNvPr>
          <p:cNvSpPr txBox="1"/>
          <p:nvPr/>
        </p:nvSpPr>
        <p:spPr>
          <a:xfrm>
            <a:off x="315190" y="381711"/>
            <a:ext cx="6116782" cy="369332"/>
          </a:xfrm>
          <a:prstGeom prst="rect">
            <a:avLst/>
          </a:prstGeom>
          <a:noFill/>
        </p:spPr>
        <p:txBody>
          <a:bodyPr wrap="square">
            <a:spAutoFit/>
          </a:bodyPr>
          <a:lstStyle/>
          <a:p>
            <a:r>
              <a:rPr lang="en-US" altLang="zh-CN" dirty="0"/>
              <a:t>Fragmentation and Compaction Cost</a:t>
            </a:r>
            <a:endParaRPr lang="zh-CN" altLang="en-US" dirty="0"/>
          </a:p>
        </p:txBody>
      </p:sp>
      <p:pic>
        <p:nvPicPr>
          <p:cNvPr id="5" name="图片 4">
            <a:extLst>
              <a:ext uri="{FF2B5EF4-FFF2-40B4-BE49-F238E27FC236}">
                <a16:creationId xmlns:a16="http://schemas.microsoft.com/office/drawing/2014/main" id="{984ECEF9-B79F-7626-1B94-BB911BEB8B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409" y="950885"/>
            <a:ext cx="9706562" cy="4956230"/>
          </a:xfrm>
          <a:prstGeom prst="rect">
            <a:avLst/>
          </a:prstGeom>
        </p:spPr>
      </p:pic>
    </p:spTree>
    <p:extLst>
      <p:ext uri="{BB962C8B-B14F-4D97-AF65-F5344CB8AC3E}">
        <p14:creationId xmlns:p14="http://schemas.microsoft.com/office/powerpoint/2010/main" val="20771197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779CF80-40EB-2EBC-CE71-436CB017E760}"/>
              </a:ext>
            </a:extLst>
          </p:cNvPr>
          <p:cNvSpPr txBox="1"/>
          <p:nvPr/>
        </p:nvSpPr>
        <p:spPr>
          <a:xfrm>
            <a:off x="0" y="0"/>
            <a:ext cx="6096000" cy="369332"/>
          </a:xfrm>
          <a:prstGeom prst="rect">
            <a:avLst/>
          </a:prstGeom>
          <a:noFill/>
        </p:spPr>
        <p:txBody>
          <a:bodyPr wrap="square">
            <a:spAutoFit/>
          </a:bodyPr>
          <a:lstStyle/>
          <a:p>
            <a:pPr marL="285750" indent="-285750">
              <a:buFont typeface="Arial" panose="020B0604020202020204" pitchFamily="34" charset="0"/>
              <a:buChar char="•"/>
            </a:pPr>
            <a:r>
              <a:rPr lang="en-US" altLang="zh-CN" sz="1800" b="1" dirty="0">
                <a:latin typeface="-apple-system"/>
              </a:rPr>
              <a:t>Evaluation</a:t>
            </a:r>
            <a:endParaRPr lang="zh-CN" altLang="en-US" sz="1800" b="1" dirty="0"/>
          </a:p>
        </p:txBody>
      </p:sp>
      <p:sp>
        <p:nvSpPr>
          <p:cNvPr id="7" name="文本框 6">
            <a:extLst>
              <a:ext uri="{FF2B5EF4-FFF2-40B4-BE49-F238E27FC236}">
                <a16:creationId xmlns:a16="http://schemas.microsoft.com/office/drawing/2014/main" id="{B2447956-92DA-AB7C-2CE7-8BCB83C9C74C}"/>
              </a:ext>
            </a:extLst>
          </p:cNvPr>
          <p:cNvSpPr txBox="1"/>
          <p:nvPr/>
        </p:nvSpPr>
        <p:spPr>
          <a:xfrm>
            <a:off x="315190" y="381711"/>
            <a:ext cx="6116782" cy="369332"/>
          </a:xfrm>
          <a:prstGeom prst="rect">
            <a:avLst/>
          </a:prstGeom>
          <a:noFill/>
        </p:spPr>
        <p:txBody>
          <a:bodyPr wrap="square">
            <a:spAutoFit/>
          </a:bodyPr>
          <a:lstStyle/>
          <a:p>
            <a:r>
              <a:rPr lang="en-US" altLang="zh-CN" dirty="0"/>
              <a:t>Crash Recovery</a:t>
            </a:r>
            <a:endParaRPr lang="zh-CN" altLang="en-US" dirty="0"/>
          </a:p>
        </p:txBody>
      </p:sp>
      <p:sp>
        <p:nvSpPr>
          <p:cNvPr id="8" name="文本框 7">
            <a:extLst>
              <a:ext uri="{FF2B5EF4-FFF2-40B4-BE49-F238E27FC236}">
                <a16:creationId xmlns:a16="http://schemas.microsoft.com/office/drawing/2014/main" id="{392A122C-81A8-E4F8-4A7B-C5E6FFA361DA}"/>
              </a:ext>
            </a:extLst>
          </p:cNvPr>
          <p:cNvSpPr txBox="1"/>
          <p:nvPr/>
        </p:nvSpPr>
        <p:spPr>
          <a:xfrm>
            <a:off x="315190" y="920452"/>
            <a:ext cx="9730410" cy="3970318"/>
          </a:xfrm>
          <a:prstGeom prst="rect">
            <a:avLst/>
          </a:prstGeom>
          <a:noFill/>
        </p:spPr>
        <p:txBody>
          <a:bodyPr wrap="square">
            <a:spAutoFit/>
          </a:bodyPr>
          <a:lstStyle/>
          <a:p>
            <a:pPr algn="l">
              <a:buFont typeface="+mj-lt"/>
              <a:buAutoNum type="arabicPeriod"/>
            </a:pPr>
            <a:r>
              <a:rPr lang="en-US" altLang="zh-CN" sz="2800" b="1" i="0" dirty="0">
                <a:effectLst/>
                <a:latin typeface="Söhne"/>
              </a:rPr>
              <a:t>Experiment Steps:</a:t>
            </a:r>
            <a:r>
              <a:rPr lang="en-US" altLang="zh-CN" sz="2800" b="0" i="0" dirty="0">
                <a:effectLst/>
                <a:latin typeface="Söhne"/>
              </a:rPr>
              <a:t>                                                                                a. Initialize the LLFREE allocator on a 128 GiB region.                       b. Randomly allocate half of the memory.                                            c. Repeat memory allocation and deallocation, simulating normal operations.</a:t>
            </a:r>
          </a:p>
          <a:p>
            <a:pPr algn="l">
              <a:buFont typeface="+mj-lt"/>
              <a:buAutoNum type="arabicPeriod"/>
            </a:pPr>
            <a:r>
              <a:rPr lang="en-US" altLang="zh-CN" sz="2800" b="1" i="0" dirty="0">
                <a:effectLst/>
                <a:latin typeface="Söhne"/>
              </a:rPr>
              <a:t>Simulating Crashes:</a:t>
            </a:r>
            <a:endParaRPr lang="en-US" altLang="zh-CN" sz="2800" b="0" i="0" dirty="0">
              <a:effectLst/>
              <a:latin typeface="Söhne"/>
            </a:endParaRPr>
          </a:p>
          <a:p>
            <a:pPr marL="742950" lvl="1" indent="-285750" algn="l">
              <a:buFont typeface="+mj-lt"/>
              <a:buAutoNum type="arabicPeriod"/>
            </a:pPr>
            <a:r>
              <a:rPr lang="en-US" altLang="zh-CN" sz="2800" b="0" i="0" dirty="0">
                <a:effectLst/>
                <a:latin typeface="Söhne"/>
              </a:rPr>
              <a:t>For regular shutdowns, the process terminates after step (b).</a:t>
            </a:r>
          </a:p>
          <a:p>
            <a:pPr marL="742950" lvl="1" indent="-285750" algn="l">
              <a:buFont typeface="+mj-lt"/>
              <a:buAutoNum type="arabicPeriod"/>
            </a:pPr>
            <a:r>
              <a:rPr lang="en-US" altLang="zh-CN" sz="2800" b="0" i="0" dirty="0">
                <a:effectLst/>
                <a:latin typeface="Söhne"/>
              </a:rPr>
              <a:t>To simulate crashes, we randomly kill the benchmark with SIGKILL during step (c).</a:t>
            </a:r>
          </a:p>
        </p:txBody>
      </p:sp>
      <p:sp>
        <p:nvSpPr>
          <p:cNvPr id="10" name="文本框 9">
            <a:extLst>
              <a:ext uri="{FF2B5EF4-FFF2-40B4-BE49-F238E27FC236}">
                <a16:creationId xmlns:a16="http://schemas.microsoft.com/office/drawing/2014/main" id="{10A8C90C-E53E-7A64-6D88-CAEB53B6120A}"/>
              </a:ext>
            </a:extLst>
          </p:cNvPr>
          <p:cNvSpPr txBox="1"/>
          <p:nvPr/>
        </p:nvSpPr>
        <p:spPr>
          <a:xfrm>
            <a:off x="1865243" y="5291217"/>
            <a:ext cx="7199244" cy="830997"/>
          </a:xfrm>
          <a:prstGeom prst="rect">
            <a:avLst/>
          </a:prstGeom>
          <a:noFill/>
        </p:spPr>
        <p:txBody>
          <a:bodyPr wrap="square">
            <a:spAutoFit/>
          </a:bodyPr>
          <a:lstStyle/>
          <a:p>
            <a:r>
              <a:rPr lang="en-US" altLang="zh-CN" sz="2400" b="1" dirty="0">
                <a:solidFill>
                  <a:srgbClr val="FF0000"/>
                </a:solidFill>
              </a:rPr>
              <a:t>Injected 1,000 crashes, </a:t>
            </a:r>
          </a:p>
          <a:p>
            <a:r>
              <a:rPr lang="en-US" altLang="zh-CN" sz="2400" b="1" dirty="0">
                <a:solidFill>
                  <a:srgbClr val="FF0000"/>
                </a:solidFill>
              </a:rPr>
              <a:t>LLFREE successfully recovered its state in all cases.</a:t>
            </a:r>
            <a:endParaRPr lang="zh-CN" altLang="en-US" sz="2400" b="1" dirty="0">
              <a:solidFill>
                <a:srgbClr val="FF0000"/>
              </a:solidFill>
            </a:endParaRPr>
          </a:p>
        </p:txBody>
      </p:sp>
    </p:spTree>
    <p:extLst>
      <p:ext uri="{BB962C8B-B14F-4D97-AF65-F5344CB8AC3E}">
        <p14:creationId xmlns:p14="http://schemas.microsoft.com/office/powerpoint/2010/main" val="19314158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615044" y="4554187"/>
            <a:ext cx="961901" cy="451262"/>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6708501" y="4962638"/>
            <a:ext cx="897644" cy="32446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a:extLst>
              <a:ext uri="{FF2B5EF4-FFF2-40B4-BE49-F238E27FC236}">
                <a16:creationId xmlns:a16="http://schemas.microsoft.com/office/drawing/2014/main" id="{5DC55AE5-6257-CFCB-8F52-A2697349BF41}"/>
              </a:ext>
            </a:extLst>
          </p:cNvPr>
          <p:cNvPicPr>
            <a:picLocks noChangeAspect="1"/>
          </p:cNvPicPr>
          <p:nvPr/>
        </p:nvPicPr>
        <p:blipFill>
          <a:blip r:embed="rId3"/>
          <a:stretch>
            <a:fillRect/>
          </a:stretch>
        </p:blipFill>
        <p:spPr>
          <a:xfrm>
            <a:off x="514025" y="1570896"/>
            <a:ext cx="10579380" cy="3716208"/>
          </a:xfrm>
          <a:prstGeom prst="rect">
            <a:avLst/>
          </a:prstGeom>
        </p:spPr>
      </p:pic>
      <p:sp>
        <p:nvSpPr>
          <p:cNvPr id="8" name="文本框 7">
            <a:extLst>
              <a:ext uri="{FF2B5EF4-FFF2-40B4-BE49-F238E27FC236}">
                <a16:creationId xmlns:a16="http://schemas.microsoft.com/office/drawing/2014/main" id="{53BCC13A-9FE2-5EB7-39B7-4155979B8A21}"/>
              </a:ext>
            </a:extLst>
          </p:cNvPr>
          <p:cNvSpPr txBox="1"/>
          <p:nvPr/>
        </p:nvSpPr>
        <p:spPr>
          <a:xfrm>
            <a:off x="0" y="168625"/>
            <a:ext cx="6096000" cy="369332"/>
          </a:xfrm>
          <a:prstGeom prst="rect">
            <a:avLst/>
          </a:prstGeom>
          <a:noFill/>
        </p:spPr>
        <p:txBody>
          <a:bodyPr wrap="square">
            <a:spAutoFit/>
          </a:bodyPr>
          <a:lstStyle/>
          <a:p>
            <a:pPr marL="285750" indent="-285750">
              <a:buFont typeface="Arial" panose="020B0604020202020204" pitchFamily="34" charset="0"/>
              <a:buChar char="•"/>
            </a:pPr>
            <a:r>
              <a:rPr lang="en-US" altLang="zh-CN" sz="1800" b="1" dirty="0">
                <a:latin typeface="-apple-system"/>
              </a:rPr>
              <a:t>Problem Analysis: Linux Frame Allocator——Buddy</a:t>
            </a:r>
          </a:p>
        </p:txBody>
      </p:sp>
      <p:sp>
        <p:nvSpPr>
          <p:cNvPr id="7" name="文本框 6">
            <a:extLst>
              <a:ext uri="{FF2B5EF4-FFF2-40B4-BE49-F238E27FC236}">
                <a16:creationId xmlns:a16="http://schemas.microsoft.com/office/drawing/2014/main" id="{B85717E9-14F6-E17A-DA3A-72CB79ABD996}"/>
              </a:ext>
            </a:extLst>
          </p:cNvPr>
          <p:cNvSpPr txBox="1"/>
          <p:nvPr/>
        </p:nvSpPr>
        <p:spPr>
          <a:xfrm>
            <a:off x="8142862" y="3538524"/>
            <a:ext cx="3535113" cy="2031325"/>
          </a:xfrm>
          <a:prstGeom prst="rect">
            <a:avLst/>
          </a:prstGeom>
          <a:noFill/>
        </p:spPr>
        <p:txBody>
          <a:bodyPr wrap="square">
            <a:spAutoFit/>
          </a:bodyPr>
          <a:lstStyle/>
          <a:p>
            <a:r>
              <a:rPr lang="zh-CN" altLang="en-US" b="0" i="0" dirty="0">
                <a:solidFill>
                  <a:srgbClr val="2C3E50"/>
                </a:solidFill>
                <a:effectLst/>
                <a:latin typeface="-apple-system"/>
              </a:rPr>
              <a:t>混合处理 </a:t>
            </a:r>
            <a:r>
              <a:rPr lang="zh-CN" altLang="en-US" b="1" i="0" dirty="0">
                <a:solidFill>
                  <a:srgbClr val="2C3E50"/>
                </a:solidFill>
                <a:effectLst/>
                <a:latin typeface="-apple-system"/>
              </a:rPr>
              <a:t>帧分配</a:t>
            </a:r>
            <a:r>
              <a:rPr lang="zh-CN" altLang="en-US" b="0" i="0" dirty="0">
                <a:solidFill>
                  <a:srgbClr val="2C3E50"/>
                </a:solidFill>
                <a:effectLst/>
                <a:latin typeface="-apple-system"/>
              </a:rPr>
              <a:t>和</a:t>
            </a:r>
            <a:r>
              <a:rPr lang="zh-CN" altLang="en-US" b="1" i="0" dirty="0">
                <a:solidFill>
                  <a:srgbClr val="2C3E50"/>
                </a:solidFill>
                <a:effectLst/>
                <a:latin typeface="-apple-system"/>
              </a:rPr>
              <a:t>对内核对象的连续物理块的分配</a:t>
            </a:r>
            <a:r>
              <a:rPr lang="zh-CN" altLang="en-US" b="0" i="0" dirty="0">
                <a:solidFill>
                  <a:srgbClr val="2C3E50"/>
                </a:solidFill>
                <a:effectLst/>
                <a:latin typeface="-apple-system"/>
              </a:rPr>
              <a:t>，使对分配器的要求变得更加复杂</a:t>
            </a:r>
            <a:endParaRPr lang="en-US" altLang="zh-CN" b="0" i="0" dirty="0">
              <a:solidFill>
                <a:srgbClr val="2C3E50"/>
              </a:solidFill>
              <a:effectLst/>
              <a:latin typeface="-apple-system"/>
            </a:endParaRPr>
          </a:p>
          <a:p>
            <a:endParaRPr lang="en-US" altLang="zh-CN" b="0" i="0" dirty="0">
              <a:solidFill>
                <a:srgbClr val="2C3E50"/>
              </a:solidFill>
              <a:effectLst/>
              <a:latin typeface="-apple-system"/>
            </a:endParaRPr>
          </a:p>
          <a:p>
            <a:r>
              <a:rPr lang="zh-CN" altLang="en-US" b="0" i="0" dirty="0">
                <a:solidFill>
                  <a:srgbClr val="2C3E50"/>
                </a:solidFill>
                <a:effectLst/>
                <a:latin typeface="-apple-system"/>
              </a:rPr>
              <a:t>在</a:t>
            </a:r>
            <a:r>
              <a:rPr lang="zh-CN" altLang="en-US" b="1" i="0" dirty="0">
                <a:solidFill>
                  <a:srgbClr val="2C3E50"/>
                </a:solidFill>
                <a:effectLst/>
                <a:latin typeface="-apple-system"/>
              </a:rPr>
              <a:t>最坏的情况</a:t>
            </a:r>
            <a:r>
              <a:rPr lang="zh-CN" altLang="en-US" b="0" i="0" dirty="0">
                <a:solidFill>
                  <a:srgbClr val="2C3E50"/>
                </a:solidFill>
                <a:effectLst/>
                <a:latin typeface="-apple-system"/>
              </a:rPr>
              <a:t>下，需要进行</a:t>
            </a:r>
            <a:r>
              <a:rPr lang="en-US" altLang="zh-CN" b="0" i="0" dirty="0">
                <a:solidFill>
                  <a:srgbClr val="2C3E50"/>
                </a:solidFill>
                <a:effectLst/>
                <a:latin typeface="-apple-system"/>
              </a:rPr>
              <a:t>511</a:t>
            </a:r>
            <a:r>
              <a:rPr lang="zh-CN" altLang="en-US" b="0" i="0" dirty="0">
                <a:solidFill>
                  <a:srgbClr val="2C3E50"/>
                </a:solidFill>
                <a:effectLst/>
                <a:latin typeface="-apple-system"/>
              </a:rPr>
              <a:t>次伙伴合并</a:t>
            </a:r>
            <a:r>
              <a:rPr lang="en-US" altLang="zh-CN" b="0" i="0" dirty="0">
                <a:solidFill>
                  <a:srgbClr val="2C3E50"/>
                </a:solidFill>
                <a:effectLst/>
                <a:latin typeface="-apple-system"/>
              </a:rPr>
              <a:t>,</a:t>
            </a:r>
            <a:r>
              <a:rPr lang="zh-CN" altLang="en-US" b="0" i="0" dirty="0">
                <a:solidFill>
                  <a:srgbClr val="2C3E50"/>
                </a:solidFill>
                <a:effectLst/>
                <a:latin typeface="-apple-system"/>
              </a:rPr>
              <a:t>合并的开销相当大。</a:t>
            </a:r>
            <a:endParaRPr lang="en-US" altLang="zh-CN" b="0" i="0" dirty="0">
              <a:solidFill>
                <a:srgbClr val="2C3E50"/>
              </a:solidFill>
              <a:effectLst/>
              <a:latin typeface="-apple-system"/>
            </a:endParaRPr>
          </a:p>
          <a:p>
            <a:endParaRPr lang="zh-CN" altLang="en-US" dirty="0"/>
          </a:p>
        </p:txBody>
      </p:sp>
    </p:spTree>
    <p:extLst>
      <p:ext uri="{BB962C8B-B14F-4D97-AF65-F5344CB8AC3E}">
        <p14:creationId xmlns:p14="http://schemas.microsoft.com/office/powerpoint/2010/main" val="276023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615044" y="4554187"/>
            <a:ext cx="961901" cy="451262"/>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6708501" y="4962638"/>
            <a:ext cx="897644" cy="32446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53BCC13A-9FE2-5EB7-39B7-4155979B8A21}"/>
              </a:ext>
            </a:extLst>
          </p:cNvPr>
          <p:cNvSpPr txBox="1"/>
          <p:nvPr/>
        </p:nvSpPr>
        <p:spPr>
          <a:xfrm>
            <a:off x="0" y="168625"/>
            <a:ext cx="6096000" cy="369332"/>
          </a:xfrm>
          <a:prstGeom prst="rect">
            <a:avLst/>
          </a:prstGeom>
          <a:noFill/>
        </p:spPr>
        <p:txBody>
          <a:bodyPr wrap="square">
            <a:spAutoFit/>
          </a:bodyPr>
          <a:lstStyle/>
          <a:p>
            <a:pPr marL="285750" indent="-285750">
              <a:buFont typeface="Arial" panose="020B0604020202020204" pitchFamily="34" charset="0"/>
              <a:buChar char="•"/>
            </a:pPr>
            <a:r>
              <a:rPr lang="en-US" altLang="zh-CN" sz="1800" b="1" dirty="0">
                <a:latin typeface="-apple-system"/>
              </a:rPr>
              <a:t>Problem Analysis: Linux Frame Allocator——Buddy</a:t>
            </a:r>
          </a:p>
        </p:txBody>
      </p:sp>
      <p:pic>
        <p:nvPicPr>
          <p:cNvPr id="9" name="图片 8">
            <a:extLst>
              <a:ext uri="{FF2B5EF4-FFF2-40B4-BE49-F238E27FC236}">
                <a16:creationId xmlns:a16="http://schemas.microsoft.com/office/drawing/2014/main" id="{6E15E516-0423-3774-CFC0-231EB4949796}"/>
              </a:ext>
            </a:extLst>
          </p:cNvPr>
          <p:cNvPicPr>
            <a:picLocks noChangeAspect="1"/>
          </p:cNvPicPr>
          <p:nvPr/>
        </p:nvPicPr>
        <p:blipFill>
          <a:blip r:embed="rId3"/>
          <a:stretch>
            <a:fillRect/>
          </a:stretch>
        </p:blipFill>
        <p:spPr>
          <a:xfrm>
            <a:off x="693442" y="1269296"/>
            <a:ext cx="10805115" cy="3510522"/>
          </a:xfrm>
          <a:prstGeom prst="rect">
            <a:avLst/>
          </a:prstGeom>
        </p:spPr>
      </p:pic>
    </p:spTree>
    <p:extLst>
      <p:ext uri="{BB962C8B-B14F-4D97-AF65-F5344CB8AC3E}">
        <p14:creationId xmlns:p14="http://schemas.microsoft.com/office/powerpoint/2010/main" val="34415466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615044" y="4554187"/>
            <a:ext cx="961901" cy="451262"/>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6708501" y="4962638"/>
            <a:ext cx="897644" cy="32446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53BCC13A-9FE2-5EB7-39B7-4155979B8A21}"/>
              </a:ext>
            </a:extLst>
          </p:cNvPr>
          <p:cNvSpPr txBox="1"/>
          <p:nvPr/>
        </p:nvSpPr>
        <p:spPr>
          <a:xfrm>
            <a:off x="0" y="168625"/>
            <a:ext cx="6096000" cy="369332"/>
          </a:xfrm>
          <a:prstGeom prst="rect">
            <a:avLst/>
          </a:prstGeom>
          <a:noFill/>
        </p:spPr>
        <p:txBody>
          <a:bodyPr wrap="square">
            <a:spAutoFit/>
          </a:bodyPr>
          <a:lstStyle/>
          <a:p>
            <a:pPr marL="285750" indent="-285750">
              <a:buFont typeface="Arial" panose="020B0604020202020204" pitchFamily="34" charset="0"/>
              <a:buChar char="•"/>
            </a:pPr>
            <a:r>
              <a:rPr lang="en-US" altLang="zh-CN" sz="1800" b="1" dirty="0">
                <a:latin typeface="-apple-system"/>
              </a:rPr>
              <a:t>Problem Analysis: Linux Frame Allocator——Buddy</a:t>
            </a:r>
          </a:p>
        </p:txBody>
      </p:sp>
      <p:pic>
        <p:nvPicPr>
          <p:cNvPr id="5" name="图片 4">
            <a:extLst>
              <a:ext uri="{FF2B5EF4-FFF2-40B4-BE49-F238E27FC236}">
                <a16:creationId xmlns:a16="http://schemas.microsoft.com/office/drawing/2014/main" id="{FD1E8117-724C-C6F6-CE39-6AA6C01C8C18}"/>
              </a:ext>
            </a:extLst>
          </p:cNvPr>
          <p:cNvPicPr>
            <a:picLocks noChangeAspect="1"/>
          </p:cNvPicPr>
          <p:nvPr/>
        </p:nvPicPr>
        <p:blipFill>
          <a:blip r:embed="rId3"/>
          <a:stretch>
            <a:fillRect/>
          </a:stretch>
        </p:blipFill>
        <p:spPr>
          <a:xfrm>
            <a:off x="375762" y="1628552"/>
            <a:ext cx="10975076" cy="3496319"/>
          </a:xfrm>
          <a:prstGeom prst="rect">
            <a:avLst/>
          </a:prstGeom>
        </p:spPr>
      </p:pic>
      <p:sp>
        <p:nvSpPr>
          <p:cNvPr id="7" name="文本框 6">
            <a:extLst>
              <a:ext uri="{FF2B5EF4-FFF2-40B4-BE49-F238E27FC236}">
                <a16:creationId xmlns:a16="http://schemas.microsoft.com/office/drawing/2014/main" id="{2DE3D214-C09E-7B78-75EC-DDC40BFA4777}"/>
              </a:ext>
            </a:extLst>
          </p:cNvPr>
          <p:cNvSpPr txBox="1"/>
          <p:nvPr/>
        </p:nvSpPr>
        <p:spPr>
          <a:xfrm>
            <a:off x="1490267" y="5193740"/>
            <a:ext cx="6115878" cy="1200329"/>
          </a:xfrm>
          <a:prstGeom prst="rect">
            <a:avLst/>
          </a:prstGeom>
          <a:noFill/>
        </p:spPr>
        <p:txBody>
          <a:bodyPr wrap="square">
            <a:spAutoFit/>
          </a:bodyPr>
          <a:lstStyle/>
          <a:p>
            <a:pPr marL="285750" indent="-285750">
              <a:buFont typeface="Arial" panose="020B0604020202020204" pitchFamily="34" charset="0"/>
              <a:buChar char="•"/>
            </a:pPr>
            <a:r>
              <a:rPr lang="zh-CN" altLang="en-US" b="1" i="0" dirty="0">
                <a:solidFill>
                  <a:srgbClr val="2C3E50"/>
                </a:solidFill>
                <a:effectLst/>
                <a:latin typeface="-apple-system"/>
              </a:rPr>
              <a:t>延迟合并</a:t>
            </a:r>
            <a:r>
              <a:rPr lang="zh-CN" altLang="en-US" b="0" i="0" dirty="0">
                <a:solidFill>
                  <a:srgbClr val="2C3E50"/>
                </a:solidFill>
                <a:effectLst/>
                <a:latin typeface="-apple-system"/>
              </a:rPr>
              <a:t>的操作，进一步加剧了内存的碎片化</a:t>
            </a:r>
            <a:endParaRPr lang="en-US" altLang="zh-CN" b="0" i="0" dirty="0">
              <a:solidFill>
                <a:srgbClr val="2C3E50"/>
              </a:solidFill>
              <a:effectLst/>
              <a:latin typeface="-apple-system"/>
            </a:endParaRPr>
          </a:p>
          <a:p>
            <a:pPr marL="285750" indent="-285750">
              <a:buFont typeface="Arial" panose="020B0604020202020204" pitchFamily="34" charset="0"/>
              <a:buChar char="•"/>
            </a:pPr>
            <a:r>
              <a:rPr lang="zh-CN" altLang="en-US" b="0" i="0" dirty="0">
                <a:solidFill>
                  <a:srgbClr val="2C3E50"/>
                </a:solidFill>
                <a:effectLst/>
                <a:latin typeface="-apple-system"/>
              </a:rPr>
              <a:t>并没有专门致力于</a:t>
            </a:r>
            <a:r>
              <a:rPr lang="zh-CN" altLang="en-US" b="1" i="0" dirty="0">
                <a:solidFill>
                  <a:srgbClr val="2C3E50"/>
                </a:solidFill>
                <a:effectLst/>
                <a:latin typeface="-apple-system"/>
              </a:rPr>
              <a:t>最小化大页框</a:t>
            </a:r>
            <a:r>
              <a:rPr lang="zh-CN" altLang="en-US" b="0" i="0" dirty="0">
                <a:solidFill>
                  <a:srgbClr val="2C3E50"/>
                </a:solidFill>
                <a:effectLst/>
                <a:latin typeface="-apple-system"/>
              </a:rPr>
              <a:t>的碎片化处理方法</a:t>
            </a:r>
            <a:endParaRPr lang="en-US" altLang="zh-CN" b="0" i="0" dirty="0">
              <a:solidFill>
                <a:srgbClr val="2C3E50"/>
              </a:solidFill>
              <a:effectLst/>
              <a:latin typeface="-apple-system"/>
            </a:endParaRPr>
          </a:p>
          <a:p>
            <a:pPr marL="285750" indent="-285750">
              <a:buFont typeface="Arial" panose="020B0604020202020204" pitchFamily="34" charset="0"/>
              <a:buChar char="•"/>
            </a:pPr>
            <a:r>
              <a:rPr lang="zh-CN" altLang="en-US" b="1" i="0" dirty="0">
                <a:solidFill>
                  <a:srgbClr val="2C3E50"/>
                </a:solidFill>
                <a:effectLst/>
                <a:latin typeface="-apple-system"/>
              </a:rPr>
              <a:t>尚未出现</a:t>
            </a:r>
            <a:r>
              <a:rPr lang="zh-CN" altLang="en-US" b="0" i="0" dirty="0">
                <a:solidFill>
                  <a:srgbClr val="2C3E50"/>
                </a:solidFill>
                <a:effectLst/>
                <a:latin typeface="-apple-system"/>
              </a:rPr>
              <a:t>能够在持久性分配方面实现与易失性分配相近分配时间的持久性分配器</a:t>
            </a:r>
            <a:endParaRPr lang="zh-CN" altLang="en-US" dirty="0"/>
          </a:p>
        </p:txBody>
      </p:sp>
    </p:spTree>
    <p:extLst>
      <p:ext uri="{BB962C8B-B14F-4D97-AF65-F5344CB8AC3E}">
        <p14:creationId xmlns:p14="http://schemas.microsoft.com/office/powerpoint/2010/main" val="33783059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79020FB5-5812-A299-6012-99D8BB50F743}"/>
              </a:ext>
            </a:extLst>
          </p:cNvPr>
          <p:cNvSpPr/>
          <p:nvPr/>
        </p:nvSpPr>
        <p:spPr>
          <a:xfrm>
            <a:off x="187972" y="701958"/>
            <a:ext cx="11816055" cy="584775"/>
          </a:xfrm>
          <a:prstGeom prst="rect">
            <a:avLst/>
          </a:prstGeom>
          <a:noFill/>
        </p:spPr>
        <p:txBody>
          <a:bodyPr wrap="none" lIns="91440" tIns="45720" rIns="91440" bIns="45720">
            <a:spAutoFit/>
          </a:bodyPr>
          <a:lstStyle/>
          <a:p>
            <a:pPr algn="ctr"/>
            <a:r>
              <a:rPr lang="en-US" altLang="zh-CN" sz="3200" b="0" cap="none" spc="0" dirty="0">
                <a:ln w="0"/>
                <a:solidFill>
                  <a:schemeClr val="tx1"/>
                </a:solidFill>
                <a:effectLst>
                  <a:outerShdw blurRad="38100" dist="19050" dir="2700000" algn="tl" rotWithShape="0">
                    <a:schemeClr val="dk1">
                      <a:alpha val="40000"/>
                    </a:schemeClr>
                  </a:outerShdw>
                </a:effectLst>
              </a:rPr>
              <a:t>LLFREE: Scalable and Optionally-Persistent Page-Frame Allocation</a:t>
            </a:r>
            <a:endParaRPr lang="zh-CN" altLang="en-US" sz="3200" b="0" cap="none" spc="0" dirty="0">
              <a:ln w="0"/>
              <a:solidFill>
                <a:schemeClr val="tx1"/>
              </a:solidFill>
              <a:effectLst>
                <a:outerShdw blurRad="38100" dist="19050" dir="2700000" algn="tl" rotWithShape="0">
                  <a:schemeClr val="dk1">
                    <a:alpha val="40000"/>
                  </a:schemeClr>
                </a:outerShdw>
              </a:effectLst>
            </a:endParaRPr>
          </a:p>
        </p:txBody>
      </p:sp>
      <p:sp>
        <p:nvSpPr>
          <p:cNvPr id="6" name="文本框 5">
            <a:extLst>
              <a:ext uri="{FF2B5EF4-FFF2-40B4-BE49-F238E27FC236}">
                <a16:creationId xmlns:a16="http://schemas.microsoft.com/office/drawing/2014/main" id="{FD5578AB-0A48-99E2-B524-DA49C4F97AFB}"/>
              </a:ext>
            </a:extLst>
          </p:cNvPr>
          <p:cNvSpPr txBox="1"/>
          <p:nvPr/>
        </p:nvSpPr>
        <p:spPr>
          <a:xfrm>
            <a:off x="864909" y="1661652"/>
            <a:ext cx="8465904" cy="2677656"/>
          </a:xfrm>
          <a:prstGeom prst="rect">
            <a:avLst/>
          </a:prstGeom>
          <a:noFill/>
        </p:spPr>
        <p:txBody>
          <a:bodyPr wrap="square" rtlCol="0">
            <a:spAutoFit/>
          </a:bodyPr>
          <a:lstStyle/>
          <a:p>
            <a:endParaRPr lang="en-US" altLang="zh-CN" sz="2400" b="1" dirty="0"/>
          </a:p>
          <a:p>
            <a:endParaRPr lang="en-US" altLang="zh-CN" sz="2400" b="1" i="0" dirty="0">
              <a:solidFill>
                <a:srgbClr val="121212"/>
              </a:solidFill>
              <a:effectLst/>
              <a:latin typeface="-apple-system"/>
            </a:endParaRPr>
          </a:p>
          <a:p>
            <a:pPr marL="285750" indent="-285750">
              <a:buFont typeface="Arial" panose="020B0604020202020204" pitchFamily="34" charset="0"/>
              <a:buChar char="•"/>
            </a:pPr>
            <a:r>
              <a:rPr lang="en-US" altLang="zh-CN" sz="2400" b="1" dirty="0">
                <a:latin typeface="-apple-system"/>
              </a:rPr>
              <a:t>Problem Analysis: Linux Frame Allocator——Buddy</a:t>
            </a:r>
          </a:p>
          <a:p>
            <a:pPr marL="285750" indent="-285750">
              <a:buFont typeface="Arial" panose="020B0604020202020204" pitchFamily="34" charset="0"/>
              <a:buChar char="•"/>
            </a:pPr>
            <a:endParaRPr lang="en-US" altLang="zh-CN" sz="2400" b="1" i="0" dirty="0">
              <a:effectLst/>
              <a:latin typeface="-apple-system"/>
            </a:endParaRPr>
          </a:p>
          <a:p>
            <a:pPr marL="285750" indent="-285750">
              <a:buFont typeface="Arial" panose="020B0604020202020204" pitchFamily="34" charset="0"/>
              <a:buChar char="•"/>
            </a:pPr>
            <a:r>
              <a:rPr lang="en-US" altLang="zh-CN" sz="2400" b="1" i="0" dirty="0">
                <a:solidFill>
                  <a:srgbClr val="FF0000"/>
                </a:solidFill>
                <a:effectLst/>
                <a:latin typeface="-apple-system"/>
              </a:rPr>
              <a:t>The LLFREE Page-Frame Allocator</a:t>
            </a:r>
          </a:p>
          <a:p>
            <a:pPr marL="285750" indent="-285750">
              <a:buFont typeface="Arial" panose="020B0604020202020204" pitchFamily="34" charset="0"/>
              <a:buChar char="•"/>
            </a:pPr>
            <a:endParaRPr lang="en-US" altLang="zh-CN" sz="2400" b="1" dirty="0">
              <a:solidFill>
                <a:srgbClr val="121212"/>
              </a:solidFill>
              <a:latin typeface="-apple-system"/>
            </a:endParaRPr>
          </a:p>
          <a:p>
            <a:pPr marL="285750" indent="-285750">
              <a:buFont typeface="Arial" panose="020B0604020202020204" pitchFamily="34" charset="0"/>
              <a:buChar char="•"/>
            </a:pPr>
            <a:r>
              <a:rPr lang="en-US" altLang="zh-CN" sz="2400" b="1" dirty="0">
                <a:solidFill>
                  <a:srgbClr val="121212"/>
                </a:solidFill>
                <a:latin typeface="-apple-system"/>
              </a:rPr>
              <a:t>Evaluation</a:t>
            </a:r>
            <a:endParaRPr lang="zh-CN" altLang="en-US" sz="2400" b="1" dirty="0"/>
          </a:p>
        </p:txBody>
      </p:sp>
    </p:spTree>
    <p:extLst>
      <p:ext uri="{BB962C8B-B14F-4D97-AF65-F5344CB8AC3E}">
        <p14:creationId xmlns:p14="http://schemas.microsoft.com/office/powerpoint/2010/main" val="25668954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288BBB22-551C-5B63-DE3E-39B87D4E725E}"/>
              </a:ext>
            </a:extLst>
          </p:cNvPr>
          <p:cNvPicPr>
            <a:picLocks noChangeAspect="1"/>
          </p:cNvPicPr>
          <p:nvPr/>
        </p:nvPicPr>
        <p:blipFill>
          <a:blip r:embed="rId3"/>
          <a:stretch>
            <a:fillRect/>
          </a:stretch>
        </p:blipFill>
        <p:spPr>
          <a:xfrm>
            <a:off x="559682" y="989025"/>
            <a:ext cx="10167285" cy="4879950"/>
          </a:xfrm>
          <a:prstGeom prst="rect">
            <a:avLst/>
          </a:prstGeom>
        </p:spPr>
      </p:pic>
      <p:sp>
        <p:nvSpPr>
          <p:cNvPr id="2" name="文本框 1">
            <a:extLst>
              <a:ext uri="{FF2B5EF4-FFF2-40B4-BE49-F238E27FC236}">
                <a16:creationId xmlns:a16="http://schemas.microsoft.com/office/drawing/2014/main" id="{46D91B66-E091-5BEA-3A22-FCE0CD5916CF}"/>
              </a:ext>
            </a:extLst>
          </p:cNvPr>
          <p:cNvSpPr txBox="1"/>
          <p:nvPr/>
        </p:nvSpPr>
        <p:spPr>
          <a:xfrm>
            <a:off x="0" y="0"/>
            <a:ext cx="6096000" cy="369332"/>
          </a:xfrm>
          <a:prstGeom prst="rect">
            <a:avLst/>
          </a:prstGeom>
          <a:noFill/>
        </p:spPr>
        <p:txBody>
          <a:bodyPr wrap="square">
            <a:spAutoFit/>
          </a:bodyPr>
          <a:lstStyle/>
          <a:p>
            <a:pPr marL="285750" indent="-285750">
              <a:buFont typeface="Arial" panose="020B0604020202020204" pitchFamily="34" charset="0"/>
              <a:buChar char="•"/>
            </a:pPr>
            <a:r>
              <a:rPr lang="en-US" altLang="zh-CN" sz="1800" b="1" i="0" dirty="0">
                <a:effectLst/>
                <a:latin typeface="-apple-system"/>
              </a:rPr>
              <a:t>The LLFREE Page-Frame Allocator</a:t>
            </a:r>
          </a:p>
        </p:txBody>
      </p:sp>
    </p:spTree>
    <p:extLst>
      <p:ext uri="{BB962C8B-B14F-4D97-AF65-F5344CB8AC3E}">
        <p14:creationId xmlns:p14="http://schemas.microsoft.com/office/powerpoint/2010/main" val="19121098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A990D797-D9DA-5E11-AAF6-33AC0240BF75}"/>
              </a:ext>
            </a:extLst>
          </p:cNvPr>
          <p:cNvSpPr txBox="1"/>
          <p:nvPr/>
        </p:nvSpPr>
        <p:spPr>
          <a:xfrm>
            <a:off x="0" y="0"/>
            <a:ext cx="6096000" cy="369332"/>
          </a:xfrm>
          <a:prstGeom prst="rect">
            <a:avLst/>
          </a:prstGeom>
          <a:noFill/>
        </p:spPr>
        <p:txBody>
          <a:bodyPr wrap="square">
            <a:spAutoFit/>
          </a:bodyPr>
          <a:lstStyle/>
          <a:p>
            <a:pPr marL="285750" indent="-285750">
              <a:buFont typeface="Arial" panose="020B0604020202020204" pitchFamily="34" charset="0"/>
              <a:buChar char="•"/>
            </a:pPr>
            <a:r>
              <a:rPr lang="en-US" altLang="zh-CN" sz="1800" b="1" i="0" dirty="0">
                <a:effectLst/>
                <a:latin typeface="-apple-system"/>
              </a:rPr>
              <a:t>The LLFREE Page-Frame Allocator</a:t>
            </a:r>
          </a:p>
        </p:txBody>
      </p:sp>
      <p:pic>
        <p:nvPicPr>
          <p:cNvPr id="6" name="图片 5">
            <a:extLst>
              <a:ext uri="{FF2B5EF4-FFF2-40B4-BE49-F238E27FC236}">
                <a16:creationId xmlns:a16="http://schemas.microsoft.com/office/drawing/2014/main" id="{97F6E347-990F-518A-5E9B-84CBD418C238}"/>
              </a:ext>
            </a:extLst>
          </p:cNvPr>
          <p:cNvPicPr>
            <a:picLocks noChangeAspect="1"/>
          </p:cNvPicPr>
          <p:nvPr/>
        </p:nvPicPr>
        <p:blipFill>
          <a:blip r:embed="rId3"/>
          <a:stretch>
            <a:fillRect/>
          </a:stretch>
        </p:blipFill>
        <p:spPr>
          <a:xfrm>
            <a:off x="661553" y="787833"/>
            <a:ext cx="9060965" cy="3314987"/>
          </a:xfrm>
          <a:prstGeom prst="rect">
            <a:avLst/>
          </a:prstGeom>
        </p:spPr>
      </p:pic>
      <p:sp>
        <p:nvSpPr>
          <p:cNvPr id="3" name="文本框 2">
            <a:extLst>
              <a:ext uri="{FF2B5EF4-FFF2-40B4-BE49-F238E27FC236}">
                <a16:creationId xmlns:a16="http://schemas.microsoft.com/office/drawing/2014/main" id="{23C2FE0F-BFFF-BDCF-F04C-BA8B55D52685}"/>
              </a:ext>
            </a:extLst>
          </p:cNvPr>
          <p:cNvSpPr txBox="1"/>
          <p:nvPr/>
        </p:nvSpPr>
        <p:spPr>
          <a:xfrm>
            <a:off x="661553" y="4380608"/>
            <a:ext cx="9860673" cy="2000548"/>
          </a:xfrm>
          <a:prstGeom prst="rect">
            <a:avLst/>
          </a:prstGeom>
          <a:noFill/>
        </p:spPr>
        <p:txBody>
          <a:bodyPr wrap="square">
            <a:spAutoFit/>
          </a:bodyPr>
          <a:lstStyle/>
          <a:p>
            <a:r>
              <a:rPr lang="en-US" altLang="zh-CN" sz="2400" b="1" i="0" dirty="0">
                <a:solidFill>
                  <a:srgbClr val="0F0F0F"/>
                </a:solidFill>
                <a:effectLst/>
                <a:latin typeface="Söhne"/>
              </a:rPr>
              <a:t>Layered Mechanism:</a:t>
            </a:r>
          </a:p>
          <a:p>
            <a:pPr algn="l"/>
            <a:r>
              <a:rPr lang="en-US" altLang="zh-CN" sz="2000" b="1" i="0" dirty="0">
                <a:effectLst/>
                <a:latin typeface="Söhne"/>
              </a:rPr>
              <a:t>Low-Level:</a:t>
            </a:r>
            <a:r>
              <a:rPr lang="en-US" altLang="zh-CN" sz="2000" b="0" i="0" dirty="0">
                <a:effectLst/>
                <a:latin typeface="Söhne"/>
              </a:rPr>
              <a:t> Handles the allocation of basic page frames and large page frames, responsible for mitigating crash consistency issues, and ensures persistence in the NVRAM region.</a:t>
            </a:r>
          </a:p>
          <a:p>
            <a:pPr algn="l"/>
            <a:endParaRPr lang="en-US" altLang="zh-CN" sz="2000" b="0" i="0" dirty="0">
              <a:effectLst/>
              <a:latin typeface="Söhne"/>
            </a:endParaRPr>
          </a:p>
          <a:p>
            <a:pPr algn="l"/>
            <a:r>
              <a:rPr lang="en-US" altLang="zh-CN" sz="2000" b="1" i="0" dirty="0">
                <a:effectLst/>
                <a:latin typeface="Söhne"/>
              </a:rPr>
              <a:t>High-Level: </a:t>
            </a:r>
            <a:r>
              <a:rPr lang="en-US" altLang="zh-CN" sz="2000" b="0" i="0" dirty="0">
                <a:effectLst/>
                <a:latin typeface="Söhne"/>
              </a:rPr>
              <a:t>Aims to minimize false sharing and fragmentation of large page frames to enhance system scalability.</a:t>
            </a:r>
          </a:p>
        </p:txBody>
      </p:sp>
    </p:spTree>
    <p:extLst>
      <p:ext uri="{BB962C8B-B14F-4D97-AF65-F5344CB8AC3E}">
        <p14:creationId xmlns:p14="http://schemas.microsoft.com/office/powerpoint/2010/main" val="6919962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C84DE4CF-DF05-82F0-113F-B514CA81F675}"/>
              </a:ext>
            </a:extLst>
          </p:cNvPr>
          <p:cNvPicPr>
            <a:picLocks noChangeAspect="1"/>
          </p:cNvPicPr>
          <p:nvPr/>
        </p:nvPicPr>
        <p:blipFill>
          <a:blip r:embed="rId3"/>
          <a:stretch>
            <a:fillRect/>
          </a:stretch>
        </p:blipFill>
        <p:spPr>
          <a:xfrm>
            <a:off x="5896703" y="1901663"/>
            <a:ext cx="5735203" cy="2784665"/>
          </a:xfrm>
          <a:prstGeom prst="rect">
            <a:avLst/>
          </a:prstGeom>
        </p:spPr>
      </p:pic>
      <p:sp>
        <p:nvSpPr>
          <p:cNvPr id="5" name="文本框 4">
            <a:extLst>
              <a:ext uri="{FF2B5EF4-FFF2-40B4-BE49-F238E27FC236}">
                <a16:creationId xmlns:a16="http://schemas.microsoft.com/office/drawing/2014/main" id="{A990D797-D9DA-5E11-AAF6-33AC0240BF75}"/>
              </a:ext>
            </a:extLst>
          </p:cNvPr>
          <p:cNvSpPr txBox="1"/>
          <p:nvPr/>
        </p:nvSpPr>
        <p:spPr>
          <a:xfrm>
            <a:off x="0" y="0"/>
            <a:ext cx="6096000" cy="369332"/>
          </a:xfrm>
          <a:prstGeom prst="rect">
            <a:avLst/>
          </a:prstGeom>
          <a:noFill/>
        </p:spPr>
        <p:txBody>
          <a:bodyPr wrap="square">
            <a:spAutoFit/>
          </a:bodyPr>
          <a:lstStyle/>
          <a:p>
            <a:pPr marL="285750" indent="-285750">
              <a:buFont typeface="Arial" panose="020B0604020202020204" pitchFamily="34" charset="0"/>
              <a:buChar char="•"/>
            </a:pPr>
            <a:r>
              <a:rPr lang="en-US" altLang="zh-CN" sz="1800" b="1" i="0" dirty="0">
                <a:effectLst/>
                <a:latin typeface="-apple-system"/>
              </a:rPr>
              <a:t>The LLFREE Page-Frame Allocator</a:t>
            </a:r>
          </a:p>
        </p:txBody>
      </p:sp>
      <p:pic>
        <p:nvPicPr>
          <p:cNvPr id="14" name="图片 13">
            <a:extLst>
              <a:ext uri="{FF2B5EF4-FFF2-40B4-BE49-F238E27FC236}">
                <a16:creationId xmlns:a16="http://schemas.microsoft.com/office/drawing/2014/main" id="{15A83170-E12D-8EAF-248E-03232EC01400}"/>
              </a:ext>
            </a:extLst>
          </p:cNvPr>
          <p:cNvPicPr>
            <a:picLocks noChangeAspect="1"/>
          </p:cNvPicPr>
          <p:nvPr/>
        </p:nvPicPr>
        <p:blipFill>
          <a:blip r:embed="rId4"/>
          <a:stretch>
            <a:fillRect/>
          </a:stretch>
        </p:blipFill>
        <p:spPr>
          <a:xfrm>
            <a:off x="364684" y="1797331"/>
            <a:ext cx="5631668" cy="3221766"/>
          </a:xfrm>
          <a:prstGeom prst="rect">
            <a:avLst/>
          </a:prstGeom>
        </p:spPr>
      </p:pic>
    </p:spTree>
    <p:extLst>
      <p:ext uri="{BB962C8B-B14F-4D97-AF65-F5344CB8AC3E}">
        <p14:creationId xmlns:p14="http://schemas.microsoft.com/office/powerpoint/2010/main" val="247030618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PP_MARK_KEY" val="fcd90b8d-5bcf-4958-87cb-d2aee74faf51"/>
  <p:tag name="COMMONDATA" val="eyJoZGlkIjoiNWRmM2U4Y2Q3NWU3NDRkNzMyM2JjYzdkNzIxMmQyZmI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2320</TotalTime>
  <Words>636</Words>
  <Application>Microsoft Office PowerPoint</Application>
  <PresentationFormat>宽屏</PresentationFormat>
  <Paragraphs>113</Paragraphs>
  <Slides>22</Slides>
  <Notes>21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22</vt:i4>
      </vt:variant>
    </vt:vector>
  </HeadingPairs>
  <TitlesOfParts>
    <vt:vector size="31" baseType="lpstr">
      <vt:lpstr>-apple-system</vt:lpstr>
      <vt:lpstr>Söhne</vt:lpstr>
      <vt:lpstr>等线</vt:lpstr>
      <vt:lpstr>等线 Light</vt:lpstr>
      <vt:lpstr>Arial</vt:lpstr>
      <vt:lpstr>Tahoma</vt:lpstr>
      <vt:lpstr>Times New Roman</vt:lpstr>
      <vt:lpstr>Trebuchet MS</vt:lpstr>
      <vt:lpstr>Office 主题​​</vt:lpstr>
      <vt:lpstr>PowerPoint 演示文稿</vt:lpstr>
      <vt:lpstr>Memory Management Challenges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张 慧琴</dc:creator>
  <cp:lastModifiedBy>慧琴 张</cp:lastModifiedBy>
  <cp:revision>41</cp:revision>
  <dcterms:created xsi:type="dcterms:W3CDTF">2023-08-26T15:33:00Z</dcterms:created>
  <dcterms:modified xsi:type="dcterms:W3CDTF">2023-12-06T19:29:52Z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6448271BDF404527B0B6662C30A36319_12</vt:lpwstr>
  </property>
  <property fmtid="{D5CDD505-2E9C-101B-9397-08002B2CF9AE}" pid="3" name="KSOProductBuildVer">
    <vt:lpwstr>2052-11.1.0.14036</vt:lpwstr>
  </property>
</Properties>
</file>