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74" r:id="rId2"/>
    <p:sldId id="328" r:id="rId3"/>
    <p:sldId id="329" r:id="rId4"/>
    <p:sldId id="333" r:id="rId5"/>
    <p:sldId id="334" r:id="rId6"/>
    <p:sldId id="335" r:id="rId7"/>
    <p:sldId id="337" r:id="rId8"/>
    <p:sldId id="339" r:id="rId9"/>
    <p:sldId id="341" r:id="rId10"/>
    <p:sldId id="360" r:id="rId11"/>
    <p:sldId id="361" r:id="rId12"/>
    <p:sldId id="362" r:id="rId13"/>
    <p:sldId id="363" r:id="rId14"/>
    <p:sldId id="352" r:id="rId15"/>
    <p:sldId id="355" r:id="rId16"/>
    <p:sldId id="356" r:id="rId17"/>
    <p:sldId id="364" r:id="rId18"/>
    <p:sldId id="359" r:id="rId19"/>
    <p:sldId id="331" r:id="rId20"/>
  </p:sldIdLst>
  <p:sldSz cx="12192000" cy="6858000"/>
  <p:notesSz cx="6858000" cy="9144000"/>
  <p:custDataLst>
    <p:tags r:id="rId23"/>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3929">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高晨龙" initials="高晨龙" lastIdx="1" clrIdx="0"/>
  <p:cmAuthor id="2" name="洋洋 杨" initials="洋杨" lastIdx="1" clrIdx="1">
    <p:extLst>
      <p:ext uri="{19B8F6BF-5375-455C-9EA6-DF929625EA0E}">
        <p15:presenceInfo xmlns:p15="http://schemas.microsoft.com/office/powerpoint/2012/main" userId="cf621eb92e0d19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A5C"/>
    <a:srgbClr val="396F4F"/>
    <a:srgbClr val="2B458F"/>
    <a:srgbClr val="82D6A5"/>
    <a:srgbClr val="044875"/>
    <a:srgbClr val="A5A5A5"/>
    <a:srgbClr val="FFFFFF"/>
    <a:srgbClr val="96AAAA"/>
    <a:srgbClr val="9ABCB8"/>
    <a:srgbClr val="E58D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1812" autoAdjust="0"/>
  </p:normalViewPr>
  <p:slideViewPr>
    <p:cSldViewPr snapToGrid="0">
      <p:cViewPr varScale="1">
        <p:scale>
          <a:sx n="61" d="100"/>
          <a:sy n="61" d="100"/>
        </p:scale>
        <p:origin x="880" y="64"/>
      </p:cViewPr>
      <p:guideLst>
        <p:guide orient="horz" pos="142"/>
        <p:guide orient="horz" pos="3929"/>
        <p:guide orient="horz" pos="3339"/>
        <p:guide orient="horz" pos="2614"/>
        <p:guide orient="horz" pos="1933"/>
        <p:guide pos="279"/>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1" d="100"/>
          <a:sy n="51" d="100"/>
        </p:scale>
        <p:origin x="2692"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6AA43-9980-4CAC-9B71-1D8B2BD962A1}" type="datetimeFigureOut">
              <a:rPr lang="zh-CN" altLang="en-US" smtClean="0"/>
              <a:t>2023/12/21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EFD597-38D5-4357-B0E4-1F72A899448C}"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2023/12/21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根据统计学原理，预设分位数设置为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。为了满足偏差小于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，从十亿中抽样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个，此时大概的开销是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20MB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，这种开销是完全可以接受的。</a:t>
            </a:r>
          </a:p>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11</a:t>
            </a:fld>
            <a:endParaRPr lang="zh-CN" altLang="en-US"/>
          </a:p>
        </p:txBody>
      </p:sp>
    </p:spTree>
    <p:extLst>
      <p:ext uri="{BB962C8B-B14F-4D97-AF65-F5344CB8AC3E}">
        <p14:creationId xmlns:p14="http://schemas.microsoft.com/office/powerpoint/2010/main" val="330193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第三个问题，如何实现剪枝。现有的深度学习推荐模型往往是以来静态的，固定大小的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存储，难以实现动态的大规模剪枝。因此引入了一个虚拟哈希物理索引，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VHPI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层以解耦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的管理和真实权重向量，从而在剪枝后重用权重向量。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VHPI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包含一个查找表和一个权重表，查找表存放每个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项的元数据，包括重要性和权重向量的物理地址，权重表真正存储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权重向量。被剪枝的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的权重向量不再保留，但是元数据依然在查找表中存在，剪枝时只需要切断元数据与权重向量的关联即可。同时系统定义了两个原语操作。第一个地址查找：查找每个嵌入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的物理权重地址以访问其嵌入权重。如果嵌入已经被修剪，为了避免破坏现有设计，查找返回指向包含常量零的权重向量的共享物理地址。对于权重分配：执行修剪的决策：</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修剪嵌入行，首先解链并回收该嵌入权重的当前物理地址。然后将修剪后的</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lookup table</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的地址设置为共享虚拟向量的地址，从而重定向未来的访问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。如果是接纳新嵌入，从地址栈中弹出一个可用地址，然后与</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lookup table</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进行链接，存储器管理器重置权重向量值以清除先前修剪的权重状态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12</a:t>
            </a:fld>
            <a:endParaRPr lang="zh-CN" altLang="en-US"/>
          </a:p>
        </p:txBody>
      </p:sp>
    </p:spTree>
    <p:extLst>
      <p:ext uri="{BB962C8B-B14F-4D97-AF65-F5344CB8AC3E}">
        <p14:creationId xmlns:p14="http://schemas.microsoft.com/office/powerpoint/2010/main" val="2297414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VHPI</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的操作枝引入了很小的时间开销，在所有设计到的操作中，地址查找和对参照表的重要性更新发生在每次迭代中。如图</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a</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所示，仅有几毫秒的开销。图</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b</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说明了嵌入进行修改需要花费几百毫秒，但是在几百次迭代中可能只发生一次，总的来说，在大规模部署中，这些操作不会产生端到端的开销。</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96642B7-71B7-4C3E-9855-0D0DE388A056}" type="slidenum">
              <a:rPr lang="zh-CN" altLang="en-US" smtClean="0"/>
              <a:t>13</a:t>
            </a:fld>
            <a:endParaRPr lang="zh-CN" altLang="en-US"/>
          </a:p>
        </p:txBody>
      </p:sp>
    </p:spTree>
    <p:extLst>
      <p:ext uri="{BB962C8B-B14F-4D97-AF65-F5344CB8AC3E}">
        <p14:creationId xmlns:p14="http://schemas.microsoft.com/office/powerpoint/2010/main" val="4136226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文章使用五个跨越不同的尺度和推荐任务模型，包括点击率预测和排名对系统进行验证。使用的方法是在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天的数据上训练每个模型以获取</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lifetimeNE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，这个指标表示着</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整个训练过程中的累积模型精度</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，然后用第</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15</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天的数据进行测试，获取</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evaluation NE</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。每天都是</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TB</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级别的输入。在配置上，</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batch size</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为</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65536</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，数十个节点，每个节点有</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8</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张</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A100</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。指标有内存节省，</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QPS</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速度，平均</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NE </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增益和</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QPS</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开销。经过验证</a:t>
            </a:r>
            <a:r>
              <a:rPr lang="en-US" altLang="zh-CN" sz="1800" kern="100" dirty="0" err="1">
                <a:solidFill>
                  <a:srgbClr val="000000"/>
                </a:solidFill>
                <a:effectLst/>
                <a:latin typeface="-apple-system"/>
                <a:ea typeface="等线" panose="02010600030101010101" pitchFamily="2" charset="-122"/>
                <a:cs typeface="Times New Roman" panose="02020603050405020304" pitchFamily="18" charset="0"/>
              </a:rPr>
              <a:t>AdaEmbed</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 </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减少资源需求并提升</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QPS</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，在同等规模下取得更好的</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NE</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，其引入的开销可以忽略不记。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96642B7-71B7-4C3E-9855-0D0DE388A056}" type="slidenum">
              <a:rPr lang="zh-CN" altLang="en-US" smtClean="0"/>
              <a:t>14</a:t>
            </a:fld>
            <a:endParaRPr lang="zh-CN" altLang="en-US"/>
          </a:p>
        </p:txBody>
      </p:sp>
    </p:spTree>
    <p:extLst>
      <p:ext uri="{BB962C8B-B14F-4D97-AF65-F5344CB8AC3E}">
        <p14:creationId xmlns:p14="http://schemas.microsoft.com/office/powerpoint/2010/main" val="1886676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solidFill>
                  <a:srgbClr val="000000"/>
                </a:solidFill>
                <a:effectLst/>
                <a:latin typeface="-apple-system"/>
                <a:ea typeface="等线" panose="02010600030101010101" pitchFamily="2" charset="-122"/>
                <a:cs typeface="Times New Roman" panose="02020603050405020304" pitchFamily="18" charset="0"/>
              </a:rPr>
              <a:t>这三张图是对五个模型中具有代表性的三个的细化分析。黑色的是不用是</a:t>
            </a:r>
            <a:r>
              <a:rPr lang="en-US" altLang="zh-CN" sz="1800" dirty="0" err="1">
                <a:solidFill>
                  <a:srgbClr val="000000"/>
                </a:solidFill>
                <a:effectLst/>
                <a:latin typeface="-apple-system"/>
                <a:ea typeface="等线" panose="02010600030101010101" pitchFamily="2" charset="-122"/>
                <a:cs typeface="Times New Roman" panose="02020603050405020304" pitchFamily="18" charset="0"/>
              </a:rPr>
              <a:t>AdaEmbed</a:t>
            </a:r>
            <a:r>
              <a:rPr lang="zh-CN" altLang="zh-CN" sz="1800" dirty="0">
                <a:solidFill>
                  <a:srgbClr val="000000"/>
                </a:solidFill>
                <a:effectLst/>
                <a:latin typeface="-apple-system"/>
                <a:ea typeface="等线" panose="02010600030101010101" pitchFamily="2" charset="-122"/>
                <a:cs typeface="Times New Roman" panose="02020603050405020304" pitchFamily="18" charset="0"/>
              </a:rPr>
              <a:t>系统，选择直接删除较低的访问频率的嵌入，红色的表示使用</a:t>
            </a:r>
            <a:r>
              <a:rPr lang="en-US" altLang="zh-CN" sz="1800" dirty="0" err="1">
                <a:solidFill>
                  <a:srgbClr val="000000"/>
                </a:solidFill>
                <a:effectLst/>
                <a:latin typeface="-apple-system"/>
                <a:ea typeface="等线" panose="02010600030101010101" pitchFamily="2" charset="-122"/>
                <a:cs typeface="Times New Roman" panose="02020603050405020304" pitchFamily="18" charset="0"/>
              </a:rPr>
              <a:t>Adaembed</a:t>
            </a:r>
            <a:r>
              <a:rPr lang="zh-CN" altLang="zh-CN" sz="1800" dirty="0">
                <a:solidFill>
                  <a:srgbClr val="000000"/>
                </a:solidFill>
                <a:effectLst/>
                <a:latin typeface="-apple-system"/>
                <a:ea typeface="等线" panose="02010600030101010101" pitchFamily="2" charset="-122"/>
                <a:cs typeface="Times New Roman" panose="02020603050405020304" pitchFamily="18" charset="0"/>
              </a:rPr>
              <a:t>系统。</a:t>
            </a:r>
            <a:r>
              <a:rPr lang="zh-CN" altLang="zh-CN" sz="1800" dirty="0">
                <a:effectLst/>
                <a:ea typeface="等线" panose="02010600030101010101" pitchFamily="2" charset="-122"/>
                <a:cs typeface="Times New Roman" panose="02020603050405020304" pitchFamily="18" charset="0"/>
              </a:rPr>
              <a:t>通过比较发现，无论模型的大小，使用</a:t>
            </a:r>
            <a:r>
              <a:rPr lang="en-US" altLang="zh-CN" sz="1800" dirty="0" err="1">
                <a:effectLst/>
                <a:ea typeface="等线" panose="02010600030101010101" pitchFamily="2" charset="-122"/>
                <a:cs typeface="Times New Roman" panose="02020603050405020304" pitchFamily="18" charset="0"/>
              </a:rPr>
              <a:t>AdaEmbed</a:t>
            </a:r>
            <a:r>
              <a:rPr lang="zh-CN" altLang="zh-CN" sz="1800" dirty="0">
                <a:effectLst/>
                <a:ea typeface="等线" panose="02010600030101010101" pitchFamily="2" charset="-122"/>
                <a:cs typeface="Times New Roman" panose="02020603050405020304" pitchFamily="18" charset="0"/>
              </a:rPr>
              <a:t>的模型取得了更好的</a:t>
            </a:r>
            <a:r>
              <a:rPr lang="en-US" altLang="zh-CN" sz="1800" dirty="0">
                <a:effectLst/>
                <a:ea typeface="等线" panose="02010600030101010101" pitchFamily="2" charset="-122"/>
                <a:cs typeface="Times New Roman" panose="02020603050405020304" pitchFamily="18" charset="0"/>
              </a:rPr>
              <a:t>lifetime NE</a:t>
            </a:r>
            <a:r>
              <a:rPr lang="zh-CN" altLang="zh-CN" sz="1800" dirty="0">
                <a:effectLst/>
                <a:ea typeface="等线" panose="02010600030101010101" pitchFamily="2" charset="-122"/>
                <a:cs typeface="Times New Roman" panose="02020603050405020304" pitchFamily="18" charset="0"/>
              </a:rPr>
              <a:t>和</a:t>
            </a:r>
            <a:r>
              <a:rPr lang="en-US" altLang="zh-CN" sz="1800" dirty="0">
                <a:effectLst/>
                <a:ea typeface="等线" panose="02010600030101010101" pitchFamily="2" charset="-122"/>
                <a:cs typeface="Times New Roman" panose="02020603050405020304" pitchFamily="18" charset="0"/>
              </a:rPr>
              <a:t>evaluation NE</a:t>
            </a:r>
            <a:r>
              <a:rPr lang="zh-CN" altLang="zh-CN" sz="1800" dirty="0">
                <a:effectLst/>
                <a:ea typeface="等线"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15</a:t>
            </a:fld>
            <a:endParaRPr lang="zh-CN" altLang="en-US"/>
          </a:p>
        </p:txBody>
      </p:sp>
    </p:spTree>
    <p:extLst>
      <p:ext uri="{BB962C8B-B14F-4D97-AF65-F5344CB8AC3E}">
        <p14:creationId xmlns:p14="http://schemas.microsoft.com/office/powerpoint/2010/main" val="846254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表示不同的修剪时间间隔，黑色的是每分钟修剪一次，灰色的是每一天修建一次。</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前者是由于过于频繁的训练噪声影响了瞬时嵌入重要性，而后者是由于未能及时接受重要的嵌入导致效果不佳。而</a:t>
            </a:r>
            <a:r>
              <a:rPr lang="en-US" altLang="zh-CN" sz="1800" kern="100" dirty="0" err="1">
                <a:solidFill>
                  <a:srgbClr val="000000"/>
                </a:solidFill>
                <a:effectLst/>
                <a:latin typeface="-apple-system"/>
                <a:ea typeface="等线" panose="02010600030101010101" pitchFamily="2" charset="-122"/>
                <a:cs typeface="Times New Roman" panose="02020603050405020304" pitchFamily="18" charset="0"/>
              </a:rPr>
              <a:t>AdaEmbed</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的选择性修剪通过依赖于运行时的整体重要性分布来实现更好的性能</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b</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表示在同一种模型不同的数据集上运行</a:t>
            </a:r>
            <a:r>
              <a:rPr lang="en-US" altLang="zh-CN" sz="1800" kern="100" dirty="0" err="1">
                <a:solidFill>
                  <a:srgbClr val="000000"/>
                </a:solidFill>
                <a:effectLst/>
                <a:latin typeface="-apple-system"/>
                <a:ea typeface="等线" panose="02010600030101010101" pitchFamily="2" charset="-122"/>
                <a:cs typeface="Times New Roman" panose="02020603050405020304" pitchFamily="18" charset="0"/>
              </a:rPr>
              <a:t>Adaembed</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，每次训练跨越</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10</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天的训练数据，给出第</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11</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天数据的评估</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NE</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。虽然</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NE</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增益随着数据分布在不同日期的变化而略有变化，但</a:t>
            </a:r>
            <a:r>
              <a:rPr lang="en-US" altLang="zh-CN" sz="1800" kern="100" dirty="0" err="1">
                <a:solidFill>
                  <a:srgbClr val="000000"/>
                </a:solidFill>
                <a:effectLst/>
                <a:latin typeface="-apple-system"/>
                <a:ea typeface="等线" panose="02010600030101010101" pitchFamily="2" charset="-122"/>
                <a:cs typeface="Times New Roman" panose="02020603050405020304" pitchFamily="18" charset="0"/>
              </a:rPr>
              <a:t>AdaEmbed</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始终可以实现</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50%</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的内存节省而无需</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NE</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回归。</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16</a:t>
            </a:fld>
            <a:endParaRPr lang="zh-CN" altLang="en-US"/>
          </a:p>
        </p:txBody>
      </p:sp>
    </p:spTree>
    <p:extLst>
      <p:ext uri="{BB962C8B-B14F-4D97-AF65-F5344CB8AC3E}">
        <p14:creationId xmlns:p14="http://schemas.microsoft.com/office/powerpoint/2010/main" val="3190901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进行的是重要性横标标准，黑色的是只有频率，灰色的是梯度。根据结果显示，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adamebde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的重要性衡量标准明显由于前两者。图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进行的是训练中剪枝和训练后的剪枝的对比。</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在模型训练完成后，</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PTP</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通过修剪不太重要的嵌入来减少嵌入大小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。事实上，在真实的中部署</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PTP</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通常是不切实际的，并且在模型训练期间不能实现节省内存和提升</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QPS</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。此外，图</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22</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报告了</a:t>
            </a:r>
            <a:r>
              <a:rPr lang="en-US" altLang="zh-CN" sz="1800" kern="100" dirty="0" err="1">
                <a:solidFill>
                  <a:srgbClr val="000000"/>
                </a:solidFill>
                <a:effectLst/>
                <a:latin typeface="-apple-system"/>
                <a:ea typeface="等线" panose="02010600030101010101" pitchFamily="2" charset="-122"/>
                <a:cs typeface="Times New Roman" panose="02020603050405020304" pitchFamily="18" charset="0"/>
              </a:rPr>
              <a:t>AdaEmbed</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可以在相同的嵌入大小下实现比</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PTP</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更好的</a:t>
            </a:r>
            <a:r>
              <a:rPr lang="en-US" altLang="zh-CN" sz="1800" kern="100" dirty="0">
                <a:solidFill>
                  <a:srgbClr val="000000"/>
                </a:solidFill>
                <a:effectLst/>
                <a:latin typeface="-apple-system"/>
                <a:ea typeface="等线" panose="02010600030101010101" pitchFamily="2" charset="-122"/>
                <a:cs typeface="Times New Roman" panose="02020603050405020304" pitchFamily="18" charset="0"/>
              </a:rPr>
              <a:t>NE</a:t>
            </a:r>
            <a:r>
              <a:rPr lang="zh-CN" altLang="zh-CN" sz="1800" kern="100" dirty="0">
                <a:solidFill>
                  <a:srgbClr val="000000"/>
                </a:solidFill>
                <a:effectLst/>
                <a:latin typeface="-apple-system"/>
                <a:ea typeface="等线" panose="02010600030101010101" pitchFamily="2" charset="-122"/>
                <a:cs typeface="Times New Roman" panose="02020603050405020304" pitchFamily="18" charset="0"/>
              </a:rPr>
              <a:t>，因为训练中设计可以在运行时适应模型性能并不断优化嵌入。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17</a:t>
            </a:fld>
            <a:endParaRPr lang="zh-CN" altLang="en-US"/>
          </a:p>
        </p:txBody>
      </p:sp>
    </p:spTree>
    <p:extLst>
      <p:ext uri="{BB962C8B-B14F-4D97-AF65-F5344CB8AC3E}">
        <p14:creationId xmlns:p14="http://schemas.microsoft.com/office/powerpoint/2010/main" val="1563728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AdaEmbed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，这是一种训练中的嵌入修剪系统，可以提高</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DLRM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的准确性。</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AdaEmbed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识别对模型精度重要性较大的嵌入行，然后自适应地修剪不太重要的嵌入，以限制总嵌入大小。评估表明，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AdaEmbed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可以通过自动学习使用更好的每个特征嵌入来减少手动工作，从而节省了部署所需的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35-60%</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嵌入大小，并在模型准确性和模型执行速度方面取得了显着的改进</a:t>
            </a:r>
          </a:p>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18</a:t>
            </a:fld>
            <a:endParaRPr lang="zh-CN" altLang="en-US"/>
          </a:p>
        </p:txBody>
      </p:sp>
    </p:spTree>
    <p:extLst>
      <p:ext uri="{BB962C8B-B14F-4D97-AF65-F5344CB8AC3E}">
        <p14:creationId xmlns:p14="http://schemas.microsoft.com/office/powerpoint/2010/main" val="388952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深度学习推荐模型对于许多在线服务都很重要，包括谷歌广告显示，网飞的电影推荐和亚马逊电子商务等等。深度学习推荐模型同时包含了稠密特征，比如时间戳和稀疏特征，如用户或者视频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，并使用可训练的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权重向量表示系数特征的一个实例，在正向传播和反向传播的过程中，读取并更新采样到的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3</a:t>
            </a:fld>
            <a:endParaRPr lang="zh-CN" altLang="en-US"/>
          </a:p>
        </p:txBody>
      </p:sp>
    </p:spTree>
    <p:extLst>
      <p:ext uri="{BB962C8B-B14F-4D97-AF65-F5344CB8AC3E}">
        <p14:creationId xmlns:p14="http://schemas.microsoft.com/office/powerpoint/2010/main" val="152829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DLRM</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部署遵循</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实现更高的准确性并尽可能快地运行</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DLRM</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的准确性通常随着更大的嵌入而增加。例如，通过考虑更多的特征实例，现代</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DLRM</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嵌入大小不断增长，高达</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TB</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和数十亿嵌入。这给深度学习推荐模型的部署带来了多重挑战。首先，</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DLRM</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通常对在线训练和推理有严格的吞吐量和延迟要求，但巨大的嵌入使计算，通信和内存优化具有挑战性。为了实现所需的模型吞吐量，实际部署通常必须使用数百个</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GPU</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来容纳嵌入。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文章中使用</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QPS</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每秒吞吐量和</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NE</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归一化熵来衡量一个模型的优劣。其中一个模型的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QPS</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越大越好，</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NE</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越小越好，任何大于</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0.02%</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NE gain</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都可视为对模型的显著改进。一般来说，更大规模的嵌入取得一个比较好的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NE</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结果，因为规模越大，最终模型的进度就会越高。然而大规模的嵌入则会降低</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QPS</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。目前针对深度学习推荐模型的改进一般致力于为给定的</a:t>
            </a:r>
            <a:r>
              <a:rPr lang="en-US" altLang="zh-CN" sz="1800" kern="100" dirty="0" err="1">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embddding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优化模型的执行速度，比如平衡</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分片，加速</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检索，</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压缩，弹性资源扩容等等。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4</a:t>
            </a:fld>
            <a:endParaRPr lang="zh-CN" altLang="en-US"/>
          </a:p>
        </p:txBody>
      </p:sp>
    </p:spTree>
    <p:extLst>
      <p:ext uri="{BB962C8B-B14F-4D97-AF65-F5344CB8AC3E}">
        <p14:creationId xmlns:p14="http://schemas.microsoft.com/office/powerpoint/2010/main" val="29595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本文的一个</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idea</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是通过在模型训练期间优化每个特征的嵌入，从根本上减少相同进度所需要的嵌入的大小。因为深度学习推荐模型与传统的计算机视觉和自然语言处理模型不同，他们需要对按照时间属顺序组织的数据进行训练，以跟上最新的趋势推荐。在训练的过程中，很久之前的嵌入可能变得不那么重要了。手工设计最佳嵌入仍然是一个难题，这依赖于模型专家在训练发生之前估计特征流行度或者对超参数进行调整</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而这种方法是低效不具有扩展性。此外嵌入还具有异质性特征：现有的深度学习推荐模型系统通常单独处理每个特征的嵌入表，由于数据分布随时间而变化，这可能导致单个表的利用率不足或者过载。因此保留更重要的嵌入可以最大化模型进度。</a:t>
            </a:r>
          </a:p>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5</a:t>
            </a:fld>
            <a:endParaRPr lang="zh-CN" altLang="en-US"/>
          </a:p>
        </p:txBody>
      </p:sp>
    </p:spTree>
    <p:extLst>
      <p:ext uri="{BB962C8B-B14F-4D97-AF65-F5344CB8AC3E}">
        <p14:creationId xmlns:p14="http://schemas.microsoft.com/office/powerpoint/2010/main" val="1432149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基于这种</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idea</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，文章的作者提出了一个自动训练修剪的系统</a:t>
            </a:r>
            <a:r>
              <a:rPr lang="en-US" altLang="zh-CN" sz="1800" kern="100" dirty="0" err="1">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AdaEmbed</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，以自适应的优化每个特征的嵌入，以提高模型的准确性和效率。</a:t>
            </a:r>
            <a:r>
              <a:rPr lang="en-US" altLang="zh-CN" sz="1800" kern="100" dirty="0" err="1">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Adaembed</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自动识别并保留给定嵌入大小的重要嵌入，以在训练期间提高性能。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96642B7-71B7-4C3E-9855-0D0DE388A056}" type="slidenum">
              <a:rPr lang="zh-CN" altLang="en-US" smtClean="0"/>
              <a:t>6</a:t>
            </a:fld>
            <a:endParaRPr lang="zh-CN" altLang="en-US"/>
          </a:p>
        </p:txBody>
      </p:sp>
    </p:spTree>
    <p:extLst>
      <p:ext uri="{BB962C8B-B14F-4D97-AF65-F5344CB8AC3E}">
        <p14:creationId xmlns:p14="http://schemas.microsoft.com/office/powerpoint/2010/main" val="2174613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Adaembed</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是对现行深度学习推荐系统的一个补充，它有一个中央协调处理器和一组分布式的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Agent</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代理。中央协调处理器从</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agent</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手机</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的信息，决定全局减枝的实际，并协调</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agent</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完成剪枝。</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Agent</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结构里面主要包含内存管理器和</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监视器。内存管理器在管理内存的同时，接收从协调器的剪枝指令，执行对本地</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权重的剪枝。监视器用于追踪</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的重要性，并向协调器汇报重要性剖析结果。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7</a:t>
            </a:fld>
            <a:endParaRPr lang="zh-CN" altLang="en-US"/>
          </a:p>
        </p:txBody>
      </p:sp>
    </p:spTree>
    <p:extLst>
      <p:ext uri="{BB962C8B-B14F-4D97-AF65-F5344CB8AC3E}">
        <p14:creationId xmlns:p14="http://schemas.microsoft.com/office/powerpoint/2010/main" val="3559338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对于系统的设计，面临着三个难题，分别是剪哪些？何时剪？如何实现？</a:t>
            </a:r>
            <a:r>
              <a:rPr lang="en-US" altLang="zh-CN" sz="1800" kern="100" dirty="0">
                <a:solidFill>
                  <a:srgbClr val="191B1F"/>
                </a:solidFill>
                <a:effectLst/>
                <a:latin typeface="微软雅黑" panose="020B0503020204020204" pitchFamily="34" charset="-122"/>
                <a:ea typeface="等线" panose="02010600030101010101" pitchFamily="2" charset="-122"/>
                <a:cs typeface="Times New Roman" panose="02020603050405020304" pitchFamily="18" charset="0"/>
              </a:rPr>
              <a:t> </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在上亿级别的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中找出重要的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是困难的。并且，在训练过程中非平稳的数据分布导致不同</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的访问频率出现时空变化，</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的权重也随着训练迭代发生变化，导致</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的重要性在训练过程中不断变化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DLRM</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进行剪枝可能导致百万级别的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项以及数十亿的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权重需要重新分配内存，而每个训练迭代只需要几百毫秒。因此，虽然过于频繁的剪枝有助于提升模型精度，但是会百倍降低模型训练速度。</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 </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现有的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DLRM</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系统往往依赖静态的、固定大小的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embedding</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存储</a:t>
            </a:r>
            <a:r>
              <a:rPr lang="zh-CN" altLang="zh-CN" sz="1800" kern="100" dirty="0">
                <a:solidFill>
                  <a:srgbClr val="000000"/>
                </a:solidFill>
                <a:effectLs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，因此难以实现动态的大规模剪枝</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8</a:t>
            </a:fld>
            <a:endParaRPr lang="zh-CN" altLang="en-US"/>
          </a:p>
        </p:txBody>
      </p:sp>
    </p:spTree>
    <p:extLst>
      <p:ext uri="{BB962C8B-B14F-4D97-AF65-F5344CB8AC3E}">
        <p14:creationId xmlns:p14="http://schemas.microsoft.com/office/powerpoint/2010/main" val="1591375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第一个剪哪些，首先需要判断哪些嵌入是重要的。对于给定的嵌入大小，目标是将不太重要的嵌入行换为更重要的嵌入行，这就需要考虑嵌入行的重要性，包括其嵌入权重对模型精度的共享以及其物理大小，然而在训练期间确认最佳的修剪策略是困难的。使用监视器去确认哪些</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是重要的。对于同一个特征的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，文中使用访问频率乘以梯度的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范数表征重要性。右图给出了，访问频率、梯度的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范数，以及他们的乘积与嵌入权重的相关性分析，虽然我们在修剪嵌入后没有关于未来权重的信息，但观察到当训练收敛时，频率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梯度组合度量与最终嵌入权重之间存在很强的相关性。因为具有大梯度的频繁权重更新通常会导致更大的权重。考虑到小批量抽样的随机性，梯度和访问频率的组合可能会在训练期间产生波动，为了消除这种不确定性，在计算本轮重要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时候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需要加上上一轮的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。如果上一轮没有访问，则频率为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不变。另外为了说明时间变化，使用移动平均值每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次迭代使得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缩小为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倍。对于不同特征组间的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，由于不同特征之间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的重要性可能存在数量级的差异，因此采取归一化的方法避免特征之间的比较偏差，即使用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在同一特征中的重要性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分位完成归一化。收集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的开销可以忽略不计，因为嵌入梯度在训练的方向传播期间已经生成</a:t>
            </a:r>
          </a:p>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t>9</a:t>
            </a:fld>
            <a:endParaRPr lang="zh-CN" altLang="en-US"/>
          </a:p>
        </p:txBody>
      </p:sp>
    </p:spTree>
    <p:extLst>
      <p:ext uri="{BB962C8B-B14F-4D97-AF65-F5344CB8AC3E}">
        <p14:creationId xmlns:p14="http://schemas.microsoft.com/office/powerpoint/2010/main" val="2864701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对于第二个问题，何时剪。设计了协调器，确当适合的修剪时间。在现实世界的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DLRM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系统中，每次训练迭代都涉及更新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级别大小的模型中数百万个嵌入行。频繁的修剪或许可以得到更好的模型质量，即始终最大化重要嵌入的数量，以获得潜在的更好的模型精度。然而，修剪可能需要清理和创建数十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的嵌入权重，这可能需要数秒，这种代价是不允许。为了在模型精度和剪枝额外开销之间寻找平衡点，在协调器的设计上，</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AdaEmbed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使用的策略是在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重要性排序发生重大变化而不是重要性本身发生变化时决定剪枝。为了高效地跨机器收集重要性分布的信息，每个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agent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采样本地的一部分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的重要性，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coordinator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通过估计重要性较上一轮剪枝变化超过预设分位数的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个数判断是否剪枝。</a:t>
            </a:r>
          </a:p>
        </p:txBody>
      </p:sp>
      <p:sp>
        <p:nvSpPr>
          <p:cNvPr id="4" name="灯片编号占位符 3"/>
          <p:cNvSpPr>
            <a:spLocks noGrp="1"/>
          </p:cNvSpPr>
          <p:nvPr>
            <p:ph type="sldNum" sz="quarter" idx="5"/>
          </p:nvPr>
        </p:nvSpPr>
        <p:spPr/>
        <p:txBody>
          <a:bodyPr/>
          <a:lstStyle/>
          <a:p>
            <a:fld id="{D96642B7-71B7-4C3E-9855-0D0DE388A056}" type="slidenum">
              <a:rPr lang="zh-CN" altLang="en-US" smtClean="0"/>
              <a:t>10</a:t>
            </a:fld>
            <a:endParaRPr lang="zh-CN" altLang="en-US"/>
          </a:p>
        </p:txBody>
      </p:sp>
    </p:spTree>
    <p:extLst>
      <p:ext uri="{BB962C8B-B14F-4D97-AF65-F5344CB8AC3E}">
        <p14:creationId xmlns:p14="http://schemas.microsoft.com/office/powerpoint/2010/main" val="856083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46D5BE2B-728A-4539-B86A-F2CEE53DE51F}" type="slidenum">
              <a:rPr lang="zh-CN" altLang="en-US"/>
              <a:t>‹#›</a:t>
            </a:fld>
            <a:endParaRPr lang="zh-CN" altLang="en-US"/>
          </a:p>
        </p:txBody>
      </p:sp>
      <p:sp>
        <p:nvSpPr>
          <p:cNvPr id="4" name="矩形 3">
            <a:extLst>
              <a:ext uri="{FF2B5EF4-FFF2-40B4-BE49-F238E27FC236}">
                <a16:creationId xmlns:a16="http://schemas.microsoft.com/office/drawing/2014/main" id="{381840C6-F33F-AB32-919F-0984532B0900}"/>
              </a:ext>
            </a:extLst>
          </p:cNvPr>
          <p:cNvSpPr/>
          <p:nvPr userDrawn="1"/>
        </p:nvSpPr>
        <p:spPr>
          <a:xfrm>
            <a:off x="0" y="0"/>
            <a:ext cx="12191999" cy="659876"/>
          </a:xfrm>
          <a:prstGeom prst="rect">
            <a:avLst/>
          </a:prstGeom>
          <a:gradFill flip="none" rotWithShape="1">
            <a:gsLst>
              <a:gs pos="0">
                <a:schemeClr val="accent1">
                  <a:lumMod val="50000"/>
                </a:schemeClr>
              </a:gs>
              <a:gs pos="100000">
                <a:schemeClr val="bg1"/>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descr="徽标&#10;&#10;描述已自动生成">
            <a:extLst>
              <a:ext uri="{FF2B5EF4-FFF2-40B4-BE49-F238E27FC236}">
                <a16:creationId xmlns:a16="http://schemas.microsoft.com/office/drawing/2014/main" id="{558EB41C-8662-1336-F610-B05A62CE09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8742" y="0"/>
            <a:ext cx="867962" cy="65987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838200" y="945931"/>
            <a:ext cx="10515600" cy="523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360045" algn="l" rtl="0" eaLnBrk="0" fontAlgn="base" hangingPunct="0">
        <a:lnSpc>
          <a:spcPct val="100000"/>
        </a:lnSpc>
        <a:spcBef>
          <a:spcPts val="1000"/>
        </a:spcBef>
        <a:spcAft>
          <a:spcPct val="0"/>
        </a:spcAft>
        <a:buClr>
          <a:srgbClr val="044875"/>
        </a:buClr>
        <a:buFont typeface="Wingdings" panose="05000000000000000000" pitchFamily="2" charset="2"/>
        <a:buChar char="n"/>
        <a:defRPr sz="2800" kern="1200" baseline="0">
          <a:solidFill>
            <a:schemeClr val="tx1"/>
          </a:solidFill>
          <a:latin typeface="Times New Roman" panose="02020603050405020304" pitchFamily="18" charset="0"/>
          <a:ea typeface="微软雅黑" panose="020B0503020204020204" pitchFamily="34" charset="-122"/>
          <a:cs typeface="+mn-cs"/>
        </a:defRPr>
      </a:lvl1pPr>
      <a:lvl2pPr marL="685800" indent="-360045" algn="l" rtl="0" eaLnBrk="0" fontAlgn="base" hangingPunct="0">
        <a:lnSpc>
          <a:spcPct val="100000"/>
        </a:lnSpc>
        <a:spcBef>
          <a:spcPts val="500"/>
        </a:spcBef>
        <a:spcAft>
          <a:spcPct val="0"/>
        </a:spcAft>
        <a:buClr>
          <a:srgbClr val="044875"/>
        </a:buClr>
        <a:buFont typeface="Wingdings" panose="05000000000000000000" pitchFamily="2" charset="2"/>
        <a:buChar char="n"/>
        <a:defRPr sz="2400" kern="1200" baseline="0">
          <a:solidFill>
            <a:schemeClr val="tx1"/>
          </a:solidFill>
          <a:latin typeface="Times New Roman" panose="02020603050405020304" pitchFamily="18" charset="0"/>
          <a:ea typeface="微软雅黑" panose="020B0503020204020204" pitchFamily="34" charset="-122"/>
          <a:cs typeface="+mn-cs"/>
        </a:defRPr>
      </a:lvl2pPr>
      <a:lvl3pPr marL="1143000" indent="-360045" algn="l" rtl="0" eaLnBrk="0" fontAlgn="base" hangingPunct="0">
        <a:lnSpc>
          <a:spcPct val="100000"/>
        </a:lnSpc>
        <a:spcBef>
          <a:spcPts val="500"/>
        </a:spcBef>
        <a:spcAft>
          <a:spcPct val="0"/>
        </a:spcAft>
        <a:buClr>
          <a:srgbClr val="044875"/>
        </a:buClr>
        <a:buFont typeface="Wingdings" panose="05000000000000000000" pitchFamily="2" charset="2"/>
        <a:buChar char="p"/>
        <a:defRPr sz="200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360045" algn="l" rtl="0" eaLnBrk="0" fontAlgn="base" hangingPunct="0">
        <a:lnSpc>
          <a:spcPct val="100000"/>
        </a:lnSpc>
        <a:spcBef>
          <a:spcPts val="500"/>
        </a:spcBef>
        <a:spcAft>
          <a:spcPct val="0"/>
        </a:spcAft>
        <a:buClr>
          <a:srgbClr val="044875"/>
        </a:buClr>
        <a:buFont typeface="Wingdings" panose="05000000000000000000" pitchFamily="2" charset="2"/>
        <a:buChar char="p"/>
        <a:defRPr kern="1200" baseline="0">
          <a:solidFill>
            <a:schemeClr val="tx1"/>
          </a:solidFill>
          <a:latin typeface="Times New Roman" panose="02020603050405020304" pitchFamily="18" charset="0"/>
          <a:ea typeface="微软雅黑" panose="020B0503020204020204" pitchFamily="34" charset="-122"/>
          <a:cs typeface="+mn-cs"/>
        </a:defRPr>
      </a:lvl4pPr>
      <a:lvl5pPr marL="2057400" indent="-360045" algn="l" rtl="0" eaLnBrk="0" fontAlgn="base" hangingPunct="0">
        <a:lnSpc>
          <a:spcPct val="100000"/>
        </a:lnSpc>
        <a:spcBef>
          <a:spcPts val="500"/>
        </a:spcBef>
        <a:spcAft>
          <a:spcPct val="0"/>
        </a:spcAft>
        <a:buClr>
          <a:srgbClr val="044875"/>
        </a:buClr>
        <a:buFont typeface="Wingdings" panose="05000000000000000000" pitchFamily="2" charset="2"/>
        <a:buChar char="p"/>
        <a:defRPr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文本框 18"/>
          <p:cNvSpPr txBox="1"/>
          <p:nvPr/>
        </p:nvSpPr>
        <p:spPr>
          <a:xfrm>
            <a:off x="1163565" y="2044005"/>
            <a:ext cx="9971281" cy="1722587"/>
          </a:xfrm>
          <a:prstGeom prst="rect">
            <a:avLst/>
          </a:prstGeom>
          <a:noFill/>
        </p:spPr>
        <p:txBody>
          <a:bodyPr wrap="square">
            <a:spAutoFit/>
          </a:bodyPr>
          <a:lstStyle/>
          <a:p>
            <a:pPr algn="ctr" eaLnBrk="1" fontAlgn="auto" hangingPunct="1">
              <a:spcBef>
                <a:spcPts val="0"/>
              </a:spcBef>
              <a:spcAft>
                <a:spcPts val="0"/>
              </a:spcAft>
              <a:defRPr/>
            </a:pPr>
            <a:r>
              <a:rPr lang="en-US" altLang="zh-CN" sz="3000" b="1" spc="300" dirty="0">
                <a:solidFill>
                  <a:srgbClr val="044875"/>
                </a:solidFill>
                <a:latin typeface="微软雅黑" panose="020B0503020204020204" pitchFamily="34" charset="-122"/>
                <a:ea typeface="微软雅黑" panose="020B0503020204020204" pitchFamily="34" charset="-122"/>
              </a:rPr>
              <a:t>AdaEmbed: Adaptive Embedding for Large-Scale Recommendation Models</a:t>
            </a:r>
          </a:p>
          <a:p>
            <a:pPr algn="ctr" eaLnBrk="1" fontAlgn="auto" hangingPunct="1">
              <a:lnSpc>
                <a:spcPct val="200000"/>
              </a:lnSpc>
              <a:spcBef>
                <a:spcPts val="0"/>
              </a:spcBef>
              <a:spcAft>
                <a:spcPts val="0"/>
              </a:spcAft>
              <a:defRPr/>
            </a:pPr>
            <a:r>
              <a:rPr lang="en-US" altLang="zh-CN" sz="2800" spc="300" dirty="0">
                <a:latin typeface="楷体" panose="02010609060101010101" pitchFamily="49" charset="-122"/>
                <a:ea typeface="楷体" panose="02010609060101010101" pitchFamily="49" charset="-122"/>
              </a:rPr>
              <a:t>AdaEmbed</a:t>
            </a:r>
            <a:r>
              <a:rPr lang="zh-CN" altLang="en-US" sz="2800" spc="300" dirty="0">
                <a:latin typeface="楷体" panose="02010609060101010101" pitchFamily="49" charset="-122"/>
                <a:ea typeface="楷体" panose="02010609060101010101" pitchFamily="49" charset="-122"/>
              </a:rPr>
              <a:t>：大规模推荐模型的自适应嵌入</a:t>
            </a:r>
            <a:endParaRPr lang="en-US" altLang="zh-CN" sz="2800" spc="300" dirty="0">
              <a:latin typeface="楷体" panose="02010609060101010101" pitchFamily="49" charset="-122"/>
              <a:ea typeface="楷体" panose="02010609060101010101" pitchFamily="49" charset="-122"/>
            </a:endParaRPr>
          </a:p>
        </p:txBody>
      </p:sp>
      <p:sp>
        <p:nvSpPr>
          <p:cNvPr id="6" name="Freeform: Shape 37"/>
          <p:cNvSpPr/>
          <p:nvPr/>
        </p:nvSpPr>
        <p:spPr>
          <a:xfrm>
            <a:off x="1163565" y="3392049"/>
            <a:ext cx="11028435" cy="3465951"/>
          </a:xfrm>
          <a:custGeom>
            <a:avLst/>
            <a:gdLst>
              <a:gd name="connsiteX0" fmla="*/ 2845542 w 11028435"/>
              <a:gd name="connsiteY0" fmla="*/ 2047491 h 3465951"/>
              <a:gd name="connsiteX1" fmla="*/ 3707589 w 11028435"/>
              <a:gd name="connsiteY1" fmla="*/ 2213192 h 3465951"/>
              <a:gd name="connsiteX2" fmla="*/ 3814891 w 11028435"/>
              <a:gd name="connsiteY2" fmla="*/ 2250726 h 3465951"/>
              <a:gd name="connsiteX3" fmla="*/ 173865 w 11028435"/>
              <a:gd name="connsiteY3" fmla="*/ 3465950 h 3465951"/>
              <a:gd name="connsiteX4" fmla="*/ 0 w 11028435"/>
              <a:gd name="connsiteY4" fmla="*/ 3465950 h 3465951"/>
              <a:gd name="connsiteX5" fmla="*/ 198338 w 11028435"/>
              <a:gd name="connsiteY5" fmla="*/ 3297348 h 3465951"/>
              <a:gd name="connsiteX6" fmla="*/ 2732410 w 11028435"/>
              <a:gd name="connsiteY6" fmla="*/ 2052004 h 3465951"/>
              <a:gd name="connsiteX7" fmla="*/ 2845542 w 11028435"/>
              <a:gd name="connsiteY7" fmla="*/ 2047491 h 3465951"/>
              <a:gd name="connsiteX8" fmla="*/ 11028435 w 11028435"/>
              <a:gd name="connsiteY8" fmla="*/ 0 h 3465951"/>
              <a:gd name="connsiteX9" fmla="*/ 11028435 w 11028435"/>
              <a:gd name="connsiteY9" fmla="*/ 3465951 h 3465951"/>
              <a:gd name="connsiteX10" fmla="*/ 173865 w 11028435"/>
              <a:gd name="connsiteY10" fmla="*/ 3465951 h 3465951"/>
              <a:gd name="connsiteX11" fmla="*/ 3814891 w 11028435"/>
              <a:gd name="connsiteY11" fmla="*/ 2250727 h 3465951"/>
              <a:gd name="connsiteX12" fmla="*/ 3972202 w 11028435"/>
              <a:gd name="connsiteY12" fmla="*/ 2305753 h 3465951"/>
              <a:gd name="connsiteX13" fmla="*/ 7035896 w 11028435"/>
              <a:gd name="connsiteY13" fmla="*/ 2995434 h 3465951"/>
              <a:gd name="connsiteX14" fmla="*/ 10734051 w 11028435"/>
              <a:gd name="connsiteY14" fmla="*/ 298048 h 346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28435" h="3465951">
                <a:moveTo>
                  <a:pt x="2845542" y="2047491"/>
                </a:moveTo>
                <a:cubicBezTo>
                  <a:pt x="3112822" y="2046833"/>
                  <a:pt x="3402855" y="2113626"/>
                  <a:pt x="3707589" y="2213192"/>
                </a:cubicBezTo>
                <a:lnTo>
                  <a:pt x="3814891" y="2250726"/>
                </a:lnTo>
                <a:lnTo>
                  <a:pt x="173865" y="3465950"/>
                </a:lnTo>
                <a:lnTo>
                  <a:pt x="0" y="3465950"/>
                </a:lnTo>
                <a:lnTo>
                  <a:pt x="198338" y="3297348"/>
                </a:lnTo>
                <a:cubicBezTo>
                  <a:pt x="926695" y="2686607"/>
                  <a:pt x="1689952" y="2134554"/>
                  <a:pt x="2732410" y="2052004"/>
                </a:cubicBezTo>
                <a:cubicBezTo>
                  <a:pt x="2769641" y="2049056"/>
                  <a:pt x="2807359" y="2047585"/>
                  <a:pt x="2845542" y="2047491"/>
                </a:cubicBezTo>
                <a:close/>
                <a:moveTo>
                  <a:pt x="11028435" y="0"/>
                </a:moveTo>
                <a:lnTo>
                  <a:pt x="11028435" y="3465951"/>
                </a:lnTo>
                <a:lnTo>
                  <a:pt x="173865" y="3465951"/>
                </a:lnTo>
                <a:lnTo>
                  <a:pt x="3814891" y="2250727"/>
                </a:lnTo>
                <a:lnTo>
                  <a:pt x="3972202" y="2305753"/>
                </a:lnTo>
                <a:cubicBezTo>
                  <a:pt x="4954273" y="2668636"/>
                  <a:pt x="6058828" y="3257372"/>
                  <a:pt x="7035896" y="2995434"/>
                </a:cubicBezTo>
                <a:cubicBezTo>
                  <a:pt x="8279437" y="2662059"/>
                  <a:pt x="9507699" y="1529973"/>
                  <a:pt x="10734051" y="298048"/>
                </a:cubicBezTo>
                <a:close/>
              </a:path>
            </a:pathLst>
          </a:custGeom>
          <a:gradFill flip="none" rotWithShape="1">
            <a:gsLst>
              <a:gs pos="0">
                <a:schemeClr val="accent1">
                  <a:shade val="30000"/>
                  <a:satMod val="115000"/>
                  <a:alpha val="11000"/>
                </a:schemeClr>
              </a:gs>
              <a:gs pos="50000">
                <a:schemeClr val="accent1">
                  <a:shade val="67500"/>
                  <a:satMod val="115000"/>
                  <a:alpha val="7000"/>
                </a:schemeClr>
              </a:gs>
              <a:gs pos="100000">
                <a:schemeClr val="accent1">
                  <a:shade val="100000"/>
                  <a:satMod val="11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4" name="直接连接符 3">
            <a:extLst>
              <a:ext uri="{FF2B5EF4-FFF2-40B4-BE49-F238E27FC236}">
                <a16:creationId xmlns:a16="http://schemas.microsoft.com/office/drawing/2014/main" id="{3220C9ED-0235-E18E-B2FC-10959B2FD9EE}"/>
              </a:ext>
            </a:extLst>
          </p:cNvPr>
          <p:cNvCxnSpPr>
            <a:cxnSpLocks/>
          </p:cNvCxnSpPr>
          <p:nvPr/>
        </p:nvCxnSpPr>
        <p:spPr>
          <a:xfrm>
            <a:off x="1610810" y="3124978"/>
            <a:ext cx="897037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76355F3-A035-76C5-4761-3030B2EA2071}"/>
              </a:ext>
            </a:extLst>
          </p:cNvPr>
          <p:cNvSpPr txBox="1"/>
          <p:nvPr/>
        </p:nvSpPr>
        <p:spPr>
          <a:xfrm>
            <a:off x="6979535" y="4158617"/>
            <a:ext cx="3159888" cy="461665"/>
          </a:xfrm>
          <a:prstGeom prst="rect">
            <a:avLst/>
          </a:prstGeom>
          <a:noFill/>
        </p:spPr>
        <p:txBody>
          <a:bodyPr wrap="square" rtlCol="0">
            <a:spAutoFit/>
          </a:bodyPr>
          <a:lstStyle/>
          <a:p>
            <a:r>
              <a:rPr lang="zh-CN" altLang="en-US" sz="2400" spc="300" dirty="0">
                <a:latin typeface="楷体" panose="02010609060101010101" pitchFamily="49" charset="-122"/>
                <a:ea typeface="楷体" panose="02010609060101010101" pitchFamily="49" charset="-122"/>
              </a:rPr>
              <a:t>汇报人：杨洋洋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3586480" y="91440"/>
            <a:ext cx="5720080" cy="523220"/>
          </a:xfrm>
          <a:prstGeom prst="rect">
            <a:avLst/>
          </a:prstGeom>
          <a:noFill/>
        </p:spPr>
        <p:txBody>
          <a:bodyPr wrap="square">
            <a:spAutoFit/>
          </a:bodyPr>
          <a:lstStyle/>
          <a:p>
            <a:pPr marR="0" lvl="0" indent="0" fontAlgn="auto">
              <a:lnSpc>
                <a:spcPct val="100000"/>
              </a:lnSpc>
              <a:spcBef>
                <a:spcPts val="0"/>
              </a:spcBef>
              <a:spcAft>
                <a:spcPts val="0"/>
              </a:spcAft>
              <a:buClrTx/>
              <a:buSzTx/>
              <a:buFontTx/>
              <a:buNone/>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3.AdaEmbed</a:t>
            </a:r>
            <a:r>
              <a:rPr lang="en-US" altLang="zh-CN" sz="2000" b="1" dirty="0">
                <a:latin typeface="微软雅黑" panose="020B0503020204020204" pitchFamily="34" charset="-122"/>
                <a:ea typeface="微软雅黑" panose="020B0503020204020204" pitchFamily="34" charset="-122"/>
                <a:sym typeface="+mn-lt"/>
              </a:rPr>
              <a:t> </a:t>
            </a: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Design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8" name="文本框 7">
            <a:extLst>
              <a:ext uri="{FF2B5EF4-FFF2-40B4-BE49-F238E27FC236}">
                <a16:creationId xmlns:a16="http://schemas.microsoft.com/office/drawing/2014/main" id="{3E8D6766-0AC8-7962-68A6-4F150E754086}"/>
              </a:ext>
            </a:extLst>
          </p:cNvPr>
          <p:cNvSpPr txBox="1"/>
          <p:nvPr/>
        </p:nvSpPr>
        <p:spPr>
          <a:xfrm>
            <a:off x="103261" y="706223"/>
            <a:ext cx="3632398"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800" b="1" dirty="0">
                <a:solidFill>
                  <a:srgbClr val="FF0000"/>
                </a:solidFill>
                <a:latin typeface="-apple-system"/>
              </a:rPr>
              <a:t>Q2</a:t>
            </a:r>
            <a:r>
              <a:rPr lang="zh-CN" altLang="en-US" sz="2800" b="1" dirty="0">
                <a:solidFill>
                  <a:srgbClr val="FF0000"/>
                </a:solidFill>
                <a:latin typeface="-apple-system"/>
              </a:rPr>
              <a:t>：</a:t>
            </a:r>
            <a:r>
              <a:rPr lang="en-US" altLang="zh-CN" sz="2800" b="1" dirty="0">
                <a:solidFill>
                  <a:srgbClr val="FF0000"/>
                </a:solidFill>
                <a:latin typeface="-apple-system"/>
              </a:rPr>
              <a:t>[</a:t>
            </a:r>
            <a:r>
              <a:rPr lang="zh-CN" altLang="en-US" sz="2800" b="1" dirty="0">
                <a:solidFill>
                  <a:srgbClr val="FF0000"/>
                </a:solidFill>
                <a:latin typeface="-apple-system"/>
              </a:rPr>
              <a:t>何时剪</a:t>
            </a:r>
            <a:r>
              <a:rPr lang="en-US" altLang="zh-CN" sz="2800" b="1" dirty="0">
                <a:solidFill>
                  <a:srgbClr val="FF0000"/>
                </a:solidFill>
                <a:latin typeface="-apple-system"/>
              </a:rPr>
              <a:t>]</a:t>
            </a:r>
          </a:p>
          <a:p>
            <a:endParaRPr lang="zh-CN" altLang="en-US" dirty="0"/>
          </a:p>
        </p:txBody>
      </p:sp>
      <p:sp>
        <p:nvSpPr>
          <p:cNvPr id="19" name="文本框 18">
            <a:extLst>
              <a:ext uri="{FF2B5EF4-FFF2-40B4-BE49-F238E27FC236}">
                <a16:creationId xmlns:a16="http://schemas.microsoft.com/office/drawing/2014/main" id="{5C0DF884-50DB-1A2E-A703-4D3DA66156BE}"/>
              </a:ext>
            </a:extLst>
          </p:cNvPr>
          <p:cNvSpPr txBox="1"/>
          <p:nvPr/>
        </p:nvSpPr>
        <p:spPr>
          <a:xfrm>
            <a:off x="103260" y="1352554"/>
            <a:ext cx="11142256" cy="492443"/>
          </a:xfrm>
          <a:prstGeom prst="rect">
            <a:avLst/>
          </a:prstGeom>
          <a:noFill/>
        </p:spPr>
        <p:txBody>
          <a:bodyPr wrap="square">
            <a:spAutoFit/>
          </a:bodyPr>
          <a:lstStyle/>
          <a:p>
            <a:pPr marL="742950" lvl="1" indent="-285750">
              <a:buFont typeface="Wingdings" panose="05000000000000000000" pitchFamily="2" charset="2"/>
              <a:buChar char="Ø"/>
            </a:pPr>
            <a:r>
              <a:rPr lang="en-US" altLang="zh-CN" sz="2600" dirty="0"/>
              <a:t>AdaEmbed Coordinator: Prune at Right Time</a:t>
            </a:r>
          </a:p>
        </p:txBody>
      </p:sp>
      <p:sp>
        <p:nvSpPr>
          <p:cNvPr id="20" name="文本框 19">
            <a:extLst>
              <a:ext uri="{FF2B5EF4-FFF2-40B4-BE49-F238E27FC236}">
                <a16:creationId xmlns:a16="http://schemas.microsoft.com/office/drawing/2014/main" id="{60F16ED9-28B7-2DC2-DF74-88BAC5B3BBE7}"/>
              </a:ext>
            </a:extLst>
          </p:cNvPr>
          <p:cNvSpPr txBox="1"/>
          <p:nvPr/>
        </p:nvSpPr>
        <p:spPr>
          <a:xfrm>
            <a:off x="103259" y="1935678"/>
            <a:ext cx="6816436" cy="4324261"/>
          </a:xfrm>
          <a:prstGeom prst="rect">
            <a:avLst/>
          </a:prstGeom>
          <a:noFill/>
        </p:spPr>
        <p:txBody>
          <a:bodyPr wrap="square" rtlCol="0">
            <a:spAutoFit/>
          </a:bodyPr>
          <a:lstStyle/>
          <a:p>
            <a:pPr marL="914400" lvl="1" indent="-457200">
              <a:buFont typeface="Wingdings" panose="05000000000000000000" pitchFamily="2" charset="2"/>
              <a:buChar char="ü"/>
            </a:pPr>
            <a:r>
              <a:rPr lang="zh-CN" altLang="en-US" sz="2200" b="0" i="0" dirty="0">
                <a:solidFill>
                  <a:srgbClr val="191B1F"/>
                </a:solidFill>
                <a:effectLst/>
                <a:latin typeface="楷体" panose="02010609060101010101" pitchFamily="49" charset="-122"/>
                <a:ea typeface="楷体" panose="02010609060101010101" pitchFamily="49" charset="-122"/>
              </a:rPr>
              <a:t>策略：</a:t>
            </a:r>
            <a:endParaRPr lang="en-US" altLang="zh-CN" sz="2200" b="0" i="0" dirty="0">
              <a:solidFill>
                <a:srgbClr val="191B1F"/>
              </a:solidFill>
              <a:effectLst/>
              <a:latin typeface="楷体" panose="02010609060101010101" pitchFamily="49" charset="-122"/>
              <a:ea typeface="楷体" panose="02010609060101010101" pitchFamily="49" charset="-122"/>
            </a:endParaRPr>
          </a:p>
          <a:p>
            <a:pPr lvl="1" indent="457200">
              <a:lnSpc>
                <a:spcPct val="150000"/>
              </a:lnSpc>
            </a:pPr>
            <a:r>
              <a:rPr lang="zh-CN" altLang="en-US" sz="2200" b="0" i="0" dirty="0">
                <a:solidFill>
                  <a:srgbClr val="191B1F"/>
                </a:solidFill>
                <a:effectLst/>
                <a:latin typeface="楷体" panose="02010609060101010101" pitchFamily="49" charset="-122"/>
                <a:ea typeface="楷体" panose="02010609060101010101" pitchFamily="49" charset="-122"/>
              </a:rPr>
              <a:t>为了在模型精度和剪枝额外开销之间寻找平衡点，</a:t>
            </a:r>
            <a:r>
              <a:rPr lang="en-US" altLang="zh-CN" sz="2200" b="0" i="0" dirty="0">
                <a:solidFill>
                  <a:srgbClr val="191B1F"/>
                </a:solidFill>
                <a:effectLst/>
                <a:latin typeface="楷体" panose="02010609060101010101" pitchFamily="49" charset="-122"/>
                <a:ea typeface="楷体" panose="02010609060101010101" pitchFamily="49" charset="-122"/>
              </a:rPr>
              <a:t>AdaEmbed</a:t>
            </a:r>
            <a:r>
              <a:rPr lang="zh-CN" altLang="en-US" sz="2200" b="0" i="0" dirty="0">
                <a:solidFill>
                  <a:srgbClr val="191B1F"/>
                </a:solidFill>
                <a:effectLst/>
                <a:latin typeface="楷体" panose="02010609060101010101" pitchFamily="49" charset="-122"/>
                <a:ea typeface="楷体" panose="02010609060101010101" pitchFamily="49" charset="-122"/>
              </a:rPr>
              <a:t>在</a:t>
            </a:r>
            <a:r>
              <a:rPr lang="en-US" altLang="zh-CN" sz="2200" b="0" i="0" dirty="0">
                <a:solidFill>
                  <a:srgbClr val="191B1F"/>
                </a:solidFill>
                <a:effectLst/>
                <a:latin typeface="楷体" panose="02010609060101010101" pitchFamily="49" charset="-122"/>
                <a:ea typeface="楷体" panose="02010609060101010101" pitchFamily="49" charset="-122"/>
              </a:rPr>
              <a:t>embedding</a:t>
            </a:r>
            <a:r>
              <a:rPr lang="zh-CN" altLang="en-US" sz="2200" b="0" i="0" dirty="0">
                <a:solidFill>
                  <a:srgbClr val="191B1F"/>
                </a:solidFill>
                <a:effectLst/>
                <a:latin typeface="楷体" panose="02010609060101010101" pitchFamily="49" charset="-122"/>
                <a:ea typeface="楷体" panose="02010609060101010101" pitchFamily="49" charset="-122"/>
              </a:rPr>
              <a:t>重要性排序发生重大变化而不是重要性本身发生变化时决定剪枝。</a:t>
            </a:r>
            <a:endParaRPr lang="en-US" altLang="zh-CN" sz="2200" b="0" i="0" dirty="0">
              <a:solidFill>
                <a:srgbClr val="191B1F"/>
              </a:solidFill>
              <a:effectLst/>
              <a:latin typeface="楷体" panose="02010609060101010101" pitchFamily="49" charset="-122"/>
              <a:ea typeface="楷体" panose="02010609060101010101" pitchFamily="49" charset="-122"/>
            </a:endParaRPr>
          </a:p>
          <a:p>
            <a:pPr lvl="1" indent="457200">
              <a:lnSpc>
                <a:spcPct val="150000"/>
              </a:lnSpc>
            </a:pPr>
            <a:r>
              <a:rPr lang="zh-CN" altLang="en-US" sz="2200" b="0" i="0" dirty="0">
                <a:solidFill>
                  <a:srgbClr val="191B1F"/>
                </a:solidFill>
                <a:effectLst/>
                <a:latin typeface="楷体" panose="02010609060101010101" pitchFamily="49" charset="-122"/>
                <a:ea typeface="楷体" panose="02010609060101010101" pitchFamily="49" charset="-122"/>
              </a:rPr>
              <a:t>为了高效地跨机器收集重要性分布的信息，每个</a:t>
            </a:r>
            <a:r>
              <a:rPr lang="en-US" altLang="zh-CN" sz="2200" b="0" i="0" dirty="0">
                <a:solidFill>
                  <a:srgbClr val="191B1F"/>
                </a:solidFill>
                <a:effectLst/>
                <a:latin typeface="楷体" panose="02010609060101010101" pitchFamily="49" charset="-122"/>
                <a:ea typeface="楷体" panose="02010609060101010101" pitchFamily="49" charset="-122"/>
              </a:rPr>
              <a:t>agent</a:t>
            </a:r>
            <a:r>
              <a:rPr lang="zh-CN" altLang="en-US" sz="2200" b="0" i="0" dirty="0">
                <a:solidFill>
                  <a:srgbClr val="191B1F"/>
                </a:solidFill>
                <a:effectLst/>
                <a:latin typeface="楷体" panose="02010609060101010101" pitchFamily="49" charset="-122"/>
                <a:ea typeface="楷体" panose="02010609060101010101" pitchFamily="49" charset="-122"/>
              </a:rPr>
              <a:t>采样本地的一部分</a:t>
            </a:r>
            <a:r>
              <a:rPr lang="en-US" altLang="zh-CN" sz="2200" b="0" i="0" dirty="0">
                <a:solidFill>
                  <a:srgbClr val="191B1F"/>
                </a:solidFill>
                <a:effectLst/>
                <a:latin typeface="楷体" panose="02010609060101010101" pitchFamily="49" charset="-122"/>
                <a:ea typeface="楷体" panose="02010609060101010101" pitchFamily="49" charset="-122"/>
              </a:rPr>
              <a:t>embedding</a:t>
            </a:r>
            <a:r>
              <a:rPr lang="zh-CN" altLang="en-US" sz="2200" b="0" i="0" dirty="0">
                <a:solidFill>
                  <a:srgbClr val="191B1F"/>
                </a:solidFill>
                <a:effectLst/>
                <a:latin typeface="楷体" panose="02010609060101010101" pitchFamily="49" charset="-122"/>
                <a:ea typeface="楷体" panose="02010609060101010101" pitchFamily="49" charset="-122"/>
              </a:rPr>
              <a:t>的重要性，</a:t>
            </a:r>
            <a:r>
              <a:rPr lang="en-US" altLang="zh-CN" sz="2200" b="0" i="0" dirty="0">
                <a:solidFill>
                  <a:srgbClr val="191B1F"/>
                </a:solidFill>
                <a:effectLst/>
                <a:latin typeface="楷体" panose="02010609060101010101" pitchFamily="49" charset="-122"/>
                <a:ea typeface="楷体" panose="02010609060101010101" pitchFamily="49" charset="-122"/>
              </a:rPr>
              <a:t>coordinator</a:t>
            </a:r>
            <a:r>
              <a:rPr lang="zh-CN" altLang="en-US" sz="2200" b="0" i="0" dirty="0">
                <a:solidFill>
                  <a:srgbClr val="191B1F"/>
                </a:solidFill>
                <a:effectLst/>
                <a:latin typeface="楷体" panose="02010609060101010101" pitchFamily="49" charset="-122"/>
                <a:ea typeface="楷体" panose="02010609060101010101" pitchFamily="49" charset="-122"/>
              </a:rPr>
              <a:t>通过估计重要性较上一轮剪枝变化超过预设分位数的</a:t>
            </a:r>
            <a:r>
              <a:rPr lang="en-US" altLang="zh-CN" sz="2200" b="0" i="0" dirty="0">
                <a:solidFill>
                  <a:srgbClr val="191B1F"/>
                </a:solidFill>
                <a:effectLst/>
                <a:latin typeface="楷体" panose="02010609060101010101" pitchFamily="49" charset="-122"/>
                <a:ea typeface="楷体" panose="02010609060101010101" pitchFamily="49" charset="-122"/>
              </a:rPr>
              <a:t>embedding</a:t>
            </a:r>
            <a:r>
              <a:rPr lang="zh-CN" altLang="en-US" sz="2200" b="0" i="0" dirty="0">
                <a:solidFill>
                  <a:srgbClr val="191B1F"/>
                </a:solidFill>
                <a:effectLst/>
                <a:latin typeface="楷体" panose="02010609060101010101" pitchFamily="49" charset="-122"/>
                <a:ea typeface="楷体" panose="02010609060101010101" pitchFamily="49" charset="-122"/>
              </a:rPr>
              <a:t>个数判断是否剪枝。</a:t>
            </a:r>
            <a:endParaRPr lang="en-US" altLang="zh-CN" sz="2200" dirty="0">
              <a:latin typeface="楷体" panose="02010609060101010101" pitchFamily="49" charset="-122"/>
              <a:ea typeface="楷体" panose="02010609060101010101" pitchFamily="49" charset="-122"/>
            </a:endParaRPr>
          </a:p>
          <a:p>
            <a:endParaRPr lang="zh-CN" altLang="en-US" sz="2200" dirty="0"/>
          </a:p>
        </p:txBody>
      </p:sp>
      <p:pic>
        <p:nvPicPr>
          <p:cNvPr id="22" name="图片 21">
            <a:extLst>
              <a:ext uri="{FF2B5EF4-FFF2-40B4-BE49-F238E27FC236}">
                <a16:creationId xmlns:a16="http://schemas.microsoft.com/office/drawing/2014/main" id="{6338A46D-2056-59C2-9760-2503FDB920C9}"/>
              </a:ext>
            </a:extLst>
          </p:cNvPr>
          <p:cNvPicPr>
            <a:picLocks noChangeAspect="1"/>
          </p:cNvPicPr>
          <p:nvPr/>
        </p:nvPicPr>
        <p:blipFill>
          <a:blip r:embed="rId3"/>
          <a:stretch>
            <a:fillRect/>
          </a:stretch>
        </p:blipFill>
        <p:spPr>
          <a:xfrm>
            <a:off x="6879668" y="1935678"/>
            <a:ext cx="5209073" cy="3326687"/>
          </a:xfrm>
          <a:prstGeom prst="rect">
            <a:avLst/>
          </a:prstGeom>
        </p:spPr>
      </p:pic>
    </p:spTree>
    <p:extLst>
      <p:ext uri="{BB962C8B-B14F-4D97-AF65-F5344CB8AC3E}">
        <p14:creationId xmlns:p14="http://schemas.microsoft.com/office/powerpoint/2010/main" val="252194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3586480" y="91440"/>
            <a:ext cx="5720080" cy="523220"/>
          </a:xfrm>
          <a:prstGeom prst="rect">
            <a:avLst/>
          </a:prstGeom>
          <a:noFill/>
        </p:spPr>
        <p:txBody>
          <a:bodyPr wrap="square">
            <a:spAutoFit/>
          </a:bodyPr>
          <a:lstStyle/>
          <a:p>
            <a:pPr marR="0" lvl="0" indent="0" fontAlgn="auto">
              <a:lnSpc>
                <a:spcPct val="100000"/>
              </a:lnSpc>
              <a:spcBef>
                <a:spcPts val="0"/>
              </a:spcBef>
              <a:spcAft>
                <a:spcPts val="0"/>
              </a:spcAft>
              <a:buClrTx/>
              <a:buSzTx/>
              <a:buFontTx/>
              <a:buNone/>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3.AdaEmbed</a:t>
            </a:r>
            <a:r>
              <a:rPr lang="en-US" altLang="zh-CN" sz="2000" b="1" dirty="0">
                <a:latin typeface="微软雅黑" panose="020B0503020204020204" pitchFamily="34" charset="-122"/>
                <a:ea typeface="微软雅黑" panose="020B0503020204020204" pitchFamily="34" charset="-122"/>
                <a:sym typeface="+mn-lt"/>
              </a:rPr>
              <a:t> </a:t>
            </a: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Design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8" name="文本框 7">
            <a:extLst>
              <a:ext uri="{FF2B5EF4-FFF2-40B4-BE49-F238E27FC236}">
                <a16:creationId xmlns:a16="http://schemas.microsoft.com/office/drawing/2014/main" id="{3E8D6766-0AC8-7962-68A6-4F150E754086}"/>
              </a:ext>
            </a:extLst>
          </p:cNvPr>
          <p:cNvSpPr txBox="1"/>
          <p:nvPr/>
        </p:nvSpPr>
        <p:spPr>
          <a:xfrm>
            <a:off x="103261" y="706223"/>
            <a:ext cx="3632398"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800" b="1" dirty="0">
                <a:solidFill>
                  <a:srgbClr val="FF0000"/>
                </a:solidFill>
                <a:latin typeface="-apple-system"/>
              </a:rPr>
              <a:t>Q2</a:t>
            </a:r>
            <a:r>
              <a:rPr lang="zh-CN" altLang="en-US" sz="2800" b="1" dirty="0">
                <a:solidFill>
                  <a:srgbClr val="FF0000"/>
                </a:solidFill>
                <a:latin typeface="-apple-system"/>
              </a:rPr>
              <a:t>：</a:t>
            </a:r>
            <a:r>
              <a:rPr lang="en-US" altLang="zh-CN" sz="2800" b="1" dirty="0">
                <a:solidFill>
                  <a:srgbClr val="FF0000"/>
                </a:solidFill>
                <a:latin typeface="-apple-system"/>
              </a:rPr>
              <a:t>[</a:t>
            </a:r>
            <a:r>
              <a:rPr lang="zh-CN" altLang="en-US" sz="2800" b="1" dirty="0">
                <a:solidFill>
                  <a:srgbClr val="FF0000"/>
                </a:solidFill>
                <a:latin typeface="-apple-system"/>
              </a:rPr>
              <a:t>何时剪</a:t>
            </a:r>
            <a:r>
              <a:rPr lang="en-US" altLang="zh-CN" sz="2800" b="1" dirty="0">
                <a:solidFill>
                  <a:srgbClr val="FF0000"/>
                </a:solidFill>
                <a:latin typeface="-apple-system"/>
              </a:rPr>
              <a:t>]</a:t>
            </a:r>
          </a:p>
          <a:p>
            <a:endParaRPr lang="zh-CN" altLang="en-US" dirty="0"/>
          </a:p>
        </p:txBody>
      </p:sp>
      <p:sp>
        <p:nvSpPr>
          <p:cNvPr id="19" name="文本框 18">
            <a:extLst>
              <a:ext uri="{FF2B5EF4-FFF2-40B4-BE49-F238E27FC236}">
                <a16:creationId xmlns:a16="http://schemas.microsoft.com/office/drawing/2014/main" id="{5C0DF884-50DB-1A2E-A703-4D3DA66156BE}"/>
              </a:ext>
            </a:extLst>
          </p:cNvPr>
          <p:cNvSpPr txBox="1"/>
          <p:nvPr/>
        </p:nvSpPr>
        <p:spPr>
          <a:xfrm>
            <a:off x="103260" y="1352555"/>
            <a:ext cx="7097640" cy="492443"/>
          </a:xfrm>
          <a:prstGeom prst="rect">
            <a:avLst/>
          </a:prstGeom>
          <a:noFill/>
        </p:spPr>
        <p:txBody>
          <a:bodyPr wrap="square">
            <a:spAutoFit/>
          </a:bodyPr>
          <a:lstStyle/>
          <a:p>
            <a:pPr marL="742950" lvl="1" indent="-285750">
              <a:buFont typeface="Wingdings" panose="05000000000000000000" pitchFamily="2" charset="2"/>
              <a:buChar char="Ø"/>
            </a:pPr>
            <a:r>
              <a:rPr lang="en-US" altLang="zh-CN" sz="2600" dirty="0"/>
              <a:t>AdaEmbed Coordinator: Prune at Right Time</a:t>
            </a:r>
          </a:p>
        </p:txBody>
      </p:sp>
      <p:sp>
        <p:nvSpPr>
          <p:cNvPr id="5" name="文本框 4">
            <a:extLst>
              <a:ext uri="{FF2B5EF4-FFF2-40B4-BE49-F238E27FC236}">
                <a16:creationId xmlns:a16="http://schemas.microsoft.com/office/drawing/2014/main" id="{08B08B29-5078-A192-2A2C-0FAD5C529AE0}"/>
              </a:ext>
            </a:extLst>
          </p:cNvPr>
          <p:cNvSpPr txBox="1"/>
          <p:nvPr/>
        </p:nvSpPr>
        <p:spPr>
          <a:xfrm>
            <a:off x="971274" y="4689837"/>
            <a:ext cx="10249452" cy="1113766"/>
          </a:xfrm>
          <a:prstGeom prst="rect">
            <a:avLst/>
          </a:prstGeom>
          <a:noFill/>
        </p:spPr>
        <p:txBody>
          <a:bodyPr wrap="square" rtlCol="0">
            <a:spAutoFit/>
          </a:bodyPr>
          <a:lstStyle/>
          <a:p>
            <a:pPr indent="457200">
              <a:lnSpc>
                <a:spcPct val="150000"/>
              </a:lnSpc>
            </a:pPr>
            <a:r>
              <a:rPr lang="zh-CN" altLang="en-US" sz="2400" dirty="0">
                <a:latin typeface="楷体" panose="02010609060101010101" pitchFamily="49" charset="-122"/>
                <a:ea typeface="楷体" panose="02010609060101010101" pitchFamily="49" charset="-122"/>
              </a:rPr>
              <a:t>选择从数十亿中抽样</a:t>
            </a:r>
            <a:r>
              <a:rPr lang="en-US" altLang="zh-CN" sz="2400" dirty="0">
                <a:latin typeface="楷体" panose="02010609060101010101" pitchFamily="49" charset="-122"/>
                <a:ea typeface="楷体" panose="02010609060101010101" pitchFamily="49" charset="-122"/>
              </a:rPr>
              <a:t>5M</a:t>
            </a:r>
            <a:r>
              <a:rPr lang="zh-CN" altLang="en-US" sz="2400" dirty="0">
                <a:latin typeface="楷体" panose="02010609060101010101" pitchFamily="49" charset="-122"/>
                <a:ea typeface="楷体" panose="02010609060101010101" pitchFamily="49" charset="-122"/>
              </a:rPr>
              <a:t>，使得偏差小于</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，大概开销是</a:t>
            </a:r>
            <a:r>
              <a:rPr lang="en-US" altLang="zh-CN" sz="2400" dirty="0">
                <a:latin typeface="楷体" panose="02010609060101010101" pitchFamily="49" charset="-122"/>
                <a:ea typeface="楷体" panose="02010609060101010101" pitchFamily="49" charset="-122"/>
              </a:rPr>
              <a:t>5M X 4bytes</a:t>
            </a:r>
            <a:r>
              <a:rPr lang="zh-CN" altLang="en-US" sz="2400" dirty="0">
                <a:latin typeface="楷体" panose="02010609060101010101" pitchFamily="49" charset="-122"/>
                <a:ea typeface="楷体" panose="02010609060101010101" pitchFamily="49" charset="-122"/>
              </a:rPr>
              <a:t>，开销是可接受的</a:t>
            </a:r>
          </a:p>
        </p:txBody>
      </p:sp>
      <p:pic>
        <p:nvPicPr>
          <p:cNvPr id="7" name="图片 6">
            <a:extLst>
              <a:ext uri="{FF2B5EF4-FFF2-40B4-BE49-F238E27FC236}">
                <a16:creationId xmlns:a16="http://schemas.microsoft.com/office/drawing/2014/main" id="{9B5EBF7B-078E-8295-2266-6F691BCC56E0}"/>
              </a:ext>
            </a:extLst>
          </p:cNvPr>
          <p:cNvPicPr>
            <a:picLocks noChangeAspect="1"/>
          </p:cNvPicPr>
          <p:nvPr/>
        </p:nvPicPr>
        <p:blipFill>
          <a:blip r:embed="rId3"/>
          <a:stretch>
            <a:fillRect/>
          </a:stretch>
        </p:blipFill>
        <p:spPr>
          <a:xfrm>
            <a:off x="1919460" y="1844998"/>
            <a:ext cx="6895616" cy="2937595"/>
          </a:xfrm>
          <a:prstGeom prst="rect">
            <a:avLst/>
          </a:prstGeom>
        </p:spPr>
      </p:pic>
    </p:spTree>
    <p:extLst>
      <p:ext uri="{BB962C8B-B14F-4D97-AF65-F5344CB8AC3E}">
        <p14:creationId xmlns:p14="http://schemas.microsoft.com/office/powerpoint/2010/main" val="187589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3586480" y="91440"/>
            <a:ext cx="5720080" cy="523220"/>
          </a:xfrm>
          <a:prstGeom prst="rect">
            <a:avLst/>
          </a:prstGeom>
          <a:noFill/>
        </p:spPr>
        <p:txBody>
          <a:bodyPr wrap="square">
            <a:spAutoFit/>
          </a:bodyPr>
          <a:lstStyle/>
          <a:p>
            <a:pPr marR="0" lvl="0" indent="0" fontAlgn="auto">
              <a:lnSpc>
                <a:spcPct val="100000"/>
              </a:lnSpc>
              <a:spcBef>
                <a:spcPts val="0"/>
              </a:spcBef>
              <a:spcAft>
                <a:spcPts val="0"/>
              </a:spcAft>
              <a:buClrTx/>
              <a:buSzTx/>
              <a:buFontTx/>
              <a:buNone/>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3.AdaEmbed Design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8" name="文本框 7">
            <a:extLst>
              <a:ext uri="{FF2B5EF4-FFF2-40B4-BE49-F238E27FC236}">
                <a16:creationId xmlns:a16="http://schemas.microsoft.com/office/drawing/2014/main" id="{3E8D6766-0AC8-7962-68A6-4F150E754086}"/>
              </a:ext>
            </a:extLst>
          </p:cNvPr>
          <p:cNvSpPr txBox="1"/>
          <p:nvPr/>
        </p:nvSpPr>
        <p:spPr>
          <a:xfrm>
            <a:off x="103261" y="706223"/>
            <a:ext cx="3632398"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800" b="1" dirty="0">
                <a:solidFill>
                  <a:srgbClr val="FF0000"/>
                </a:solidFill>
                <a:latin typeface="-apple-system"/>
              </a:rPr>
              <a:t>Q3</a:t>
            </a:r>
            <a:r>
              <a:rPr lang="zh-CN" altLang="en-US" sz="2800" b="1" dirty="0">
                <a:solidFill>
                  <a:srgbClr val="FF0000"/>
                </a:solidFill>
                <a:latin typeface="-apple-system"/>
              </a:rPr>
              <a:t>：</a:t>
            </a:r>
            <a:r>
              <a:rPr lang="en-US" altLang="zh-CN" sz="2800" b="1" dirty="0">
                <a:solidFill>
                  <a:srgbClr val="FF0000"/>
                </a:solidFill>
                <a:latin typeface="-apple-system"/>
              </a:rPr>
              <a:t>[</a:t>
            </a:r>
            <a:r>
              <a:rPr lang="zh-CN" altLang="en-US" sz="2800" b="1" dirty="0">
                <a:solidFill>
                  <a:srgbClr val="FF0000"/>
                </a:solidFill>
                <a:latin typeface="楷体" panose="02010609060101010101" pitchFamily="49" charset="-122"/>
                <a:ea typeface="楷体" panose="02010609060101010101" pitchFamily="49" charset="-122"/>
              </a:rPr>
              <a:t>如何实现</a:t>
            </a:r>
            <a:r>
              <a:rPr lang="en-US" altLang="zh-CN" sz="2800" b="1" dirty="0">
                <a:solidFill>
                  <a:srgbClr val="FF0000"/>
                </a:solidFill>
                <a:latin typeface="-apple-system"/>
              </a:rPr>
              <a:t>]</a:t>
            </a:r>
          </a:p>
          <a:p>
            <a:endParaRPr lang="zh-CN" altLang="en-US" dirty="0"/>
          </a:p>
        </p:txBody>
      </p:sp>
      <p:sp>
        <p:nvSpPr>
          <p:cNvPr id="19" name="文本框 18">
            <a:extLst>
              <a:ext uri="{FF2B5EF4-FFF2-40B4-BE49-F238E27FC236}">
                <a16:creationId xmlns:a16="http://schemas.microsoft.com/office/drawing/2014/main" id="{5C0DF884-50DB-1A2E-A703-4D3DA66156BE}"/>
              </a:ext>
            </a:extLst>
          </p:cNvPr>
          <p:cNvSpPr txBox="1"/>
          <p:nvPr/>
        </p:nvSpPr>
        <p:spPr>
          <a:xfrm>
            <a:off x="103260" y="1352555"/>
            <a:ext cx="7097640" cy="492443"/>
          </a:xfrm>
          <a:prstGeom prst="rect">
            <a:avLst/>
          </a:prstGeom>
          <a:noFill/>
        </p:spPr>
        <p:txBody>
          <a:bodyPr wrap="square">
            <a:spAutoFit/>
          </a:bodyPr>
          <a:lstStyle/>
          <a:p>
            <a:pPr marL="742950" lvl="1" indent="-285750">
              <a:buFont typeface="Wingdings" panose="05000000000000000000" pitchFamily="2" charset="2"/>
              <a:buChar char="Ø"/>
            </a:pPr>
            <a:r>
              <a:rPr lang="en-US" altLang="zh-CN" sz="2600" dirty="0"/>
              <a:t>Memory Manager: Prune Weights at Scale</a:t>
            </a:r>
          </a:p>
        </p:txBody>
      </p:sp>
      <p:sp>
        <p:nvSpPr>
          <p:cNvPr id="6" name="文本框 5">
            <a:extLst>
              <a:ext uri="{FF2B5EF4-FFF2-40B4-BE49-F238E27FC236}">
                <a16:creationId xmlns:a16="http://schemas.microsoft.com/office/drawing/2014/main" id="{B9C6A229-651F-202F-6D0A-C70BD0EBEB68}"/>
              </a:ext>
            </a:extLst>
          </p:cNvPr>
          <p:cNvSpPr txBox="1"/>
          <p:nvPr/>
        </p:nvSpPr>
        <p:spPr>
          <a:xfrm>
            <a:off x="6055581" y="2828835"/>
            <a:ext cx="6102626" cy="369332"/>
          </a:xfrm>
          <a:prstGeom prst="rect">
            <a:avLst/>
          </a:prstGeom>
          <a:noFill/>
        </p:spPr>
        <p:txBody>
          <a:bodyPr wrap="square">
            <a:spAutoFit/>
          </a:bodyPr>
          <a:lstStyle/>
          <a:p>
            <a:endParaRPr lang="zh-CN" altLang="en-US" dirty="0"/>
          </a:p>
        </p:txBody>
      </p:sp>
      <p:pic>
        <p:nvPicPr>
          <p:cNvPr id="11" name="图片 10">
            <a:extLst>
              <a:ext uri="{FF2B5EF4-FFF2-40B4-BE49-F238E27FC236}">
                <a16:creationId xmlns:a16="http://schemas.microsoft.com/office/drawing/2014/main" id="{377D8A39-6BC1-8F68-4BDD-5B07E813739E}"/>
              </a:ext>
            </a:extLst>
          </p:cNvPr>
          <p:cNvPicPr>
            <a:picLocks noChangeAspect="1"/>
          </p:cNvPicPr>
          <p:nvPr/>
        </p:nvPicPr>
        <p:blipFill rotWithShape="1">
          <a:blip r:embed="rId3"/>
          <a:srcRect l="8390" t="9000" r="7437" b="386"/>
          <a:stretch/>
        </p:blipFill>
        <p:spPr>
          <a:xfrm>
            <a:off x="616984" y="1844998"/>
            <a:ext cx="6677856" cy="4595748"/>
          </a:xfrm>
          <a:prstGeom prst="rect">
            <a:avLst/>
          </a:prstGeom>
        </p:spPr>
      </p:pic>
      <p:sp>
        <p:nvSpPr>
          <p:cNvPr id="16" name="文本框 15">
            <a:extLst>
              <a:ext uri="{FF2B5EF4-FFF2-40B4-BE49-F238E27FC236}">
                <a16:creationId xmlns:a16="http://schemas.microsoft.com/office/drawing/2014/main" id="{A70B066B-D89E-A32C-7D0B-848D72584E54}"/>
              </a:ext>
            </a:extLst>
          </p:cNvPr>
          <p:cNvSpPr txBox="1"/>
          <p:nvPr/>
        </p:nvSpPr>
        <p:spPr>
          <a:xfrm>
            <a:off x="7790212" y="2303900"/>
            <a:ext cx="4168239" cy="3589252"/>
          </a:xfrm>
          <a:prstGeom prst="rect">
            <a:avLst/>
          </a:prstGeom>
          <a:noFill/>
        </p:spPr>
        <p:txBody>
          <a:bodyPr wrap="square" rtlCol="0">
            <a:spAutoFit/>
          </a:bodyPr>
          <a:lstStyle/>
          <a:p>
            <a:pPr indent="457200">
              <a:lnSpc>
                <a:spcPct val="150000"/>
              </a:lnSpc>
            </a:pPr>
            <a:r>
              <a:rPr lang="en-US" altLang="zh-CN" sz="2200" dirty="0"/>
              <a:t>VHPI</a:t>
            </a:r>
            <a:r>
              <a:rPr lang="zh-CN" altLang="en-US" sz="2200" dirty="0">
                <a:latin typeface="楷体" panose="02010609060101010101" pitchFamily="49" charset="-122"/>
                <a:ea typeface="楷体" panose="02010609060101010101" pitchFamily="49" charset="-122"/>
              </a:rPr>
              <a:t>采用查找表将每个嵌入与权值向量相关联，并对修剪后的嵌入向量进行重新排序，而不需要大量的内存分配。</a:t>
            </a:r>
            <a:endParaRPr lang="en-US" altLang="zh-CN" sz="2200" dirty="0">
              <a:latin typeface="楷体" panose="02010609060101010101" pitchFamily="49" charset="-122"/>
              <a:ea typeface="楷体" panose="02010609060101010101" pitchFamily="49" charset="-122"/>
            </a:endParaRPr>
          </a:p>
          <a:p>
            <a:pPr indent="457200">
              <a:lnSpc>
                <a:spcPct val="150000"/>
              </a:lnSpc>
            </a:pPr>
            <a:r>
              <a:rPr lang="zh-CN" altLang="en-US" sz="2200" dirty="0">
                <a:latin typeface="楷体" panose="02010609060101010101" pitchFamily="49" charset="-122"/>
                <a:ea typeface="楷体" panose="02010609060101010101" pitchFamily="49" charset="-122"/>
              </a:rPr>
              <a:t>两个原语操作：</a:t>
            </a:r>
            <a:endParaRPr lang="en-US" altLang="zh-CN" sz="2200" dirty="0">
              <a:latin typeface="楷体" panose="02010609060101010101" pitchFamily="49" charset="-122"/>
              <a:ea typeface="楷体" panose="02010609060101010101" pitchFamily="49" charset="-122"/>
            </a:endParaRPr>
          </a:p>
          <a:p>
            <a:pPr indent="457200">
              <a:lnSpc>
                <a:spcPct val="150000"/>
              </a:lnSpc>
            </a:pPr>
            <a:r>
              <a:rPr lang="en-US" altLang="zh-CN" sz="2200" dirty="0">
                <a:latin typeface="楷体" panose="02010609060101010101" pitchFamily="49" charset="-122"/>
                <a:ea typeface="楷体" panose="02010609060101010101" pitchFamily="49" charset="-122"/>
              </a:rPr>
              <a:t>1.</a:t>
            </a:r>
            <a:r>
              <a:rPr lang="en-US" altLang="zh-CN" sz="2200" dirty="0"/>
              <a:t>Address lookup</a:t>
            </a:r>
          </a:p>
          <a:p>
            <a:pPr indent="457200">
              <a:lnSpc>
                <a:spcPct val="150000"/>
              </a:lnSpc>
            </a:pPr>
            <a:r>
              <a:rPr lang="en-US" altLang="zh-CN" sz="2200" dirty="0">
                <a:latin typeface="楷体" panose="02010609060101010101" pitchFamily="49" charset="-122"/>
                <a:ea typeface="楷体" panose="02010609060101010101" pitchFamily="49" charset="-122"/>
              </a:rPr>
              <a:t>2.</a:t>
            </a:r>
            <a:r>
              <a:rPr lang="en-US" altLang="zh-CN" sz="2200" dirty="0"/>
              <a:t>Weight allocation</a:t>
            </a:r>
            <a:endParaRPr lang="zh-CN" altLang="en-US" sz="2200" dirty="0"/>
          </a:p>
        </p:txBody>
      </p:sp>
    </p:spTree>
    <p:extLst>
      <p:ext uri="{BB962C8B-B14F-4D97-AF65-F5344CB8AC3E}">
        <p14:creationId xmlns:p14="http://schemas.microsoft.com/office/powerpoint/2010/main" val="369529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3586480" y="91440"/>
            <a:ext cx="5720080" cy="523220"/>
          </a:xfrm>
          <a:prstGeom prst="rect">
            <a:avLst/>
          </a:prstGeom>
          <a:noFill/>
        </p:spPr>
        <p:txBody>
          <a:bodyPr wrap="square">
            <a:spAutoFit/>
          </a:bodyPr>
          <a:lstStyle/>
          <a:p>
            <a:pPr marR="0" lvl="0" indent="0" fontAlgn="auto">
              <a:lnSpc>
                <a:spcPct val="100000"/>
              </a:lnSpc>
              <a:spcBef>
                <a:spcPts val="0"/>
              </a:spcBef>
              <a:spcAft>
                <a:spcPts val="0"/>
              </a:spcAft>
              <a:buClrTx/>
              <a:buSzTx/>
              <a:buFontTx/>
              <a:buNone/>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3.AdaEmbed Design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8" name="文本框 7">
            <a:extLst>
              <a:ext uri="{FF2B5EF4-FFF2-40B4-BE49-F238E27FC236}">
                <a16:creationId xmlns:a16="http://schemas.microsoft.com/office/drawing/2014/main" id="{3E8D6766-0AC8-7962-68A6-4F150E754086}"/>
              </a:ext>
            </a:extLst>
          </p:cNvPr>
          <p:cNvSpPr txBox="1"/>
          <p:nvPr/>
        </p:nvSpPr>
        <p:spPr>
          <a:xfrm>
            <a:off x="103261" y="706223"/>
            <a:ext cx="3632398"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800" b="1" dirty="0">
                <a:solidFill>
                  <a:srgbClr val="FF0000"/>
                </a:solidFill>
                <a:latin typeface="-apple-system"/>
              </a:rPr>
              <a:t>Q3</a:t>
            </a:r>
            <a:r>
              <a:rPr lang="zh-CN" altLang="en-US" sz="2800" b="1" dirty="0">
                <a:solidFill>
                  <a:srgbClr val="FF0000"/>
                </a:solidFill>
                <a:latin typeface="-apple-system"/>
              </a:rPr>
              <a:t>：</a:t>
            </a:r>
            <a:r>
              <a:rPr lang="en-US" altLang="zh-CN" sz="2800" b="1" dirty="0">
                <a:solidFill>
                  <a:srgbClr val="FF0000"/>
                </a:solidFill>
                <a:latin typeface="-apple-system"/>
              </a:rPr>
              <a:t>[</a:t>
            </a:r>
            <a:r>
              <a:rPr lang="zh-CN" altLang="en-US" sz="2800" b="1" dirty="0">
                <a:solidFill>
                  <a:srgbClr val="FF0000"/>
                </a:solidFill>
                <a:latin typeface="楷体" panose="02010609060101010101" pitchFamily="49" charset="-122"/>
                <a:ea typeface="楷体" panose="02010609060101010101" pitchFamily="49" charset="-122"/>
              </a:rPr>
              <a:t>如何实现</a:t>
            </a:r>
            <a:r>
              <a:rPr lang="en-US" altLang="zh-CN" sz="2800" b="1" dirty="0">
                <a:solidFill>
                  <a:srgbClr val="FF0000"/>
                </a:solidFill>
                <a:latin typeface="-apple-system"/>
              </a:rPr>
              <a:t>]</a:t>
            </a:r>
          </a:p>
          <a:p>
            <a:endParaRPr lang="zh-CN" altLang="en-US" dirty="0"/>
          </a:p>
        </p:txBody>
      </p:sp>
      <p:sp>
        <p:nvSpPr>
          <p:cNvPr id="19" name="文本框 18">
            <a:extLst>
              <a:ext uri="{FF2B5EF4-FFF2-40B4-BE49-F238E27FC236}">
                <a16:creationId xmlns:a16="http://schemas.microsoft.com/office/drawing/2014/main" id="{5C0DF884-50DB-1A2E-A703-4D3DA66156BE}"/>
              </a:ext>
            </a:extLst>
          </p:cNvPr>
          <p:cNvSpPr txBox="1"/>
          <p:nvPr/>
        </p:nvSpPr>
        <p:spPr>
          <a:xfrm>
            <a:off x="103260" y="1352555"/>
            <a:ext cx="11249550" cy="892552"/>
          </a:xfrm>
          <a:prstGeom prst="rect">
            <a:avLst/>
          </a:prstGeom>
          <a:noFill/>
        </p:spPr>
        <p:txBody>
          <a:bodyPr wrap="square">
            <a:spAutoFit/>
          </a:bodyPr>
          <a:lstStyle/>
          <a:p>
            <a:pPr marL="742950" lvl="1" indent="-285750">
              <a:buFont typeface="Wingdings" panose="05000000000000000000" pitchFamily="2" charset="2"/>
              <a:buChar char="Ø"/>
            </a:pPr>
            <a:r>
              <a:rPr lang="en-US" altLang="zh-CN" sz="2600" dirty="0"/>
              <a:t>Memory Manager: Prune Weights at Scale</a:t>
            </a:r>
          </a:p>
          <a:p>
            <a:pPr lvl="1"/>
            <a:r>
              <a:rPr lang="en-US" altLang="zh-CN" sz="2600" dirty="0"/>
              <a:t>                                VHPI</a:t>
            </a:r>
            <a:r>
              <a:rPr lang="zh-CN" altLang="en-US" sz="2600" dirty="0">
                <a:latin typeface="楷体" panose="02010609060101010101" pitchFamily="49" charset="-122"/>
                <a:ea typeface="楷体" panose="02010609060101010101" pitchFamily="49" charset="-122"/>
              </a:rPr>
              <a:t>的操作只引入了很小的时间开销</a:t>
            </a:r>
            <a:endParaRPr lang="en-US" altLang="zh-CN" sz="2600"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B9C6A229-651F-202F-6D0A-C70BD0EBEB68}"/>
              </a:ext>
            </a:extLst>
          </p:cNvPr>
          <p:cNvSpPr txBox="1"/>
          <p:nvPr/>
        </p:nvSpPr>
        <p:spPr>
          <a:xfrm>
            <a:off x="6055581" y="2828835"/>
            <a:ext cx="6102626" cy="369332"/>
          </a:xfrm>
          <a:prstGeom prst="rect">
            <a:avLst/>
          </a:prstGeom>
          <a:noFill/>
        </p:spPr>
        <p:txBody>
          <a:bodyPr wrap="square">
            <a:spAutoFit/>
          </a:bodyPr>
          <a:lstStyle/>
          <a:p>
            <a:endParaRPr lang="zh-CN" altLang="en-US" dirty="0"/>
          </a:p>
        </p:txBody>
      </p:sp>
      <p:pic>
        <p:nvPicPr>
          <p:cNvPr id="4" name="图片 3">
            <a:extLst>
              <a:ext uri="{FF2B5EF4-FFF2-40B4-BE49-F238E27FC236}">
                <a16:creationId xmlns:a16="http://schemas.microsoft.com/office/drawing/2014/main" id="{A2EF020C-D25B-3901-6121-27FBB70B8A4B}"/>
              </a:ext>
            </a:extLst>
          </p:cNvPr>
          <p:cNvPicPr>
            <a:picLocks noChangeAspect="1"/>
          </p:cNvPicPr>
          <p:nvPr/>
        </p:nvPicPr>
        <p:blipFill>
          <a:blip r:embed="rId3"/>
          <a:stretch>
            <a:fillRect/>
          </a:stretch>
        </p:blipFill>
        <p:spPr>
          <a:xfrm>
            <a:off x="1373842" y="2384429"/>
            <a:ext cx="8019539" cy="3945096"/>
          </a:xfrm>
          <a:prstGeom prst="rect">
            <a:avLst/>
          </a:prstGeom>
        </p:spPr>
      </p:pic>
    </p:spTree>
    <p:extLst>
      <p:ext uri="{BB962C8B-B14F-4D97-AF65-F5344CB8AC3E}">
        <p14:creationId xmlns:p14="http://schemas.microsoft.com/office/powerpoint/2010/main" val="153951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4937760" y="101600"/>
            <a:ext cx="5720080" cy="892552"/>
          </a:xfrm>
          <a:prstGeom prst="rect">
            <a:avLst/>
          </a:prstGeom>
          <a:noFill/>
        </p:spPr>
        <p:txBody>
          <a:bodyPr wrap="square">
            <a:spAutoFit/>
          </a:bodyPr>
          <a:lstStyle/>
          <a:p>
            <a:pPr fontAlgn="auto">
              <a:spcBef>
                <a:spcPts val="0"/>
              </a:spcBef>
              <a:spcAft>
                <a:spcPts val="0"/>
              </a:spcAft>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4. Evaluation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a:p>
            <a:pPr marR="0" lvl="0" indent="0" fontAlgn="auto">
              <a:lnSpc>
                <a:spcPct val="100000"/>
              </a:lnSpc>
              <a:spcBef>
                <a:spcPts val="0"/>
              </a:spcBef>
              <a:spcAft>
                <a:spcPts val="0"/>
              </a:spcAft>
              <a:buClrTx/>
              <a:buSzTx/>
              <a:buFontTx/>
              <a:buNone/>
              <a:defRPr/>
            </a:pPr>
            <a:endParaRPr lang="zh-CN" altLang="en-US" sz="2400" b="1" dirty="0">
              <a:solidFill>
                <a:schemeClr val="tx1">
                  <a:lumMod val="95000"/>
                  <a:lumOff val="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6" name="文本框 5">
            <a:extLst>
              <a:ext uri="{FF2B5EF4-FFF2-40B4-BE49-F238E27FC236}">
                <a16:creationId xmlns:a16="http://schemas.microsoft.com/office/drawing/2014/main" id="{842153ED-A879-A3FB-61B5-160CDB238F5A}"/>
              </a:ext>
            </a:extLst>
          </p:cNvPr>
          <p:cNvSpPr txBox="1"/>
          <p:nvPr/>
        </p:nvSpPr>
        <p:spPr>
          <a:xfrm>
            <a:off x="403761" y="1077598"/>
            <a:ext cx="11067803" cy="892552"/>
          </a:xfrm>
          <a:prstGeom prst="rect">
            <a:avLst/>
          </a:prstGeom>
          <a:noFill/>
        </p:spPr>
        <p:txBody>
          <a:bodyPr wrap="square">
            <a:spAutoFit/>
          </a:bodyPr>
          <a:lstStyle/>
          <a:p>
            <a:pPr marL="457200" indent="-457200">
              <a:buFont typeface="Arial" panose="020B0604020202020204" pitchFamily="34" charset="0"/>
              <a:buChar char="•"/>
            </a:pPr>
            <a:r>
              <a:rPr lang="en-US" altLang="zh-CN" sz="2600" dirty="0"/>
              <a:t>Batch size</a:t>
            </a:r>
            <a:r>
              <a:rPr lang="zh-CN" altLang="en-US" sz="2600" dirty="0">
                <a:latin typeface="楷体" panose="02010609060101010101" pitchFamily="49" charset="-122"/>
                <a:ea typeface="楷体" panose="02010609060101010101" pitchFamily="49" charset="-122"/>
              </a:rPr>
              <a:t>为</a:t>
            </a:r>
            <a:r>
              <a:rPr lang="en-US" altLang="zh-CN" sz="2600" dirty="0">
                <a:latin typeface="楷体" panose="02010609060101010101" pitchFamily="49" charset="-122"/>
                <a:ea typeface="楷体" panose="02010609060101010101" pitchFamily="49" charset="-122"/>
              </a:rPr>
              <a:t>65536</a:t>
            </a:r>
            <a:r>
              <a:rPr lang="zh-CN" altLang="en-US" sz="2600">
                <a:latin typeface="楷体" panose="02010609060101010101" pitchFamily="49" charset="-122"/>
                <a:ea typeface="楷体" panose="02010609060101010101" pitchFamily="49" charset="-122"/>
              </a:rPr>
              <a:t>，数十个节点，每个</a:t>
            </a:r>
            <a:r>
              <a:rPr lang="zh-CN" altLang="en-US" sz="2600" dirty="0">
                <a:latin typeface="楷体" panose="02010609060101010101" pitchFamily="49" charset="-122"/>
                <a:ea typeface="楷体" panose="02010609060101010101" pitchFamily="49" charset="-122"/>
              </a:rPr>
              <a:t>节点拥有</a:t>
            </a:r>
            <a:r>
              <a:rPr lang="en-US" altLang="zh-CN" sz="2600" dirty="0">
                <a:latin typeface="楷体" panose="02010609060101010101" pitchFamily="49" charset="-122"/>
                <a:ea typeface="楷体" panose="02010609060101010101" pitchFamily="49" charset="-122"/>
              </a:rPr>
              <a:t>8</a:t>
            </a:r>
            <a:r>
              <a:rPr lang="zh-CN" altLang="en-US" sz="2600" dirty="0">
                <a:latin typeface="楷体" panose="02010609060101010101" pitchFamily="49" charset="-122"/>
                <a:ea typeface="楷体" panose="02010609060101010101" pitchFamily="49" charset="-122"/>
              </a:rPr>
              <a:t>张</a:t>
            </a:r>
            <a:r>
              <a:rPr lang="en-US" altLang="zh-CN" sz="2600" dirty="0">
                <a:latin typeface="楷体" panose="02010609060101010101" pitchFamily="49" charset="-122"/>
                <a:ea typeface="楷体" panose="02010609060101010101" pitchFamily="49" charset="-122"/>
              </a:rPr>
              <a:t>A100-40GB</a:t>
            </a:r>
            <a:r>
              <a:rPr lang="zh-CN" altLang="en-US" sz="2600" dirty="0">
                <a:latin typeface="楷体" panose="02010609060101010101" pitchFamily="49" charset="-122"/>
                <a:ea typeface="楷体" panose="02010609060101010101" pitchFamily="49" charset="-122"/>
              </a:rPr>
              <a:t>，节点之间使用</a:t>
            </a:r>
            <a:r>
              <a:rPr lang="en-US" altLang="zh-CN" sz="2600" dirty="0"/>
              <a:t>200 Gbps RoCE NIC</a:t>
            </a:r>
            <a:r>
              <a:rPr lang="zh-CN" altLang="en-US" sz="2600" dirty="0">
                <a:latin typeface="楷体" panose="02010609060101010101" pitchFamily="49" charset="-122"/>
                <a:ea typeface="楷体" panose="02010609060101010101" pitchFamily="49" charset="-122"/>
              </a:rPr>
              <a:t>连接。</a:t>
            </a:r>
            <a:endParaRPr lang="en-US" altLang="zh-CN" sz="2600" dirty="0">
              <a:latin typeface="楷体" panose="02010609060101010101" pitchFamily="49" charset="-122"/>
              <a:ea typeface="楷体" panose="02010609060101010101" pitchFamily="49" charset="-122"/>
            </a:endParaRPr>
          </a:p>
        </p:txBody>
      </p:sp>
      <p:pic>
        <p:nvPicPr>
          <p:cNvPr id="8" name="图片 7">
            <a:extLst>
              <a:ext uri="{FF2B5EF4-FFF2-40B4-BE49-F238E27FC236}">
                <a16:creationId xmlns:a16="http://schemas.microsoft.com/office/drawing/2014/main" id="{D688AB36-630B-0F83-F305-73550CB574E2}"/>
              </a:ext>
            </a:extLst>
          </p:cNvPr>
          <p:cNvPicPr>
            <a:picLocks noChangeAspect="1"/>
          </p:cNvPicPr>
          <p:nvPr/>
        </p:nvPicPr>
        <p:blipFill rotWithShape="1">
          <a:blip r:embed="rId3"/>
          <a:srcRect l="2338" r="1331" b="3962"/>
          <a:stretch/>
        </p:blipFill>
        <p:spPr>
          <a:xfrm>
            <a:off x="45860" y="2053596"/>
            <a:ext cx="12146140" cy="2637157"/>
          </a:xfrm>
          <a:prstGeom prst="rect">
            <a:avLst/>
          </a:prstGeom>
        </p:spPr>
      </p:pic>
      <p:sp>
        <p:nvSpPr>
          <p:cNvPr id="9" name="文本框 8">
            <a:extLst>
              <a:ext uri="{FF2B5EF4-FFF2-40B4-BE49-F238E27FC236}">
                <a16:creationId xmlns:a16="http://schemas.microsoft.com/office/drawing/2014/main" id="{BF72706F-D9E4-2FDC-F5AF-7BD6D522AA21}"/>
              </a:ext>
            </a:extLst>
          </p:cNvPr>
          <p:cNvSpPr txBox="1"/>
          <p:nvPr/>
        </p:nvSpPr>
        <p:spPr>
          <a:xfrm>
            <a:off x="403761" y="5023262"/>
            <a:ext cx="11564587" cy="914400"/>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latin typeface="楷体" panose="02010609060101010101" pitchFamily="49" charset="-122"/>
                <a:ea typeface="楷体" panose="02010609060101010101" pitchFamily="49" charset="-122"/>
              </a:rPr>
              <a:t>结论：</a:t>
            </a:r>
            <a:r>
              <a:rPr lang="en-US" altLang="zh-CN" sz="2600" dirty="0"/>
              <a:t>AdaEmbed </a:t>
            </a:r>
            <a:r>
              <a:rPr lang="zh-CN" altLang="en-US" sz="2600" dirty="0">
                <a:latin typeface="楷体" panose="02010609060101010101" pitchFamily="49" charset="-122"/>
                <a:ea typeface="楷体" panose="02010609060101010101" pitchFamily="49" charset="-122"/>
              </a:rPr>
              <a:t>减少资源需求并提升</a:t>
            </a:r>
            <a:r>
              <a:rPr lang="en-US" altLang="zh-CN" sz="2600" dirty="0"/>
              <a:t>QPS</a:t>
            </a:r>
            <a:r>
              <a:rPr lang="zh-CN" altLang="en-US" sz="2600" dirty="0">
                <a:latin typeface="楷体" panose="02010609060101010101" pitchFamily="49" charset="-122"/>
                <a:ea typeface="楷体" panose="02010609060101010101" pitchFamily="49" charset="-122"/>
              </a:rPr>
              <a:t>，在同等规模下取得更好的</a:t>
            </a:r>
            <a:r>
              <a:rPr lang="en-US" altLang="zh-CN" sz="2600" dirty="0"/>
              <a:t>NE</a:t>
            </a:r>
            <a:r>
              <a:rPr lang="zh-CN" altLang="en-US" sz="2600" dirty="0">
                <a:latin typeface="楷体" panose="02010609060101010101" pitchFamily="49" charset="-122"/>
                <a:ea typeface="楷体" panose="02010609060101010101" pitchFamily="49" charset="-122"/>
              </a:rPr>
              <a:t>，其引入的开销可以忽略不记</a:t>
            </a:r>
            <a:r>
              <a:rPr lang="zh-CN" altLang="en-US" sz="2600" dirty="0"/>
              <a:t>。</a:t>
            </a:r>
          </a:p>
        </p:txBody>
      </p:sp>
    </p:spTree>
    <p:extLst>
      <p:ext uri="{BB962C8B-B14F-4D97-AF65-F5344CB8AC3E}">
        <p14:creationId xmlns:p14="http://schemas.microsoft.com/office/powerpoint/2010/main" val="85299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4937760" y="101600"/>
            <a:ext cx="5720080" cy="892552"/>
          </a:xfrm>
          <a:prstGeom prst="rect">
            <a:avLst/>
          </a:prstGeom>
          <a:noFill/>
        </p:spPr>
        <p:txBody>
          <a:bodyPr wrap="square">
            <a:spAutoFit/>
          </a:bodyPr>
          <a:lstStyle/>
          <a:p>
            <a:pPr fontAlgn="auto">
              <a:spcBef>
                <a:spcPts val="0"/>
              </a:spcBef>
              <a:spcAft>
                <a:spcPts val="0"/>
              </a:spcAft>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4. Evaluation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a:p>
            <a:pPr marR="0" lvl="0" indent="0" fontAlgn="auto">
              <a:lnSpc>
                <a:spcPct val="100000"/>
              </a:lnSpc>
              <a:spcBef>
                <a:spcPts val="0"/>
              </a:spcBef>
              <a:spcAft>
                <a:spcPts val="0"/>
              </a:spcAft>
              <a:buClrTx/>
              <a:buSzTx/>
              <a:buFontTx/>
              <a:buNone/>
              <a:defRPr/>
            </a:pPr>
            <a:endParaRPr lang="zh-CN" altLang="en-US" sz="2400" b="1" dirty="0">
              <a:solidFill>
                <a:schemeClr val="tx1">
                  <a:lumMod val="95000"/>
                  <a:lumOff val="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pic>
        <p:nvPicPr>
          <p:cNvPr id="16" name="图片 15">
            <a:extLst>
              <a:ext uri="{FF2B5EF4-FFF2-40B4-BE49-F238E27FC236}">
                <a16:creationId xmlns:a16="http://schemas.microsoft.com/office/drawing/2014/main" id="{BC0A1A82-21FE-F7BD-2909-255E88478E40}"/>
              </a:ext>
            </a:extLst>
          </p:cNvPr>
          <p:cNvPicPr>
            <a:picLocks noChangeAspect="1"/>
          </p:cNvPicPr>
          <p:nvPr/>
        </p:nvPicPr>
        <p:blipFill>
          <a:blip r:embed="rId3"/>
          <a:stretch>
            <a:fillRect/>
          </a:stretch>
        </p:blipFill>
        <p:spPr>
          <a:xfrm>
            <a:off x="0" y="795647"/>
            <a:ext cx="5975664" cy="2947150"/>
          </a:xfrm>
          <a:prstGeom prst="rect">
            <a:avLst/>
          </a:prstGeom>
        </p:spPr>
      </p:pic>
      <p:pic>
        <p:nvPicPr>
          <p:cNvPr id="18" name="图片 17">
            <a:extLst>
              <a:ext uri="{FF2B5EF4-FFF2-40B4-BE49-F238E27FC236}">
                <a16:creationId xmlns:a16="http://schemas.microsoft.com/office/drawing/2014/main" id="{4FC357EA-CBA2-51E5-51D7-3AD5160FC7C3}"/>
              </a:ext>
            </a:extLst>
          </p:cNvPr>
          <p:cNvPicPr>
            <a:picLocks noChangeAspect="1"/>
          </p:cNvPicPr>
          <p:nvPr/>
        </p:nvPicPr>
        <p:blipFill>
          <a:blip r:embed="rId4"/>
          <a:stretch>
            <a:fillRect/>
          </a:stretch>
        </p:blipFill>
        <p:spPr>
          <a:xfrm>
            <a:off x="6076055" y="795647"/>
            <a:ext cx="5998488" cy="2812900"/>
          </a:xfrm>
          <a:prstGeom prst="rect">
            <a:avLst/>
          </a:prstGeom>
        </p:spPr>
      </p:pic>
      <p:pic>
        <p:nvPicPr>
          <p:cNvPr id="20" name="图片 19">
            <a:extLst>
              <a:ext uri="{FF2B5EF4-FFF2-40B4-BE49-F238E27FC236}">
                <a16:creationId xmlns:a16="http://schemas.microsoft.com/office/drawing/2014/main" id="{514F2D48-A4E8-170A-1C00-90FF7B512E96}"/>
              </a:ext>
            </a:extLst>
          </p:cNvPr>
          <p:cNvPicPr>
            <a:picLocks noChangeAspect="1"/>
          </p:cNvPicPr>
          <p:nvPr/>
        </p:nvPicPr>
        <p:blipFill>
          <a:blip r:embed="rId5"/>
          <a:stretch>
            <a:fillRect/>
          </a:stretch>
        </p:blipFill>
        <p:spPr>
          <a:xfrm>
            <a:off x="0" y="3928038"/>
            <a:ext cx="5809365" cy="2828362"/>
          </a:xfrm>
          <a:prstGeom prst="rect">
            <a:avLst/>
          </a:prstGeom>
        </p:spPr>
      </p:pic>
      <p:sp>
        <p:nvSpPr>
          <p:cNvPr id="21" name="文本框 20">
            <a:extLst>
              <a:ext uri="{FF2B5EF4-FFF2-40B4-BE49-F238E27FC236}">
                <a16:creationId xmlns:a16="http://schemas.microsoft.com/office/drawing/2014/main" id="{417A7180-61AC-F672-D8A6-944E5882B642}"/>
              </a:ext>
            </a:extLst>
          </p:cNvPr>
          <p:cNvSpPr txBox="1"/>
          <p:nvPr/>
        </p:nvSpPr>
        <p:spPr>
          <a:xfrm>
            <a:off x="6189594" y="3928038"/>
            <a:ext cx="5367647" cy="1292662"/>
          </a:xfrm>
          <a:prstGeom prst="rect">
            <a:avLst/>
          </a:prstGeom>
          <a:noFill/>
        </p:spPr>
        <p:txBody>
          <a:bodyPr wrap="square" rtlCol="0">
            <a:spAutoFit/>
          </a:bodyPr>
          <a:lstStyle/>
          <a:p>
            <a:r>
              <a:rPr lang="en-US" altLang="zh-CN" sz="2600" u="sng" dirty="0"/>
              <a:t>W/ AdaEmbed</a:t>
            </a:r>
            <a:r>
              <a:rPr lang="zh-CN" altLang="en-US" sz="2600" dirty="0">
                <a:latin typeface="楷体" panose="02010609060101010101" pitchFamily="49" charset="-122"/>
                <a:ea typeface="楷体" panose="02010609060101010101" pitchFamily="49" charset="-122"/>
              </a:rPr>
              <a:t>：不使用</a:t>
            </a:r>
            <a:r>
              <a:rPr lang="en-US" altLang="zh-CN" sz="2600" dirty="0"/>
              <a:t>AdaEmbed</a:t>
            </a:r>
            <a:r>
              <a:rPr lang="zh-CN" altLang="en-US" sz="2600" dirty="0">
                <a:latin typeface="楷体" panose="02010609060101010101" pitchFamily="49" charset="-122"/>
                <a:ea typeface="楷体" panose="02010609060101010101" pitchFamily="49" charset="-122"/>
              </a:rPr>
              <a:t>，直接删除较低访问频率的</a:t>
            </a:r>
            <a:r>
              <a:rPr lang="en-US" altLang="zh-CN" sz="2600" dirty="0">
                <a:latin typeface="楷体" panose="02010609060101010101" pitchFamily="49" charset="-122"/>
                <a:ea typeface="楷体" panose="02010609060101010101" pitchFamily="49" charset="-122"/>
              </a:rPr>
              <a:t>embedding</a:t>
            </a:r>
          </a:p>
          <a:p>
            <a:r>
              <a:rPr lang="en-US" altLang="zh-CN" sz="2600" u="sng" dirty="0"/>
              <a:t>W/0 AdaEmbed</a:t>
            </a:r>
            <a:r>
              <a:rPr lang="zh-CN" altLang="en-US" sz="2600" dirty="0">
                <a:latin typeface="楷体" panose="02010609060101010101" pitchFamily="49" charset="-122"/>
                <a:ea typeface="楷体" panose="02010609060101010101" pitchFamily="49" charset="-122"/>
              </a:rPr>
              <a:t>：使用</a:t>
            </a:r>
            <a:r>
              <a:rPr lang="en-US" altLang="zh-CN" sz="2600" dirty="0"/>
              <a:t>AdaEmbed</a:t>
            </a:r>
            <a:endParaRPr lang="zh-CN" altLang="en-US" sz="2600" dirty="0"/>
          </a:p>
        </p:txBody>
      </p:sp>
    </p:spTree>
    <p:extLst>
      <p:ext uri="{BB962C8B-B14F-4D97-AF65-F5344CB8AC3E}">
        <p14:creationId xmlns:p14="http://schemas.microsoft.com/office/powerpoint/2010/main" val="1650508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4937760" y="101600"/>
            <a:ext cx="5720080" cy="954107"/>
          </a:xfrm>
          <a:prstGeom prst="rect">
            <a:avLst/>
          </a:prstGeom>
          <a:noFill/>
        </p:spPr>
        <p:txBody>
          <a:bodyPr wrap="square">
            <a:spAutoFit/>
          </a:bodyPr>
          <a:lstStyle/>
          <a:p>
            <a:pPr fontAlgn="auto">
              <a:spcBef>
                <a:spcPts val="0"/>
              </a:spcBef>
              <a:spcAft>
                <a:spcPts val="0"/>
              </a:spcAft>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4. Evaluation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a:p>
            <a:pPr marR="0" lvl="0" indent="0" fontAlgn="auto">
              <a:lnSpc>
                <a:spcPct val="100000"/>
              </a:lnSpc>
              <a:spcBef>
                <a:spcPts val="0"/>
              </a:spcBef>
              <a:spcAft>
                <a:spcPts val="0"/>
              </a:spcAft>
              <a:buClrTx/>
              <a:buSzTx/>
              <a:buFontTx/>
              <a:buNone/>
              <a:defRPr/>
            </a:pP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8" name="文本框 7">
            <a:extLst>
              <a:ext uri="{FF2B5EF4-FFF2-40B4-BE49-F238E27FC236}">
                <a16:creationId xmlns:a16="http://schemas.microsoft.com/office/drawing/2014/main" id="{4516D56D-EC61-41DE-004D-567769955A72}"/>
              </a:ext>
            </a:extLst>
          </p:cNvPr>
          <p:cNvSpPr txBox="1"/>
          <p:nvPr/>
        </p:nvSpPr>
        <p:spPr>
          <a:xfrm>
            <a:off x="365349" y="517098"/>
            <a:ext cx="6097978" cy="67185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800" dirty="0">
                <a:latin typeface="-apple-system"/>
              </a:rPr>
              <a:t>Sensitivity and Ablation Studies</a:t>
            </a:r>
            <a:endParaRPr lang="zh-CN" altLang="en-US" sz="2800" dirty="0">
              <a:latin typeface="-apple-system"/>
            </a:endParaRPr>
          </a:p>
        </p:txBody>
      </p:sp>
      <p:pic>
        <p:nvPicPr>
          <p:cNvPr id="10" name="图片 9">
            <a:extLst>
              <a:ext uri="{FF2B5EF4-FFF2-40B4-BE49-F238E27FC236}">
                <a16:creationId xmlns:a16="http://schemas.microsoft.com/office/drawing/2014/main" id="{B4D186F3-D21F-3782-6435-96F9A0283908}"/>
              </a:ext>
            </a:extLst>
          </p:cNvPr>
          <p:cNvPicPr>
            <a:picLocks noChangeAspect="1"/>
          </p:cNvPicPr>
          <p:nvPr/>
        </p:nvPicPr>
        <p:blipFill rotWithShape="1">
          <a:blip r:embed="rId3"/>
          <a:srcRect t="6608"/>
          <a:stretch/>
        </p:blipFill>
        <p:spPr>
          <a:xfrm>
            <a:off x="1508168" y="1247686"/>
            <a:ext cx="8230022" cy="4030119"/>
          </a:xfrm>
          <a:prstGeom prst="rect">
            <a:avLst/>
          </a:prstGeom>
        </p:spPr>
      </p:pic>
      <p:sp>
        <p:nvSpPr>
          <p:cNvPr id="12" name="文本框 11">
            <a:extLst>
              <a:ext uri="{FF2B5EF4-FFF2-40B4-BE49-F238E27FC236}">
                <a16:creationId xmlns:a16="http://schemas.microsoft.com/office/drawing/2014/main" id="{E5CB20CC-A904-0A15-BB00-FA714AE1D443}"/>
              </a:ext>
            </a:extLst>
          </p:cNvPr>
          <p:cNvSpPr txBox="1"/>
          <p:nvPr/>
        </p:nvSpPr>
        <p:spPr>
          <a:xfrm>
            <a:off x="2054430" y="5469783"/>
            <a:ext cx="8110847" cy="892552"/>
          </a:xfrm>
          <a:prstGeom prst="rect">
            <a:avLst/>
          </a:prstGeom>
          <a:noFill/>
        </p:spPr>
        <p:txBody>
          <a:bodyPr wrap="square" rtlCol="0">
            <a:spAutoFit/>
          </a:bodyPr>
          <a:lstStyle/>
          <a:p>
            <a:r>
              <a:rPr lang="en-US" altLang="zh-CN" sz="2600" dirty="0">
                <a:latin typeface="楷体" panose="02010609060101010101" pitchFamily="49" charset="-122"/>
                <a:ea typeface="楷体" panose="02010609060101010101" pitchFamily="49" charset="-122"/>
              </a:rPr>
              <a:t>a):</a:t>
            </a:r>
            <a:r>
              <a:rPr lang="zh-CN" altLang="en-US" sz="2600" dirty="0">
                <a:latin typeface="楷体" panose="02010609060101010101" pitchFamily="49" charset="-122"/>
                <a:ea typeface="楷体" panose="02010609060101010101" pitchFamily="49" charset="-122"/>
              </a:rPr>
              <a:t>不同修剪的时间间隔</a:t>
            </a:r>
            <a:endParaRPr lang="en-US" altLang="zh-CN" sz="2600" dirty="0">
              <a:latin typeface="楷体" panose="02010609060101010101" pitchFamily="49" charset="-122"/>
              <a:ea typeface="楷体" panose="02010609060101010101" pitchFamily="49" charset="-122"/>
            </a:endParaRPr>
          </a:p>
          <a:p>
            <a:r>
              <a:rPr lang="en-US" altLang="zh-CN" sz="2600" dirty="0">
                <a:latin typeface="楷体" panose="02010609060101010101" pitchFamily="49" charset="-122"/>
                <a:ea typeface="楷体" panose="02010609060101010101" pitchFamily="49" charset="-122"/>
              </a:rPr>
              <a:t>b):</a:t>
            </a:r>
            <a:r>
              <a:rPr lang="zh-CN" altLang="en-US" sz="2600" dirty="0">
                <a:latin typeface="楷体" panose="02010609060101010101" pitchFamily="49" charset="-122"/>
                <a:ea typeface="楷体" panose="02010609060101010101" pitchFamily="49" charset="-122"/>
              </a:rPr>
              <a:t>不同数据集</a:t>
            </a:r>
          </a:p>
        </p:txBody>
      </p:sp>
    </p:spTree>
    <p:extLst>
      <p:ext uri="{BB962C8B-B14F-4D97-AF65-F5344CB8AC3E}">
        <p14:creationId xmlns:p14="http://schemas.microsoft.com/office/powerpoint/2010/main" val="3613717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4937760" y="101600"/>
            <a:ext cx="5720080" cy="892552"/>
          </a:xfrm>
          <a:prstGeom prst="rect">
            <a:avLst/>
          </a:prstGeom>
          <a:noFill/>
        </p:spPr>
        <p:txBody>
          <a:bodyPr wrap="square">
            <a:spAutoFit/>
          </a:bodyPr>
          <a:lstStyle/>
          <a:p>
            <a:pPr fontAlgn="auto">
              <a:spcBef>
                <a:spcPts val="0"/>
              </a:spcBef>
              <a:spcAft>
                <a:spcPts val="0"/>
              </a:spcAft>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4. Evaluation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a:p>
            <a:pPr marR="0" lvl="0" indent="0" fontAlgn="auto">
              <a:lnSpc>
                <a:spcPct val="100000"/>
              </a:lnSpc>
              <a:spcBef>
                <a:spcPts val="0"/>
              </a:spcBef>
              <a:spcAft>
                <a:spcPts val="0"/>
              </a:spcAft>
              <a:buClrTx/>
              <a:buSzTx/>
              <a:buFontTx/>
              <a:buNone/>
              <a:defRPr/>
            </a:pPr>
            <a:endParaRPr lang="zh-CN" altLang="en-US" sz="2400" b="1" dirty="0">
              <a:solidFill>
                <a:schemeClr val="tx1">
                  <a:lumMod val="95000"/>
                  <a:lumOff val="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8" name="文本框 7">
            <a:extLst>
              <a:ext uri="{FF2B5EF4-FFF2-40B4-BE49-F238E27FC236}">
                <a16:creationId xmlns:a16="http://schemas.microsoft.com/office/drawing/2014/main" id="{4516D56D-EC61-41DE-004D-567769955A72}"/>
              </a:ext>
            </a:extLst>
          </p:cNvPr>
          <p:cNvSpPr txBox="1"/>
          <p:nvPr/>
        </p:nvSpPr>
        <p:spPr>
          <a:xfrm>
            <a:off x="365349" y="517098"/>
            <a:ext cx="6097978" cy="67185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800" dirty="0">
                <a:latin typeface="-apple-system"/>
              </a:rPr>
              <a:t>Sensitivity and Ablation Studies</a:t>
            </a:r>
            <a:endParaRPr lang="zh-CN" altLang="en-US" sz="2800" dirty="0">
              <a:latin typeface="-apple-system"/>
            </a:endParaRPr>
          </a:p>
        </p:txBody>
      </p:sp>
      <p:sp>
        <p:nvSpPr>
          <p:cNvPr id="5" name="文本框 4">
            <a:extLst>
              <a:ext uri="{FF2B5EF4-FFF2-40B4-BE49-F238E27FC236}">
                <a16:creationId xmlns:a16="http://schemas.microsoft.com/office/drawing/2014/main" id="{BFB9153D-447E-CC08-6C5A-C3F386A84845}"/>
              </a:ext>
            </a:extLst>
          </p:cNvPr>
          <p:cNvSpPr txBox="1"/>
          <p:nvPr/>
        </p:nvSpPr>
        <p:spPr>
          <a:xfrm>
            <a:off x="6759995" y="5112481"/>
            <a:ext cx="4204530" cy="492443"/>
          </a:xfrm>
          <a:prstGeom prst="rect">
            <a:avLst/>
          </a:prstGeom>
          <a:noFill/>
        </p:spPr>
        <p:txBody>
          <a:bodyPr wrap="square" rtlCol="0">
            <a:spAutoFit/>
          </a:bodyPr>
          <a:lstStyle/>
          <a:p>
            <a:r>
              <a:rPr lang="zh-CN" altLang="en-US" sz="2600" dirty="0">
                <a:latin typeface="楷体" panose="02010609060101010101" pitchFamily="49" charset="-122"/>
                <a:ea typeface="楷体" panose="02010609060101010101" pitchFamily="49" charset="-122"/>
              </a:rPr>
              <a:t>训练中修剪 </a:t>
            </a:r>
            <a:r>
              <a:rPr lang="en-US" altLang="zh-CN" sz="2600" dirty="0">
                <a:latin typeface="楷体" panose="02010609060101010101" pitchFamily="49" charset="-122"/>
                <a:ea typeface="楷体" panose="02010609060101010101" pitchFamily="49" charset="-122"/>
              </a:rPr>
              <a:t>VS </a:t>
            </a:r>
            <a:r>
              <a:rPr lang="zh-CN" altLang="en-US" sz="2600" dirty="0">
                <a:latin typeface="楷体" panose="02010609060101010101" pitchFamily="49" charset="-122"/>
                <a:ea typeface="楷体" panose="02010609060101010101" pitchFamily="49" charset="-122"/>
              </a:rPr>
              <a:t>训练后修剪</a:t>
            </a:r>
          </a:p>
        </p:txBody>
      </p:sp>
      <p:pic>
        <p:nvPicPr>
          <p:cNvPr id="6" name="图片 5">
            <a:extLst>
              <a:ext uri="{FF2B5EF4-FFF2-40B4-BE49-F238E27FC236}">
                <a16:creationId xmlns:a16="http://schemas.microsoft.com/office/drawing/2014/main" id="{8C44E3D7-D360-842E-6932-3E961F9A352B}"/>
              </a:ext>
            </a:extLst>
          </p:cNvPr>
          <p:cNvPicPr>
            <a:picLocks noChangeAspect="1"/>
          </p:cNvPicPr>
          <p:nvPr/>
        </p:nvPicPr>
        <p:blipFill>
          <a:blip r:embed="rId3"/>
          <a:stretch>
            <a:fillRect/>
          </a:stretch>
        </p:blipFill>
        <p:spPr>
          <a:xfrm>
            <a:off x="7101035" y="1369570"/>
            <a:ext cx="4010585" cy="3724795"/>
          </a:xfrm>
          <a:prstGeom prst="rect">
            <a:avLst/>
          </a:prstGeom>
        </p:spPr>
      </p:pic>
      <p:pic>
        <p:nvPicPr>
          <p:cNvPr id="9" name="图片 8">
            <a:extLst>
              <a:ext uri="{FF2B5EF4-FFF2-40B4-BE49-F238E27FC236}">
                <a16:creationId xmlns:a16="http://schemas.microsoft.com/office/drawing/2014/main" id="{34A4682F-AB07-718B-AEC3-51EE4A2EB03E}"/>
              </a:ext>
            </a:extLst>
          </p:cNvPr>
          <p:cNvPicPr>
            <a:picLocks noChangeAspect="1"/>
          </p:cNvPicPr>
          <p:nvPr/>
        </p:nvPicPr>
        <p:blipFill>
          <a:blip r:embed="rId4"/>
          <a:stretch>
            <a:fillRect/>
          </a:stretch>
        </p:blipFill>
        <p:spPr>
          <a:xfrm>
            <a:off x="659887" y="1618997"/>
            <a:ext cx="4029637" cy="3620005"/>
          </a:xfrm>
          <a:prstGeom prst="rect">
            <a:avLst/>
          </a:prstGeom>
        </p:spPr>
      </p:pic>
      <p:sp>
        <p:nvSpPr>
          <p:cNvPr id="11" name="文本框 10">
            <a:extLst>
              <a:ext uri="{FF2B5EF4-FFF2-40B4-BE49-F238E27FC236}">
                <a16:creationId xmlns:a16="http://schemas.microsoft.com/office/drawing/2014/main" id="{6489245F-09D9-5EA6-ED52-C7E0C477D406}"/>
              </a:ext>
            </a:extLst>
          </p:cNvPr>
          <p:cNvSpPr txBox="1"/>
          <p:nvPr/>
        </p:nvSpPr>
        <p:spPr>
          <a:xfrm>
            <a:off x="1227476" y="5206153"/>
            <a:ext cx="6097712" cy="492443"/>
          </a:xfrm>
          <a:prstGeom prst="rect">
            <a:avLst/>
          </a:prstGeom>
          <a:noFill/>
        </p:spPr>
        <p:txBody>
          <a:bodyPr wrap="square">
            <a:spAutoFit/>
          </a:bodyPr>
          <a:lstStyle/>
          <a:p>
            <a:r>
              <a:rPr lang="zh-CN" altLang="en-US" sz="2600" dirty="0">
                <a:latin typeface="楷体" panose="02010609060101010101" pitchFamily="49" charset="-122"/>
                <a:ea typeface="楷体" panose="02010609060101010101" pitchFamily="49" charset="-122"/>
              </a:rPr>
              <a:t>重要性衡量标准</a:t>
            </a:r>
            <a:endParaRPr lang="en-US" altLang="zh-CN" sz="2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3093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4937760" y="101600"/>
            <a:ext cx="5720080" cy="1261884"/>
          </a:xfrm>
          <a:prstGeom prst="rect">
            <a:avLst/>
          </a:prstGeom>
          <a:noFill/>
        </p:spPr>
        <p:txBody>
          <a:bodyPr wrap="square">
            <a:spAutoFit/>
          </a:bodyPr>
          <a:lstStyle/>
          <a:p>
            <a:pPr fontAlgn="auto">
              <a:spcBef>
                <a:spcPts val="0"/>
              </a:spcBef>
              <a:spcAft>
                <a:spcPts val="0"/>
              </a:spcAft>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5. Conclusion</a:t>
            </a:r>
            <a:endParaRPr lang="en-US" altLang="zh-CN" sz="24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a:p>
            <a:pPr fontAlgn="auto">
              <a:spcBef>
                <a:spcPts val="0"/>
              </a:spcBef>
              <a:spcAft>
                <a:spcPts val="0"/>
              </a:spcAft>
              <a:defRPr/>
            </a:pPr>
            <a:endParaRPr lang="zh-CN" altLang="en-US" sz="2400" b="1" dirty="0">
              <a:solidFill>
                <a:schemeClr val="tx1">
                  <a:lumMod val="95000"/>
                  <a:lumOff val="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a:p>
            <a:pPr marR="0" lvl="0" indent="0" fontAlgn="auto">
              <a:lnSpc>
                <a:spcPct val="100000"/>
              </a:lnSpc>
              <a:spcBef>
                <a:spcPts val="0"/>
              </a:spcBef>
              <a:spcAft>
                <a:spcPts val="0"/>
              </a:spcAft>
              <a:buClrTx/>
              <a:buSzTx/>
              <a:buFontTx/>
              <a:buNone/>
              <a:defRPr/>
            </a:pPr>
            <a:endParaRPr lang="zh-CN" altLang="en-US" sz="2400" b="1" dirty="0">
              <a:solidFill>
                <a:schemeClr val="tx1">
                  <a:lumMod val="95000"/>
                  <a:lumOff val="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5" name="文本框 4">
            <a:extLst>
              <a:ext uri="{FF2B5EF4-FFF2-40B4-BE49-F238E27FC236}">
                <a16:creationId xmlns:a16="http://schemas.microsoft.com/office/drawing/2014/main" id="{87C949F4-945A-0135-7776-B438DF4E22C3}"/>
              </a:ext>
            </a:extLst>
          </p:cNvPr>
          <p:cNvSpPr txBox="1"/>
          <p:nvPr/>
        </p:nvSpPr>
        <p:spPr>
          <a:xfrm>
            <a:off x="1223157" y="1764121"/>
            <a:ext cx="10046525" cy="2775760"/>
          </a:xfrm>
          <a:prstGeom prst="rect">
            <a:avLst/>
          </a:prstGeom>
          <a:noFill/>
        </p:spPr>
        <p:txBody>
          <a:bodyPr wrap="square">
            <a:spAutoFit/>
          </a:bodyPr>
          <a:lstStyle/>
          <a:p>
            <a:pPr indent="457200">
              <a:lnSpc>
                <a:spcPct val="150000"/>
              </a:lnSpc>
            </a:pPr>
            <a:r>
              <a:rPr lang="zh-CN" altLang="zh-CN" sz="2400" dirty="0">
                <a:latin typeface="楷体" panose="02010609060101010101" pitchFamily="49" charset="-122"/>
                <a:ea typeface="楷体" panose="02010609060101010101" pitchFamily="49" charset="-122"/>
              </a:rPr>
              <a:t>本文的主要工作是设计了一种训练中的嵌入修剪系统，通过识别对模型精度重要性较大的嵌入行，然后自适应地修剪不太重要的嵌入，以限制总嵌入大小。评估表明，节省了部署所需的</a:t>
            </a:r>
            <a:r>
              <a:rPr lang="en-US" altLang="zh-CN" sz="2400" dirty="0">
                <a:latin typeface="楷体" panose="02010609060101010101" pitchFamily="49" charset="-122"/>
                <a:ea typeface="楷体" panose="02010609060101010101" pitchFamily="49" charset="-122"/>
              </a:rPr>
              <a:t>35-60%</a:t>
            </a:r>
            <a:r>
              <a:rPr lang="zh-CN" altLang="zh-CN" sz="2400" dirty="0">
                <a:latin typeface="楷体" panose="02010609060101010101" pitchFamily="49" charset="-122"/>
                <a:ea typeface="楷体" panose="02010609060101010101" pitchFamily="49" charset="-122"/>
              </a:rPr>
              <a:t>嵌入大小，并在模型准确性和模型执行速度方面取得了显着的改进</a:t>
            </a:r>
          </a:p>
          <a:p>
            <a:pPr indent="457200">
              <a:lnSpc>
                <a:spcPct val="150000"/>
              </a:lnSpc>
            </a:pP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7677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281763" y="2581515"/>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恳请老师同学批评指正！</a:t>
            </a:r>
          </a:p>
        </p:txBody>
      </p:sp>
    </p:spTree>
    <p:extLst>
      <p:ext uri="{BB962C8B-B14F-4D97-AF65-F5344CB8AC3E}">
        <p14:creationId xmlns:p14="http://schemas.microsoft.com/office/powerpoint/2010/main" val="89933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šḻîḍe">
            <a:extLst>
              <a:ext uri="{FF2B5EF4-FFF2-40B4-BE49-F238E27FC236}">
                <a16:creationId xmlns:a16="http://schemas.microsoft.com/office/drawing/2014/main" id="{A76292BB-D233-6855-1E56-FA37CA8C617E}"/>
              </a:ext>
            </a:extLst>
          </p:cNvPr>
          <p:cNvSpPr txBox="1"/>
          <p:nvPr/>
        </p:nvSpPr>
        <p:spPr>
          <a:xfrm>
            <a:off x="313326" y="630418"/>
            <a:ext cx="3607077" cy="646331"/>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3600" b="1" spc="300" dirty="0">
                <a:solidFill>
                  <a:srgbClr val="044875"/>
                </a:solidFill>
                <a:latin typeface="微软雅黑" panose="020B0503020204020204" pitchFamily="34" charset="-122"/>
                <a:ea typeface="微软雅黑" panose="020B0503020204020204" pitchFamily="34" charset="-122"/>
              </a:rPr>
              <a:t>CONTENTS</a:t>
            </a:r>
          </a:p>
        </p:txBody>
      </p:sp>
      <p:grpSp>
        <p:nvGrpSpPr>
          <p:cNvPr id="6" name="组合 5">
            <a:extLst>
              <a:ext uri="{FF2B5EF4-FFF2-40B4-BE49-F238E27FC236}">
                <a16:creationId xmlns:a16="http://schemas.microsoft.com/office/drawing/2014/main" id="{D7E17D40-81F5-0D97-675F-509DC3BEF629}"/>
              </a:ext>
            </a:extLst>
          </p:cNvPr>
          <p:cNvGrpSpPr/>
          <p:nvPr/>
        </p:nvGrpSpPr>
        <p:grpSpPr>
          <a:xfrm>
            <a:off x="2927011" y="1629958"/>
            <a:ext cx="5840870" cy="553998"/>
            <a:chOff x="4798096" y="2677224"/>
            <a:chExt cx="5840870" cy="553998"/>
          </a:xfrm>
        </p:grpSpPr>
        <p:sp>
          <p:nvSpPr>
            <p:cNvPr id="7" name="椭圆 6">
              <a:extLst>
                <a:ext uri="{FF2B5EF4-FFF2-40B4-BE49-F238E27FC236}">
                  <a16:creationId xmlns:a16="http://schemas.microsoft.com/office/drawing/2014/main" id="{FB7D1EFE-DF7F-6AB5-7205-A63CEA530785}"/>
                </a:ext>
              </a:extLst>
            </p:cNvPr>
            <p:cNvSpPr/>
            <p:nvPr/>
          </p:nvSpPr>
          <p:spPr>
            <a:xfrm>
              <a:off x="4798096" y="2677224"/>
              <a:ext cx="720000" cy="55399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cs typeface="+mn-ea"/>
                  <a:sym typeface="+mn-lt"/>
                </a:rPr>
                <a:t>1</a:t>
              </a:r>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8" name="文本框 7">
              <a:extLst>
                <a:ext uri="{FF2B5EF4-FFF2-40B4-BE49-F238E27FC236}">
                  <a16:creationId xmlns:a16="http://schemas.microsoft.com/office/drawing/2014/main" id="{891741D9-8202-15A7-4557-87F4AF771414}"/>
                </a:ext>
              </a:extLst>
            </p:cNvPr>
            <p:cNvSpPr txBox="1"/>
            <p:nvPr/>
          </p:nvSpPr>
          <p:spPr>
            <a:xfrm>
              <a:off x="5746793" y="2677224"/>
              <a:ext cx="4892173" cy="523220"/>
            </a:xfrm>
            <a:prstGeom prst="rect">
              <a:avLst/>
            </a:prstGeom>
            <a:noFill/>
          </p:spPr>
          <p:txBody>
            <a:bodyPr wrap="none" rtlCol="0">
              <a:spAutoFit/>
            </a:bodyPr>
            <a:lstStyle/>
            <a:p>
              <a:pPr marR="0" lvl="0" indent="0" fontAlgn="auto">
                <a:lnSpc>
                  <a:spcPct val="100000"/>
                </a:lnSpc>
                <a:spcBef>
                  <a:spcPts val="0"/>
                </a:spcBef>
                <a:spcAft>
                  <a:spcPts val="0"/>
                </a:spcAft>
                <a:buClrTx/>
                <a:buSzTx/>
                <a:buFontTx/>
                <a:buNone/>
                <a:defRPr/>
              </a:pPr>
              <a:r>
                <a:rPr lang="en-US" altLang="zh-CN" sz="2800" b="1" dirty="0">
                  <a:solidFill>
                    <a:srgbClr val="044875"/>
                  </a:solidFill>
                  <a:latin typeface="微软雅黑" panose="020B0503020204020204" pitchFamily="34" charset="-122"/>
                  <a:ea typeface="微软雅黑" panose="020B0503020204020204" pitchFamily="34" charset="-122"/>
                  <a:sym typeface="+mn-lt"/>
                </a:rPr>
                <a:t>Background &amp; Motivation</a:t>
              </a:r>
              <a:endParaRPr lang="zh-CN" altLang="en-US" sz="2800" b="1" dirty="0">
                <a:solidFill>
                  <a:srgbClr val="044875"/>
                </a:solidFill>
                <a:latin typeface="微软雅黑" panose="020B0503020204020204" pitchFamily="34" charset="-122"/>
                <a:ea typeface="微软雅黑" panose="020B0503020204020204" pitchFamily="34" charset="-122"/>
                <a:sym typeface="+mn-lt"/>
              </a:endParaRPr>
            </a:p>
          </p:txBody>
        </p:sp>
      </p:grpSp>
      <p:cxnSp>
        <p:nvCxnSpPr>
          <p:cNvPr id="21" name="直接连接符 20">
            <a:extLst>
              <a:ext uri="{FF2B5EF4-FFF2-40B4-BE49-F238E27FC236}">
                <a16:creationId xmlns:a16="http://schemas.microsoft.com/office/drawing/2014/main" id="{9D87BCF2-4597-7629-5B2A-6B9B41893647}"/>
              </a:ext>
            </a:extLst>
          </p:cNvPr>
          <p:cNvCxnSpPr/>
          <p:nvPr/>
        </p:nvCxnSpPr>
        <p:spPr>
          <a:xfrm>
            <a:off x="579545" y="1176485"/>
            <a:ext cx="248774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6F01A5C5-977A-C3B5-BE34-CABC1FECEB0C}"/>
              </a:ext>
            </a:extLst>
          </p:cNvPr>
          <p:cNvGrpSpPr/>
          <p:nvPr/>
        </p:nvGrpSpPr>
        <p:grpSpPr>
          <a:xfrm>
            <a:off x="2927011" y="2474692"/>
            <a:ext cx="4883172" cy="553998"/>
            <a:chOff x="4798096" y="2677224"/>
            <a:chExt cx="4883172" cy="553998"/>
          </a:xfrm>
        </p:grpSpPr>
        <p:sp>
          <p:nvSpPr>
            <p:cNvPr id="23" name="椭圆 22">
              <a:extLst>
                <a:ext uri="{FF2B5EF4-FFF2-40B4-BE49-F238E27FC236}">
                  <a16:creationId xmlns:a16="http://schemas.microsoft.com/office/drawing/2014/main" id="{22D66C4B-DC77-B770-3E7D-D743B78839A2}"/>
                </a:ext>
              </a:extLst>
            </p:cNvPr>
            <p:cNvSpPr/>
            <p:nvPr/>
          </p:nvSpPr>
          <p:spPr>
            <a:xfrm>
              <a:off x="4798096" y="2677224"/>
              <a:ext cx="720000" cy="55399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cs typeface="+mn-ea"/>
                  <a:sym typeface="+mn-lt"/>
                </a:rPr>
                <a:t>2</a:t>
              </a:r>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24" name="文本框 23">
              <a:extLst>
                <a:ext uri="{FF2B5EF4-FFF2-40B4-BE49-F238E27FC236}">
                  <a16:creationId xmlns:a16="http://schemas.microsoft.com/office/drawing/2014/main" id="{393F2032-FDD3-C7A8-924D-4051F33D7444}"/>
                </a:ext>
              </a:extLst>
            </p:cNvPr>
            <p:cNvSpPr txBox="1"/>
            <p:nvPr/>
          </p:nvSpPr>
          <p:spPr>
            <a:xfrm>
              <a:off x="5746793" y="2677224"/>
              <a:ext cx="3934475" cy="523220"/>
            </a:xfrm>
            <a:prstGeom prst="rect">
              <a:avLst/>
            </a:prstGeom>
            <a:noFill/>
          </p:spPr>
          <p:txBody>
            <a:bodyPr wrap="none" rtlCol="0">
              <a:spAutoFit/>
            </a:bodyPr>
            <a:lstStyle/>
            <a:p>
              <a:pPr marR="0" lvl="0" indent="0" fontAlgn="auto">
                <a:lnSpc>
                  <a:spcPct val="100000"/>
                </a:lnSpc>
                <a:spcBef>
                  <a:spcPts val="0"/>
                </a:spcBef>
                <a:spcAft>
                  <a:spcPts val="0"/>
                </a:spcAft>
                <a:buClrTx/>
                <a:buSzTx/>
                <a:buFontTx/>
                <a:buNone/>
                <a:defRPr/>
              </a:pPr>
              <a:r>
                <a:rPr lang="en-US" altLang="zh-CN" sz="2800" b="1" dirty="0">
                  <a:solidFill>
                    <a:srgbClr val="044875"/>
                  </a:solidFill>
                  <a:latin typeface="微软雅黑" panose="020B0503020204020204" pitchFamily="34" charset="-122"/>
                  <a:ea typeface="微软雅黑" panose="020B0503020204020204" pitchFamily="34" charset="-122"/>
                  <a:sym typeface="+mn-lt"/>
                </a:rPr>
                <a:t>AdaEmbed</a:t>
              </a:r>
              <a:r>
                <a:rPr lang="en-US" altLang="zh-CN" sz="2400" b="1" dirty="0">
                  <a:latin typeface="微软雅黑" panose="020B0503020204020204" pitchFamily="34" charset="-122"/>
                  <a:ea typeface="微软雅黑" panose="020B0503020204020204" pitchFamily="34" charset="-122"/>
                  <a:sym typeface="+mn-lt"/>
                </a:rPr>
                <a:t> </a:t>
              </a:r>
              <a:r>
                <a:rPr lang="en-US" altLang="zh-CN" sz="2800" b="1" dirty="0">
                  <a:solidFill>
                    <a:srgbClr val="044875"/>
                  </a:solidFill>
                  <a:latin typeface="微软雅黑" panose="020B0503020204020204" pitchFamily="34" charset="-122"/>
                  <a:ea typeface="微软雅黑" panose="020B0503020204020204" pitchFamily="34" charset="-122"/>
                  <a:sym typeface="+mn-lt"/>
                </a:rPr>
                <a:t>Overview</a:t>
              </a:r>
              <a:endParaRPr lang="zh-CN" altLang="en-US" sz="2800" b="1" dirty="0">
                <a:solidFill>
                  <a:srgbClr val="044875"/>
                </a:solidFill>
                <a:latin typeface="微软雅黑" panose="020B0503020204020204" pitchFamily="34" charset="-122"/>
                <a:ea typeface="微软雅黑" panose="020B0503020204020204" pitchFamily="34" charset="-122"/>
                <a:sym typeface="+mn-lt"/>
              </a:endParaRPr>
            </a:p>
          </p:txBody>
        </p:sp>
      </p:grpSp>
      <p:grpSp>
        <p:nvGrpSpPr>
          <p:cNvPr id="26" name="组合 25">
            <a:extLst>
              <a:ext uri="{FF2B5EF4-FFF2-40B4-BE49-F238E27FC236}">
                <a16:creationId xmlns:a16="http://schemas.microsoft.com/office/drawing/2014/main" id="{FE212197-7DB7-FDEF-41F8-C6C731E4BFC4}"/>
              </a:ext>
            </a:extLst>
          </p:cNvPr>
          <p:cNvGrpSpPr/>
          <p:nvPr/>
        </p:nvGrpSpPr>
        <p:grpSpPr>
          <a:xfrm>
            <a:off x="2916820" y="3315306"/>
            <a:ext cx="4430740" cy="553998"/>
            <a:chOff x="4798096" y="2677224"/>
            <a:chExt cx="4430740" cy="553998"/>
          </a:xfrm>
        </p:grpSpPr>
        <p:sp>
          <p:nvSpPr>
            <p:cNvPr id="27" name="椭圆 26">
              <a:extLst>
                <a:ext uri="{FF2B5EF4-FFF2-40B4-BE49-F238E27FC236}">
                  <a16:creationId xmlns:a16="http://schemas.microsoft.com/office/drawing/2014/main" id="{D5782304-0C9B-E38A-5B4D-6D40C178B210}"/>
                </a:ext>
              </a:extLst>
            </p:cNvPr>
            <p:cNvSpPr/>
            <p:nvPr/>
          </p:nvSpPr>
          <p:spPr>
            <a:xfrm>
              <a:off x="4798096" y="2677224"/>
              <a:ext cx="720000" cy="55399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cs typeface="+mn-ea"/>
                  <a:sym typeface="+mn-lt"/>
                </a:rPr>
                <a:t>3</a:t>
              </a:r>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28" name="文本框 27">
              <a:extLst>
                <a:ext uri="{FF2B5EF4-FFF2-40B4-BE49-F238E27FC236}">
                  <a16:creationId xmlns:a16="http://schemas.microsoft.com/office/drawing/2014/main" id="{D92EECA3-0D55-813A-A38A-5BD95931C24E}"/>
                </a:ext>
              </a:extLst>
            </p:cNvPr>
            <p:cNvSpPr txBox="1"/>
            <p:nvPr/>
          </p:nvSpPr>
          <p:spPr>
            <a:xfrm>
              <a:off x="5746793" y="2677224"/>
              <a:ext cx="3482043" cy="523220"/>
            </a:xfrm>
            <a:prstGeom prst="rect">
              <a:avLst/>
            </a:prstGeom>
            <a:noFill/>
          </p:spPr>
          <p:txBody>
            <a:bodyPr wrap="none" rtlCol="0">
              <a:spAutoFit/>
            </a:bodyPr>
            <a:lstStyle/>
            <a:p>
              <a:pPr marR="0" lvl="0" indent="0" fontAlgn="auto">
                <a:lnSpc>
                  <a:spcPct val="100000"/>
                </a:lnSpc>
                <a:spcBef>
                  <a:spcPts val="0"/>
                </a:spcBef>
                <a:spcAft>
                  <a:spcPts val="0"/>
                </a:spcAft>
                <a:buClrTx/>
                <a:buSzTx/>
                <a:buFontTx/>
                <a:buNone/>
                <a:defRPr/>
              </a:pPr>
              <a:r>
                <a:rPr lang="en-US" altLang="zh-CN" sz="2800" b="1" dirty="0">
                  <a:solidFill>
                    <a:srgbClr val="044875"/>
                  </a:solidFill>
                  <a:latin typeface="微软雅黑" panose="020B0503020204020204" pitchFamily="34" charset="-122"/>
                  <a:ea typeface="微软雅黑" panose="020B0503020204020204" pitchFamily="34" charset="-122"/>
                  <a:sym typeface="+mn-lt"/>
                </a:rPr>
                <a:t>AdaEmbed</a:t>
              </a:r>
              <a:r>
                <a:rPr lang="en-US" altLang="zh-CN" sz="2400" b="1" dirty="0">
                  <a:latin typeface="微软雅黑" panose="020B0503020204020204" pitchFamily="34" charset="-122"/>
                  <a:ea typeface="微软雅黑" panose="020B0503020204020204" pitchFamily="34" charset="-122"/>
                  <a:sym typeface="+mn-lt"/>
                </a:rPr>
                <a:t> </a:t>
              </a:r>
              <a:r>
                <a:rPr lang="en-US" altLang="zh-CN" sz="2800" b="1" dirty="0">
                  <a:solidFill>
                    <a:srgbClr val="044875"/>
                  </a:solidFill>
                  <a:latin typeface="微软雅黑" panose="020B0503020204020204" pitchFamily="34" charset="-122"/>
                  <a:ea typeface="微软雅黑" panose="020B0503020204020204" pitchFamily="34" charset="-122"/>
                  <a:sym typeface="+mn-lt"/>
                </a:rPr>
                <a:t>Design</a:t>
              </a:r>
              <a:endParaRPr lang="zh-CN" altLang="en-US" sz="2800" b="1" dirty="0">
                <a:solidFill>
                  <a:srgbClr val="044875"/>
                </a:solidFill>
                <a:latin typeface="微软雅黑" panose="020B0503020204020204" pitchFamily="34" charset="-122"/>
                <a:ea typeface="微软雅黑" panose="020B0503020204020204" pitchFamily="34" charset="-122"/>
                <a:sym typeface="+mn-lt"/>
              </a:endParaRPr>
            </a:p>
          </p:txBody>
        </p:sp>
      </p:grpSp>
      <p:grpSp>
        <p:nvGrpSpPr>
          <p:cNvPr id="29" name="组合 28">
            <a:extLst>
              <a:ext uri="{FF2B5EF4-FFF2-40B4-BE49-F238E27FC236}">
                <a16:creationId xmlns:a16="http://schemas.microsoft.com/office/drawing/2014/main" id="{F4329887-0E35-B006-F354-795E3B0AFF4F}"/>
              </a:ext>
            </a:extLst>
          </p:cNvPr>
          <p:cNvGrpSpPr/>
          <p:nvPr/>
        </p:nvGrpSpPr>
        <p:grpSpPr>
          <a:xfrm>
            <a:off x="2916820" y="4155920"/>
            <a:ext cx="3014134" cy="553998"/>
            <a:chOff x="4798096" y="2677224"/>
            <a:chExt cx="3014134" cy="553998"/>
          </a:xfrm>
        </p:grpSpPr>
        <p:sp>
          <p:nvSpPr>
            <p:cNvPr id="30" name="椭圆 29">
              <a:extLst>
                <a:ext uri="{FF2B5EF4-FFF2-40B4-BE49-F238E27FC236}">
                  <a16:creationId xmlns:a16="http://schemas.microsoft.com/office/drawing/2014/main" id="{18EDC072-C9B3-50FD-877D-CF989E1ADF85}"/>
                </a:ext>
              </a:extLst>
            </p:cNvPr>
            <p:cNvSpPr/>
            <p:nvPr/>
          </p:nvSpPr>
          <p:spPr>
            <a:xfrm>
              <a:off x="4798096" y="2677224"/>
              <a:ext cx="720000" cy="55399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cs typeface="+mn-ea"/>
                  <a:sym typeface="+mn-lt"/>
                </a:rPr>
                <a:t>4</a:t>
              </a:r>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31" name="文本框 30">
              <a:extLst>
                <a:ext uri="{FF2B5EF4-FFF2-40B4-BE49-F238E27FC236}">
                  <a16:creationId xmlns:a16="http://schemas.microsoft.com/office/drawing/2014/main" id="{283B369C-3239-F67D-77C3-812466DB58D4}"/>
                </a:ext>
              </a:extLst>
            </p:cNvPr>
            <p:cNvSpPr txBox="1"/>
            <p:nvPr/>
          </p:nvSpPr>
          <p:spPr>
            <a:xfrm>
              <a:off x="5746793" y="2677224"/>
              <a:ext cx="2065437" cy="523220"/>
            </a:xfrm>
            <a:prstGeom prst="rect">
              <a:avLst/>
            </a:prstGeom>
            <a:noFill/>
          </p:spPr>
          <p:txBody>
            <a:bodyPr wrap="none" rtlCol="0">
              <a:spAutoFit/>
            </a:bodyPr>
            <a:lstStyle/>
            <a:p>
              <a:pPr marR="0" lvl="0" indent="0" fontAlgn="auto">
                <a:lnSpc>
                  <a:spcPct val="100000"/>
                </a:lnSpc>
                <a:spcBef>
                  <a:spcPts val="0"/>
                </a:spcBef>
                <a:spcAft>
                  <a:spcPts val="0"/>
                </a:spcAft>
                <a:buClrTx/>
                <a:buSzTx/>
                <a:buFontTx/>
                <a:buNone/>
                <a:defRPr/>
              </a:pPr>
              <a:r>
                <a:rPr lang="en-US" altLang="zh-CN" sz="2800" b="1" dirty="0">
                  <a:solidFill>
                    <a:srgbClr val="044875"/>
                  </a:solidFill>
                  <a:latin typeface="微软雅黑" panose="020B0503020204020204" pitchFamily="34" charset="-122"/>
                  <a:ea typeface="微软雅黑" panose="020B0503020204020204" pitchFamily="34" charset="-122"/>
                  <a:sym typeface="+mn-lt"/>
                </a:rPr>
                <a:t>Evaluation</a:t>
              </a:r>
              <a:endParaRPr lang="zh-CN" altLang="en-US" sz="2800" b="1" dirty="0">
                <a:solidFill>
                  <a:srgbClr val="044875"/>
                </a:solidFill>
                <a:latin typeface="微软雅黑" panose="020B0503020204020204" pitchFamily="34" charset="-122"/>
                <a:ea typeface="微软雅黑" panose="020B0503020204020204" pitchFamily="34" charset="-122"/>
                <a:sym typeface="+mn-lt"/>
              </a:endParaRPr>
            </a:p>
          </p:txBody>
        </p:sp>
      </p:grpSp>
      <p:grpSp>
        <p:nvGrpSpPr>
          <p:cNvPr id="32" name="组合 31">
            <a:extLst>
              <a:ext uri="{FF2B5EF4-FFF2-40B4-BE49-F238E27FC236}">
                <a16:creationId xmlns:a16="http://schemas.microsoft.com/office/drawing/2014/main" id="{6BF135A4-8DC7-873C-4F72-4074AE39EFDB}"/>
              </a:ext>
            </a:extLst>
          </p:cNvPr>
          <p:cNvGrpSpPr/>
          <p:nvPr/>
        </p:nvGrpSpPr>
        <p:grpSpPr>
          <a:xfrm>
            <a:off x="2927011" y="4908321"/>
            <a:ext cx="3119484" cy="553998"/>
            <a:chOff x="4798096" y="2677224"/>
            <a:chExt cx="3119484" cy="553998"/>
          </a:xfrm>
        </p:grpSpPr>
        <p:sp>
          <p:nvSpPr>
            <p:cNvPr id="33" name="椭圆 32">
              <a:extLst>
                <a:ext uri="{FF2B5EF4-FFF2-40B4-BE49-F238E27FC236}">
                  <a16:creationId xmlns:a16="http://schemas.microsoft.com/office/drawing/2014/main" id="{062E54C3-7720-6ED4-3F34-6DB5C022BD7F}"/>
                </a:ext>
              </a:extLst>
            </p:cNvPr>
            <p:cNvSpPr/>
            <p:nvPr/>
          </p:nvSpPr>
          <p:spPr>
            <a:xfrm>
              <a:off x="4798096" y="2677224"/>
              <a:ext cx="720000" cy="55399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cs typeface="+mn-ea"/>
                  <a:sym typeface="+mn-lt"/>
                </a:rPr>
                <a:t>5</a:t>
              </a:r>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34" name="文本框 33">
              <a:extLst>
                <a:ext uri="{FF2B5EF4-FFF2-40B4-BE49-F238E27FC236}">
                  <a16:creationId xmlns:a16="http://schemas.microsoft.com/office/drawing/2014/main" id="{7AEC8FAF-DCFD-0829-200D-7B05B08E2441}"/>
                </a:ext>
              </a:extLst>
            </p:cNvPr>
            <p:cNvSpPr txBox="1"/>
            <p:nvPr/>
          </p:nvSpPr>
          <p:spPr>
            <a:xfrm>
              <a:off x="5746793" y="2677224"/>
              <a:ext cx="2170787" cy="523220"/>
            </a:xfrm>
            <a:prstGeom prst="rect">
              <a:avLst/>
            </a:prstGeom>
            <a:noFill/>
          </p:spPr>
          <p:txBody>
            <a:bodyPr wrap="none" rtlCol="0">
              <a:spAutoFit/>
            </a:bodyPr>
            <a:lstStyle/>
            <a:p>
              <a:pPr marR="0" lvl="0" indent="0" fontAlgn="auto">
                <a:lnSpc>
                  <a:spcPct val="100000"/>
                </a:lnSpc>
                <a:spcBef>
                  <a:spcPts val="0"/>
                </a:spcBef>
                <a:spcAft>
                  <a:spcPts val="0"/>
                </a:spcAft>
                <a:buClrTx/>
                <a:buSzTx/>
                <a:buFontTx/>
                <a:buNone/>
                <a:defRPr/>
              </a:pPr>
              <a:r>
                <a:rPr lang="en-US" altLang="zh-CN" sz="2800" b="1" dirty="0">
                  <a:solidFill>
                    <a:srgbClr val="044875"/>
                  </a:solidFill>
                  <a:latin typeface="微软雅黑" panose="020B0503020204020204" pitchFamily="34" charset="-122"/>
                  <a:ea typeface="微软雅黑" panose="020B0503020204020204" pitchFamily="34" charset="-122"/>
                  <a:sym typeface="+mn-lt"/>
                </a:rPr>
                <a:t>Conclusion</a:t>
              </a:r>
            </a:p>
          </p:txBody>
        </p:sp>
      </p:grpSp>
    </p:spTree>
    <p:extLst>
      <p:ext uri="{BB962C8B-B14F-4D97-AF65-F5344CB8AC3E}">
        <p14:creationId xmlns:p14="http://schemas.microsoft.com/office/powerpoint/2010/main" val="75398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3586480" y="91440"/>
            <a:ext cx="5720080" cy="523220"/>
          </a:xfrm>
          <a:prstGeom prst="rect">
            <a:avLst/>
          </a:prstGeom>
          <a:noFill/>
        </p:spPr>
        <p:txBody>
          <a:bodyPr wrap="square">
            <a:spAutoFit/>
          </a:bodyPr>
          <a:lstStyle/>
          <a:p>
            <a:pPr marR="0" lvl="0" indent="0" fontAlgn="auto">
              <a:lnSpc>
                <a:spcPct val="100000"/>
              </a:lnSpc>
              <a:spcBef>
                <a:spcPts val="0"/>
              </a:spcBef>
              <a:spcAft>
                <a:spcPts val="0"/>
              </a:spcAft>
              <a:buClrTx/>
              <a:buSzTx/>
              <a:buFontTx/>
              <a:buNone/>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1.Background &amp;</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sym typeface="+mn-lt"/>
              </a:rPr>
              <a:t> </a:t>
            </a: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Motivation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4" name="文本框 3">
            <a:extLst>
              <a:ext uri="{FF2B5EF4-FFF2-40B4-BE49-F238E27FC236}">
                <a16:creationId xmlns:a16="http://schemas.microsoft.com/office/drawing/2014/main" id="{F208DD92-0E1B-5B92-D6EF-2BFC4A1DE908}"/>
              </a:ext>
            </a:extLst>
          </p:cNvPr>
          <p:cNvSpPr txBox="1"/>
          <p:nvPr/>
        </p:nvSpPr>
        <p:spPr>
          <a:xfrm>
            <a:off x="451414" y="5069712"/>
            <a:ext cx="11123270" cy="1536511"/>
          </a:xfrm>
          <a:prstGeom prst="rect">
            <a:avLst/>
          </a:prstGeom>
          <a:noFill/>
        </p:spPr>
        <p:txBody>
          <a:bodyPr wrap="square" rtlCol="0">
            <a:spAutoFit/>
          </a:bodyPr>
          <a:lstStyle/>
          <a:p>
            <a:pPr indent="576000">
              <a:lnSpc>
                <a:spcPct val="150000"/>
              </a:lnSpc>
            </a:pPr>
            <a:r>
              <a:rPr lang="en-US" altLang="zh-CN" sz="2200" dirty="0">
                <a:latin typeface="楷体" panose="02010609060101010101" pitchFamily="49" charset="-122"/>
                <a:ea typeface="楷体" panose="02010609060101010101" pitchFamily="49" charset="-122"/>
              </a:rPr>
              <a:t>DLRM</a:t>
            </a:r>
            <a:r>
              <a:rPr lang="zh-CN" altLang="en-US" sz="2200" dirty="0">
                <a:latin typeface="楷体" panose="02010609060101010101" pitchFamily="49" charset="-122"/>
                <a:ea typeface="楷体" panose="02010609060101010101" pitchFamily="49" charset="-122"/>
              </a:rPr>
              <a:t>同时包含了稠密特征（如时间戳）和稀疏特征（如用户或视频</a:t>
            </a:r>
            <a:r>
              <a:rPr lang="en-US" altLang="zh-CN" sz="2200" dirty="0">
                <a:latin typeface="楷体" panose="02010609060101010101" pitchFamily="49" charset="-122"/>
                <a:ea typeface="楷体" panose="02010609060101010101" pitchFamily="49" charset="-122"/>
              </a:rPr>
              <a:t>ID</a:t>
            </a:r>
            <a:r>
              <a:rPr lang="zh-CN" altLang="en-US" sz="2200" dirty="0">
                <a:latin typeface="楷体" panose="02010609060101010101" pitchFamily="49" charset="-122"/>
                <a:ea typeface="楷体" panose="02010609060101010101" pitchFamily="49" charset="-122"/>
              </a:rPr>
              <a:t>），并使用可训练的</a:t>
            </a:r>
            <a:r>
              <a:rPr lang="en-US" altLang="zh-CN" sz="2200" dirty="0">
                <a:latin typeface="楷体" panose="02010609060101010101" pitchFamily="49" charset="-122"/>
                <a:ea typeface="楷体" panose="02010609060101010101" pitchFamily="49" charset="-122"/>
              </a:rPr>
              <a:t>embedding</a:t>
            </a:r>
            <a:r>
              <a:rPr lang="zh-CN" altLang="en-US" sz="2200" dirty="0">
                <a:latin typeface="楷体" panose="02010609060101010101" pitchFamily="49" charset="-122"/>
                <a:ea typeface="楷体" panose="02010609060101010101" pitchFamily="49" charset="-122"/>
              </a:rPr>
              <a:t>（权重向量）表示稀疏特征的一个实例，在正向传播和反向传播过程中，读取并更新采样到的</a:t>
            </a:r>
            <a:r>
              <a:rPr lang="en-US" altLang="zh-CN" sz="2200" dirty="0">
                <a:latin typeface="楷体" panose="02010609060101010101" pitchFamily="49" charset="-122"/>
                <a:ea typeface="楷体" panose="02010609060101010101" pitchFamily="49" charset="-122"/>
              </a:rPr>
              <a:t>embedding</a:t>
            </a:r>
            <a:r>
              <a:rPr lang="zh-CN" altLang="en-US" sz="2200" dirty="0">
                <a:latin typeface="楷体" panose="02010609060101010101" pitchFamily="49" charset="-122"/>
                <a:ea typeface="楷体" panose="02010609060101010101" pitchFamily="49" charset="-122"/>
              </a:rPr>
              <a:t>项。</a:t>
            </a:r>
          </a:p>
        </p:txBody>
      </p:sp>
      <p:sp>
        <p:nvSpPr>
          <p:cNvPr id="8" name="文本框 7">
            <a:extLst>
              <a:ext uri="{FF2B5EF4-FFF2-40B4-BE49-F238E27FC236}">
                <a16:creationId xmlns:a16="http://schemas.microsoft.com/office/drawing/2014/main" id="{411AB292-9B82-5F34-2F7F-EFDA11569922}"/>
              </a:ext>
            </a:extLst>
          </p:cNvPr>
          <p:cNvSpPr txBox="1"/>
          <p:nvPr/>
        </p:nvSpPr>
        <p:spPr>
          <a:xfrm>
            <a:off x="451414" y="741848"/>
            <a:ext cx="11123270" cy="1046440"/>
          </a:xfrm>
          <a:prstGeom prst="rect">
            <a:avLst/>
          </a:prstGeom>
          <a:noFill/>
        </p:spPr>
        <p:txBody>
          <a:bodyPr wrap="square" rtlCol="0">
            <a:spAutoFit/>
          </a:bodyPr>
          <a:lstStyle/>
          <a:p>
            <a:pPr indent="457200"/>
            <a:r>
              <a:rPr lang="zh-CN" altLang="en-US" sz="2200" dirty="0">
                <a:latin typeface="楷体" panose="02010609060101010101" pitchFamily="49" charset="-122"/>
                <a:ea typeface="楷体" panose="02010609060101010101" pitchFamily="49" charset="-122"/>
              </a:rPr>
              <a:t>深度学习推荐模型对许多在线服务都很重要，包括</a:t>
            </a:r>
            <a:r>
              <a:rPr lang="en-US" altLang="zh-CN" sz="2200" dirty="0">
                <a:latin typeface="楷体" panose="02010609060101010101" pitchFamily="49" charset="-122"/>
                <a:ea typeface="楷体" panose="02010609060101010101" pitchFamily="49" charset="-122"/>
              </a:rPr>
              <a:t>Google</a:t>
            </a:r>
            <a:r>
              <a:rPr lang="zh-CN" altLang="en-US" sz="2200" dirty="0">
                <a:latin typeface="楷体" panose="02010609060101010101" pitchFamily="49" charset="-122"/>
                <a:ea typeface="楷体" panose="02010609060101010101" pitchFamily="49" charset="-122"/>
              </a:rPr>
              <a:t>广告显示，</a:t>
            </a:r>
            <a:r>
              <a:rPr lang="en-US" altLang="zh-CN" sz="2200" dirty="0">
                <a:latin typeface="楷体" panose="02010609060101010101" pitchFamily="49" charset="-122"/>
                <a:ea typeface="楷体" panose="02010609060101010101" pitchFamily="49" charset="-122"/>
              </a:rPr>
              <a:t>Netflix</a:t>
            </a:r>
            <a:r>
              <a:rPr lang="zh-CN" altLang="en-US" sz="2200" dirty="0">
                <a:latin typeface="楷体" panose="02010609060101010101" pitchFamily="49" charset="-122"/>
                <a:ea typeface="楷体" panose="02010609060101010101" pitchFamily="49" charset="-122"/>
              </a:rPr>
              <a:t>电影推荐和亚马逊电子商务等等。</a:t>
            </a:r>
            <a:endParaRPr lang="en-US" altLang="zh-CN" sz="2200" dirty="0">
              <a:latin typeface="楷体" panose="02010609060101010101" pitchFamily="49" charset="-122"/>
              <a:ea typeface="楷体" panose="02010609060101010101" pitchFamily="49" charset="-122"/>
            </a:endParaRPr>
          </a:p>
          <a:p>
            <a:endParaRPr lang="zh-CN" altLang="en-US" dirty="0"/>
          </a:p>
        </p:txBody>
      </p:sp>
      <p:pic>
        <p:nvPicPr>
          <p:cNvPr id="10" name="图片 9">
            <a:extLst>
              <a:ext uri="{FF2B5EF4-FFF2-40B4-BE49-F238E27FC236}">
                <a16:creationId xmlns:a16="http://schemas.microsoft.com/office/drawing/2014/main" id="{C0468C8A-C826-D7DC-B303-E1517456EBA9}"/>
              </a:ext>
            </a:extLst>
          </p:cNvPr>
          <p:cNvPicPr>
            <a:picLocks noChangeAspect="1"/>
          </p:cNvPicPr>
          <p:nvPr/>
        </p:nvPicPr>
        <p:blipFill>
          <a:blip r:embed="rId3"/>
          <a:stretch>
            <a:fillRect/>
          </a:stretch>
        </p:blipFill>
        <p:spPr>
          <a:xfrm>
            <a:off x="2912158" y="1670349"/>
            <a:ext cx="6367683" cy="3238871"/>
          </a:xfrm>
          <a:prstGeom prst="rect">
            <a:avLst/>
          </a:prstGeom>
        </p:spPr>
      </p:pic>
    </p:spTree>
    <p:extLst>
      <p:ext uri="{BB962C8B-B14F-4D97-AF65-F5344CB8AC3E}">
        <p14:creationId xmlns:p14="http://schemas.microsoft.com/office/powerpoint/2010/main" val="366017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3586480" y="91440"/>
            <a:ext cx="5720080" cy="523220"/>
          </a:xfrm>
          <a:prstGeom prst="rect">
            <a:avLst/>
          </a:prstGeom>
          <a:noFill/>
        </p:spPr>
        <p:txBody>
          <a:bodyPr wrap="square">
            <a:spAutoFit/>
          </a:bodyPr>
          <a:lstStyle/>
          <a:p>
            <a:pPr marR="0" lvl="0" indent="0" fontAlgn="auto">
              <a:lnSpc>
                <a:spcPct val="100000"/>
              </a:lnSpc>
              <a:spcBef>
                <a:spcPts val="0"/>
              </a:spcBef>
              <a:spcAft>
                <a:spcPts val="0"/>
              </a:spcAft>
              <a:buClrTx/>
              <a:buSzTx/>
              <a:buFontTx/>
              <a:buNone/>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1.Background &amp; Motivation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4" name="文本框 3">
            <a:extLst>
              <a:ext uri="{FF2B5EF4-FFF2-40B4-BE49-F238E27FC236}">
                <a16:creationId xmlns:a16="http://schemas.microsoft.com/office/drawing/2014/main" id="{F208DD92-0E1B-5B92-D6EF-2BFC4A1DE908}"/>
              </a:ext>
            </a:extLst>
          </p:cNvPr>
          <p:cNvSpPr txBox="1"/>
          <p:nvPr/>
        </p:nvSpPr>
        <p:spPr>
          <a:xfrm>
            <a:off x="468325" y="715249"/>
            <a:ext cx="10627765" cy="234487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800" i="0" dirty="0">
                <a:effectLst/>
                <a:latin typeface="-apple-system"/>
              </a:rPr>
              <a:t>Challenges in DLRM Deployment</a:t>
            </a:r>
          </a:p>
          <a:p>
            <a:pPr indent="576000">
              <a:lnSpc>
                <a:spcPct val="150000"/>
              </a:lnSpc>
            </a:pPr>
            <a:r>
              <a:rPr lang="zh-CN" altLang="en-US" sz="2000" b="1" i="0" dirty="0">
                <a:effectLst/>
                <a:latin typeface="-apple-system"/>
              </a:rPr>
              <a:t>指标</a:t>
            </a:r>
            <a:r>
              <a:rPr lang="zh-CN" altLang="en-US" sz="2000" b="0" i="0" dirty="0">
                <a:effectLst/>
                <a:latin typeface="-apple-system"/>
              </a:rPr>
              <a:t>：</a:t>
            </a:r>
            <a:r>
              <a:rPr lang="en-US" altLang="zh-CN" sz="2000" dirty="0">
                <a:latin typeface="-apple-system"/>
                <a:ea typeface="楷体" panose="02010609060101010101" pitchFamily="49" charset="-122"/>
              </a:rPr>
              <a:t>QPS(Query-Per-Second)</a:t>
            </a:r>
            <a:r>
              <a:rPr lang="zh-CN" altLang="en-US" sz="2000" dirty="0">
                <a:latin typeface="-apple-system"/>
                <a:ea typeface="楷体" panose="02010609060101010101" pitchFamily="49" charset="-122"/>
              </a:rPr>
              <a:t>、</a:t>
            </a:r>
            <a:r>
              <a:rPr lang="en-US" altLang="zh-CN" sz="2000" dirty="0">
                <a:latin typeface="-apple-system"/>
                <a:ea typeface="楷体" panose="02010609060101010101" pitchFamily="49" charset="-122"/>
              </a:rPr>
              <a:t>NE(Normalized Entropy)</a:t>
            </a:r>
            <a:r>
              <a:rPr lang="zh-CN" altLang="en-US" sz="2000" dirty="0">
                <a:latin typeface="-apple-system"/>
                <a:ea typeface="楷体" panose="02010609060101010101" pitchFamily="49" charset="-122"/>
              </a:rPr>
              <a:t> 和</a:t>
            </a:r>
            <a:r>
              <a:rPr lang="en-US" altLang="zh-CN" sz="2000" dirty="0">
                <a:latin typeface="-apple-system"/>
                <a:ea typeface="楷体" panose="02010609060101010101" pitchFamily="49" charset="-122"/>
              </a:rPr>
              <a:t>NE gain(Normalized Entropy gain)</a:t>
            </a:r>
          </a:p>
          <a:p>
            <a:pPr indent="576000"/>
            <a:r>
              <a:rPr lang="en-US" altLang="zh-CN" sz="2000" b="0" i="0" dirty="0">
                <a:solidFill>
                  <a:srgbClr val="374151"/>
                </a:solidFill>
                <a:effectLst/>
                <a:latin typeface="-apple-system"/>
                <a:ea typeface="楷体" panose="02010609060101010101" pitchFamily="49" charset="-122"/>
              </a:rPr>
              <a:t>	</a:t>
            </a:r>
            <a:r>
              <a:rPr lang="zh-CN" altLang="en-US" sz="2200" dirty="0">
                <a:latin typeface="楷体" panose="02010609060101010101" pitchFamily="49" charset="-122"/>
                <a:ea typeface="楷体" panose="02010609060101010101" pitchFamily="49" charset="-122"/>
              </a:rPr>
              <a:t>对于一个模型</a:t>
            </a:r>
            <a:r>
              <a:rPr lang="en-US" altLang="zh-CN" sz="2200" dirty="0">
                <a:latin typeface="楷体" panose="02010609060101010101" pitchFamily="49" charset="-122"/>
                <a:ea typeface="楷体" panose="02010609060101010101" pitchFamily="49" charset="-122"/>
              </a:rPr>
              <a:t>QPS</a:t>
            </a:r>
            <a:r>
              <a:rPr lang="zh-CN" altLang="en-US" sz="2200" dirty="0">
                <a:latin typeface="楷体" panose="02010609060101010101" pitchFamily="49" charset="-122"/>
                <a:ea typeface="楷体" panose="02010609060101010101" pitchFamily="49" charset="-122"/>
              </a:rPr>
              <a:t>越大越好，</a:t>
            </a:r>
            <a:r>
              <a:rPr lang="en-US" altLang="zh-CN" sz="2200" dirty="0">
                <a:latin typeface="楷体" panose="02010609060101010101" pitchFamily="49" charset="-122"/>
                <a:ea typeface="楷体" panose="02010609060101010101" pitchFamily="49" charset="-122"/>
              </a:rPr>
              <a:t>NE</a:t>
            </a:r>
            <a:r>
              <a:rPr lang="zh-CN" altLang="en-US" sz="2200" dirty="0">
                <a:latin typeface="楷体" panose="02010609060101010101" pitchFamily="49" charset="-122"/>
                <a:ea typeface="楷体" panose="02010609060101010101" pitchFamily="49" charset="-122"/>
              </a:rPr>
              <a:t>越小越好。任何大于</a:t>
            </a:r>
            <a:r>
              <a:rPr lang="en-US" altLang="zh-CN" sz="2200" dirty="0">
                <a:latin typeface="楷体" panose="02010609060101010101" pitchFamily="49" charset="-122"/>
                <a:ea typeface="楷体" panose="02010609060101010101" pitchFamily="49" charset="-122"/>
              </a:rPr>
              <a:t>0.02%</a:t>
            </a:r>
            <a:r>
              <a:rPr lang="zh-CN" altLang="en-US" sz="2200" dirty="0">
                <a:latin typeface="楷体" panose="02010609060101010101" pitchFamily="49" charset="-122"/>
                <a:ea typeface="楷体" panose="02010609060101010101" pitchFamily="49" charset="-122"/>
              </a:rPr>
              <a:t>的</a:t>
            </a:r>
            <a:r>
              <a:rPr lang="en-US" altLang="zh-CN" sz="2200" dirty="0">
                <a:latin typeface="楷体" panose="02010609060101010101" pitchFamily="49" charset="-122"/>
                <a:ea typeface="楷体" panose="02010609060101010101" pitchFamily="49" charset="-122"/>
              </a:rPr>
              <a:t>NE gain</a:t>
            </a:r>
            <a:r>
              <a:rPr lang="zh-CN" altLang="en-US" sz="2200" dirty="0">
                <a:latin typeface="楷体" panose="02010609060101010101" pitchFamily="49" charset="-122"/>
                <a:ea typeface="楷体" panose="02010609060101010101" pitchFamily="49" charset="-122"/>
              </a:rPr>
              <a:t>都视为对模型的显著改进 </a:t>
            </a:r>
            <a:endParaRPr lang="en-US" altLang="zh-CN" sz="2200" dirty="0">
              <a:latin typeface="楷体" panose="02010609060101010101" pitchFamily="49" charset="-122"/>
              <a:ea typeface="楷体" panose="02010609060101010101" pitchFamily="49" charset="-122"/>
            </a:endParaRPr>
          </a:p>
          <a:p>
            <a:pPr indent="576000">
              <a:lnSpc>
                <a:spcPct val="150000"/>
              </a:lnSpc>
            </a:pPr>
            <a:endParaRPr lang="en-US" altLang="zh-CN" sz="2400" dirty="0">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455FCCC4-1D84-9D0D-6ACB-06F832D40FDD}"/>
              </a:ext>
            </a:extLst>
          </p:cNvPr>
          <p:cNvSpPr txBox="1"/>
          <p:nvPr/>
        </p:nvSpPr>
        <p:spPr>
          <a:xfrm>
            <a:off x="442112" y="2617149"/>
            <a:ext cx="6288735" cy="131818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800" dirty="0">
                <a:latin typeface="-apple-system"/>
              </a:rPr>
              <a:t>Larger embedding sizes improve NE </a:t>
            </a:r>
          </a:p>
          <a:p>
            <a:pPr marL="342900" indent="-342900">
              <a:lnSpc>
                <a:spcPct val="150000"/>
              </a:lnSpc>
              <a:buFont typeface="Wingdings" panose="05000000000000000000" pitchFamily="2" charset="2"/>
              <a:buChar char="Ø"/>
            </a:pPr>
            <a:r>
              <a:rPr lang="en-US" altLang="zh-CN" sz="2800" dirty="0">
                <a:latin typeface="-apple-system"/>
              </a:rPr>
              <a:t>Large embedding sizes hurt QPS</a:t>
            </a:r>
            <a:endParaRPr lang="zh-CN" altLang="en-US" sz="2800" dirty="0">
              <a:latin typeface="-apple-system"/>
            </a:endParaRPr>
          </a:p>
        </p:txBody>
      </p:sp>
      <p:sp>
        <p:nvSpPr>
          <p:cNvPr id="16" name="文本框 15">
            <a:extLst>
              <a:ext uri="{FF2B5EF4-FFF2-40B4-BE49-F238E27FC236}">
                <a16:creationId xmlns:a16="http://schemas.microsoft.com/office/drawing/2014/main" id="{8AD80604-D4F1-62E9-1E8E-B0299CE91471}"/>
              </a:ext>
            </a:extLst>
          </p:cNvPr>
          <p:cNvSpPr txBox="1"/>
          <p:nvPr/>
        </p:nvSpPr>
        <p:spPr>
          <a:xfrm>
            <a:off x="442112" y="3935330"/>
            <a:ext cx="10515626" cy="1604093"/>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dirty="0">
                <a:latin typeface="-apple-system"/>
              </a:rPr>
              <a:t>目前的工作</a:t>
            </a:r>
            <a:endParaRPr lang="en-US" altLang="zh-CN" sz="2400" dirty="0">
              <a:latin typeface="-apple-system"/>
            </a:endParaRPr>
          </a:p>
          <a:p>
            <a:pPr indent="576000">
              <a:lnSpc>
                <a:spcPct val="150000"/>
              </a:lnSpc>
            </a:pPr>
            <a:r>
              <a:rPr lang="zh-CN" altLang="en-US" sz="2200" dirty="0">
                <a:latin typeface="楷体" panose="02010609060101010101" pitchFamily="49" charset="-122"/>
                <a:ea typeface="楷体" panose="02010609060101010101" pitchFamily="49" charset="-122"/>
              </a:rPr>
              <a:t>现有工作主要致力于为给定</a:t>
            </a:r>
            <a:r>
              <a:rPr lang="en-US" altLang="zh-CN" sz="2200" dirty="0">
                <a:latin typeface="-apple-system"/>
              </a:rPr>
              <a:t>embedding</a:t>
            </a:r>
            <a:r>
              <a:rPr lang="zh-CN" altLang="en-US" sz="2200" dirty="0">
                <a:latin typeface="楷体" panose="02010609060101010101" pitchFamily="49" charset="-122"/>
                <a:ea typeface="楷体" panose="02010609060101010101" pitchFamily="49" charset="-122"/>
              </a:rPr>
              <a:t>优化</a:t>
            </a:r>
            <a:r>
              <a:rPr lang="en-US" altLang="zh-CN" sz="2200" dirty="0">
                <a:latin typeface="-apple-system"/>
              </a:rPr>
              <a:t>DLRM</a:t>
            </a:r>
            <a:r>
              <a:rPr lang="zh-CN" altLang="en-US" sz="2200" dirty="0">
                <a:latin typeface="楷体" panose="02010609060101010101" pitchFamily="49" charset="-122"/>
                <a:ea typeface="楷体" panose="02010609060101010101" pitchFamily="49" charset="-122"/>
              </a:rPr>
              <a:t>执行速度，如平衡</a:t>
            </a:r>
            <a:r>
              <a:rPr lang="en-US" altLang="zh-CN" sz="2200" dirty="0">
                <a:latin typeface="-apple-system"/>
              </a:rPr>
              <a:t>embedding</a:t>
            </a:r>
            <a:r>
              <a:rPr lang="zh-CN" altLang="en-US" sz="2200" dirty="0">
                <a:latin typeface="楷体" panose="02010609060101010101" pitchFamily="49" charset="-122"/>
                <a:ea typeface="楷体" panose="02010609060101010101" pitchFamily="49" charset="-122"/>
              </a:rPr>
              <a:t>分片，加速</a:t>
            </a:r>
            <a:r>
              <a:rPr lang="en-US" altLang="zh-CN" sz="2200" dirty="0">
                <a:latin typeface="-apple-system"/>
              </a:rPr>
              <a:t>embedding</a:t>
            </a:r>
            <a:r>
              <a:rPr lang="zh-CN" altLang="en-US" sz="2200" dirty="0">
                <a:latin typeface="楷体" panose="02010609060101010101" pitchFamily="49" charset="-122"/>
                <a:ea typeface="楷体" panose="02010609060101010101" pitchFamily="49" charset="-122"/>
              </a:rPr>
              <a:t>检索，</a:t>
            </a:r>
            <a:r>
              <a:rPr lang="en-US" altLang="zh-CN" sz="2200" dirty="0">
                <a:latin typeface="-apple-system"/>
              </a:rPr>
              <a:t>embedding</a:t>
            </a:r>
            <a:r>
              <a:rPr lang="zh-CN" altLang="en-US" sz="2200" dirty="0">
                <a:latin typeface="楷体" panose="02010609060101010101" pitchFamily="49" charset="-122"/>
                <a:ea typeface="楷体" panose="02010609060101010101" pitchFamily="49" charset="-122"/>
              </a:rPr>
              <a:t>压缩，弹性资源扩容等等。</a:t>
            </a:r>
          </a:p>
        </p:txBody>
      </p:sp>
    </p:spTree>
    <p:extLst>
      <p:ext uri="{BB962C8B-B14F-4D97-AF65-F5344CB8AC3E}">
        <p14:creationId xmlns:p14="http://schemas.microsoft.com/office/powerpoint/2010/main" val="279872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3586480" y="91440"/>
            <a:ext cx="5720080" cy="523220"/>
          </a:xfrm>
          <a:prstGeom prst="rect">
            <a:avLst/>
          </a:prstGeom>
          <a:noFill/>
        </p:spPr>
        <p:txBody>
          <a:bodyPr wrap="square">
            <a:spAutoFit/>
          </a:bodyPr>
          <a:lstStyle/>
          <a:p>
            <a:pPr marR="0" lvl="0" indent="0" fontAlgn="auto">
              <a:lnSpc>
                <a:spcPct val="100000"/>
              </a:lnSpc>
              <a:spcBef>
                <a:spcPts val="0"/>
              </a:spcBef>
              <a:spcAft>
                <a:spcPts val="0"/>
              </a:spcAft>
              <a:buClrTx/>
              <a:buSzTx/>
              <a:buFontTx/>
              <a:buNone/>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1.Background &amp; Motivation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4" name="文本框 3">
            <a:extLst>
              <a:ext uri="{FF2B5EF4-FFF2-40B4-BE49-F238E27FC236}">
                <a16:creationId xmlns:a16="http://schemas.microsoft.com/office/drawing/2014/main" id="{F208DD92-0E1B-5B92-D6EF-2BFC4A1DE908}"/>
              </a:ext>
            </a:extLst>
          </p:cNvPr>
          <p:cNvSpPr txBox="1"/>
          <p:nvPr/>
        </p:nvSpPr>
        <p:spPr>
          <a:xfrm>
            <a:off x="474562" y="653891"/>
            <a:ext cx="10544537" cy="444499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3200" dirty="0">
                <a:latin typeface="-apple-system"/>
              </a:rPr>
              <a:t>Idea</a:t>
            </a:r>
          </a:p>
          <a:p>
            <a:pPr indent="576000">
              <a:lnSpc>
                <a:spcPct val="150000"/>
              </a:lnSpc>
            </a:pPr>
            <a:r>
              <a:rPr lang="zh-CN" altLang="en-US" sz="2200" b="1" dirty="0">
                <a:solidFill>
                  <a:schemeClr val="accent1">
                    <a:lumMod val="75000"/>
                  </a:schemeClr>
                </a:solidFill>
                <a:latin typeface="楷体" panose="02010609060101010101" pitchFamily="49" charset="-122"/>
                <a:ea typeface="楷体" panose="02010609060101010101" pitchFamily="49" charset="-122"/>
              </a:rPr>
              <a:t>动态优化</a:t>
            </a:r>
            <a:r>
              <a:rPr lang="zh-CN" altLang="en-US" sz="2200" dirty="0">
                <a:latin typeface="楷体" panose="02010609060101010101" pitchFamily="49" charset="-122"/>
                <a:ea typeface="楷体" panose="02010609060101010101" pitchFamily="49" charset="-122"/>
              </a:rPr>
              <a:t>每个特征的嵌入，从根本上减少相同精度所需的嵌入的大小</a:t>
            </a:r>
            <a:endParaRPr lang="en-US" altLang="zh-CN" sz="2200" dirty="0">
              <a:latin typeface="楷体" panose="02010609060101010101" pitchFamily="49" charset="-122"/>
              <a:ea typeface="楷体" panose="02010609060101010101" pitchFamily="49" charset="-122"/>
            </a:endParaRPr>
          </a:p>
          <a:p>
            <a:pPr marL="342900" indent="-342900">
              <a:lnSpc>
                <a:spcPct val="150000"/>
              </a:lnSpc>
              <a:buFont typeface="Wingdings" panose="05000000000000000000" pitchFamily="2" charset="2"/>
              <a:buChar char="Ø"/>
            </a:pPr>
            <a:r>
              <a:rPr lang="en-US" altLang="zh-CN" sz="2800" dirty="0">
                <a:latin typeface="-apple-system"/>
              </a:rPr>
              <a:t>Opportunities for In-Training Pruning</a:t>
            </a:r>
          </a:p>
          <a:p>
            <a:pPr indent="576000">
              <a:lnSpc>
                <a:spcPct val="150000"/>
              </a:lnSpc>
            </a:pPr>
            <a:r>
              <a:rPr lang="en-US" altLang="zh-CN" sz="2200" dirty="0">
                <a:latin typeface="楷体" panose="02010609060101010101" pitchFamily="49" charset="-122"/>
                <a:ea typeface="楷体" panose="02010609060101010101" pitchFamily="49" charset="-122"/>
              </a:rPr>
              <a:t>1.</a:t>
            </a:r>
            <a:r>
              <a:rPr lang="en-US" altLang="zh-CN" sz="2200" b="1" dirty="0">
                <a:solidFill>
                  <a:schemeClr val="accent1">
                    <a:lumMod val="75000"/>
                  </a:schemeClr>
                </a:solidFill>
                <a:latin typeface="楷体" panose="02010609060101010101" pitchFamily="49" charset="-122"/>
                <a:ea typeface="楷体" panose="02010609060101010101" pitchFamily="49" charset="-122"/>
              </a:rPr>
              <a:t>DLRM</a:t>
            </a:r>
            <a:r>
              <a:rPr lang="zh-CN" altLang="en-US" sz="2200" b="1" dirty="0">
                <a:solidFill>
                  <a:schemeClr val="accent1">
                    <a:lumMod val="75000"/>
                  </a:schemeClr>
                </a:solidFill>
                <a:latin typeface="楷体" panose="02010609060101010101" pitchFamily="49" charset="-122"/>
                <a:ea typeface="楷体" panose="02010609060101010101" pitchFamily="49" charset="-122"/>
              </a:rPr>
              <a:t>的输入具有时间性</a:t>
            </a:r>
            <a:r>
              <a:rPr lang="zh-CN" altLang="en-US" sz="2200" dirty="0">
                <a:latin typeface="楷体" panose="02010609060101010101" pitchFamily="49" charset="-122"/>
                <a:ea typeface="楷体" panose="02010609060101010101" pitchFamily="49" charset="-122"/>
              </a:rPr>
              <a:t>：</a:t>
            </a:r>
            <a:r>
              <a:rPr lang="en-US" altLang="zh-CN" sz="2200" dirty="0">
                <a:latin typeface="-apple-system"/>
              </a:rPr>
              <a:t>DLRM</a:t>
            </a:r>
            <a:r>
              <a:rPr lang="zh-CN" altLang="zh-CN" sz="2200" dirty="0">
                <a:latin typeface="楷体" panose="02010609060101010101" pitchFamily="49" charset="-122"/>
                <a:ea typeface="楷体" panose="02010609060101010101" pitchFamily="49" charset="-122"/>
              </a:rPr>
              <a:t>与传统的计算机视觉和自然语言处理模型不同，它们需要对按时间顺序组织的数据进行训练，以跟上最新的推荐趋势。</a:t>
            </a:r>
            <a:endParaRPr lang="en-US" altLang="zh-CN" sz="2200" dirty="0">
              <a:latin typeface="楷体" panose="02010609060101010101" pitchFamily="49" charset="-122"/>
              <a:ea typeface="楷体" panose="02010609060101010101" pitchFamily="49" charset="-122"/>
            </a:endParaRPr>
          </a:p>
          <a:p>
            <a:pPr indent="576000">
              <a:lnSpc>
                <a:spcPct val="150000"/>
              </a:lnSpc>
            </a:pPr>
            <a:r>
              <a:rPr lang="en-US" altLang="zh-CN" sz="2200" dirty="0">
                <a:latin typeface="楷体" panose="02010609060101010101" pitchFamily="49" charset="-122"/>
                <a:ea typeface="楷体" panose="02010609060101010101" pitchFamily="49" charset="-122"/>
              </a:rPr>
              <a:t>2.</a:t>
            </a:r>
            <a:r>
              <a:rPr lang="zh-CN" altLang="en-US" sz="2200" b="1" dirty="0">
                <a:solidFill>
                  <a:schemeClr val="accent1">
                    <a:lumMod val="75000"/>
                  </a:schemeClr>
                </a:solidFill>
                <a:latin typeface="楷体" panose="02010609060101010101" pitchFamily="49" charset="-122"/>
                <a:ea typeface="楷体" panose="02010609060101010101" pitchFamily="49" charset="-122"/>
              </a:rPr>
              <a:t>嵌入具有异质性特征</a:t>
            </a:r>
            <a:r>
              <a:rPr lang="zh-CN" altLang="en-US" sz="2200" b="1"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现有的</a:t>
            </a:r>
            <a:r>
              <a:rPr lang="en-US" altLang="zh-CN" sz="2200" dirty="0">
                <a:latin typeface="-apple-system"/>
              </a:rPr>
              <a:t>DLRM</a:t>
            </a:r>
            <a:r>
              <a:rPr lang="zh-CN" altLang="en-US" sz="2200" dirty="0">
                <a:latin typeface="楷体" panose="02010609060101010101" pitchFamily="49" charset="-122"/>
                <a:ea typeface="楷体" panose="02010609060101010101" pitchFamily="49" charset="-122"/>
              </a:rPr>
              <a:t>系统通常单独处理每个特征的嵌入表。由于数据分布随时间而变化，这可能会导致单个表的利用率不足或过载。因此保留更重要的嵌入可以最大化模型精度。</a:t>
            </a:r>
            <a:endParaRPr lang="en-US" altLang="zh-CN" sz="2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4053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3586480" y="91440"/>
            <a:ext cx="5720080" cy="523220"/>
          </a:xfrm>
          <a:prstGeom prst="rect">
            <a:avLst/>
          </a:prstGeom>
          <a:noFill/>
        </p:spPr>
        <p:txBody>
          <a:bodyPr wrap="square">
            <a:spAutoFit/>
          </a:bodyPr>
          <a:lstStyle/>
          <a:p>
            <a:pPr marR="0" lvl="0" indent="0" fontAlgn="auto">
              <a:lnSpc>
                <a:spcPct val="100000"/>
              </a:lnSpc>
              <a:spcBef>
                <a:spcPts val="0"/>
              </a:spcBef>
              <a:spcAft>
                <a:spcPts val="0"/>
              </a:spcAft>
              <a:buClrTx/>
              <a:buSzTx/>
              <a:buFontTx/>
              <a:buNone/>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2.AdaEmbed Overview</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4" name="文本框 3">
            <a:extLst>
              <a:ext uri="{FF2B5EF4-FFF2-40B4-BE49-F238E27FC236}">
                <a16:creationId xmlns:a16="http://schemas.microsoft.com/office/drawing/2014/main" id="{F208DD92-0E1B-5B92-D6EF-2BFC4A1DE908}"/>
              </a:ext>
            </a:extLst>
          </p:cNvPr>
          <p:cNvSpPr txBox="1"/>
          <p:nvPr/>
        </p:nvSpPr>
        <p:spPr>
          <a:xfrm>
            <a:off x="581891" y="5100432"/>
            <a:ext cx="10586348" cy="1536511"/>
          </a:xfrm>
          <a:prstGeom prst="rect">
            <a:avLst/>
          </a:prstGeom>
          <a:noFill/>
        </p:spPr>
        <p:txBody>
          <a:bodyPr wrap="square" rtlCol="0">
            <a:spAutoFit/>
          </a:bodyPr>
          <a:lstStyle/>
          <a:p>
            <a:pPr indent="576000">
              <a:lnSpc>
                <a:spcPct val="150000"/>
              </a:lnSpc>
            </a:pPr>
            <a:r>
              <a:rPr lang="zh-CN" altLang="en-US" sz="2200" dirty="0">
                <a:latin typeface="楷体" panose="02010609060101010101" pitchFamily="49" charset="-122"/>
                <a:ea typeface="楷体" panose="02010609060101010101" pitchFamily="49" charset="-122"/>
              </a:rPr>
              <a:t>引入了一个自动训练修剪系统</a:t>
            </a:r>
            <a:r>
              <a:rPr lang="en-US" altLang="zh-CN" sz="2200" dirty="0">
                <a:latin typeface="楷体" panose="02010609060101010101" pitchFamily="49" charset="-122"/>
                <a:ea typeface="楷体" panose="02010609060101010101" pitchFamily="49" charset="-122"/>
              </a:rPr>
              <a:t>AdaEmbed</a:t>
            </a:r>
            <a:r>
              <a:rPr lang="zh-CN" altLang="en-US" sz="2200" dirty="0">
                <a:latin typeface="楷体" panose="02010609060101010101" pitchFamily="49" charset="-122"/>
                <a:ea typeface="楷体" panose="02010609060101010101" pitchFamily="49" charset="-122"/>
              </a:rPr>
              <a:t>，以自适应地优化每个特征的嵌入，以提高模型的准确性。</a:t>
            </a:r>
            <a:r>
              <a:rPr lang="en-US" altLang="zh-CN" sz="2200" dirty="0">
                <a:latin typeface="楷体" panose="02010609060101010101" pitchFamily="49" charset="-122"/>
                <a:ea typeface="楷体" panose="02010609060101010101" pitchFamily="49" charset="-122"/>
              </a:rPr>
              <a:t>AdaEmbed</a:t>
            </a:r>
            <a:r>
              <a:rPr lang="zh-CN" altLang="en-US" sz="2200" dirty="0">
                <a:latin typeface="楷体" panose="02010609060101010101" pitchFamily="49" charset="-122"/>
                <a:ea typeface="楷体" panose="02010609060101010101" pitchFamily="49" charset="-122"/>
              </a:rPr>
              <a:t>自动识别并保留给定嵌入大小的重要嵌入，以在训练进行时提高性能。</a:t>
            </a:r>
            <a:endParaRPr lang="en-US" altLang="zh-CN" sz="2200"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BCBF4CC4-458B-BA2C-C36A-3CCB0B823B84}"/>
              </a:ext>
            </a:extLst>
          </p:cNvPr>
          <p:cNvPicPr>
            <a:picLocks noChangeAspect="1"/>
          </p:cNvPicPr>
          <p:nvPr/>
        </p:nvPicPr>
        <p:blipFill rotWithShape="1">
          <a:blip r:embed="rId3"/>
          <a:srcRect l="11177" t="6413" r="6855" b="13877"/>
          <a:stretch/>
        </p:blipFill>
        <p:spPr>
          <a:xfrm>
            <a:off x="2762250" y="889030"/>
            <a:ext cx="6667500" cy="4211402"/>
          </a:xfrm>
          <a:prstGeom prst="rect">
            <a:avLst/>
          </a:prstGeom>
        </p:spPr>
      </p:pic>
      <p:sp>
        <p:nvSpPr>
          <p:cNvPr id="6" name="文本框 5">
            <a:extLst>
              <a:ext uri="{FF2B5EF4-FFF2-40B4-BE49-F238E27FC236}">
                <a16:creationId xmlns:a16="http://schemas.microsoft.com/office/drawing/2014/main" id="{42A0A7EB-1477-6514-C530-92E781DEAC09}"/>
              </a:ext>
            </a:extLst>
          </p:cNvPr>
          <p:cNvSpPr txBox="1"/>
          <p:nvPr/>
        </p:nvSpPr>
        <p:spPr>
          <a:xfrm>
            <a:off x="213360" y="553105"/>
            <a:ext cx="3416300" cy="67185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800" dirty="0">
                <a:latin typeface="-apple-system"/>
              </a:rPr>
              <a:t>Solution</a:t>
            </a:r>
            <a:endParaRPr lang="zh-CN" altLang="en-US" sz="2800" dirty="0">
              <a:latin typeface="-apple-system"/>
            </a:endParaRPr>
          </a:p>
        </p:txBody>
      </p:sp>
    </p:spTree>
    <p:extLst>
      <p:ext uri="{BB962C8B-B14F-4D97-AF65-F5344CB8AC3E}">
        <p14:creationId xmlns:p14="http://schemas.microsoft.com/office/powerpoint/2010/main" val="217419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3586480" y="91440"/>
            <a:ext cx="5720080" cy="523220"/>
          </a:xfrm>
          <a:prstGeom prst="rect">
            <a:avLst/>
          </a:prstGeom>
          <a:noFill/>
        </p:spPr>
        <p:txBody>
          <a:bodyPr wrap="square">
            <a:spAutoFit/>
          </a:bodyPr>
          <a:lstStyle/>
          <a:p>
            <a:pPr marR="0" lvl="0" indent="0" fontAlgn="auto">
              <a:lnSpc>
                <a:spcPct val="100000"/>
              </a:lnSpc>
              <a:spcBef>
                <a:spcPts val="0"/>
              </a:spcBef>
              <a:spcAft>
                <a:spcPts val="0"/>
              </a:spcAft>
              <a:buClrTx/>
              <a:buSzTx/>
              <a:buFontTx/>
              <a:buNone/>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2.AdaEmbed Overview</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pic>
        <p:nvPicPr>
          <p:cNvPr id="5" name="图片 4">
            <a:extLst>
              <a:ext uri="{FF2B5EF4-FFF2-40B4-BE49-F238E27FC236}">
                <a16:creationId xmlns:a16="http://schemas.microsoft.com/office/drawing/2014/main" id="{BCBF4CC4-458B-BA2C-C36A-3CCB0B823B84}"/>
              </a:ext>
            </a:extLst>
          </p:cNvPr>
          <p:cNvPicPr>
            <a:picLocks noChangeAspect="1"/>
          </p:cNvPicPr>
          <p:nvPr/>
        </p:nvPicPr>
        <p:blipFill rotWithShape="1">
          <a:blip r:embed="rId3"/>
          <a:srcRect l="6169" t="6923" r="6179" b="13621"/>
          <a:stretch/>
        </p:blipFill>
        <p:spPr>
          <a:xfrm>
            <a:off x="557561" y="1402026"/>
            <a:ext cx="7608539" cy="4479794"/>
          </a:xfrm>
          <a:prstGeom prst="rect">
            <a:avLst/>
          </a:prstGeom>
        </p:spPr>
      </p:pic>
      <p:sp>
        <p:nvSpPr>
          <p:cNvPr id="2" name="文本框 1">
            <a:extLst>
              <a:ext uri="{FF2B5EF4-FFF2-40B4-BE49-F238E27FC236}">
                <a16:creationId xmlns:a16="http://schemas.microsoft.com/office/drawing/2014/main" id="{17E9F101-9ED4-E1E4-1DB1-CD500A9CB117}"/>
              </a:ext>
            </a:extLst>
          </p:cNvPr>
          <p:cNvSpPr txBox="1"/>
          <p:nvPr/>
        </p:nvSpPr>
        <p:spPr>
          <a:xfrm>
            <a:off x="4540250" y="5881820"/>
            <a:ext cx="6889744" cy="1046440"/>
          </a:xfrm>
          <a:prstGeom prst="rect">
            <a:avLst/>
          </a:prstGeom>
          <a:noFill/>
        </p:spPr>
        <p:txBody>
          <a:bodyPr wrap="square" rtlCol="0">
            <a:spAutoFit/>
          </a:bodyPr>
          <a:lstStyle/>
          <a:p>
            <a:pPr algn="l"/>
            <a:r>
              <a:rPr lang="en-US" altLang="zh-CN" sz="2200" u="sng" dirty="0">
                <a:latin typeface="楷体" panose="02010609060101010101" pitchFamily="49" charset="-122"/>
                <a:ea typeface="楷体" panose="02010609060101010101" pitchFamily="49" charset="-122"/>
              </a:rPr>
              <a:t>Memory Manager</a:t>
            </a:r>
            <a:r>
              <a:rPr lang="zh-CN" altLang="en-US" sz="2200" dirty="0">
                <a:latin typeface="楷体" panose="02010609060101010101" pitchFamily="49" charset="-122"/>
                <a:ea typeface="楷体" panose="02010609060101010101" pitchFamily="49" charset="-122"/>
              </a:rPr>
              <a:t>：管理内存，接收</a:t>
            </a:r>
            <a:r>
              <a:rPr lang="en-US" altLang="zh-CN" sz="2200" dirty="0">
                <a:latin typeface="楷体" panose="02010609060101010101" pitchFamily="49" charset="-122"/>
                <a:ea typeface="楷体" panose="02010609060101010101" pitchFamily="49" charset="-122"/>
              </a:rPr>
              <a:t>coordinator</a:t>
            </a:r>
            <a:r>
              <a:rPr lang="zh-CN" altLang="en-US" sz="2200" dirty="0">
                <a:latin typeface="楷体" panose="02010609060101010101" pitchFamily="49" charset="-122"/>
                <a:ea typeface="楷体" panose="02010609060101010101" pitchFamily="49" charset="-122"/>
              </a:rPr>
              <a:t>的剪枝指令，执行对本地</a:t>
            </a:r>
            <a:r>
              <a:rPr lang="en-US" altLang="zh-CN" sz="2200" dirty="0">
                <a:latin typeface="楷体" panose="02010609060101010101" pitchFamily="49" charset="-122"/>
                <a:ea typeface="楷体" panose="02010609060101010101" pitchFamily="49" charset="-122"/>
              </a:rPr>
              <a:t>embedding</a:t>
            </a:r>
            <a:r>
              <a:rPr lang="zh-CN" altLang="en-US" sz="2200" dirty="0">
                <a:latin typeface="楷体" panose="02010609060101010101" pitchFamily="49" charset="-122"/>
                <a:ea typeface="楷体" panose="02010609060101010101" pitchFamily="49" charset="-122"/>
              </a:rPr>
              <a:t>权重的剪枝</a:t>
            </a:r>
          </a:p>
          <a:p>
            <a:endParaRPr lang="zh-CN" altLang="en-US" dirty="0"/>
          </a:p>
        </p:txBody>
      </p:sp>
      <p:cxnSp>
        <p:nvCxnSpPr>
          <p:cNvPr id="8" name="直接箭头连接符 7">
            <a:extLst>
              <a:ext uri="{FF2B5EF4-FFF2-40B4-BE49-F238E27FC236}">
                <a16:creationId xmlns:a16="http://schemas.microsoft.com/office/drawing/2014/main" id="{B38ED2BB-4023-AAA9-9E49-D07C1EB2EEB8}"/>
              </a:ext>
            </a:extLst>
          </p:cNvPr>
          <p:cNvCxnSpPr/>
          <p:nvPr/>
        </p:nvCxnSpPr>
        <p:spPr>
          <a:xfrm flipV="1">
            <a:off x="4750419" y="1310029"/>
            <a:ext cx="1237785" cy="50762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文本框 8">
            <a:extLst>
              <a:ext uri="{FF2B5EF4-FFF2-40B4-BE49-F238E27FC236}">
                <a16:creationId xmlns:a16="http://schemas.microsoft.com/office/drawing/2014/main" id="{2897D997-F512-13DC-D2D5-58FFE3F0B8D2}"/>
              </a:ext>
            </a:extLst>
          </p:cNvPr>
          <p:cNvSpPr txBox="1"/>
          <p:nvPr/>
        </p:nvSpPr>
        <p:spPr>
          <a:xfrm>
            <a:off x="6096000" y="976180"/>
            <a:ext cx="5440680" cy="1107996"/>
          </a:xfrm>
          <a:prstGeom prst="rect">
            <a:avLst/>
          </a:prstGeom>
          <a:noFill/>
        </p:spPr>
        <p:txBody>
          <a:bodyPr wrap="square" rtlCol="0">
            <a:spAutoFit/>
          </a:bodyPr>
          <a:lstStyle/>
          <a:p>
            <a:r>
              <a:rPr lang="en-US" altLang="zh-CN" sz="2200" u="sng" dirty="0">
                <a:latin typeface="楷体" panose="02010609060101010101" pitchFamily="49" charset="-122"/>
                <a:ea typeface="楷体" panose="02010609060101010101" pitchFamily="49" charset="-122"/>
              </a:rPr>
              <a:t>AdaEmb Coordinator</a:t>
            </a:r>
            <a:r>
              <a:rPr lang="zh-CN" altLang="en-US" sz="2200" dirty="0">
                <a:latin typeface="楷体" panose="02010609060101010101" pitchFamily="49" charset="-122"/>
                <a:ea typeface="楷体" panose="02010609060101010101" pitchFamily="49" charset="-122"/>
              </a:rPr>
              <a:t>：从</a:t>
            </a:r>
            <a:r>
              <a:rPr lang="en-US" altLang="zh-CN" sz="2200" dirty="0">
                <a:latin typeface="楷体" panose="02010609060101010101" pitchFamily="49" charset="-122"/>
                <a:ea typeface="楷体" panose="02010609060101010101" pitchFamily="49" charset="-122"/>
              </a:rPr>
              <a:t>agent</a:t>
            </a:r>
            <a:r>
              <a:rPr lang="zh-CN" altLang="en-US" sz="2200" dirty="0">
                <a:latin typeface="楷体" panose="02010609060101010101" pitchFamily="49" charset="-122"/>
                <a:ea typeface="楷体" panose="02010609060101010101" pitchFamily="49" charset="-122"/>
              </a:rPr>
              <a:t>收集</a:t>
            </a:r>
            <a:r>
              <a:rPr lang="en-US" altLang="zh-CN" sz="2200" dirty="0">
                <a:latin typeface="楷体" panose="02010609060101010101" pitchFamily="49" charset="-122"/>
                <a:ea typeface="楷体" panose="02010609060101010101" pitchFamily="49" charset="-122"/>
              </a:rPr>
              <a:t>embedding</a:t>
            </a:r>
            <a:r>
              <a:rPr lang="zh-CN" altLang="en-US" sz="2200" dirty="0">
                <a:latin typeface="楷体" panose="02010609060101010101" pitchFamily="49" charset="-122"/>
                <a:ea typeface="楷体" panose="02010609060101010101" pitchFamily="49" charset="-122"/>
              </a:rPr>
              <a:t>的信息，决定全局剪枝时机，并且协调</a:t>
            </a:r>
            <a:r>
              <a:rPr lang="en-US" altLang="zh-CN" sz="2200" dirty="0">
                <a:latin typeface="楷体" panose="02010609060101010101" pitchFamily="49" charset="-122"/>
                <a:ea typeface="楷体" panose="02010609060101010101" pitchFamily="49" charset="-122"/>
              </a:rPr>
              <a:t>agent</a:t>
            </a:r>
            <a:r>
              <a:rPr lang="zh-CN" altLang="en-US" sz="2200" dirty="0">
                <a:latin typeface="楷体" panose="02010609060101010101" pitchFamily="49" charset="-122"/>
                <a:ea typeface="楷体" panose="02010609060101010101" pitchFamily="49" charset="-122"/>
              </a:rPr>
              <a:t>完成剪枝</a:t>
            </a:r>
            <a:endParaRPr lang="zh-CN" altLang="en-US" sz="2200" dirty="0"/>
          </a:p>
        </p:txBody>
      </p:sp>
      <p:cxnSp>
        <p:nvCxnSpPr>
          <p:cNvPr id="11" name="直接箭头连接符 10">
            <a:extLst>
              <a:ext uri="{FF2B5EF4-FFF2-40B4-BE49-F238E27FC236}">
                <a16:creationId xmlns:a16="http://schemas.microsoft.com/office/drawing/2014/main" id="{5DE0B3E5-CD61-1EAE-D308-1C287B35A3E5}"/>
              </a:ext>
            </a:extLst>
          </p:cNvPr>
          <p:cNvCxnSpPr/>
          <p:nvPr/>
        </p:nvCxnSpPr>
        <p:spPr>
          <a:xfrm flipV="1">
            <a:off x="7817005" y="2888166"/>
            <a:ext cx="1059366" cy="54083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2" name="文本框 11">
            <a:extLst>
              <a:ext uri="{FF2B5EF4-FFF2-40B4-BE49-F238E27FC236}">
                <a16:creationId xmlns:a16="http://schemas.microsoft.com/office/drawing/2014/main" id="{EF727A66-DFD7-CF05-1F01-0D730BB440EE}"/>
              </a:ext>
            </a:extLst>
          </p:cNvPr>
          <p:cNvSpPr txBox="1"/>
          <p:nvPr/>
        </p:nvSpPr>
        <p:spPr>
          <a:xfrm>
            <a:off x="8876371" y="2553630"/>
            <a:ext cx="3315629" cy="1446550"/>
          </a:xfrm>
          <a:prstGeom prst="rect">
            <a:avLst/>
          </a:prstGeom>
          <a:noFill/>
        </p:spPr>
        <p:txBody>
          <a:bodyPr wrap="square" rtlCol="0">
            <a:spAutoFit/>
          </a:bodyPr>
          <a:lstStyle/>
          <a:p>
            <a:r>
              <a:rPr lang="en-US" altLang="zh-CN" sz="2200" u="sng" dirty="0">
                <a:latin typeface="楷体" panose="02010609060101010101" pitchFamily="49" charset="-122"/>
                <a:ea typeface="楷体" panose="02010609060101010101" pitchFamily="49" charset="-122"/>
              </a:rPr>
              <a:t>Emb Monitor</a:t>
            </a:r>
            <a:r>
              <a:rPr lang="zh-CN" altLang="en-US" sz="2200" dirty="0">
                <a:latin typeface="楷体" panose="02010609060101010101" pitchFamily="49" charset="-122"/>
                <a:ea typeface="楷体" panose="02010609060101010101" pitchFamily="49" charset="-122"/>
              </a:rPr>
              <a:t>：追踪</a:t>
            </a:r>
            <a:r>
              <a:rPr lang="en-US" altLang="zh-CN" sz="2200" dirty="0">
                <a:latin typeface="楷体" panose="02010609060101010101" pitchFamily="49" charset="-122"/>
                <a:ea typeface="楷体" panose="02010609060101010101" pitchFamily="49" charset="-122"/>
              </a:rPr>
              <a:t>embedding</a:t>
            </a:r>
            <a:r>
              <a:rPr lang="zh-CN" altLang="en-US" sz="2200" dirty="0">
                <a:latin typeface="楷体" panose="02010609060101010101" pitchFamily="49" charset="-122"/>
                <a:ea typeface="楷体" panose="02010609060101010101" pitchFamily="49" charset="-122"/>
              </a:rPr>
              <a:t>的重要性，并且向</a:t>
            </a:r>
            <a:r>
              <a:rPr lang="en-US" altLang="zh-CN" sz="2200" dirty="0">
                <a:latin typeface="楷体" panose="02010609060101010101" pitchFamily="49" charset="-122"/>
                <a:ea typeface="楷体" panose="02010609060101010101" pitchFamily="49" charset="-122"/>
              </a:rPr>
              <a:t>coordinator</a:t>
            </a:r>
            <a:r>
              <a:rPr lang="zh-CN" altLang="en-US" sz="2200" dirty="0">
                <a:latin typeface="楷体" panose="02010609060101010101" pitchFamily="49" charset="-122"/>
                <a:ea typeface="楷体" panose="02010609060101010101" pitchFamily="49" charset="-122"/>
              </a:rPr>
              <a:t>回报重要性的剖析结果</a:t>
            </a:r>
            <a:endParaRPr lang="zh-CN" altLang="en-US" sz="2200" dirty="0"/>
          </a:p>
        </p:txBody>
      </p:sp>
      <p:cxnSp>
        <p:nvCxnSpPr>
          <p:cNvPr id="13" name="直接箭头连接符 12">
            <a:extLst>
              <a:ext uri="{FF2B5EF4-FFF2-40B4-BE49-F238E27FC236}">
                <a16:creationId xmlns:a16="http://schemas.microsoft.com/office/drawing/2014/main" id="{A95C49C9-E739-C2C9-0B5E-D75742568C3E}"/>
              </a:ext>
            </a:extLst>
          </p:cNvPr>
          <p:cNvCxnSpPr>
            <a:cxnSpLocks/>
          </p:cNvCxnSpPr>
          <p:nvPr/>
        </p:nvCxnSpPr>
        <p:spPr>
          <a:xfrm>
            <a:off x="5159298" y="4917688"/>
            <a:ext cx="0" cy="96413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149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3586480" y="91440"/>
            <a:ext cx="5720080" cy="523220"/>
          </a:xfrm>
          <a:prstGeom prst="rect">
            <a:avLst/>
          </a:prstGeom>
          <a:noFill/>
        </p:spPr>
        <p:txBody>
          <a:bodyPr wrap="square">
            <a:spAutoFit/>
          </a:bodyPr>
          <a:lstStyle/>
          <a:p>
            <a:pPr marR="0" lvl="0" indent="0" fontAlgn="auto">
              <a:lnSpc>
                <a:spcPct val="100000"/>
              </a:lnSpc>
              <a:spcBef>
                <a:spcPts val="0"/>
              </a:spcBef>
              <a:spcAft>
                <a:spcPts val="0"/>
              </a:spcAft>
              <a:buClrTx/>
              <a:buSzTx/>
              <a:buFontTx/>
              <a:buNone/>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3.AdaEmbed</a:t>
            </a:r>
            <a:r>
              <a:rPr lang="en-US" altLang="zh-CN" sz="2000" b="1" dirty="0">
                <a:latin typeface="微软雅黑" panose="020B0503020204020204" pitchFamily="34" charset="-122"/>
                <a:ea typeface="微软雅黑" panose="020B0503020204020204" pitchFamily="34" charset="-122"/>
                <a:sym typeface="+mn-lt"/>
              </a:rPr>
              <a:t> </a:t>
            </a: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Design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2" name="文本框 1">
            <a:extLst>
              <a:ext uri="{FF2B5EF4-FFF2-40B4-BE49-F238E27FC236}">
                <a16:creationId xmlns:a16="http://schemas.microsoft.com/office/drawing/2014/main" id="{022C305F-1A49-F294-B883-B211C304B050}"/>
              </a:ext>
            </a:extLst>
          </p:cNvPr>
          <p:cNvSpPr txBox="1"/>
          <p:nvPr/>
        </p:nvSpPr>
        <p:spPr>
          <a:xfrm>
            <a:off x="490653" y="780586"/>
            <a:ext cx="10931325" cy="397608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800" dirty="0">
                <a:latin typeface="-apple-system"/>
              </a:rPr>
              <a:t>Challenges in AdaEmbed</a:t>
            </a:r>
          </a:p>
          <a:p>
            <a:pPr indent="457200" algn="l">
              <a:lnSpc>
                <a:spcPct val="150000"/>
              </a:lnSpc>
            </a:pPr>
            <a:r>
              <a:rPr lang="en-US" altLang="zh-CN" sz="2400" dirty="0">
                <a:latin typeface="楷体" panose="02010609060101010101" pitchFamily="49" charset="-122"/>
                <a:ea typeface="楷体" panose="02010609060101010101" pitchFamily="49" charset="-122"/>
              </a:rPr>
              <a:t>Q1</a:t>
            </a:r>
            <a:r>
              <a:rPr lang="zh-CN" altLang="en-US" sz="2400" dirty="0">
                <a:latin typeface="楷体" panose="02010609060101010101" pitchFamily="49" charset="-122"/>
                <a:ea typeface="楷体" panose="02010609060101010101" pitchFamily="49" charset="-122"/>
              </a:rPr>
              <a:t>：</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剪哪些</a:t>
            </a:r>
            <a:r>
              <a:rPr lang="en-US" altLang="zh-CN" sz="2400" b="1" dirty="0">
                <a:solidFill>
                  <a:srgbClr val="FF0000"/>
                </a:solidFill>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在上亿级别的</a:t>
            </a:r>
            <a:r>
              <a:rPr lang="en-US" altLang="zh-CN" sz="2400" dirty="0">
                <a:latin typeface="楷体" panose="02010609060101010101" pitchFamily="49" charset="-122"/>
                <a:ea typeface="楷体" panose="02010609060101010101" pitchFamily="49" charset="-122"/>
              </a:rPr>
              <a:t>embedding</a:t>
            </a:r>
            <a:r>
              <a:rPr lang="zh-CN" altLang="en-US" sz="2400" dirty="0">
                <a:latin typeface="楷体" panose="02010609060101010101" pitchFamily="49" charset="-122"/>
                <a:ea typeface="楷体" panose="02010609060101010101" pitchFamily="49" charset="-122"/>
              </a:rPr>
              <a:t>中找出重要的</a:t>
            </a:r>
            <a:r>
              <a:rPr lang="en-US" altLang="zh-CN" sz="2400" dirty="0">
                <a:latin typeface="楷体" panose="02010609060101010101" pitchFamily="49" charset="-122"/>
                <a:ea typeface="楷体" panose="02010609060101010101" pitchFamily="49" charset="-122"/>
              </a:rPr>
              <a:t>embedding</a:t>
            </a:r>
            <a:r>
              <a:rPr lang="zh-CN" altLang="en-US" sz="2400" dirty="0">
                <a:latin typeface="楷体" panose="02010609060101010101" pitchFamily="49" charset="-122"/>
                <a:ea typeface="楷体" panose="02010609060101010101" pitchFamily="49" charset="-122"/>
              </a:rPr>
              <a:t>是困难的。</a:t>
            </a:r>
            <a:r>
              <a:rPr lang="en-US" altLang="zh-CN" sz="2400" dirty="0">
                <a:latin typeface="楷体" panose="02010609060101010101" pitchFamily="49" charset="-122"/>
                <a:ea typeface="楷体" panose="02010609060101010101" pitchFamily="49" charset="-122"/>
              </a:rPr>
              <a:t>embedding</a:t>
            </a:r>
            <a:r>
              <a:rPr lang="zh-CN" altLang="en-US" sz="2400" dirty="0">
                <a:latin typeface="楷体" panose="02010609060101010101" pitchFamily="49" charset="-122"/>
                <a:ea typeface="楷体" panose="02010609060101010101" pitchFamily="49" charset="-122"/>
              </a:rPr>
              <a:t>的重要性也在不断变化。</a:t>
            </a:r>
          </a:p>
          <a:p>
            <a:pPr indent="457200" algn="l">
              <a:lnSpc>
                <a:spcPct val="150000"/>
              </a:lnSpc>
            </a:pPr>
            <a:r>
              <a:rPr lang="en-US" altLang="zh-CN" sz="2400" dirty="0">
                <a:latin typeface="楷体" panose="02010609060101010101" pitchFamily="49" charset="-122"/>
                <a:ea typeface="楷体" panose="02010609060101010101" pitchFamily="49" charset="-122"/>
              </a:rPr>
              <a:t>Q2</a:t>
            </a:r>
            <a:r>
              <a:rPr lang="zh-CN" altLang="en-US" sz="2400" dirty="0">
                <a:latin typeface="楷体" panose="02010609060101010101" pitchFamily="49" charset="-122"/>
                <a:ea typeface="楷体" panose="02010609060101010101" pitchFamily="49" charset="-122"/>
              </a:rPr>
              <a:t>：</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何时剪</a:t>
            </a:r>
            <a:r>
              <a:rPr lang="en-US" altLang="zh-CN" sz="2400" b="1" dirty="0">
                <a:solidFill>
                  <a:srgbClr val="FF0000"/>
                </a:solidFill>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对</a:t>
            </a:r>
            <a:r>
              <a:rPr lang="en-US" altLang="zh-CN" sz="2400" dirty="0">
                <a:latin typeface="楷体" panose="02010609060101010101" pitchFamily="49" charset="-122"/>
                <a:ea typeface="楷体" panose="02010609060101010101" pitchFamily="49" charset="-122"/>
              </a:rPr>
              <a:t>DLRM</a:t>
            </a:r>
            <a:r>
              <a:rPr lang="zh-CN" altLang="en-US" sz="2400" dirty="0">
                <a:latin typeface="楷体" panose="02010609060101010101" pitchFamily="49" charset="-122"/>
                <a:ea typeface="楷体" panose="02010609060101010101" pitchFamily="49" charset="-122"/>
              </a:rPr>
              <a:t>进行剪枝可能导致百万级别的</a:t>
            </a:r>
            <a:r>
              <a:rPr lang="en-US" altLang="zh-CN" sz="2400" dirty="0">
                <a:latin typeface="楷体" panose="02010609060101010101" pitchFamily="49" charset="-122"/>
                <a:ea typeface="楷体" panose="02010609060101010101" pitchFamily="49" charset="-122"/>
              </a:rPr>
              <a:t>embedding</a:t>
            </a:r>
            <a:r>
              <a:rPr lang="zh-CN" altLang="en-US" sz="2400" dirty="0">
                <a:latin typeface="楷体" panose="02010609060101010101" pitchFamily="49" charset="-122"/>
                <a:ea typeface="楷体" panose="02010609060101010101" pitchFamily="49" charset="-122"/>
              </a:rPr>
              <a:t>项以及数十亿的</a:t>
            </a:r>
            <a:r>
              <a:rPr lang="en-US" altLang="zh-CN" sz="2400" dirty="0">
                <a:latin typeface="楷体" panose="02010609060101010101" pitchFamily="49" charset="-122"/>
                <a:ea typeface="楷体" panose="02010609060101010101" pitchFamily="49" charset="-122"/>
              </a:rPr>
              <a:t>embedding</a:t>
            </a:r>
            <a:r>
              <a:rPr lang="zh-CN" altLang="en-US" sz="2400" dirty="0">
                <a:latin typeface="楷体" panose="02010609060101010101" pitchFamily="49" charset="-122"/>
                <a:ea typeface="楷体" panose="02010609060101010101" pitchFamily="49" charset="-122"/>
              </a:rPr>
              <a:t>权重需要重新分配内存。</a:t>
            </a:r>
          </a:p>
          <a:p>
            <a:pPr indent="457200" algn="l">
              <a:lnSpc>
                <a:spcPct val="150000"/>
              </a:lnSpc>
            </a:pPr>
            <a:r>
              <a:rPr lang="en-US" altLang="zh-CN" sz="2400" dirty="0">
                <a:latin typeface="楷体" panose="02010609060101010101" pitchFamily="49" charset="-122"/>
                <a:ea typeface="楷体" panose="02010609060101010101" pitchFamily="49" charset="-122"/>
              </a:rPr>
              <a:t>Q3</a:t>
            </a:r>
            <a:r>
              <a:rPr lang="zh-CN" altLang="en-US" sz="2400" dirty="0">
                <a:latin typeface="楷体" panose="02010609060101010101" pitchFamily="49" charset="-122"/>
                <a:ea typeface="楷体" panose="02010609060101010101" pitchFamily="49" charset="-122"/>
              </a:rPr>
              <a:t>：</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如何实现</a:t>
            </a:r>
            <a:r>
              <a:rPr lang="en-US" altLang="zh-CN" sz="2400" b="1" dirty="0">
                <a:solidFill>
                  <a:srgbClr val="FF0000"/>
                </a:solidFill>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现有的</a:t>
            </a:r>
            <a:r>
              <a:rPr lang="en-US" altLang="zh-CN" sz="2400" dirty="0">
                <a:latin typeface="楷体" panose="02010609060101010101" pitchFamily="49" charset="-122"/>
                <a:ea typeface="楷体" panose="02010609060101010101" pitchFamily="49" charset="-122"/>
              </a:rPr>
              <a:t>DLRM</a:t>
            </a:r>
            <a:r>
              <a:rPr lang="zh-CN" altLang="en-US" sz="2400" dirty="0">
                <a:latin typeface="楷体" panose="02010609060101010101" pitchFamily="49" charset="-122"/>
                <a:ea typeface="楷体" panose="02010609060101010101" pitchFamily="49" charset="-122"/>
              </a:rPr>
              <a:t>系统往往依赖静态的、固定大小的</a:t>
            </a:r>
            <a:r>
              <a:rPr lang="en-US" altLang="zh-CN" sz="2400" dirty="0">
                <a:latin typeface="楷体" panose="02010609060101010101" pitchFamily="49" charset="-122"/>
                <a:ea typeface="楷体" panose="02010609060101010101" pitchFamily="49" charset="-122"/>
              </a:rPr>
              <a:t>embedding</a:t>
            </a:r>
            <a:r>
              <a:rPr lang="zh-CN" altLang="en-US" sz="2400" dirty="0">
                <a:latin typeface="楷体" panose="02010609060101010101" pitchFamily="49" charset="-122"/>
                <a:ea typeface="楷体" panose="02010609060101010101" pitchFamily="49" charset="-122"/>
              </a:rPr>
              <a:t>存储 ，因此难以实现动态的大规模剪枝。</a:t>
            </a:r>
          </a:p>
        </p:txBody>
      </p:sp>
    </p:spTree>
    <p:extLst>
      <p:ext uri="{BB962C8B-B14F-4D97-AF65-F5344CB8AC3E}">
        <p14:creationId xmlns:p14="http://schemas.microsoft.com/office/powerpoint/2010/main" val="375210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F46D7-9F95-DAAC-5388-D359FEA7F07E}"/>
              </a:ext>
            </a:extLst>
          </p:cNvPr>
          <p:cNvSpPr txBox="1"/>
          <p:nvPr/>
        </p:nvSpPr>
        <p:spPr>
          <a:xfrm>
            <a:off x="3586480" y="91440"/>
            <a:ext cx="5720080" cy="523220"/>
          </a:xfrm>
          <a:prstGeom prst="rect">
            <a:avLst/>
          </a:prstGeom>
          <a:noFill/>
        </p:spPr>
        <p:txBody>
          <a:bodyPr wrap="square">
            <a:spAutoFit/>
          </a:bodyPr>
          <a:lstStyle/>
          <a:p>
            <a:pPr marR="0" lvl="0" indent="0" fontAlgn="auto">
              <a:lnSpc>
                <a:spcPct val="100000"/>
              </a:lnSpc>
              <a:spcBef>
                <a:spcPts val="0"/>
              </a:spcBef>
              <a:spcAft>
                <a:spcPts val="0"/>
              </a:spcAft>
              <a:buClrTx/>
              <a:buSzTx/>
              <a:buFontTx/>
              <a:buNone/>
              <a:defRPr/>
            </a:pP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3.AdaEmbed</a:t>
            </a:r>
            <a:r>
              <a:rPr lang="en-US" altLang="zh-CN" sz="2000" b="1" dirty="0">
                <a:latin typeface="微软雅黑" panose="020B0503020204020204" pitchFamily="34" charset="-122"/>
                <a:ea typeface="微软雅黑" panose="020B0503020204020204" pitchFamily="34" charset="-122"/>
                <a:sym typeface="+mn-lt"/>
              </a:rPr>
              <a:t> </a:t>
            </a:r>
            <a:r>
              <a:rPr lang="en-US" altLang="zh-CN"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Design</a:t>
            </a:r>
            <a:endParaRPr lang="zh-CN" altLang="en-US" sz="28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2" name="文本框 1">
            <a:extLst>
              <a:ext uri="{FF2B5EF4-FFF2-40B4-BE49-F238E27FC236}">
                <a16:creationId xmlns:a16="http://schemas.microsoft.com/office/drawing/2014/main" id="{022C305F-1A49-F294-B883-B211C304B050}"/>
              </a:ext>
            </a:extLst>
          </p:cNvPr>
          <p:cNvSpPr txBox="1"/>
          <p:nvPr/>
        </p:nvSpPr>
        <p:spPr>
          <a:xfrm>
            <a:off x="103261" y="1483112"/>
            <a:ext cx="8099750" cy="492443"/>
          </a:xfrm>
          <a:prstGeom prst="rect">
            <a:avLst/>
          </a:prstGeom>
          <a:noFill/>
        </p:spPr>
        <p:txBody>
          <a:bodyPr wrap="square" rtlCol="0">
            <a:spAutoFit/>
          </a:bodyPr>
          <a:lstStyle/>
          <a:p>
            <a:pPr marL="742950" lvl="1" indent="-285750">
              <a:buFont typeface="Wingdings" panose="05000000000000000000" pitchFamily="2" charset="2"/>
              <a:buChar char="Ø"/>
            </a:pPr>
            <a:r>
              <a:rPr lang="en-US" altLang="zh-CN" sz="2600" dirty="0"/>
              <a:t>Embedding Monitor: Identify Important Embeddings</a:t>
            </a:r>
          </a:p>
        </p:txBody>
      </p:sp>
      <p:sp>
        <p:nvSpPr>
          <p:cNvPr id="8" name="文本框 7">
            <a:extLst>
              <a:ext uri="{FF2B5EF4-FFF2-40B4-BE49-F238E27FC236}">
                <a16:creationId xmlns:a16="http://schemas.microsoft.com/office/drawing/2014/main" id="{3E8D6766-0AC8-7962-68A6-4F150E754086}"/>
              </a:ext>
            </a:extLst>
          </p:cNvPr>
          <p:cNvSpPr txBox="1"/>
          <p:nvPr/>
        </p:nvSpPr>
        <p:spPr>
          <a:xfrm>
            <a:off x="103261" y="706223"/>
            <a:ext cx="3632398"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800" b="1" dirty="0">
                <a:solidFill>
                  <a:srgbClr val="FF0000"/>
                </a:solidFill>
                <a:latin typeface="-apple-system"/>
              </a:rPr>
              <a:t>Q1</a:t>
            </a:r>
            <a:r>
              <a:rPr lang="zh-CN" altLang="en-US" sz="2800" b="1" dirty="0">
                <a:solidFill>
                  <a:srgbClr val="FF0000"/>
                </a:solidFill>
                <a:latin typeface="-apple-system"/>
              </a:rPr>
              <a:t>：</a:t>
            </a:r>
            <a:r>
              <a:rPr lang="en-US" altLang="zh-CN" sz="2800" b="1" dirty="0">
                <a:solidFill>
                  <a:srgbClr val="FF0000"/>
                </a:solidFill>
                <a:latin typeface="-apple-system"/>
              </a:rPr>
              <a:t>[</a:t>
            </a:r>
            <a:r>
              <a:rPr lang="zh-CN" altLang="en-US" sz="2800" b="1" dirty="0">
                <a:solidFill>
                  <a:srgbClr val="FF0000"/>
                </a:solidFill>
                <a:latin typeface="-apple-system"/>
              </a:rPr>
              <a:t>剪哪些</a:t>
            </a:r>
            <a:r>
              <a:rPr lang="en-US" altLang="zh-CN" sz="2800" b="1" dirty="0">
                <a:solidFill>
                  <a:srgbClr val="FF0000"/>
                </a:solidFill>
                <a:latin typeface="-apple-system"/>
              </a:rPr>
              <a:t>]</a:t>
            </a:r>
          </a:p>
          <a:p>
            <a:endParaRPr lang="zh-CN" altLang="en-US" dirty="0"/>
          </a:p>
        </p:txBody>
      </p:sp>
      <p:pic>
        <p:nvPicPr>
          <p:cNvPr id="10" name="图片 9">
            <a:extLst>
              <a:ext uri="{FF2B5EF4-FFF2-40B4-BE49-F238E27FC236}">
                <a16:creationId xmlns:a16="http://schemas.microsoft.com/office/drawing/2014/main" id="{7E4F355A-66ED-5A98-29A5-3DD8013A6E4D}"/>
              </a:ext>
            </a:extLst>
          </p:cNvPr>
          <p:cNvPicPr>
            <a:picLocks noChangeAspect="1"/>
          </p:cNvPicPr>
          <p:nvPr/>
        </p:nvPicPr>
        <p:blipFill rotWithShape="1">
          <a:blip r:embed="rId3"/>
          <a:srcRect l="3618" t="1780" r="8991" b="4229"/>
          <a:stretch/>
        </p:blipFill>
        <p:spPr>
          <a:xfrm>
            <a:off x="8425634" y="891788"/>
            <a:ext cx="3766366" cy="448310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79127A6-C0CD-A0FF-A169-94A78275C7A4}"/>
                  </a:ext>
                </a:extLst>
              </p:cNvPr>
              <p:cNvSpPr txBox="1"/>
              <p:nvPr/>
            </p:nvSpPr>
            <p:spPr>
              <a:xfrm>
                <a:off x="760022" y="2115706"/>
                <a:ext cx="7526117" cy="1615827"/>
              </a:xfrm>
              <a:prstGeom prst="rect">
                <a:avLst/>
              </a:prstGeom>
              <a:noFill/>
            </p:spPr>
            <p:txBody>
              <a:bodyPr wrap="square" rtlCol="0">
                <a:spAutoFit/>
              </a:bodyPr>
              <a:lstStyle/>
              <a:p>
                <a:pPr indent="457200">
                  <a:lnSpc>
                    <a:spcPct val="150000"/>
                  </a:lnSpc>
                </a:pPr>
                <a:r>
                  <a:rPr lang="zh-CN" altLang="en-US" sz="2200" dirty="0">
                    <a:latin typeface="楷体" panose="02010609060101010101" pitchFamily="49" charset="-122"/>
                    <a:ea typeface="楷体" panose="02010609060101010101" pitchFamily="49" charset="-122"/>
                  </a:rPr>
                  <a:t>对于同一个特征的</a:t>
                </a:r>
                <a:r>
                  <a:rPr lang="en-US" altLang="zh-CN" sz="2200" dirty="0">
                    <a:latin typeface="楷体" panose="02010609060101010101" pitchFamily="49" charset="-122"/>
                    <a:ea typeface="楷体" panose="02010609060101010101" pitchFamily="49" charset="-122"/>
                  </a:rPr>
                  <a:t>embedding</a:t>
                </a:r>
                <a:r>
                  <a:rPr lang="zh-CN" altLang="en-US" sz="2200" dirty="0">
                    <a:latin typeface="楷体" panose="02010609060101010101" pitchFamily="49" charset="-122"/>
                    <a:ea typeface="楷体" panose="02010609060101010101" pitchFamily="49" charset="-122"/>
                  </a:rPr>
                  <a:t>，采用访问频率乘以梯度</a:t>
                </a:r>
                <a:r>
                  <a:rPr lang="en-US" altLang="zh-CN" sz="2200" dirty="0">
                    <a:latin typeface="楷体" panose="02010609060101010101" pitchFamily="49" charset="-122"/>
                    <a:ea typeface="楷体" panose="02010609060101010101" pitchFamily="49" charset="-122"/>
                  </a:rPr>
                  <a:t>L2</a:t>
                </a:r>
                <a:r>
                  <a:rPr lang="zh-CN" altLang="en-US" sz="2200" dirty="0">
                    <a:latin typeface="楷体" panose="02010609060101010101" pitchFamily="49" charset="-122"/>
                    <a:ea typeface="楷体" panose="02010609060101010101" pitchFamily="49" charset="-122"/>
                  </a:rPr>
                  <a:t>范数表征重要性：</a:t>
                </a:r>
                <a:endParaRPr lang="en-US" altLang="zh-CN" sz="2200" dirty="0">
                  <a:latin typeface="楷体" panose="02010609060101010101" pitchFamily="49" charset="-122"/>
                  <a:ea typeface="楷体" panose="02010609060101010101" pitchFamily="49" charset="-122"/>
                </a:endParaRPr>
              </a:p>
              <a:p>
                <a:pPr indent="457200">
                  <a:lnSpc>
                    <a:spcPct val="150000"/>
                  </a:lnSpc>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𝐸𝐼</m:t>
                      </m:r>
                      <m:r>
                        <a:rPr lang="en-US" altLang="zh-CN" sz="2200" i="1">
                          <a:latin typeface="Cambria Math" panose="02040503050406030204" pitchFamily="18" charset="0"/>
                        </a:rPr>
                        <m:t>(</m:t>
                      </m:r>
                      <m:r>
                        <a:rPr lang="en-US" altLang="zh-CN" sz="2200" i="1">
                          <a:latin typeface="Cambria Math" panose="02040503050406030204" pitchFamily="18" charset="0"/>
                        </a:rPr>
                        <m:t>𝑖</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a:rPr lang="en-US" altLang="zh-CN" sz="2200" i="1">
                          <a:latin typeface="Cambria Math" panose="02040503050406030204" pitchFamily="18" charset="0"/>
                        </a:rPr>
                        <m:t>𝑓𝑟𝑒</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𝑞</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d>
                        <m:dPr>
                          <m:begChr m:val="∥"/>
                          <m:endChr m:val="∥"/>
                          <m:ctrlPr>
                            <a:rPr lang="zh-CN" altLang="zh-CN" sz="2200" i="1">
                              <a:latin typeface="Cambria Math" panose="02040503050406030204" pitchFamily="18" charset="0"/>
                            </a:rPr>
                          </m:ctrlPr>
                        </m:dPr>
                        <m:e>
                          <m:r>
                            <a:rPr lang="en-US"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𝑔</m:t>
                              </m:r>
                            </m:e>
                            <m:sub>
                              <m:r>
                                <a:rPr lang="en-US" altLang="zh-CN" sz="2200" i="1">
                                  <a:latin typeface="Cambria Math" panose="02040503050406030204" pitchFamily="18" charset="0"/>
                                </a:rPr>
                                <m:t>𝑡</m:t>
                              </m:r>
                            </m:sub>
                          </m:sSub>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e>
                      </m:d>
                      <m:r>
                        <a:rPr lang="en-US" altLang="zh-CN" sz="2200" i="1">
                          <a:latin typeface="Cambria Math" panose="02040503050406030204" pitchFamily="18" charset="0"/>
                        </a:rPr>
                        <m:t>+</m:t>
                      </m:r>
                      <m:r>
                        <a:rPr lang="en-US" altLang="zh-CN" sz="2200" i="1">
                          <a:latin typeface="Cambria Math" panose="02040503050406030204" pitchFamily="18" charset="0"/>
                        </a:rPr>
                        <m:t>𝐸𝐼</m:t>
                      </m:r>
                      <m:r>
                        <a:rPr lang="en-US" altLang="zh-CN" sz="2200" i="1">
                          <a:latin typeface="Cambria Math" panose="02040503050406030204" pitchFamily="18" charset="0"/>
                        </a:rPr>
                        <m:t>(</m:t>
                      </m:r>
                      <m:r>
                        <a:rPr lang="en-US" altLang="zh-CN" sz="2200" i="1">
                          <a:latin typeface="Cambria Math" panose="02040503050406030204" pitchFamily="18" charset="0"/>
                        </a:rPr>
                        <m:t>𝑖</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m:t>
                          </m:r>
                        </m:e>
                        <m:sub>
                          <m:r>
                            <a:rPr lang="en-US" altLang="zh-CN" sz="2200" i="1">
                              <a:latin typeface="Cambria Math" panose="02040503050406030204" pitchFamily="18" charset="0"/>
                            </a:rPr>
                            <m:t>𝑡</m:t>
                          </m:r>
                          <m:r>
                            <a:rPr lang="en-US" altLang="zh-CN" sz="2200" i="1">
                              <a:latin typeface="Cambria Math" panose="02040503050406030204" pitchFamily="18" charset="0"/>
                            </a:rPr>
                            <m:t>−1</m:t>
                          </m:r>
                        </m:sub>
                      </m:sSub>
                    </m:oMath>
                  </m:oMathPara>
                </a14:m>
                <a:endParaRPr lang="en-US" altLang="zh-CN" sz="2200" i="1" dirty="0">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379127A6-C0CD-A0FF-A169-94A78275C7A4}"/>
                  </a:ext>
                </a:extLst>
              </p:cNvPr>
              <p:cNvSpPr txBox="1">
                <a:spLocks noRot="1" noChangeAspect="1" noMove="1" noResize="1" noEditPoints="1" noAdjustHandles="1" noChangeArrowheads="1" noChangeShapeType="1" noTextEdit="1"/>
              </p:cNvSpPr>
              <p:nvPr/>
            </p:nvSpPr>
            <p:spPr>
              <a:xfrm>
                <a:off x="760022" y="2115706"/>
                <a:ext cx="7526117" cy="1615827"/>
              </a:xfrm>
              <a:prstGeom prst="rect">
                <a:avLst/>
              </a:prstGeom>
              <a:blipFill>
                <a:blip r:embed="rId4"/>
                <a:stretch>
                  <a:fillRect l="-1053" r="-4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A5E2380-2E30-BC2C-C096-83A459A72F55}"/>
                  </a:ext>
                </a:extLst>
              </p:cNvPr>
              <p:cNvSpPr txBox="1"/>
              <p:nvPr/>
            </p:nvSpPr>
            <p:spPr>
              <a:xfrm>
                <a:off x="748279" y="3989893"/>
                <a:ext cx="7089568" cy="1384995"/>
              </a:xfrm>
              <a:prstGeom prst="rect">
                <a:avLst/>
              </a:prstGeom>
              <a:noFill/>
            </p:spPr>
            <p:txBody>
              <a:bodyPr wrap="square" rtlCol="0">
                <a:spAutoFit/>
              </a:bodyPr>
              <a:lstStyle/>
              <a:p>
                <a:pPr indent="457200">
                  <a:lnSpc>
                    <a:spcPct val="150000"/>
                  </a:lnSpc>
                </a:pPr>
                <a:r>
                  <a:rPr lang="zh-CN" altLang="en-US" sz="2200" dirty="0">
                    <a:latin typeface="楷体" panose="02010609060101010101" pitchFamily="49" charset="-122"/>
                    <a:ea typeface="楷体" panose="02010609060101010101" pitchFamily="49" charset="-122"/>
                  </a:rPr>
                  <a:t>对于不同特征的</a:t>
                </a:r>
                <a:r>
                  <a:rPr lang="en-US" altLang="zh-CN" sz="2200" dirty="0">
                    <a:latin typeface="楷体" panose="02010609060101010101" pitchFamily="49" charset="-122"/>
                    <a:ea typeface="楷体" panose="02010609060101010101" pitchFamily="49" charset="-122"/>
                  </a:rPr>
                  <a:t>embedding</a:t>
                </a:r>
                <a:r>
                  <a:rPr lang="zh-CN" altLang="en-US" sz="2200" dirty="0">
                    <a:latin typeface="楷体" panose="02010609060101010101" pitchFamily="49" charset="-122"/>
                    <a:ea typeface="楷体" panose="02010609060101010101" pitchFamily="49" charset="-122"/>
                  </a:rPr>
                  <a:t>，采用归一化进行衡量：</a:t>
                </a:r>
                <a:endParaRPr lang="en-US" altLang="zh-CN" sz="2200" dirty="0">
                  <a:latin typeface="楷体" panose="02010609060101010101" pitchFamily="49" charset="-122"/>
                  <a:ea typeface="楷体" panose="02010609060101010101" pitchFamily="49" charset="-122"/>
                </a:endParaRPr>
              </a:p>
              <a:p>
                <a:pPr indent="457200">
                  <a:lnSpc>
                    <a:spcPct val="150000"/>
                  </a:lnSpc>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𝐸𝐼</m:t>
                      </m:r>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𝐸</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𝐼</m:t>
                          </m:r>
                        </m:e>
                        <m:sub>
                          <m:r>
                            <a:rPr lang="en-US" altLang="zh-CN" sz="2200" i="1">
                              <a:latin typeface="Cambria Math" panose="02040503050406030204" pitchFamily="18" charset="0"/>
                            </a:rPr>
                            <m:t>95</m:t>
                          </m:r>
                          <m:r>
                            <a:rPr lang="en-US" altLang="zh-CN" sz="2200" i="1">
                              <a:latin typeface="Cambria Math" panose="02040503050406030204" pitchFamily="18" charset="0"/>
                            </a:rPr>
                            <m:t>𝑡h</m:t>
                          </m:r>
                        </m:sub>
                      </m:sSub>
                      <m:r>
                        <a:rPr lang="en-US" altLang="zh-CN" sz="2200" i="1">
                          <a:latin typeface="Cambria Math" panose="02040503050406030204" pitchFamily="18" charset="0"/>
                        </a:rPr>
                        <m:t>(</m:t>
                      </m:r>
                      <m:r>
                        <a:rPr lang="en-US" altLang="zh-CN" sz="2200" i="1">
                          <a:latin typeface="Cambria Math" panose="02040503050406030204" pitchFamily="18" charset="0"/>
                        </a:rPr>
                        <m:t>𝑓𝑒𝑎𝑡𝑢𝑟𝑒</m:t>
                      </m:r>
                      <m:r>
                        <a:rPr lang="en-US" altLang="zh-CN" sz="2200" i="1">
                          <a:latin typeface="Cambria Math" panose="02040503050406030204" pitchFamily="18" charset="0"/>
                        </a:rPr>
                        <m:t>(</m:t>
                      </m:r>
                      <m:r>
                        <a:rPr lang="en-US" altLang="zh-CN" sz="2200" i="1">
                          <a:latin typeface="Cambria Math" panose="02040503050406030204" pitchFamily="18" charset="0"/>
                        </a:rPr>
                        <m:t>𝑖</m:t>
                      </m:r>
                      <m:r>
                        <a:rPr lang="en-US" altLang="zh-CN" sz="2200" i="1">
                          <a:latin typeface="Cambria Math" panose="02040503050406030204" pitchFamily="18" charset="0"/>
                        </a:rPr>
                        <m:t>))</m:t>
                      </m:r>
                    </m:oMath>
                  </m:oMathPara>
                </a14:m>
                <a:endParaRPr lang="zh-CN" altLang="zh-CN" sz="2200" i="1" dirty="0"/>
              </a:p>
              <a:p>
                <a:endParaRPr lang="zh-CN" altLang="en-US" dirty="0"/>
              </a:p>
            </p:txBody>
          </p:sp>
        </mc:Choice>
        <mc:Fallback xmlns="">
          <p:sp>
            <p:nvSpPr>
              <p:cNvPr id="12" name="文本框 11">
                <a:extLst>
                  <a:ext uri="{FF2B5EF4-FFF2-40B4-BE49-F238E27FC236}">
                    <a16:creationId xmlns:a16="http://schemas.microsoft.com/office/drawing/2014/main" id="{0A5E2380-2E30-BC2C-C096-83A459A72F55}"/>
                  </a:ext>
                </a:extLst>
              </p:cNvPr>
              <p:cNvSpPr txBox="1">
                <a:spLocks noRot="1" noChangeAspect="1" noMove="1" noResize="1" noEditPoints="1" noAdjustHandles="1" noChangeArrowheads="1" noChangeShapeType="1" noTextEdit="1"/>
              </p:cNvSpPr>
              <p:nvPr/>
            </p:nvSpPr>
            <p:spPr>
              <a:xfrm>
                <a:off x="748279" y="3989893"/>
                <a:ext cx="7089568" cy="138499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60686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6322a11b-b8d0-463a-8c5b-ac9c97ee454d"/>
  <p:tag name="COMMONDATA" val="eyJoZGlkIjoiNjE1YjJmNzlmMDgwNzU5NTY1Mjc1NzY2MDllNzAwMT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3305</Words>
  <Application>Microsoft Office PowerPoint</Application>
  <PresentationFormat>宽屏</PresentationFormat>
  <Paragraphs>121</Paragraphs>
  <Slides>19</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-apple-system</vt:lpstr>
      <vt:lpstr>等线</vt:lpstr>
      <vt:lpstr>楷体</vt:lpstr>
      <vt:lpstr>微软雅黑</vt:lpstr>
      <vt:lpstr>Arial</vt:lpstr>
      <vt:lpstr>Calibri</vt:lpstr>
      <vt:lpstr>Calibri Light</vt:lpstr>
      <vt:lpstr>Cambria Math</vt:lpstr>
      <vt:lpstr>Segoe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洋洋 杨</cp:lastModifiedBy>
  <cp:revision>467</cp:revision>
  <dcterms:created xsi:type="dcterms:W3CDTF">2015-04-13T12:15:00Z</dcterms:created>
  <dcterms:modified xsi:type="dcterms:W3CDTF">2023-12-21T01:43:07Z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A941FCC578C1427AB1259835E5C361CD</vt:lpwstr>
  </property>
  <property fmtid="{D5CDD505-2E9C-101B-9397-08002B2CF9AE}" pid="3" name="KSOProductBuildVer">
    <vt:lpwstr>2052-11.1.0.12155</vt:lpwstr>
  </property>
</Properties>
</file>